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7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5" r:id="rId15"/>
    <p:sldId id="326" r:id="rId16"/>
    <p:sldId id="328" r:id="rId17"/>
    <p:sldId id="329" r:id="rId18"/>
    <p:sldId id="269" r:id="rId19"/>
    <p:sldId id="271" r:id="rId20"/>
    <p:sldId id="330" r:id="rId21"/>
    <p:sldId id="331" r:id="rId22"/>
    <p:sldId id="332" r:id="rId23"/>
    <p:sldId id="272" r:id="rId24"/>
    <p:sldId id="273" r:id="rId25"/>
    <p:sldId id="322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23" r:id="rId55"/>
    <p:sldId id="307" r:id="rId56"/>
    <p:sldId id="308" r:id="rId57"/>
    <p:sldId id="309" r:id="rId58"/>
    <p:sldId id="310" r:id="rId59"/>
    <p:sldId id="311" r:id="rId60"/>
    <p:sldId id="333" r:id="rId61"/>
    <p:sldId id="317" r:id="rId62"/>
    <p:sldId id="324" r:id="rId63"/>
    <p:sldId id="321" r:id="rId64"/>
    <p:sldId id="320" r:id="rId65"/>
    <p:sldId id="316" r:id="rId66"/>
    <p:sldId id="312" r:id="rId67"/>
    <p:sldId id="334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052FF0-F19D-4E20-A796-4B55031566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9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28986-631D-4D21-82F1-08223BF0CEAF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40DA6-F299-4EFA-9A9E-FC91C86669C5}" type="slidenum">
              <a:rPr lang="en-US"/>
              <a:pPr/>
              <a:t>11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EB1EB-D657-43EA-BED9-56D459908AEA}" type="slidenum">
              <a:rPr lang="en-US"/>
              <a:pPr/>
              <a:t>12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9658E-F21F-4941-97E5-DE82EAE5F283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9658E-F21F-4941-97E5-DE82EAE5F283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9658E-F21F-4941-97E5-DE82EAE5F283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9658E-F21F-4941-97E5-DE82EAE5F283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9658E-F21F-4941-97E5-DE82EAE5F283}" type="slidenum">
              <a:rPr lang="en-US"/>
              <a:pPr/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978E6-0763-4046-9A22-72E2F5468BDB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631DE-541C-4E7D-9883-666D8B36FA2E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631DE-541C-4E7D-9883-666D8B36FA2E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DECE9-D52D-4A12-B1B4-8DE6BF1674CC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631DE-541C-4E7D-9883-666D8B36FA2E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631DE-541C-4E7D-9883-666D8B36FA2E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6BA21-1C88-45D5-83D4-B9C3539DA3F9}" type="slidenum">
              <a:rPr lang="en-US"/>
              <a:pPr/>
              <a:t>23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E60DF-7BE3-472B-B92D-E55F02D3B6BB}" type="slidenum">
              <a:rPr lang="en-US"/>
              <a:pPr/>
              <a:t>24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6BA21-1C88-45D5-83D4-B9C3539DA3F9}" type="slidenum">
              <a:rPr lang="en-US"/>
              <a:pPr/>
              <a:t>25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C5BEE-9639-49B7-AA12-4371AC409650}" type="slidenum">
              <a:rPr lang="en-US"/>
              <a:pPr/>
              <a:t>26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DDE2A-4893-428F-90E4-688A12030CE5}" type="slidenum">
              <a:rPr lang="en-US"/>
              <a:pPr/>
              <a:t>27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07C5C-A0FB-4C36-A5B0-75AABB4092F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7706C-7055-4A95-A568-2E8170FEF88D}" type="slidenum">
              <a:rPr lang="en-US"/>
              <a:pPr/>
              <a:t>29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C5650-80CF-446F-9B28-70242DEA72FA}" type="slidenum">
              <a:rPr lang="en-US"/>
              <a:pPr/>
              <a:t>30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5B47F-AAC9-4CDD-AF59-3CB20B631E8F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F7853-ED83-4682-BDBE-6538A2C2F445}" type="slidenum">
              <a:rPr lang="en-US"/>
              <a:pPr/>
              <a:t>31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250BA-FA0B-44AC-BE3E-8205679774FF}" type="slidenum">
              <a:rPr lang="en-US"/>
              <a:pPr/>
              <a:t>32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2AD1-CFF3-4239-8DF0-2D11B1C5AD5E}" type="slidenum">
              <a:rPr lang="en-US"/>
              <a:pPr/>
              <a:t>33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FC9C1-9FAB-4E89-B6BA-46A26B75B9A7}" type="slidenum">
              <a:rPr lang="en-US"/>
              <a:pPr/>
              <a:t>34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6699E-A0BE-4878-9E6A-41EA2D13B3E0}" type="slidenum">
              <a:rPr lang="en-US"/>
              <a:pPr/>
              <a:t>35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E6FAF-7D8F-4C4B-B900-0D88F7BEB8E1}" type="slidenum">
              <a:rPr lang="en-US"/>
              <a:pPr/>
              <a:t>36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91E44-477F-44EB-91AD-1F8D9CAEBC17}" type="slidenum">
              <a:rPr lang="en-US"/>
              <a:pPr/>
              <a:t>37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F22A3-4F71-4AD3-BAEF-E91DB2A40AB1}" type="slidenum">
              <a:rPr lang="en-US"/>
              <a:pPr/>
              <a:t>38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r>
              <a:rPr lang="en-US" sz="2400"/>
              <a:t>FOR EXAMPLE&lt;</a:t>
            </a:r>
          </a:p>
          <a:p>
            <a:endParaRPr lang="en-US" sz="2400"/>
          </a:p>
          <a:p>
            <a:r>
              <a:rPr lang="en-US" sz="2400"/>
              <a:t>ALWAYS KEEP TARGET AT A FIXED DISTANCE DIRECTLY IN FORNT OF OBSERVER</a:t>
            </a:r>
          </a:p>
          <a:p>
            <a:endParaRPr lang="en-US" sz="2400"/>
          </a:p>
          <a:p>
            <a:r>
              <a:rPr lang="en-US" sz="2400"/>
              <a:t>NOT ENOUGH TO JUST USE PURE SERVOING</a:t>
            </a:r>
          </a:p>
          <a:p>
            <a:endParaRPr lang="en-US" sz="2400"/>
          </a:p>
          <a:p>
            <a:r>
              <a:rPr lang="en-US" sz="2400"/>
              <a:t>KNOW TARGET’S NXT MOVE</a:t>
            </a:r>
          </a:p>
          <a:p>
            <a:r>
              <a:rPr lang="en-US" sz="2400"/>
              <a:t>AND PLAN MOTION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EA91-B1C6-4635-AF43-210AF8E21289}" type="slidenum">
              <a:rPr lang="en-US"/>
              <a:pPr/>
              <a:t>39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r>
              <a:rPr lang="en-US" sz="2400"/>
              <a:t>ALSO ANALYSIS FOR TARGET MOTION AND PLAN MOTION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EBAFB-A223-4DBF-AFBF-9BE0D283DE32}" type="slidenum">
              <a:rPr lang="en-US"/>
              <a:pPr/>
              <a:t>40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F3F56-75F5-4D93-9F8F-4C2071BE7740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779AE-0734-4BF0-9506-4A47AF789AD3}" type="slidenum">
              <a:rPr lang="en-US"/>
              <a:pPr/>
              <a:t>41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13BC-54C4-4F4B-8084-277EF2487709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9F94C-FF5E-44C3-A4AC-D2BE501E0223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B73F0-8A97-4D10-9453-81ED65EE7EA5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5F9B81-8668-4605-9AB1-3735064A9702}" type="slidenum">
              <a:rPr lang="en-US"/>
              <a:pPr/>
              <a:t>45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911A0-CE80-4AD4-B213-BCC4426F1A3E}" type="slidenum">
              <a:rPr lang="en-US"/>
              <a:pPr/>
              <a:t>46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8E263-86DC-4C0A-B2D0-437D27165746}" type="slidenum">
              <a:rPr lang="en-US"/>
              <a:pPr/>
              <a:t>47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3B8F-F477-4C6A-BA55-654843AC6D43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AF783-701D-4318-A50C-3D7EBF30D8D7}" type="slidenum">
              <a:rPr lang="en-US"/>
              <a:pPr/>
              <a:t>49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C286B-26C7-48C8-A30B-7B2A68274473}" type="slidenum">
              <a:rPr lang="en-US"/>
              <a:pPr/>
              <a:t>50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A3DC8-0D1B-43B8-9545-74637BAFBF86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3F1A6-5268-40CD-82A3-3A898369867E}" type="slidenum">
              <a:rPr lang="en-US"/>
              <a:pPr/>
              <a:t>51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52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891FD-E772-440C-BE9A-9648B6ECB6E2}" type="slidenum">
              <a:rPr lang="en-US"/>
              <a:pPr/>
              <a:t>53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891FD-E772-440C-BE9A-9648B6ECB6E2}" type="slidenum">
              <a:rPr lang="en-US"/>
              <a:pPr/>
              <a:t>54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B5751-6D93-41F9-B71B-7413616F587D}" type="slidenum">
              <a:rPr lang="en-US"/>
              <a:pPr/>
              <a:t>55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9474A-EFC2-4217-B775-9D5EDD9BDF1E}" type="slidenum">
              <a:rPr lang="en-US"/>
              <a:pPr/>
              <a:t>56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4333-72CB-4214-8894-677483E0A377}" type="slidenum">
              <a:rPr lang="en-US"/>
              <a:pPr/>
              <a:t>57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9D2AC-6371-4D68-9AB1-308EF999E6E7}" type="slidenum">
              <a:rPr lang="en-US"/>
              <a:pPr/>
              <a:t>58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CBAA-D074-4D12-87E7-DFD7AFA7063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971A6-89FC-4C8F-A59D-26CCAEFAEE18}" type="slidenum">
              <a:rPr lang="en-US"/>
              <a:pPr/>
              <a:t>66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1DD98-86A0-4B28-AD0E-E1E57A4D6920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2116-70EA-4120-AB32-56071D6B18F6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808C-E0E6-4186-9073-E8D63BA397E5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7AC19-F93F-4D23-88E8-79BF87D33F63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115AB4-CEDD-4856-AA51-A6E7EB25E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4332-AC27-485A-A81A-5A2060BC5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747C-D2DB-45CD-A102-F42E5541A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DA2CB7-412A-451F-A646-71639B7280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9C3837-9AFF-49E2-A3A1-857AC7588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A9B1-044F-485C-BCDA-E61A973AF5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C50-BE50-43F5-B8CF-A01331D520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E700D1-11FA-480F-BAF4-71AB957F9F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BCAB-EE0A-42B1-B1D6-0F6973FCD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70EC3E-4476-4A5D-8BEA-E89CD681B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377DEC-1CB0-4380-BD7B-E555F4F2C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8885F6-9B81-4DD7-B1CD-6D5AF05A9E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Theory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(Utility based agents)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complete (but still very simple) example: Finding Juliet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 robot, Romeo, is in Charles’ office and must deliver a letter to Juliet</a:t>
            </a:r>
          </a:p>
          <a:p>
            <a:r>
              <a:rPr lang="en-US" smtClean="0"/>
              <a:t>Juliet is either in her office, or in the conference room. Each possibility has probability 0.5</a:t>
            </a:r>
          </a:p>
          <a:p>
            <a:r>
              <a:rPr lang="en-US" smtClean="0"/>
              <a:t>Traveling takes 5 minutes between Charles’ and Juliet’s office, 10 minutes between Charles’ or Juliet’s office and the conference room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To perform his duties well and save battery, the robot wants to deliver the letter while minimizing the time spent in transit</a:t>
            </a:r>
            <a:endParaRPr lang="en-US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438400" y="3657600"/>
            <a:ext cx="3711575" cy="1771650"/>
            <a:chOff x="1584" y="2208"/>
            <a:chExt cx="2338" cy="1116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States and Actions </a:t>
            </a:r>
            <a:br>
              <a:rPr lang="en-US" smtClean="0"/>
            </a:br>
            <a:r>
              <a:rPr lang="en-US" smtClean="0"/>
              <a:t>in Finding-Juliet Problem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: Romeo in Charles’ office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baseline="-25000" dirty="0" smtClean="0">
                <a:solidFill>
                  <a:schemeClr val="accent3"/>
                </a:solidFill>
              </a:rPr>
              <a:t>1</a:t>
            </a:r>
            <a:r>
              <a:rPr lang="en-US" dirty="0" smtClean="0">
                <a:solidFill>
                  <a:schemeClr val="accent3"/>
                </a:solidFill>
              </a:rPr>
              <a:t>: Romeo in Juliet’s office and Juliet here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: Romeo in Juliet’s office and Juliet not here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baseline="-25000" dirty="0" smtClean="0">
                <a:solidFill>
                  <a:schemeClr val="accent3"/>
                </a:solidFill>
              </a:rPr>
              <a:t>3</a:t>
            </a:r>
            <a:r>
              <a:rPr lang="en-US" dirty="0" smtClean="0">
                <a:solidFill>
                  <a:schemeClr val="accent3"/>
                </a:solidFill>
              </a:rPr>
              <a:t>: Romeo in conference room and Juliet here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: Romeo in conference room and Juliet not here</a:t>
            </a:r>
          </a:p>
          <a:p>
            <a:pPr lvl="1"/>
            <a:r>
              <a:rPr lang="en-US" dirty="0" smtClean="0"/>
              <a:t>In this example, S</a:t>
            </a:r>
            <a:r>
              <a:rPr lang="en-US" baseline="-25000" dirty="0" smtClean="0"/>
              <a:t>1</a:t>
            </a:r>
            <a:r>
              <a:rPr lang="en-US" dirty="0" smtClean="0"/>
              <a:t> and S</a:t>
            </a:r>
            <a:r>
              <a:rPr lang="en-US" baseline="-25000" dirty="0" smtClean="0"/>
              <a:t>3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3"/>
                </a:solidFill>
              </a:rPr>
              <a:t>terminal</a:t>
            </a:r>
            <a:r>
              <a:rPr lang="en-US" dirty="0" smtClean="0"/>
              <a:t> states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GJO (go to Juliet’s office)</a:t>
            </a:r>
          </a:p>
          <a:p>
            <a:pPr lvl="1"/>
            <a:r>
              <a:rPr lang="en-US" dirty="0" smtClean="0"/>
              <a:t>GCR (go to conference room)</a:t>
            </a:r>
          </a:p>
          <a:p>
            <a:pPr lvl="1"/>
            <a:r>
              <a:rPr lang="en-US" dirty="0" smtClean="0"/>
              <a:t>The uncertainty in an action is directly linked to the uncertainty in Juliet’s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State/Action Tree</a:t>
            </a:r>
            <a:endParaRPr lang="en-US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4800600" y="4495800"/>
            <a:ext cx="4114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 this example, only the terminal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states give positive rewards (say, 100)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cost of each action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(~ negative reward of reached state) is its duration</a:t>
            </a:r>
          </a:p>
        </p:txBody>
      </p:sp>
      <p:grpSp>
        <p:nvGrpSpPr>
          <p:cNvPr id="33831" name="Group 39"/>
          <p:cNvGrpSpPr>
            <a:grpSpLocks/>
          </p:cNvGrpSpPr>
          <p:nvPr/>
        </p:nvGrpSpPr>
        <p:grpSpPr bwMode="auto">
          <a:xfrm>
            <a:off x="1271588" y="4079875"/>
            <a:ext cx="4014787" cy="2608263"/>
            <a:chOff x="801" y="2570"/>
            <a:chExt cx="2529" cy="1643"/>
          </a:xfrm>
        </p:grpSpPr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801" y="3982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2973" y="257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2348" y="3963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1465" y="2587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1066800" y="2895600"/>
            <a:ext cx="3241675" cy="2427288"/>
            <a:chOff x="672" y="1824"/>
            <a:chExt cx="2042" cy="1529"/>
          </a:xfrm>
        </p:grpSpPr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672" y="3120"/>
              <a:ext cx="3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Comic Sans MS" pitchFamily="66" charset="0"/>
                </a:rPr>
                <a:t>-</a:t>
              </a:r>
              <a:r>
                <a:rPr lang="en-US" dirty="0" smtClean="0">
                  <a:solidFill>
                    <a:srgbClr val="990000"/>
                  </a:solidFill>
                  <a:latin typeface="Comic Sans MS" pitchFamily="66" charset="0"/>
                </a:rPr>
                <a:t>10</a:t>
              </a:r>
              <a:endParaRPr lang="en-US" dirty="0">
                <a:solidFill>
                  <a:srgbClr val="990000"/>
                </a:solidFill>
                <a:latin typeface="Comic Sans MS" pitchFamily="66" charset="0"/>
              </a:endParaRPr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864" y="1824"/>
              <a:ext cx="3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Comic Sans MS" pitchFamily="66" charset="0"/>
                </a:rPr>
                <a:t>-</a:t>
              </a:r>
              <a:r>
                <a:rPr lang="en-US" dirty="0" smtClean="0">
                  <a:solidFill>
                    <a:srgbClr val="990000"/>
                  </a:solidFill>
                  <a:latin typeface="Comic Sans MS" pitchFamily="66" charset="0"/>
                </a:rPr>
                <a:t>10</a:t>
              </a:r>
              <a:endParaRPr lang="en-US" dirty="0">
                <a:solidFill>
                  <a:srgbClr val="990000"/>
                </a:solidFill>
                <a:latin typeface="Comic Sans MS" pitchFamily="66" charset="0"/>
              </a:endParaRP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448" y="1824"/>
              <a:ext cx="2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990000"/>
                  </a:solidFill>
                  <a:latin typeface="Comic Sans MS" pitchFamily="66" charset="0"/>
                </a:rPr>
                <a:t>-5</a:t>
              </a:r>
              <a:endParaRPr lang="en-US" dirty="0">
                <a:solidFill>
                  <a:srgbClr val="990000"/>
                </a:solidFill>
                <a:latin typeface="Comic Sans MS" pitchFamily="66" charset="0"/>
              </a:endParaRP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2160" y="3120"/>
              <a:ext cx="3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990000"/>
                  </a:solidFill>
                  <a:latin typeface="Comic Sans MS" pitchFamily="66" charset="0"/>
                </a:rPr>
                <a:t>-10</a:t>
              </a:r>
              <a:endParaRPr lang="en-US" dirty="0">
                <a:solidFill>
                  <a:srgbClr val="99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1228842" y="3276600"/>
            <a:ext cx="4475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800000"/>
                </a:solidFill>
                <a:latin typeface="Comic Sans MS" pitchFamily="66" charset="0"/>
              </a:rPr>
              <a:t>0.5</a:t>
            </a:r>
            <a:endParaRPr lang="en-US" sz="1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2524242" y="3276600"/>
            <a:ext cx="4475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800000"/>
                </a:solidFill>
                <a:latin typeface="Comic Sans MS" pitchFamily="66" charset="0"/>
              </a:rPr>
              <a:t>0.5</a:t>
            </a:r>
            <a:endParaRPr lang="en-US" sz="1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600200" y="5429304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800000"/>
                </a:solidFill>
                <a:latin typeface="Comic Sans MS" pitchFamily="66" charset="0"/>
              </a:rPr>
              <a:t>1.0</a:t>
            </a:r>
            <a:endParaRPr lang="en-US" sz="1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4000896" y="5429304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800000"/>
                </a:solidFill>
                <a:latin typeface="Comic Sans MS" pitchFamily="66" charset="0"/>
              </a:rPr>
              <a:t>1.0</a:t>
            </a:r>
            <a:endParaRPr lang="en-US" sz="1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57600" y="3276600"/>
            <a:ext cx="4475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800000"/>
                </a:solidFill>
                <a:latin typeface="Comic Sans MS" pitchFamily="66" charset="0"/>
              </a:rPr>
              <a:t>0.5</a:t>
            </a:r>
            <a:endParaRPr lang="en-US" sz="1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953000" y="3276600"/>
            <a:ext cx="4475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800000"/>
                </a:solidFill>
                <a:latin typeface="Comic Sans MS" pitchFamily="66" charset="0"/>
              </a:rPr>
              <a:t>0.5</a:t>
            </a:r>
            <a:endParaRPr lang="en-US" sz="1400" dirty="0">
              <a:solidFill>
                <a:srgbClr val="8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View of Rewards</a:t>
            </a:r>
            <a:endParaRPr lang="en-US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4800600" y="4495800"/>
            <a:ext cx="4114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 this example, only the terminal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states give positive rewards (say, 100)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cost of each action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(~ negative reward of reached state) is its duration</a:t>
            </a:r>
          </a:p>
        </p:txBody>
      </p: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1271588" y="4079875"/>
            <a:ext cx="3911600" cy="2611438"/>
            <a:chOff x="801" y="2570"/>
            <a:chExt cx="2464" cy="1645"/>
          </a:xfrm>
        </p:grpSpPr>
        <p:sp>
          <p:nvSpPr>
            <p:cNvPr id="35880" name="Text Box 40"/>
            <p:cNvSpPr txBox="1">
              <a:spLocks noChangeArrowheads="1"/>
            </p:cNvSpPr>
            <p:nvPr/>
          </p:nvSpPr>
          <p:spPr bwMode="auto">
            <a:xfrm>
              <a:off x="801" y="3982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FF0066"/>
                  </a:solidFill>
                  <a:latin typeface="Comic Sans MS" pitchFamily="66" charset="0"/>
                </a:rPr>
                <a:t>8</a:t>
              </a:r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2973" y="257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66"/>
                  </a:solidFill>
                  <a:latin typeface="Comic Sans MS" pitchFamily="66" charset="0"/>
                </a:rPr>
                <a:t>95</a:t>
              </a:r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2348" y="3963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85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1465" y="2587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66"/>
                  </a:solidFill>
                  <a:latin typeface="Comic Sans MS" pitchFamily="66" charset="0"/>
                </a:rPr>
                <a:t>90</a:t>
              </a: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1066800" y="2895600"/>
            <a:ext cx="3143250" cy="2424113"/>
            <a:chOff x="672" y="1824"/>
            <a:chExt cx="1980" cy="1527"/>
          </a:xfrm>
        </p:grpSpPr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672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912" y="182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448" y="18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2160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990600" y="4038600"/>
            <a:ext cx="52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-10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3429000" y="4038600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66"/>
                </a:solidFill>
                <a:latin typeface="Comic Sans MS" pitchFamily="66" charset="0"/>
              </a:rPr>
              <a:t>-5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3505200" y="1752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66"/>
                </a:solidFill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View of Rewards</a:t>
            </a:r>
            <a:endParaRPr lang="en-US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1271588" y="4079875"/>
            <a:ext cx="4019551" cy="2611438"/>
            <a:chOff x="801" y="2570"/>
            <a:chExt cx="2532" cy="1645"/>
          </a:xfrm>
        </p:grpSpPr>
        <p:sp>
          <p:nvSpPr>
            <p:cNvPr id="35880" name="Text Box 40"/>
            <p:cNvSpPr txBox="1">
              <a:spLocks noChangeArrowheads="1"/>
            </p:cNvSpPr>
            <p:nvPr/>
          </p:nvSpPr>
          <p:spPr bwMode="auto">
            <a:xfrm>
              <a:off x="801" y="3982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2973" y="2570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2348" y="396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1465" y="2587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1066800" y="2895600"/>
            <a:ext cx="3143250" cy="2424113"/>
            <a:chOff x="672" y="1824"/>
            <a:chExt cx="1980" cy="1527"/>
          </a:xfrm>
        </p:grpSpPr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672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912" y="182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448" y="18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2160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800600" y="4495800"/>
            <a:ext cx="411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computation of U (utility) at each non-terminal node resembles backing up the values of an evaluation function in adversarial </a:t>
            </a:r>
            <a:r>
              <a:rPr lang="en-US" dirty="0" smtClean="0">
                <a:latin typeface="+mj-lt"/>
              </a:rPr>
              <a:t>search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9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View of Rewards</a:t>
            </a:r>
            <a:endParaRPr lang="en-US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1271588" y="4079875"/>
            <a:ext cx="4019551" cy="2611438"/>
            <a:chOff x="801" y="2570"/>
            <a:chExt cx="2532" cy="1645"/>
          </a:xfrm>
        </p:grpSpPr>
        <p:sp>
          <p:nvSpPr>
            <p:cNvPr id="35880" name="Text Box 40"/>
            <p:cNvSpPr txBox="1">
              <a:spLocks noChangeArrowheads="1"/>
            </p:cNvSpPr>
            <p:nvPr/>
          </p:nvSpPr>
          <p:spPr bwMode="auto">
            <a:xfrm>
              <a:off x="801" y="3982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2973" y="2570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2348" y="396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1465" y="2587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1066800" y="2895600"/>
            <a:ext cx="3143250" cy="2424113"/>
            <a:chOff x="672" y="1824"/>
            <a:chExt cx="1980" cy="1527"/>
          </a:xfrm>
        </p:grpSpPr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672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912" y="182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448" y="18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2160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4800600" y="4495800"/>
            <a:ext cx="411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computation of U (utility) at each non-terminal node resembles backing up the values of an evaluation function in adversarial </a:t>
            </a:r>
            <a:r>
              <a:rPr lang="en-US" dirty="0" smtClean="0">
                <a:latin typeface="+mj-lt"/>
              </a:rPr>
              <a:t>search</a:t>
            </a:r>
            <a:endParaRPr lang="en-US" dirty="0">
              <a:latin typeface="+mj-lt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981006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3352800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View of Rewards</a:t>
            </a:r>
            <a:endParaRPr lang="en-US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1271588" y="4079875"/>
            <a:ext cx="4019551" cy="2611438"/>
            <a:chOff x="801" y="2570"/>
            <a:chExt cx="2532" cy="1645"/>
          </a:xfrm>
        </p:grpSpPr>
        <p:sp>
          <p:nvSpPr>
            <p:cNvPr id="35880" name="Text Box 40"/>
            <p:cNvSpPr txBox="1">
              <a:spLocks noChangeArrowheads="1"/>
            </p:cNvSpPr>
            <p:nvPr/>
          </p:nvSpPr>
          <p:spPr bwMode="auto">
            <a:xfrm>
              <a:off x="801" y="3982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2973" y="2570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2348" y="396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1465" y="2587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1066800" y="2895600"/>
            <a:ext cx="3143250" cy="2424113"/>
            <a:chOff x="672" y="1824"/>
            <a:chExt cx="1980" cy="1527"/>
          </a:xfrm>
        </p:grpSpPr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672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912" y="182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448" y="18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2160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990600" y="4038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3429000" y="4038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90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4800600" y="4495800"/>
            <a:ext cx="411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computation of U (utility) at each non-terminal node resembles backing up the values of an evaluation function in adversarial </a:t>
            </a:r>
            <a:r>
              <a:rPr lang="en-US" dirty="0" smtClean="0">
                <a:latin typeface="+mj-lt"/>
              </a:rPr>
              <a:t>search</a:t>
            </a:r>
            <a:endParaRPr lang="en-US" dirty="0">
              <a:latin typeface="+mj-lt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981006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3352800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View of Rewards</a:t>
            </a:r>
            <a:endParaRPr lang="en-US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1271588" y="4079875"/>
            <a:ext cx="4019551" cy="2611438"/>
            <a:chOff x="801" y="2570"/>
            <a:chExt cx="2532" cy="1645"/>
          </a:xfrm>
        </p:grpSpPr>
        <p:sp>
          <p:nvSpPr>
            <p:cNvPr id="35880" name="Text Box 40"/>
            <p:cNvSpPr txBox="1">
              <a:spLocks noChangeArrowheads="1"/>
            </p:cNvSpPr>
            <p:nvPr/>
          </p:nvSpPr>
          <p:spPr bwMode="auto">
            <a:xfrm>
              <a:off x="801" y="3982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2973" y="2570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2348" y="396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1465" y="2587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  <a:endParaRPr lang="en-US" dirty="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1066800" y="2895600"/>
            <a:ext cx="3143250" cy="2424113"/>
            <a:chOff x="672" y="1824"/>
            <a:chExt cx="1980" cy="1527"/>
          </a:xfrm>
        </p:grpSpPr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672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912" y="182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448" y="18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2160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990600" y="4038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3429000" y="4038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90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4800600" y="4495800"/>
            <a:ext cx="411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computation of U (utility) at each non-terminal node resembles backing up the values of an evaluation function in adversarial </a:t>
            </a:r>
            <a:r>
              <a:rPr lang="en-US" dirty="0" smtClean="0">
                <a:latin typeface="+mj-lt"/>
              </a:rPr>
              <a:t>search</a:t>
            </a:r>
            <a:endParaRPr lang="en-US" dirty="0">
              <a:latin typeface="+mj-lt"/>
            </a:endParaRP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1325563" y="2895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8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3845684" y="2895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90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981006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3352800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192088" y="1781066"/>
            <a:ext cx="24000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mic Sans MS" pitchFamily="66" charset="0"/>
              </a:rPr>
              <a:t>U(s</a:t>
            </a:r>
            <a:r>
              <a:rPr lang="en-US" baseline="-25000" dirty="0" smtClean="0">
                <a:latin typeface="Comic Sans MS" pitchFamily="66" charset="0"/>
              </a:rPr>
              <a:t>0</a:t>
            </a:r>
            <a:r>
              <a:rPr lang="en-US" dirty="0" smtClean="0">
                <a:latin typeface="Comic Sans MS" pitchFamily="66" charset="0"/>
              </a:rPr>
              <a:t>,GCR) =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   0.5*90+0.5*100-5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5467634" y="3080266"/>
            <a:ext cx="2504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mic Sans MS" pitchFamily="66" charset="0"/>
              </a:rPr>
              <a:t>U(s</a:t>
            </a:r>
            <a:r>
              <a:rPr lang="en-US" baseline="-25000" dirty="0" smtClean="0">
                <a:latin typeface="Comic Sans MS" pitchFamily="66" charset="0"/>
              </a:rPr>
              <a:t>0</a:t>
            </a:r>
            <a:r>
              <a:rPr lang="en-US" dirty="0" smtClean="0">
                <a:latin typeface="Comic Sans MS" pitchFamily="66" charset="0"/>
              </a:rPr>
              <a:t>,GJO) =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   0.5*90+0.5*100-10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3" name="Straight Arrow Connector 2"/>
          <p:cNvCxnSpPr>
            <a:endCxn id="35856" idx="3"/>
          </p:cNvCxnSpPr>
          <p:nvPr/>
        </p:nvCxnSpPr>
        <p:spPr>
          <a:xfrm>
            <a:off x="877888" y="2427397"/>
            <a:ext cx="422275" cy="38089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>
          <a:xfrm flipH="1" flipV="1">
            <a:off x="4719639" y="2873376"/>
            <a:ext cx="747995" cy="34766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25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View of Rewards</a:t>
            </a:r>
            <a:endParaRPr lang="en-US" dirty="0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028950" y="1355725"/>
            <a:ext cx="550863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0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 rot="10800000" flipV="1">
            <a:off x="2325688" y="3573463"/>
            <a:ext cx="568325" cy="549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 rot="10800000" flipV="1">
            <a:off x="1325563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4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 rot="10800000" flipV="1">
            <a:off x="3740150" y="3556000"/>
            <a:ext cx="549275" cy="568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 rot="10800000" flipV="1">
            <a:off x="4735513" y="3556000"/>
            <a:ext cx="549275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 rot="10800000" flipV="1">
            <a:off x="3738563" y="5757863"/>
            <a:ext cx="550862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 rot="10800000" flipV="1">
            <a:off x="1323975" y="5757863"/>
            <a:ext cx="550863" cy="568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Comic Sans MS" pitchFamily="66" charset="0"/>
              </a:rPr>
              <a:t>s</a:t>
            </a:r>
            <a:r>
              <a:rPr lang="en-US" sz="2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 rot="5400000">
            <a:off x="4444206" y="2737644"/>
            <a:ext cx="136525" cy="141288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 rot="5400000">
            <a:off x="2028825" y="2736850"/>
            <a:ext cx="136525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rot="5400000">
            <a:off x="3946526" y="4870450"/>
            <a:ext cx="138112" cy="141287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 rot="5400000">
            <a:off x="1531145" y="4869656"/>
            <a:ext cx="138112" cy="142875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 rot="10800000" flipV="1">
            <a:off x="3714750" y="26082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 rot="10800000" flipV="1">
            <a:off x="877888" y="4676775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GJO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 rot="10800000" flipV="1">
            <a:off x="1300163" y="260985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 rot="10800000" flipV="1">
            <a:off x="3286125" y="467201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GCR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rot="5400000" flipV="1">
            <a:off x="3496469" y="1723231"/>
            <a:ext cx="825500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rot="5400000">
            <a:off x="2288382" y="1723231"/>
            <a:ext cx="82550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rot="5400000">
            <a:off x="3919538" y="2971800"/>
            <a:ext cx="6889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rot="5400000" flipV="1">
            <a:off x="4417219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rot="5400000" flipV="1">
            <a:off x="2001044" y="2972594"/>
            <a:ext cx="688975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rot="5400000">
            <a:off x="1504156" y="2972594"/>
            <a:ext cx="688975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rot="5400000">
            <a:off x="1221581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rot="5400000">
            <a:off x="1222375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5400000">
            <a:off x="3636169" y="4493419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5400000">
            <a:off x="3636963" y="538797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4953000" y="1219200"/>
            <a:ext cx="3711575" cy="1771650"/>
            <a:chOff x="1584" y="2208"/>
            <a:chExt cx="2338" cy="1116"/>
          </a:xfrm>
        </p:grpSpPr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2918" y="2208"/>
              <a:ext cx="100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Juliet’s off.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2928" y="3068"/>
              <a:ext cx="92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Conf. room</a:t>
              </a:r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 flipV="1">
              <a:off x="2020" y="2341"/>
              <a:ext cx="90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>
              <a:off x="2012" y="2941"/>
              <a:ext cx="91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>
              <a:off x="3352" y="2461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3312" y="263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7923" name="Text Box 35"/>
            <p:cNvSpPr txBox="1">
              <a:spLocks noChangeArrowheads="1"/>
            </p:cNvSpPr>
            <p:nvPr/>
          </p:nvSpPr>
          <p:spPr bwMode="auto">
            <a:xfrm>
              <a:off x="2112" y="2299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5min</a:t>
              </a:r>
            </a:p>
          </p:txBody>
        </p:sp>
        <p:sp>
          <p:nvSpPr>
            <p:cNvPr id="37924" name="Text Box 36"/>
            <p:cNvSpPr txBox="1">
              <a:spLocks noChangeArrowheads="1"/>
            </p:cNvSpPr>
            <p:nvPr/>
          </p:nvSpPr>
          <p:spPr bwMode="auto">
            <a:xfrm>
              <a:off x="2112" y="3019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10min</a:t>
              </a:r>
            </a:p>
          </p:txBody>
        </p:sp>
        <p:sp>
          <p:nvSpPr>
            <p:cNvPr id="37925" name="Text Box 37"/>
            <p:cNvSpPr txBox="1">
              <a:spLocks noChangeArrowheads="1"/>
            </p:cNvSpPr>
            <p:nvPr/>
          </p:nvSpPr>
          <p:spPr bwMode="auto">
            <a:xfrm>
              <a:off x="1584" y="2684"/>
              <a:ext cx="104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Charles’ off.</a:t>
              </a:r>
            </a:p>
          </p:txBody>
        </p:sp>
      </p:grpSp>
      <p:grpSp>
        <p:nvGrpSpPr>
          <p:cNvPr id="37931" name="Group 43"/>
          <p:cNvGrpSpPr>
            <a:grpSpLocks/>
          </p:cNvGrpSpPr>
          <p:nvPr/>
        </p:nvGrpSpPr>
        <p:grpSpPr bwMode="auto">
          <a:xfrm>
            <a:off x="1066800" y="2895600"/>
            <a:ext cx="3143250" cy="2424113"/>
            <a:chOff x="672" y="1824"/>
            <a:chExt cx="1980" cy="1527"/>
          </a:xfrm>
        </p:grpSpPr>
        <p:sp>
          <p:nvSpPr>
            <p:cNvPr id="37932" name="Text Box 44"/>
            <p:cNvSpPr txBox="1">
              <a:spLocks noChangeArrowheads="1"/>
            </p:cNvSpPr>
            <p:nvPr/>
          </p:nvSpPr>
          <p:spPr bwMode="auto">
            <a:xfrm>
              <a:off x="672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7933" name="Text Box 45"/>
            <p:cNvSpPr txBox="1">
              <a:spLocks noChangeArrowheads="1"/>
            </p:cNvSpPr>
            <p:nvPr/>
          </p:nvSpPr>
          <p:spPr bwMode="auto">
            <a:xfrm>
              <a:off x="912" y="182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7934" name="Text Box 46"/>
            <p:cNvSpPr txBox="1">
              <a:spLocks noChangeArrowheads="1"/>
            </p:cNvSpPr>
            <p:nvPr/>
          </p:nvSpPr>
          <p:spPr bwMode="auto">
            <a:xfrm>
              <a:off x="2448" y="18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7935" name="Text Box 47"/>
            <p:cNvSpPr txBox="1">
              <a:spLocks noChangeArrowheads="1"/>
            </p:cNvSpPr>
            <p:nvPr/>
          </p:nvSpPr>
          <p:spPr bwMode="auto">
            <a:xfrm>
              <a:off x="2160" y="312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10</a:t>
              </a:r>
            </a:p>
          </p:txBody>
        </p:sp>
      </p:grpSp>
      <p:grpSp>
        <p:nvGrpSpPr>
          <p:cNvPr id="37938" name="Group 50"/>
          <p:cNvGrpSpPr>
            <a:grpSpLocks/>
          </p:cNvGrpSpPr>
          <p:nvPr/>
        </p:nvGrpSpPr>
        <p:grpSpPr bwMode="auto">
          <a:xfrm>
            <a:off x="685800" y="1447800"/>
            <a:ext cx="3276600" cy="1219200"/>
            <a:chOff x="432" y="912"/>
            <a:chExt cx="2064" cy="768"/>
          </a:xfrm>
        </p:grpSpPr>
        <p:sp>
          <p:nvSpPr>
            <p:cNvPr id="37941" name="Text Box 53"/>
            <p:cNvSpPr txBox="1">
              <a:spLocks noChangeArrowheads="1"/>
            </p:cNvSpPr>
            <p:nvPr/>
          </p:nvSpPr>
          <p:spPr bwMode="auto">
            <a:xfrm>
              <a:off x="432" y="912"/>
              <a:ext cx="1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Comic Sans MS" pitchFamily="66" charset="0"/>
                </a:rPr>
                <a:t>U(s</a:t>
              </a:r>
              <a:r>
                <a:rPr lang="en-US" baseline="-25000" dirty="0">
                  <a:latin typeface="Comic Sans MS" pitchFamily="66" charset="0"/>
                </a:rPr>
                <a:t>0</a:t>
              </a:r>
              <a:r>
                <a:rPr lang="en-US" dirty="0">
                  <a:latin typeface="Comic Sans MS" pitchFamily="66" charset="0"/>
                </a:rPr>
                <a:t>) = max{85, 90}</a:t>
              </a:r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 flipH="1">
              <a:off x="1056" y="110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3" name="Line 55"/>
            <p:cNvSpPr>
              <a:spLocks noChangeShapeType="1"/>
            </p:cNvSpPr>
            <p:nvPr/>
          </p:nvSpPr>
          <p:spPr bwMode="auto">
            <a:xfrm>
              <a:off x="1680" y="1104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4800600" y="4495800"/>
            <a:ext cx="4114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computation of U (utility) at each non-terminal node resembles backing up the values of an evaluation function in adversarial search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best choice in s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is to select GJO 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990600" y="4038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429000" y="4038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90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1325563" y="2895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8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3845684" y="28956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90</a:t>
            </a: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981006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3" name="Text Box 49"/>
          <p:cNvSpPr txBox="1">
            <a:spLocks noChangeArrowheads="1"/>
          </p:cNvSpPr>
          <p:nvPr/>
        </p:nvSpPr>
        <p:spPr bwMode="auto">
          <a:xfrm>
            <a:off x="3352800" y="5010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9</a:t>
            </a:r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1271588" y="6321425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100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4719639" y="4079875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100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3727451" y="6291263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100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2325688" y="4106863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100</a:t>
            </a:r>
            <a:endParaRPr lang="en-US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68" name="Text Box 49"/>
          <p:cNvSpPr txBox="1">
            <a:spLocks noChangeArrowheads="1"/>
          </p:cNvSpPr>
          <p:nvPr/>
        </p:nvSpPr>
        <p:spPr bwMode="auto">
          <a:xfrm>
            <a:off x="3652803" y="1500022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Comic Sans MS" pitchFamily="66" charset="0"/>
              </a:rPr>
              <a:t>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Initial state s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Action model P(s’|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Reward R(s) collected in each state s</a:t>
            </a:r>
          </a:p>
          <a:p>
            <a:r>
              <a:rPr lang="en-US" dirty="0" smtClean="0"/>
              <a:t>A state is </a:t>
            </a:r>
            <a:r>
              <a:rPr lang="en-US" dirty="0" smtClean="0">
                <a:solidFill>
                  <a:schemeClr val="accent3"/>
                </a:solidFill>
              </a:rPr>
              <a:t>terminal</a:t>
            </a:r>
            <a:r>
              <a:rPr lang="en-US" dirty="0" smtClean="0"/>
              <a:t> if it has no successor</a:t>
            </a:r>
          </a:p>
          <a:p>
            <a:r>
              <a:rPr lang="en-US" dirty="0" smtClean="0"/>
              <a:t>Starting at s</a:t>
            </a:r>
            <a:r>
              <a:rPr lang="en-US" baseline="-25000" dirty="0" smtClean="0"/>
              <a:t>0</a:t>
            </a:r>
            <a:r>
              <a:rPr lang="en-US" dirty="0" smtClean="0"/>
              <a:t>, the agent keeps executing actions until it reaches a terminal state</a:t>
            </a:r>
          </a:p>
          <a:p>
            <a:r>
              <a:rPr lang="en-US" dirty="0" smtClean="0"/>
              <a:t>Its goal is to maximize the expected sum of rewards collected (</a:t>
            </a:r>
            <a:r>
              <a:rPr lang="en-US" dirty="0" smtClean="0">
                <a:solidFill>
                  <a:schemeClr val="accent3"/>
                </a:solidFill>
              </a:rPr>
              <a:t>additive</a:t>
            </a:r>
            <a:r>
              <a:rPr lang="en-US" dirty="0" smtClean="0"/>
              <a:t> rewards) </a:t>
            </a:r>
          </a:p>
          <a:p>
            <a:r>
              <a:rPr lang="en-US" dirty="0" smtClean="0"/>
              <a:t>Assume for a while that the same state can’t be reached twice (no cycles)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[finite state space </a:t>
            </a: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 finite state/action tree]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Decision making with </a:t>
            </a:r>
            <a:r>
              <a:rPr lang="en-US" dirty="0" smtClean="0">
                <a:solidFill>
                  <a:srgbClr val="FF0000"/>
                </a:solidFill>
              </a:rPr>
              <a:t>probabilistic uncertainty </a:t>
            </a:r>
            <a:r>
              <a:rPr lang="en-US" dirty="0" smtClean="0"/>
              <a:t>in actions</a:t>
            </a:r>
          </a:p>
          <a:p>
            <a:pPr lvl="1"/>
            <a:r>
              <a:rPr lang="en-US" dirty="0" smtClean="0"/>
              <a:t>Decision theory (economics/business, psychology)</a:t>
            </a:r>
          </a:p>
          <a:p>
            <a:r>
              <a:rPr lang="en-US" dirty="0" smtClean="0"/>
              <a:t>Markov Decision Process</a:t>
            </a:r>
          </a:p>
          <a:p>
            <a:pPr lvl="1"/>
            <a:r>
              <a:rPr lang="en-US" dirty="0" smtClean="0"/>
              <a:t>Value Iteration</a:t>
            </a:r>
          </a:p>
          <a:p>
            <a:pPr lvl="1"/>
            <a:r>
              <a:rPr lang="en-US" dirty="0" smtClean="0"/>
              <a:t>Policy Iteration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policy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(s</a:t>
            </a:r>
            <a:r>
              <a:rPr lang="en-US" dirty="0">
                <a:sym typeface="Symbol"/>
              </a:rPr>
              <a:t>) is a map that gives an action to take if the agent finds itself in state </a:t>
            </a:r>
            <a:r>
              <a:rPr lang="en-US" dirty="0" smtClean="0">
                <a:sym typeface="Symbol"/>
              </a:rPr>
              <a:t>s</a:t>
            </a:r>
          </a:p>
          <a:p>
            <a:r>
              <a:rPr lang="en-US" dirty="0" smtClean="0">
                <a:sym typeface="Symbol"/>
              </a:rPr>
              <a:t>The expected sum of rewards accumulated by an agent that follows </a:t>
            </a:r>
            <a:r>
              <a:rPr lang="en-US" dirty="0">
                <a:sym typeface="Symbol"/>
              </a:rPr>
              <a:t>policy </a:t>
            </a:r>
            <a:r>
              <a:rPr lang="en-US" dirty="0" smtClean="0">
                <a:sym typeface="Symbol"/>
              </a:rPr>
              <a:t> starting at s is</a:t>
            </a:r>
          </a:p>
          <a:p>
            <a:pPr lvl="1"/>
            <a:r>
              <a:rPr lang="en-US" dirty="0" smtClean="0">
                <a:sym typeface="Symbol"/>
              </a:rPr>
              <a:t>U</a:t>
            </a:r>
            <a:r>
              <a:rPr lang="en-US" baseline="30000" dirty="0" smtClean="0">
                <a:sym typeface="Symbol"/>
              </a:rPr>
              <a:t></a:t>
            </a:r>
            <a:r>
              <a:rPr lang="en-US" dirty="0" smtClean="0">
                <a:sym typeface="Symbol"/>
              </a:rPr>
              <a:t>(s) = E[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R(S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)]</a:t>
            </a:r>
          </a:p>
          <a:p>
            <a:pPr lvl="1"/>
            <a:r>
              <a:rPr lang="en-US" dirty="0" smtClean="0">
                <a:sym typeface="Symbol"/>
              </a:rPr>
              <a:t>Where S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is the random variable denoting the state that the agent will be in at time t (S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=s)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[Forward view]</a:t>
            </a:r>
          </a:p>
        </p:txBody>
      </p:sp>
    </p:spTree>
    <p:extLst>
      <p:ext uri="{BB962C8B-B14F-4D97-AF65-F5344CB8AC3E}">
        <p14:creationId xmlns:p14="http://schemas.microsoft.com/office/powerpoint/2010/main" val="31493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policy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(s) is a map that gives an action to take if the agent finds itself in state s</a:t>
            </a:r>
            <a:endParaRPr lang="en-US" dirty="0">
              <a:solidFill>
                <a:schemeClr val="accent6"/>
              </a:solidFill>
              <a:sym typeface="Symbol"/>
            </a:endParaRPr>
          </a:p>
          <a:p>
            <a:r>
              <a:rPr lang="en-US" dirty="0" smtClean="0">
                <a:sym typeface="Symbol"/>
              </a:rPr>
              <a:t>The expected sum of rewards accumulated by an agent that follows </a:t>
            </a:r>
            <a:r>
              <a:rPr lang="en-US" dirty="0">
                <a:sym typeface="Symbol"/>
              </a:rPr>
              <a:t>policy </a:t>
            </a:r>
            <a:r>
              <a:rPr lang="en-US" dirty="0" smtClean="0">
                <a:sym typeface="Symbol"/>
              </a:rPr>
              <a:t> starting at s is</a:t>
            </a:r>
          </a:p>
          <a:p>
            <a:pPr lvl="1"/>
            <a:r>
              <a:rPr lang="en-US" dirty="0" smtClean="0">
                <a:sym typeface="Symbol"/>
              </a:rPr>
              <a:t>U</a:t>
            </a:r>
            <a:r>
              <a:rPr lang="en-US" baseline="30000" dirty="0" smtClean="0">
                <a:sym typeface="Symbol"/>
              </a:rPr>
              <a:t></a:t>
            </a:r>
            <a:r>
              <a:rPr lang="en-US" dirty="0" smtClean="0">
                <a:sym typeface="Symbol"/>
              </a:rPr>
              <a:t>(s) = E[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R(S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)]</a:t>
            </a:r>
          </a:p>
          <a:p>
            <a:pPr lvl="1"/>
            <a:r>
              <a:rPr lang="en-US" dirty="0" smtClean="0">
                <a:sym typeface="Symbol"/>
              </a:rPr>
              <a:t>Where S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is the random variable denoting the state that the agent will be in at time t (S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=s)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[Forward view]</a:t>
            </a:r>
          </a:p>
          <a:p>
            <a:r>
              <a:rPr lang="en-US" dirty="0" smtClean="0">
                <a:sym typeface="Symbol"/>
              </a:rPr>
              <a:t>We want to find the policy * that maximize </a:t>
            </a:r>
            <a:r>
              <a:rPr lang="en-US" dirty="0">
                <a:sym typeface="Symbol"/>
              </a:rPr>
              <a:t>U</a:t>
            </a:r>
            <a:r>
              <a:rPr lang="en-US" baseline="30000" dirty="0">
                <a:sym typeface="Symbol"/>
              </a:rPr>
              <a:t></a:t>
            </a:r>
            <a:r>
              <a:rPr lang="en-US" dirty="0">
                <a:sym typeface="Symbol"/>
              </a:rPr>
              <a:t>(s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Define the true utility U(s)=U</a:t>
            </a:r>
            <a:r>
              <a:rPr lang="en-US" baseline="30000" dirty="0" smtClean="0">
                <a:sym typeface="Symbol"/>
              </a:rPr>
              <a:t>*</a:t>
            </a:r>
            <a:r>
              <a:rPr lang="en-US" dirty="0" smtClean="0">
                <a:sym typeface="Symbol"/>
              </a:rPr>
              <a:t>(s)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1701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Utility to Policies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If we knew U(s), every time the agent found itself in state s, it could simply take the action: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(s) = </a:t>
            </a:r>
            <a:r>
              <a:rPr lang="en-US" dirty="0" err="1" smtClean="0">
                <a:sym typeface="Symbol"/>
              </a:rPr>
              <a:t>arg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max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</a:t>
            </a:r>
            <a:r>
              <a:rPr lang="en-US" baseline="-25000" dirty="0" err="1" smtClean="0">
                <a:sym typeface="Symbol"/>
              </a:rPr>
              <a:t>s’S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P(s’|</a:t>
            </a:r>
            <a:r>
              <a:rPr lang="en-US" dirty="0" err="1" smtClean="0">
                <a:sym typeface="Symbol"/>
              </a:rPr>
              <a:t>s,a</a:t>
            </a:r>
            <a:r>
              <a:rPr lang="en-US" dirty="0" smtClean="0">
                <a:sym typeface="Symbol"/>
              </a:rPr>
              <a:t>)U(s’)</a:t>
            </a:r>
            <a:br>
              <a:rPr lang="en-US" dirty="0" smtClean="0">
                <a:sym typeface="Symbol"/>
              </a:rPr>
            </a:br>
            <a:endParaRPr lang="en-US" dirty="0" smtClean="0">
              <a:sym typeface="Symbol"/>
            </a:endParaRPr>
          </a:p>
          <a:p>
            <a:r>
              <a:rPr lang="en-US" dirty="0" smtClean="0"/>
              <a:t>Since U(s’) measures the expected sum of collected rewards in the future state s’, it makes sense to pick the action that maximizes the expectation of U(s’)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In fact, this gives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372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of a State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utility</a:t>
            </a:r>
            <a:r>
              <a:rPr lang="en-US" dirty="0" smtClean="0"/>
              <a:t> of a state s measures its desirability:</a:t>
            </a:r>
          </a:p>
          <a:p>
            <a:r>
              <a:rPr lang="en-US" dirty="0" smtClean="0"/>
              <a:t>If s is terminal:</a:t>
            </a:r>
            <a:br>
              <a:rPr lang="en-US" dirty="0" smtClean="0"/>
            </a:br>
            <a:r>
              <a:rPr lang="en-US" dirty="0" smtClean="0"/>
              <a:t>U(s) = R(s)</a:t>
            </a:r>
          </a:p>
          <a:p>
            <a:r>
              <a:rPr lang="en-US" dirty="0" smtClean="0"/>
              <a:t>If s is non-terminal:</a:t>
            </a:r>
            <a:br>
              <a:rPr lang="en-US" dirty="0" smtClean="0"/>
            </a:br>
            <a:r>
              <a:rPr lang="en-US" dirty="0" smtClean="0"/>
              <a:t>U(s) = R(s) +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err="1" smtClean="0">
                <a:sym typeface="Symbol" pitchFamily="18" charset="2"/>
              </a:rPr>
              <a:t>Appl</a:t>
            </a:r>
            <a:r>
              <a:rPr lang="en-US" baseline="-25000" dirty="0" smtClean="0">
                <a:sym typeface="Symbol" pitchFamily="18" charset="2"/>
              </a:rPr>
              <a:t>(s)</a:t>
            </a:r>
            <a:r>
              <a:rPr lang="el-GR" sz="2800" dirty="0" smtClean="0"/>
              <a:t>Σ</a:t>
            </a:r>
            <a:r>
              <a:rPr lang="en-US" baseline="-25000" dirty="0" smtClean="0"/>
              <a:t>s’</a:t>
            </a:r>
            <a:r>
              <a:rPr lang="en-US" baseline="-25000" dirty="0" smtClean="0">
                <a:sym typeface="Symbol" pitchFamily="18" charset="2"/>
              </a:rPr>
              <a:t></a:t>
            </a:r>
            <a:r>
              <a:rPr lang="en-US" baseline="-25000" dirty="0" err="1" smtClean="0">
                <a:sym typeface="Symbol" pitchFamily="18" charset="2"/>
              </a:rPr>
              <a:t>Succ</a:t>
            </a:r>
            <a:r>
              <a:rPr lang="en-US" baseline="-25000" dirty="0" smtClean="0">
                <a:sym typeface="Symbol" pitchFamily="18" charset="2"/>
              </a:rPr>
              <a:t>(</a:t>
            </a:r>
            <a:r>
              <a:rPr lang="en-US" baseline="-25000" dirty="0" err="1" smtClean="0">
                <a:sym typeface="Symbol" pitchFamily="18" charset="2"/>
              </a:rPr>
              <a:t>s,a</a:t>
            </a:r>
            <a:r>
              <a:rPr lang="en-US" baseline="-25000" dirty="0" smtClean="0">
                <a:sym typeface="Symbol" pitchFamily="18" charset="2"/>
              </a:rPr>
              <a:t>)</a:t>
            </a:r>
            <a:r>
              <a:rPr lang="en-US" dirty="0" smtClean="0"/>
              <a:t>P(s’|</a:t>
            </a:r>
            <a:r>
              <a:rPr lang="en-US" dirty="0" err="1" smtClean="0"/>
              <a:t>s,a</a:t>
            </a:r>
            <a:r>
              <a:rPr lang="en-US" dirty="0" smtClean="0"/>
              <a:t>)U(s’)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[the reward of s augmented by the expected sum of rewards collected in future states]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838200"/>
            <a:ext cx="83820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U(s) = R(s) + </a:t>
            </a:r>
            <a:r>
              <a:rPr lang="en-US" sz="2800" dirty="0" err="1" smtClean="0">
                <a:latin typeface="+mj-lt"/>
              </a:rPr>
              <a:t>max</a:t>
            </a:r>
            <a:r>
              <a:rPr lang="en-US" sz="2800" baseline="-25000" dirty="0" err="1" smtClean="0">
                <a:solidFill>
                  <a:srgbClr val="0033CC"/>
                </a:solidFill>
                <a:latin typeface="+mj-lt"/>
              </a:rPr>
              <a:t>a</a:t>
            </a:r>
            <a:r>
              <a:rPr lang="en-US" sz="2800" baseline="-25000" dirty="0" err="1" smtClean="0">
                <a:solidFill>
                  <a:srgbClr val="0033CC"/>
                </a:solidFill>
                <a:latin typeface="+mj-lt"/>
                <a:sym typeface="Symbol" pitchFamily="18" charset="2"/>
              </a:rPr>
              <a:t>Appl</a:t>
            </a:r>
            <a:r>
              <a:rPr lang="en-US" sz="2800" baseline="-25000" dirty="0" smtClean="0">
                <a:solidFill>
                  <a:srgbClr val="0033CC"/>
                </a:solidFill>
                <a:latin typeface="+mj-lt"/>
                <a:sym typeface="Symbol" pitchFamily="18" charset="2"/>
              </a:rPr>
              <a:t>(s)</a:t>
            </a:r>
            <a:r>
              <a:rPr lang="el-GR" sz="3600" dirty="0" smtClean="0">
                <a:latin typeface="+mj-lt"/>
              </a:rPr>
              <a:t>Σ</a:t>
            </a:r>
            <a:r>
              <a:rPr lang="en-US" sz="2800" baseline="-25000" dirty="0" smtClean="0">
                <a:solidFill>
                  <a:srgbClr val="009900"/>
                </a:solidFill>
                <a:latin typeface="+mj-lt"/>
              </a:rPr>
              <a:t>s’</a:t>
            </a:r>
            <a:r>
              <a:rPr lang="en-US" sz="2800" baseline="-25000" dirty="0" smtClean="0">
                <a:solidFill>
                  <a:srgbClr val="009900"/>
                </a:solidFill>
                <a:latin typeface="+mj-lt"/>
                <a:sym typeface="Symbol" pitchFamily="18" charset="2"/>
              </a:rPr>
              <a:t></a:t>
            </a:r>
            <a:r>
              <a:rPr lang="en-US" sz="2800" baseline="-25000" dirty="0" err="1" smtClean="0">
                <a:solidFill>
                  <a:srgbClr val="009900"/>
                </a:solidFill>
                <a:latin typeface="+mj-lt"/>
                <a:sym typeface="Symbol" pitchFamily="18" charset="2"/>
              </a:rPr>
              <a:t>Succ</a:t>
            </a:r>
            <a:r>
              <a:rPr lang="en-US" sz="2800" baseline="-25000" dirty="0" smtClean="0">
                <a:solidFill>
                  <a:srgbClr val="009900"/>
                </a:solidFill>
                <a:latin typeface="+mj-lt"/>
                <a:sym typeface="Symbol" pitchFamily="18" charset="2"/>
              </a:rPr>
              <a:t>(</a:t>
            </a:r>
            <a:r>
              <a:rPr lang="en-US" sz="2800" baseline="-25000" dirty="0" err="1" smtClean="0">
                <a:solidFill>
                  <a:srgbClr val="009900"/>
                </a:solidFill>
                <a:latin typeface="+mj-lt"/>
                <a:sym typeface="Symbol" pitchFamily="18" charset="2"/>
              </a:rPr>
              <a:t>s,a</a:t>
            </a:r>
            <a:r>
              <a:rPr lang="en-US" sz="2800" baseline="-25000" dirty="0" smtClean="0">
                <a:solidFill>
                  <a:srgbClr val="009900"/>
                </a:solidFill>
                <a:latin typeface="+mj-lt"/>
                <a:sym typeface="Symbol" pitchFamily="18" charset="2"/>
              </a:rPr>
              <a:t>)</a:t>
            </a:r>
            <a:r>
              <a:rPr lang="en-US" sz="2800" baseline="-25000" dirty="0" smtClean="0">
                <a:latin typeface="+mj-lt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P(s’|</a:t>
            </a:r>
            <a:r>
              <a:rPr lang="en-US" sz="2800" dirty="0" err="1" smtClean="0">
                <a:solidFill>
                  <a:srgbClr val="990000"/>
                </a:solidFill>
                <a:latin typeface="+mj-lt"/>
              </a:rPr>
              <a:t>s,a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)</a:t>
            </a:r>
            <a:r>
              <a:rPr lang="en-US" sz="2800" dirty="0" smtClean="0">
                <a:latin typeface="+mj-lt"/>
              </a:rPr>
              <a:t>U(s’)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 flipV="1">
            <a:off x="1981200" y="1524000"/>
            <a:ext cx="1905000" cy="11430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4343400" y="1524000"/>
            <a:ext cx="990600" cy="2438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 flipV="1">
            <a:off x="6781800" y="1447800"/>
            <a:ext cx="152400" cy="35052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04800" y="2743200"/>
            <a:ext cx="329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Appl(s) is the set of all actions applicable to state s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600200" y="4038600"/>
            <a:ext cx="397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9900"/>
                </a:solidFill>
                <a:latin typeface="Comic Sans MS" pitchFamily="66" charset="0"/>
              </a:rPr>
              <a:t>Succ(s,a) is the set of all possible states after applying a to s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343400" y="5029200"/>
            <a:ext cx="397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P(s</a:t>
            </a:r>
            <a:r>
              <a:rPr lang="en-US" dirty="0" smtClean="0">
                <a:solidFill>
                  <a:srgbClr val="990000"/>
                </a:solidFill>
                <a:latin typeface="Comic Sans MS" pitchFamily="66" charset="0"/>
              </a:rPr>
              <a:t>’|</a:t>
            </a:r>
            <a:r>
              <a:rPr lang="en-US" dirty="0" err="1" smtClean="0">
                <a:solidFill>
                  <a:srgbClr val="990000"/>
                </a:solidFill>
                <a:latin typeface="Comic Sans MS" pitchFamily="66" charset="0"/>
              </a:rPr>
              <a:t>s,a</a:t>
            </a:r>
            <a:r>
              <a:rPr lang="en-US" dirty="0" smtClean="0">
                <a:solidFill>
                  <a:srgbClr val="990000"/>
                </a:solidFill>
                <a:latin typeface="Comic Sans MS" pitchFamily="66" charset="0"/>
              </a:rPr>
              <a:t>) </a:t>
            </a:r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is the probability of being in s’ after executing a in s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3400" y="5722938"/>
            <a:ext cx="77485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[the reward of s augmented by the expected </a:t>
            </a:r>
            <a:br>
              <a:rPr lang="en-US" sz="2800" dirty="0">
                <a:solidFill>
                  <a:schemeClr val="tx2"/>
                </a:solidFill>
                <a:latin typeface="+mj-lt"/>
              </a:rPr>
            </a:br>
            <a:r>
              <a:rPr lang="en-US" sz="2800" dirty="0">
                <a:solidFill>
                  <a:schemeClr val="tx2"/>
                </a:solidFill>
                <a:latin typeface="+mj-lt"/>
              </a:rPr>
              <a:t>sum of rewards collected in future states]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of a State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utility</a:t>
            </a:r>
            <a:r>
              <a:rPr lang="en-US" dirty="0" smtClean="0"/>
              <a:t> of a state s measures its desirability:</a:t>
            </a:r>
          </a:p>
          <a:p>
            <a:r>
              <a:rPr lang="en-US" dirty="0" smtClean="0"/>
              <a:t>If s is terminal:</a:t>
            </a:r>
            <a:br>
              <a:rPr lang="en-US" dirty="0" smtClean="0"/>
            </a:br>
            <a:r>
              <a:rPr lang="en-US" dirty="0" smtClean="0"/>
              <a:t>U(s) = R(s)</a:t>
            </a:r>
          </a:p>
          <a:p>
            <a:r>
              <a:rPr lang="en-US" dirty="0" smtClean="0"/>
              <a:t>If s is non-terminal:</a:t>
            </a:r>
            <a:br>
              <a:rPr lang="en-US" dirty="0" smtClean="0"/>
            </a:br>
            <a:r>
              <a:rPr lang="en-US" dirty="0" smtClean="0"/>
              <a:t>U(s) = R(s) +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err="1" smtClean="0">
                <a:sym typeface="Symbol" pitchFamily="18" charset="2"/>
              </a:rPr>
              <a:t>Appl</a:t>
            </a:r>
            <a:r>
              <a:rPr lang="en-US" baseline="-25000" dirty="0" smtClean="0">
                <a:sym typeface="Symbol" pitchFamily="18" charset="2"/>
              </a:rPr>
              <a:t>(s)</a:t>
            </a:r>
            <a:r>
              <a:rPr lang="el-GR" sz="2800" dirty="0" smtClean="0"/>
              <a:t>Σ</a:t>
            </a:r>
            <a:r>
              <a:rPr lang="en-US" baseline="-25000" dirty="0" smtClean="0"/>
              <a:t>s’</a:t>
            </a:r>
            <a:r>
              <a:rPr lang="en-US" baseline="-25000" dirty="0" smtClean="0">
                <a:sym typeface="Symbol" pitchFamily="18" charset="2"/>
              </a:rPr>
              <a:t></a:t>
            </a:r>
            <a:r>
              <a:rPr lang="en-US" baseline="-25000" dirty="0" err="1" smtClean="0">
                <a:sym typeface="Symbol" pitchFamily="18" charset="2"/>
              </a:rPr>
              <a:t>Succ</a:t>
            </a:r>
            <a:r>
              <a:rPr lang="en-US" baseline="-25000" dirty="0" smtClean="0">
                <a:sym typeface="Symbol" pitchFamily="18" charset="2"/>
              </a:rPr>
              <a:t>(</a:t>
            </a:r>
            <a:r>
              <a:rPr lang="en-US" baseline="-25000" dirty="0" err="1" smtClean="0">
                <a:sym typeface="Symbol" pitchFamily="18" charset="2"/>
              </a:rPr>
              <a:t>s,a</a:t>
            </a:r>
            <a:r>
              <a:rPr lang="en-US" baseline="-25000" dirty="0" smtClean="0">
                <a:sym typeface="Symbol" pitchFamily="18" charset="2"/>
              </a:rPr>
              <a:t>)</a:t>
            </a:r>
            <a:r>
              <a:rPr lang="en-US" dirty="0" smtClean="0"/>
              <a:t>P(s’|</a:t>
            </a:r>
            <a:r>
              <a:rPr lang="en-US" dirty="0" err="1" smtClean="0"/>
              <a:t>s,a</a:t>
            </a:r>
            <a:r>
              <a:rPr lang="en-US" dirty="0" smtClean="0"/>
              <a:t>)U(s’)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[the reward of s augmented by the expected sum of rewards collected in future states]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85800" y="3223260"/>
            <a:ext cx="914400" cy="6858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574971" y="3124200"/>
            <a:ext cx="914400" cy="6858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447800" y="2743200"/>
            <a:ext cx="5127171" cy="533400"/>
          </a:xfrm>
          <a:custGeom>
            <a:avLst/>
            <a:gdLst>
              <a:gd name="T0" fmla="*/ 0 w 3792"/>
              <a:gd name="T1" fmla="*/ 336 h 336"/>
              <a:gd name="T2" fmla="*/ 1920 w 3792"/>
              <a:gd name="T3" fmla="*/ 0 h 336"/>
              <a:gd name="T4" fmla="*/ 3792 w 379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2" h="336">
                <a:moveTo>
                  <a:pt x="0" y="336"/>
                </a:moveTo>
                <a:cubicBezTo>
                  <a:pt x="644" y="168"/>
                  <a:pt x="1288" y="0"/>
                  <a:pt x="1920" y="0"/>
                </a:cubicBezTo>
                <a:cubicBezTo>
                  <a:pt x="2552" y="0"/>
                  <a:pt x="3172" y="168"/>
                  <a:pt x="3792" y="336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2376487"/>
            <a:ext cx="1992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There is no cycle</a:t>
            </a:r>
          </a:p>
        </p:txBody>
      </p:sp>
    </p:spTree>
    <p:extLst>
      <p:ext uri="{BB962C8B-B14F-4D97-AF65-F5344CB8AC3E}">
        <p14:creationId xmlns:p14="http://schemas.microsoft.com/office/powerpoint/2010/main" val="40037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2"/>
          <p:cNvSpPr>
            <a:spLocks noChangeArrowheads="1"/>
          </p:cNvSpPr>
          <p:nvPr/>
        </p:nvSpPr>
        <p:spPr bwMode="auto">
          <a:xfrm>
            <a:off x="5105400" y="1295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2971800" y="43434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2286000" y="2895600"/>
            <a:ext cx="304800" cy="304800"/>
          </a:xfrm>
          <a:prstGeom prst="ellipse">
            <a:avLst/>
          </a:prstGeom>
          <a:solidFill>
            <a:srgbClr val="DFFF8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572000" y="28956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8458200" y="43434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7620000" y="2895600"/>
            <a:ext cx="457200" cy="1752600"/>
            <a:chOff x="4800" y="1824"/>
            <a:chExt cx="288" cy="1104"/>
          </a:xfrm>
        </p:grpSpPr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4800" y="1824"/>
              <a:ext cx="192" cy="192"/>
            </a:xfrm>
            <a:prstGeom prst="ellipse">
              <a:avLst/>
            </a:prstGeom>
            <a:solidFill>
              <a:srgbClr val="DFFF8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896" y="2736"/>
              <a:ext cx="192" cy="19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9718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4770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7086600" y="4343400"/>
            <a:ext cx="304800" cy="304800"/>
          </a:xfrm>
          <a:prstGeom prst="ellipse">
            <a:avLst/>
          </a:prstGeom>
          <a:solidFill>
            <a:srgbClr val="DFFF8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5943600" y="2895600"/>
            <a:ext cx="304800" cy="304800"/>
          </a:xfrm>
          <a:prstGeom prst="ellipse">
            <a:avLst/>
          </a:prstGeom>
          <a:solidFill>
            <a:srgbClr val="DFFF8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76962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209800" y="4343400"/>
            <a:ext cx="304800" cy="304800"/>
          </a:xfrm>
          <a:prstGeom prst="ellipse">
            <a:avLst/>
          </a:prstGeom>
          <a:solidFill>
            <a:srgbClr val="DFFF8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21336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12954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3581400" y="22098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2209800" y="37338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96200" y="37338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2209800" y="51816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7162800" y="51816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3733800" y="1600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5257800" y="16002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H="1">
            <a:off x="2438400" y="2362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37338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2286000" y="3200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2286000" y="3886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H="1">
            <a:off x="2286000" y="4648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H="1">
            <a:off x="1447800" y="5334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22860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2362200" y="5334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22860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60960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70104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7772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H="1">
            <a:off x="7239000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7772400" y="3886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7848600" y="3886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7239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 flipH="1">
            <a:off x="66294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73152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20" name="Rectangle 44"/>
          <p:cNvSpPr>
            <a:spLocks noChangeArrowheads="1"/>
          </p:cNvSpPr>
          <p:nvPr/>
        </p:nvSpPr>
        <p:spPr bwMode="auto">
          <a:xfrm>
            <a:off x="228600" y="381000"/>
            <a:ext cx="838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U(s) = R(s) + </a:t>
            </a:r>
            <a:r>
              <a:rPr lang="en-US" sz="2800" dirty="0" err="1">
                <a:latin typeface="+mj-lt"/>
              </a:rPr>
              <a:t>max</a:t>
            </a:r>
            <a:r>
              <a:rPr lang="en-US" sz="2800" baseline="-25000" dirty="0" err="1">
                <a:latin typeface="+mj-lt"/>
              </a:rPr>
              <a:t>a</a:t>
            </a:r>
            <a:r>
              <a:rPr lang="en-US" sz="2800" baseline="-25000" dirty="0" err="1">
                <a:latin typeface="+mj-lt"/>
                <a:sym typeface="Symbol" pitchFamily="18" charset="2"/>
              </a:rPr>
              <a:t>Appl</a:t>
            </a:r>
            <a:r>
              <a:rPr lang="en-US" sz="2800" baseline="-25000" dirty="0">
                <a:latin typeface="+mj-lt"/>
                <a:sym typeface="Symbol" pitchFamily="18" charset="2"/>
              </a:rPr>
              <a:t>(s)</a:t>
            </a:r>
            <a:r>
              <a:rPr lang="en-US" sz="3600" dirty="0" err="1">
                <a:latin typeface="Symbol" pitchFamily="18" charset="2"/>
              </a:rPr>
              <a:t>S</a:t>
            </a:r>
            <a:r>
              <a:rPr lang="en-US" sz="2800" baseline="-25000" dirty="0" err="1">
                <a:latin typeface="+mj-lt"/>
              </a:rPr>
              <a:t>s</a:t>
            </a:r>
            <a:r>
              <a:rPr lang="en-US" sz="2800" baseline="-25000" dirty="0">
                <a:latin typeface="+mj-lt"/>
              </a:rPr>
              <a:t>’</a:t>
            </a:r>
            <a:r>
              <a:rPr lang="en-US" sz="2800" baseline="-25000" dirty="0">
                <a:latin typeface="+mj-lt"/>
                <a:sym typeface="Symbol" pitchFamily="18" charset="2"/>
              </a:rPr>
              <a:t></a:t>
            </a:r>
            <a:r>
              <a:rPr lang="en-US" sz="2800" baseline="-25000" dirty="0" err="1">
                <a:latin typeface="+mj-lt"/>
                <a:sym typeface="Symbol" pitchFamily="18" charset="2"/>
              </a:rPr>
              <a:t>Succ</a:t>
            </a:r>
            <a:r>
              <a:rPr lang="en-US" sz="2800" baseline="-25000" dirty="0">
                <a:latin typeface="+mj-lt"/>
                <a:sym typeface="Symbol" pitchFamily="18" charset="2"/>
              </a:rPr>
              <a:t>(</a:t>
            </a:r>
            <a:r>
              <a:rPr lang="en-US" sz="2800" baseline="-25000" dirty="0" err="1">
                <a:latin typeface="+mj-lt"/>
                <a:sym typeface="Symbol" pitchFamily="18" charset="2"/>
              </a:rPr>
              <a:t>s,a</a:t>
            </a:r>
            <a:r>
              <a:rPr lang="en-US" sz="2800" baseline="-25000" dirty="0">
                <a:latin typeface="+mj-lt"/>
                <a:sym typeface="Symbol" pitchFamily="18" charset="2"/>
              </a:rPr>
              <a:t>) </a:t>
            </a:r>
            <a:r>
              <a:rPr lang="en-US" sz="2800" dirty="0">
                <a:latin typeface="+mj-lt"/>
              </a:rPr>
              <a:t>P(s</a:t>
            </a:r>
            <a:r>
              <a:rPr lang="en-US" sz="2800" dirty="0" smtClean="0">
                <a:latin typeface="+mj-lt"/>
              </a:rPr>
              <a:t>’|</a:t>
            </a:r>
            <a:r>
              <a:rPr lang="en-US" sz="2800" dirty="0" err="1" smtClean="0">
                <a:latin typeface="+mj-lt"/>
              </a:rPr>
              <a:t>s,a</a:t>
            </a:r>
            <a:r>
              <a:rPr lang="en-US" sz="2800" dirty="0" smtClean="0">
                <a:latin typeface="+mj-lt"/>
              </a:rPr>
              <a:t>)U(s</a:t>
            </a:r>
            <a:r>
              <a:rPr lang="en-US" sz="2800" dirty="0">
                <a:latin typeface="+mj-lt"/>
              </a:rPr>
              <a:t>’)</a:t>
            </a:r>
            <a:endParaRPr lang="en-US" sz="3200" dirty="0">
              <a:latin typeface="+mj-lt"/>
            </a:endParaRPr>
          </a:p>
        </p:txBody>
      </p:sp>
      <p:sp>
        <p:nvSpPr>
          <p:cNvPr id="50221" name="AutoShape 45"/>
          <p:cNvSpPr>
            <a:spLocks noChangeArrowheads="1"/>
          </p:cNvSpPr>
          <p:nvPr/>
        </p:nvSpPr>
        <p:spPr bwMode="auto">
          <a:xfrm flipV="1">
            <a:off x="685800" y="4419600"/>
            <a:ext cx="304800" cy="1676400"/>
          </a:xfrm>
          <a:prstGeom prst="curvedRight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AutoShape 46"/>
          <p:cNvSpPr>
            <a:spLocks noChangeArrowheads="1"/>
          </p:cNvSpPr>
          <p:nvPr/>
        </p:nvSpPr>
        <p:spPr bwMode="auto">
          <a:xfrm flipV="1">
            <a:off x="685800" y="1066800"/>
            <a:ext cx="304800" cy="1676400"/>
          </a:xfrm>
          <a:prstGeom prst="curvedRight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AutoShape 47"/>
          <p:cNvSpPr>
            <a:spLocks noChangeArrowheads="1"/>
          </p:cNvSpPr>
          <p:nvPr/>
        </p:nvSpPr>
        <p:spPr bwMode="auto">
          <a:xfrm flipV="1">
            <a:off x="685800" y="2743200"/>
            <a:ext cx="304800" cy="1676400"/>
          </a:xfrm>
          <a:prstGeom prst="curvedRight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4" name="Oval 48"/>
          <p:cNvSpPr>
            <a:spLocks noChangeArrowheads="1"/>
          </p:cNvSpPr>
          <p:nvPr/>
        </p:nvSpPr>
        <p:spPr bwMode="auto">
          <a:xfrm>
            <a:off x="4800600" y="4343400"/>
            <a:ext cx="304800" cy="304800"/>
          </a:xfrm>
          <a:prstGeom prst="ellipse">
            <a:avLst/>
          </a:prstGeom>
          <a:solidFill>
            <a:srgbClr val="DFFF8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Oval 49"/>
          <p:cNvSpPr>
            <a:spLocks noChangeArrowheads="1"/>
          </p:cNvSpPr>
          <p:nvPr/>
        </p:nvSpPr>
        <p:spPr bwMode="auto">
          <a:xfrm>
            <a:off x="4038600" y="43434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6" name="Rectangle 50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4114800" y="3886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41148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2438400" y="3200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30" name="Oval 54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Oval 55"/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Rectangle 56"/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 flipH="1">
            <a:off x="5791200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>
            <a:off x="6096000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60960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36" name="Oval 60"/>
          <p:cNvSpPr>
            <a:spLocks noChangeArrowheads="1"/>
          </p:cNvSpPr>
          <p:nvPr/>
        </p:nvSpPr>
        <p:spPr bwMode="auto">
          <a:xfrm>
            <a:off x="41910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Oval 61"/>
          <p:cNvSpPr>
            <a:spLocks noChangeArrowheads="1"/>
          </p:cNvSpPr>
          <p:nvPr/>
        </p:nvSpPr>
        <p:spPr bwMode="auto">
          <a:xfrm>
            <a:off x="5410200" y="57912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Rectangle 62"/>
          <p:cNvSpPr>
            <a:spLocks noChangeArrowheads="1"/>
          </p:cNvSpPr>
          <p:nvPr/>
        </p:nvSpPr>
        <p:spPr bwMode="auto">
          <a:xfrm>
            <a:off x="4876800" y="518160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Line 63"/>
          <p:cNvSpPr>
            <a:spLocks noChangeShapeType="1"/>
          </p:cNvSpPr>
          <p:nvPr/>
        </p:nvSpPr>
        <p:spPr bwMode="auto">
          <a:xfrm>
            <a:off x="4953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40" name="Line 64"/>
          <p:cNvSpPr>
            <a:spLocks noChangeShapeType="1"/>
          </p:cNvSpPr>
          <p:nvPr/>
        </p:nvSpPr>
        <p:spPr bwMode="auto">
          <a:xfrm flipH="1">
            <a:off x="43434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41" name="Line 65"/>
          <p:cNvSpPr>
            <a:spLocks noChangeShapeType="1"/>
          </p:cNvSpPr>
          <p:nvPr/>
        </p:nvSpPr>
        <p:spPr bwMode="auto">
          <a:xfrm>
            <a:off x="50292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with Action Costs</a:t>
            </a:r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U(s) = R(s)</a:t>
            </a:r>
            <a:br>
              <a:rPr lang="en-US" dirty="0" smtClean="0"/>
            </a:br>
            <a:r>
              <a:rPr lang="en-US" dirty="0" smtClean="0"/>
              <a:t>    +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err="1">
                <a:sym typeface="Symbol" pitchFamily="18" charset="2"/>
              </a:rPr>
              <a:t>Appl</a:t>
            </a:r>
            <a:r>
              <a:rPr lang="en-US" baseline="-25000" dirty="0">
                <a:sym typeface="Symbol" pitchFamily="18" charset="2"/>
              </a:rPr>
              <a:t>(s)</a:t>
            </a:r>
            <a:r>
              <a:rPr lang="en-US" dirty="0" smtClean="0">
                <a:sym typeface="Symbol" pitchFamily="18" charset="2"/>
              </a:rPr>
              <a:t>[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3"/>
                </a:solidFill>
              </a:rPr>
              <a:t>cost(a) </a:t>
            </a:r>
            <a:r>
              <a:rPr lang="en-US" dirty="0" smtClean="0"/>
              <a:t>+ </a:t>
            </a:r>
            <a:r>
              <a:rPr lang="el-GR" dirty="0" smtClean="0"/>
              <a:t>Σ</a:t>
            </a:r>
            <a:r>
              <a:rPr lang="en-US" baseline="-25000" dirty="0" smtClean="0"/>
              <a:t>s’</a:t>
            </a:r>
            <a:r>
              <a:rPr lang="en-US" baseline="-25000" dirty="0" smtClean="0">
                <a:sym typeface="Symbol" pitchFamily="18" charset="2"/>
              </a:rPr>
              <a:t></a:t>
            </a:r>
            <a:r>
              <a:rPr lang="en-US" baseline="-25000" dirty="0" err="1" smtClean="0">
                <a:sym typeface="Symbol" pitchFamily="18" charset="2"/>
              </a:rPr>
              <a:t>Succ</a:t>
            </a:r>
            <a:r>
              <a:rPr lang="en-US" baseline="-25000" dirty="0" smtClean="0">
                <a:sym typeface="Symbol" pitchFamily="18" charset="2"/>
              </a:rPr>
              <a:t>(</a:t>
            </a:r>
            <a:r>
              <a:rPr lang="en-US" baseline="-25000" dirty="0" err="1" smtClean="0">
                <a:sym typeface="Symbol" pitchFamily="18" charset="2"/>
              </a:rPr>
              <a:t>s,a</a:t>
            </a:r>
            <a:r>
              <a:rPr lang="en-US" baseline="-25000" dirty="0" smtClean="0">
                <a:sym typeface="Symbol" pitchFamily="18" charset="2"/>
              </a:rPr>
              <a:t>)</a:t>
            </a:r>
            <a:r>
              <a:rPr lang="en-US" dirty="0" smtClean="0"/>
              <a:t>P(s’|</a:t>
            </a:r>
            <a:r>
              <a:rPr lang="en-US" dirty="0" err="1" smtClean="0"/>
              <a:t>s,a</a:t>
            </a:r>
            <a:r>
              <a:rPr lang="en-US" dirty="0" smtClean="0"/>
              <a:t>)U(s’)]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" y="4267200"/>
            <a:ext cx="7772400" cy="588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latin typeface="Comic Sans MS" pitchFamily="66" charset="0"/>
              </a:rPr>
              <a:t>Bellman equation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5143500" y="342900"/>
            <a:ext cx="381000" cy="4572000"/>
          </a:xfrm>
          <a:prstGeom prst="rightBrace">
            <a:avLst>
              <a:gd name="adj1" fmla="val 6319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2971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of action a + expected rewards collected in future states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if the set of states reachable from the initial state is too large to be entirely generated (e.g., there is a time limit)?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deal with cycles (states that can be reached multiple times)?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if the set of states reachable from the initial state is too large to be entirely generated (e.g., there is a time limit)?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Expand the state/action tree to some depth h</a:t>
            </a:r>
          </a:p>
          <a:p>
            <a:pPr lvl="1"/>
            <a:r>
              <a:rPr lang="en-US" dirty="0" smtClean="0"/>
              <a:t>Estimate the utilities of leaf nodes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[Reminiscent of evaluation function in game trees]</a:t>
            </a:r>
          </a:p>
          <a:p>
            <a:pPr lvl="1"/>
            <a:r>
              <a:rPr lang="en-US" dirty="0" smtClean="0"/>
              <a:t>Back-up utilities as described before (using estimated utilities at leaf nodes)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Framework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agent operates in some given finite state space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No explicit goal state</a:t>
            </a:r>
            <a:r>
              <a:rPr lang="en-US" dirty="0" smtClean="0"/>
              <a:t>; instead, states provide </a:t>
            </a:r>
            <a:r>
              <a:rPr lang="en-US" dirty="0" smtClean="0">
                <a:solidFill>
                  <a:schemeClr val="accent2"/>
                </a:solidFill>
              </a:rPr>
              <a:t>rewards</a:t>
            </a:r>
            <a:r>
              <a:rPr lang="en-US" dirty="0" smtClean="0"/>
              <a:t> (positive, negative, or null) that quantify in a single unit system what the agent gets when it visits this state (e.g., a bag of gold, a sunny afternoon on the beach, a speeding ticket, etc...)</a:t>
            </a:r>
          </a:p>
          <a:p>
            <a:endParaRPr lang="en-US" dirty="0" smtClean="0"/>
          </a:p>
          <a:p>
            <a:r>
              <a:rPr lang="en-US" dirty="0" smtClean="0"/>
              <a:t>Each action has several possible outcomes, each with some probability; sensing may also be imperfect</a:t>
            </a:r>
          </a:p>
          <a:p>
            <a:endParaRPr lang="en-US" dirty="0" smtClean="0"/>
          </a:p>
          <a:p>
            <a:r>
              <a:rPr lang="en-US" dirty="0" smtClean="0"/>
              <a:t>The agent’s goal is to plan a strategy (here, it is called a policy) to maximize the </a:t>
            </a:r>
            <a:r>
              <a:rPr lang="en-US" b="1" dirty="0" smtClean="0"/>
              <a:t>expected amount of rewards collected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Target-Tracking Example</a:t>
            </a:r>
            <a:endParaRPr lang="en-US"/>
          </a:p>
        </p:txBody>
      </p:sp>
      <p:pic>
        <p:nvPicPr>
          <p:cNvPr id="60419" name="Picture 3" descr="scout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2743200" cy="251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4191000" y="1524000"/>
            <a:ext cx="4267200" cy="4267200"/>
            <a:chOff x="2640" y="960"/>
            <a:chExt cx="2688" cy="2688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2640" y="960"/>
              <a:ext cx="2688" cy="2688"/>
              <a:chOff x="2304" y="1152"/>
              <a:chExt cx="2688" cy="2688"/>
            </a:xfrm>
          </p:grpSpPr>
          <p:sp>
            <p:nvSpPr>
              <p:cNvPr id="60422" name="Freeform 6"/>
              <p:cNvSpPr>
                <a:spLocks/>
              </p:cNvSpPr>
              <p:nvPr/>
            </p:nvSpPr>
            <p:spPr bwMode="auto">
              <a:xfrm>
                <a:off x="2304" y="2808"/>
                <a:ext cx="2688" cy="1032"/>
              </a:xfrm>
              <a:custGeom>
                <a:avLst/>
                <a:gdLst>
                  <a:gd name="T0" fmla="*/ 1056 w 2688"/>
                  <a:gd name="T1" fmla="*/ 552 h 1032"/>
                  <a:gd name="T2" fmla="*/ 1536 w 2688"/>
                  <a:gd name="T3" fmla="*/ 264 h 1032"/>
                  <a:gd name="T4" fmla="*/ 2016 w 2688"/>
                  <a:gd name="T5" fmla="*/ 264 h 1032"/>
                  <a:gd name="T6" fmla="*/ 2688 w 2688"/>
                  <a:gd name="T7" fmla="*/ 0 h 1032"/>
                  <a:gd name="T8" fmla="*/ 2688 w 2688"/>
                  <a:gd name="T9" fmla="*/ 1032 h 1032"/>
                  <a:gd name="T10" fmla="*/ 0 w 2688"/>
                  <a:gd name="T11" fmla="*/ 1032 h 1032"/>
                  <a:gd name="T12" fmla="*/ 0 w 2688"/>
                  <a:gd name="T13" fmla="*/ 456 h 1032"/>
                  <a:gd name="T14" fmla="*/ 1056 w 2688"/>
                  <a:gd name="T15" fmla="*/ 552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88" h="1032">
                    <a:moveTo>
                      <a:pt x="1056" y="552"/>
                    </a:moveTo>
                    <a:lnTo>
                      <a:pt x="1536" y="264"/>
                    </a:lnTo>
                    <a:lnTo>
                      <a:pt x="2016" y="264"/>
                    </a:lnTo>
                    <a:lnTo>
                      <a:pt x="2688" y="0"/>
                    </a:lnTo>
                    <a:lnTo>
                      <a:pt x="2688" y="1032"/>
                    </a:lnTo>
                    <a:lnTo>
                      <a:pt x="0" y="1032"/>
                    </a:lnTo>
                    <a:lnTo>
                      <a:pt x="0" y="456"/>
                    </a:lnTo>
                    <a:lnTo>
                      <a:pt x="1056" y="55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2688" cy="2688"/>
              </a:xfrm>
              <a:prstGeom prst="rect">
                <a:avLst/>
              </a:prstGeom>
              <a:noFill/>
              <a:ln w="5715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4" name="Freeform 8"/>
              <p:cNvSpPr>
                <a:spLocks/>
              </p:cNvSpPr>
              <p:nvPr/>
            </p:nvSpPr>
            <p:spPr bwMode="auto">
              <a:xfrm>
                <a:off x="3744" y="2496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576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25" name="Freeform 9"/>
              <p:cNvSpPr>
                <a:spLocks/>
              </p:cNvSpPr>
              <p:nvPr/>
            </p:nvSpPr>
            <p:spPr bwMode="auto">
              <a:xfrm>
                <a:off x="2304" y="2592"/>
                <a:ext cx="1056" cy="768"/>
              </a:xfrm>
              <a:custGeom>
                <a:avLst/>
                <a:gdLst>
                  <a:gd name="T0" fmla="*/ 0 w 1056"/>
                  <a:gd name="T1" fmla="*/ 672 h 768"/>
                  <a:gd name="T2" fmla="*/ 1056 w 1056"/>
                  <a:gd name="T3" fmla="*/ 768 h 768"/>
                  <a:gd name="T4" fmla="*/ 720 w 1056"/>
                  <a:gd name="T5" fmla="*/ 0 h 768"/>
                  <a:gd name="T6" fmla="*/ 0 w 1056"/>
                  <a:gd name="T7" fmla="*/ 288 h 768"/>
                  <a:gd name="T8" fmla="*/ 0 w 1056"/>
                  <a:gd name="T9" fmla="*/ 672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68">
                    <a:moveTo>
                      <a:pt x="0" y="672"/>
                    </a:moveTo>
                    <a:lnTo>
                      <a:pt x="1056" y="768"/>
                    </a:lnTo>
                    <a:lnTo>
                      <a:pt x="720" y="0"/>
                    </a:lnTo>
                    <a:lnTo>
                      <a:pt x="0" y="288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26" name="Freeform 10"/>
              <p:cNvSpPr>
                <a:spLocks/>
              </p:cNvSpPr>
              <p:nvPr/>
            </p:nvSpPr>
            <p:spPr bwMode="auto">
              <a:xfrm>
                <a:off x="2304" y="1152"/>
                <a:ext cx="960" cy="960"/>
              </a:xfrm>
              <a:custGeom>
                <a:avLst/>
                <a:gdLst>
                  <a:gd name="T0" fmla="*/ 0 w 960"/>
                  <a:gd name="T1" fmla="*/ 960 h 960"/>
                  <a:gd name="T2" fmla="*/ 960 w 960"/>
                  <a:gd name="T3" fmla="*/ 960 h 960"/>
                  <a:gd name="T4" fmla="*/ 960 w 960"/>
                  <a:gd name="T5" fmla="*/ 576 h 960"/>
                  <a:gd name="T6" fmla="*/ 576 w 960"/>
                  <a:gd name="T7" fmla="*/ 576 h 960"/>
                  <a:gd name="T8" fmla="*/ 576 w 960"/>
                  <a:gd name="T9" fmla="*/ 0 h 960"/>
                  <a:gd name="T10" fmla="*/ 0 w 960"/>
                  <a:gd name="T11" fmla="*/ 0 h 960"/>
                  <a:gd name="T12" fmla="*/ 0 w 960"/>
                  <a:gd name="T13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0" h="960">
                    <a:moveTo>
                      <a:pt x="0" y="960"/>
                    </a:moveTo>
                    <a:lnTo>
                      <a:pt x="960" y="960"/>
                    </a:lnTo>
                    <a:lnTo>
                      <a:pt x="960" y="576"/>
                    </a:lnTo>
                    <a:lnTo>
                      <a:pt x="576" y="576"/>
                    </a:lnTo>
                    <a:lnTo>
                      <a:pt x="576" y="0"/>
                    </a:lnTo>
                    <a:lnTo>
                      <a:pt x="0" y="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27" name="Freeform 11"/>
              <p:cNvSpPr>
                <a:spLocks/>
              </p:cNvSpPr>
              <p:nvPr/>
            </p:nvSpPr>
            <p:spPr bwMode="auto">
              <a:xfrm>
                <a:off x="4032" y="1536"/>
                <a:ext cx="576" cy="384"/>
              </a:xfrm>
              <a:custGeom>
                <a:avLst/>
                <a:gdLst>
                  <a:gd name="T0" fmla="*/ 192 w 576"/>
                  <a:gd name="T1" fmla="*/ 0 h 384"/>
                  <a:gd name="T2" fmla="*/ 0 w 576"/>
                  <a:gd name="T3" fmla="*/ 384 h 384"/>
                  <a:gd name="T4" fmla="*/ 576 w 576"/>
                  <a:gd name="T5" fmla="*/ 384 h 384"/>
                  <a:gd name="T6" fmla="*/ 192 w 576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84">
                    <a:moveTo>
                      <a:pt x="192" y="0"/>
                    </a:moveTo>
                    <a:lnTo>
                      <a:pt x="0" y="384"/>
                    </a:lnTo>
                    <a:lnTo>
                      <a:pt x="576" y="38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28" name="Oval 12"/>
              <p:cNvSpPr>
                <a:spLocks noChangeArrowheads="1"/>
              </p:cNvSpPr>
              <p:nvPr/>
            </p:nvSpPr>
            <p:spPr bwMode="auto">
              <a:xfrm>
                <a:off x="2832" y="3600"/>
                <a:ext cx="96" cy="96"/>
              </a:xfrm>
              <a:prstGeom prst="ellipse">
                <a:avLst/>
              </a:prstGeom>
              <a:solidFill>
                <a:srgbClr val="2B51F3"/>
              </a:solidFill>
              <a:ln w="9525">
                <a:solidFill>
                  <a:srgbClr val="2B51F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9" name="Oval 13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0" name="Freeform 14"/>
              <p:cNvSpPr>
                <a:spLocks/>
              </p:cNvSpPr>
              <p:nvPr/>
            </p:nvSpPr>
            <p:spPr bwMode="auto">
              <a:xfrm>
                <a:off x="4272" y="2736"/>
                <a:ext cx="336" cy="672"/>
              </a:xfrm>
              <a:custGeom>
                <a:avLst/>
                <a:gdLst>
                  <a:gd name="T0" fmla="*/ 0 w 336"/>
                  <a:gd name="T1" fmla="*/ 672 h 672"/>
                  <a:gd name="T2" fmla="*/ 240 w 336"/>
                  <a:gd name="T3" fmla="*/ 480 h 672"/>
                  <a:gd name="T4" fmla="*/ 336 w 336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672">
                    <a:moveTo>
                      <a:pt x="0" y="672"/>
                    </a:moveTo>
                    <a:cubicBezTo>
                      <a:pt x="92" y="632"/>
                      <a:pt x="184" y="592"/>
                      <a:pt x="240" y="480"/>
                    </a:cubicBezTo>
                    <a:cubicBezTo>
                      <a:pt x="296" y="368"/>
                      <a:pt x="320" y="80"/>
                      <a:pt x="336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31" name="Freeform 15"/>
              <p:cNvSpPr>
                <a:spLocks/>
              </p:cNvSpPr>
              <p:nvPr/>
            </p:nvSpPr>
            <p:spPr bwMode="auto">
              <a:xfrm>
                <a:off x="3408" y="3168"/>
                <a:ext cx="816" cy="192"/>
              </a:xfrm>
              <a:custGeom>
                <a:avLst/>
                <a:gdLst>
                  <a:gd name="T0" fmla="*/ 816 w 816"/>
                  <a:gd name="T1" fmla="*/ 192 h 192"/>
                  <a:gd name="T2" fmla="*/ 576 w 816"/>
                  <a:gd name="T3" fmla="*/ 48 h 192"/>
                  <a:gd name="T4" fmla="*/ 0 w 816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92">
                    <a:moveTo>
                      <a:pt x="816" y="192"/>
                    </a:moveTo>
                    <a:cubicBezTo>
                      <a:pt x="764" y="136"/>
                      <a:pt x="712" y="80"/>
                      <a:pt x="576" y="48"/>
                    </a:cubicBezTo>
                    <a:cubicBezTo>
                      <a:pt x="440" y="16"/>
                      <a:pt x="220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4272" y="3224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Comic Sans MS" pitchFamily="66" charset="0"/>
                </a:rPr>
                <a:t>target</a:t>
              </a: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3264" y="3272"/>
              <a:ext cx="6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2B51F3"/>
                  </a:solidFill>
                  <a:latin typeface="Comic Sans MS" pitchFamily="66" charset="0"/>
                </a:rPr>
                <a:t>robot</a:t>
              </a:r>
            </a:p>
          </p:txBody>
        </p:sp>
      </p:grp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28600" y="4191000"/>
            <a:ext cx="3505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Comic Sans MS" pitchFamily="66" charset="0"/>
              </a:rPr>
              <a:t>The robot must keep a target in its field of view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Comic Sans MS" pitchFamily="66" charset="0"/>
              </a:rPr>
              <a:t>The robot has a </a:t>
            </a:r>
            <a:r>
              <a:rPr lang="en-US" sz="2000" dirty="0">
                <a:latin typeface="+mj-lt"/>
              </a:rPr>
              <a:t>prior</a:t>
            </a:r>
            <a:r>
              <a:rPr lang="en-US" sz="2000" dirty="0">
                <a:latin typeface="Comic Sans MS" pitchFamily="66" charset="0"/>
              </a:rPr>
              <a:t> map of the obstacles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Comic Sans MS" pitchFamily="66" charset="0"/>
              </a:rPr>
              <a:t>But it does not know the target’s trajectory in advance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Target-Tracking Example</a:t>
            </a:r>
            <a:endParaRPr 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36576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Time is discretized into small steps of unit duration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800" dirty="0"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At each time step, each of the two agents moves by at most one increment along a single axis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800" dirty="0"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The two moves are 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simultaneous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800" dirty="0">
              <a:solidFill>
                <a:srgbClr val="0033CC"/>
              </a:solidFill>
              <a:latin typeface="+mj-lt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robot senses the new position of the target at each step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None/>
            </a:pPr>
            <a:endParaRPr lang="en-US" sz="800" dirty="0">
              <a:latin typeface="+mj-lt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target is not influenced by the robot (</a:t>
            </a:r>
            <a:r>
              <a:rPr lang="en-US" dirty="0">
                <a:solidFill>
                  <a:srgbClr val="0033CC"/>
                </a:solidFill>
                <a:latin typeface="+mj-lt"/>
              </a:rPr>
              <a:t>non-adversarial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33CC"/>
                </a:solidFill>
                <a:latin typeface="+mj-lt"/>
              </a:rPr>
              <a:t>non-cooperative</a:t>
            </a:r>
            <a:r>
              <a:rPr lang="en-US" dirty="0">
                <a:latin typeface="+mj-lt"/>
              </a:rPr>
              <a:t> target)</a:t>
            </a:r>
            <a:endParaRPr lang="en-US" sz="2000" dirty="0">
              <a:solidFill>
                <a:srgbClr val="0033CC"/>
              </a:solidFill>
              <a:latin typeface="+mj-lt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4191000" y="1524000"/>
            <a:ext cx="4267200" cy="4267200"/>
            <a:chOff x="2640" y="960"/>
            <a:chExt cx="2688" cy="2688"/>
          </a:xfrm>
        </p:grpSpPr>
        <p:grpSp>
          <p:nvGrpSpPr>
            <p:cNvPr id="62469" name="Group 5"/>
            <p:cNvGrpSpPr>
              <a:grpSpLocks/>
            </p:cNvGrpSpPr>
            <p:nvPr/>
          </p:nvGrpSpPr>
          <p:grpSpPr bwMode="auto">
            <a:xfrm>
              <a:off x="2640" y="960"/>
              <a:ext cx="2688" cy="2688"/>
              <a:chOff x="2304" y="1152"/>
              <a:chExt cx="2688" cy="2688"/>
            </a:xfrm>
          </p:grpSpPr>
          <p:grpSp>
            <p:nvGrpSpPr>
              <p:cNvPr id="62470" name="Group 6"/>
              <p:cNvGrpSpPr>
                <a:grpSpLocks/>
              </p:cNvGrpSpPr>
              <p:nvPr/>
            </p:nvGrpSpPr>
            <p:grpSpPr bwMode="auto">
              <a:xfrm>
                <a:off x="2304" y="1152"/>
                <a:ext cx="2688" cy="2688"/>
                <a:chOff x="2304" y="1152"/>
                <a:chExt cx="2688" cy="2688"/>
              </a:xfrm>
            </p:grpSpPr>
            <p:sp>
              <p:nvSpPr>
                <p:cNvPr id="62471" name="Freeform 7"/>
                <p:cNvSpPr>
                  <a:spLocks/>
                </p:cNvSpPr>
                <p:nvPr/>
              </p:nvSpPr>
              <p:spPr bwMode="auto">
                <a:xfrm>
                  <a:off x="2304" y="2808"/>
                  <a:ext cx="2688" cy="1032"/>
                </a:xfrm>
                <a:custGeom>
                  <a:avLst/>
                  <a:gdLst>
                    <a:gd name="T0" fmla="*/ 1056 w 2688"/>
                    <a:gd name="T1" fmla="*/ 552 h 1032"/>
                    <a:gd name="T2" fmla="*/ 1536 w 2688"/>
                    <a:gd name="T3" fmla="*/ 264 h 1032"/>
                    <a:gd name="T4" fmla="*/ 2016 w 2688"/>
                    <a:gd name="T5" fmla="*/ 264 h 1032"/>
                    <a:gd name="T6" fmla="*/ 2688 w 2688"/>
                    <a:gd name="T7" fmla="*/ 0 h 1032"/>
                    <a:gd name="T8" fmla="*/ 2688 w 2688"/>
                    <a:gd name="T9" fmla="*/ 1032 h 1032"/>
                    <a:gd name="T10" fmla="*/ 0 w 2688"/>
                    <a:gd name="T11" fmla="*/ 1032 h 1032"/>
                    <a:gd name="T12" fmla="*/ 0 w 2688"/>
                    <a:gd name="T13" fmla="*/ 456 h 1032"/>
                    <a:gd name="T14" fmla="*/ 1056 w 2688"/>
                    <a:gd name="T15" fmla="*/ 55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88" h="1032">
                      <a:moveTo>
                        <a:pt x="1056" y="552"/>
                      </a:moveTo>
                      <a:lnTo>
                        <a:pt x="1536" y="264"/>
                      </a:lnTo>
                      <a:lnTo>
                        <a:pt x="2016" y="264"/>
                      </a:lnTo>
                      <a:lnTo>
                        <a:pt x="2688" y="0"/>
                      </a:lnTo>
                      <a:lnTo>
                        <a:pt x="2688" y="1032"/>
                      </a:lnTo>
                      <a:lnTo>
                        <a:pt x="0" y="1032"/>
                      </a:lnTo>
                      <a:lnTo>
                        <a:pt x="0" y="456"/>
                      </a:lnTo>
                      <a:lnTo>
                        <a:pt x="1056" y="55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72" name="Rectangle 8"/>
                <p:cNvSpPr>
                  <a:spLocks noChangeArrowheads="1"/>
                </p:cNvSpPr>
                <p:nvPr/>
              </p:nvSpPr>
              <p:spPr bwMode="auto">
                <a:xfrm>
                  <a:off x="2304" y="1152"/>
                  <a:ext cx="2688" cy="2688"/>
                </a:xfrm>
                <a:prstGeom prst="rect">
                  <a:avLst/>
                </a:prstGeom>
                <a:noFill/>
                <a:ln w="5715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73" name="Freeform 9"/>
                <p:cNvSpPr>
                  <a:spLocks/>
                </p:cNvSpPr>
                <p:nvPr/>
              </p:nvSpPr>
              <p:spPr bwMode="auto">
                <a:xfrm>
                  <a:off x="3744" y="2496"/>
                  <a:ext cx="576" cy="576"/>
                </a:xfrm>
                <a:custGeom>
                  <a:avLst/>
                  <a:gdLst>
                    <a:gd name="T0" fmla="*/ 0 w 576"/>
                    <a:gd name="T1" fmla="*/ 0 h 576"/>
                    <a:gd name="T2" fmla="*/ 576 w 576"/>
                    <a:gd name="T3" fmla="*/ 0 h 576"/>
                    <a:gd name="T4" fmla="*/ 576 w 576"/>
                    <a:gd name="T5" fmla="*/ 576 h 576"/>
                    <a:gd name="T6" fmla="*/ 0 w 576"/>
                    <a:gd name="T7" fmla="*/ 576 h 576"/>
                    <a:gd name="T8" fmla="*/ 0 w 576"/>
                    <a:gd name="T9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6" h="576">
                      <a:moveTo>
                        <a:pt x="0" y="0"/>
                      </a:moveTo>
                      <a:lnTo>
                        <a:pt x="576" y="0"/>
                      </a:lnTo>
                      <a:lnTo>
                        <a:pt x="576" y="576"/>
                      </a:lnTo>
                      <a:lnTo>
                        <a:pt x="0" y="5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74" name="Freeform 10"/>
                <p:cNvSpPr>
                  <a:spLocks/>
                </p:cNvSpPr>
                <p:nvPr/>
              </p:nvSpPr>
              <p:spPr bwMode="auto">
                <a:xfrm>
                  <a:off x="2304" y="2592"/>
                  <a:ext cx="1056" cy="768"/>
                </a:xfrm>
                <a:custGeom>
                  <a:avLst/>
                  <a:gdLst>
                    <a:gd name="T0" fmla="*/ 0 w 1056"/>
                    <a:gd name="T1" fmla="*/ 672 h 768"/>
                    <a:gd name="T2" fmla="*/ 1056 w 1056"/>
                    <a:gd name="T3" fmla="*/ 768 h 768"/>
                    <a:gd name="T4" fmla="*/ 720 w 1056"/>
                    <a:gd name="T5" fmla="*/ 0 h 768"/>
                    <a:gd name="T6" fmla="*/ 0 w 1056"/>
                    <a:gd name="T7" fmla="*/ 288 h 768"/>
                    <a:gd name="T8" fmla="*/ 0 w 1056"/>
                    <a:gd name="T9" fmla="*/ 672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6" h="768">
                      <a:moveTo>
                        <a:pt x="0" y="672"/>
                      </a:moveTo>
                      <a:lnTo>
                        <a:pt x="1056" y="768"/>
                      </a:lnTo>
                      <a:lnTo>
                        <a:pt x="720" y="0"/>
                      </a:lnTo>
                      <a:lnTo>
                        <a:pt x="0" y="288"/>
                      </a:lnTo>
                      <a:lnTo>
                        <a:pt x="0" y="67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75" name="Freeform 11"/>
                <p:cNvSpPr>
                  <a:spLocks/>
                </p:cNvSpPr>
                <p:nvPr/>
              </p:nvSpPr>
              <p:spPr bwMode="auto">
                <a:xfrm>
                  <a:off x="2304" y="1152"/>
                  <a:ext cx="960" cy="960"/>
                </a:xfrm>
                <a:custGeom>
                  <a:avLst/>
                  <a:gdLst>
                    <a:gd name="T0" fmla="*/ 0 w 960"/>
                    <a:gd name="T1" fmla="*/ 960 h 960"/>
                    <a:gd name="T2" fmla="*/ 960 w 960"/>
                    <a:gd name="T3" fmla="*/ 960 h 960"/>
                    <a:gd name="T4" fmla="*/ 960 w 960"/>
                    <a:gd name="T5" fmla="*/ 576 h 960"/>
                    <a:gd name="T6" fmla="*/ 576 w 960"/>
                    <a:gd name="T7" fmla="*/ 576 h 960"/>
                    <a:gd name="T8" fmla="*/ 576 w 960"/>
                    <a:gd name="T9" fmla="*/ 0 h 960"/>
                    <a:gd name="T10" fmla="*/ 0 w 960"/>
                    <a:gd name="T11" fmla="*/ 0 h 960"/>
                    <a:gd name="T12" fmla="*/ 0 w 960"/>
                    <a:gd name="T13" fmla="*/ 96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0" h="960">
                      <a:moveTo>
                        <a:pt x="0" y="960"/>
                      </a:moveTo>
                      <a:lnTo>
                        <a:pt x="960" y="960"/>
                      </a:lnTo>
                      <a:lnTo>
                        <a:pt x="960" y="576"/>
                      </a:lnTo>
                      <a:lnTo>
                        <a:pt x="576" y="576"/>
                      </a:lnTo>
                      <a:lnTo>
                        <a:pt x="576" y="0"/>
                      </a:lnTo>
                      <a:lnTo>
                        <a:pt x="0" y="0"/>
                      </a:lnTo>
                      <a:lnTo>
                        <a:pt x="0" y="9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76" name="Freeform 12"/>
                <p:cNvSpPr>
                  <a:spLocks/>
                </p:cNvSpPr>
                <p:nvPr/>
              </p:nvSpPr>
              <p:spPr bwMode="auto">
                <a:xfrm>
                  <a:off x="4032" y="1536"/>
                  <a:ext cx="576" cy="384"/>
                </a:xfrm>
                <a:custGeom>
                  <a:avLst/>
                  <a:gdLst>
                    <a:gd name="T0" fmla="*/ 192 w 576"/>
                    <a:gd name="T1" fmla="*/ 0 h 384"/>
                    <a:gd name="T2" fmla="*/ 0 w 576"/>
                    <a:gd name="T3" fmla="*/ 384 h 384"/>
                    <a:gd name="T4" fmla="*/ 576 w 576"/>
                    <a:gd name="T5" fmla="*/ 384 h 384"/>
                    <a:gd name="T6" fmla="*/ 192 w 576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6" h="384">
                      <a:moveTo>
                        <a:pt x="192" y="0"/>
                      </a:moveTo>
                      <a:lnTo>
                        <a:pt x="0" y="384"/>
                      </a:lnTo>
                      <a:lnTo>
                        <a:pt x="576" y="384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77" name="Oval 13"/>
                <p:cNvSpPr>
                  <a:spLocks noChangeArrowheads="1"/>
                </p:cNvSpPr>
                <p:nvPr/>
              </p:nvSpPr>
              <p:spPr bwMode="auto">
                <a:xfrm>
                  <a:off x="2832" y="3600"/>
                  <a:ext cx="96" cy="96"/>
                </a:xfrm>
                <a:prstGeom prst="ellipse">
                  <a:avLst/>
                </a:prstGeom>
                <a:solidFill>
                  <a:srgbClr val="2B51F3"/>
                </a:solidFill>
                <a:ln w="9525">
                  <a:solidFill>
                    <a:srgbClr val="2B51F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78" name="Oval 14"/>
                <p:cNvSpPr>
                  <a:spLocks noChangeArrowheads="1"/>
                </p:cNvSpPr>
                <p:nvPr/>
              </p:nvSpPr>
              <p:spPr bwMode="auto">
                <a:xfrm>
                  <a:off x="4176" y="3360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79" name="Freeform 15"/>
                <p:cNvSpPr>
                  <a:spLocks/>
                </p:cNvSpPr>
                <p:nvPr/>
              </p:nvSpPr>
              <p:spPr bwMode="auto">
                <a:xfrm>
                  <a:off x="4272" y="2736"/>
                  <a:ext cx="336" cy="672"/>
                </a:xfrm>
                <a:custGeom>
                  <a:avLst/>
                  <a:gdLst>
                    <a:gd name="T0" fmla="*/ 0 w 336"/>
                    <a:gd name="T1" fmla="*/ 672 h 672"/>
                    <a:gd name="T2" fmla="*/ 240 w 336"/>
                    <a:gd name="T3" fmla="*/ 480 h 672"/>
                    <a:gd name="T4" fmla="*/ 336 w 336"/>
                    <a:gd name="T5" fmla="*/ 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6" h="672">
                      <a:moveTo>
                        <a:pt x="0" y="672"/>
                      </a:moveTo>
                      <a:cubicBezTo>
                        <a:pt x="92" y="632"/>
                        <a:pt x="184" y="592"/>
                        <a:pt x="240" y="480"/>
                      </a:cubicBezTo>
                      <a:cubicBezTo>
                        <a:pt x="296" y="368"/>
                        <a:pt x="320" y="80"/>
                        <a:pt x="336" y="0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0" name="Freeform 16"/>
                <p:cNvSpPr>
                  <a:spLocks/>
                </p:cNvSpPr>
                <p:nvPr/>
              </p:nvSpPr>
              <p:spPr bwMode="auto">
                <a:xfrm>
                  <a:off x="3408" y="3168"/>
                  <a:ext cx="816" cy="192"/>
                </a:xfrm>
                <a:custGeom>
                  <a:avLst/>
                  <a:gdLst>
                    <a:gd name="T0" fmla="*/ 816 w 816"/>
                    <a:gd name="T1" fmla="*/ 192 h 192"/>
                    <a:gd name="T2" fmla="*/ 576 w 816"/>
                    <a:gd name="T3" fmla="*/ 48 h 192"/>
                    <a:gd name="T4" fmla="*/ 0 w 816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6" h="192">
                      <a:moveTo>
                        <a:pt x="816" y="192"/>
                      </a:moveTo>
                      <a:cubicBezTo>
                        <a:pt x="764" y="136"/>
                        <a:pt x="712" y="80"/>
                        <a:pt x="576" y="48"/>
                      </a:cubicBezTo>
                      <a:cubicBezTo>
                        <a:pt x="440" y="16"/>
                        <a:pt x="220" y="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2481" name="Group 17"/>
              <p:cNvGrpSpPr>
                <a:grpSpLocks/>
              </p:cNvGrpSpPr>
              <p:nvPr/>
            </p:nvGrpSpPr>
            <p:grpSpPr bwMode="auto">
              <a:xfrm>
                <a:off x="4032" y="3216"/>
                <a:ext cx="384" cy="384"/>
                <a:chOff x="576" y="3648"/>
                <a:chExt cx="384" cy="384"/>
              </a:xfrm>
            </p:grpSpPr>
            <p:grpSp>
              <p:nvGrpSpPr>
                <p:cNvPr id="62482" name="Group 18"/>
                <p:cNvGrpSpPr>
                  <a:grpSpLocks/>
                </p:cNvGrpSpPr>
                <p:nvPr/>
              </p:nvGrpSpPr>
              <p:grpSpPr bwMode="auto">
                <a:xfrm>
                  <a:off x="576" y="3648"/>
                  <a:ext cx="384" cy="384"/>
                  <a:chOff x="576" y="3648"/>
                  <a:chExt cx="384" cy="384"/>
                </a:xfrm>
              </p:grpSpPr>
              <p:sp>
                <p:nvSpPr>
                  <p:cNvPr id="624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648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8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936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8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744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8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840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8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403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488" name="Group 24"/>
                <p:cNvGrpSpPr>
                  <a:grpSpLocks/>
                </p:cNvGrpSpPr>
                <p:nvPr/>
              </p:nvGrpSpPr>
              <p:grpSpPr bwMode="auto">
                <a:xfrm>
                  <a:off x="576" y="3648"/>
                  <a:ext cx="384" cy="384"/>
                  <a:chOff x="1344" y="2880"/>
                  <a:chExt cx="384" cy="384"/>
                </a:xfrm>
              </p:grpSpPr>
              <p:sp>
                <p:nvSpPr>
                  <p:cNvPr id="6248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2494" name="Group 30"/>
              <p:cNvGrpSpPr>
                <a:grpSpLocks/>
              </p:cNvGrpSpPr>
              <p:nvPr/>
            </p:nvGrpSpPr>
            <p:grpSpPr bwMode="auto">
              <a:xfrm>
                <a:off x="2688" y="3456"/>
                <a:ext cx="384" cy="384"/>
                <a:chOff x="576" y="3648"/>
                <a:chExt cx="384" cy="384"/>
              </a:xfrm>
            </p:grpSpPr>
            <p:grpSp>
              <p:nvGrpSpPr>
                <p:cNvPr id="62495" name="Group 31"/>
                <p:cNvGrpSpPr>
                  <a:grpSpLocks/>
                </p:cNvGrpSpPr>
                <p:nvPr/>
              </p:nvGrpSpPr>
              <p:grpSpPr bwMode="auto">
                <a:xfrm>
                  <a:off x="576" y="3648"/>
                  <a:ext cx="384" cy="384"/>
                  <a:chOff x="576" y="3648"/>
                  <a:chExt cx="384" cy="384"/>
                </a:xfrm>
              </p:grpSpPr>
              <p:sp>
                <p:nvSpPr>
                  <p:cNvPr id="624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648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936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744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4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840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50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403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501" name="Group 37"/>
                <p:cNvGrpSpPr>
                  <a:grpSpLocks/>
                </p:cNvGrpSpPr>
                <p:nvPr/>
              </p:nvGrpSpPr>
              <p:grpSpPr bwMode="auto">
                <a:xfrm>
                  <a:off x="576" y="3648"/>
                  <a:ext cx="384" cy="384"/>
                  <a:chOff x="1344" y="2880"/>
                  <a:chExt cx="384" cy="384"/>
                </a:xfrm>
              </p:grpSpPr>
              <p:sp>
                <p:nvSpPr>
                  <p:cNvPr id="6250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50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50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50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50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8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2507" name="Text Box 43"/>
            <p:cNvSpPr txBox="1">
              <a:spLocks noChangeArrowheads="1"/>
            </p:cNvSpPr>
            <p:nvPr/>
          </p:nvSpPr>
          <p:spPr bwMode="auto">
            <a:xfrm>
              <a:off x="4272" y="3224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Comic Sans MS" pitchFamily="66" charset="0"/>
                </a:rPr>
                <a:t>target</a:t>
              </a: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3264" y="3272"/>
              <a:ext cx="6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2B51F3"/>
                  </a:solidFill>
                  <a:latin typeface="Comic Sans MS" pitchFamily="66" charset="0"/>
                </a:rPr>
                <a:t>robot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Time-Stamped States </a:t>
            </a:r>
            <a:br>
              <a:rPr lang="en-US" smtClean="0"/>
            </a:br>
            <a:r>
              <a:rPr lang="en-US" smtClean="0"/>
              <a:t>(no cycles possible) </a:t>
            </a:r>
            <a:endParaRPr lang="en-US"/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914400" y="1828800"/>
            <a:ext cx="2438400" cy="2438400"/>
            <a:chOff x="2304" y="1152"/>
            <a:chExt cx="2688" cy="2688"/>
          </a:xfrm>
        </p:grpSpPr>
        <p:grpSp>
          <p:nvGrpSpPr>
            <p:cNvPr id="64516" name="Group 4"/>
            <p:cNvGrpSpPr>
              <a:grpSpLocks/>
            </p:cNvGrpSpPr>
            <p:nvPr/>
          </p:nvGrpSpPr>
          <p:grpSpPr bwMode="auto">
            <a:xfrm>
              <a:off x="2304" y="1152"/>
              <a:ext cx="2688" cy="2688"/>
              <a:chOff x="2304" y="1152"/>
              <a:chExt cx="2688" cy="2688"/>
            </a:xfrm>
          </p:grpSpPr>
          <p:sp>
            <p:nvSpPr>
              <p:cNvPr id="64517" name="Freeform 5"/>
              <p:cNvSpPr>
                <a:spLocks/>
              </p:cNvSpPr>
              <p:nvPr/>
            </p:nvSpPr>
            <p:spPr bwMode="auto">
              <a:xfrm>
                <a:off x="2304" y="2808"/>
                <a:ext cx="2688" cy="1032"/>
              </a:xfrm>
              <a:custGeom>
                <a:avLst/>
                <a:gdLst>
                  <a:gd name="T0" fmla="*/ 1056 w 2688"/>
                  <a:gd name="T1" fmla="*/ 552 h 1032"/>
                  <a:gd name="T2" fmla="*/ 1536 w 2688"/>
                  <a:gd name="T3" fmla="*/ 264 h 1032"/>
                  <a:gd name="T4" fmla="*/ 2016 w 2688"/>
                  <a:gd name="T5" fmla="*/ 264 h 1032"/>
                  <a:gd name="T6" fmla="*/ 2688 w 2688"/>
                  <a:gd name="T7" fmla="*/ 0 h 1032"/>
                  <a:gd name="T8" fmla="*/ 2688 w 2688"/>
                  <a:gd name="T9" fmla="*/ 1032 h 1032"/>
                  <a:gd name="T10" fmla="*/ 0 w 2688"/>
                  <a:gd name="T11" fmla="*/ 1032 h 1032"/>
                  <a:gd name="T12" fmla="*/ 0 w 2688"/>
                  <a:gd name="T13" fmla="*/ 456 h 1032"/>
                  <a:gd name="T14" fmla="*/ 1056 w 2688"/>
                  <a:gd name="T15" fmla="*/ 552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88" h="1032">
                    <a:moveTo>
                      <a:pt x="1056" y="552"/>
                    </a:moveTo>
                    <a:lnTo>
                      <a:pt x="1536" y="264"/>
                    </a:lnTo>
                    <a:lnTo>
                      <a:pt x="2016" y="264"/>
                    </a:lnTo>
                    <a:lnTo>
                      <a:pt x="2688" y="0"/>
                    </a:lnTo>
                    <a:lnTo>
                      <a:pt x="2688" y="1032"/>
                    </a:lnTo>
                    <a:lnTo>
                      <a:pt x="0" y="1032"/>
                    </a:lnTo>
                    <a:lnTo>
                      <a:pt x="0" y="456"/>
                    </a:lnTo>
                    <a:lnTo>
                      <a:pt x="1056" y="55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18" name="Rectangle 6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2688" cy="2688"/>
              </a:xfrm>
              <a:prstGeom prst="rect">
                <a:avLst/>
              </a:prstGeom>
              <a:noFill/>
              <a:ln w="5715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19" name="Freeform 7"/>
              <p:cNvSpPr>
                <a:spLocks/>
              </p:cNvSpPr>
              <p:nvPr/>
            </p:nvSpPr>
            <p:spPr bwMode="auto">
              <a:xfrm>
                <a:off x="3744" y="2496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576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20" name="Freeform 8"/>
              <p:cNvSpPr>
                <a:spLocks/>
              </p:cNvSpPr>
              <p:nvPr/>
            </p:nvSpPr>
            <p:spPr bwMode="auto">
              <a:xfrm>
                <a:off x="2304" y="2592"/>
                <a:ext cx="1056" cy="768"/>
              </a:xfrm>
              <a:custGeom>
                <a:avLst/>
                <a:gdLst>
                  <a:gd name="T0" fmla="*/ 0 w 1056"/>
                  <a:gd name="T1" fmla="*/ 672 h 768"/>
                  <a:gd name="T2" fmla="*/ 1056 w 1056"/>
                  <a:gd name="T3" fmla="*/ 768 h 768"/>
                  <a:gd name="T4" fmla="*/ 720 w 1056"/>
                  <a:gd name="T5" fmla="*/ 0 h 768"/>
                  <a:gd name="T6" fmla="*/ 0 w 1056"/>
                  <a:gd name="T7" fmla="*/ 288 h 768"/>
                  <a:gd name="T8" fmla="*/ 0 w 1056"/>
                  <a:gd name="T9" fmla="*/ 672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68">
                    <a:moveTo>
                      <a:pt x="0" y="672"/>
                    </a:moveTo>
                    <a:lnTo>
                      <a:pt x="1056" y="768"/>
                    </a:lnTo>
                    <a:lnTo>
                      <a:pt x="720" y="0"/>
                    </a:lnTo>
                    <a:lnTo>
                      <a:pt x="0" y="288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21" name="Freeform 9"/>
              <p:cNvSpPr>
                <a:spLocks/>
              </p:cNvSpPr>
              <p:nvPr/>
            </p:nvSpPr>
            <p:spPr bwMode="auto">
              <a:xfrm>
                <a:off x="2304" y="1152"/>
                <a:ext cx="960" cy="960"/>
              </a:xfrm>
              <a:custGeom>
                <a:avLst/>
                <a:gdLst>
                  <a:gd name="T0" fmla="*/ 0 w 960"/>
                  <a:gd name="T1" fmla="*/ 960 h 960"/>
                  <a:gd name="T2" fmla="*/ 960 w 960"/>
                  <a:gd name="T3" fmla="*/ 960 h 960"/>
                  <a:gd name="T4" fmla="*/ 960 w 960"/>
                  <a:gd name="T5" fmla="*/ 576 h 960"/>
                  <a:gd name="T6" fmla="*/ 576 w 960"/>
                  <a:gd name="T7" fmla="*/ 576 h 960"/>
                  <a:gd name="T8" fmla="*/ 576 w 960"/>
                  <a:gd name="T9" fmla="*/ 0 h 960"/>
                  <a:gd name="T10" fmla="*/ 0 w 960"/>
                  <a:gd name="T11" fmla="*/ 0 h 960"/>
                  <a:gd name="T12" fmla="*/ 0 w 960"/>
                  <a:gd name="T13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0" h="960">
                    <a:moveTo>
                      <a:pt x="0" y="960"/>
                    </a:moveTo>
                    <a:lnTo>
                      <a:pt x="960" y="960"/>
                    </a:lnTo>
                    <a:lnTo>
                      <a:pt x="960" y="576"/>
                    </a:lnTo>
                    <a:lnTo>
                      <a:pt x="576" y="576"/>
                    </a:lnTo>
                    <a:lnTo>
                      <a:pt x="576" y="0"/>
                    </a:lnTo>
                    <a:lnTo>
                      <a:pt x="0" y="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22" name="Freeform 10"/>
              <p:cNvSpPr>
                <a:spLocks/>
              </p:cNvSpPr>
              <p:nvPr/>
            </p:nvSpPr>
            <p:spPr bwMode="auto">
              <a:xfrm>
                <a:off x="4032" y="1536"/>
                <a:ext cx="576" cy="384"/>
              </a:xfrm>
              <a:custGeom>
                <a:avLst/>
                <a:gdLst>
                  <a:gd name="T0" fmla="*/ 192 w 576"/>
                  <a:gd name="T1" fmla="*/ 0 h 384"/>
                  <a:gd name="T2" fmla="*/ 0 w 576"/>
                  <a:gd name="T3" fmla="*/ 384 h 384"/>
                  <a:gd name="T4" fmla="*/ 576 w 576"/>
                  <a:gd name="T5" fmla="*/ 384 h 384"/>
                  <a:gd name="T6" fmla="*/ 192 w 576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84">
                    <a:moveTo>
                      <a:pt x="192" y="0"/>
                    </a:moveTo>
                    <a:lnTo>
                      <a:pt x="0" y="384"/>
                    </a:lnTo>
                    <a:lnTo>
                      <a:pt x="576" y="38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23" name="Oval 11"/>
              <p:cNvSpPr>
                <a:spLocks noChangeArrowheads="1"/>
              </p:cNvSpPr>
              <p:nvPr/>
            </p:nvSpPr>
            <p:spPr bwMode="auto">
              <a:xfrm>
                <a:off x="2832" y="3600"/>
                <a:ext cx="96" cy="96"/>
              </a:xfrm>
              <a:prstGeom prst="ellipse">
                <a:avLst/>
              </a:prstGeom>
              <a:solidFill>
                <a:srgbClr val="2B51F3"/>
              </a:solidFill>
              <a:ln w="9525">
                <a:solidFill>
                  <a:srgbClr val="2B51F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4" name="Oval 12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5" name="Freeform 13"/>
              <p:cNvSpPr>
                <a:spLocks/>
              </p:cNvSpPr>
              <p:nvPr/>
            </p:nvSpPr>
            <p:spPr bwMode="auto">
              <a:xfrm>
                <a:off x="4272" y="2736"/>
                <a:ext cx="336" cy="672"/>
              </a:xfrm>
              <a:custGeom>
                <a:avLst/>
                <a:gdLst>
                  <a:gd name="T0" fmla="*/ 0 w 336"/>
                  <a:gd name="T1" fmla="*/ 672 h 672"/>
                  <a:gd name="T2" fmla="*/ 240 w 336"/>
                  <a:gd name="T3" fmla="*/ 480 h 672"/>
                  <a:gd name="T4" fmla="*/ 336 w 336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672">
                    <a:moveTo>
                      <a:pt x="0" y="672"/>
                    </a:moveTo>
                    <a:cubicBezTo>
                      <a:pt x="92" y="632"/>
                      <a:pt x="184" y="592"/>
                      <a:pt x="240" y="480"/>
                    </a:cubicBezTo>
                    <a:cubicBezTo>
                      <a:pt x="296" y="368"/>
                      <a:pt x="320" y="80"/>
                      <a:pt x="336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26" name="Freeform 14"/>
              <p:cNvSpPr>
                <a:spLocks/>
              </p:cNvSpPr>
              <p:nvPr/>
            </p:nvSpPr>
            <p:spPr bwMode="auto">
              <a:xfrm>
                <a:off x="3408" y="3168"/>
                <a:ext cx="816" cy="192"/>
              </a:xfrm>
              <a:custGeom>
                <a:avLst/>
                <a:gdLst>
                  <a:gd name="T0" fmla="*/ 816 w 816"/>
                  <a:gd name="T1" fmla="*/ 192 h 192"/>
                  <a:gd name="T2" fmla="*/ 576 w 816"/>
                  <a:gd name="T3" fmla="*/ 48 h 192"/>
                  <a:gd name="T4" fmla="*/ 0 w 816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92">
                    <a:moveTo>
                      <a:pt x="816" y="192"/>
                    </a:moveTo>
                    <a:cubicBezTo>
                      <a:pt x="764" y="136"/>
                      <a:pt x="712" y="80"/>
                      <a:pt x="576" y="48"/>
                    </a:cubicBezTo>
                    <a:cubicBezTo>
                      <a:pt x="440" y="16"/>
                      <a:pt x="220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527" name="Group 15"/>
            <p:cNvGrpSpPr>
              <a:grpSpLocks/>
            </p:cNvGrpSpPr>
            <p:nvPr/>
          </p:nvGrpSpPr>
          <p:grpSpPr bwMode="auto">
            <a:xfrm>
              <a:off x="4032" y="3216"/>
              <a:ext cx="384" cy="384"/>
              <a:chOff x="576" y="3648"/>
              <a:chExt cx="384" cy="384"/>
            </a:xfrm>
          </p:grpSpPr>
          <p:grpSp>
            <p:nvGrpSpPr>
              <p:cNvPr id="64528" name="Group 16"/>
              <p:cNvGrpSpPr>
                <a:grpSpLocks/>
              </p:cNvGrpSpPr>
              <p:nvPr/>
            </p:nvGrpSpPr>
            <p:grpSpPr bwMode="auto">
              <a:xfrm>
                <a:off x="576" y="3648"/>
                <a:ext cx="384" cy="384"/>
                <a:chOff x="576" y="3648"/>
                <a:chExt cx="384" cy="384"/>
              </a:xfrm>
            </p:grpSpPr>
            <p:sp>
              <p:nvSpPr>
                <p:cNvPr id="64529" name="Line 17"/>
                <p:cNvSpPr>
                  <a:spLocks noChangeShapeType="1"/>
                </p:cNvSpPr>
                <p:nvPr/>
              </p:nvSpPr>
              <p:spPr bwMode="auto">
                <a:xfrm>
                  <a:off x="576" y="364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0" name="Line 18"/>
                <p:cNvSpPr>
                  <a:spLocks noChangeShapeType="1"/>
                </p:cNvSpPr>
                <p:nvPr/>
              </p:nvSpPr>
              <p:spPr bwMode="auto">
                <a:xfrm>
                  <a:off x="576" y="393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1" name="Line 19"/>
                <p:cNvSpPr>
                  <a:spLocks noChangeShapeType="1"/>
                </p:cNvSpPr>
                <p:nvPr/>
              </p:nvSpPr>
              <p:spPr bwMode="auto">
                <a:xfrm>
                  <a:off x="576" y="374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2" name="Line 20"/>
                <p:cNvSpPr>
                  <a:spLocks noChangeShapeType="1"/>
                </p:cNvSpPr>
                <p:nvPr/>
              </p:nvSpPr>
              <p:spPr bwMode="auto">
                <a:xfrm>
                  <a:off x="576" y="384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3" name="Line 21"/>
                <p:cNvSpPr>
                  <a:spLocks noChangeShapeType="1"/>
                </p:cNvSpPr>
                <p:nvPr/>
              </p:nvSpPr>
              <p:spPr bwMode="auto">
                <a:xfrm>
                  <a:off x="576" y="40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4534" name="Group 22"/>
              <p:cNvGrpSpPr>
                <a:grpSpLocks/>
              </p:cNvGrpSpPr>
              <p:nvPr/>
            </p:nvGrpSpPr>
            <p:grpSpPr bwMode="auto">
              <a:xfrm>
                <a:off x="576" y="3648"/>
                <a:ext cx="384" cy="384"/>
                <a:chOff x="1344" y="2880"/>
                <a:chExt cx="384" cy="384"/>
              </a:xfrm>
            </p:grpSpPr>
            <p:sp>
              <p:nvSpPr>
                <p:cNvPr id="64535" name="Line 23"/>
                <p:cNvSpPr>
                  <a:spLocks noChangeShapeType="1"/>
                </p:cNvSpPr>
                <p:nvPr/>
              </p:nvSpPr>
              <p:spPr bwMode="auto">
                <a:xfrm>
                  <a:off x="1344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6" name="Line 24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7" name="Line 25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8" name="Line 2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9" name="Line 27"/>
                <p:cNvSpPr>
                  <a:spLocks noChangeShapeType="1"/>
                </p:cNvSpPr>
                <p:nvPr/>
              </p:nvSpPr>
              <p:spPr bwMode="auto">
                <a:xfrm>
                  <a:off x="1728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4540" name="Group 28"/>
            <p:cNvGrpSpPr>
              <a:grpSpLocks/>
            </p:cNvGrpSpPr>
            <p:nvPr/>
          </p:nvGrpSpPr>
          <p:grpSpPr bwMode="auto">
            <a:xfrm>
              <a:off x="2688" y="3456"/>
              <a:ext cx="384" cy="384"/>
              <a:chOff x="576" y="3648"/>
              <a:chExt cx="384" cy="384"/>
            </a:xfrm>
          </p:grpSpPr>
          <p:grpSp>
            <p:nvGrpSpPr>
              <p:cNvPr id="64541" name="Group 29"/>
              <p:cNvGrpSpPr>
                <a:grpSpLocks/>
              </p:cNvGrpSpPr>
              <p:nvPr/>
            </p:nvGrpSpPr>
            <p:grpSpPr bwMode="auto">
              <a:xfrm>
                <a:off x="576" y="3648"/>
                <a:ext cx="384" cy="384"/>
                <a:chOff x="576" y="3648"/>
                <a:chExt cx="384" cy="384"/>
              </a:xfrm>
            </p:grpSpPr>
            <p:sp>
              <p:nvSpPr>
                <p:cNvPr id="645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364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3" name="Line 31"/>
                <p:cNvSpPr>
                  <a:spLocks noChangeShapeType="1"/>
                </p:cNvSpPr>
                <p:nvPr/>
              </p:nvSpPr>
              <p:spPr bwMode="auto">
                <a:xfrm>
                  <a:off x="576" y="393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4" name="Line 32"/>
                <p:cNvSpPr>
                  <a:spLocks noChangeShapeType="1"/>
                </p:cNvSpPr>
                <p:nvPr/>
              </p:nvSpPr>
              <p:spPr bwMode="auto">
                <a:xfrm>
                  <a:off x="576" y="374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5" name="Line 33"/>
                <p:cNvSpPr>
                  <a:spLocks noChangeShapeType="1"/>
                </p:cNvSpPr>
                <p:nvPr/>
              </p:nvSpPr>
              <p:spPr bwMode="auto">
                <a:xfrm>
                  <a:off x="576" y="384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6" name="Line 34"/>
                <p:cNvSpPr>
                  <a:spLocks noChangeShapeType="1"/>
                </p:cNvSpPr>
                <p:nvPr/>
              </p:nvSpPr>
              <p:spPr bwMode="auto">
                <a:xfrm>
                  <a:off x="576" y="40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4547" name="Group 35"/>
              <p:cNvGrpSpPr>
                <a:grpSpLocks/>
              </p:cNvGrpSpPr>
              <p:nvPr/>
            </p:nvGrpSpPr>
            <p:grpSpPr bwMode="auto">
              <a:xfrm>
                <a:off x="576" y="3648"/>
                <a:ext cx="384" cy="384"/>
                <a:chOff x="1344" y="2880"/>
                <a:chExt cx="384" cy="384"/>
              </a:xfrm>
            </p:grpSpPr>
            <p:sp>
              <p:nvSpPr>
                <p:cNvPr id="64548" name="Line 36"/>
                <p:cNvSpPr>
                  <a:spLocks noChangeShapeType="1"/>
                </p:cNvSpPr>
                <p:nvPr/>
              </p:nvSpPr>
              <p:spPr bwMode="auto">
                <a:xfrm>
                  <a:off x="1344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9" name="Line 37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0" name="Line 38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1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2" name="Line 40"/>
                <p:cNvSpPr>
                  <a:spLocks noChangeShapeType="1"/>
                </p:cNvSpPr>
                <p:nvPr/>
              </p:nvSpPr>
              <p:spPr bwMode="auto">
                <a:xfrm>
                  <a:off x="1728" y="28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381000" y="4648200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State = (robot-position, target-position, time)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 each state, the robot can execute 5 possible actions :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{stop, up, down, right, left}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Each action has 5 possible outcomes (one for each possible action of the target), with some probability distribution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[Potential collisions are ignored for simplifying the presentation]</a:t>
            </a:r>
          </a:p>
        </p:txBody>
      </p:sp>
      <p:grpSp>
        <p:nvGrpSpPr>
          <p:cNvPr id="64554" name="Group 42"/>
          <p:cNvGrpSpPr>
            <a:grpSpLocks/>
          </p:cNvGrpSpPr>
          <p:nvPr/>
        </p:nvGrpSpPr>
        <p:grpSpPr bwMode="auto">
          <a:xfrm>
            <a:off x="3657600" y="1612900"/>
            <a:ext cx="4551363" cy="2765425"/>
            <a:chOff x="2304" y="1016"/>
            <a:chExt cx="2867" cy="1742"/>
          </a:xfrm>
        </p:grpSpPr>
        <p:sp>
          <p:nvSpPr>
            <p:cNvPr id="64555" name="Text Box 43"/>
            <p:cNvSpPr txBox="1">
              <a:spLocks noChangeArrowheads="1"/>
            </p:cNvSpPr>
            <p:nvPr/>
          </p:nvSpPr>
          <p:spPr bwMode="auto">
            <a:xfrm>
              <a:off x="2304" y="1016"/>
              <a:ext cx="1290" cy="294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([i,j], [u,v], t)</a:t>
              </a:r>
            </a:p>
          </p:txBody>
        </p:sp>
        <p:sp>
          <p:nvSpPr>
            <p:cNvPr id="64556" name="Text Box 44"/>
            <p:cNvSpPr txBox="1">
              <a:spLocks noChangeArrowheads="1"/>
            </p:cNvSpPr>
            <p:nvPr/>
          </p:nvSpPr>
          <p:spPr bwMode="auto">
            <a:xfrm>
              <a:off x="3216" y="1544"/>
              <a:ext cx="1955" cy="1214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([i+1,j], [u,v], t+1)</a:t>
              </a:r>
            </a:p>
            <a:p>
              <a:pPr>
                <a:buFontTx/>
                <a:buChar char="•"/>
              </a:pP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([i+1,j], [u-1,v], t+1)</a:t>
              </a:r>
            </a:p>
            <a:p>
              <a:pPr>
                <a:buFontTx/>
                <a:buChar char="•"/>
              </a:pP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([i+1,j], [u+1,v], t+1)</a:t>
              </a:r>
            </a:p>
            <a:p>
              <a:pPr>
                <a:buFontTx/>
                <a:buChar char="•"/>
              </a:pP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([i+1,j], [u,v-1], t+1)</a:t>
              </a:r>
            </a:p>
            <a:p>
              <a:pPr>
                <a:buFontTx/>
                <a:buChar char="•"/>
              </a:pP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([i+1,j], [u,v+1], t+1)</a:t>
              </a:r>
            </a:p>
          </p:txBody>
        </p:sp>
        <p:sp>
          <p:nvSpPr>
            <p:cNvPr id="64557" name="Freeform 45"/>
            <p:cNvSpPr>
              <a:spLocks/>
            </p:cNvSpPr>
            <p:nvPr/>
          </p:nvSpPr>
          <p:spPr bwMode="auto">
            <a:xfrm>
              <a:off x="2688" y="1296"/>
              <a:ext cx="528" cy="864"/>
            </a:xfrm>
            <a:custGeom>
              <a:avLst/>
              <a:gdLst>
                <a:gd name="T0" fmla="*/ 0 w 528"/>
                <a:gd name="T1" fmla="*/ 0 h 864"/>
                <a:gd name="T2" fmla="*/ 0 w 528"/>
                <a:gd name="T3" fmla="*/ 864 h 864"/>
                <a:gd name="T4" fmla="*/ 528 w 52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864">
                  <a:moveTo>
                    <a:pt x="0" y="0"/>
                  </a:moveTo>
                  <a:lnTo>
                    <a:pt x="0" y="864"/>
                  </a:lnTo>
                  <a:lnTo>
                    <a:pt x="528" y="864"/>
                  </a:lnTo>
                </a:path>
              </a:pathLst>
            </a:custGeom>
            <a:noFill/>
            <a:ln w="28575" cmpd="sng">
              <a:solidFill>
                <a:srgbClr val="99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2592" y="2120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990000"/>
                  </a:solidFill>
                  <a:latin typeface="Comic Sans MS" pitchFamily="66" charset="0"/>
                </a:rPr>
                <a:t>right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Rewards and Costs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robot must keep seeing the target as long as possible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Each state where it does not see the target is terminal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reward collected in every non-terminal state is 1; it is 0 in each terminal state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  <a:sym typeface="Symbol" pitchFamily="18" charset="2"/>
              </a:rPr>
              <a:t>[</a:t>
            </a: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 The sum of the rewards collected in an execution run is exactly the amount of time the robot sees the target]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No cost for moving vs. not moving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Expanding the state/action tree </a:t>
            </a:r>
            <a:endParaRPr lang="en-US"/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7086600" y="1676400"/>
            <a:ext cx="304800" cy="4267200"/>
            <a:chOff x="4608" y="960"/>
            <a:chExt cx="192" cy="2688"/>
          </a:xfrm>
        </p:grpSpPr>
        <p:sp>
          <p:nvSpPr>
            <p:cNvPr id="68612" name="Oval 4"/>
            <p:cNvSpPr>
              <a:spLocks noChangeArrowheads="1"/>
            </p:cNvSpPr>
            <p:nvPr/>
          </p:nvSpPr>
          <p:spPr bwMode="auto">
            <a:xfrm>
              <a:off x="4608" y="96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4608" y="192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4608" y="2688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4608" y="3072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Oval 9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470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19" name="Group 11"/>
          <p:cNvGrpSpPr>
            <a:grpSpLocks/>
          </p:cNvGrpSpPr>
          <p:nvPr/>
        </p:nvGrpSpPr>
        <p:grpSpPr bwMode="auto">
          <a:xfrm>
            <a:off x="533400" y="1981200"/>
            <a:ext cx="2819400" cy="3886200"/>
            <a:chOff x="336" y="1104"/>
            <a:chExt cx="1776" cy="2448"/>
          </a:xfrm>
        </p:grpSpPr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1152" y="1488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/>
            <p:cNvSpPr>
              <a:spLocks noChangeArrowheads="1"/>
            </p:cNvSpPr>
            <p:nvPr/>
          </p:nvSpPr>
          <p:spPr bwMode="auto">
            <a:xfrm>
              <a:off x="336" y="22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flipV="1">
              <a:off x="528" y="1584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>
              <a:off x="528" y="2352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624" name="Group 16"/>
            <p:cNvGrpSpPr>
              <a:grpSpLocks/>
            </p:cNvGrpSpPr>
            <p:nvPr/>
          </p:nvGrpSpPr>
          <p:grpSpPr bwMode="auto">
            <a:xfrm>
              <a:off x="1344" y="1104"/>
              <a:ext cx="768" cy="960"/>
              <a:chOff x="1344" y="1440"/>
              <a:chExt cx="768" cy="960"/>
            </a:xfrm>
          </p:grpSpPr>
          <p:sp>
            <p:nvSpPr>
              <p:cNvPr id="68625" name="Oval 17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6" name="Oval 1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7" name="Line 19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1152" y="2976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30" name="Group 22"/>
            <p:cNvGrpSpPr>
              <a:grpSpLocks/>
            </p:cNvGrpSpPr>
            <p:nvPr/>
          </p:nvGrpSpPr>
          <p:grpSpPr bwMode="auto">
            <a:xfrm>
              <a:off x="1344" y="2592"/>
              <a:ext cx="768" cy="960"/>
              <a:chOff x="1344" y="1440"/>
              <a:chExt cx="768" cy="960"/>
            </a:xfrm>
          </p:grpSpPr>
          <p:sp>
            <p:nvSpPr>
              <p:cNvPr id="68631" name="Oval 2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2" name="Oval 24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Line 25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4" name="Line 26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8635" name="Group 27"/>
          <p:cNvGrpSpPr>
            <a:grpSpLocks/>
          </p:cNvGrpSpPr>
          <p:nvPr/>
        </p:nvGrpSpPr>
        <p:grpSpPr bwMode="auto">
          <a:xfrm>
            <a:off x="3352800" y="1676400"/>
            <a:ext cx="1219200" cy="838200"/>
            <a:chOff x="2112" y="1056"/>
            <a:chExt cx="768" cy="528"/>
          </a:xfrm>
        </p:grpSpPr>
        <p:grpSp>
          <p:nvGrpSpPr>
            <p:cNvPr id="68636" name="Group 28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68637" name="Rectangle 2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8" name="Rectangle 30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41" name="Group 33"/>
          <p:cNvGrpSpPr>
            <a:grpSpLocks/>
          </p:cNvGrpSpPr>
          <p:nvPr/>
        </p:nvGrpSpPr>
        <p:grpSpPr bwMode="auto">
          <a:xfrm>
            <a:off x="3352800" y="2895600"/>
            <a:ext cx="1219200" cy="838200"/>
            <a:chOff x="2112" y="1056"/>
            <a:chExt cx="768" cy="528"/>
          </a:xfrm>
        </p:grpSpPr>
        <p:grpSp>
          <p:nvGrpSpPr>
            <p:cNvPr id="68642" name="Group 34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68643" name="Rectangle 35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4" name="Rectangle 36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47" name="Group 39"/>
          <p:cNvGrpSpPr>
            <a:grpSpLocks/>
          </p:cNvGrpSpPr>
          <p:nvPr/>
        </p:nvGrpSpPr>
        <p:grpSpPr bwMode="auto">
          <a:xfrm>
            <a:off x="3352800" y="4038600"/>
            <a:ext cx="1219200" cy="838200"/>
            <a:chOff x="2112" y="1056"/>
            <a:chExt cx="768" cy="528"/>
          </a:xfrm>
        </p:grpSpPr>
        <p:grpSp>
          <p:nvGrpSpPr>
            <p:cNvPr id="68648" name="Group 40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68649" name="Rectangle 41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0" name="Rectangle 42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3" name="Group 45"/>
          <p:cNvGrpSpPr>
            <a:grpSpLocks/>
          </p:cNvGrpSpPr>
          <p:nvPr/>
        </p:nvGrpSpPr>
        <p:grpSpPr bwMode="auto">
          <a:xfrm>
            <a:off x="3352800" y="5257800"/>
            <a:ext cx="1219200" cy="838200"/>
            <a:chOff x="2112" y="1056"/>
            <a:chExt cx="768" cy="528"/>
          </a:xfrm>
        </p:grpSpPr>
        <p:grpSp>
          <p:nvGrpSpPr>
            <p:cNvPr id="68654" name="Group 46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68655" name="Rectangle 47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6" name="Rectangle 48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5334000" y="2819400"/>
            <a:ext cx="11176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8800" b="1"/>
              <a:t>...</a:t>
            </a:r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2590800" y="62531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1</a:t>
            </a:r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6705600" y="6248400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h</a:t>
            </a:r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32004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V="1">
            <a:off x="7239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 flipV="1">
            <a:off x="838200" y="3352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>
            <a:off x="838200" y="3962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6" name="Line 58"/>
          <p:cNvSpPr>
            <a:spLocks noChangeShapeType="1"/>
          </p:cNvSpPr>
          <p:nvPr/>
        </p:nvSpPr>
        <p:spPr bwMode="auto">
          <a:xfrm>
            <a:off x="838200" y="396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7" name="Line 59"/>
          <p:cNvSpPr>
            <a:spLocks noChangeShapeType="1"/>
          </p:cNvSpPr>
          <p:nvPr/>
        </p:nvSpPr>
        <p:spPr bwMode="auto">
          <a:xfrm>
            <a:off x="21336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8" name="Line 60"/>
          <p:cNvSpPr>
            <a:spLocks noChangeShapeType="1"/>
          </p:cNvSpPr>
          <p:nvPr/>
        </p:nvSpPr>
        <p:spPr bwMode="auto">
          <a:xfrm flipV="1">
            <a:off x="2133600" y="2438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2133600" y="2743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>
            <a:off x="21336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 flipV="1">
            <a:off x="2133600" y="48006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>
            <a:off x="2133600" y="5105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73" name="Group 65"/>
          <p:cNvGrpSpPr>
            <a:grpSpLocks/>
          </p:cNvGrpSpPr>
          <p:nvPr/>
        </p:nvGrpSpPr>
        <p:grpSpPr bwMode="auto">
          <a:xfrm>
            <a:off x="3352800" y="1981200"/>
            <a:ext cx="838200" cy="228600"/>
            <a:chOff x="2112" y="1248"/>
            <a:chExt cx="528" cy="144"/>
          </a:xfrm>
        </p:grpSpPr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flipV="1">
              <a:off x="2112" y="1248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>
              <a:off x="2112" y="1344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112" y="1326"/>
              <a:ext cx="528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77" name="Group 69"/>
          <p:cNvGrpSpPr>
            <a:grpSpLocks/>
          </p:cNvGrpSpPr>
          <p:nvPr/>
        </p:nvGrpSpPr>
        <p:grpSpPr bwMode="auto">
          <a:xfrm>
            <a:off x="3352800" y="4343400"/>
            <a:ext cx="838200" cy="228600"/>
            <a:chOff x="2112" y="1248"/>
            <a:chExt cx="528" cy="144"/>
          </a:xfrm>
        </p:grpSpPr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flipV="1">
              <a:off x="2112" y="1248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>
              <a:off x="2112" y="1344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2112" y="1326"/>
              <a:ext cx="528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81" name="Group 73"/>
          <p:cNvGrpSpPr>
            <a:grpSpLocks/>
          </p:cNvGrpSpPr>
          <p:nvPr/>
        </p:nvGrpSpPr>
        <p:grpSpPr bwMode="auto">
          <a:xfrm>
            <a:off x="3352800" y="3200400"/>
            <a:ext cx="838200" cy="228600"/>
            <a:chOff x="2112" y="1248"/>
            <a:chExt cx="528" cy="144"/>
          </a:xfrm>
        </p:grpSpPr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flipV="1">
              <a:off x="2112" y="1248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>
              <a:off x="2112" y="1344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2112" y="1326"/>
              <a:ext cx="528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85" name="Group 77"/>
          <p:cNvGrpSpPr>
            <a:grpSpLocks/>
          </p:cNvGrpSpPr>
          <p:nvPr/>
        </p:nvGrpSpPr>
        <p:grpSpPr bwMode="auto">
          <a:xfrm>
            <a:off x="3352800" y="5562600"/>
            <a:ext cx="838200" cy="228600"/>
            <a:chOff x="2112" y="1248"/>
            <a:chExt cx="528" cy="144"/>
          </a:xfrm>
        </p:grpSpPr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flipV="1">
              <a:off x="2112" y="1248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>
              <a:off x="2112" y="1344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2112" y="1326"/>
              <a:ext cx="528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Assigning rewards </a:t>
            </a:r>
            <a:endParaRPr lang="en-US"/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7086600" y="1676400"/>
            <a:ext cx="304800" cy="4267200"/>
            <a:chOff x="4608" y="960"/>
            <a:chExt cx="192" cy="2688"/>
          </a:xfrm>
        </p:grpSpPr>
        <p:sp>
          <p:nvSpPr>
            <p:cNvPr id="70660" name="Oval 4"/>
            <p:cNvSpPr>
              <a:spLocks noChangeArrowheads="1"/>
            </p:cNvSpPr>
            <p:nvPr/>
          </p:nvSpPr>
          <p:spPr bwMode="auto">
            <a:xfrm>
              <a:off x="4608" y="96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1" name="Oval 5"/>
            <p:cNvSpPr>
              <a:spLocks noChangeArrowheads="1"/>
            </p:cNvSpPr>
            <p:nvPr/>
          </p:nvSpPr>
          <p:spPr bwMode="auto">
            <a:xfrm>
              <a:off x="4608" y="192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Oval 6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3" name="Oval 7"/>
            <p:cNvSpPr>
              <a:spLocks noChangeArrowheads="1"/>
            </p:cNvSpPr>
            <p:nvPr/>
          </p:nvSpPr>
          <p:spPr bwMode="auto">
            <a:xfrm>
              <a:off x="4608" y="2688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4" name="Oval 8"/>
            <p:cNvSpPr>
              <a:spLocks noChangeArrowheads="1"/>
            </p:cNvSpPr>
            <p:nvPr/>
          </p:nvSpPr>
          <p:spPr bwMode="auto">
            <a:xfrm>
              <a:off x="4608" y="3072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" name="Oval 9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>
              <a:off x="470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533400" y="1981200"/>
            <a:ext cx="2819400" cy="3886200"/>
            <a:chOff x="336" y="1104"/>
            <a:chExt cx="1776" cy="2448"/>
          </a:xfrm>
        </p:grpSpPr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152" y="1488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9" name="Oval 13"/>
            <p:cNvSpPr>
              <a:spLocks noChangeArrowheads="1"/>
            </p:cNvSpPr>
            <p:nvPr/>
          </p:nvSpPr>
          <p:spPr bwMode="auto">
            <a:xfrm>
              <a:off x="336" y="22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 flipV="1">
              <a:off x="528" y="1584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>
              <a:off x="528" y="2352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672" name="Group 16"/>
            <p:cNvGrpSpPr>
              <a:grpSpLocks/>
            </p:cNvGrpSpPr>
            <p:nvPr/>
          </p:nvGrpSpPr>
          <p:grpSpPr bwMode="auto">
            <a:xfrm>
              <a:off x="1344" y="1104"/>
              <a:ext cx="768" cy="960"/>
              <a:chOff x="1344" y="1440"/>
              <a:chExt cx="768" cy="960"/>
            </a:xfrm>
          </p:grpSpPr>
          <p:sp>
            <p:nvSpPr>
              <p:cNvPr id="70673" name="Oval 17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4" name="Oval 1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5" name="Line 19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76" name="Line 2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677" name="Rectangle 21"/>
            <p:cNvSpPr>
              <a:spLocks noChangeArrowheads="1"/>
            </p:cNvSpPr>
            <p:nvPr/>
          </p:nvSpPr>
          <p:spPr bwMode="auto">
            <a:xfrm>
              <a:off x="1152" y="2976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78" name="Group 22"/>
            <p:cNvGrpSpPr>
              <a:grpSpLocks/>
            </p:cNvGrpSpPr>
            <p:nvPr/>
          </p:nvGrpSpPr>
          <p:grpSpPr bwMode="auto">
            <a:xfrm>
              <a:off x="1344" y="2592"/>
              <a:ext cx="768" cy="960"/>
              <a:chOff x="1344" y="1440"/>
              <a:chExt cx="768" cy="960"/>
            </a:xfrm>
          </p:grpSpPr>
          <p:sp>
            <p:nvSpPr>
              <p:cNvPr id="70679" name="Oval 2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0" name="Oval 24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1" name="Line 25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82" name="Line 26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683" name="Group 27"/>
          <p:cNvGrpSpPr>
            <a:grpSpLocks/>
          </p:cNvGrpSpPr>
          <p:nvPr/>
        </p:nvGrpSpPr>
        <p:grpSpPr bwMode="auto">
          <a:xfrm>
            <a:off x="3352800" y="1676400"/>
            <a:ext cx="1219200" cy="838200"/>
            <a:chOff x="2112" y="1056"/>
            <a:chExt cx="768" cy="528"/>
          </a:xfrm>
        </p:grpSpPr>
        <p:grpSp>
          <p:nvGrpSpPr>
            <p:cNvPr id="70684" name="Group 28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0685" name="Rectangle 2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6" name="Rectangle 30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87" name="Line 31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8" name="Line 32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3352800" y="2895600"/>
            <a:ext cx="1219200" cy="838200"/>
            <a:chOff x="2112" y="1056"/>
            <a:chExt cx="768" cy="528"/>
          </a:xfrm>
        </p:grpSpPr>
        <p:grpSp>
          <p:nvGrpSpPr>
            <p:cNvPr id="70690" name="Group 34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0691" name="Rectangle 35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" name="Rectangle 36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93" name="Line 37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4" name="Line 38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695" name="Group 39"/>
          <p:cNvGrpSpPr>
            <a:grpSpLocks/>
          </p:cNvGrpSpPr>
          <p:nvPr/>
        </p:nvGrpSpPr>
        <p:grpSpPr bwMode="auto">
          <a:xfrm>
            <a:off x="3352800" y="4038600"/>
            <a:ext cx="1219200" cy="838200"/>
            <a:chOff x="2112" y="1056"/>
            <a:chExt cx="768" cy="528"/>
          </a:xfrm>
        </p:grpSpPr>
        <p:grpSp>
          <p:nvGrpSpPr>
            <p:cNvPr id="70696" name="Group 40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0697" name="Rectangle 41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" name="Rectangle 42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99" name="Line 43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0" name="Line 44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701" name="Group 45"/>
          <p:cNvGrpSpPr>
            <a:grpSpLocks/>
          </p:cNvGrpSpPr>
          <p:nvPr/>
        </p:nvGrpSpPr>
        <p:grpSpPr bwMode="auto">
          <a:xfrm>
            <a:off x="3352800" y="5257800"/>
            <a:ext cx="1219200" cy="838200"/>
            <a:chOff x="2112" y="1056"/>
            <a:chExt cx="768" cy="528"/>
          </a:xfrm>
        </p:grpSpPr>
        <p:grpSp>
          <p:nvGrpSpPr>
            <p:cNvPr id="70702" name="Group 46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0703" name="Rectangle 47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4" name="Rectangle 48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05" name="Line 49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6" name="Line 50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5334000" y="2819400"/>
            <a:ext cx="11176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8800" b="1"/>
              <a:t>...</a:t>
            </a: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2590800" y="62531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1</a:t>
            </a: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705600" y="6248400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h</a:t>
            </a:r>
          </a:p>
        </p:txBody>
      </p:sp>
      <p:sp>
        <p:nvSpPr>
          <p:cNvPr id="70710" name="Line 54"/>
          <p:cNvSpPr>
            <a:spLocks noChangeShapeType="1"/>
          </p:cNvSpPr>
          <p:nvPr/>
        </p:nvSpPr>
        <p:spPr bwMode="auto">
          <a:xfrm flipV="1">
            <a:off x="32004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457200" y="1676400"/>
            <a:ext cx="5181600" cy="2465388"/>
          </a:xfrm>
          <a:prstGeom prst="rect">
            <a:avLst/>
          </a:prstGeom>
          <a:solidFill>
            <a:srgbClr val="F4F3E8"/>
          </a:solidFill>
          <a:ln w="28575">
            <a:solidFill>
              <a:srgbClr val="302F1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619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302F18"/>
                </a:solidFill>
                <a:latin typeface="+mj-lt"/>
              </a:rPr>
              <a:t>Terminal states: states where the target is not visible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302F18"/>
                </a:solidFill>
                <a:latin typeface="+mj-lt"/>
              </a:rPr>
              <a:t>Rewards: 1 in non-terminal states; 0 in others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None/>
            </a:pPr>
            <a:endParaRPr lang="en-US" sz="2200" dirty="0">
              <a:solidFill>
                <a:srgbClr val="302F18"/>
              </a:solidFill>
              <a:latin typeface="+mj-lt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302F18"/>
                </a:solidFill>
                <a:latin typeface="+mj-lt"/>
              </a:rPr>
              <a:t>But how to estimate the utility of a leaf at horizon h?</a:t>
            </a:r>
          </a:p>
        </p:txBody>
      </p:sp>
      <p:sp>
        <p:nvSpPr>
          <p:cNvPr id="70712" name="Line 56"/>
          <p:cNvSpPr>
            <a:spLocks noChangeShapeType="1"/>
          </p:cNvSpPr>
          <p:nvPr/>
        </p:nvSpPr>
        <p:spPr bwMode="auto">
          <a:xfrm flipV="1">
            <a:off x="5257800" y="3429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 flipV="1">
            <a:off x="5257800" y="1905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>
            <a:off x="5257800" y="39624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2" grpId="0" animBg="1"/>
      <p:bldP spid="70713" grpId="0" animBg="1"/>
      <p:bldP spid="707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the utility of a leaf </a:t>
            </a:r>
            <a:endParaRPr lang="en-US"/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7086600" y="1676400"/>
            <a:ext cx="304800" cy="4267200"/>
            <a:chOff x="4608" y="960"/>
            <a:chExt cx="192" cy="2688"/>
          </a:xfrm>
        </p:grpSpPr>
        <p:sp>
          <p:nvSpPr>
            <p:cNvPr id="72708" name="Oval 4"/>
            <p:cNvSpPr>
              <a:spLocks noChangeArrowheads="1"/>
            </p:cNvSpPr>
            <p:nvPr/>
          </p:nvSpPr>
          <p:spPr bwMode="auto">
            <a:xfrm>
              <a:off x="4608" y="96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9" name="Oval 5"/>
            <p:cNvSpPr>
              <a:spLocks noChangeArrowheads="1"/>
            </p:cNvSpPr>
            <p:nvPr/>
          </p:nvSpPr>
          <p:spPr bwMode="auto">
            <a:xfrm>
              <a:off x="4608" y="192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0" name="Oval 6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1" name="Oval 7"/>
            <p:cNvSpPr>
              <a:spLocks noChangeArrowheads="1"/>
            </p:cNvSpPr>
            <p:nvPr/>
          </p:nvSpPr>
          <p:spPr bwMode="auto">
            <a:xfrm>
              <a:off x="4608" y="2688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Oval 8"/>
            <p:cNvSpPr>
              <a:spLocks noChangeArrowheads="1"/>
            </p:cNvSpPr>
            <p:nvPr/>
          </p:nvSpPr>
          <p:spPr bwMode="auto">
            <a:xfrm>
              <a:off x="4608" y="3072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470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15" name="Group 11"/>
          <p:cNvGrpSpPr>
            <a:grpSpLocks/>
          </p:cNvGrpSpPr>
          <p:nvPr/>
        </p:nvGrpSpPr>
        <p:grpSpPr bwMode="auto">
          <a:xfrm>
            <a:off x="533400" y="1981200"/>
            <a:ext cx="2819400" cy="3886200"/>
            <a:chOff x="336" y="1104"/>
            <a:chExt cx="1776" cy="2448"/>
          </a:xfrm>
        </p:grpSpPr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1152" y="1488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336" y="22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 flipV="1">
              <a:off x="528" y="1584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528" y="2352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2720" name="Group 16"/>
            <p:cNvGrpSpPr>
              <a:grpSpLocks/>
            </p:cNvGrpSpPr>
            <p:nvPr/>
          </p:nvGrpSpPr>
          <p:grpSpPr bwMode="auto">
            <a:xfrm>
              <a:off x="1344" y="1104"/>
              <a:ext cx="768" cy="960"/>
              <a:chOff x="1344" y="1440"/>
              <a:chExt cx="768" cy="960"/>
            </a:xfrm>
          </p:grpSpPr>
          <p:sp>
            <p:nvSpPr>
              <p:cNvPr id="72721" name="Oval 17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Oval 1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3" name="Line 19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4" name="Line 2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1152" y="2976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6" name="Group 22"/>
            <p:cNvGrpSpPr>
              <a:grpSpLocks/>
            </p:cNvGrpSpPr>
            <p:nvPr/>
          </p:nvGrpSpPr>
          <p:grpSpPr bwMode="auto">
            <a:xfrm>
              <a:off x="1344" y="2592"/>
              <a:ext cx="768" cy="960"/>
              <a:chOff x="1344" y="1440"/>
              <a:chExt cx="768" cy="960"/>
            </a:xfrm>
          </p:grpSpPr>
          <p:sp>
            <p:nvSpPr>
              <p:cNvPr id="72727" name="Oval 2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8" name="Oval 24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9" name="Line 25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3352800" y="1676400"/>
            <a:ext cx="1219200" cy="838200"/>
            <a:chOff x="2112" y="1056"/>
            <a:chExt cx="768" cy="528"/>
          </a:xfrm>
        </p:grpSpPr>
        <p:grpSp>
          <p:nvGrpSpPr>
            <p:cNvPr id="72732" name="Group 28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2733" name="Rectangle 2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4" name="Rectangle 30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35" name="Line 31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7" name="Group 33"/>
          <p:cNvGrpSpPr>
            <a:grpSpLocks/>
          </p:cNvGrpSpPr>
          <p:nvPr/>
        </p:nvGrpSpPr>
        <p:grpSpPr bwMode="auto">
          <a:xfrm>
            <a:off x="3352800" y="2895600"/>
            <a:ext cx="1219200" cy="838200"/>
            <a:chOff x="2112" y="1056"/>
            <a:chExt cx="768" cy="528"/>
          </a:xfrm>
        </p:grpSpPr>
        <p:grpSp>
          <p:nvGrpSpPr>
            <p:cNvPr id="72738" name="Group 34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2739" name="Rectangle 35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Rectangle 36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43" name="Group 39"/>
          <p:cNvGrpSpPr>
            <a:grpSpLocks/>
          </p:cNvGrpSpPr>
          <p:nvPr/>
        </p:nvGrpSpPr>
        <p:grpSpPr bwMode="auto">
          <a:xfrm>
            <a:off x="3352800" y="4038600"/>
            <a:ext cx="1219200" cy="838200"/>
            <a:chOff x="2112" y="1056"/>
            <a:chExt cx="768" cy="528"/>
          </a:xfrm>
        </p:grpSpPr>
        <p:grpSp>
          <p:nvGrpSpPr>
            <p:cNvPr id="72744" name="Group 40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2745" name="Rectangle 41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6" name="Rectangle 42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48" name="Line 44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49" name="Group 45"/>
          <p:cNvGrpSpPr>
            <a:grpSpLocks/>
          </p:cNvGrpSpPr>
          <p:nvPr/>
        </p:nvGrpSpPr>
        <p:grpSpPr bwMode="auto">
          <a:xfrm>
            <a:off x="3352800" y="5257800"/>
            <a:ext cx="1219200" cy="838200"/>
            <a:chOff x="2112" y="1056"/>
            <a:chExt cx="768" cy="528"/>
          </a:xfrm>
        </p:grpSpPr>
        <p:grpSp>
          <p:nvGrpSpPr>
            <p:cNvPr id="72750" name="Group 46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2751" name="Rectangle 47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2" name="Rectangle 48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53" name="Line 49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54" name="Line 50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5334000" y="2819400"/>
            <a:ext cx="11176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8800" b="1"/>
              <a:t>...</a:t>
            </a:r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2590800" y="62531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1</a:t>
            </a:r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705600" y="6248400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h</a:t>
            </a:r>
          </a:p>
        </p:txBody>
      </p:sp>
      <p:sp>
        <p:nvSpPr>
          <p:cNvPr id="72758" name="Line 54"/>
          <p:cNvSpPr>
            <a:spLocks noChangeShapeType="1"/>
          </p:cNvSpPr>
          <p:nvPr/>
        </p:nvSpPr>
        <p:spPr bwMode="auto">
          <a:xfrm flipV="1">
            <a:off x="32004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59" name="Rectangle 55"/>
          <p:cNvSpPr>
            <a:spLocks noChangeArrowheads="1"/>
          </p:cNvSpPr>
          <p:nvPr/>
        </p:nvSpPr>
        <p:spPr bwMode="auto">
          <a:xfrm>
            <a:off x="381000" y="4953000"/>
            <a:ext cx="8382000" cy="1600200"/>
          </a:xfrm>
          <a:prstGeom prst="rect">
            <a:avLst/>
          </a:prstGeom>
          <a:solidFill>
            <a:srgbClr val="E0FF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>
                <a:latin typeface="Comic Sans MS" pitchFamily="66" charset="0"/>
              </a:rPr>
              <a:t>Compute the shortest distance d for the target to escape the robot’s current field of view</a:t>
            </a:r>
          </a:p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>
                <a:latin typeface="Comic Sans MS" pitchFamily="66" charset="0"/>
              </a:rPr>
              <a:t>If the maximal velocity v of the target is known, estimate the utility of the state to d/v  </a:t>
            </a:r>
            <a:r>
              <a:rPr lang="en-US" sz="2200">
                <a:solidFill>
                  <a:srgbClr val="5F5F5F"/>
                </a:solidFill>
                <a:latin typeface="Comic Sans MS" pitchFamily="66" charset="0"/>
              </a:rPr>
              <a:t>[conservative estimate]</a:t>
            </a:r>
          </a:p>
        </p:txBody>
      </p:sp>
      <p:grpSp>
        <p:nvGrpSpPr>
          <p:cNvPr id="72760" name="Group 56"/>
          <p:cNvGrpSpPr>
            <a:grpSpLocks/>
          </p:cNvGrpSpPr>
          <p:nvPr/>
        </p:nvGrpSpPr>
        <p:grpSpPr bwMode="auto">
          <a:xfrm>
            <a:off x="2438400" y="1447800"/>
            <a:ext cx="3016250" cy="3200400"/>
            <a:chOff x="3630" y="2212"/>
            <a:chExt cx="1900" cy="2016"/>
          </a:xfrm>
        </p:grpSpPr>
        <p:grpSp>
          <p:nvGrpSpPr>
            <p:cNvPr id="72761" name="Group 57"/>
            <p:cNvGrpSpPr>
              <a:grpSpLocks/>
            </p:cNvGrpSpPr>
            <p:nvPr/>
          </p:nvGrpSpPr>
          <p:grpSpPr bwMode="auto">
            <a:xfrm>
              <a:off x="3630" y="2212"/>
              <a:ext cx="1900" cy="2016"/>
              <a:chOff x="3696" y="2112"/>
              <a:chExt cx="1776" cy="1872"/>
            </a:xfrm>
          </p:grpSpPr>
          <p:sp>
            <p:nvSpPr>
              <p:cNvPr id="72762" name="Rectangle 58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1776" cy="177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3" name="Line 59"/>
              <p:cNvSpPr>
                <a:spLocks noChangeShapeType="1"/>
              </p:cNvSpPr>
              <p:nvPr/>
            </p:nvSpPr>
            <p:spPr bwMode="auto">
              <a:xfrm flipV="1">
                <a:off x="4560" y="37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4" name="Freeform 60"/>
              <p:cNvSpPr>
                <a:spLocks/>
              </p:cNvSpPr>
              <p:nvPr/>
            </p:nvSpPr>
            <p:spPr bwMode="auto">
              <a:xfrm>
                <a:off x="3696" y="3206"/>
                <a:ext cx="1776" cy="682"/>
              </a:xfrm>
              <a:custGeom>
                <a:avLst/>
                <a:gdLst>
                  <a:gd name="T0" fmla="*/ 1056 w 2688"/>
                  <a:gd name="T1" fmla="*/ 552 h 1032"/>
                  <a:gd name="T2" fmla="*/ 1536 w 2688"/>
                  <a:gd name="T3" fmla="*/ 264 h 1032"/>
                  <a:gd name="T4" fmla="*/ 2016 w 2688"/>
                  <a:gd name="T5" fmla="*/ 264 h 1032"/>
                  <a:gd name="T6" fmla="*/ 2688 w 2688"/>
                  <a:gd name="T7" fmla="*/ 0 h 1032"/>
                  <a:gd name="T8" fmla="*/ 2688 w 2688"/>
                  <a:gd name="T9" fmla="*/ 1032 h 1032"/>
                  <a:gd name="T10" fmla="*/ 0 w 2688"/>
                  <a:gd name="T11" fmla="*/ 1032 h 1032"/>
                  <a:gd name="T12" fmla="*/ 0 w 2688"/>
                  <a:gd name="T13" fmla="*/ 456 h 1032"/>
                  <a:gd name="T14" fmla="*/ 1056 w 2688"/>
                  <a:gd name="T15" fmla="*/ 552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88" h="1032">
                    <a:moveTo>
                      <a:pt x="1056" y="552"/>
                    </a:moveTo>
                    <a:lnTo>
                      <a:pt x="1536" y="264"/>
                    </a:lnTo>
                    <a:lnTo>
                      <a:pt x="2016" y="264"/>
                    </a:lnTo>
                    <a:lnTo>
                      <a:pt x="2688" y="0"/>
                    </a:lnTo>
                    <a:lnTo>
                      <a:pt x="2688" y="1032"/>
                    </a:lnTo>
                    <a:lnTo>
                      <a:pt x="0" y="1032"/>
                    </a:lnTo>
                    <a:lnTo>
                      <a:pt x="0" y="456"/>
                    </a:lnTo>
                    <a:lnTo>
                      <a:pt x="1056" y="55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5" name="Freeform 61"/>
              <p:cNvSpPr>
                <a:spLocks/>
              </p:cNvSpPr>
              <p:nvPr/>
            </p:nvSpPr>
            <p:spPr bwMode="auto">
              <a:xfrm>
                <a:off x="4647" y="3000"/>
                <a:ext cx="381" cy="380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576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6" name="Freeform 62"/>
              <p:cNvSpPr>
                <a:spLocks/>
              </p:cNvSpPr>
              <p:nvPr/>
            </p:nvSpPr>
            <p:spPr bwMode="auto">
              <a:xfrm>
                <a:off x="3696" y="3063"/>
                <a:ext cx="698" cy="508"/>
              </a:xfrm>
              <a:custGeom>
                <a:avLst/>
                <a:gdLst>
                  <a:gd name="T0" fmla="*/ 0 w 1056"/>
                  <a:gd name="T1" fmla="*/ 672 h 768"/>
                  <a:gd name="T2" fmla="*/ 1056 w 1056"/>
                  <a:gd name="T3" fmla="*/ 768 h 768"/>
                  <a:gd name="T4" fmla="*/ 720 w 1056"/>
                  <a:gd name="T5" fmla="*/ 0 h 768"/>
                  <a:gd name="T6" fmla="*/ 0 w 1056"/>
                  <a:gd name="T7" fmla="*/ 288 h 768"/>
                  <a:gd name="T8" fmla="*/ 0 w 1056"/>
                  <a:gd name="T9" fmla="*/ 672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68">
                    <a:moveTo>
                      <a:pt x="0" y="672"/>
                    </a:moveTo>
                    <a:lnTo>
                      <a:pt x="1056" y="768"/>
                    </a:lnTo>
                    <a:lnTo>
                      <a:pt x="720" y="0"/>
                    </a:lnTo>
                    <a:lnTo>
                      <a:pt x="0" y="288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7" name="Freeform 63"/>
              <p:cNvSpPr>
                <a:spLocks/>
              </p:cNvSpPr>
              <p:nvPr/>
            </p:nvSpPr>
            <p:spPr bwMode="auto">
              <a:xfrm>
                <a:off x="3696" y="2112"/>
                <a:ext cx="634" cy="634"/>
              </a:xfrm>
              <a:custGeom>
                <a:avLst/>
                <a:gdLst>
                  <a:gd name="T0" fmla="*/ 0 w 960"/>
                  <a:gd name="T1" fmla="*/ 960 h 960"/>
                  <a:gd name="T2" fmla="*/ 960 w 960"/>
                  <a:gd name="T3" fmla="*/ 960 h 960"/>
                  <a:gd name="T4" fmla="*/ 960 w 960"/>
                  <a:gd name="T5" fmla="*/ 576 h 960"/>
                  <a:gd name="T6" fmla="*/ 576 w 960"/>
                  <a:gd name="T7" fmla="*/ 576 h 960"/>
                  <a:gd name="T8" fmla="*/ 576 w 960"/>
                  <a:gd name="T9" fmla="*/ 0 h 960"/>
                  <a:gd name="T10" fmla="*/ 0 w 960"/>
                  <a:gd name="T11" fmla="*/ 0 h 960"/>
                  <a:gd name="T12" fmla="*/ 0 w 960"/>
                  <a:gd name="T13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0" h="960">
                    <a:moveTo>
                      <a:pt x="0" y="960"/>
                    </a:moveTo>
                    <a:lnTo>
                      <a:pt x="960" y="960"/>
                    </a:lnTo>
                    <a:lnTo>
                      <a:pt x="960" y="576"/>
                    </a:lnTo>
                    <a:lnTo>
                      <a:pt x="576" y="576"/>
                    </a:lnTo>
                    <a:lnTo>
                      <a:pt x="576" y="0"/>
                    </a:lnTo>
                    <a:lnTo>
                      <a:pt x="0" y="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8" name="Freeform 64"/>
              <p:cNvSpPr>
                <a:spLocks/>
              </p:cNvSpPr>
              <p:nvPr/>
            </p:nvSpPr>
            <p:spPr bwMode="auto">
              <a:xfrm>
                <a:off x="4838" y="2366"/>
                <a:ext cx="380" cy="253"/>
              </a:xfrm>
              <a:custGeom>
                <a:avLst/>
                <a:gdLst>
                  <a:gd name="T0" fmla="*/ 192 w 576"/>
                  <a:gd name="T1" fmla="*/ 0 h 384"/>
                  <a:gd name="T2" fmla="*/ 0 w 576"/>
                  <a:gd name="T3" fmla="*/ 384 h 384"/>
                  <a:gd name="T4" fmla="*/ 576 w 576"/>
                  <a:gd name="T5" fmla="*/ 384 h 384"/>
                  <a:gd name="T6" fmla="*/ 192 w 576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84">
                    <a:moveTo>
                      <a:pt x="192" y="0"/>
                    </a:moveTo>
                    <a:lnTo>
                      <a:pt x="0" y="384"/>
                    </a:lnTo>
                    <a:lnTo>
                      <a:pt x="576" y="38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9" name="Oval 65"/>
              <p:cNvSpPr>
                <a:spLocks noChangeArrowheads="1"/>
              </p:cNvSpPr>
              <p:nvPr/>
            </p:nvSpPr>
            <p:spPr bwMode="auto">
              <a:xfrm>
                <a:off x="4045" y="3729"/>
                <a:ext cx="63" cy="64"/>
              </a:xfrm>
              <a:prstGeom prst="ellipse">
                <a:avLst/>
              </a:prstGeom>
              <a:solidFill>
                <a:srgbClr val="2B51F3"/>
              </a:solidFill>
              <a:ln w="9525">
                <a:solidFill>
                  <a:srgbClr val="2B51F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0" name="Oval 66"/>
              <p:cNvSpPr>
                <a:spLocks noChangeArrowheads="1"/>
              </p:cNvSpPr>
              <p:nvPr/>
            </p:nvSpPr>
            <p:spPr bwMode="auto">
              <a:xfrm>
                <a:off x="4933" y="3571"/>
                <a:ext cx="63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1" name="Text Box 67"/>
              <p:cNvSpPr txBox="1">
                <a:spLocks noChangeArrowheads="1"/>
              </p:cNvSpPr>
              <p:nvPr/>
            </p:nvSpPr>
            <p:spPr bwMode="auto">
              <a:xfrm>
                <a:off x="4774" y="3608"/>
                <a:ext cx="648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  <a:latin typeface="Comic Sans MS" pitchFamily="66" charset="0"/>
                  </a:rPr>
                  <a:t>target</a:t>
                </a:r>
              </a:p>
            </p:txBody>
          </p:sp>
          <p:sp>
            <p:nvSpPr>
              <p:cNvPr id="72772" name="Text Box 68"/>
              <p:cNvSpPr txBox="1">
                <a:spLocks noChangeArrowheads="1"/>
              </p:cNvSpPr>
              <p:nvPr/>
            </p:nvSpPr>
            <p:spPr bwMode="auto">
              <a:xfrm>
                <a:off x="4108" y="3640"/>
                <a:ext cx="57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2B51F3"/>
                    </a:solidFill>
                    <a:latin typeface="Comic Sans MS" pitchFamily="66" charset="0"/>
                  </a:rPr>
                  <a:t>robot</a:t>
                </a:r>
              </a:p>
            </p:txBody>
          </p:sp>
          <p:sp>
            <p:nvSpPr>
              <p:cNvPr id="72773" name="Line 69"/>
              <p:cNvSpPr>
                <a:spLocks noChangeShapeType="1"/>
              </p:cNvSpPr>
              <p:nvPr/>
            </p:nvSpPr>
            <p:spPr bwMode="auto">
              <a:xfrm flipV="1">
                <a:off x="4965" y="3380"/>
                <a:ext cx="63" cy="22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774" name="Text Box 70"/>
            <p:cNvSpPr txBox="1">
              <a:spLocks noChangeArrowheads="1"/>
            </p:cNvSpPr>
            <p:nvPr/>
          </p:nvSpPr>
          <p:spPr bwMode="auto">
            <a:xfrm>
              <a:off x="4992" y="3600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33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sp>
        <p:nvSpPr>
          <p:cNvPr id="72775" name="Line 71"/>
          <p:cNvSpPr>
            <a:spLocks noChangeShapeType="1"/>
          </p:cNvSpPr>
          <p:nvPr/>
        </p:nvSpPr>
        <p:spPr bwMode="auto">
          <a:xfrm flipH="1" flipV="1">
            <a:off x="5486400" y="2971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the next action </a:t>
            </a:r>
            <a:endParaRPr lang="en-US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7086600" y="1676400"/>
            <a:ext cx="304800" cy="4267200"/>
            <a:chOff x="4608" y="960"/>
            <a:chExt cx="192" cy="2688"/>
          </a:xfrm>
        </p:grpSpPr>
        <p:sp>
          <p:nvSpPr>
            <p:cNvPr id="74756" name="Oval 4"/>
            <p:cNvSpPr>
              <a:spLocks noChangeArrowheads="1"/>
            </p:cNvSpPr>
            <p:nvPr/>
          </p:nvSpPr>
          <p:spPr bwMode="auto">
            <a:xfrm>
              <a:off x="4608" y="96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Oval 5"/>
            <p:cNvSpPr>
              <a:spLocks noChangeArrowheads="1"/>
            </p:cNvSpPr>
            <p:nvPr/>
          </p:nvSpPr>
          <p:spPr bwMode="auto">
            <a:xfrm>
              <a:off x="4608" y="1920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Oval 6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4608" y="2688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4608" y="3072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Oval 9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470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63" name="Group 11"/>
          <p:cNvGrpSpPr>
            <a:grpSpLocks/>
          </p:cNvGrpSpPr>
          <p:nvPr/>
        </p:nvGrpSpPr>
        <p:grpSpPr bwMode="auto">
          <a:xfrm>
            <a:off x="533400" y="1981200"/>
            <a:ext cx="2819400" cy="3886200"/>
            <a:chOff x="336" y="1104"/>
            <a:chExt cx="1776" cy="2448"/>
          </a:xfrm>
        </p:grpSpPr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152" y="1488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5" name="Oval 13"/>
            <p:cNvSpPr>
              <a:spLocks noChangeArrowheads="1"/>
            </p:cNvSpPr>
            <p:nvPr/>
          </p:nvSpPr>
          <p:spPr bwMode="auto">
            <a:xfrm>
              <a:off x="336" y="2256"/>
              <a:ext cx="192" cy="192"/>
            </a:xfrm>
            <a:prstGeom prst="ellipse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flipV="1">
              <a:off x="528" y="1584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528" y="2352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4768" name="Group 16"/>
            <p:cNvGrpSpPr>
              <a:grpSpLocks/>
            </p:cNvGrpSpPr>
            <p:nvPr/>
          </p:nvGrpSpPr>
          <p:grpSpPr bwMode="auto">
            <a:xfrm>
              <a:off x="1344" y="1104"/>
              <a:ext cx="768" cy="960"/>
              <a:chOff x="1344" y="1440"/>
              <a:chExt cx="768" cy="960"/>
            </a:xfrm>
          </p:grpSpPr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19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72" name="Line 20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152" y="2976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774" name="Group 22"/>
            <p:cNvGrpSpPr>
              <a:grpSpLocks/>
            </p:cNvGrpSpPr>
            <p:nvPr/>
          </p:nvGrpSpPr>
          <p:grpSpPr bwMode="auto">
            <a:xfrm>
              <a:off x="1344" y="2592"/>
              <a:ext cx="768" cy="960"/>
              <a:chOff x="1344" y="1440"/>
              <a:chExt cx="768" cy="960"/>
            </a:xfrm>
          </p:grpSpPr>
          <p:sp>
            <p:nvSpPr>
              <p:cNvPr id="74775" name="Oval 2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Oval 24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7" name="Line 25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78" name="Line 26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4779" name="Group 27"/>
          <p:cNvGrpSpPr>
            <a:grpSpLocks/>
          </p:cNvGrpSpPr>
          <p:nvPr/>
        </p:nvGrpSpPr>
        <p:grpSpPr bwMode="auto">
          <a:xfrm>
            <a:off x="3352800" y="1676400"/>
            <a:ext cx="1219200" cy="838200"/>
            <a:chOff x="2112" y="1056"/>
            <a:chExt cx="768" cy="528"/>
          </a:xfrm>
        </p:grpSpPr>
        <p:grpSp>
          <p:nvGrpSpPr>
            <p:cNvPr id="74780" name="Group 28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4781" name="Rectangle 2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2" name="Rectangle 30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5" name="Group 33"/>
          <p:cNvGrpSpPr>
            <a:grpSpLocks/>
          </p:cNvGrpSpPr>
          <p:nvPr/>
        </p:nvGrpSpPr>
        <p:grpSpPr bwMode="auto">
          <a:xfrm>
            <a:off x="3352800" y="2895600"/>
            <a:ext cx="1219200" cy="838200"/>
            <a:chOff x="2112" y="1056"/>
            <a:chExt cx="768" cy="528"/>
          </a:xfrm>
        </p:grpSpPr>
        <p:grpSp>
          <p:nvGrpSpPr>
            <p:cNvPr id="74786" name="Group 34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4787" name="Rectangle 35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8" name="Rectangle 36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1" name="Group 39"/>
          <p:cNvGrpSpPr>
            <a:grpSpLocks/>
          </p:cNvGrpSpPr>
          <p:nvPr/>
        </p:nvGrpSpPr>
        <p:grpSpPr bwMode="auto">
          <a:xfrm>
            <a:off x="3352800" y="4038600"/>
            <a:ext cx="1219200" cy="838200"/>
            <a:chOff x="2112" y="1056"/>
            <a:chExt cx="768" cy="528"/>
          </a:xfrm>
        </p:grpSpPr>
        <p:grpSp>
          <p:nvGrpSpPr>
            <p:cNvPr id="74792" name="Group 40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4793" name="Rectangle 41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4" name="Rectangle 42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7" name="Group 45"/>
          <p:cNvGrpSpPr>
            <a:grpSpLocks/>
          </p:cNvGrpSpPr>
          <p:nvPr/>
        </p:nvGrpSpPr>
        <p:grpSpPr bwMode="auto">
          <a:xfrm>
            <a:off x="3352800" y="5257800"/>
            <a:ext cx="1219200" cy="838200"/>
            <a:chOff x="2112" y="1056"/>
            <a:chExt cx="768" cy="528"/>
          </a:xfrm>
        </p:grpSpPr>
        <p:grpSp>
          <p:nvGrpSpPr>
            <p:cNvPr id="74798" name="Group 46"/>
            <p:cNvGrpSpPr>
              <a:grpSpLocks/>
            </p:cNvGrpSpPr>
            <p:nvPr/>
          </p:nvGrpSpPr>
          <p:grpSpPr bwMode="auto">
            <a:xfrm>
              <a:off x="2688" y="1056"/>
              <a:ext cx="192" cy="528"/>
              <a:chOff x="2688" y="1008"/>
              <a:chExt cx="192" cy="528"/>
            </a:xfrm>
          </p:grpSpPr>
          <p:sp>
            <p:nvSpPr>
              <p:cNvPr id="74799" name="Rectangle 47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0" name="Rectangle 48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12" y="115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>
              <a:off x="2112" y="13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803" name="Text Box 51"/>
          <p:cNvSpPr txBox="1">
            <a:spLocks noChangeArrowheads="1"/>
          </p:cNvSpPr>
          <p:nvPr/>
        </p:nvSpPr>
        <p:spPr bwMode="auto">
          <a:xfrm>
            <a:off x="5334000" y="2819400"/>
            <a:ext cx="11176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8800" b="1"/>
              <a:t>...</a:t>
            </a:r>
          </a:p>
        </p:txBody>
      </p:sp>
      <p:sp>
        <p:nvSpPr>
          <p:cNvPr id="74804" name="Text Box 52"/>
          <p:cNvSpPr txBox="1">
            <a:spLocks noChangeArrowheads="1"/>
          </p:cNvSpPr>
          <p:nvPr/>
        </p:nvSpPr>
        <p:spPr bwMode="auto">
          <a:xfrm>
            <a:off x="2590800" y="62531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1</a:t>
            </a:r>
          </a:p>
        </p:txBody>
      </p:sp>
      <p:sp>
        <p:nvSpPr>
          <p:cNvPr id="74805" name="Text Box 53"/>
          <p:cNvSpPr txBox="1">
            <a:spLocks noChangeArrowheads="1"/>
          </p:cNvSpPr>
          <p:nvPr/>
        </p:nvSpPr>
        <p:spPr bwMode="auto">
          <a:xfrm>
            <a:off x="6705600" y="6248400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horizon h</a:t>
            </a:r>
          </a:p>
        </p:txBody>
      </p:sp>
      <p:sp>
        <p:nvSpPr>
          <p:cNvPr id="74806" name="Line 54"/>
          <p:cNvSpPr>
            <a:spLocks noChangeShapeType="1"/>
          </p:cNvSpPr>
          <p:nvPr/>
        </p:nvSpPr>
        <p:spPr bwMode="auto">
          <a:xfrm flipV="1">
            <a:off x="32004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07" name="Line 55"/>
          <p:cNvSpPr>
            <a:spLocks noChangeShapeType="1"/>
          </p:cNvSpPr>
          <p:nvPr/>
        </p:nvSpPr>
        <p:spPr bwMode="auto">
          <a:xfrm flipV="1">
            <a:off x="7239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08" name="Line 56"/>
          <p:cNvSpPr>
            <a:spLocks noChangeShapeType="1"/>
          </p:cNvSpPr>
          <p:nvPr/>
        </p:nvSpPr>
        <p:spPr bwMode="auto">
          <a:xfrm flipV="1">
            <a:off x="838200" y="3352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09" name="Line 57"/>
          <p:cNvSpPr>
            <a:spLocks noChangeShapeType="1"/>
          </p:cNvSpPr>
          <p:nvPr/>
        </p:nvSpPr>
        <p:spPr bwMode="auto">
          <a:xfrm>
            <a:off x="838200" y="3962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0" name="Line 58"/>
          <p:cNvSpPr>
            <a:spLocks noChangeShapeType="1"/>
          </p:cNvSpPr>
          <p:nvPr/>
        </p:nvSpPr>
        <p:spPr bwMode="auto">
          <a:xfrm>
            <a:off x="838200" y="396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1" name="Line 59"/>
          <p:cNvSpPr>
            <a:spLocks noChangeShapeType="1"/>
          </p:cNvSpPr>
          <p:nvPr/>
        </p:nvSpPr>
        <p:spPr bwMode="auto">
          <a:xfrm>
            <a:off x="21336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2" name="Line 60"/>
          <p:cNvSpPr>
            <a:spLocks noChangeShapeType="1"/>
          </p:cNvSpPr>
          <p:nvPr/>
        </p:nvSpPr>
        <p:spPr bwMode="auto">
          <a:xfrm flipV="1">
            <a:off x="2133600" y="2438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3" name="Line 61"/>
          <p:cNvSpPr>
            <a:spLocks noChangeShapeType="1"/>
          </p:cNvSpPr>
          <p:nvPr/>
        </p:nvSpPr>
        <p:spPr bwMode="auto">
          <a:xfrm>
            <a:off x="2133600" y="2743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21336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5" name="Line 63"/>
          <p:cNvSpPr>
            <a:spLocks noChangeShapeType="1"/>
          </p:cNvSpPr>
          <p:nvPr/>
        </p:nvSpPr>
        <p:spPr bwMode="auto">
          <a:xfrm flipV="1">
            <a:off x="2133600" y="48006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6" name="Line 64"/>
          <p:cNvSpPr>
            <a:spLocks noChangeShapeType="1"/>
          </p:cNvSpPr>
          <p:nvPr/>
        </p:nvSpPr>
        <p:spPr bwMode="auto">
          <a:xfrm>
            <a:off x="2133600" y="5105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817" name="Text Box 65"/>
          <p:cNvSpPr txBox="1">
            <a:spLocks noChangeArrowheads="1"/>
          </p:cNvSpPr>
          <p:nvPr/>
        </p:nvSpPr>
        <p:spPr bwMode="auto">
          <a:xfrm>
            <a:off x="1447800" y="1524000"/>
            <a:ext cx="6629400" cy="3109913"/>
          </a:xfrm>
          <a:prstGeom prst="rect">
            <a:avLst/>
          </a:prstGeom>
          <a:gradFill rotWithShape="1">
            <a:gsLst>
              <a:gs pos="0">
                <a:srgbClr val="FFFF66">
                  <a:alpha val="75000"/>
                </a:srgbClr>
              </a:gs>
              <a:gs pos="100000">
                <a:srgbClr val="FFFF66">
                  <a:alpha val="75000"/>
                </a:srgbClr>
              </a:gs>
            </a:gsLst>
            <a:lin ang="5400000" scaled="1"/>
          </a:gradFill>
          <a:ln w="28575">
            <a:solidFill>
              <a:srgbClr val="543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619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latin typeface="+mj-lt"/>
              </a:rPr>
              <a:t>Compute the optimal policy over the state/action tree using estimated utilities at leaf nodes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latin typeface="+mj-lt"/>
              </a:rPr>
              <a:t>Execute only the first step of this policy </a:t>
            </a: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latin typeface="+mj-lt"/>
              </a:rPr>
              <a:t>Repeat everything again at t+1… (sliding horizon)</a:t>
            </a:r>
          </a:p>
        </p:txBody>
      </p:sp>
      <p:sp>
        <p:nvSpPr>
          <p:cNvPr id="74818" name="Text Box 66"/>
          <p:cNvSpPr txBox="1">
            <a:spLocks noChangeArrowheads="1"/>
          </p:cNvSpPr>
          <p:nvPr/>
        </p:nvSpPr>
        <p:spPr bwMode="auto">
          <a:xfrm>
            <a:off x="685800" y="5334000"/>
            <a:ext cx="8016875" cy="11969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latin typeface="Comic Sans MS" pitchFamily="66" charset="0"/>
              </a:rPr>
              <a:t>Real-time constraint:</a:t>
            </a:r>
            <a:r>
              <a:rPr lang="en-US" sz="2400" dirty="0">
                <a:latin typeface="Comic Sans MS" pitchFamily="66" charset="0"/>
              </a:rPr>
              <a:t> h is chosen so that a decision can be returned in unit time   </a:t>
            </a: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[A larger h may result in a better decision that will arrive too late !!]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Pure Visual Servoing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677988" y="3605213"/>
            <a:ext cx="2132012" cy="2005012"/>
            <a:chOff x="1033" y="2543"/>
            <a:chExt cx="1343" cy="1263"/>
          </a:xfrm>
        </p:grpSpPr>
        <p:sp>
          <p:nvSpPr>
            <p:cNvPr id="76804" name="Freeform 4"/>
            <p:cNvSpPr>
              <a:spLocks/>
            </p:cNvSpPr>
            <p:nvPr/>
          </p:nvSpPr>
          <p:spPr bwMode="auto">
            <a:xfrm rot="119693">
              <a:off x="1142" y="2543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5" name="Oval 5"/>
            <p:cNvSpPr>
              <a:spLocks noChangeArrowheads="1"/>
            </p:cNvSpPr>
            <p:nvPr/>
          </p:nvSpPr>
          <p:spPr bwMode="auto">
            <a:xfrm rot="-1995092">
              <a:off x="1797" y="3092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6" name="Oval 6"/>
            <p:cNvSpPr>
              <a:spLocks noChangeArrowheads="1"/>
            </p:cNvSpPr>
            <p:nvPr/>
          </p:nvSpPr>
          <p:spPr bwMode="auto">
            <a:xfrm>
              <a:off x="1033" y="3652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2640013" y="2987675"/>
            <a:ext cx="2132012" cy="1954213"/>
            <a:chOff x="1639" y="2154"/>
            <a:chExt cx="1343" cy="1231"/>
          </a:xfrm>
        </p:grpSpPr>
        <p:sp>
          <p:nvSpPr>
            <p:cNvPr id="76808" name="Freeform 8"/>
            <p:cNvSpPr>
              <a:spLocks/>
            </p:cNvSpPr>
            <p:nvPr/>
          </p:nvSpPr>
          <p:spPr bwMode="auto">
            <a:xfrm rot="119693">
              <a:off x="1748" y="2154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9" name="Oval 9"/>
            <p:cNvSpPr>
              <a:spLocks noChangeArrowheads="1"/>
            </p:cNvSpPr>
            <p:nvPr/>
          </p:nvSpPr>
          <p:spPr bwMode="auto">
            <a:xfrm rot="-1995092">
              <a:off x="2403" y="2671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810" name="Oval 10"/>
            <p:cNvSpPr>
              <a:spLocks noChangeArrowheads="1"/>
            </p:cNvSpPr>
            <p:nvPr/>
          </p:nvSpPr>
          <p:spPr bwMode="auto">
            <a:xfrm>
              <a:off x="1639" y="3231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3587750" y="2217738"/>
            <a:ext cx="2201863" cy="1922462"/>
            <a:chOff x="1948" y="1293"/>
            <a:chExt cx="1387" cy="1211"/>
          </a:xfrm>
        </p:grpSpPr>
        <p:sp>
          <p:nvSpPr>
            <p:cNvPr id="76812" name="Freeform 12"/>
            <p:cNvSpPr>
              <a:spLocks/>
            </p:cNvSpPr>
            <p:nvPr/>
          </p:nvSpPr>
          <p:spPr bwMode="auto">
            <a:xfrm rot="386047">
              <a:off x="2101" y="1293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Oval 13"/>
            <p:cNvSpPr>
              <a:spLocks noChangeArrowheads="1"/>
            </p:cNvSpPr>
            <p:nvPr/>
          </p:nvSpPr>
          <p:spPr bwMode="auto">
            <a:xfrm rot="-1728738">
              <a:off x="2752" y="1852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4" name="Oval 14"/>
            <p:cNvSpPr>
              <a:spLocks noChangeArrowheads="1"/>
            </p:cNvSpPr>
            <p:nvPr/>
          </p:nvSpPr>
          <p:spPr bwMode="auto">
            <a:xfrm rot="266353">
              <a:off x="1948" y="2350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4538663" y="2370138"/>
            <a:ext cx="2105025" cy="1738312"/>
            <a:chOff x="2835" y="1765"/>
            <a:chExt cx="1326" cy="1095"/>
          </a:xfrm>
        </p:grpSpPr>
        <p:sp>
          <p:nvSpPr>
            <p:cNvPr id="76816" name="Freeform 16"/>
            <p:cNvSpPr>
              <a:spLocks/>
            </p:cNvSpPr>
            <p:nvPr/>
          </p:nvSpPr>
          <p:spPr bwMode="auto">
            <a:xfrm>
              <a:off x="2942" y="1765"/>
              <a:ext cx="1219" cy="1095"/>
            </a:xfrm>
            <a:custGeom>
              <a:avLst/>
              <a:gdLst>
                <a:gd name="T0" fmla="*/ 0 w 1219"/>
                <a:gd name="T1" fmla="*/ 737 h 1095"/>
                <a:gd name="T2" fmla="*/ 999 w 1219"/>
                <a:gd name="T3" fmla="*/ 0 h 1095"/>
                <a:gd name="T4" fmla="*/ 1065 w 1219"/>
                <a:gd name="T5" fmla="*/ 112 h 1095"/>
                <a:gd name="T6" fmla="*/ 1115 w 1219"/>
                <a:gd name="T7" fmla="*/ 212 h 1095"/>
                <a:gd name="T8" fmla="*/ 1151 w 1219"/>
                <a:gd name="T9" fmla="*/ 294 h 1095"/>
                <a:gd name="T10" fmla="*/ 1189 w 1219"/>
                <a:gd name="T11" fmla="*/ 404 h 1095"/>
                <a:gd name="T12" fmla="*/ 1207 w 1219"/>
                <a:gd name="T13" fmla="*/ 507 h 1095"/>
                <a:gd name="T14" fmla="*/ 1219 w 1219"/>
                <a:gd name="T15" fmla="*/ 588 h 1095"/>
                <a:gd name="T16" fmla="*/ 611 w 1219"/>
                <a:gd name="T17" fmla="*/ 674 h 1095"/>
                <a:gd name="T18" fmla="*/ 651 w 1219"/>
                <a:gd name="T19" fmla="*/ 1095 h 1095"/>
                <a:gd name="T20" fmla="*/ 0 w 1219"/>
                <a:gd name="T21" fmla="*/ 73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9" h="1095">
                  <a:moveTo>
                    <a:pt x="0" y="737"/>
                  </a:moveTo>
                  <a:lnTo>
                    <a:pt x="999" y="0"/>
                  </a:lnTo>
                  <a:lnTo>
                    <a:pt x="1065" y="112"/>
                  </a:lnTo>
                  <a:lnTo>
                    <a:pt x="1115" y="212"/>
                  </a:lnTo>
                  <a:lnTo>
                    <a:pt x="1151" y="294"/>
                  </a:lnTo>
                  <a:lnTo>
                    <a:pt x="1189" y="404"/>
                  </a:lnTo>
                  <a:lnTo>
                    <a:pt x="1207" y="507"/>
                  </a:lnTo>
                  <a:lnTo>
                    <a:pt x="1219" y="588"/>
                  </a:lnTo>
                  <a:lnTo>
                    <a:pt x="611" y="674"/>
                  </a:lnTo>
                  <a:lnTo>
                    <a:pt x="651" y="1095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Oval 17"/>
            <p:cNvSpPr>
              <a:spLocks noChangeArrowheads="1"/>
            </p:cNvSpPr>
            <p:nvPr/>
          </p:nvSpPr>
          <p:spPr bwMode="auto">
            <a:xfrm rot="67881">
              <a:off x="3783" y="2429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Oval 18"/>
            <p:cNvSpPr>
              <a:spLocks noChangeArrowheads="1"/>
            </p:cNvSpPr>
            <p:nvPr/>
          </p:nvSpPr>
          <p:spPr bwMode="auto">
            <a:xfrm rot="2062972">
              <a:off x="2835" y="2428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6819" name="Freeform 19"/>
          <p:cNvSpPr>
            <a:spLocks/>
          </p:cNvSpPr>
          <p:nvPr/>
        </p:nvSpPr>
        <p:spPr bwMode="auto">
          <a:xfrm>
            <a:off x="1943100" y="3454400"/>
            <a:ext cx="5500688" cy="2438400"/>
          </a:xfrm>
          <a:custGeom>
            <a:avLst/>
            <a:gdLst>
              <a:gd name="T0" fmla="*/ 0 w 3465"/>
              <a:gd name="T1" fmla="*/ 1536 h 1536"/>
              <a:gd name="T2" fmla="*/ 2352 w 3465"/>
              <a:gd name="T3" fmla="*/ 0 h 1536"/>
              <a:gd name="T4" fmla="*/ 3465 w 3465"/>
              <a:gd name="T5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5" h="1536">
                <a:moveTo>
                  <a:pt x="0" y="1536"/>
                </a:moveTo>
                <a:lnTo>
                  <a:pt x="2352" y="0"/>
                </a:lnTo>
                <a:lnTo>
                  <a:pt x="3465" y="1535"/>
                </a:lnTo>
              </a:path>
            </a:pathLst>
          </a:custGeom>
          <a:solidFill>
            <a:srgbClr val="996600"/>
          </a:solidFill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1676400" y="3627438"/>
            <a:ext cx="2132012" cy="2005012"/>
            <a:chOff x="1033" y="2543"/>
            <a:chExt cx="1343" cy="1263"/>
          </a:xfrm>
        </p:grpSpPr>
        <p:sp>
          <p:nvSpPr>
            <p:cNvPr id="80899" name="Freeform 3"/>
            <p:cNvSpPr>
              <a:spLocks/>
            </p:cNvSpPr>
            <p:nvPr/>
          </p:nvSpPr>
          <p:spPr bwMode="auto">
            <a:xfrm rot="119693">
              <a:off x="1142" y="2543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0" name="Oval 4"/>
            <p:cNvSpPr>
              <a:spLocks noChangeArrowheads="1"/>
            </p:cNvSpPr>
            <p:nvPr/>
          </p:nvSpPr>
          <p:spPr bwMode="auto">
            <a:xfrm rot="-1995092">
              <a:off x="1797" y="3092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1" name="Oval 5"/>
            <p:cNvSpPr>
              <a:spLocks noChangeArrowheads="1"/>
            </p:cNvSpPr>
            <p:nvPr/>
          </p:nvSpPr>
          <p:spPr bwMode="auto">
            <a:xfrm>
              <a:off x="1033" y="3652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02" name="Freeform 6"/>
          <p:cNvSpPr>
            <a:spLocks/>
          </p:cNvSpPr>
          <p:nvPr/>
        </p:nvSpPr>
        <p:spPr bwMode="auto">
          <a:xfrm>
            <a:off x="1941512" y="3476625"/>
            <a:ext cx="5500688" cy="2438400"/>
          </a:xfrm>
          <a:custGeom>
            <a:avLst/>
            <a:gdLst>
              <a:gd name="T0" fmla="*/ 0 w 3465"/>
              <a:gd name="T1" fmla="*/ 1536 h 1536"/>
              <a:gd name="T2" fmla="*/ 2352 w 3465"/>
              <a:gd name="T3" fmla="*/ 0 h 1536"/>
              <a:gd name="T4" fmla="*/ 3465 w 3465"/>
              <a:gd name="T5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5" h="1536">
                <a:moveTo>
                  <a:pt x="0" y="1536"/>
                </a:moveTo>
                <a:lnTo>
                  <a:pt x="2352" y="0"/>
                </a:lnTo>
                <a:lnTo>
                  <a:pt x="3465" y="1535"/>
                </a:lnTo>
              </a:path>
            </a:pathLst>
          </a:custGeom>
          <a:solidFill>
            <a:srgbClr val="996600"/>
          </a:solidFill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2463800" y="2616200"/>
            <a:ext cx="1958975" cy="2324100"/>
            <a:chOff x="1649" y="1730"/>
            <a:chExt cx="1234" cy="1464"/>
          </a:xfrm>
        </p:grpSpPr>
        <p:sp>
          <p:nvSpPr>
            <p:cNvPr id="80904" name="Freeform 8"/>
            <p:cNvSpPr>
              <a:spLocks/>
            </p:cNvSpPr>
            <p:nvPr/>
          </p:nvSpPr>
          <p:spPr bwMode="auto">
            <a:xfrm rot="-1083853">
              <a:off x="1649" y="1730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Oval 9"/>
            <p:cNvSpPr>
              <a:spLocks noChangeArrowheads="1"/>
            </p:cNvSpPr>
            <p:nvPr/>
          </p:nvSpPr>
          <p:spPr bwMode="auto">
            <a:xfrm rot="-1083853">
              <a:off x="1763" y="3040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6" name="Oval 10"/>
            <p:cNvSpPr>
              <a:spLocks noChangeArrowheads="1"/>
            </p:cNvSpPr>
            <p:nvPr/>
          </p:nvSpPr>
          <p:spPr bwMode="auto">
            <a:xfrm rot="-1995092">
              <a:off x="2449" y="2562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3200400" y="1984375"/>
            <a:ext cx="2182812" cy="1968500"/>
            <a:chOff x="2113" y="1332"/>
            <a:chExt cx="1375" cy="1240"/>
          </a:xfrm>
        </p:grpSpPr>
        <p:sp>
          <p:nvSpPr>
            <p:cNvPr id="80908" name="Freeform 12"/>
            <p:cNvSpPr>
              <a:spLocks/>
            </p:cNvSpPr>
            <p:nvPr/>
          </p:nvSpPr>
          <p:spPr bwMode="auto">
            <a:xfrm rot="202267">
              <a:off x="2254" y="1332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Oval 13"/>
            <p:cNvSpPr>
              <a:spLocks noChangeArrowheads="1"/>
            </p:cNvSpPr>
            <p:nvPr/>
          </p:nvSpPr>
          <p:spPr bwMode="auto">
            <a:xfrm rot="-692957">
              <a:off x="3000" y="2249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Oval 14"/>
            <p:cNvSpPr>
              <a:spLocks noChangeArrowheads="1"/>
            </p:cNvSpPr>
            <p:nvPr/>
          </p:nvSpPr>
          <p:spPr bwMode="auto">
            <a:xfrm rot="-310841">
              <a:off x="2113" y="2418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4154487" y="1676400"/>
            <a:ext cx="2449513" cy="1882775"/>
            <a:chOff x="2714" y="1138"/>
            <a:chExt cx="1543" cy="1186"/>
          </a:xfrm>
        </p:grpSpPr>
        <p:sp>
          <p:nvSpPr>
            <p:cNvPr id="80912" name="Freeform 16"/>
            <p:cNvSpPr>
              <a:spLocks/>
            </p:cNvSpPr>
            <p:nvPr/>
          </p:nvSpPr>
          <p:spPr bwMode="auto">
            <a:xfrm rot="1461402">
              <a:off x="3023" y="1138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Oval 17"/>
            <p:cNvSpPr>
              <a:spLocks noChangeArrowheads="1"/>
            </p:cNvSpPr>
            <p:nvPr/>
          </p:nvSpPr>
          <p:spPr bwMode="auto">
            <a:xfrm rot="1461402">
              <a:off x="2714" y="1953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14" name="Oval 18"/>
            <p:cNvSpPr>
              <a:spLocks noChangeArrowheads="1"/>
            </p:cNvSpPr>
            <p:nvPr/>
          </p:nvSpPr>
          <p:spPr bwMode="auto">
            <a:xfrm rot="261797">
              <a:off x="3576" y="2071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15" name="Group 19"/>
          <p:cNvGrpSpPr>
            <a:grpSpLocks/>
          </p:cNvGrpSpPr>
          <p:nvPr/>
        </p:nvGrpSpPr>
        <p:grpSpPr bwMode="auto">
          <a:xfrm>
            <a:off x="4965700" y="2552700"/>
            <a:ext cx="2325687" cy="1958975"/>
            <a:chOff x="3225" y="1690"/>
            <a:chExt cx="1465" cy="1234"/>
          </a:xfrm>
        </p:grpSpPr>
        <p:sp>
          <p:nvSpPr>
            <p:cNvPr id="80916" name="Freeform 20"/>
            <p:cNvSpPr>
              <a:spLocks/>
            </p:cNvSpPr>
            <p:nvPr/>
          </p:nvSpPr>
          <p:spPr bwMode="auto">
            <a:xfrm rot="4175387">
              <a:off x="3480" y="1714"/>
              <a:ext cx="1234" cy="1186"/>
            </a:xfrm>
            <a:custGeom>
              <a:avLst/>
              <a:gdLst>
                <a:gd name="T0" fmla="*/ 0 w 1234"/>
                <a:gd name="T1" fmla="*/ 1186 h 1186"/>
                <a:gd name="T2" fmla="*/ 367 w 1234"/>
                <a:gd name="T3" fmla="*/ 0 h 1186"/>
                <a:gd name="T4" fmla="*/ 487 w 1234"/>
                <a:gd name="T5" fmla="*/ 51 h 1186"/>
                <a:gd name="T6" fmla="*/ 586 w 1234"/>
                <a:gd name="T7" fmla="*/ 102 h 1186"/>
                <a:gd name="T8" fmla="*/ 664 w 1234"/>
                <a:gd name="T9" fmla="*/ 147 h 1186"/>
                <a:gd name="T10" fmla="*/ 760 w 1234"/>
                <a:gd name="T11" fmla="*/ 213 h 1186"/>
                <a:gd name="T12" fmla="*/ 835 w 1234"/>
                <a:gd name="T13" fmla="*/ 285 h 1186"/>
                <a:gd name="T14" fmla="*/ 901 w 1234"/>
                <a:gd name="T15" fmla="*/ 342 h 1186"/>
                <a:gd name="T16" fmla="*/ 958 w 1234"/>
                <a:gd name="T17" fmla="*/ 405 h 1186"/>
                <a:gd name="T18" fmla="*/ 1018 w 1234"/>
                <a:gd name="T19" fmla="*/ 492 h 1186"/>
                <a:gd name="T20" fmla="*/ 1081 w 1234"/>
                <a:gd name="T21" fmla="*/ 591 h 1186"/>
                <a:gd name="T22" fmla="*/ 1123 w 1234"/>
                <a:gd name="T23" fmla="*/ 681 h 1186"/>
                <a:gd name="T24" fmla="*/ 1174 w 1234"/>
                <a:gd name="T25" fmla="*/ 801 h 1186"/>
                <a:gd name="T26" fmla="*/ 1198 w 1234"/>
                <a:gd name="T27" fmla="*/ 897 h 1186"/>
                <a:gd name="T28" fmla="*/ 1222 w 1234"/>
                <a:gd name="T29" fmla="*/ 990 h 1186"/>
                <a:gd name="T30" fmla="*/ 1234 w 1234"/>
                <a:gd name="T31" fmla="*/ 1074 h 1186"/>
                <a:gd name="T32" fmla="*/ 0 w 1234"/>
                <a:gd name="T33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1186">
                  <a:moveTo>
                    <a:pt x="0" y="1186"/>
                  </a:moveTo>
                  <a:lnTo>
                    <a:pt x="367" y="0"/>
                  </a:lnTo>
                  <a:lnTo>
                    <a:pt x="487" y="51"/>
                  </a:lnTo>
                  <a:lnTo>
                    <a:pt x="586" y="102"/>
                  </a:lnTo>
                  <a:lnTo>
                    <a:pt x="664" y="147"/>
                  </a:lnTo>
                  <a:lnTo>
                    <a:pt x="760" y="213"/>
                  </a:lnTo>
                  <a:lnTo>
                    <a:pt x="835" y="285"/>
                  </a:lnTo>
                  <a:lnTo>
                    <a:pt x="901" y="342"/>
                  </a:lnTo>
                  <a:lnTo>
                    <a:pt x="958" y="405"/>
                  </a:lnTo>
                  <a:lnTo>
                    <a:pt x="1018" y="492"/>
                  </a:lnTo>
                  <a:lnTo>
                    <a:pt x="1081" y="591"/>
                  </a:lnTo>
                  <a:lnTo>
                    <a:pt x="1123" y="681"/>
                  </a:lnTo>
                  <a:lnTo>
                    <a:pt x="1174" y="801"/>
                  </a:lnTo>
                  <a:lnTo>
                    <a:pt x="1198" y="897"/>
                  </a:lnTo>
                  <a:lnTo>
                    <a:pt x="1222" y="990"/>
                  </a:lnTo>
                  <a:lnTo>
                    <a:pt x="1234" y="1074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FFFF66"/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Oval 21"/>
            <p:cNvSpPr>
              <a:spLocks noChangeArrowheads="1"/>
            </p:cNvSpPr>
            <p:nvPr/>
          </p:nvSpPr>
          <p:spPr bwMode="auto">
            <a:xfrm rot="1667188">
              <a:off x="3995" y="2413"/>
              <a:ext cx="192" cy="19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Oval 22"/>
            <p:cNvSpPr>
              <a:spLocks noChangeArrowheads="1"/>
            </p:cNvSpPr>
            <p:nvPr/>
          </p:nvSpPr>
          <p:spPr bwMode="auto">
            <a:xfrm rot="3662280">
              <a:off x="3224" y="1838"/>
              <a:ext cx="155" cy="154"/>
            </a:xfrm>
            <a:prstGeom prst="ellipse">
              <a:avLst/>
            </a:prstGeom>
            <a:solidFill>
              <a:srgbClr val="FF3300"/>
            </a:solidFill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using a policy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1524000"/>
            <a:ext cx="82296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Cases</a:t>
            </a: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Uncertainty in action only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[The world is fully observable]</a:t>
            </a:r>
          </a:p>
          <a:p>
            <a:endParaRPr lang="en-US" dirty="0" smtClean="0"/>
          </a:p>
          <a:p>
            <a:r>
              <a:rPr lang="en-US" dirty="0" smtClean="0"/>
              <a:t>Uncertainty in both action and sensing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	[The world is partially observable]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target-tracking example stamping states by time is a “trick” to avoid cycles</a:t>
            </a:r>
          </a:p>
          <a:p>
            <a:r>
              <a:rPr lang="en-US" dirty="0" smtClean="0"/>
              <a:t>If the probability distribution of the target’s possible moves at each time step does not depend on past history (Markov assumption), </a:t>
            </a:r>
            <a:r>
              <a:rPr lang="en-US" dirty="0" smtClean="0">
                <a:solidFill>
                  <a:schemeClr val="accent3"/>
                </a:solidFill>
              </a:rPr>
              <a:t>then the best move of the robot at each time step should only depend on the robot’s and target’s current positions, not on time</a:t>
            </a:r>
            <a:endParaRPr lang="en-US" dirty="0" smtClean="0"/>
          </a:p>
          <a:p>
            <a:r>
              <a:rPr lang="en-US" dirty="0" smtClean="0"/>
              <a:t>To find this best move, we must remove the time stamp and handle cycles appropriately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 Example</a:t>
            </a:r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229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The robot (shown    </a:t>
            </a:r>
            <a:r>
              <a:rPr lang="en-US" sz="9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) lives in a world described by a 4x3 grid of squares with square (2,2) occupied by an obstacle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state is defined by the square in which the robot is located: (1,1) in the above figure 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+mj-lt"/>
                <a:sym typeface="Symbol" pitchFamily="18" charset="2"/>
              </a:rPr>
              <a:t>	 11 states</a:t>
            </a:r>
          </a:p>
        </p:txBody>
      </p:sp>
      <p:sp>
        <p:nvSpPr>
          <p:cNvPr id="87044" name="Freeform 4"/>
          <p:cNvSpPr>
            <a:spLocks/>
          </p:cNvSpPr>
          <p:nvPr/>
        </p:nvSpPr>
        <p:spPr bwMode="auto">
          <a:xfrm>
            <a:off x="3048000" y="3810000"/>
            <a:ext cx="228600" cy="228600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192 h 192"/>
              <a:gd name="T4" fmla="*/ 144 w 192"/>
              <a:gd name="T5" fmla="*/ 192 h 192"/>
              <a:gd name="T6" fmla="*/ 192 w 192"/>
              <a:gd name="T7" fmla="*/ 192 h 192"/>
              <a:gd name="T8" fmla="*/ 96 w 192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0" y="192"/>
                </a:lnTo>
                <a:lnTo>
                  <a:pt x="144" y="192"/>
                </a:lnTo>
                <a:lnTo>
                  <a:pt x="192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685800" y="1447800"/>
            <a:ext cx="4732338" cy="2236788"/>
            <a:chOff x="1872" y="912"/>
            <a:chExt cx="2981" cy="1409"/>
          </a:xfrm>
        </p:grpSpPr>
        <p:grpSp>
          <p:nvGrpSpPr>
            <p:cNvPr id="87046" name="Group 6"/>
            <p:cNvGrpSpPr>
              <a:grpSpLocks/>
            </p:cNvGrpSpPr>
            <p:nvPr/>
          </p:nvGrpSpPr>
          <p:grpSpPr bwMode="auto">
            <a:xfrm>
              <a:off x="2112" y="912"/>
              <a:ext cx="1536" cy="1152"/>
              <a:chOff x="960" y="1152"/>
              <a:chExt cx="1536" cy="1152"/>
            </a:xfrm>
          </p:grpSpPr>
          <p:sp>
            <p:nvSpPr>
              <p:cNvPr id="87047" name="Rectangle 7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48" name="Line 8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049" name="Line 9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053" name="Rectangle 13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054" name="Freeform 14"/>
            <p:cNvSpPr>
              <a:spLocks/>
            </p:cNvSpPr>
            <p:nvPr/>
          </p:nvSpPr>
          <p:spPr bwMode="auto">
            <a:xfrm>
              <a:off x="2208" y="1776"/>
              <a:ext cx="192" cy="192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192 h 192"/>
                <a:gd name="T4" fmla="*/ 144 w 192"/>
                <a:gd name="T5" fmla="*/ 192 h 192"/>
                <a:gd name="T6" fmla="*/ 192 w 192"/>
                <a:gd name="T7" fmla="*/ 192 h 192"/>
                <a:gd name="T8" fmla="*/ 96 w 19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lnTo>
                    <a:pt x="0" y="192"/>
                  </a:lnTo>
                  <a:lnTo>
                    <a:pt x="144" y="192"/>
                  </a:lnTo>
                  <a:lnTo>
                    <a:pt x="192" y="19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7055" name="Group 15"/>
            <p:cNvGrpSpPr>
              <a:grpSpLocks/>
            </p:cNvGrpSpPr>
            <p:nvPr/>
          </p:nvGrpSpPr>
          <p:grpSpPr bwMode="auto">
            <a:xfrm>
              <a:off x="1872" y="1015"/>
              <a:ext cx="1702" cy="1306"/>
              <a:chOff x="720" y="1159"/>
              <a:chExt cx="1702" cy="1306"/>
            </a:xfrm>
          </p:grpSpPr>
          <p:sp>
            <p:nvSpPr>
              <p:cNvPr id="87056" name="Text Box 16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87057" name="Group 17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870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870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870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870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870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870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87064" name="Freeform 24"/>
            <p:cNvSpPr>
              <a:spLocks/>
            </p:cNvSpPr>
            <p:nvPr/>
          </p:nvSpPr>
          <p:spPr bwMode="auto">
            <a:xfrm>
              <a:off x="3072" y="1064"/>
              <a:ext cx="1200" cy="424"/>
            </a:xfrm>
            <a:custGeom>
              <a:avLst/>
              <a:gdLst>
                <a:gd name="T0" fmla="*/ 0 w 1200"/>
                <a:gd name="T1" fmla="*/ 424 h 424"/>
                <a:gd name="T2" fmla="*/ 672 w 1200"/>
                <a:gd name="T3" fmla="*/ 40 h 424"/>
                <a:gd name="T4" fmla="*/ 1200 w 1200"/>
                <a:gd name="T5" fmla="*/ 18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424">
                  <a:moveTo>
                    <a:pt x="0" y="424"/>
                  </a:moveTo>
                  <a:cubicBezTo>
                    <a:pt x="236" y="252"/>
                    <a:pt x="472" y="80"/>
                    <a:pt x="672" y="40"/>
                  </a:cubicBezTo>
                  <a:cubicBezTo>
                    <a:pt x="872" y="0"/>
                    <a:pt x="1036" y="92"/>
                    <a:pt x="1200" y="1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888" y="1236"/>
              <a:ext cx="9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Comic Sans MS" pitchFamily="66" charset="0"/>
                </a:rPr>
                <a:t>square(3,2)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(Transition) Model</a:t>
            </a:r>
            <a:endParaRPr lang="en-US"/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1066800" y="1447800"/>
            <a:ext cx="2438400" cy="1828800"/>
            <a:chOff x="960" y="1152"/>
            <a:chExt cx="1536" cy="1152"/>
          </a:xfrm>
        </p:grpSpPr>
        <p:sp>
          <p:nvSpPr>
            <p:cNvPr id="89092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53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>
              <a:off x="1344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>
              <a:off x="2112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960" y="15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>
              <a:off x="960" y="19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1344" y="1536"/>
              <a:ext cx="384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9" name="Freeform 11"/>
          <p:cNvSpPr>
            <a:spLocks/>
          </p:cNvSpPr>
          <p:nvPr/>
        </p:nvSpPr>
        <p:spPr bwMode="auto">
          <a:xfrm>
            <a:off x="1219200" y="2819400"/>
            <a:ext cx="304800" cy="304800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192 h 192"/>
              <a:gd name="T4" fmla="*/ 144 w 192"/>
              <a:gd name="T5" fmla="*/ 192 h 192"/>
              <a:gd name="T6" fmla="*/ 192 w 192"/>
              <a:gd name="T7" fmla="*/ 192 h 192"/>
              <a:gd name="T8" fmla="*/ 96 w 192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0" y="192"/>
                </a:lnTo>
                <a:lnTo>
                  <a:pt x="144" y="192"/>
                </a:lnTo>
                <a:lnTo>
                  <a:pt x="192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9100" name="Group 12"/>
          <p:cNvGrpSpPr>
            <a:grpSpLocks/>
          </p:cNvGrpSpPr>
          <p:nvPr/>
        </p:nvGrpSpPr>
        <p:grpSpPr bwMode="auto">
          <a:xfrm>
            <a:off x="685800" y="1611313"/>
            <a:ext cx="2701925" cy="2073275"/>
            <a:chOff x="720" y="1159"/>
            <a:chExt cx="1702" cy="1306"/>
          </a:xfrm>
        </p:grpSpPr>
        <p:sp>
          <p:nvSpPr>
            <p:cNvPr id="89101" name="Text Box 13"/>
            <p:cNvSpPr txBox="1">
              <a:spLocks noChangeArrowheads="1"/>
            </p:cNvSpPr>
            <p:nvPr/>
          </p:nvSpPr>
          <p:spPr bwMode="auto">
            <a:xfrm>
              <a:off x="720" y="11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89102" name="Group 14"/>
            <p:cNvGrpSpPr>
              <a:grpSpLocks/>
            </p:cNvGrpSpPr>
            <p:nvPr/>
          </p:nvGrpSpPr>
          <p:grpSpPr bwMode="auto">
            <a:xfrm>
              <a:off x="720" y="1543"/>
              <a:ext cx="1702" cy="922"/>
              <a:chOff x="720" y="1543"/>
              <a:chExt cx="1702" cy="922"/>
            </a:xfrm>
          </p:grpSpPr>
          <p:sp>
            <p:nvSpPr>
              <p:cNvPr id="89103" name="Text Box 15"/>
              <p:cNvSpPr txBox="1">
                <a:spLocks noChangeArrowheads="1"/>
              </p:cNvSpPr>
              <p:nvPr/>
            </p:nvSpPr>
            <p:spPr bwMode="auto">
              <a:xfrm>
                <a:off x="720" y="154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89104" name="Text Box 16"/>
              <p:cNvSpPr txBox="1">
                <a:spLocks noChangeArrowheads="1"/>
              </p:cNvSpPr>
              <p:nvPr/>
            </p:nvSpPr>
            <p:spPr bwMode="auto">
              <a:xfrm>
                <a:off x="720" y="1879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89105" name="Text Box 17"/>
              <p:cNvSpPr txBox="1">
                <a:spLocks noChangeArrowheads="1"/>
              </p:cNvSpPr>
              <p:nvPr/>
            </p:nvSpPr>
            <p:spPr bwMode="auto">
              <a:xfrm>
                <a:off x="2208" y="2215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89106" name="Text Box 18"/>
              <p:cNvSpPr txBox="1">
                <a:spLocks noChangeArrowheads="1"/>
              </p:cNvSpPr>
              <p:nvPr/>
            </p:nvSpPr>
            <p:spPr bwMode="auto">
              <a:xfrm>
                <a:off x="1824" y="2215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89107" name="Text Box 19"/>
              <p:cNvSpPr txBox="1">
                <a:spLocks noChangeArrowheads="1"/>
              </p:cNvSpPr>
              <p:nvPr/>
            </p:nvSpPr>
            <p:spPr bwMode="auto">
              <a:xfrm>
                <a:off x="1440" y="2215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89108" name="Text Box 20"/>
              <p:cNvSpPr txBox="1">
                <a:spLocks noChangeArrowheads="1"/>
              </p:cNvSpPr>
              <p:nvPr/>
            </p:nvSpPr>
            <p:spPr bwMode="auto">
              <a:xfrm>
                <a:off x="1056" y="2215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4038600" y="1600200"/>
            <a:ext cx="3343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619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2000">
                <a:latin typeface="Comic Sans MS" pitchFamily="66" charset="0"/>
              </a:rPr>
              <a:t>U brings the robot to:</a:t>
            </a:r>
          </a:p>
          <a:p>
            <a:pPr eaLnBrk="0" hangingPunct="0">
              <a:buClr>
                <a:schemeClr val="tx1"/>
              </a:buClr>
              <a:buFontTx/>
              <a:buChar char="•"/>
            </a:pPr>
            <a:r>
              <a:rPr lang="en-US" sz="2000">
                <a:latin typeface="Comic Sans MS" pitchFamily="66" charset="0"/>
              </a:rPr>
              <a:t>(1,2) with probability 0.8</a:t>
            </a:r>
          </a:p>
          <a:p>
            <a:pPr eaLnBrk="0" hangingPunct="0">
              <a:buClr>
                <a:schemeClr val="tx1"/>
              </a:buClr>
              <a:buFontTx/>
              <a:buChar char="•"/>
            </a:pPr>
            <a:r>
              <a:rPr lang="en-US" sz="2000">
                <a:latin typeface="Comic Sans MS" pitchFamily="66" charset="0"/>
              </a:rPr>
              <a:t>(2,1) with probability 0.1</a:t>
            </a:r>
          </a:p>
          <a:p>
            <a:pPr eaLnBrk="0" hangingPunct="0">
              <a:buClr>
                <a:schemeClr val="tx1"/>
              </a:buClr>
              <a:buFontTx/>
              <a:buChar char="•"/>
            </a:pPr>
            <a:r>
              <a:rPr lang="en-US" sz="2000">
                <a:latin typeface="Comic Sans MS" pitchFamily="66" charset="0"/>
              </a:rPr>
              <a:t>(1,1) with probability 0.1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609600" y="3733800"/>
            <a:ext cx="8229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 each state, the robot’s possible actions are {U, D, R, L}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 each action: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With probability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 0.8</a:t>
            </a:r>
            <a:r>
              <a:rPr lang="en-US" sz="2000" dirty="0">
                <a:latin typeface="+mj-lt"/>
              </a:rPr>
              <a:t> the robot does the right thing (moves up, down, right, or left by one square)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With probability 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0.1</a:t>
            </a:r>
            <a:r>
              <a:rPr lang="en-US" sz="2000" dirty="0">
                <a:latin typeface="+mj-lt"/>
              </a:rPr>
              <a:t> it moves in a direction perpendicular to the intended one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If the robot can’t move, it stays in the same square</a:t>
            </a:r>
          </a:p>
          <a:p>
            <a:pPr>
              <a:buClr>
                <a:srgbClr val="0033CC"/>
              </a:buClr>
            </a:pPr>
            <a:r>
              <a:rPr lang="en-US" sz="2000" dirty="0">
                <a:latin typeface="+mj-lt"/>
              </a:rPr>
              <a:t>	[This model satisfies the Markov condition]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(Transition) Model</a:t>
            </a:r>
            <a:endParaRPr lang="en-US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1066800" y="1447800"/>
            <a:ext cx="2438400" cy="1828800"/>
            <a:chOff x="960" y="1152"/>
            <a:chExt cx="1536" cy="1152"/>
          </a:xfrm>
        </p:grpSpPr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53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1344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2112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>
              <a:off x="960" y="15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45" name="Line 9"/>
            <p:cNvSpPr>
              <a:spLocks noChangeShapeType="1"/>
            </p:cNvSpPr>
            <p:nvPr/>
          </p:nvSpPr>
          <p:spPr bwMode="auto">
            <a:xfrm>
              <a:off x="960" y="19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1344" y="1536"/>
              <a:ext cx="384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7" name="Freeform 11"/>
          <p:cNvSpPr>
            <a:spLocks/>
          </p:cNvSpPr>
          <p:nvPr/>
        </p:nvSpPr>
        <p:spPr bwMode="auto">
          <a:xfrm>
            <a:off x="1219200" y="2819400"/>
            <a:ext cx="304800" cy="304800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192 h 192"/>
              <a:gd name="T4" fmla="*/ 144 w 192"/>
              <a:gd name="T5" fmla="*/ 192 h 192"/>
              <a:gd name="T6" fmla="*/ 192 w 192"/>
              <a:gd name="T7" fmla="*/ 192 h 192"/>
              <a:gd name="T8" fmla="*/ 96 w 192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0" y="192"/>
                </a:lnTo>
                <a:lnTo>
                  <a:pt x="144" y="192"/>
                </a:lnTo>
                <a:lnTo>
                  <a:pt x="192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609600" y="3733800"/>
            <a:ext cx="8229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 each state, the robot’s possible actions are {U, D, R, L}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 each action: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With probability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 0.8</a:t>
            </a:r>
            <a:r>
              <a:rPr lang="en-US" sz="2000" dirty="0">
                <a:latin typeface="+mj-lt"/>
              </a:rPr>
              <a:t> the robot does the right thing (moves up, down, right, or left by one square)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With probability 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0.1</a:t>
            </a:r>
            <a:r>
              <a:rPr lang="en-US" sz="2000" dirty="0">
                <a:latin typeface="+mj-lt"/>
              </a:rPr>
              <a:t> it moves in a direction perpendicular to the intended one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If the robot can’t move, it stays in the same square</a:t>
            </a:r>
          </a:p>
          <a:p>
            <a:pPr>
              <a:buClr>
                <a:srgbClr val="0033CC"/>
              </a:buClr>
            </a:pPr>
            <a:r>
              <a:rPr lang="en-US" sz="2000" dirty="0">
                <a:latin typeface="+mj-lt"/>
              </a:rPr>
              <a:t>	[This model satisfies the Markov condition]</a:t>
            </a:r>
          </a:p>
        </p:txBody>
      </p: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685800" y="1611313"/>
            <a:ext cx="2701925" cy="2073275"/>
            <a:chOff x="720" y="1159"/>
            <a:chExt cx="1702" cy="1306"/>
          </a:xfrm>
        </p:grpSpPr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>
              <a:off x="720" y="11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91151" name="Group 15"/>
            <p:cNvGrpSpPr>
              <a:grpSpLocks/>
            </p:cNvGrpSpPr>
            <p:nvPr/>
          </p:nvGrpSpPr>
          <p:grpSpPr bwMode="auto">
            <a:xfrm>
              <a:off x="720" y="1543"/>
              <a:ext cx="1702" cy="922"/>
              <a:chOff x="720" y="1543"/>
              <a:chExt cx="1702" cy="922"/>
            </a:xfrm>
          </p:grpSpPr>
          <p:sp>
            <p:nvSpPr>
              <p:cNvPr id="91152" name="Text Box 16"/>
              <p:cNvSpPr txBox="1">
                <a:spLocks noChangeArrowheads="1"/>
              </p:cNvSpPr>
              <p:nvPr/>
            </p:nvSpPr>
            <p:spPr bwMode="auto">
              <a:xfrm>
                <a:off x="720" y="154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720" y="1879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91154" name="Text Box 18"/>
              <p:cNvSpPr txBox="1">
                <a:spLocks noChangeArrowheads="1"/>
              </p:cNvSpPr>
              <p:nvPr/>
            </p:nvSpPr>
            <p:spPr bwMode="auto">
              <a:xfrm>
                <a:off x="2208" y="2215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91155" name="Text Box 19"/>
              <p:cNvSpPr txBox="1">
                <a:spLocks noChangeArrowheads="1"/>
              </p:cNvSpPr>
              <p:nvPr/>
            </p:nvSpPr>
            <p:spPr bwMode="auto">
              <a:xfrm>
                <a:off x="1824" y="2215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91156" name="Text Box 20"/>
              <p:cNvSpPr txBox="1">
                <a:spLocks noChangeArrowheads="1"/>
              </p:cNvSpPr>
              <p:nvPr/>
            </p:nvSpPr>
            <p:spPr bwMode="auto">
              <a:xfrm>
                <a:off x="1440" y="2215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91157" name="Text Box 21"/>
              <p:cNvSpPr txBox="1">
                <a:spLocks noChangeArrowheads="1"/>
              </p:cNvSpPr>
              <p:nvPr/>
            </p:nvSpPr>
            <p:spPr bwMode="auto">
              <a:xfrm>
                <a:off x="1056" y="2215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4038600" y="1600200"/>
            <a:ext cx="45672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619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2000">
                <a:latin typeface="Comic Sans MS" pitchFamily="66" charset="0"/>
              </a:rPr>
              <a:t>L brings the robot to:</a:t>
            </a:r>
          </a:p>
          <a:p>
            <a:pPr eaLnBrk="0" hangingPunct="0">
              <a:buClr>
                <a:schemeClr val="tx1"/>
              </a:buClr>
              <a:buFontTx/>
              <a:buChar char="•"/>
            </a:pPr>
            <a:r>
              <a:rPr lang="en-US" sz="2000">
                <a:latin typeface="Comic Sans MS" pitchFamily="66" charset="0"/>
              </a:rPr>
              <a:t>(1,1) with probability 0.8 + 0.1 = 0.9</a:t>
            </a:r>
          </a:p>
          <a:p>
            <a:pPr eaLnBrk="0" hangingPunct="0">
              <a:buClr>
                <a:schemeClr val="tx1"/>
              </a:buClr>
              <a:buFontTx/>
              <a:buChar char="•"/>
            </a:pPr>
            <a:r>
              <a:rPr lang="en-US" sz="2000">
                <a:latin typeface="Comic Sans MS" pitchFamily="66" charset="0"/>
              </a:rPr>
              <a:t>(1,2) with probability 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Terminal States, Rewards, </a:t>
            </a:r>
            <a:br>
              <a:rPr lang="en-US" smtClean="0"/>
            </a:br>
            <a:r>
              <a:rPr lang="en-US" smtClean="0"/>
              <a:t>and Costs</a:t>
            </a:r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229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Two terminal states: (4,2) and (4,3)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Rewards: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R(4,3) = +1 [The robot finds gold]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R(4,2) = -1 [The robot gets trapped in quick sands]</a:t>
            </a:r>
          </a:p>
          <a:p>
            <a:pPr lvl="1">
              <a:buClr>
                <a:srgbClr val="0033CC"/>
              </a:buClr>
              <a:buFontTx/>
              <a:buChar char="•"/>
            </a:pPr>
            <a:r>
              <a:rPr lang="en-US" sz="2000" dirty="0">
                <a:latin typeface="+mj-lt"/>
              </a:rPr>
              <a:t>R(s) = -0.04 in all other states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Actions have zero cost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solidFill>
                  <a:schemeClr val="accent6"/>
                </a:solidFill>
                <a:latin typeface="+mj-lt"/>
              </a:rPr>
              <a:t>[actually, they are encoded in the negative rewards of non-terminal states]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93190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1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2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3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4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5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6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97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9319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93199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9320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320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932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932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932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32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93206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93207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93208" name="Rectangle 24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09" name="Rectangle 25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0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1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2" name="Rectangle 28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5" name="Rectangle 31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-.04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Utilities</a:t>
            </a:r>
            <a:endParaRPr lang="en-US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2296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The utility of a state s is the maximal expected amount of reward that the robot will collect from s and future states by executing some action in each encountered state, until it reaches a terminal state (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infinite horizon</a:t>
            </a:r>
            <a:r>
              <a:rPr lang="en-US" sz="2000" dirty="0">
                <a:latin typeface="+mj-lt"/>
              </a:rPr>
              <a:t>)</a:t>
            </a:r>
            <a:br>
              <a:rPr lang="en-US" sz="2000" dirty="0">
                <a:latin typeface="+mj-lt"/>
              </a:rPr>
            </a:br>
            <a:endParaRPr lang="en-US" sz="1000" dirty="0"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Under the Markov and infinite horizon assumptions, 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the utility of s is independent of when and how s is reached</a:t>
            </a:r>
            <a:r>
              <a:rPr lang="en-US" sz="2000" dirty="0">
                <a:latin typeface="+mj-lt"/>
              </a:rPr>
              <a:t>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solidFill>
                  <a:srgbClr val="4D4D4D"/>
                </a:solidFill>
                <a:latin typeface="+mj-lt"/>
              </a:rPr>
              <a:t>[It only depends on the possible sequences of states after s, not on the possible sequences before s]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1000" dirty="0">
              <a:latin typeface="+mj-lt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95238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43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44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245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95246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95247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952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52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952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952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952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52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95255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0.39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0.61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0.71</a:t>
              </a:r>
            </a:p>
          </p:txBody>
        </p:sp>
        <p:sp>
          <p:nvSpPr>
            <p:cNvPr id="95261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0.76</a:t>
              </a:r>
            </a:p>
          </p:txBody>
        </p:sp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0.87</a:t>
              </a:r>
            </a:p>
          </p:txBody>
        </p:sp>
        <p:sp>
          <p:nvSpPr>
            <p:cNvPr id="95263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0.81</a:t>
              </a:r>
            </a:p>
          </p:txBody>
        </p:sp>
        <p:sp>
          <p:nvSpPr>
            <p:cNvPr id="95264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0.92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(Stationary) Policy</a:t>
            </a:r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stationary policy</a:t>
            </a:r>
            <a:r>
              <a:rPr lang="en-US" sz="2000" dirty="0">
                <a:latin typeface="+mj-lt"/>
              </a:rPr>
              <a:t> is a complete map </a:t>
            </a:r>
            <a:r>
              <a:rPr lang="en-US" sz="2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: state </a:t>
            </a:r>
            <a:r>
              <a:rPr lang="en-US" sz="2000" dirty="0">
                <a:latin typeface="+mj-lt"/>
                <a:sym typeface="Symbol" pitchFamily="18" charset="2"/>
              </a:rPr>
              <a:t></a:t>
            </a:r>
            <a:r>
              <a:rPr lang="en-US" sz="2000" dirty="0">
                <a:latin typeface="+mj-lt"/>
              </a:rPr>
              <a:t> action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 each non-terminal state it recommends an action, independent of when and how the state is reached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1000" dirty="0">
              <a:solidFill>
                <a:srgbClr val="777777"/>
              </a:solidFill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Under the Markov and infinite horizon assumptions, 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the optimal policy </a:t>
            </a:r>
            <a:r>
              <a:rPr lang="en-US" sz="2000" dirty="0">
                <a:solidFill>
                  <a:srgbClr val="0033CC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* is necessarily a stationary policy </a:t>
            </a:r>
            <a:br>
              <a:rPr lang="en-US" sz="2000" dirty="0">
                <a:solidFill>
                  <a:srgbClr val="0033CC"/>
                </a:solidFill>
                <a:latin typeface="+mj-lt"/>
              </a:rPr>
            </a:br>
            <a:r>
              <a:rPr lang="en-US" sz="2000" dirty="0">
                <a:solidFill>
                  <a:srgbClr val="4D4D4D"/>
                </a:solidFill>
                <a:latin typeface="+mj-lt"/>
              </a:rPr>
              <a:t>[The best action in a state does not depends on the past]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97285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97286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287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88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90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91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92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293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97295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972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72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972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972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973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73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97304" name="Line 24"/>
            <p:cNvSpPr>
              <a:spLocks noChangeShapeType="1"/>
            </p:cNvSpPr>
            <p:nvPr/>
          </p:nvSpPr>
          <p:spPr bwMode="auto">
            <a:xfrm flipV="1">
              <a:off x="163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rot="5400000" flipV="1">
              <a:off x="1248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 flipV="1">
              <a:off x="163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08" name="Line 28"/>
            <p:cNvSpPr>
              <a:spLocks noChangeShapeType="1"/>
            </p:cNvSpPr>
            <p:nvPr/>
          </p:nvSpPr>
          <p:spPr bwMode="auto">
            <a:xfrm flipV="1">
              <a:off x="864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09" name="Line 29"/>
            <p:cNvSpPr>
              <a:spLocks noChangeShapeType="1"/>
            </p:cNvSpPr>
            <p:nvPr/>
          </p:nvSpPr>
          <p:spPr bwMode="auto">
            <a:xfrm rot="5400000" flipV="1">
              <a:off x="163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rot="5400000" flipV="1">
              <a:off x="864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11" name="Line 31"/>
            <p:cNvSpPr>
              <a:spLocks noChangeShapeType="1"/>
            </p:cNvSpPr>
            <p:nvPr/>
          </p:nvSpPr>
          <p:spPr bwMode="auto">
            <a:xfrm rot="5400000" flipV="1">
              <a:off x="124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12" name="Line 32"/>
            <p:cNvSpPr>
              <a:spLocks noChangeShapeType="1"/>
            </p:cNvSpPr>
            <p:nvPr/>
          </p:nvSpPr>
          <p:spPr bwMode="auto">
            <a:xfrm rot="-5400000" flipH="1" flipV="1">
              <a:off x="201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13" name="Group 33"/>
          <p:cNvGrpSpPr>
            <a:grpSpLocks/>
          </p:cNvGrpSpPr>
          <p:nvPr/>
        </p:nvGrpSpPr>
        <p:grpSpPr bwMode="auto">
          <a:xfrm>
            <a:off x="5105400" y="1447800"/>
            <a:ext cx="2819400" cy="2236788"/>
            <a:chOff x="3216" y="912"/>
            <a:chExt cx="1776" cy="1409"/>
          </a:xfrm>
        </p:grpSpPr>
        <p:grpSp>
          <p:nvGrpSpPr>
            <p:cNvPr id="97314" name="Group 34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97315" name="Rectangle 35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6" name="Line 36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317" name="Line 37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318" name="Line 38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319" name="Line 39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320" name="Line 40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321" name="Rectangle 41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322" name="Group 42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97324" name="Group 44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9732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732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9732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973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9732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733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97331" name="Rectangle 51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97333" name="Line 53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35" name="Line 55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38" name="Line 58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39" name="Line 59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40" name="Line 60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41" name="Line 61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(Stationary) Policy</a:t>
            </a:r>
            <a:endParaRPr lang="en-US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stationary policy</a:t>
            </a:r>
            <a:r>
              <a:rPr lang="en-US" sz="2000" dirty="0">
                <a:latin typeface="+mj-lt"/>
              </a:rPr>
              <a:t> is a complete map P: state </a:t>
            </a:r>
            <a:r>
              <a:rPr lang="en-US" sz="2000" dirty="0">
                <a:latin typeface="+mj-lt"/>
                <a:sym typeface="Symbol" pitchFamily="18" charset="2"/>
              </a:rPr>
              <a:t></a:t>
            </a:r>
            <a:r>
              <a:rPr lang="en-US" sz="2000" dirty="0">
                <a:latin typeface="+mj-lt"/>
              </a:rPr>
              <a:t> action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 each non-terminal state it recommends an action, independent of when and how the state is reached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1000" dirty="0">
              <a:solidFill>
                <a:srgbClr val="777777"/>
              </a:solidFill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Under the Markov and infinite horizon assumptions, 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the optimal policy </a:t>
            </a:r>
            <a:r>
              <a:rPr lang="en-US" sz="2000" dirty="0">
                <a:solidFill>
                  <a:srgbClr val="0033CC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33CC"/>
                </a:solidFill>
                <a:latin typeface="+mj-lt"/>
              </a:rPr>
              <a:t>* is necessarily a stationary policy </a:t>
            </a:r>
            <a:br>
              <a:rPr lang="en-US" sz="2000" dirty="0">
                <a:solidFill>
                  <a:srgbClr val="0033CC"/>
                </a:solidFill>
                <a:latin typeface="+mj-lt"/>
              </a:rPr>
            </a:br>
            <a:r>
              <a:rPr lang="en-US" sz="2000" dirty="0">
                <a:solidFill>
                  <a:srgbClr val="4D4D4D"/>
                </a:solidFill>
                <a:latin typeface="+mj-lt"/>
              </a:rPr>
              <a:t>[The best action in a state does not depends on the past]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sz="1000" dirty="0">
              <a:solidFill>
                <a:srgbClr val="4D4D4D"/>
              </a:solidFill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Finding </a:t>
            </a:r>
            <a:r>
              <a:rPr lang="en-US" sz="2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* is called an 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observable Markov Decision Problem</a:t>
            </a:r>
            <a:r>
              <a:rPr lang="en-US" sz="2000" dirty="0">
                <a:latin typeface="+mj-lt"/>
              </a:rPr>
              <a:t> (MDP)</a:t>
            </a: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9933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9933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3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3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3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4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4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9934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9934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993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93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9934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99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9934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93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 flipV="1">
              <a:off x="163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 rot="5400000" flipV="1">
              <a:off x="1248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 flipV="1">
              <a:off x="163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 flipV="1">
              <a:off x="864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rot="5400000" flipV="1">
              <a:off x="163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 rot="5400000" flipV="1">
              <a:off x="864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59" name="Line 31"/>
            <p:cNvSpPr>
              <a:spLocks noChangeShapeType="1"/>
            </p:cNvSpPr>
            <p:nvPr/>
          </p:nvSpPr>
          <p:spPr bwMode="auto">
            <a:xfrm rot="5400000" flipV="1">
              <a:off x="124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60" name="Line 32"/>
            <p:cNvSpPr>
              <a:spLocks noChangeShapeType="1"/>
            </p:cNvSpPr>
            <p:nvPr/>
          </p:nvSpPr>
          <p:spPr bwMode="auto">
            <a:xfrm rot="-5400000" flipH="1" flipV="1">
              <a:off x="201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9361" name="Group 33"/>
          <p:cNvGrpSpPr>
            <a:grpSpLocks/>
          </p:cNvGrpSpPr>
          <p:nvPr/>
        </p:nvGrpSpPr>
        <p:grpSpPr bwMode="auto">
          <a:xfrm>
            <a:off x="2209800" y="2667000"/>
            <a:ext cx="5105400" cy="2549525"/>
            <a:chOff x="1392" y="1680"/>
            <a:chExt cx="3216" cy="1606"/>
          </a:xfrm>
        </p:grpSpPr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4224" y="168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392" y="2744"/>
              <a:ext cx="3161" cy="54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</a:rPr>
                <a:t>The optimal policy tries to avoid </a:t>
              </a:r>
              <a:br>
                <a:rPr lang="en-US" sz="2400">
                  <a:latin typeface="Comic Sans MS" pitchFamily="66" charset="0"/>
                </a:rPr>
              </a:br>
              <a:r>
                <a:rPr lang="en-US" sz="2400">
                  <a:latin typeface="Comic Sans MS" pitchFamily="66" charset="0"/>
                </a:rPr>
                <a:t> “dangerous” state (3,2)</a:t>
              </a:r>
            </a:p>
          </p:txBody>
        </p:sp>
        <p:sp>
          <p:nvSpPr>
            <p:cNvPr id="99364" name="Line 36"/>
            <p:cNvSpPr>
              <a:spLocks noChangeShapeType="1"/>
            </p:cNvSpPr>
            <p:nvPr/>
          </p:nvSpPr>
          <p:spPr bwMode="auto">
            <a:xfrm flipV="1">
              <a:off x="3024" y="1968"/>
              <a:ext cx="13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9365" name="Group 37"/>
          <p:cNvGrpSpPr>
            <a:grpSpLocks/>
          </p:cNvGrpSpPr>
          <p:nvPr/>
        </p:nvGrpSpPr>
        <p:grpSpPr bwMode="auto">
          <a:xfrm>
            <a:off x="5105400" y="1447800"/>
            <a:ext cx="2819400" cy="2236788"/>
            <a:chOff x="3216" y="912"/>
            <a:chExt cx="1776" cy="1409"/>
          </a:xfrm>
        </p:grpSpPr>
        <p:grpSp>
          <p:nvGrpSpPr>
            <p:cNvPr id="99366" name="Group 38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99367" name="Rectangle 39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68" name="Line 40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69" name="Line 41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70" name="Line 42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71" name="Line 43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72" name="Line 44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373" name="Rectangle 45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74" name="Group 46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99375" name="Text Box 47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99376" name="Group 48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9937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93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993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9938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993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993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99384" name="Rectangle 56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99385" name="Line 57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86" name="Line 58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87" name="Line 59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88" name="Line 60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89" name="Line 61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90" name="Line 62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91" name="Line 63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92" name="Line 64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93" name="Line 65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Optimal Policy</a:t>
            </a:r>
            <a:endParaRPr 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077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Let the robot executes </a:t>
            </a:r>
            <a:r>
              <a:rPr lang="en-US" sz="2000" dirty="0">
                <a:solidFill>
                  <a:srgbClr val="5F5F5F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5F5F5F"/>
                </a:solidFill>
                <a:latin typeface="+mj-lt"/>
              </a:rPr>
              <a:t>* many times from the same state 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Each run produces a sequence of states with some probability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Each possible sequence collects a certain amount of reward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The utility of s is the average amount of reward collected over the successive executions of </a:t>
            </a:r>
            <a:r>
              <a:rPr lang="en-US" sz="2000" dirty="0">
                <a:solidFill>
                  <a:srgbClr val="5F5F5F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5F5F5F"/>
                </a:solidFill>
                <a:latin typeface="+mj-lt"/>
              </a:rPr>
              <a:t>*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It is maximal over all policies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114800" y="1295400"/>
            <a:ext cx="4267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>
                <a:latin typeface="Comic Sans MS" pitchFamily="66" charset="0"/>
              </a:rPr>
              <a:t>Repeat:</a:t>
            </a:r>
          </a:p>
          <a:p>
            <a:pPr marL="457200" indent="-457200" eaLnBrk="0" hangingPunct="0">
              <a:buClr>
                <a:srgbClr val="0033CC"/>
              </a:buClr>
              <a:buSzPct val="80000"/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s</a:t>
            </a:r>
            <a:r>
              <a:rPr lang="en-US" sz="24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240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>
                <a:latin typeface="Comic Sans MS" pitchFamily="66" charset="0"/>
              </a:rPr>
              <a:t>sensed state</a:t>
            </a:r>
          </a:p>
          <a:p>
            <a:pPr marL="457200" indent="-457200" eaLnBrk="0" hangingPunct="0">
              <a:buClr>
                <a:srgbClr val="0033CC"/>
              </a:buClr>
              <a:buSzPct val="80000"/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If s is terminal then exit</a:t>
            </a:r>
          </a:p>
          <a:p>
            <a:pPr marL="457200" indent="-457200" eaLnBrk="0" hangingPunct="0">
              <a:buClr>
                <a:srgbClr val="0033CC"/>
              </a:buClr>
              <a:buSzPct val="80000"/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a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latin typeface="Symbol" pitchFamily="18" charset="2"/>
              </a:rPr>
              <a:t>P</a:t>
            </a:r>
            <a:r>
              <a:rPr lang="en-US" sz="2400">
                <a:latin typeface="Comic Sans MS" pitchFamily="66" charset="0"/>
              </a:rPr>
              <a:t>*(s)</a:t>
            </a:r>
          </a:p>
          <a:p>
            <a:pPr marL="457200" indent="-457200" eaLnBrk="0" hangingPunct="0">
              <a:buClr>
                <a:srgbClr val="0033CC"/>
              </a:buClr>
              <a:buSzPct val="80000"/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Perform a</a:t>
            </a:r>
          </a:p>
          <a:p>
            <a:pPr marL="457200" indent="-457200" eaLnBrk="0" hangingPunct="0">
              <a:buClr>
                <a:srgbClr val="0033CC"/>
              </a:buClr>
              <a:buSzPct val="80000"/>
            </a:pPr>
            <a:r>
              <a:rPr lang="en-US" sz="2400">
                <a:latin typeface="Comic Sans MS" pitchFamily="66" charset="0"/>
              </a:rPr>
              <a:t>(</a:t>
            </a:r>
            <a:r>
              <a:rPr lang="en-US" sz="2400">
                <a:solidFill>
                  <a:srgbClr val="990033"/>
                </a:solidFill>
                <a:latin typeface="Comic Sans MS" pitchFamily="66" charset="0"/>
              </a:rPr>
              <a:t>Reactive</a:t>
            </a:r>
            <a:r>
              <a:rPr lang="en-US" sz="2400">
                <a:latin typeface="Comic Sans MS" pitchFamily="66" charset="0"/>
              </a:rPr>
              <a:t> agent algorithm)</a:t>
            </a:r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3216" y="912"/>
            <a:chExt cx="1776" cy="1409"/>
          </a:xfrm>
        </p:grpSpPr>
        <p:grpSp>
          <p:nvGrpSpPr>
            <p:cNvPr id="101382" name="Group 6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101383" name="Rectangle 7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8" name="Line 12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9" name="Rectangle 13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390" name="Group 14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101391" name="Text Box 15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1392" name="Group 16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13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13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13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13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13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13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4" name="Line 28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6" name="Line 30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7" name="Line 31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8" name="Line 32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Policies for Various R(s)</a:t>
            </a:r>
            <a:endParaRPr lang="en-US"/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5486400" y="4267200"/>
            <a:ext cx="2438400" cy="1828800"/>
            <a:chOff x="3456" y="2592"/>
            <a:chExt cx="1536" cy="1152"/>
          </a:xfrm>
        </p:grpSpPr>
        <p:sp>
          <p:nvSpPr>
            <p:cNvPr id="103428" name="Rectangle 4"/>
            <p:cNvSpPr>
              <a:spLocks noChangeArrowheads="1"/>
            </p:cNvSpPr>
            <p:nvPr/>
          </p:nvSpPr>
          <p:spPr bwMode="auto">
            <a:xfrm>
              <a:off x="3456" y="2592"/>
              <a:ext cx="153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>
              <a:off x="3840" y="25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4224" y="25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4608" y="25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3456" y="297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3456" y="336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3840" y="2976"/>
              <a:ext cx="384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4608" y="259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4608" y="297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rot="-5400000" flipH="1" flipV="1">
              <a:off x="4416" y="268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 flipV="1">
              <a:off x="3648" y="268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9" name="Line 15"/>
            <p:cNvSpPr>
              <a:spLocks noChangeShapeType="1"/>
            </p:cNvSpPr>
            <p:nvPr/>
          </p:nvSpPr>
          <p:spPr bwMode="auto">
            <a:xfrm rot="5400000" flipV="1">
              <a:off x="3648" y="268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0" name="Line 16"/>
            <p:cNvSpPr>
              <a:spLocks noChangeShapeType="1"/>
            </p:cNvSpPr>
            <p:nvPr/>
          </p:nvSpPr>
          <p:spPr bwMode="auto">
            <a:xfrm rot="-5400000" flipH="1" flipV="1">
              <a:off x="4416" y="307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1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4416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 rot="5400000" flipV="1">
              <a:off x="4416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flipV="1">
              <a:off x="4032" y="268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auto">
            <a:xfrm rot="5400000" flipV="1">
              <a:off x="4032" y="268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flipV="1">
              <a:off x="4032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 rot="5400000" flipV="1">
              <a:off x="4032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 rot="5400000"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 flipV="1">
              <a:off x="3648" y="307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rot="5400000" flipV="1">
              <a:off x="3648" y="307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52" name="Group 28"/>
          <p:cNvGrpSpPr>
            <a:grpSpLocks/>
          </p:cNvGrpSpPr>
          <p:nvPr/>
        </p:nvGrpSpPr>
        <p:grpSpPr bwMode="auto">
          <a:xfrm>
            <a:off x="1066800" y="4267200"/>
            <a:ext cx="2438400" cy="2195513"/>
            <a:chOff x="672" y="2688"/>
            <a:chExt cx="1536" cy="1383"/>
          </a:xfrm>
        </p:grpSpPr>
        <p:grpSp>
          <p:nvGrpSpPr>
            <p:cNvPr id="103453" name="Group 29"/>
            <p:cNvGrpSpPr>
              <a:grpSpLocks/>
            </p:cNvGrpSpPr>
            <p:nvPr/>
          </p:nvGrpSpPr>
          <p:grpSpPr bwMode="auto">
            <a:xfrm>
              <a:off x="672" y="2688"/>
              <a:ext cx="1536" cy="1152"/>
              <a:chOff x="672" y="2592"/>
              <a:chExt cx="1536" cy="1152"/>
            </a:xfrm>
          </p:grpSpPr>
          <p:grpSp>
            <p:nvGrpSpPr>
              <p:cNvPr id="103454" name="Group 30"/>
              <p:cNvGrpSpPr>
                <a:grpSpLocks/>
              </p:cNvGrpSpPr>
              <p:nvPr/>
            </p:nvGrpSpPr>
            <p:grpSpPr bwMode="auto">
              <a:xfrm>
                <a:off x="672" y="2592"/>
                <a:ext cx="1536" cy="1152"/>
                <a:chOff x="960" y="1152"/>
                <a:chExt cx="1536" cy="1152"/>
              </a:xfrm>
            </p:grpSpPr>
            <p:sp>
              <p:nvSpPr>
                <p:cNvPr id="103455" name="Rectangle 31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6" name="Line 32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57" name="Line 33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58" name="Line 34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59" name="Line 35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60" name="Line 36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61" name="Rectangle 37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462" name="Rectangle 38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3463" name="Rectangle 39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3464" name="Line 40"/>
              <p:cNvSpPr>
                <a:spLocks noChangeShapeType="1"/>
              </p:cNvSpPr>
              <p:nvPr/>
            </p:nvSpPr>
            <p:spPr bwMode="auto">
              <a:xfrm flipV="1">
                <a:off x="864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5" name="Line 41"/>
              <p:cNvSpPr>
                <a:spLocks noChangeShapeType="1"/>
              </p:cNvSpPr>
              <p:nvPr/>
            </p:nvSpPr>
            <p:spPr bwMode="auto">
              <a:xfrm rot="5400000" flipV="1">
                <a:off x="1248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6" name="Line 42"/>
              <p:cNvSpPr>
                <a:spLocks noChangeShapeType="1"/>
              </p:cNvSpPr>
              <p:nvPr/>
            </p:nvSpPr>
            <p:spPr bwMode="auto">
              <a:xfrm rot="-5400000" flipH="1" flipV="1">
                <a:off x="1632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7" name="Line 43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8" name="Line 44"/>
              <p:cNvSpPr>
                <a:spLocks noChangeShapeType="1"/>
              </p:cNvSpPr>
              <p:nvPr/>
            </p:nvSpPr>
            <p:spPr bwMode="auto">
              <a:xfrm rot="5400000" flipV="1">
                <a:off x="1632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864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70" name="Line 46"/>
              <p:cNvSpPr>
                <a:spLocks noChangeShapeType="1"/>
              </p:cNvSpPr>
              <p:nvPr/>
            </p:nvSpPr>
            <p:spPr bwMode="auto">
              <a:xfrm rot="-5400000" flipH="1" flipV="1">
                <a:off x="1248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71" name="Line 47"/>
              <p:cNvSpPr>
                <a:spLocks noChangeShapeType="1"/>
              </p:cNvSpPr>
              <p:nvPr/>
            </p:nvSpPr>
            <p:spPr bwMode="auto">
              <a:xfrm rot="-5400000" flipH="1" flipV="1">
                <a:off x="1632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72" name="Line 48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3473" name="Text Box 49"/>
            <p:cNvSpPr txBox="1">
              <a:spLocks noChangeArrowheads="1"/>
            </p:cNvSpPr>
            <p:nvPr/>
          </p:nvSpPr>
          <p:spPr bwMode="auto">
            <a:xfrm>
              <a:off x="1008" y="3840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mic Sans MS" pitchFamily="66" charset="0"/>
                </a:rPr>
                <a:t>R(s) = -0.01</a:t>
              </a:r>
            </a:p>
          </p:txBody>
        </p:sp>
      </p:grpSp>
      <p:grpSp>
        <p:nvGrpSpPr>
          <p:cNvPr id="103474" name="Group 50"/>
          <p:cNvGrpSpPr>
            <a:grpSpLocks/>
          </p:cNvGrpSpPr>
          <p:nvPr/>
        </p:nvGrpSpPr>
        <p:grpSpPr bwMode="auto">
          <a:xfrm>
            <a:off x="1066800" y="1447800"/>
            <a:ext cx="6858000" cy="2271713"/>
            <a:chOff x="672" y="912"/>
            <a:chExt cx="4320" cy="1431"/>
          </a:xfrm>
        </p:grpSpPr>
        <p:grpSp>
          <p:nvGrpSpPr>
            <p:cNvPr id="103475" name="Group 51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672" y="912"/>
              <a:chExt cx="1536" cy="1152"/>
            </a:xfrm>
          </p:grpSpPr>
          <p:grpSp>
            <p:nvGrpSpPr>
              <p:cNvPr id="103476" name="Group 52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103477" name="Rectangle 53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8" name="Line 54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79" name="Line 55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80" name="Line 56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81" name="Line 57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82" name="Line 58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83" name="Rectangle 59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484" name="Rectangle 60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3485" name="Rectangle 61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3486" name="Line 62"/>
              <p:cNvSpPr>
                <a:spLocks noChangeShapeType="1"/>
              </p:cNvSpPr>
              <p:nvPr/>
            </p:nvSpPr>
            <p:spPr bwMode="auto">
              <a:xfrm flipV="1">
                <a:off x="1632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87" name="Line 63"/>
              <p:cNvSpPr>
                <a:spLocks noChangeShapeType="1"/>
              </p:cNvSpPr>
              <p:nvPr/>
            </p:nvSpPr>
            <p:spPr bwMode="auto">
              <a:xfrm flipV="1">
                <a:off x="864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88" name="Line 64"/>
              <p:cNvSpPr>
                <a:spLocks noChangeShapeType="1"/>
              </p:cNvSpPr>
              <p:nvPr/>
            </p:nvSpPr>
            <p:spPr bwMode="auto">
              <a:xfrm rot="5400000" flipV="1">
                <a:off x="1248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89" name="Line 65"/>
              <p:cNvSpPr>
                <a:spLocks noChangeShapeType="1"/>
              </p:cNvSpPr>
              <p:nvPr/>
            </p:nvSpPr>
            <p:spPr bwMode="auto">
              <a:xfrm rot="-5400000" flipH="1" flipV="1">
                <a:off x="1632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90" name="Line 66"/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91" name="Line 67"/>
              <p:cNvSpPr>
                <a:spLocks noChangeShapeType="1"/>
              </p:cNvSpPr>
              <p:nvPr/>
            </p:nvSpPr>
            <p:spPr bwMode="auto">
              <a:xfrm rot="5400000" flipV="1">
                <a:off x="1632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92" name="Line 68"/>
              <p:cNvSpPr>
                <a:spLocks noChangeShapeType="1"/>
              </p:cNvSpPr>
              <p:nvPr/>
            </p:nvSpPr>
            <p:spPr bwMode="auto">
              <a:xfrm rot="5400000" flipV="1">
                <a:off x="864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93" name="Line 69"/>
              <p:cNvSpPr>
                <a:spLocks noChangeShapeType="1"/>
              </p:cNvSpPr>
              <p:nvPr/>
            </p:nvSpPr>
            <p:spPr bwMode="auto">
              <a:xfrm rot="-5400000" flipH="1" flipV="1"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94" name="Line 70"/>
              <p:cNvSpPr>
                <a:spLocks noChangeShapeType="1"/>
              </p:cNvSpPr>
              <p:nvPr/>
            </p:nvSpPr>
            <p:spPr bwMode="auto">
              <a:xfrm rot="-5400000" flipH="1" flipV="1">
                <a:off x="2016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95" name="Group 71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3456" y="912"/>
              <a:chExt cx="1536" cy="1152"/>
            </a:xfrm>
          </p:grpSpPr>
          <p:grpSp>
            <p:nvGrpSpPr>
              <p:cNvPr id="103496" name="Group 72"/>
              <p:cNvGrpSpPr>
                <a:grpSpLocks/>
              </p:cNvGrpSpPr>
              <p:nvPr/>
            </p:nvGrpSpPr>
            <p:grpSpPr bwMode="auto">
              <a:xfrm>
                <a:off x="3456" y="912"/>
                <a:ext cx="1536" cy="1152"/>
                <a:chOff x="960" y="1152"/>
                <a:chExt cx="1536" cy="1152"/>
              </a:xfrm>
            </p:grpSpPr>
            <p:sp>
              <p:nvSpPr>
                <p:cNvPr id="103497" name="Rectangle 73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98" name="Line 74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499" name="Line 75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500" name="Line 76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501" name="Line 77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502" name="Line 78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3503" name="Rectangle 79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504" name="Rectangle 80"/>
              <p:cNvSpPr>
                <a:spLocks noChangeArrowheads="1"/>
              </p:cNvSpPr>
              <p:nvPr/>
            </p:nvSpPr>
            <p:spPr bwMode="auto">
              <a:xfrm>
                <a:off x="4608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3505" name="Rectangle 81"/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3506" name="Line 82"/>
              <p:cNvSpPr>
                <a:spLocks noChangeShapeType="1"/>
              </p:cNvSpPr>
              <p:nvPr/>
            </p:nvSpPr>
            <p:spPr bwMode="auto">
              <a:xfrm flipV="1">
                <a:off x="364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07" name="Line 83"/>
              <p:cNvSpPr>
                <a:spLocks noChangeShapeType="1"/>
              </p:cNvSpPr>
              <p:nvPr/>
            </p:nvSpPr>
            <p:spPr bwMode="auto">
              <a:xfrm rot="5400000" flipV="1">
                <a:off x="4032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08" name="Line 84"/>
              <p:cNvSpPr>
                <a:spLocks noChangeShapeType="1"/>
              </p:cNvSpPr>
              <p:nvPr/>
            </p:nvSpPr>
            <p:spPr bwMode="auto">
              <a:xfrm rot="5400000" flipV="1">
                <a:off x="4416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09" name="Line 85"/>
              <p:cNvSpPr>
                <a:spLocks noChangeShapeType="1"/>
              </p:cNvSpPr>
              <p:nvPr/>
            </p:nvSpPr>
            <p:spPr bwMode="auto">
              <a:xfrm rot="5400000" flipV="1">
                <a:off x="3648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10" name="Line 86"/>
              <p:cNvSpPr>
                <a:spLocks noChangeShapeType="1"/>
              </p:cNvSpPr>
              <p:nvPr/>
            </p:nvSpPr>
            <p:spPr bwMode="auto">
              <a:xfrm rot="5400000" flipV="1">
                <a:off x="4032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11" name="Line 87"/>
              <p:cNvSpPr>
                <a:spLocks noChangeShapeType="1"/>
              </p:cNvSpPr>
              <p:nvPr/>
            </p:nvSpPr>
            <p:spPr bwMode="auto">
              <a:xfrm rot="5400000" flipV="1">
                <a:off x="4416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12" name="Line 88"/>
              <p:cNvSpPr>
                <a:spLocks noChangeShapeType="1"/>
              </p:cNvSpPr>
              <p:nvPr/>
            </p:nvSpPr>
            <p:spPr bwMode="auto">
              <a:xfrm rot="5400000" flipV="1">
                <a:off x="36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13" name="Line 89"/>
              <p:cNvSpPr>
                <a:spLocks noChangeShapeType="1"/>
              </p:cNvSpPr>
              <p:nvPr/>
            </p:nvSpPr>
            <p:spPr bwMode="auto">
              <a:xfrm rot="5400000" flipV="1">
                <a:off x="441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514" name="Line 90"/>
              <p:cNvSpPr>
                <a:spLocks noChangeShapeType="1"/>
              </p:cNvSpPr>
              <p:nvPr/>
            </p:nvSpPr>
            <p:spPr bwMode="auto">
              <a:xfrm flipV="1">
                <a:off x="480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3515" name="Text Box 91"/>
            <p:cNvSpPr txBox="1">
              <a:spLocks noChangeArrowheads="1"/>
            </p:cNvSpPr>
            <p:nvPr/>
          </p:nvSpPr>
          <p:spPr bwMode="auto">
            <a:xfrm>
              <a:off x="960" y="2112"/>
              <a:ext cx="9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mic Sans MS" pitchFamily="66" charset="0"/>
                </a:rPr>
                <a:t>R(s) = -0.04</a:t>
              </a:r>
            </a:p>
          </p:txBody>
        </p:sp>
        <p:sp>
          <p:nvSpPr>
            <p:cNvPr id="103516" name="Text Box 92"/>
            <p:cNvSpPr txBox="1">
              <a:spLocks noChangeArrowheads="1"/>
            </p:cNvSpPr>
            <p:nvPr/>
          </p:nvSpPr>
          <p:spPr bwMode="auto">
            <a:xfrm>
              <a:off x="3888" y="2064"/>
              <a:ext cx="6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mic Sans MS" pitchFamily="66" charset="0"/>
                </a:rPr>
                <a:t>R(s) = -2</a:t>
              </a:r>
            </a:p>
          </p:txBody>
        </p:sp>
      </p:grpSp>
      <p:sp>
        <p:nvSpPr>
          <p:cNvPr id="103517" name="Text Box 93"/>
          <p:cNvSpPr txBox="1">
            <a:spLocks noChangeArrowheads="1"/>
          </p:cNvSpPr>
          <p:nvPr/>
        </p:nvSpPr>
        <p:spPr bwMode="auto">
          <a:xfrm>
            <a:off x="6172200" y="6096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R(s) &gt;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Model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States s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 smtClean="0"/>
              <a:t>S</a:t>
            </a:r>
          </a:p>
          <a:p>
            <a:r>
              <a:rPr lang="en-US" dirty="0" smtClean="0"/>
              <a:t>Action 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a(s) = {(s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1</a:t>
            </a:r>
            <a:r>
              <a:rPr lang="en-US" dirty="0" smtClean="0"/>
              <a:t>), (s</a:t>
            </a:r>
            <a:r>
              <a:rPr lang="en-US" baseline="-25000" dirty="0" smtClean="0"/>
              <a:t>2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), ... , 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,p</a:t>
            </a:r>
            <a:r>
              <a:rPr lang="en-US" baseline="-25000" dirty="0" err="1" smtClean="0"/>
              <a:t>n</a:t>
            </a:r>
            <a:r>
              <a:rPr lang="en-US" dirty="0" smtClean="0"/>
              <a:t>)}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 rot="16200000" flipV="1">
            <a:off x="3579018" y="912018"/>
            <a:ext cx="461963" cy="4572000"/>
          </a:xfrm>
          <a:prstGeom prst="leftBrace">
            <a:avLst>
              <a:gd name="adj1" fmla="val 824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32114" y="3431382"/>
            <a:ext cx="436529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probability </a:t>
            </a:r>
            <a:r>
              <a:rPr lang="en-US" sz="2400" dirty="0">
                <a:latin typeface="+mj-lt"/>
              </a:rPr>
              <a:t>distribution </a:t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over </a:t>
            </a:r>
            <a:r>
              <a:rPr lang="en-US" sz="2400" dirty="0">
                <a:latin typeface="+mj-lt"/>
              </a:rPr>
              <a:t>possible successor states</a:t>
            </a:r>
          </a:p>
          <a:p>
            <a:pPr algn="ctr">
              <a:spcBef>
                <a:spcPct val="20000"/>
              </a:spcBef>
            </a:pPr>
            <a:endParaRPr lang="en-US" sz="800" dirty="0">
              <a:latin typeface="Comic Sans MS" pitchFamily="66" charset="0"/>
            </a:endParaRPr>
          </a:p>
          <a:p>
            <a:pPr algn="ctr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[           ]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07895"/>
              </p:ext>
            </p:extLst>
          </p:nvPr>
        </p:nvGraphicFramePr>
        <p:xfrm>
          <a:off x="3352800" y="4193382"/>
          <a:ext cx="914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4" imgW="469800" imgH="431640" progId="Equation.DSMT4">
                  <p:embed/>
                </p:oleObj>
              </mc:Choice>
              <mc:Fallback>
                <p:oleObj name="Equation" r:id="rId4" imgW="4698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3382"/>
                        <a:ext cx="914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28600" y="5410200"/>
            <a:ext cx="853440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FF0000"/>
                </a:solidFill>
                <a:latin typeface="+mj-lt"/>
              </a:rPr>
              <a:t>Markov assumption:</a:t>
            </a:r>
            <a:r>
              <a:rPr lang="en-US" sz="2800" dirty="0">
                <a:latin typeface="+mj-lt"/>
              </a:rPr>
              <a:t> The action model a(s) does not depend on what happened prior to reaching s 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3216" y="912"/>
            <a:chExt cx="1776" cy="1409"/>
          </a:xfrm>
        </p:grpSpPr>
        <p:grpSp>
          <p:nvGrpSpPr>
            <p:cNvPr id="105475" name="Group 3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105476" name="Rectangle 4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77" name="Line 5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78" name="Line 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79" name="Line 7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0" name="Line 8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1" name="Line 9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2" name="Rectangle 1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483" name="Group 11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105484" name="Text Box 12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5485" name="Group 13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54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54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54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54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54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54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5492" name="Rectangle 20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5493" name="Rectangle 21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0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Equations</a:t>
            </a:r>
            <a:endParaRPr lang="en-US"/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609600" y="3733800"/>
            <a:ext cx="83058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s is terminal: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		</a:t>
            </a:r>
            <a:r>
              <a:rPr lang="en-US" sz="2400" dirty="0">
                <a:latin typeface="Comic Sans MS" pitchFamily="66" charset="0"/>
              </a:rPr>
              <a:t>U(s) = R(s)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endParaRPr lang="en-US" sz="1000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s is non-terminal: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		</a:t>
            </a:r>
            <a:r>
              <a:rPr lang="en-US" sz="2400" dirty="0">
                <a:latin typeface="Comic Sans MS" pitchFamily="66" charset="0"/>
              </a:rPr>
              <a:t>U(s) = R(s) + </a:t>
            </a:r>
            <a:r>
              <a:rPr lang="en-US" sz="2400" dirty="0" err="1">
                <a:latin typeface="Comic Sans MS" pitchFamily="66" charset="0"/>
              </a:rPr>
              <a:t>max</a:t>
            </a:r>
            <a:r>
              <a:rPr lang="en-US" sz="2400" baseline="-25000" dirty="0" err="1">
                <a:latin typeface="Comic Sans MS" pitchFamily="66" charset="0"/>
              </a:rPr>
              <a:t>a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Appl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Comic Sans MS" pitchFamily="66" charset="0"/>
              </a:rPr>
              <a:t>s</a:t>
            </a:r>
            <a:r>
              <a:rPr lang="en-US" sz="2400" baseline="-25000" dirty="0">
                <a:latin typeface="Comic Sans MS" pitchFamily="66" charset="0"/>
              </a:rPr>
              <a:t>’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Succ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s,a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 dirty="0">
                <a:latin typeface="Comic Sans MS" pitchFamily="66" charset="0"/>
              </a:rPr>
              <a:t>P(s’|</a:t>
            </a:r>
            <a:r>
              <a:rPr lang="en-US" sz="2400" dirty="0" err="1" smtClean="0">
                <a:latin typeface="Comic Sans MS" pitchFamily="66" charset="0"/>
              </a:rPr>
              <a:t>a,s</a:t>
            </a:r>
            <a:r>
              <a:rPr lang="en-US" sz="2400" dirty="0" smtClean="0">
                <a:latin typeface="Comic Sans MS" pitchFamily="66" charset="0"/>
              </a:rPr>
              <a:t>)U(s</a:t>
            </a:r>
            <a:r>
              <a:rPr lang="en-US" sz="2400" dirty="0">
                <a:latin typeface="Comic Sans MS" pitchFamily="66" charset="0"/>
              </a:rPr>
              <a:t>’) 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000" dirty="0">
                <a:latin typeface="+mj-lt"/>
              </a:rPr>
              <a:t>[Bellman equation] </a:t>
            </a:r>
            <a:endParaRPr lang="en-US" sz="2400" dirty="0"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endParaRPr lang="en-US" sz="1000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Comic Sans MS" pitchFamily="66" charset="0"/>
              </a:rPr>
              <a:t>*(s) = </a:t>
            </a:r>
            <a:r>
              <a:rPr lang="en-US" sz="2400" dirty="0" err="1">
                <a:solidFill>
                  <a:srgbClr val="0033CC"/>
                </a:solidFill>
                <a:latin typeface="Comic Sans MS" pitchFamily="66" charset="0"/>
              </a:rPr>
              <a:t>arg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max</a:t>
            </a:r>
            <a:r>
              <a:rPr lang="en-US" sz="2400" baseline="-25000" dirty="0" err="1">
                <a:latin typeface="Comic Sans MS" pitchFamily="66" charset="0"/>
              </a:rPr>
              <a:t>a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Appl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Comic Sans MS" pitchFamily="66" charset="0"/>
              </a:rPr>
              <a:t>s</a:t>
            </a:r>
            <a:r>
              <a:rPr lang="en-US" sz="2400" baseline="-25000" dirty="0">
                <a:latin typeface="Comic Sans MS" pitchFamily="66" charset="0"/>
              </a:rPr>
              <a:t>’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Succ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s,a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 dirty="0">
                <a:latin typeface="Comic Sans MS" pitchFamily="66" charset="0"/>
              </a:rPr>
              <a:t>P(s’|</a:t>
            </a:r>
            <a:r>
              <a:rPr lang="en-US" sz="2400" dirty="0" err="1" smtClean="0">
                <a:latin typeface="Comic Sans MS" pitchFamily="66" charset="0"/>
              </a:rPr>
              <a:t>a,s</a:t>
            </a:r>
            <a:r>
              <a:rPr lang="en-US" sz="2400" dirty="0" smtClean="0">
                <a:latin typeface="Comic Sans MS" pitchFamily="66" charset="0"/>
              </a:rPr>
              <a:t>)U(s</a:t>
            </a:r>
            <a:r>
              <a:rPr lang="en-US" sz="2400" dirty="0">
                <a:latin typeface="Comic Sans MS" pitchFamily="66" charset="0"/>
              </a:rPr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3216" y="912"/>
            <a:chExt cx="1776" cy="1409"/>
          </a:xfrm>
        </p:grpSpPr>
        <p:grpSp>
          <p:nvGrpSpPr>
            <p:cNvPr id="107523" name="Group 3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107524" name="Rectangle 4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25" name="Line 5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26" name="Line 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27" name="Line 7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28" name="Line 8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29" name="Line 9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7531" name="Group 11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107532" name="Text Box 12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7533" name="Group 13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75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75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75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75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753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753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7540" name="Rectangle 20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7541" name="Rectangle 21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7542" name="Line 22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49" name="Line 29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50" name="Line 30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755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Equations</a:t>
            </a:r>
            <a:endParaRPr lang="en-US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609600" y="3733800"/>
            <a:ext cx="83058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3888" indent="-276225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s is terminal</a:t>
            </a:r>
            <a:r>
              <a:rPr lang="en-US" sz="2000" dirty="0">
                <a:latin typeface="Comic Sans MS" pitchFamily="66" charset="0"/>
              </a:rPr>
              <a:t>: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		</a:t>
            </a:r>
            <a:r>
              <a:rPr lang="en-US" sz="2400" dirty="0">
                <a:latin typeface="Comic Sans MS" pitchFamily="66" charset="0"/>
              </a:rPr>
              <a:t>U(s) = R(s)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endParaRPr lang="en-US" sz="1000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s is non-terminal: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		</a:t>
            </a:r>
            <a:r>
              <a:rPr lang="en-US" sz="2400" dirty="0">
                <a:latin typeface="Comic Sans MS" pitchFamily="66" charset="0"/>
              </a:rPr>
              <a:t>U(s) = R(s) + </a:t>
            </a:r>
            <a:r>
              <a:rPr lang="en-US" sz="2400" dirty="0" err="1">
                <a:latin typeface="Comic Sans MS" pitchFamily="66" charset="0"/>
              </a:rPr>
              <a:t>max</a:t>
            </a:r>
            <a:r>
              <a:rPr lang="en-US" sz="2400" baseline="-25000" dirty="0" err="1">
                <a:latin typeface="Comic Sans MS" pitchFamily="66" charset="0"/>
              </a:rPr>
              <a:t>a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Appl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Comic Sans MS" pitchFamily="66" charset="0"/>
              </a:rPr>
              <a:t>s</a:t>
            </a:r>
            <a:r>
              <a:rPr lang="en-US" sz="2400" baseline="-25000" dirty="0">
                <a:latin typeface="Comic Sans MS" pitchFamily="66" charset="0"/>
              </a:rPr>
              <a:t>’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Succ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s,a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 dirty="0">
                <a:latin typeface="Comic Sans MS" pitchFamily="66" charset="0"/>
              </a:rPr>
              <a:t>P(s’|</a:t>
            </a:r>
            <a:r>
              <a:rPr lang="en-US" sz="2400" dirty="0" err="1">
                <a:latin typeface="Comic Sans MS" pitchFamily="66" charset="0"/>
              </a:rPr>
              <a:t>a.s</a:t>
            </a:r>
            <a:r>
              <a:rPr lang="en-US" sz="2400" dirty="0">
                <a:latin typeface="Comic Sans MS" pitchFamily="66" charset="0"/>
              </a:rPr>
              <a:t>)U(s’)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[Bellman equation]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endParaRPr lang="en-US" sz="1000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Comic Sans MS" pitchFamily="66" charset="0"/>
              </a:rPr>
              <a:t>*(s) = </a:t>
            </a:r>
            <a:r>
              <a:rPr lang="en-US" sz="2400" dirty="0" err="1">
                <a:latin typeface="Comic Sans MS" pitchFamily="66" charset="0"/>
              </a:rPr>
              <a:t>arg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max</a:t>
            </a:r>
            <a:r>
              <a:rPr lang="en-US" sz="2400" baseline="-25000" dirty="0" err="1">
                <a:latin typeface="Comic Sans MS" pitchFamily="66" charset="0"/>
              </a:rPr>
              <a:t>a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Appl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Comic Sans MS" pitchFamily="66" charset="0"/>
              </a:rPr>
              <a:t>s</a:t>
            </a:r>
            <a:r>
              <a:rPr lang="en-US" sz="2400" baseline="-25000" dirty="0">
                <a:latin typeface="Comic Sans MS" pitchFamily="66" charset="0"/>
              </a:rPr>
              <a:t>’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Succ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s,a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 dirty="0">
                <a:latin typeface="Comic Sans MS" pitchFamily="66" charset="0"/>
              </a:rPr>
              <a:t>P(s’|</a:t>
            </a:r>
            <a:r>
              <a:rPr lang="en-US" sz="2400" dirty="0" err="1">
                <a:latin typeface="Comic Sans MS" pitchFamily="66" charset="0"/>
              </a:rPr>
              <a:t>a.s</a:t>
            </a:r>
            <a:r>
              <a:rPr lang="en-US" sz="2400" dirty="0">
                <a:latin typeface="Comic Sans MS" pitchFamily="66" charset="0"/>
              </a:rPr>
              <a:t>)U(s’)</a:t>
            </a:r>
            <a:br>
              <a:rPr lang="en-US" sz="2400" dirty="0">
                <a:latin typeface="Comic Sans MS" pitchFamily="66" charset="0"/>
              </a:rPr>
            </a:br>
            <a:endParaRPr lang="en-US" sz="2000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>
            <a:off x="1143000" y="48768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>
            <a:off x="6934200" y="48768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H="1">
            <a:off x="1828800" y="2552700"/>
            <a:ext cx="4813300" cy="240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5695950" y="2990850"/>
            <a:ext cx="1390650" cy="188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57" name="Text Box 37"/>
          <p:cNvSpPr txBox="1">
            <a:spLocks noChangeArrowheads="1"/>
          </p:cNvSpPr>
          <p:nvPr/>
        </p:nvSpPr>
        <p:spPr bwMode="auto">
          <a:xfrm>
            <a:off x="5029200" y="1828800"/>
            <a:ext cx="3198813" cy="11906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The utility of s depends on 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utility of other states s’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(possibly, including s), and 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vice versa</a:t>
            </a:r>
          </a:p>
        </p:txBody>
      </p:sp>
      <p:grpSp>
        <p:nvGrpSpPr>
          <p:cNvPr id="107558" name="Group 38"/>
          <p:cNvGrpSpPr>
            <a:grpSpLocks/>
          </p:cNvGrpSpPr>
          <p:nvPr/>
        </p:nvGrpSpPr>
        <p:grpSpPr bwMode="auto">
          <a:xfrm>
            <a:off x="2971800" y="3810000"/>
            <a:ext cx="3205163" cy="1524000"/>
            <a:chOff x="1872" y="2400"/>
            <a:chExt cx="2019" cy="960"/>
          </a:xfrm>
        </p:grpSpPr>
        <p:sp>
          <p:nvSpPr>
            <p:cNvPr id="107559" name="Oval 39"/>
            <p:cNvSpPr>
              <a:spLocks noChangeArrowheads="1"/>
            </p:cNvSpPr>
            <p:nvPr/>
          </p:nvSpPr>
          <p:spPr bwMode="auto">
            <a:xfrm>
              <a:off x="1872" y="3072"/>
              <a:ext cx="52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0" name="Line 40"/>
            <p:cNvSpPr>
              <a:spLocks noChangeShapeType="1"/>
            </p:cNvSpPr>
            <p:nvPr/>
          </p:nvSpPr>
          <p:spPr bwMode="auto">
            <a:xfrm flipV="1">
              <a:off x="2352" y="28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61" name="Text Box 41"/>
            <p:cNvSpPr txBox="1">
              <a:spLocks noChangeArrowheads="1"/>
            </p:cNvSpPr>
            <p:nvPr/>
          </p:nvSpPr>
          <p:spPr bwMode="auto">
            <a:xfrm>
              <a:off x="2688" y="2400"/>
              <a:ext cx="1203" cy="44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Comic Sans MS" pitchFamily="66" charset="0"/>
                </a:rPr>
                <a:t>The equations 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are non-linear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Iteration Algorithm</a:t>
            </a:r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Initialize the utility of each non-terminal states to U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(s) = 0 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endParaRPr lang="en-US" sz="1000" dirty="0">
              <a:latin typeface="+mj-lt"/>
            </a:endParaRP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For t = 0, 1, 2, ... do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800" dirty="0">
                <a:latin typeface="Comic Sans MS" pitchFamily="66" charset="0"/>
              </a:rPr>
              <a:t/>
            </a:r>
            <a:br>
              <a:rPr lang="en-US" sz="800" dirty="0">
                <a:latin typeface="Comic Sans MS" pitchFamily="66" charset="0"/>
              </a:rPr>
            </a:br>
            <a:r>
              <a:rPr lang="en-US" sz="2000" dirty="0">
                <a:latin typeface="+mj-lt"/>
              </a:rPr>
              <a:t>		</a:t>
            </a:r>
            <a:r>
              <a:rPr lang="en-US" sz="2400" dirty="0">
                <a:latin typeface="+mj-lt"/>
              </a:rPr>
              <a:t>U</a:t>
            </a:r>
            <a:r>
              <a:rPr lang="en-US" sz="2400" baseline="-25000" dirty="0">
                <a:latin typeface="+mj-lt"/>
              </a:rPr>
              <a:t>t+1</a:t>
            </a:r>
            <a:r>
              <a:rPr lang="en-US" sz="2400" dirty="0">
                <a:latin typeface="+mj-lt"/>
              </a:rPr>
              <a:t>(s) = R(s) + </a:t>
            </a:r>
            <a:r>
              <a:rPr lang="en-US" sz="2400" dirty="0" err="1">
                <a:latin typeface="+mj-lt"/>
              </a:rPr>
              <a:t>max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Appl</a:t>
            </a:r>
            <a:r>
              <a:rPr lang="en-US" sz="2400" baseline="-25000" dirty="0">
                <a:latin typeface="+mj-lt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’</a:t>
            </a:r>
            <a:r>
              <a:rPr lang="en-US" sz="2400" baseline="-25000" dirty="0">
                <a:latin typeface="+mj-lt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Succ</a:t>
            </a:r>
            <a:r>
              <a:rPr lang="en-US" sz="2400" baseline="-25000" dirty="0">
                <a:latin typeface="+mj-lt"/>
                <a:sym typeface="Symbol" pitchFamily="18" charset="2"/>
              </a:rPr>
              <a:t>(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s,a</a:t>
            </a:r>
            <a:r>
              <a:rPr lang="en-US" sz="2400" baseline="-25000" dirty="0">
                <a:latin typeface="+mj-lt"/>
                <a:sym typeface="Symbol" pitchFamily="18" charset="2"/>
              </a:rPr>
              <a:t>)</a:t>
            </a:r>
            <a:r>
              <a:rPr lang="en-US" sz="2400" dirty="0">
                <a:latin typeface="+mj-lt"/>
              </a:rPr>
              <a:t>P(s’|</a:t>
            </a:r>
            <a:r>
              <a:rPr lang="en-US" sz="2400" dirty="0" err="1" smtClean="0">
                <a:latin typeface="+mj-lt"/>
              </a:rPr>
              <a:t>a,s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 err="1" smtClean="0">
                <a:latin typeface="+mj-lt"/>
              </a:rPr>
              <a:t>U</a:t>
            </a:r>
            <a:r>
              <a:rPr lang="en-US" sz="2400" baseline="-25000" dirty="0" err="1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(s</a:t>
            </a:r>
            <a:r>
              <a:rPr lang="en-US" sz="2400" dirty="0">
                <a:latin typeface="+mj-lt"/>
              </a:rPr>
              <a:t>’)</a:t>
            </a:r>
            <a:br>
              <a:rPr lang="en-US" sz="2400" dirty="0">
                <a:latin typeface="+mj-lt"/>
              </a:rPr>
            </a:br>
            <a:r>
              <a:rPr lang="en-US" sz="800" dirty="0">
                <a:latin typeface="Comic Sans MS" pitchFamily="66" charset="0"/>
              </a:rPr>
              <a:t/>
            </a:r>
            <a:br>
              <a:rPr lang="en-US" sz="800" dirty="0">
                <a:latin typeface="Comic Sans MS" pitchFamily="66" charset="0"/>
              </a:rPr>
            </a:br>
            <a:r>
              <a:rPr lang="en-US" sz="2000" dirty="0">
                <a:latin typeface="+mj-lt"/>
              </a:rPr>
              <a:t>for each non-terminal state s</a:t>
            </a:r>
            <a:endParaRPr lang="en-US" sz="1000" dirty="0">
              <a:latin typeface="+mj-lt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4114800" y="1447800"/>
            <a:ext cx="3810000" cy="2236788"/>
            <a:chOff x="2592" y="912"/>
            <a:chExt cx="2400" cy="1409"/>
          </a:xfrm>
        </p:grpSpPr>
        <p:grpSp>
          <p:nvGrpSpPr>
            <p:cNvPr id="109602" name="Group 34"/>
            <p:cNvGrpSpPr>
              <a:grpSpLocks/>
            </p:cNvGrpSpPr>
            <p:nvPr/>
          </p:nvGrpSpPr>
          <p:grpSpPr bwMode="auto">
            <a:xfrm>
              <a:off x="3216" y="912"/>
              <a:ext cx="1776" cy="1409"/>
              <a:chOff x="432" y="912"/>
              <a:chExt cx="1776" cy="1409"/>
            </a:xfrm>
          </p:grpSpPr>
          <p:grpSp>
            <p:nvGrpSpPr>
              <p:cNvPr id="109603" name="Group 35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109604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7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611" name="Group 43"/>
              <p:cNvGrpSpPr>
                <a:grpSpLocks/>
              </p:cNvGrpSpPr>
              <p:nvPr/>
            </p:nvGrpSpPr>
            <p:grpSpPr bwMode="auto">
              <a:xfrm>
                <a:off x="432" y="1015"/>
                <a:ext cx="1702" cy="1306"/>
                <a:chOff x="720" y="1159"/>
                <a:chExt cx="1702" cy="1306"/>
              </a:xfrm>
            </p:grpSpPr>
            <p:sp>
              <p:nvSpPr>
                <p:cNvPr id="1096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20" y="1159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grpSp>
              <p:nvGrpSpPr>
                <p:cNvPr id="109613" name="Group 45"/>
                <p:cNvGrpSpPr>
                  <a:grpSpLocks/>
                </p:cNvGrpSpPr>
                <p:nvPr/>
              </p:nvGrpSpPr>
              <p:grpSpPr bwMode="auto">
                <a:xfrm>
                  <a:off x="720" y="1543"/>
                  <a:ext cx="1702" cy="922"/>
                  <a:chOff x="720" y="1543"/>
                  <a:chExt cx="1702" cy="922"/>
                </a:xfrm>
              </p:grpSpPr>
              <p:sp>
                <p:nvSpPr>
                  <p:cNvPr id="10961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543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879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10961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4</a:t>
                    </a:r>
                  </a:p>
                </p:txBody>
              </p:sp>
              <p:sp>
                <p:nvSpPr>
                  <p:cNvPr id="10961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</a:t>
                    </a:r>
                  </a:p>
                </p:txBody>
              </p:sp>
              <p:sp>
                <p:nvSpPr>
                  <p:cNvPr id="10961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215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9620" name="Rectangle 52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9621" name="Rectangle 53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9622" name="Rectangle 54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0.66</a:t>
                </a:r>
              </a:p>
            </p:txBody>
          </p:sp>
          <p:sp>
            <p:nvSpPr>
              <p:cNvPr id="109623" name="Rectangle 5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0.39</a:t>
                </a:r>
              </a:p>
            </p:txBody>
          </p:sp>
          <p:sp>
            <p:nvSpPr>
              <p:cNvPr id="109624" name="Rectangle 5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0.61</a:t>
                </a:r>
              </a:p>
            </p:txBody>
          </p:sp>
          <p:sp>
            <p:nvSpPr>
              <p:cNvPr id="109625" name="Rectangle 5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0.66</a:t>
                </a:r>
              </a:p>
            </p:txBody>
          </p:sp>
          <p:sp>
            <p:nvSpPr>
              <p:cNvPr id="109626" name="Rectangle 58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0.71</a:t>
                </a:r>
              </a:p>
            </p:txBody>
          </p:sp>
          <p:sp>
            <p:nvSpPr>
              <p:cNvPr id="109627" name="Rectangle 59"/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0.76</a:t>
                </a:r>
              </a:p>
            </p:txBody>
          </p:sp>
          <p:sp>
            <p:nvSpPr>
              <p:cNvPr id="109628" name="Rectangle 60"/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0.87</a:t>
                </a:r>
              </a:p>
            </p:txBody>
          </p:sp>
          <p:sp>
            <p:nvSpPr>
              <p:cNvPr id="109629" name="Rectangle 61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0.81</a:t>
                </a:r>
              </a:p>
            </p:txBody>
          </p:sp>
          <p:sp>
            <p:nvSpPr>
              <p:cNvPr id="109630" name="Rectangle 62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0.92</a:t>
                </a:r>
              </a:p>
            </p:txBody>
          </p:sp>
        </p:grpSp>
        <p:sp>
          <p:nvSpPr>
            <p:cNvPr id="109631" name="Line 63"/>
            <p:cNvSpPr>
              <a:spLocks noChangeShapeType="1"/>
            </p:cNvSpPr>
            <p:nvPr/>
          </p:nvSpPr>
          <p:spPr bwMode="auto">
            <a:xfrm>
              <a:off x="2592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5105400" y="1447800"/>
            <a:ext cx="2819400" cy="2236788"/>
            <a:chOff x="3216" y="912"/>
            <a:chExt cx="1776" cy="1409"/>
          </a:xfrm>
        </p:grpSpPr>
        <p:grpSp>
          <p:nvGrpSpPr>
            <p:cNvPr id="111619" name="Group 3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111620" name="Rectangle 4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21" name="Line 5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2" name="Line 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3" name="Line 7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4" name="Line 8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5" name="Line 9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6" name="Rectangle 1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27" name="Group 11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111628" name="Text Box 12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11629" name="Group 13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116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116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116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116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11636" name="Rectangle 20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11637" name="Rectangle 21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47" name="Group 31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11648" name="Group 32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11649" name="Rectangle 33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0" name="Line 34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1" name="Line 35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2" name="Line 36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3" name="Line 37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4" name="Line 3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5" name="Rectangle 39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56" name="Group 40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11657" name="Text Box 41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11658" name="Group 42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1165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116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1166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1166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6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11665" name="Rectangle 49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11666" name="Rectangle 50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11667" name="Rectangle 51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111668" name="Rectangle 52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0.39</a:t>
              </a:r>
            </a:p>
          </p:txBody>
        </p:sp>
        <p:sp>
          <p:nvSpPr>
            <p:cNvPr id="111669" name="Rectangle 53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0.61</a:t>
              </a:r>
            </a:p>
          </p:txBody>
        </p:sp>
        <p:sp>
          <p:nvSpPr>
            <p:cNvPr id="111670" name="Rectangle 54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111671" name="Rectangle 55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0.71</a:t>
              </a:r>
            </a:p>
          </p:txBody>
        </p:sp>
        <p:sp>
          <p:nvSpPr>
            <p:cNvPr id="111672" name="Rectangle 56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0.76</a:t>
              </a:r>
            </a:p>
          </p:txBody>
        </p:sp>
        <p:sp>
          <p:nvSpPr>
            <p:cNvPr id="111673" name="Rectangle 57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0.87</a:t>
              </a:r>
            </a:p>
          </p:txBody>
        </p:sp>
        <p:sp>
          <p:nvSpPr>
            <p:cNvPr id="111674" name="Rectangle 58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0.81</a:t>
              </a:r>
            </a:p>
          </p:txBody>
        </p:sp>
        <p:sp>
          <p:nvSpPr>
            <p:cNvPr id="111675" name="Rectangle 59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0.92</a:t>
              </a:r>
            </a:p>
          </p:txBody>
        </p:sp>
      </p:grpSp>
      <p:sp>
        <p:nvSpPr>
          <p:cNvPr id="111676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Iteration Algorithm</a:t>
            </a:r>
            <a:endParaRPr lang="en-US"/>
          </a:p>
        </p:txBody>
      </p:sp>
      <p:sp>
        <p:nvSpPr>
          <p:cNvPr id="111677" name="Text Box 61"/>
          <p:cNvSpPr txBox="1">
            <a:spLocks noChangeArrowheads="1"/>
          </p:cNvSpPr>
          <p:nvPr/>
        </p:nvSpPr>
        <p:spPr bwMode="auto">
          <a:xfrm>
            <a:off x="609600" y="3733800"/>
            <a:ext cx="83058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Initialize the utility of each non-terminal states to U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(s) = 0 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endParaRPr lang="en-US" sz="1000" dirty="0">
              <a:latin typeface="+mj-lt"/>
            </a:endParaRP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For t = 0, 1, 2, ... do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800" dirty="0">
                <a:latin typeface="+mj-lt"/>
              </a:rPr>
              <a:t/>
            </a:r>
            <a:br>
              <a:rPr lang="en-US" sz="800" dirty="0">
                <a:latin typeface="+mj-lt"/>
              </a:rPr>
            </a:br>
            <a:r>
              <a:rPr lang="en-US" sz="2000" dirty="0">
                <a:latin typeface="+mj-lt"/>
              </a:rPr>
              <a:t>		</a:t>
            </a:r>
            <a:r>
              <a:rPr lang="en-US" sz="2400" dirty="0">
                <a:latin typeface="+mj-lt"/>
              </a:rPr>
              <a:t>U</a:t>
            </a:r>
            <a:r>
              <a:rPr lang="en-US" sz="2400" baseline="-25000" dirty="0">
                <a:latin typeface="+mj-lt"/>
              </a:rPr>
              <a:t>t+1</a:t>
            </a:r>
            <a:r>
              <a:rPr lang="en-US" sz="2400" dirty="0">
                <a:latin typeface="+mj-lt"/>
              </a:rPr>
              <a:t>(s) = R(s) + </a:t>
            </a:r>
            <a:r>
              <a:rPr lang="en-US" sz="2400" dirty="0" err="1">
                <a:latin typeface="+mj-lt"/>
              </a:rPr>
              <a:t>max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Appl</a:t>
            </a:r>
            <a:r>
              <a:rPr lang="en-US" sz="2400" baseline="-25000" dirty="0">
                <a:latin typeface="+mj-lt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’</a:t>
            </a:r>
            <a:r>
              <a:rPr lang="en-US" sz="2400" baseline="-25000" dirty="0">
                <a:latin typeface="+mj-lt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Succ</a:t>
            </a:r>
            <a:r>
              <a:rPr lang="en-US" sz="2400" baseline="-25000" dirty="0">
                <a:latin typeface="+mj-lt"/>
                <a:sym typeface="Symbol" pitchFamily="18" charset="2"/>
              </a:rPr>
              <a:t>(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s,a</a:t>
            </a:r>
            <a:r>
              <a:rPr lang="en-US" sz="2400" baseline="-25000" dirty="0">
                <a:latin typeface="+mj-lt"/>
                <a:sym typeface="Symbol" pitchFamily="18" charset="2"/>
              </a:rPr>
              <a:t>)</a:t>
            </a:r>
            <a:r>
              <a:rPr lang="en-US" sz="2400" dirty="0">
                <a:latin typeface="+mj-lt"/>
              </a:rPr>
              <a:t>P(s’|</a:t>
            </a:r>
            <a:r>
              <a:rPr lang="en-US" sz="2400" dirty="0" err="1" smtClean="0">
                <a:latin typeface="+mj-lt"/>
              </a:rPr>
              <a:t>a,s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 err="1" smtClean="0">
                <a:latin typeface="+mj-lt"/>
              </a:rPr>
              <a:t>U</a:t>
            </a:r>
            <a:r>
              <a:rPr lang="en-US" sz="2400" baseline="-25000" dirty="0" err="1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(s</a:t>
            </a:r>
            <a:r>
              <a:rPr lang="en-US" sz="2400" dirty="0">
                <a:latin typeface="+mj-lt"/>
              </a:rPr>
              <a:t>’)</a:t>
            </a:r>
            <a:br>
              <a:rPr lang="en-US" sz="2400" dirty="0">
                <a:latin typeface="+mj-lt"/>
              </a:rPr>
            </a:br>
            <a:r>
              <a:rPr lang="en-US" sz="800" dirty="0">
                <a:latin typeface="+mj-lt"/>
              </a:rPr>
              <a:t/>
            </a:r>
            <a:br>
              <a:rPr lang="en-US" sz="800" dirty="0">
                <a:latin typeface="+mj-lt"/>
              </a:rPr>
            </a:br>
            <a:r>
              <a:rPr lang="en-US" sz="2000" dirty="0">
                <a:latin typeface="+mj-lt"/>
              </a:rPr>
              <a:t>for each non-terminal state s</a:t>
            </a:r>
            <a:br>
              <a:rPr lang="en-US" sz="2000" dirty="0">
                <a:latin typeface="+mj-lt"/>
              </a:rPr>
            </a:br>
            <a:endParaRPr lang="en-US" sz="1000" dirty="0">
              <a:latin typeface="+mj-lt"/>
            </a:endParaRP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For each non-terminal state s do </a:t>
            </a:r>
            <a:br>
              <a:rPr lang="en-US" sz="2000" dirty="0">
                <a:latin typeface="+mj-lt"/>
              </a:rPr>
            </a:br>
            <a:r>
              <a:rPr lang="en-US" sz="800" dirty="0">
                <a:latin typeface="+mj-lt"/>
              </a:rPr>
              <a:t/>
            </a:r>
            <a:br>
              <a:rPr lang="en-US" sz="800" dirty="0">
                <a:latin typeface="+mj-lt"/>
              </a:rPr>
            </a:br>
            <a:r>
              <a:rPr lang="en-US" sz="2000" dirty="0">
                <a:latin typeface="+mj-lt"/>
              </a:rPr>
              <a:t>		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+mj-lt"/>
              </a:rPr>
              <a:t>*(s) =</a:t>
            </a:r>
            <a:r>
              <a:rPr lang="en-US" sz="2000" dirty="0">
                <a:latin typeface="+mj-lt"/>
              </a:rPr>
              <a:t> </a:t>
            </a:r>
            <a:r>
              <a:rPr lang="en-US" sz="2400" dirty="0" err="1">
                <a:solidFill>
                  <a:srgbClr val="0033CC"/>
                </a:solidFill>
                <a:latin typeface="+mj-lt"/>
              </a:rPr>
              <a:t>arg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max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Appl</a:t>
            </a:r>
            <a:r>
              <a:rPr lang="en-US" sz="2400" baseline="-25000" dirty="0">
                <a:latin typeface="+mj-lt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’</a:t>
            </a:r>
            <a:r>
              <a:rPr lang="en-US" sz="2400" baseline="-25000" dirty="0">
                <a:latin typeface="+mj-lt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Succ</a:t>
            </a:r>
            <a:r>
              <a:rPr lang="en-US" sz="2400" baseline="-25000" dirty="0">
                <a:latin typeface="+mj-lt"/>
                <a:sym typeface="Symbol" pitchFamily="18" charset="2"/>
              </a:rPr>
              <a:t>(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s,a</a:t>
            </a:r>
            <a:r>
              <a:rPr lang="en-US" sz="2400" baseline="-25000" dirty="0">
                <a:latin typeface="+mj-lt"/>
                <a:sym typeface="Symbol" pitchFamily="18" charset="2"/>
              </a:rPr>
              <a:t>)</a:t>
            </a:r>
            <a:r>
              <a:rPr lang="en-US" sz="2400" dirty="0">
                <a:latin typeface="+mj-lt"/>
              </a:rPr>
              <a:t>P(s’|</a:t>
            </a:r>
            <a:r>
              <a:rPr lang="en-US" sz="2400" dirty="0" err="1" smtClean="0">
                <a:latin typeface="+mj-lt"/>
              </a:rPr>
              <a:t>a,s</a:t>
            </a:r>
            <a:r>
              <a:rPr lang="en-US" sz="2400" dirty="0" smtClean="0">
                <a:latin typeface="+mj-lt"/>
              </a:rPr>
              <a:t>)U(s</a:t>
            </a:r>
            <a:r>
              <a:rPr lang="en-US" sz="2400" dirty="0">
                <a:latin typeface="+mj-lt"/>
              </a:rPr>
              <a:t>’)</a:t>
            </a:r>
          </a:p>
        </p:txBody>
      </p:sp>
      <p:sp>
        <p:nvSpPr>
          <p:cNvPr id="111678" name="Line 62"/>
          <p:cNvSpPr>
            <a:spLocks noChangeShapeType="1"/>
          </p:cNvSpPr>
          <p:nvPr/>
        </p:nvSpPr>
        <p:spPr bwMode="auto">
          <a:xfrm>
            <a:off x="4114800" y="236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5105400" y="1447800"/>
            <a:ext cx="2819400" cy="2236788"/>
            <a:chOff x="3216" y="912"/>
            <a:chExt cx="1776" cy="1409"/>
          </a:xfrm>
        </p:grpSpPr>
        <p:grpSp>
          <p:nvGrpSpPr>
            <p:cNvPr id="111619" name="Group 3"/>
            <p:cNvGrpSpPr>
              <a:grpSpLocks/>
            </p:cNvGrpSpPr>
            <p:nvPr/>
          </p:nvGrpSpPr>
          <p:grpSpPr bwMode="auto">
            <a:xfrm>
              <a:off x="3456" y="912"/>
              <a:ext cx="1536" cy="1152"/>
              <a:chOff x="960" y="1152"/>
              <a:chExt cx="1536" cy="1152"/>
            </a:xfrm>
          </p:grpSpPr>
          <p:sp>
            <p:nvSpPr>
              <p:cNvPr id="111620" name="Rectangle 4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21" name="Line 5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2" name="Line 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3" name="Line 7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4" name="Line 8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5" name="Line 9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26" name="Rectangle 1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27" name="Group 11"/>
            <p:cNvGrpSpPr>
              <a:grpSpLocks/>
            </p:cNvGrpSpPr>
            <p:nvPr/>
          </p:nvGrpSpPr>
          <p:grpSpPr bwMode="auto">
            <a:xfrm>
              <a:off x="3216" y="1015"/>
              <a:ext cx="1702" cy="1306"/>
              <a:chOff x="720" y="1159"/>
              <a:chExt cx="1702" cy="1306"/>
            </a:xfrm>
          </p:grpSpPr>
          <p:sp>
            <p:nvSpPr>
              <p:cNvPr id="111628" name="Text Box 12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11629" name="Group 13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116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116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116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116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11636" name="Rectangle 20"/>
            <p:cNvSpPr>
              <a:spLocks noChangeArrowheads="1"/>
            </p:cNvSpPr>
            <p:nvPr/>
          </p:nvSpPr>
          <p:spPr bwMode="auto">
            <a:xfrm>
              <a:off x="4608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11637" name="Rectangle 21"/>
            <p:cNvSpPr>
              <a:spLocks noChangeArrowheads="1"/>
            </p:cNvSpPr>
            <p:nvPr/>
          </p:nvSpPr>
          <p:spPr bwMode="auto">
            <a:xfrm>
              <a:off x="4608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 flipV="1">
              <a:off x="4416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 rot="5400000" flipV="1">
              <a:off x="4032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 rot="-5400000" flipH="1" flipV="1">
              <a:off x="4416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 rot="5400000" flipV="1">
              <a:off x="4416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 rot="5400000" flipV="1">
              <a:off x="3648" y="1008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 rot="-5400000" flipH="1" flipV="1">
              <a:off x="4032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 rot="-5400000" flipH="1" flipV="1">
              <a:off x="4800" y="1776"/>
              <a:ext cx="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47" name="Group 31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11648" name="Group 32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11649" name="Rectangle 33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0" name="Line 34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1" name="Line 35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2" name="Line 36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3" name="Line 37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4" name="Line 3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5" name="Rectangle 39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56" name="Group 40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11657" name="Text Box 41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11658" name="Group 42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1165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116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1166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1166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166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11665" name="Rectangle 49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11666" name="Rectangle 50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11667" name="Rectangle 51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111668" name="Rectangle 52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0.39</a:t>
              </a:r>
            </a:p>
          </p:txBody>
        </p:sp>
        <p:sp>
          <p:nvSpPr>
            <p:cNvPr id="111669" name="Rectangle 53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0.61</a:t>
              </a:r>
            </a:p>
          </p:txBody>
        </p:sp>
        <p:sp>
          <p:nvSpPr>
            <p:cNvPr id="111670" name="Rectangle 54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111671" name="Rectangle 55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0.71</a:t>
              </a:r>
            </a:p>
          </p:txBody>
        </p:sp>
        <p:sp>
          <p:nvSpPr>
            <p:cNvPr id="111672" name="Rectangle 56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0.76</a:t>
              </a:r>
            </a:p>
          </p:txBody>
        </p:sp>
        <p:sp>
          <p:nvSpPr>
            <p:cNvPr id="111673" name="Rectangle 57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0.87</a:t>
              </a:r>
            </a:p>
          </p:txBody>
        </p:sp>
        <p:sp>
          <p:nvSpPr>
            <p:cNvPr id="111674" name="Rectangle 58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0.81</a:t>
              </a:r>
            </a:p>
          </p:txBody>
        </p:sp>
        <p:sp>
          <p:nvSpPr>
            <p:cNvPr id="111675" name="Rectangle 59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0.92</a:t>
              </a:r>
            </a:p>
          </p:txBody>
        </p:sp>
      </p:grpSp>
      <p:sp>
        <p:nvSpPr>
          <p:cNvPr id="111676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Iteration Algorithm</a:t>
            </a:r>
            <a:endParaRPr lang="en-US"/>
          </a:p>
        </p:txBody>
      </p:sp>
      <p:sp>
        <p:nvSpPr>
          <p:cNvPr id="111677" name="Text Box 61"/>
          <p:cNvSpPr txBox="1">
            <a:spLocks noChangeArrowheads="1"/>
          </p:cNvSpPr>
          <p:nvPr/>
        </p:nvSpPr>
        <p:spPr bwMode="auto">
          <a:xfrm>
            <a:off x="609600" y="3733800"/>
            <a:ext cx="83058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Initialize the utility of each non-terminal states to U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(s) = 0 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endParaRPr lang="en-US" sz="1000" dirty="0">
              <a:latin typeface="+mj-lt"/>
            </a:endParaRP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For t = 0, 1, 2, ... do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800" dirty="0">
                <a:latin typeface="+mj-lt"/>
              </a:rPr>
              <a:t/>
            </a:r>
            <a:br>
              <a:rPr lang="en-US" sz="800" dirty="0">
                <a:latin typeface="+mj-lt"/>
              </a:rPr>
            </a:br>
            <a:r>
              <a:rPr lang="en-US" sz="2000" dirty="0">
                <a:latin typeface="+mj-lt"/>
              </a:rPr>
              <a:t>		</a:t>
            </a:r>
            <a:r>
              <a:rPr lang="en-US" sz="2400" dirty="0">
                <a:latin typeface="+mj-lt"/>
              </a:rPr>
              <a:t>U</a:t>
            </a:r>
            <a:r>
              <a:rPr lang="en-US" sz="2400" baseline="-25000" dirty="0">
                <a:latin typeface="+mj-lt"/>
              </a:rPr>
              <a:t>t+1</a:t>
            </a:r>
            <a:r>
              <a:rPr lang="en-US" sz="2400" dirty="0">
                <a:latin typeface="+mj-lt"/>
              </a:rPr>
              <a:t>(s) = R(s) + </a:t>
            </a:r>
            <a:r>
              <a:rPr lang="en-US" sz="2400" dirty="0" err="1">
                <a:latin typeface="+mj-lt"/>
              </a:rPr>
              <a:t>max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Appl</a:t>
            </a:r>
            <a:r>
              <a:rPr lang="en-US" sz="2400" baseline="-25000" dirty="0">
                <a:latin typeface="+mj-lt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’</a:t>
            </a:r>
            <a:r>
              <a:rPr lang="en-US" sz="2400" baseline="-25000" dirty="0">
                <a:latin typeface="+mj-lt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Succ</a:t>
            </a:r>
            <a:r>
              <a:rPr lang="en-US" sz="2400" baseline="-25000" dirty="0">
                <a:latin typeface="+mj-lt"/>
                <a:sym typeface="Symbol" pitchFamily="18" charset="2"/>
              </a:rPr>
              <a:t>(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s,a</a:t>
            </a:r>
            <a:r>
              <a:rPr lang="en-US" sz="2400" baseline="-25000" dirty="0">
                <a:latin typeface="+mj-lt"/>
                <a:sym typeface="Symbol" pitchFamily="18" charset="2"/>
              </a:rPr>
              <a:t>)</a:t>
            </a:r>
            <a:r>
              <a:rPr lang="en-US" sz="2400" dirty="0">
                <a:latin typeface="+mj-lt"/>
              </a:rPr>
              <a:t>P(s’|</a:t>
            </a:r>
            <a:r>
              <a:rPr lang="en-US" sz="2400" dirty="0" err="1" smtClean="0">
                <a:latin typeface="+mj-lt"/>
              </a:rPr>
              <a:t>a,s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 err="1" smtClean="0">
                <a:latin typeface="+mj-lt"/>
              </a:rPr>
              <a:t>U</a:t>
            </a:r>
            <a:r>
              <a:rPr lang="en-US" sz="2400" baseline="-25000" dirty="0" err="1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(s</a:t>
            </a:r>
            <a:r>
              <a:rPr lang="en-US" sz="2400" dirty="0">
                <a:latin typeface="+mj-lt"/>
              </a:rPr>
              <a:t>’)</a:t>
            </a:r>
            <a:br>
              <a:rPr lang="en-US" sz="2400" dirty="0">
                <a:latin typeface="+mj-lt"/>
              </a:rPr>
            </a:br>
            <a:r>
              <a:rPr lang="en-US" sz="800" dirty="0">
                <a:latin typeface="+mj-lt"/>
              </a:rPr>
              <a:t/>
            </a:r>
            <a:br>
              <a:rPr lang="en-US" sz="800" dirty="0">
                <a:latin typeface="+mj-lt"/>
              </a:rPr>
            </a:br>
            <a:r>
              <a:rPr lang="en-US" sz="2000" dirty="0">
                <a:latin typeface="+mj-lt"/>
              </a:rPr>
              <a:t>for each non-terminal state s</a:t>
            </a:r>
            <a:br>
              <a:rPr lang="en-US" sz="2000" dirty="0">
                <a:latin typeface="+mj-lt"/>
              </a:rPr>
            </a:br>
            <a:endParaRPr lang="en-US" sz="1000" dirty="0">
              <a:latin typeface="+mj-lt"/>
            </a:endParaRP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>
                <a:latin typeface="+mj-lt"/>
              </a:rPr>
              <a:t>For each non-terminal state s do </a:t>
            </a:r>
            <a:br>
              <a:rPr lang="en-US" sz="2000" dirty="0">
                <a:latin typeface="+mj-lt"/>
              </a:rPr>
            </a:br>
            <a:r>
              <a:rPr lang="en-US" sz="800" dirty="0">
                <a:latin typeface="+mj-lt"/>
              </a:rPr>
              <a:t/>
            </a:r>
            <a:br>
              <a:rPr lang="en-US" sz="800" dirty="0">
                <a:latin typeface="+mj-lt"/>
              </a:rPr>
            </a:br>
            <a:r>
              <a:rPr lang="en-US" sz="2000" dirty="0">
                <a:latin typeface="+mj-lt"/>
              </a:rPr>
              <a:t>		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+mj-lt"/>
              </a:rPr>
              <a:t>*(s) =</a:t>
            </a:r>
            <a:r>
              <a:rPr lang="en-US" sz="2000" dirty="0">
                <a:latin typeface="+mj-lt"/>
              </a:rPr>
              <a:t> </a:t>
            </a:r>
            <a:r>
              <a:rPr lang="en-US" sz="2400" dirty="0" err="1">
                <a:solidFill>
                  <a:srgbClr val="0033CC"/>
                </a:solidFill>
                <a:latin typeface="+mj-lt"/>
              </a:rPr>
              <a:t>arg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max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Appl</a:t>
            </a:r>
            <a:r>
              <a:rPr lang="en-US" sz="2400" baseline="-25000" dirty="0">
                <a:latin typeface="+mj-lt"/>
                <a:sym typeface="Symbol" pitchFamily="18" charset="2"/>
              </a:rPr>
              <a:t>(s)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’</a:t>
            </a:r>
            <a:r>
              <a:rPr lang="en-US" sz="2400" baseline="-25000" dirty="0">
                <a:latin typeface="+mj-lt"/>
                <a:sym typeface="Symbol" pitchFamily="18" charset="2"/>
              </a:rPr>
              <a:t>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Succ</a:t>
            </a:r>
            <a:r>
              <a:rPr lang="en-US" sz="2400" baseline="-25000" dirty="0">
                <a:latin typeface="+mj-lt"/>
                <a:sym typeface="Symbol" pitchFamily="18" charset="2"/>
              </a:rPr>
              <a:t>(</a:t>
            </a:r>
            <a:r>
              <a:rPr lang="en-US" sz="2400" baseline="-25000" dirty="0" err="1">
                <a:latin typeface="+mj-lt"/>
                <a:sym typeface="Symbol" pitchFamily="18" charset="2"/>
              </a:rPr>
              <a:t>s,a</a:t>
            </a:r>
            <a:r>
              <a:rPr lang="en-US" sz="2400" baseline="-25000" dirty="0">
                <a:latin typeface="+mj-lt"/>
                <a:sym typeface="Symbol" pitchFamily="18" charset="2"/>
              </a:rPr>
              <a:t>)</a:t>
            </a:r>
            <a:r>
              <a:rPr lang="en-US" sz="2400" dirty="0">
                <a:latin typeface="+mj-lt"/>
              </a:rPr>
              <a:t>P(s’|</a:t>
            </a:r>
            <a:r>
              <a:rPr lang="en-US" sz="2400" dirty="0" err="1" smtClean="0">
                <a:latin typeface="+mj-lt"/>
              </a:rPr>
              <a:t>a,s</a:t>
            </a:r>
            <a:r>
              <a:rPr lang="en-US" sz="2400" dirty="0" smtClean="0">
                <a:latin typeface="+mj-lt"/>
              </a:rPr>
              <a:t>)U(s</a:t>
            </a:r>
            <a:r>
              <a:rPr lang="en-US" sz="2400" dirty="0">
                <a:latin typeface="+mj-lt"/>
              </a:rPr>
              <a:t>’)</a:t>
            </a:r>
          </a:p>
        </p:txBody>
      </p:sp>
      <p:sp>
        <p:nvSpPr>
          <p:cNvPr id="111678" name="Line 62"/>
          <p:cNvSpPr>
            <a:spLocks noChangeShapeType="1"/>
          </p:cNvSpPr>
          <p:nvPr/>
        </p:nvSpPr>
        <p:spPr bwMode="auto">
          <a:xfrm>
            <a:off x="4114800" y="236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457200" y="2133600"/>
            <a:ext cx="8153400" cy="2686050"/>
          </a:xfrm>
          <a:prstGeom prst="rect">
            <a:avLst/>
          </a:prstGeom>
          <a:solidFill>
            <a:srgbClr val="FFFF99"/>
          </a:solidFill>
          <a:ln w="38100">
            <a:solidFill>
              <a:srgbClr val="66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Value iteration is essentially the same as computing the best move from each state using a state/action tree expanded to a large depth h (with estimated utilities of the non-terminal leaf nodes set to 0)</a:t>
            </a: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r>
              <a:rPr lang="en-US" sz="2400" dirty="0">
                <a:latin typeface="+mj-lt"/>
              </a:rPr>
              <a:t>By doing the computation for all states simultaneously, it avoids much redundant computation</a:t>
            </a:r>
          </a:p>
        </p:txBody>
      </p:sp>
    </p:spTree>
    <p:extLst>
      <p:ext uri="{BB962C8B-B14F-4D97-AF65-F5344CB8AC3E}">
        <p14:creationId xmlns:p14="http://schemas.microsoft.com/office/powerpoint/2010/main" val="37943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of Value Iteration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34400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4800600" y="3352800"/>
            <a:ext cx="2819400" cy="2236788"/>
            <a:chOff x="432" y="912"/>
            <a:chExt cx="1776" cy="1409"/>
          </a:xfrm>
        </p:grpSpPr>
        <p:grpSp>
          <p:nvGrpSpPr>
            <p:cNvPr id="115717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15718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19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20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21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22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23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24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25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15726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15727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157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57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157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157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157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157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0.39</a:t>
              </a:r>
            </a:p>
          </p:txBody>
        </p:sp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0.61</a:t>
              </a:r>
            </a:p>
          </p:txBody>
        </p:sp>
        <p:sp>
          <p:nvSpPr>
            <p:cNvPr id="115739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0.66</a:t>
              </a:r>
            </a:p>
          </p:txBody>
        </p:sp>
        <p:sp>
          <p:nvSpPr>
            <p:cNvPr id="115740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0.71</a:t>
              </a:r>
            </a:p>
          </p:txBody>
        </p:sp>
        <p:sp>
          <p:nvSpPr>
            <p:cNvPr id="115741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0.76</a:t>
              </a:r>
            </a:p>
          </p:txBody>
        </p:sp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0.87</a:t>
              </a:r>
            </a:p>
          </p:txBody>
        </p:sp>
        <p:sp>
          <p:nvSpPr>
            <p:cNvPr id="115743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0.81</a:t>
              </a:r>
            </a:p>
          </p:txBody>
        </p:sp>
        <p:sp>
          <p:nvSpPr>
            <p:cNvPr id="115744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0.92</a:t>
              </a:r>
            </a:p>
          </p:txBody>
        </p:sp>
      </p:grpSp>
      <p:sp>
        <p:nvSpPr>
          <p:cNvPr id="115745" name="Freeform 33"/>
          <p:cNvSpPr>
            <a:spLocks/>
          </p:cNvSpPr>
          <p:nvPr/>
        </p:nvSpPr>
        <p:spPr bwMode="auto">
          <a:xfrm>
            <a:off x="1143000" y="2274888"/>
            <a:ext cx="6607175" cy="1992312"/>
          </a:xfrm>
          <a:custGeom>
            <a:avLst/>
            <a:gdLst>
              <a:gd name="T0" fmla="*/ 0 w 4162"/>
              <a:gd name="T1" fmla="*/ 1015 h 1255"/>
              <a:gd name="T2" fmla="*/ 542 w 4162"/>
              <a:gd name="T3" fmla="*/ 1209 h 1255"/>
              <a:gd name="T4" fmla="*/ 597 w 4162"/>
              <a:gd name="T5" fmla="*/ 1191 h 1255"/>
              <a:gd name="T6" fmla="*/ 706 w 4162"/>
              <a:gd name="T7" fmla="*/ 825 h 1255"/>
              <a:gd name="T8" fmla="*/ 779 w 4162"/>
              <a:gd name="T9" fmla="*/ 670 h 1255"/>
              <a:gd name="T10" fmla="*/ 798 w 4162"/>
              <a:gd name="T11" fmla="*/ 606 h 1255"/>
              <a:gd name="T12" fmla="*/ 898 w 4162"/>
              <a:gd name="T13" fmla="*/ 460 h 1255"/>
              <a:gd name="T14" fmla="*/ 1026 w 4162"/>
              <a:gd name="T15" fmla="*/ 268 h 1255"/>
              <a:gd name="T16" fmla="*/ 1090 w 4162"/>
              <a:gd name="T17" fmla="*/ 204 h 1255"/>
              <a:gd name="T18" fmla="*/ 1154 w 4162"/>
              <a:gd name="T19" fmla="*/ 167 h 1255"/>
              <a:gd name="T20" fmla="*/ 1218 w 4162"/>
              <a:gd name="T21" fmla="*/ 121 h 1255"/>
              <a:gd name="T22" fmla="*/ 1337 w 4162"/>
              <a:gd name="T23" fmla="*/ 85 h 1255"/>
              <a:gd name="T24" fmla="*/ 1447 w 4162"/>
              <a:gd name="T25" fmla="*/ 57 h 1255"/>
              <a:gd name="T26" fmla="*/ 1529 w 4162"/>
              <a:gd name="T27" fmla="*/ 48 h 1255"/>
              <a:gd name="T28" fmla="*/ 1657 w 4162"/>
              <a:gd name="T29" fmla="*/ 30 h 1255"/>
              <a:gd name="T30" fmla="*/ 1767 w 4162"/>
              <a:gd name="T31" fmla="*/ 21 h 1255"/>
              <a:gd name="T32" fmla="*/ 1913 w 4162"/>
              <a:gd name="T33" fmla="*/ 21 h 1255"/>
              <a:gd name="T34" fmla="*/ 2096 w 4162"/>
              <a:gd name="T35" fmla="*/ 21 h 1255"/>
              <a:gd name="T36" fmla="*/ 2389 w 4162"/>
              <a:gd name="T37" fmla="*/ 12 h 1255"/>
              <a:gd name="T38" fmla="*/ 2608 w 4162"/>
              <a:gd name="T39" fmla="*/ 2 h 1255"/>
              <a:gd name="T40" fmla="*/ 2891 w 4162"/>
              <a:gd name="T41" fmla="*/ 2 h 1255"/>
              <a:gd name="T42" fmla="*/ 3239 w 4162"/>
              <a:gd name="T43" fmla="*/ 2 h 1255"/>
              <a:gd name="T44" fmla="*/ 3541 w 4162"/>
              <a:gd name="T45" fmla="*/ 2 h 1255"/>
              <a:gd name="T46" fmla="*/ 4162 w 4162"/>
              <a:gd name="T47" fmla="*/ 12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62" h="1255">
                <a:moveTo>
                  <a:pt x="0" y="1015"/>
                </a:moveTo>
                <a:cubicBezTo>
                  <a:pt x="221" y="1097"/>
                  <a:pt x="442" y="1180"/>
                  <a:pt x="542" y="1209"/>
                </a:cubicBezTo>
                <a:cubicBezTo>
                  <a:pt x="642" y="1238"/>
                  <a:pt x="570" y="1255"/>
                  <a:pt x="597" y="1191"/>
                </a:cubicBezTo>
                <a:cubicBezTo>
                  <a:pt x="624" y="1127"/>
                  <a:pt x="676" y="912"/>
                  <a:pt x="706" y="825"/>
                </a:cubicBezTo>
                <a:cubicBezTo>
                  <a:pt x="736" y="738"/>
                  <a:pt x="764" y="707"/>
                  <a:pt x="779" y="670"/>
                </a:cubicBezTo>
                <a:cubicBezTo>
                  <a:pt x="794" y="633"/>
                  <a:pt x="778" y="641"/>
                  <a:pt x="798" y="606"/>
                </a:cubicBezTo>
                <a:cubicBezTo>
                  <a:pt x="818" y="571"/>
                  <a:pt x="860" y="516"/>
                  <a:pt x="898" y="460"/>
                </a:cubicBezTo>
                <a:cubicBezTo>
                  <a:pt x="936" y="404"/>
                  <a:pt x="994" y="311"/>
                  <a:pt x="1026" y="268"/>
                </a:cubicBezTo>
                <a:cubicBezTo>
                  <a:pt x="1058" y="225"/>
                  <a:pt x="1069" y="221"/>
                  <a:pt x="1090" y="204"/>
                </a:cubicBezTo>
                <a:cubicBezTo>
                  <a:pt x="1111" y="187"/>
                  <a:pt x="1133" y="181"/>
                  <a:pt x="1154" y="167"/>
                </a:cubicBezTo>
                <a:cubicBezTo>
                  <a:pt x="1175" y="153"/>
                  <a:pt x="1188" y="135"/>
                  <a:pt x="1218" y="121"/>
                </a:cubicBezTo>
                <a:cubicBezTo>
                  <a:pt x="1248" y="107"/>
                  <a:pt x="1299" y="96"/>
                  <a:pt x="1337" y="85"/>
                </a:cubicBezTo>
                <a:cubicBezTo>
                  <a:pt x="1375" y="74"/>
                  <a:pt x="1415" y="63"/>
                  <a:pt x="1447" y="57"/>
                </a:cubicBezTo>
                <a:cubicBezTo>
                  <a:pt x="1479" y="51"/>
                  <a:pt x="1494" y="52"/>
                  <a:pt x="1529" y="48"/>
                </a:cubicBezTo>
                <a:cubicBezTo>
                  <a:pt x="1564" y="44"/>
                  <a:pt x="1617" y="34"/>
                  <a:pt x="1657" y="30"/>
                </a:cubicBezTo>
                <a:cubicBezTo>
                  <a:pt x="1697" y="26"/>
                  <a:pt x="1724" y="23"/>
                  <a:pt x="1767" y="21"/>
                </a:cubicBezTo>
                <a:cubicBezTo>
                  <a:pt x="1810" y="19"/>
                  <a:pt x="1858" y="21"/>
                  <a:pt x="1913" y="21"/>
                </a:cubicBezTo>
                <a:cubicBezTo>
                  <a:pt x="1968" y="21"/>
                  <a:pt x="2017" y="23"/>
                  <a:pt x="2096" y="21"/>
                </a:cubicBezTo>
                <a:cubicBezTo>
                  <a:pt x="2175" y="19"/>
                  <a:pt x="2304" y="15"/>
                  <a:pt x="2389" y="12"/>
                </a:cubicBezTo>
                <a:cubicBezTo>
                  <a:pt x="2474" y="9"/>
                  <a:pt x="2524" y="4"/>
                  <a:pt x="2608" y="2"/>
                </a:cubicBezTo>
                <a:cubicBezTo>
                  <a:pt x="2692" y="0"/>
                  <a:pt x="2786" y="2"/>
                  <a:pt x="2891" y="2"/>
                </a:cubicBezTo>
                <a:cubicBezTo>
                  <a:pt x="2996" y="2"/>
                  <a:pt x="3131" y="2"/>
                  <a:pt x="3239" y="2"/>
                </a:cubicBezTo>
                <a:cubicBezTo>
                  <a:pt x="3347" y="2"/>
                  <a:pt x="3387" y="0"/>
                  <a:pt x="3541" y="2"/>
                </a:cubicBezTo>
                <a:cubicBezTo>
                  <a:pt x="3695" y="4"/>
                  <a:pt x="3928" y="8"/>
                  <a:pt x="4162" y="12"/>
                </a:cubicBezTo>
              </a:path>
            </a:pathLst>
          </a:custGeom>
          <a:noFill/>
          <a:ln w="38100" cmpd="sng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1117600" y="1684338"/>
            <a:ext cx="6648450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1143000" y="5943600"/>
            <a:ext cx="6629400" cy="0"/>
          </a:xfrm>
          <a:prstGeom prst="line">
            <a:avLst/>
          </a:prstGeom>
          <a:noFill/>
          <a:ln w="3810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of Value Iteration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The number of states is finite</a:t>
            </a:r>
          </a:p>
          <a:p>
            <a:pPr lvl="1"/>
            <a:r>
              <a:rPr lang="en-US" dirty="0" smtClean="0"/>
              <a:t>There exists at least one terminal state that gives a positive reward and is reachable with non-zero probability from every other non-terminal state (connectivity of the state space)</a:t>
            </a:r>
          </a:p>
          <a:p>
            <a:pPr lvl="1"/>
            <a:r>
              <a:rPr lang="en-US" dirty="0" smtClean="0"/>
              <a:t>R(s) </a:t>
            </a:r>
            <a:r>
              <a:rPr lang="en-US" dirty="0" smtClean="0">
                <a:sym typeface="Symbol" pitchFamily="18" charset="2"/>
              </a:rPr>
              <a:t> 0 at every non-terminal state</a:t>
            </a:r>
          </a:p>
          <a:p>
            <a:pPr lvl="1"/>
            <a:r>
              <a:rPr lang="en-US" dirty="0" smtClean="0">
                <a:sym typeface="Symbol" pitchFamily="18" charset="2"/>
              </a:rPr>
              <a:t>The cost of every action is  0</a:t>
            </a:r>
          </a:p>
          <a:p>
            <a:r>
              <a:rPr lang="en-US" dirty="0" smtClean="0">
                <a:sym typeface="Symbol" pitchFamily="18" charset="2"/>
              </a:rPr>
              <a:t>Then value iteration converges toward an optimal policy if we wait long enough</a:t>
            </a:r>
          </a:p>
          <a:p>
            <a:r>
              <a:rPr lang="en-US" dirty="0" smtClean="0">
                <a:sym typeface="Symbol" pitchFamily="18" charset="2"/>
              </a:rPr>
              <a:t>But what if the above conditions are not verified? </a:t>
            </a:r>
            <a:r>
              <a:rPr lang="en-US" dirty="0" smtClean="0">
                <a:solidFill>
                  <a:schemeClr val="accent6"/>
                </a:solidFill>
                <a:sym typeface="Symbol" pitchFamily="18" charset="2"/>
              </a:rPr>
              <a:t>[E.g., “taxi-driver” example, where there is no terminal state]</a:t>
            </a:r>
            <a:endParaRPr lang="en-US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150E26-0C02-4DC4-8504-C4310C6F595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Discount Factor</a:t>
            </a: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Prefer short-term rewards over long-term ones</a:t>
            </a:r>
          </a:p>
          <a:p>
            <a:endParaRPr lang="en-US" dirty="0" smtClean="0"/>
          </a:p>
          <a:p>
            <a:r>
              <a:rPr lang="en-US" dirty="0" smtClean="0"/>
              <a:t>If the execution of a policy from a state s</a:t>
            </a:r>
            <a:r>
              <a:rPr lang="en-US" baseline="-25000" dirty="0" smtClean="0"/>
              <a:t>0</a:t>
            </a:r>
            <a:r>
              <a:rPr lang="en-US" dirty="0" smtClean="0"/>
              <a:t> produces the sequence 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of states, then the amount of collected reward is </a:t>
            </a:r>
            <a:br>
              <a:rPr lang="en-US" dirty="0" smtClean="0"/>
            </a:br>
            <a:r>
              <a:rPr lang="en-US" dirty="0" smtClean="0"/>
              <a:t>	R(s</a:t>
            </a:r>
            <a:r>
              <a:rPr lang="en-US" baseline="-25000" dirty="0" smtClean="0"/>
              <a:t>0</a:t>
            </a:r>
            <a:r>
              <a:rPr lang="en-US" dirty="0" smtClean="0"/>
              <a:t>) + 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dirty="0" err="1" smtClean="0"/>
              <a:t>R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 + ... + 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baseline="30000" dirty="0" err="1" smtClean="0"/>
              <a:t>n</a:t>
            </a:r>
            <a:r>
              <a:rPr lang="en-US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 = </a:t>
            </a:r>
            <a:r>
              <a:rPr lang="en-US" sz="34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i=0,...,n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baseline="30000" dirty="0" err="1" smtClean="0"/>
              <a:t>i</a:t>
            </a:r>
            <a:r>
              <a:rPr lang="en-US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0 &lt;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dirty="0" smtClean="0"/>
              <a:t> &lt; 1 is a constant called the </a:t>
            </a:r>
            <a:r>
              <a:rPr lang="en-US" dirty="0" smtClean="0">
                <a:solidFill>
                  <a:srgbClr val="C00000"/>
                </a:solidFill>
              </a:rPr>
              <a:t>discount factor</a:t>
            </a:r>
            <a:endParaRPr 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 smtClean="0"/>
              <a:t>The defining equation of the utilities becomes:</a:t>
            </a:r>
            <a:br>
              <a:rPr lang="en-US" dirty="0" smtClean="0"/>
            </a:br>
            <a:r>
              <a:rPr lang="en-US" dirty="0" smtClean="0"/>
              <a:t>	U(s) = R(s) +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dirty="0" smtClean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err="1" smtClean="0">
                <a:sym typeface="Symbol" pitchFamily="18" charset="2"/>
              </a:rPr>
              <a:t>Appl</a:t>
            </a:r>
            <a:r>
              <a:rPr lang="en-US" baseline="-25000" dirty="0" smtClean="0">
                <a:sym typeface="Symbol" pitchFamily="18" charset="2"/>
              </a:rPr>
              <a:t>(s)</a:t>
            </a: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’</a:t>
            </a:r>
            <a:r>
              <a:rPr lang="en-US" baseline="-25000" dirty="0" smtClean="0">
                <a:sym typeface="Symbol" pitchFamily="18" charset="2"/>
              </a:rPr>
              <a:t></a:t>
            </a:r>
            <a:r>
              <a:rPr lang="en-US" baseline="-25000" dirty="0" err="1" smtClean="0">
                <a:sym typeface="Symbol" pitchFamily="18" charset="2"/>
              </a:rPr>
              <a:t>Succ</a:t>
            </a:r>
            <a:r>
              <a:rPr lang="en-US" baseline="-25000" dirty="0" smtClean="0">
                <a:sym typeface="Symbol" pitchFamily="18" charset="2"/>
              </a:rPr>
              <a:t>(</a:t>
            </a:r>
            <a:r>
              <a:rPr lang="en-US" baseline="-25000" dirty="0" err="1" smtClean="0">
                <a:sym typeface="Symbol" pitchFamily="18" charset="2"/>
              </a:rPr>
              <a:t>s,a</a:t>
            </a:r>
            <a:r>
              <a:rPr lang="en-US" baseline="-25000" dirty="0" smtClean="0">
                <a:sym typeface="Symbol" pitchFamily="18" charset="2"/>
              </a:rPr>
              <a:t>)</a:t>
            </a:r>
            <a:r>
              <a:rPr lang="en-US" dirty="0" smtClean="0"/>
              <a:t>P(s’|</a:t>
            </a:r>
            <a:r>
              <a:rPr lang="en-US" dirty="0" err="1" smtClean="0"/>
              <a:t>a,s</a:t>
            </a:r>
            <a:r>
              <a:rPr lang="en-US" dirty="0" smtClean="0"/>
              <a:t>)U (s’)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Using a discount factor guarantees the convergence of V.I. in finite state spaces, even if there is no terminal states and reward/cost values for each state/action are arbitrary (but finite) </a:t>
            </a:r>
            <a:r>
              <a:rPr lang="en-US" dirty="0" smtClean="0">
                <a:solidFill>
                  <a:schemeClr val="accent6"/>
                </a:solidFill>
              </a:rPr>
              <a:t>[Intuition: The nodes in the state/action tree get less and less important as we go deeper in the tree]</a:t>
            </a:r>
          </a:p>
          <a:p>
            <a:r>
              <a:rPr lang="en-US" dirty="0" smtClean="0"/>
              <a:t>In addition, using discount factor provides a convenient test to terminate V.I.(see R&amp;N, p 652-654)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Remarks</a:t>
            </a: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Value iteration may give the optimal policy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* long before the utility values have converged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 are only a finite number of possible policies</a:t>
            </a:r>
          </a:p>
          <a:p>
            <a:endParaRPr lang="en-US" dirty="0" smtClean="0"/>
          </a:p>
          <a:p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Policy iteration</a:t>
            </a:r>
            <a:r>
              <a:rPr lang="en-US" dirty="0" smtClean="0">
                <a:sym typeface="Symbol" pitchFamily="18" charset="2"/>
              </a:rPr>
              <a:t> algorithm</a:t>
            </a:r>
          </a:p>
          <a:p>
            <a:endParaRPr lang="en-US" dirty="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431925" y="5291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 Algorithm</a:t>
            </a: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7313" y="1447800"/>
            <a:ext cx="9056687" cy="5638800"/>
          </a:xfrm>
        </p:spPr>
        <p:txBody>
          <a:bodyPr/>
          <a:lstStyle/>
          <a:p>
            <a:pPr marL="609600" indent="-609600" defTabSz="476250">
              <a:lnSpc>
                <a:spcPct val="95000"/>
              </a:lnSpc>
              <a:buClr>
                <a:srgbClr val="0033CC"/>
              </a:buClr>
              <a:buFontTx/>
              <a:buAutoNum type="arabicPeriod"/>
              <a:tabLst>
                <a:tab pos="2176463" algn="l"/>
              </a:tabLst>
            </a:pPr>
            <a:r>
              <a:rPr lang="en-US" sz="2400" dirty="0" smtClean="0">
                <a:latin typeface="+mj-lt"/>
              </a:rPr>
              <a:t>Pick any policy </a:t>
            </a:r>
            <a:r>
              <a:rPr lang="en-US" sz="2400" dirty="0" smtClean="0">
                <a:latin typeface="Symbol" pitchFamily="18" charset="2"/>
              </a:rPr>
              <a:t>p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marL="609600" indent="-609600" defTabSz="476250">
              <a:lnSpc>
                <a:spcPct val="95000"/>
              </a:lnSpc>
              <a:buClr>
                <a:srgbClr val="0033CC"/>
              </a:buClr>
              <a:buFontTx/>
              <a:buAutoNum type="arabicPeriod"/>
              <a:tabLst>
                <a:tab pos="2176463" algn="l"/>
              </a:tabLst>
            </a:pPr>
            <a:r>
              <a:rPr lang="en-US" sz="2400" dirty="0" smtClean="0">
                <a:latin typeface="Comic Sans MS" pitchFamily="66" charset="0"/>
              </a:rPr>
              <a:t>changed?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true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 defTabSz="476250">
              <a:lnSpc>
                <a:spcPct val="95000"/>
              </a:lnSpc>
              <a:buClr>
                <a:srgbClr val="0033CC"/>
              </a:buClr>
              <a:buFontTx/>
              <a:buAutoNum type="arabicPeriod"/>
              <a:tabLst>
                <a:tab pos="2176463" algn="l"/>
              </a:tabLst>
            </a:pPr>
            <a:r>
              <a:rPr lang="en-US" sz="2400" dirty="0" smtClean="0">
                <a:latin typeface="+mj-lt"/>
              </a:rPr>
              <a:t>Repeat until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changed?</a:t>
            </a:r>
          </a:p>
          <a:p>
            <a:pPr marL="1157288" lvl="1" indent="-533400" defTabSz="476250">
              <a:lnSpc>
                <a:spcPct val="95000"/>
              </a:lnSpc>
              <a:buClr>
                <a:srgbClr val="0033CC"/>
              </a:buClr>
              <a:buFontTx/>
              <a:buAutoNum type="alphaLcPeriod"/>
              <a:tabLst>
                <a:tab pos="2176463" algn="l"/>
              </a:tabLst>
            </a:pP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[Policy evaluation] </a:t>
            </a:r>
            <a:r>
              <a:rPr lang="en-US" sz="2000" dirty="0" smtClean="0">
                <a:latin typeface="+mj-lt"/>
              </a:rPr>
              <a:t>Solve the </a:t>
            </a:r>
            <a:r>
              <a:rPr lang="en-US" sz="2000" dirty="0" smtClean="0">
                <a:solidFill>
                  <a:srgbClr val="0033CC"/>
                </a:solidFill>
                <a:latin typeface="+mj-lt"/>
              </a:rPr>
              <a:t>linear system</a:t>
            </a:r>
            <a:r>
              <a:rPr lang="en-US" sz="2000" dirty="0" smtClean="0">
                <a:latin typeface="Comic Sans MS" pitchFamily="66" charset="0"/>
              </a:rPr>
              <a:t/>
            </a:r>
            <a:br>
              <a:rPr lang="en-US" sz="20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U</a:t>
            </a:r>
            <a:r>
              <a:rPr lang="en-US" sz="2400" baseline="-25000" dirty="0" smtClean="0">
                <a:latin typeface="Symbol" pitchFamily="18" charset="2"/>
              </a:rPr>
              <a:t>p</a:t>
            </a:r>
            <a:r>
              <a:rPr lang="en-US" sz="2400" dirty="0" smtClean="0">
                <a:latin typeface="Comic Sans MS" pitchFamily="66" charset="0"/>
              </a:rPr>
              <a:t>(s) = R(s) + </a:t>
            </a:r>
            <a:r>
              <a:rPr lang="en-US" sz="2400" b="1" dirty="0" smtClean="0">
                <a:latin typeface="Symbol" pitchFamily="18" charset="2"/>
              </a:rPr>
              <a:t>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Symbol" pitchFamily="18" charset="2"/>
              </a:rPr>
              <a:t>S</a:t>
            </a:r>
            <a:r>
              <a:rPr lang="en-US" sz="2400" b="1" baseline="-25000" dirty="0" err="1" smtClean="0">
                <a:solidFill>
                  <a:srgbClr val="009900"/>
                </a:solidFill>
                <a:latin typeface="Comic Sans MS" pitchFamily="66" charset="0"/>
              </a:rPr>
              <a:t>s</a:t>
            </a:r>
            <a:r>
              <a:rPr lang="en-US" sz="2400" b="1" baseline="-25000" dirty="0" smtClean="0">
                <a:solidFill>
                  <a:srgbClr val="009900"/>
                </a:solidFill>
                <a:latin typeface="Comic Sans MS" pitchFamily="66" charset="0"/>
              </a:rPr>
              <a:t>’</a:t>
            </a:r>
            <a:r>
              <a:rPr lang="en-US" sz="2400" b="1" baseline="-25000" dirty="0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 b="1" baseline="-25000" dirty="0" err="1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Succ</a:t>
            </a:r>
            <a:r>
              <a:rPr lang="en-US" sz="2400" b="1" baseline="-25000" dirty="0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400" b="1" baseline="-25000" dirty="0" err="1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s,</a:t>
            </a:r>
            <a:r>
              <a:rPr lang="en-US" sz="2400" b="1" baseline="-25000" dirty="0" err="1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sz="2400" b="1" baseline="-25000" dirty="0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(s))</a:t>
            </a:r>
            <a:r>
              <a:rPr lang="en-US" sz="2400" b="1" dirty="0" smtClean="0">
                <a:solidFill>
                  <a:srgbClr val="009900"/>
                </a:solidFill>
                <a:latin typeface="Comic Sans MS" pitchFamily="66" charset="0"/>
              </a:rPr>
              <a:t>P(s’|</a:t>
            </a:r>
            <a:r>
              <a:rPr lang="en-US" sz="2400" b="1" dirty="0" err="1" smtClean="0">
                <a:solidFill>
                  <a:srgbClr val="009900"/>
                </a:solidFill>
                <a:latin typeface="Comic Sans MS" pitchFamily="66" charset="0"/>
              </a:rPr>
              <a:t>s,</a:t>
            </a:r>
            <a:r>
              <a:rPr lang="en-US" sz="2400" b="1" dirty="0" err="1" smtClean="0">
                <a:solidFill>
                  <a:srgbClr val="009900"/>
                </a:solidFill>
                <a:latin typeface="Symbol" pitchFamily="18" charset="2"/>
              </a:rPr>
              <a:t>p</a:t>
            </a:r>
            <a:r>
              <a:rPr lang="en-US" sz="2400" b="1" dirty="0" smtClean="0">
                <a:solidFill>
                  <a:srgbClr val="009900"/>
                </a:solidFill>
                <a:latin typeface="Comic Sans MS" pitchFamily="66" charset="0"/>
              </a:rPr>
              <a:t>(s</a:t>
            </a:r>
            <a:r>
              <a:rPr lang="en-US" sz="2400" b="1" dirty="0">
                <a:solidFill>
                  <a:srgbClr val="009900"/>
                </a:solidFill>
                <a:latin typeface="Comic Sans MS" pitchFamily="66" charset="0"/>
              </a:rPr>
              <a:t>))</a:t>
            </a:r>
            <a:r>
              <a:rPr lang="en-US" sz="2400" b="1" dirty="0" smtClean="0">
                <a:solidFill>
                  <a:srgbClr val="009900"/>
                </a:solidFill>
                <a:latin typeface="Comic Sans MS" pitchFamily="66" charset="0"/>
              </a:rPr>
              <a:t>U</a:t>
            </a:r>
            <a:r>
              <a:rPr lang="en-US" sz="2400" b="1" baseline="-25000" dirty="0" smtClean="0">
                <a:solidFill>
                  <a:srgbClr val="009900"/>
                </a:solidFill>
                <a:latin typeface="Symbol" pitchFamily="18" charset="2"/>
              </a:rPr>
              <a:t>p</a:t>
            </a:r>
            <a:r>
              <a:rPr lang="en-US" sz="2400" b="1" dirty="0" smtClean="0">
                <a:solidFill>
                  <a:srgbClr val="009900"/>
                </a:solidFill>
                <a:latin typeface="Comic Sans MS" pitchFamily="66" charset="0"/>
              </a:rPr>
              <a:t>(s’)</a:t>
            </a:r>
          </a:p>
          <a:p>
            <a:pPr marL="1157288" lvl="1" indent="-533400" defTabSz="476250">
              <a:lnSpc>
                <a:spcPct val="95000"/>
              </a:lnSpc>
              <a:buClr>
                <a:srgbClr val="0033CC"/>
              </a:buClr>
              <a:buFontTx/>
              <a:buAutoNum type="alphaLcPeriod"/>
              <a:tabLst>
                <a:tab pos="2176463" algn="l"/>
              </a:tabLst>
            </a:pPr>
            <a:r>
              <a:rPr lang="en-US" sz="2400" dirty="0" smtClean="0">
                <a:latin typeface="Comic Sans MS" pitchFamily="66" charset="0"/>
              </a:rPr>
              <a:t>changed?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 false</a:t>
            </a:r>
            <a:endParaRPr lang="en-US" sz="400" dirty="0" smtClean="0">
              <a:latin typeface="Comic Sans MS" pitchFamily="66" charset="0"/>
            </a:endParaRPr>
          </a:p>
          <a:p>
            <a:pPr marL="1157288" lvl="1" indent="-533400" defTabSz="476250">
              <a:lnSpc>
                <a:spcPct val="95000"/>
              </a:lnSpc>
              <a:buClr>
                <a:srgbClr val="0033CC"/>
              </a:buClr>
              <a:buFontTx/>
              <a:buAutoNum type="alphaLcPeriod"/>
              <a:tabLst>
                <a:tab pos="2176463" algn="l"/>
              </a:tabLst>
            </a:pP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[Policy improvement] </a:t>
            </a:r>
            <a:r>
              <a:rPr lang="en-US" sz="2000" dirty="0" smtClean="0">
                <a:latin typeface="+mj-lt"/>
              </a:rPr>
              <a:t>For each state s do</a:t>
            </a:r>
          </a:p>
          <a:p>
            <a:pPr marL="1538288" lvl="2" indent="-266700" defTabSz="476250">
              <a:lnSpc>
                <a:spcPct val="95000"/>
              </a:lnSpc>
              <a:buClr>
                <a:srgbClr val="0033CC"/>
              </a:buClr>
              <a:buFont typeface="Wingdings" pitchFamily="2" charset="2"/>
              <a:buChar char="§"/>
              <a:tabLst>
                <a:tab pos="2176463" algn="l"/>
              </a:tabLst>
            </a:pPr>
            <a:r>
              <a:rPr lang="en-US" sz="2000" dirty="0" smtClean="0">
                <a:latin typeface="Comic Sans MS" pitchFamily="66" charset="0"/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en-US" b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b="1" baseline="-25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Appl</a:t>
            </a:r>
            <a:r>
              <a:rPr lang="en-US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(s)</a:t>
            </a:r>
            <a:r>
              <a:rPr lang="en-US" b="1" dirty="0" err="1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b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b="1" baseline="-25000" dirty="0" smtClean="0">
                <a:solidFill>
                  <a:srgbClr val="FF0000"/>
                </a:solidFill>
                <a:latin typeface="Comic Sans MS" pitchFamily="66" charset="0"/>
              </a:rPr>
              <a:t>’</a:t>
            </a:r>
            <a:r>
              <a:rPr lang="en-US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b="1" baseline="-25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Succ</a:t>
            </a:r>
            <a:r>
              <a:rPr lang="en-US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b="1" baseline="-25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s,a</a:t>
            </a:r>
            <a:r>
              <a:rPr lang="en-US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P(s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’|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s,a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)U</a:t>
            </a:r>
            <a:r>
              <a:rPr lang="en-US" b="1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(s’)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&gt;</a:t>
            </a:r>
            <a:r>
              <a:rPr lang="en-US" sz="2000" dirty="0" smtClean="0">
                <a:latin typeface="Comic Sans MS" pitchFamily="66" charset="0"/>
              </a:rPr>
              <a:t> </a:t>
            </a:r>
            <a:br>
              <a:rPr lang="en-US" sz="2000" dirty="0" smtClean="0">
                <a:latin typeface="Comic Sans MS" pitchFamily="66" charset="0"/>
              </a:rPr>
            </a:br>
            <a:r>
              <a:rPr lang="en-US" sz="1800" dirty="0" smtClean="0">
                <a:latin typeface="Comic Sans MS" pitchFamily="66" charset="0"/>
              </a:rPr>
              <a:t>	 				            </a:t>
            </a:r>
            <a:r>
              <a:rPr lang="en-US" b="1" dirty="0" err="1" smtClean="0">
                <a:solidFill>
                  <a:srgbClr val="009900"/>
                </a:solidFill>
                <a:latin typeface="Symbol" pitchFamily="18" charset="2"/>
              </a:rPr>
              <a:t>S</a:t>
            </a:r>
            <a:r>
              <a:rPr lang="en-US" b="1" baseline="-25000" dirty="0" err="1" smtClean="0">
                <a:solidFill>
                  <a:srgbClr val="009900"/>
                </a:solidFill>
                <a:latin typeface="Comic Sans MS" pitchFamily="66" charset="0"/>
              </a:rPr>
              <a:t>s</a:t>
            </a:r>
            <a:r>
              <a:rPr lang="en-US" b="1" baseline="-25000" dirty="0" smtClean="0">
                <a:solidFill>
                  <a:srgbClr val="009900"/>
                </a:solidFill>
                <a:latin typeface="Comic Sans MS" pitchFamily="66" charset="0"/>
              </a:rPr>
              <a:t>’</a:t>
            </a:r>
            <a:r>
              <a:rPr lang="en-US" b="1" baseline="-25000" dirty="0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b="1" baseline="-25000" dirty="0" err="1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Succ</a:t>
            </a:r>
            <a:r>
              <a:rPr lang="en-US" b="1" baseline="-25000" dirty="0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b="1" baseline="-25000" dirty="0" err="1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s,</a:t>
            </a:r>
            <a:r>
              <a:rPr lang="en-US" b="1" baseline="-25000" dirty="0" err="1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b="1" baseline="-25000" dirty="0" smtClean="0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(s))</a:t>
            </a:r>
            <a:r>
              <a:rPr lang="en-US" b="1" dirty="0" smtClean="0">
                <a:solidFill>
                  <a:srgbClr val="009900"/>
                </a:solidFill>
                <a:latin typeface="Comic Sans MS" pitchFamily="66" charset="0"/>
              </a:rPr>
              <a:t>P(s’|</a:t>
            </a:r>
            <a:r>
              <a:rPr lang="en-US" b="1" dirty="0" err="1" smtClean="0">
                <a:solidFill>
                  <a:srgbClr val="009900"/>
                </a:solidFill>
                <a:latin typeface="Comic Sans MS" pitchFamily="66" charset="0"/>
              </a:rPr>
              <a:t>s,a</a:t>
            </a:r>
            <a:r>
              <a:rPr lang="en-US" b="1" dirty="0" smtClean="0">
                <a:solidFill>
                  <a:srgbClr val="009900"/>
                </a:solidFill>
                <a:latin typeface="Comic Sans MS" pitchFamily="66" charset="0"/>
              </a:rPr>
              <a:t>)U</a:t>
            </a:r>
            <a:r>
              <a:rPr lang="en-US" b="1" baseline="-25000" dirty="0" smtClean="0">
                <a:solidFill>
                  <a:srgbClr val="009900"/>
                </a:solidFill>
                <a:latin typeface="Symbol" pitchFamily="18" charset="2"/>
              </a:rPr>
              <a:t>p</a:t>
            </a:r>
            <a:r>
              <a:rPr lang="en-US" b="1" dirty="0" smtClean="0">
                <a:solidFill>
                  <a:srgbClr val="009900"/>
                </a:solidFill>
                <a:latin typeface="Comic Sans MS" pitchFamily="66" charset="0"/>
              </a:rPr>
              <a:t>(s’)</a:t>
            </a:r>
            <a:r>
              <a:rPr lang="en-US" sz="1800" dirty="0" smtClean="0">
                <a:latin typeface="Comic Sans MS" pitchFamily="66" charset="0"/>
              </a:rPr>
              <a:t> 	 </a:t>
            </a:r>
            <a:br>
              <a:rPr lang="en-US" sz="1800" dirty="0" smtClean="0">
                <a:latin typeface="Comic Sans MS" pitchFamily="66" charset="0"/>
              </a:rPr>
            </a:br>
            <a:r>
              <a:rPr lang="en-US" sz="1800" dirty="0" smtClean="0">
                <a:latin typeface="Comic Sans MS" pitchFamily="66" charset="0"/>
              </a:rPr>
              <a:t>then</a:t>
            </a:r>
          </a:p>
          <a:p>
            <a:pPr marL="2119313" lvl="4" indent="-117475" defTabSz="476250">
              <a:lnSpc>
                <a:spcPct val="95000"/>
              </a:lnSpc>
              <a:buClr>
                <a:srgbClr val="0033CC"/>
              </a:buClr>
              <a:buSzPct val="70000"/>
              <a:buFont typeface="Wingdings" pitchFamily="2" charset="2"/>
              <a:buChar char="§"/>
              <a:tabLst>
                <a:tab pos="2176463" algn="l"/>
              </a:tabLst>
            </a:pPr>
            <a:r>
              <a:rPr lang="en-US" sz="1800" dirty="0" smtClean="0">
                <a:solidFill>
                  <a:srgbClr val="993366"/>
                </a:solidFill>
                <a:latin typeface="Symbol" pitchFamily="18" charset="2"/>
              </a:rPr>
              <a:t> </a:t>
            </a:r>
            <a:r>
              <a:rPr lang="en-US" dirty="0" smtClean="0">
                <a:solidFill>
                  <a:srgbClr val="993366"/>
                </a:solidFill>
                <a:latin typeface="Symbol" pitchFamily="18" charset="2"/>
              </a:rPr>
              <a:t>p</a:t>
            </a:r>
            <a:r>
              <a:rPr lang="en-US" dirty="0" smtClean="0">
                <a:solidFill>
                  <a:srgbClr val="993366"/>
                </a:solidFill>
                <a:latin typeface="Comic Sans MS" pitchFamily="66" charset="0"/>
              </a:rPr>
              <a:t>(s) </a:t>
            </a:r>
            <a:r>
              <a:rPr lang="en-US" dirty="0" smtClean="0">
                <a:solidFill>
                  <a:srgbClr val="993366"/>
                </a:solidFill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800" dirty="0" smtClean="0">
                <a:solidFill>
                  <a:srgbClr val="993366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993366"/>
                </a:solidFill>
                <a:latin typeface="Comic Sans MS" pitchFamily="66" charset="0"/>
              </a:rPr>
              <a:t>arg</a:t>
            </a:r>
            <a:r>
              <a:rPr lang="en-US" dirty="0" smtClean="0">
                <a:solidFill>
                  <a:srgbClr val="993366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Appl</a:t>
            </a:r>
            <a:r>
              <a:rPr lang="en-US" sz="2400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(s)</a:t>
            </a:r>
            <a:r>
              <a:rPr lang="en-US" sz="2400" b="1" dirty="0" err="1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sz="2400" b="1" baseline="-25000" dirty="0" smtClean="0">
                <a:solidFill>
                  <a:srgbClr val="FF0000"/>
                </a:solidFill>
                <a:latin typeface="Comic Sans MS" pitchFamily="66" charset="0"/>
              </a:rPr>
              <a:t>’</a:t>
            </a:r>
            <a:r>
              <a:rPr lang="en-US" sz="2400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Succ</a:t>
            </a:r>
            <a:r>
              <a:rPr lang="en-US" sz="2400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s,a</a:t>
            </a:r>
            <a:r>
              <a:rPr lang="en-US" sz="2400" b="1" baseline="-250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P(s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’|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</a:rPr>
              <a:t>s,a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)U</a:t>
            </a:r>
            <a:r>
              <a:rPr lang="en-US" sz="2400" b="1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(s’)</a:t>
            </a:r>
          </a:p>
          <a:p>
            <a:pPr marL="2119313" lvl="4" indent="-117475" defTabSz="476250">
              <a:lnSpc>
                <a:spcPct val="95000"/>
              </a:lnSpc>
              <a:buClr>
                <a:srgbClr val="0033CC"/>
              </a:buClr>
              <a:buSzPct val="70000"/>
              <a:buFont typeface="Wingdings" pitchFamily="2" charset="2"/>
              <a:buChar char="§"/>
              <a:tabLst>
                <a:tab pos="2176463" algn="l"/>
              </a:tabLst>
            </a:pPr>
            <a:r>
              <a:rPr lang="en-US" sz="1800" dirty="0" smtClean="0">
                <a:latin typeface="Comic Sans MS" pitchFamily="66" charset="0"/>
              </a:rPr>
              <a:t> changed? </a:t>
            </a:r>
            <a:r>
              <a:rPr lang="en-US" sz="1800" dirty="0" smtClean="0">
                <a:latin typeface="Comic Sans MS" pitchFamily="66" charset="0"/>
                <a:sym typeface="Symbol" pitchFamily="18" charset="2"/>
              </a:rPr>
              <a:t> true</a:t>
            </a:r>
            <a:endParaRPr lang="en-US" sz="1600" dirty="0" smtClean="0">
              <a:latin typeface="Comic Sans MS" pitchFamily="66" charset="0"/>
            </a:endParaRPr>
          </a:p>
          <a:p>
            <a:pPr marL="609600" indent="-609600" defTabSz="476250">
              <a:lnSpc>
                <a:spcPct val="95000"/>
              </a:lnSpc>
              <a:buClr>
                <a:srgbClr val="0033CC"/>
              </a:buClr>
              <a:buFontTx/>
              <a:buAutoNum type="arabicPeriod"/>
              <a:tabLst>
                <a:tab pos="2176463" algn="l"/>
              </a:tabLst>
            </a:pPr>
            <a:r>
              <a:rPr lang="en-US" sz="2400" dirty="0" smtClean="0">
                <a:latin typeface="+mj-lt"/>
              </a:rPr>
              <a:t>If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</a:t>
            </a:r>
            <a:r>
              <a:rPr lang="en-US" sz="2400" dirty="0" smtClean="0">
                <a:latin typeface="Comic Sans MS" pitchFamily="66" charset="0"/>
              </a:rPr>
              <a:t>changed? </a:t>
            </a:r>
            <a:r>
              <a:rPr lang="en-US" sz="2400" dirty="0" smtClean="0">
                <a:latin typeface="+mj-lt"/>
              </a:rPr>
              <a:t>then return </a:t>
            </a:r>
            <a:r>
              <a:rPr lang="en-US" sz="2400" dirty="0" smtClean="0">
                <a:latin typeface="Symbol" pitchFamily="18" charset="2"/>
              </a:rPr>
              <a:t>p</a:t>
            </a:r>
          </a:p>
          <a:p>
            <a:pPr marL="609600" indent="-609600" defTabSz="476250">
              <a:lnSpc>
                <a:spcPct val="95000"/>
              </a:lnSpc>
              <a:buClr>
                <a:srgbClr val="0033CC"/>
              </a:buClr>
              <a:buFontTx/>
              <a:buAutoNum type="arabicPeriod"/>
              <a:tabLst>
                <a:tab pos="2176463" algn="l"/>
              </a:tabLst>
            </a:pPr>
            <a:endParaRPr lang="en-US" sz="500" dirty="0">
              <a:latin typeface="Comic Sans MS" pitchFamily="66" charset="0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431925" y="5291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grpSp>
        <p:nvGrpSpPr>
          <p:cNvPr id="123909" name="Group 5"/>
          <p:cNvGrpSpPr>
            <a:grpSpLocks/>
          </p:cNvGrpSpPr>
          <p:nvPr/>
        </p:nvGrpSpPr>
        <p:grpSpPr bwMode="auto">
          <a:xfrm>
            <a:off x="4953000" y="1752600"/>
            <a:ext cx="2811463" cy="990600"/>
            <a:chOff x="3792" y="912"/>
            <a:chExt cx="1771" cy="624"/>
          </a:xfrm>
        </p:grpSpPr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3792" y="912"/>
              <a:ext cx="1771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often a sparse one</a:t>
              </a:r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 flipV="1">
              <a:off x="4272" y="1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04800" y="1676400"/>
            <a:ext cx="3200400" cy="3643313"/>
            <a:chOff x="672" y="1061"/>
            <a:chExt cx="2016" cy="2295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2160" y="1061"/>
              <a:ext cx="528" cy="327"/>
              <a:chOff x="2160" y="1061"/>
              <a:chExt cx="528" cy="327"/>
            </a:xfrm>
          </p:grpSpPr>
          <p:sp>
            <p:nvSpPr>
              <p:cNvPr id="21508" name="Oval 4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9" name="Text Box 5"/>
              <p:cNvSpPr txBox="1">
                <a:spLocks noChangeArrowheads="1"/>
              </p:cNvSpPr>
              <p:nvPr/>
            </p:nvSpPr>
            <p:spPr bwMode="auto">
              <a:xfrm>
                <a:off x="2160" y="106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672" y="2304"/>
              <a:ext cx="2016" cy="1052"/>
              <a:chOff x="672" y="2304"/>
              <a:chExt cx="2016" cy="1052"/>
            </a:xfrm>
          </p:grpSpPr>
          <p:sp>
            <p:nvSpPr>
              <p:cNvPr id="21511" name="Oval 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2" name="Oval 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Oval 9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H="1">
                <a:off x="1056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7" name="Text Box 13"/>
              <p:cNvSpPr txBox="1">
                <a:spLocks noChangeArrowheads="1"/>
              </p:cNvSpPr>
              <p:nvPr/>
            </p:nvSpPr>
            <p:spPr bwMode="auto">
              <a:xfrm>
                <a:off x="2208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 dirty="0">
                    <a:latin typeface="Comic Sans MS" pitchFamily="66" charset="0"/>
                  </a:rPr>
                  <a:t>s</a:t>
                </a:r>
                <a:r>
                  <a:rPr lang="en-US" sz="2000" b="1" baseline="-25000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1440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21519" name="Text Box 15"/>
              <p:cNvSpPr txBox="1">
                <a:spLocks noChangeArrowheads="1"/>
              </p:cNvSpPr>
              <p:nvPr/>
            </p:nvSpPr>
            <p:spPr bwMode="auto">
              <a:xfrm>
                <a:off x="672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21520" name="Group 16"/>
            <p:cNvGrpSpPr>
              <a:grpSpLocks/>
            </p:cNvGrpSpPr>
            <p:nvPr/>
          </p:nvGrpSpPr>
          <p:grpSpPr bwMode="auto">
            <a:xfrm>
              <a:off x="1382" y="1344"/>
              <a:ext cx="1210" cy="981"/>
              <a:chOff x="1382" y="1344"/>
              <a:chExt cx="1210" cy="981"/>
            </a:xfrm>
          </p:grpSpPr>
          <p:sp>
            <p:nvSpPr>
              <p:cNvPr id="21521" name="Rectangle 17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Line 1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3" name="Text Box 19"/>
              <p:cNvSpPr txBox="1">
                <a:spLocks noChangeArrowheads="1"/>
              </p:cNvSpPr>
              <p:nvPr/>
            </p:nvSpPr>
            <p:spPr bwMode="auto">
              <a:xfrm>
                <a:off x="1382" y="207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800000"/>
                    </a:solidFill>
                    <a:latin typeface="Comic Sans MS" pitchFamily="66" charset="0"/>
                  </a:rPr>
                  <a:t>A</a:t>
                </a:r>
                <a:r>
                  <a:rPr lang="en-US" sz="2000" b="1" baseline="-25000">
                    <a:solidFill>
                      <a:srgbClr val="8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21524" name="Group 20"/>
            <p:cNvGrpSpPr>
              <a:grpSpLocks/>
            </p:cNvGrpSpPr>
            <p:nvPr/>
          </p:nvGrpSpPr>
          <p:grpSpPr bwMode="auto">
            <a:xfrm>
              <a:off x="798" y="2837"/>
              <a:ext cx="1698" cy="240"/>
              <a:chOff x="798" y="2837"/>
              <a:chExt cx="1698" cy="240"/>
            </a:xfrm>
          </p:grpSpPr>
          <p:sp>
            <p:nvSpPr>
              <p:cNvPr id="21525" name="Text Box 21"/>
              <p:cNvSpPr txBox="1">
                <a:spLocks noChangeArrowheads="1"/>
              </p:cNvSpPr>
              <p:nvPr/>
            </p:nvSpPr>
            <p:spPr bwMode="auto">
              <a:xfrm>
                <a:off x="798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0.2</a:t>
                </a:r>
              </a:p>
            </p:txBody>
          </p:sp>
          <p:sp>
            <p:nvSpPr>
              <p:cNvPr id="21526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46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0.7</a:t>
                </a:r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2142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0.1</a:t>
                </a:r>
              </a:p>
            </p:txBody>
          </p:sp>
        </p:grpSp>
      </p:grp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648200" cy="33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2B51F3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S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 describes many actual states of the real world. A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reaches s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in some states, s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in others, and s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in the remaining ones</a:t>
            </a:r>
            <a:br>
              <a:rPr lang="en-US" sz="2000" dirty="0">
                <a:latin typeface="+mj-lt"/>
              </a:rPr>
            </a:br>
            <a:endParaRPr lang="en-US" sz="1200" dirty="0">
              <a:latin typeface="+mj-lt"/>
            </a:endParaRPr>
          </a:p>
          <a:p>
            <a:pPr eaLnBrk="0" hangingPunct="0">
              <a:buClr>
                <a:srgbClr val="2B51F3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the agent could return to S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 many times in independent ways and if at each time it executed A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, then it would reach s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20% of the times, s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70% of the times, and s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10% of the times</a:t>
            </a:r>
          </a:p>
        </p:txBody>
      </p:sp>
      <p:sp>
        <p:nvSpPr>
          <p:cNvPr id="2152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very simple 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 via Matrix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(s</a:t>
            </a:r>
            <a:r>
              <a:rPr lang="en-US" dirty="0"/>
              <a:t>) = R(s) +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baseline="-25000" dirty="0" err="1"/>
              <a:t>s</a:t>
            </a:r>
            <a:r>
              <a:rPr lang="en-US" baseline="-25000" dirty="0"/>
              <a:t>’</a:t>
            </a:r>
            <a:r>
              <a:rPr lang="en-US" baseline="-25000" dirty="0">
                <a:sym typeface="Symbol" pitchFamily="18" charset="2"/>
              </a:rPr>
              <a:t></a:t>
            </a:r>
            <a:r>
              <a:rPr lang="en-US" baseline="-25000" dirty="0" err="1" smtClean="0">
                <a:sym typeface="Symbol" pitchFamily="18" charset="2"/>
              </a:rPr>
              <a:t>Succ</a:t>
            </a:r>
            <a:r>
              <a:rPr lang="en-US" baseline="-25000" dirty="0" smtClean="0">
                <a:sym typeface="Symbol" pitchFamily="18" charset="2"/>
              </a:rPr>
              <a:t>(</a:t>
            </a:r>
            <a:r>
              <a:rPr lang="en-US" baseline="-25000" dirty="0" err="1" smtClean="0">
                <a:sym typeface="Symbol" pitchFamily="18" charset="2"/>
              </a:rPr>
              <a:t>s,</a:t>
            </a:r>
            <a:r>
              <a:rPr lang="en-US" baseline="-25000" dirty="0" err="1" smtClean="0">
                <a:latin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(s</a:t>
            </a:r>
            <a:r>
              <a:rPr lang="en-US" baseline="-25000" dirty="0">
                <a:sym typeface="Symbol" pitchFamily="18" charset="2"/>
              </a:rPr>
              <a:t>))</a:t>
            </a:r>
            <a:r>
              <a:rPr lang="en-US" dirty="0"/>
              <a:t>P(</a:t>
            </a:r>
            <a:r>
              <a:rPr lang="en-US" dirty="0" err="1"/>
              <a:t>s’|s</a:t>
            </a:r>
            <a:r>
              <a:rPr lang="en-US" dirty="0" smtClean="0"/>
              <a:t>,</a:t>
            </a:r>
            <a:r>
              <a:rPr lang="en-US" baseline="-25000" dirty="0">
                <a:latin typeface="Symbol" pitchFamily="18" charset="2"/>
              </a:rPr>
              <a:t>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 smtClean="0"/>
              <a:t>(s</a:t>
            </a:r>
            <a:r>
              <a:rPr lang="en-US" dirty="0"/>
              <a:t>))</a:t>
            </a:r>
            <a:r>
              <a:rPr lang="en-US" dirty="0" smtClean="0"/>
              <a:t>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(s’)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Put an ordering on states</a:t>
            </a:r>
          </a:p>
          <a:p>
            <a:r>
              <a:rPr lang="en-US" dirty="0" smtClean="0"/>
              <a:t>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(s) is a vector </a:t>
            </a:r>
            <a:r>
              <a:rPr lang="en-US" b="1" dirty="0" smtClean="0"/>
              <a:t>u </a:t>
            </a:r>
            <a:r>
              <a:rPr lang="en-US" dirty="0" smtClean="0"/>
              <a:t>= [U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+mj-lt"/>
              </a:rPr>
              <a:t>(s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),…,</a:t>
            </a:r>
            <a:r>
              <a:rPr lang="en-US" dirty="0" smtClean="0"/>
              <a:t> 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)]</a:t>
            </a:r>
          </a:p>
          <a:p>
            <a:r>
              <a:rPr lang="en-US" dirty="0" smtClean="0">
                <a:latin typeface="+mj-lt"/>
              </a:rPr>
              <a:t>R(s) is a vector </a:t>
            </a:r>
            <a:r>
              <a:rPr lang="en-US" b="1" dirty="0" smtClean="0">
                <a:latin typeface="+mj-lt"/>
              </a:rPr>
              <a:t>r </a:t>
            </a:r>
            <a:r>
              <a:rPr lang="en-US" dirty="0" smtClean="0">
                <a:latin typeface="+mj-lt"/>
              </a:rPr>
              <a:t>= [R(s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),…,R(</a:t>
            </a:r>
            <a:r>
              <a:rPr lang="en-US" dirty="0" err="1" smtClean="0">
                <a:latin typeface="+mj-lt"/>
              </a:rPr>
              <a:t>s</a:t>
            </a:r>
            <a:r>
              <a:rPr lang="en-US" baseline="-25000" dirty="0" err="1" smtClean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)]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baseline="-25000" dirty="0" err="1"/>
              <a:t>s</a:t>
            </a:r>
            <a:r>
              <a:rPr lang="en-US" baseline="-25000" dirty="0"/>
              <a:t>’</a:t>
            </a:r>
            <a:r>
              <a:rPr lang="en-US" baseline="-25000" dirty="0">
                <a:sym typeface="Symbol" pitchFamily="18" charset="2"/>
              </a:rPr>
              <a:t></a:t>
            </a:r>
            <a:r>
              <a:rPr lang="en-US" baseline="-25000" dirty="0" err="1">
                <a:sym typeface="Symbol" pitchFamily="18" charset="2"/>
              </a:rPr>
              <a:t>Succ</a:t>
            </a:r>
            <a:r>
              <a:rPr lang="en-US" baseline="-25000" dirty="0">
                <a:sym typeface="Symbol" pitchFamily="18" charset="2"/>
              </a:rPr>
              <a:t>(</a:t>
            </a:r>
            <a:r>
              <a:rPr lang="en-US" baseline="-25000" dirty="0" err="1">
                <a:sym typeface="Symbol" pitchFamily="18" charset="2"/>
              </a:rPr>
              <a:t>s,</a:t>
            </a:r>
            <a:r>
              <a:rPr lang="en-US" baseline="-25000" dirty="0" err="1">
                <a:latin typeface="Symbol" pitchFamily="18" charset="2"/>
              </a:rPr>
              <a:t>p</a:t>
            </a:r>
            <a:r>
              <a:rPr lang="en-US" baseline="-25000" dirty="0">
                <a:sym typeface="Symbol" pitchFamily="18" charset="2"/>
              </a:rPr>
              <a:t>(s))</a:t>
            </a:r>
            <a:r>
              <a:rPr lang="en-US" dirty="0"/>
              <a:t>P(</a:t>
            </a:r>
            <a:r>
              <a:rPr lang="en-US" dirty="0" err="1"/>
              <a:t>s’|s</a:t>
            </a:r>
            <a:r>
              <a:rPr lang="en-US" dirty="0"/>
              <a:t>,</a:t>
            </a:r>
            <a:r>
              <a:rPr lang="en-US" baseline="-25000" dirty="0">
                <a:latin typeface="Symbol" pitchFamily="18" charset="2"/>
              </a:rPr>
              <a:t>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(s))U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/>
              <a:t>(s</a:t>
            </a:r>
            <a:r>
              <a:rPr lang="en-US" dirty="0" smtClean="0"/>
              <a:t>’) is the result of a matrix multiplication </a:t>
            </a:r>
            <a:r>
              <a:rPr lang="en-US" dirty="0" err="1" smtClean="0"/>
              <a:t>T</a:t>
            </a:r>
            <a:r>
              <a:rPr lang="en-US" baseline="-25000" dirty="0" err="1" smtClean="0">
                <a:latin typeface="Symbol" pitchFamily="18" charset="2"/>
              </a:rPr>
              <a:t>p</a:t>
            </a:r>
            <a:r>
              <a:rPr lang="en-US" b="1" dirty="0" err="1" smtClean="0"/>
              <a:t>u</a:t>
            </a:r>
            <a:endParaRPr lang="en-US" b="1" dirty="0" smtClean="0"/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|s</a:t>
            </a:r>
            <a:r>
              <a:rPr lang="en-US" baseline="-25000" dirty="0" err="1" smtClean="0"/>
              <a:t>j</a:t>
            </a:r>
            <a:r>
              <a:rPr lang="en-US" dirty="0" smtClean="0"/>
              <a:t>,</a:t>
            </a:r>
            <a:r>
              <a:rPr lang="en-US" baseline="-25000" dirty="0">
                <a:latin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))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(transition matrix)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</a:rPr>
              <a:t>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</a:rPr>
              <a:t>p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=&gt; (I - </a:t>
            </a:r>
            <a:r>
              <a:rPr lang="en-US" dirty="0" smtClean="0">
                <a:latin typeface="Symbol" pitchFamily="18" charset="2"/>
              </a:rPr>
              <a:t>g </a:t>
            </a:r>
            <a:r>
              <a:rPr lang="en-US" dirty="0" err="1" smtClean="0"/>
              <a:t>T</a:t>
            </a:r>
            <a:r>
              <a:rPr lang="en-US" baseline="-25000" dirty="0" err="1" smtClean="0">
                <a:latin typeface="Symbol" pitchFamily="18" charset="2"/>
              </a:rPr>
              <a:t>p</a:t>
            </a:r>
            <a:r>
              <a:rPr lang="en-US" dirty="0" smtClean="0"/>
              <a:t>)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(I: identity matrix)</a:t>
            </a:r>
          </a:p>
          <a:p>
            <a:r>
              <a:rPr lang="en-US" dirty="0" smtClean="0"/>
              <a:t>=&gt;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= (I - </a:t>
            </a:r>
            <a:r>
              <a:rPr lang="en-US" dirty="0">
                <a:latin typeface="Symbol" pitchFamily="18" charset="2"/>
              </a:rPr>
              <a:t>g </a:t>
            </a:r>
            <a:r>
              <a:rPr lang="en-US" dirty="0" err="1"/>
              <a:t>T</a:t>
            </a:r>
            <a:r>
              <a:rPr lang="en-US" baseline="-25000" dirty="0" err="1">
                <a:latin typeface="Symbol" pitchFamily="18" charset="2"/>
              </a:rPr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Application to Medical Needle Steering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2101" name="Picture 5" descr="needlest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10600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Steerable needles </a:t>
            </a:r>
            <a:r>
              <a:rPr lang="en-US" sz="2000" dirty="0" smtClean="0"/>
              <a:t>(</a:t>
            </a:r>
            <a:r>
              <a:rPr lang="en-US" sz="2000" dirty="0" err="1" smtClean="0"/>
              <a:t>Alterovitz</a:t>
            </a:r>
            <a:r>
              <a:rPr lang="en-US" sz="2000" dirty="0" smtClean="0"/>
              <a:t> et al)</a:t>
            </a:r>
            <a:endParaRPr lang="en-US" dirty="0"/>
          </a:p>
        </p:txBody>
      </p:sp>
      <p:pic>
        <p:nvPicPr>
          <p:cNvPr id="7" name="leftcroppedunskewedspeed3x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4800" y="1524000"/>
            <a:ext cx="4362450" cy="43624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05200" cy="4873752"/>
          </a:xfrm>
        </p:spPr>
        <p:txBody>
          <a:bodyPr/>
          <a:lstStyle/>
          <a:p>
            <a:r>
              <a:rPr lang="en-US" dirty="0" smtClean="0"/>
              <a:t>Flexible needle</a:t>
            </a:r>
          </a:p>
          <a:p>
            <a:r>
              <a:rPr lang="en-US" dirty="0" smtClean="0"/>
              <a:t>Forces on bevel tip provide guidance inside tissue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But tissue is </a:t>
            </a:r>
            <a:r>
              <a:rPr lang="en-US" dirty="0" err="1" smtClean="0">
                <a:solidFill>
                  <a:schemeClr val="accent2"/>
                </a:solidFill>
              </a:rPr>
              <a:t>inhomogenous</a:t>
            </a:r>
            <a:r>
              <a:rPr lang="en-US" dirty="0" smtClean="0">
                <a:solidFill>
                  <a:schemeClr val="accent2"/>
                </a:solidFill>
              </a:rPr>
              <a:t> and deforming, so we can’t predict exactly how the needle will move!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Steering in 2D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Bevel up vs. bevel down (</a:t>
            </a:r>
            <a:r>
              <a:rPr lang="en-US" sz="2800" dirty="0" err="1"/>
              <a:t>ccw</a:t>
            </a:r>
            <a:r>
              <a:rPr lang="en-US" sz="2800" dirty="0"/>
              <a:t> or </a:t>
            </a:r>
            <a:r>
              <a:rPr lang="en-US" sz="2800" dirty="0" err="1"/>
              <a:t>cw</a:t>
            </a:r>
            <a:r>
              <a:rPr lang="en-US" sz="2800" dirty="0"/>
              <a:t> rotation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7974013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Markov uncertainty model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7313"/>
            <a:ext cx="3733800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01925"/>
            <a:ext cx="2590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Maximizing Probability of Success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Formulate an MDP with</a:t>
            </a:r>
          </a:p>
          <a:p>
            <a:r>
              <a:rPr lang="en-US" dirty="0" smtClean="0"/>
              <a:t>R(</a:t>
            </a:r>
            <a:r>
              <a:rPr lang="en-US" i="1" dirty="0" smtClean="0">
                <a:solidFill>
                  <a:schemeClr val="accent2"/>
                </a:solidFill>
              </a:rPr>
              <a:t>s</a:t>
            </a:r>
            <a:r>
              <a:rPr lang="en-US" dirty="0"/>
              <a:t>) = 1 if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/>
              <a:t> is a goal node</a:t>
            </a:r>
          </a:p>
          <a:p>
            <a:r>
              <a:rPr lang="en-US" dirty="0"/>
              <a:t>R(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/>
              <a:t>) = 0 if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/>
              <a:t> is a terminal, non-goal node</a:t>
            </a:r>
          </a:p>
          <a:p>
            <a:r>
              <a:rPr lang="en-US" dirty="0"/>
              <a:t>Costs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In the state space (</a:t>
            </a:r>
            <a:r>
              <a:rPr lang="en-US" dirty="0" err="1" smtClean="0"/>
              <a:t>x,y,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 smtClean="0">
                <a:latin typeface="+mj-lt"/>
              </a:rPr>
              <a:t>Discretize via random sampling</a:t>
            </a:r>
            <a:endParaRPr lang="en-US" dirty="0">
              <a:latin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results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1076" name="Picture 4" descr="smr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810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7" name="Picture 5" descr="sm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810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143000" y="5257800"/>
            <a:ext cx="3200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Minimize path length</a:t>
            </a:r>
          </a:p>
          <a:p>
            <a:pPr>
              <a:spcBef>
                <a:spcPct val="50000"/>
              </a:spcBef>
            </a:pPr>
            <a:r>
              <a:rPr lang="en-US"/>
              <a:t>Probability of success: 37%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5029200" y="5257800"/>
            <a:ext cx="3200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Maximize success rate</a:t>
            </a:r>
          </a:p>
          <a:p>
            <a:pPr>
              <a:spcBef>
                <a:spcPct val="50000"/>
              </a:spcBef>
            </a:pPr>
            <a:r>
              <a:rPr lang="en-US"/>
              <a:t>Probability of success: 74%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vs. Infinite Horizon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agent must maximize the expected amount of collected award within a maximum number of steps h (finite horizon), the optimal policy is no longer stationary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	Stamp states by time (step number) </a:t>
            </a:r>
            <a:br>
              <a:rPr lang="en-US" dirty="0" smtClean="0"/>
            </a:br>
            <a:r>
              <a:rPr lang="en-US" dirty="0" smtClean="0"/>
              <a:t>	just as in the target-tracking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Compute the optimal policy over the </a:t>
            </a:r>
            <a:br>
              <a:rPr lang="en-US" dirty="0" smtClean="0"/>
            </a:br>
            <a:r>
              <a:rPr lang="en-US" dirty="0" smtClean="0"/>
              <a:t>	state/action tree expanded to depth h, in </a:t>
            </a:r>
            <a:br>
              <a:rPr lang="en-US" dirty="0" smtClean="0"/>
            </a:br>
            <a:r>
              <a:rPr lang="en-US" dirty="0" smtClean="0"/>
              <a:t>	which all leaf states are now terminal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[E.g., taxi driver at the end of his/her work day]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</a:p>
          <a:p>
            <a:r>
              <a:rPr lang="en-US" smtClean="0"/>
              <a:t>R&amp;N 21.1-2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304800" y="5334000"/>
            <a:ext cx="6400800" cy="641350"/>
            <a:chOff x="672" y="3459"/>
            <a:chExt cx="4032" cy="404"/>
          </a:xfrm>
        </p:grpSpPr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672" y="3459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1440" y="345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50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208" y="3459"/>
              <a:ext cx="24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70    </a:t>
              </a:r>
              <a:r>
                <a:rPr lang="en-US" b="1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 rewards associated with </a:t>
              </a:r>
              <a:br>
                <a:rPr lang="en-US" b="1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</a:br>
              <a:r>
                <a:rPr lang="en-US" b="1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               states s</a:t>
              </a:r>
              <a:r>
                <a:rPr lang="en-US" b="1" baseline="-25000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1</a:t>
              </a:r>
              <a:r>
                <a:rPr lang="en-US" b="1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, s</a:t>
              </a:r>
              <a:r>
                <a:rPr lang="en-US" b="1" baseline="-25000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2</a:t>
              </a:r>
              <a:r>
                <a:rPr lang="en-US" b="1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, and s</a:t>
              </a:r>
              <a:r>
                <a:rPr lang="en-US" b="1" baseline="-25000">
                  <a:solidFill>
                    <a:srgbClr val="FF0066"/>
                  </a:solidFill>
                  <a:latin typeface="Comic Sans MS" pitchFamily="66" charset="0"/>
                  <a:sym typeface="Wingdings" pitchFamily="2" charset="2"/>
                </a:rPr>
                <a:t>3</a:t>
              </a:r>
              <a:endParaRPr lang="en-US" b="1" baseline="-2500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267200" y="2209800"/>
            <a:ext cx="46482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defTabSz="977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977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77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77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77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77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77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77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77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2B51F3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Assume that the agent receives </a:t>
            </a:r>
            <a:r>
              <a:rPr lang="en-US" sz="2000" dirty="0">
                <a:solidFill>
                  <a:srgbClr val="FF0066"/>
                </a:solidFill>
                <a:latin typeface="+mj-lt"/>
              </a:rPr>
              <a:t>rewards</a:t>
            </a:r>
            <a:r>
              <a:rPr lang="en-US" sz="2000" dirty="0">
                <a:latin typeface="+mj-lt"/>
              </a:rPr>
              <a:t> in some states (rewards can be positive or negative)</a:t>
            </a:r>
          </a:p>
          <a:p>
            <a:pPr eaLnBrk="0" hangingPunct="0">
              <a:buClr>
                <a:srgbClr val="2B51F3"/>
              </a:buClr>
              <a:buFont typeface="Wingdings" pitchFamily="2" charset="2"/>
              <a:buChar char="§"/>
            </a:pPr>
            <a:endParaRPr lang="en-US" sz="1200" dirty="0">
              <a:latin typeface="+mj-lt"/>
            </a:endParaRPr>
          </a:p>
          <a:p>
            <a:pPr eaLnBrk="0" hangingPunct="0">
              <a:buClr>
                <a:srgbClr val="2B51F3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the agent could execute A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in S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 many times, the 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average (expected) reward</a:t>
            </a:r>
            <a:r>
              <a:rPr lang="en-US" sz="2000" dirty="0">
                <a:latin typeface="+mj-lt"/>
              </a:rPr>
              <a:t> that it would get is:</a:t>
            </a:r>
            <a:br>
              <a:rPr lang="en-US" sz="2000" dirty="0">
                <a:latin typeface="+mj-lt"/>
              </a:rPr>
            </a:br>
            <a:r>
              <a:rPr lang="en-US" dirty="0" smtClean="0">
                <a:latin typeface="+mj-lt"/>
              </a:rPr>
              <a:t>U(S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,A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)= </a:t>
            </a:r>
            <a:r>
              <a:rPr lang="en-US" dirty="0">
                <a:latin typeface="+mj-lt"/>
              </a:rPr>
              <a:t>100x0.2 + 50x0.7 + 70x0.1</a:t>
            </a:r>
          </a:p>
          <a:p>
            <a:pPr eaLnBrk="0" hangingPunct="0">
              <a:buClr>
                <a:srgbClr val="2B51F3"/>
              </a:buCl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= </a:t>
            </a:r>
            <a:r>
              <a:rPr lang="en-US" sz="2000" dirty="0">
                <a:latin typeface="+mj-lt"/>
              </a:rPr>
              <a:t>20 + 35 + 7</a:t>
            </a:r>
          </a:p>
          <a:p>
            <a:pPr eaLnBrk="0" hangingPunct="0">
              <a:buClr>
                <a:srgbClr val="2B51F3"/>
              </a:buCl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= </a:t>
            </a:r>
            <a:r>
              <a:rPr lang="en-US" sz="2000" dirty="0">
                <a:latin typeface="+mj-lt"/>
              </a:rPr>
              <a:t>62</a:t>
            </a:r>
          </a:p>
        </p:txBody>
      </p:sp>
      <p:sp>
        <p:nvSpPr>
          <p:cNvPr id="2358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rewards ...</a:t>
            </a:r>
            <a:endParaRPr lang="en-US"/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304800" y="1676400"/>
            <a:ext cx="3200400" cy="3643313"/>
            <a:chOff x="672" y="1061"/>
            <a:chExt cx="2016" cy="2295"/>
          </a:xfrm>
        </p:grpSpPr>
        <p:grpSp>
          <p:nvGrpSpPr>
            <p:cNvPr id="31" name="Group 3"/>
            <p:cNvGrpSpPr>
              <a:grpSpLocks/>
            </p:cNvGrpSpPr>
            <p:nvPr/>
          </p:nvGrpSpPr>
          <p:grpSpPr bwMode="auto">
            <a:xfrm>
              <a:off x="2160" y="1061"/>
              <a:ext cx="528" cy="327"/>
              <a:chOff x="2160" y="1061"/>
              <a:chExt cx="528" cy="327"/>
            </a:xfrm>
          </p:grpSpPr>
          <p:sp>
            <p:nvSpPr>
              <p:cNvPr id="50" name="Oval 4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5"/>
              <p:cNvSpPr txBox="1">
                <a:spLocks noChangeArrowheads="1"/>
              </p:cNvSpPr>
              <p:nvPr/>
            </p:nvSpPr>
            <p:spPr bwMode="auto">
              <a:xfrm>
                <a:off x="2160" y="106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32" name="Group 6"/>
            <p:cNvGrpSpPr>
              <a:grpSpLocks/>
            </p:cNvGrpSpPr>
            <p:nvPr/>
          </p:nvGrpSpPr>
          <p:grpSpPr bwMode="auto">
            <a:xfrm>
              <a:off x="672" y="2304"/>
              <a:ext cx="2016" cy="1052"/>
              <a:chOff x="672" y="2304"/>
              <a:chExt cx="2016" cy="1052"/>
            </a:xfrm>
          </p:grpSpPr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 flipH="1">
                <a:off x="1056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1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208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 dirty="0">
                    <a:latin typeface="Comic Sans MS" pitchFamily="66" charset="0"/>
                  </a:rPr>
                  <a:t>s</a:t>
                </a:r>
                <a:r>
                  <a:rPr lang="en-US" sz="2000" b="1" baseline="-25000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8" name="Text Box 14"/>
              <p:cNvSpPr txBox="1">
                <a:spLocks noChangeArrowheads="1"/>
              </p:cNvSpPr>
              <p:nvPr/>
            </p:nvSpPr>
            <p:spPr bwMode="auto">
              <a:xfrm>
                <a:off x="1440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9" name="Text Box 15"/>
              <p:cNvSpPr txBox="1">
                <a:spLocks noChangeArrowheads="1"/>
              </p:cNvSpPr>
              <p:nvPr/>
            </p:nvSpPr>
            <p:spPr bwMode="auto">
              <a:xfrm>
                <a:off x="672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33" name="Group 16"/>
            <p:cNvGrpSpPr>
              <a:grpSpLocks/>
            </p:cNvGrpSpPr>
            <p:nvPr/>
          </p:nvGrpSpPr>
          <p:grpSpPr bwMode="auto">
            <a:xfrm>
              <a:off x="1382" y="1344"/>
              <a:ext cx="1210" cy="981"/>
              <a:chOff x="1382" y="1344"/>
              <a:chExt cx="1210" cy="981"/>
            </a:xfrm>
          </p:grpSpPr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Text Box 19"/>
              <p:cNvSpPr txBox="1">
                <a:spLocks noChangeArrowheads="1"/>
              </p:cNvSpPr>
              <p:nvPr/>
            </p:nvSpPr>
            <p:spPr bwMode="auto">
              <a:xfrm>
                <a:off x="1382" y="207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800000"/>
                    </a:solidFill>
                    <a:latin typeface="Comic Sans MS" pitchFamily="66" charset="0"/>
                  </a:rPr>
                  <a:t>A</a:t>
                </a:r>
                <a:r>
                  <a:rPr lang="en-US" sz="2000" b="1" baseline="-25000">
                    <a:solidFill>
                      <a:srgbClr val="8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798" y="2837"/>
              <a:ext cx="1698" cy="240"/>
              <a:chOff x="798" y="2837"/>
              <a:chExt cx="1698" cy="240"/>
            </a:xfrm>
          </p:grpSpPr>
          <p:sp>
            <p:nvSpPr>
              <p:cNvPr id="35" name="Text Box 21"/>
              <p:cNvSpPr txBox="1">
                <a:spLocks noChangeArrowheads="1"/>
              </p:cNvSpPr>
              <p:nvPr/>
            </p:nvSpPr>
            <p:spPr bwMode="auto">
              <a:xfrm>
                <a:off x="798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0.2</a:t>
                </a:r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46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0.7</a:t>
                </a:r>
              </a:p>
            </p:txBody>
          </p:sp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2142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304800" y="5334000"/>
            <a:ext cx="4657725" cy="366712"/>
            <a:chOff x="672" y="3459"/>
            <a:chExt cx="2934" cy="231"/>
          </a:xfrm>
        </p:grpSpPr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672" y="3459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440" y="345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50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2208" y="3459"/>
              <a:ext cx="1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70               80</a:t>
              </a:r>
              <a:endParaRPr lang="en-US" b="1" baseline="-2500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sp>
        <p:nvSpPr>
          <p:cNvPr id="2562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... and a second action ...</a:t>
            </a:r>
            <a:endParaRPr lang="en-US"/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3352800" y="2133600"/>
            <a:ext cx="1524000" cy="1622425"/>
            <a:chOff x="2592" y="1344"/>
            <a:chExt cx="960" cy="1022"/>
          </a:xfrm>
        </p:grpSpPr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3360" y="2112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2592" y="1344"/>
              <a:ext cx="87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2976" y="2116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666633"/>
                  </a:solidFill>
                  <a:latin typeface="Comic Sans MS" pitchFamily="66" charset="0"/>
                </a:rPr>
                <a:t>A</a:t>
              </a:r>
              <a:r>
                <a:rPr lang="en-US" sz="2000" b="1" baseline="-25000">
                  <a:solidFill>
                    <a:srgbClr val="666633"/>
                  </a:solidFill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25633" name="Line 33"/>
          <p:cNvSpPr>
            <a:spLocks noChangeShapeType="1"/>
          </p:cNvSpPr>
          <p:nvPr/>
        </p:nvSpPr>
        <p:spPr bwMode="auto">
          <a:xfrm flipH="1">
            <a:off x="3352800" y="3657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5029200" y="4876800"/>
            <a:ext cx="304800" cy="304800"/>
          </a:xfrm>
          <a:prstGeom prst="ellipse">
            <a:avLst/>
          </a:prstGeom>
          <a:solidFill>
            <a:srgbClr val="E0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495800" y="480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Comic Sans MS" pitchFamily="66" charset="0"/>
              </a:rPr>
              <a:t>s</a:t>
            </a:r>
            <a:r>
              <a:rPr lang="en-US" sz="2000" b="1" baseline="-25000">
                <a:latin typeface="Comic Sans MS" pitchFamily="66" charset="0"/>
              </a:rPr>
              <a:t>4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181600" y="1752600"/>
            <a:ext cx="3657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U(S</a:t>
            </a:r>
            <a:r>
              <a:rPr lang="en-US" sz="2000" baseline="-25000" dirty="0" smtClean="0">
                <a:latin typeface="+mj-lt"/>
              </a:rPr>
              <a:t>0</a:t>
            </a:r>
            <a:r>
              <a:rPr lang="en-US" sz="2000" dirty="0" smtClean="0">
                <a:latin typeface="+mj-lt"/>
              </a:rPr>
              <a:t>,A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 </a:t>
            </a:r>
            <a:r>
              <a:rPr lang="en-US" sz="2000" dirty="0">
                <a:latin typeface="+mj-lt"/>
              </a:rPr>
              <a:t>= 62</a:t>
            </a:r>
            <a:br>
              <a:rPr lang="en-US" sz="2000" dirty="0">
                <a:latin typeface="+mj-lt"/>
              </a:rPr>
            </a:br>
            <a:endParaRPr lang="en-US" sz="1200" dirty="0">
              <a:latin typeface="+mj-lt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U(S</a:t>
            </a:r>
            <a:r>
              <a:rPr lang="en-US" sz="2000" baseline="-25000" dirty="0" smtClean="0">
                <a:latin typeface="+mj-lt"/>
              </a:rPr>
              <a:t>0</a:t>
            </a:r>
            <a:r>
              <a:rPr lang="en-US" sz="2000" dirty="0" smtClean="0">
                <a:latin typeface="+mj-lt"/>
              </a:rPr>
              <a:t>,A</a:t>
            </a:r>
            <a:r>
              <a:rPr lang="en-US" sz="2000" baseline="-25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) </a:t>
            </a:r>
            <a:r>
              <a:rPr lang="en-US" sz="2000" dirty="0">
                <a:latin typeface="+mj-lt"/>
              </a:rPr>
              <a:t>= 78</a:t>
            </a:r>
            <a:br>
              <a:rPr lang="en-US" sz="2000" dirty="0">
                <a:latin typeface="+mj-lt"/>
              </a:rPr>
            </a:br>
            <a:endParaRPr lang="en-US" sz="1200" dirty="0">
              <a:latin typeface="+mj-lt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If the agent chooses to execute A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, it will maximize the average collected rewards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304800" y="1676400"/>
            <a:ext cx="3200400" cy="3643313"/>
            <a:chOff x="672" y="1061"/>
            <a:chExt cx="2016" cy="2295"/>
          </a:xfrm>
        </p:grpSpPr>
        <p:grpSp>
          <p:nvGrpSpPr>
            <p:cNvPr id="39" name="Group 3"/>
            <p:cNvGrpSpPr>
              <a:grpSpLocks/>
            </p:cNvGrpSpPr>
            <p:nvPr/>
          </p:nvGrpSpPr>
          <p:grpSpPr bwMode="auto">
            <a:xfrm>
              <a:off x="2160" y="1061"/>
              <a:ext cx="528" cy="327"/>
              <a:chOff x="2160" y="1061"/>
              <a:chExt cx="528" cy="327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5"/>
              <p:cNvSpPr txBox="1">
                <a:spLocks noChangeArrowheads="1"/>
              </p:cNvSpPr>
              <p:nvPr/>
            </p:nvSpPr>
            <p:spPr bwMode="auto">
              <a:xfrm>
                <a:off x="2160" y="106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672" y="2304"/>
              <a:ext cx="2016" cy="1052"/>
              <a:chOff x="672" y="2304"/>
              <a:chExt cx="2016" cy="1052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H="1">
                <a:off x="1056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 dirty="0">
                    <a:latin typeface="Comic Sans MS" pitchFamily="66" charset="0"/>
                  </a:rPr>
                  <a:t>s</a:t>
                </a:r>
                <a:r>
                  <a:rPr lang="en-US" sz="2000" b="1" baseline="-25000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1440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57" name="Text Box 15"/>
              <p:cNvSpPr txBox="1">
                <a:spLocks noChangeArrowheads="1"/>
              </p:cNvSpPr>
              <p:nvPr/>
            </p:nvSpPr>
            <p:spPr bwMode="auto">
              <a:xfrm>
                <a:off x="672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41" name="Group 16"/>
            <p:cNvGrpSpPr>
              <a:grpSpLocks/>
            </p:cNvGrpSpPr>
            <p:nvPr/>
          </p:nvGrpSpPr>
          <p:grpSpPr bwMode="auto">
            <a:xfrm>
              <a:off x="1382" y="1344"/>
              <a:ext cx="1210" cy="981"/>
              <a:chOff x="1382" y="1344"/>
              <a:chExt cx="1210" cy="981"/>
            </a:xfrm>
          </p:grpSpPr>
          <p:sp>
            <p:nvSpPr>
              <p:cNvPr id="46" name="Rectangle 17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1382" y="207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800000"/>
                    </a:solidFill>
                    <a:latin typeface="Comic Sans MS" pitchFamily="66" charset="0"/>
                  </a:rPr>
                  <a:t>A</a:t>
                </a:r>
                <a:r>
                  <a:rPr lang="en-US" sz="2000" b="1" baseline="-25000">
                    <a:solidFill>
                      <a:srgbClr val="8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42" name="Group 20"/>
            <p:cNvGrpSpPr>
              <a:grpSpLocks/>
            </p:cNvGrpSpPr>
            <p:nvPr/>
          </p:nvGrpSpPr>
          <p:grpSpPr bwMode="auto">
            <a:xfrm>
              <a:off x="798" y="2837"/>
              <a:ext cx="1698" cy="240"/>
              <a:chOff x="798" y="2837"/>
              <a:chExt cx="1698" cy="240"/>
            </a:xfrm>
          </p:grpSpPr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798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0.2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46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0.7</a:t>
                </a:r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142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0.1</a:t>
                </a:r>
              </a:p>
            </p:txBody>
          </p:sp>
        </p:grpSp>
      </p:grp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3622531" y="4507468"/>
            <a:ext cx="1787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666633"/>
                </a:solidFill>
                <a:latin typeface="Comic Sans MS" pitchFamily="66" charset="0"/>
              </a:rPr>
              <a:t>0.2</a:t>
            </a:r>
            <a:r>
              <a:rPr lang="en-US" b="1" dirty="0" smtClean="0">
                <a:solidFill>
                  <a:srgbClr val="800000"/>
                </a:solidFill>
                <a:latin typeface="Comic Sans MS" pitchFamily="66" charset="0"/>
              </a:rPr>
              <a:t>        </a:t>
            </a:r>
            <a:r>
              <a:rPr lang="en-US" sz="800" b="1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666633"/>
                </a:solidFill>
                <a:latin typeface="Comic Sans MS" pitchFamily="66" charset="0"/>
              </a:rPr>
              <a:t>0.8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... and action costs</a:t>
            </a:r>
            <a:endParaRPr lang="en-US"/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181600" y="1752600"/>
            <a:ext cx="36576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73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We may associate costs with actions, which are subtracted from the rewards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endParaRPr lang="en-US" sz="1200" dirty="0">
              <a:latin typeface="Comic Sans MS" pitchFamily="66" charset="0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Comic Sans MS" pitchFamily="66" charset="0"/>
              </a:rPr>
              <a:t>U(S</a:t>
            </a:r>
            <a:r>
              <a:rPr lang="en-US" sz="2000" baseline="-25000" dirty="0" smtClean="0">
                <a:latin typeface="Comic Sans MS" pitchFamily="66" charset="0"/>
              </a:rPr>
              <a:t>0</a:t>
            </a:r>
            <a:r>
              <a:rPr lang="en-US" sz="2000" dirty="0" smtClean="0">
                <a:latin typeface="Comic Sans MS" pitchFamily="66" charset="0"/>
              </a:rPr>
              <a:t>,A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) </a:t>
            </a:r>
            <a:r>
              <a:rPr lang="en-US" sz="2000" dirty="0">
                <a:latin typeface="Comic Sans MS" pitchFamily="66" charset="0"/>
              </a:rPr>
              <a:t>= 62 – 5 = 57</a:t>
            </a:r>
            <a:br>
              <a:rPr lang="en-US" sz="2000" dirty="0">
                <a:latin typeface="Comic Sans MS" pitchFamily="66" charset="0"/>
              </a:rPr>
            </a:br>
            <a:endParaRPr lang="en-US" sz="1200" dirty="0">
              <a:latin typeface="Comic Sans MS" pitchFamily="66" charset="0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Comic Sans MS" pitchFamily="66" charset="0"/>
              </a:rPr>
              <a:t>U(S</a:t>
            </a:r>
            <a:r>
              <a:rPr lang="en-US" sz="2000" baseline="-25000" dirty="0" smtClean="0">
                <a:latin typeface="Comic Sans MS" pitchFamily="66" charset="0"/>
              </a:rPr>
              <a:t>0</a:t>
            </a:r>
            <a:r>
              <a:rPr lang="en-US" sz="2000" dirty="0" smtClean="0">
                <a:latin typeface="Comic Sans MS" pitchFamily="66" charset="0"/>
              </a:rPr>
              <a:t>,A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) </a:t>
            </a:r>
            <a:r>
              <a:rPr lang="en-US" sz="2000" dirty="0">
                <a:latin typeface="Comic Sans MS" pitchFamily="66" charset="0"/>
              </a:rPr>
              <a:t>= 78 – 25 = 53</a:t>
            </a:r>
            <a:br>
              <a:rPr lang="en-US" sz="2000" dirty="0">
                <a:latin typeface="Comic Sans MS" pitchFamily="66" charset="0"/>
              </a:rPr>
            </a:br>
            <a:endParaRPr lang="en-US" sz="1200" dirty="0">
              <a:latin typeface="+mj-lt"/>
            </a:endParaRPr>
          </a:p>
          <a:p>
            <a:pPr eaLnBrk="0" hangingPunct="0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When in s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, the agent will now gain more on the average by executing A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than by executing A</a:t>
            </a:r>
            <a:r>
              <a:rPr lang="en-US" sz="2000" baseline="-25000" dirty="0">
                <a:latin typeface="+mj-lt"/>
              </a:rPr>
              <a:t>2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798205" y="2919413"/>
            <a:ext cx="421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800000"/>
                </a:solidFill>
                <a:latin typeface="Comic Sans MS" pitchFamily="66" charset="0"/>
              </a:rPr>
              <a:t>-5</a:t>
            </a:r>
            <a:endParaRPr lang="en-US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886200" y="2978150"/>
            <a:ext cx="562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666633"/>
                </a:solidFill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666633"/>
                </a:solidFill>
                <a:latin typeface="Comic Sans MS" pitchFamily="66" charset="0"/>
              </a:rPr>
              <a:t>25</a:t>
            </a:r>
            <a:endParaRPr lang="en-US" dirty="0">
              <a:solidFill>
                <a:srgbClr val="666633"/>
              </a:solidFill>
              <a:latin typeface="Comic Sans MS" pitchFamily="66" charset="0"/>
            </a:endParaRPr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04800" y="5334000"/>
            <a:ext cx="4657725" cy="366712"/>
            <a:chOff x="672" y="3459"/>
            <a:chExt cx="2934" cy="231"/>
          </a:xfrm>
        </p:grpSpPr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672" y="3459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1440" y="345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50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2208" y="3459"/>
              <a:ext cx="1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66"/>
                  </a:solidFill>
                  <a:latin typeface="Comic Sans MS" pitchFamily="66" charset="0"/>
                </a:rPr>
                <a:t>70               80</a:t>
              </a:r>
              <a:endParaRPr lang="en-US" b="1" baseline="-25000">
                <a:solidFill>
                  <a:srgbClr val="FF006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3352800" y="2133600"/>
            <a:ext cx="1524000" cy="1622425"/>
            <a:chOff x="2592" y="1344"/>
            <a:chExt cx="960" cy="1022"/>
          </a:xfrm>
        </p:grpSpPr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3360" y="2112"/>
              <a:ext cx="192" cy="192"/>
            </a:xfrm>
            <a:prstGeom prst="rect">
              <a:avLst/>
            </a:prstGeom>
            <a:solidFill>
              <a:srgbClr val="F0E0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592" y="1344"/>
              <a:ext cx="87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2976" y="2116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666633"/>
                  </a:solidFill>
                  <a:latin typeface="Comic Sans MS" pitchFamily="66" charset="0"/>
                </a:rPr>
                <a:t>A</a:t>
              </a:r>
              <a:r>
                <a:rPr lang="en-US" sz="2000" b="1" baseline="-25000">
                  <a:solidFill>
                    <a:srgbClr val="666633"/>
                  </a:solidFill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48" name="Line 33"/>
          <p:cNvSpPr>
            <a:spLocks noChangeShapeType="1"/>
          </p:cNvSpPr>
          <p:nvPr/>
        </p:nvSpPr>
        <p:spPr bwMode="auto">
          <a:xfrm flipH="1">
            <a:off x="3352800" y="3657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Oval 34"/>
          <p:cNvSpPr>
            <a:spLocks noChangeArrowheads="1"/>
          </p:cNvSpPr>
          <p:nvPr/>
        </p:nvSpPr>
        <p:spPr bwMode="auto">
          <a:xfrm>
            <a:off x="5029200" y="4876800"/>
            <a:ext cx="304800" cy="304800"/>
          </a:xfrm>
          <a:prstGeom prst="ellipse">
            <a:avLst/>
          </a:prstGeom>
          <a:solidFill>
            <a:srgbClr val="E0FFC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4495800" y="480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Comic Sans MS" pitchFamily="66" charset="0"/>
              </a:rPr>
              <a:t>s</a:t>
            </a:r>
            <a:r>
              <a:rPr lang="en-US" sz="2000" b="1" baseline="-25000">
                <a:latin typeface="Comic Sans MS" pitchFamily="66" charset="0"/>
              </a:rPr>
              <a:t>4</a:t>
            </a:r>
          </a:p>
        </p:txBody>
      </p: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304800" y="1676400"/>
            <a:ext cx="3200400" cy="3643313"/>
            <a:chOff x="672" y="1061"/>
            <a:chExt cx="2016" cy="2295"/>
          </a:xfrm>
        </p:grpSpPr>
        <p:grpSp>
          <p:nvGrpSpPr>
            <p:cNvPr id="53" name="Group 3"/>
            <p:cNvGrpSpPr>
              <a:grpSpLocks/>
            </p:cNvGrpSpPr>
            <p:nvPr/>
          </p:nvGrpSpPr>
          <p:grpSpPr bwMode="auto">
            <a:xfrm>
              <a:off x="2160" y="1061"/>
              <a:ext cx="528" cy="327"/>
              <a:chOff x="2160" y="1061"/>
              <a:chExt cx="528" cy="327"/>
            </a:xfrm>
          </p:grpSpPr>
          <p:sp>
            <p:nvSpPr>
              <p:cNvPr id="72" name="Oval 4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5"/>
              <p:cNvSpPr txBox="1">
                <a:spLocks noChangeArrowheads="1"/>
              </p:cNvSpPr>
              <p:nvPr/>
            </p:nvSpPr>
            <p:spPr bwMode="auto">
              <a:xfrm>
                <a:off x="2160" y="106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54" name="Group 6"/>
            <p:cNvGrpSpPr>
              <a:grpSpLocks/>
            </p:cNvGrpSpPr>
            <p:nvPr/>
          </p:nvGrpSpPr>
          <p:grpSpPr bwMode="auto">
            <a:xfrm>
              <a:off x="672" y="2304"/>
              <a:ext cx="2016" cy="1052"/>
              <a:chOff x="672" y="2304"/>
              <a:chExt cx="2016" cy="1052"/>
            </a:xfrm>
          </p:grpSpPr>
          <p:sp>
            <p:nvSpPr>
              <p:cNvPr id="63" name="Oval 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ellipse">
                <a:avLst/>
              </a:prstGeom>
              <a:solidFill>
                <a:srgbClr val="E0FFC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 flipH="1">
                <a:off x="1056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" name="Text Box 13"/>
              <p:cNvSpPr txBox="1">
                <a:spLocks noChangeArrowheads="1"/>
              </p:cNvSpPr>
              <p:nvPr/>
            </p:nvSpPr>
            <p:spPr bwMode="auto">
              <a:xfrm>
                <a:off x="2208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 dirty="0">
                    <a:latin typeface="Comic Sans MS" pitchFamily="66" charset="0"/>
                  </a:rPr>
                  <a:t>s</a:t>
                </a:r>
                <a:r>
                  <a:rPr lang="en-US" sz="2000" b="1" baseline="-25000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0" name="Text Box 14"/>
              <p:cNvSpPr txBox="1">
                <a:spLocks noChangeArrowheads="1"/>
              </p:cNvSpPr>
              <p:nvPr/>
            </p:nvSpPr>
            <p:spPr bwMode="auto">
              <a:xfrm>
                <a:off x="1440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1" name="Text Box 15"/>
              <p:cNvSpPr txBox="1">
                <a:spLocks noChangeArrowheads="1"/>
              </p:cNvSpPr>
              <p:nvPr/>
            </p:nvSpPr>
            <p:spPr bwMode="auto">
              <a:xfrm>
                <a:off x="672" y="302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800" b="1">
                    <a:latin typeface="Comic Sans MS" pitchFamily="66" charset="0"/>
                  </a:rPr>
                  <a:t>s</a:t>
                </a:r>
                <a:r>
                  <a:rPr lang="en-US" sz="2000" b="1" baseline="-25000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55" name="Group 16"/>
            <p:cNvGrpSpPr>
              <a:grpSpLocks/>
            </p:cNvGrpSpPr>
            <p:nvPr/>
          </p:nvGrpSpPr>
          <p:grpSpPr bwMode="auto">
            <a:xfrm>
              <a:off x="1382" y="1344"/>
              <a:ext cx="1210" cy="981"/>
              <a:chOff x="1382" y="1344"/>
              <a:chExt cx="1210" cy="981"/>
            </a:xfrm>
          </p:grpSpPr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192" cy="192"/>
              </a:xfrm>
              <a:prstGeom prst="rect">
                <a:avLst/>
              </a:prstGeom>
              <a:solidFill>
                <a:srgbClr val="F0E09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1382" y="207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800000"/>
                    </a:solidFill>
                    <a:latin typeface="Comic Sans MS" pitchFamily="66" charset="0"/>
                  </a:rPr>
                  <a:t>A</a:t>
                </a:r>
                <a:r>
                  <a:rPr lang="en-US" sz="2000" b="1" baseline="-25000">
                    <a:solidFill>
                      <a:srgbClr val="8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56" name="Group 20"/>
            <p:cNvGrpSpPr>
              <a:grpSpLocks/>
            </p:cNvGrpSpPr>
            <p:nvPr/>
          </p:nvGrpSpPr>
          <p:grpSpPr bwMode="auto">
            <a:xfrm>
              <a:off x="798" y="2837"/>
              <a:ext cx="1698" cy="240"/>
              <a:chOff x="798" y="2837"/>
              <a:chExt cx="1698" cy="240"/>
            </a:xfrm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798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0.2</a:t>
                </a:r>
              </a:p>
            </p:txBody>
          </p:sp>
          <p:sp>
            <p:nvSpPr>
              <p:cNvPr id="58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46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0.7</a:t>
                </a:r>
              </a:p>
            </p:txBody>
          </p:sp>
          <p:sp>
            <p:nvSpPr>
              <p:cNvPr id="59" name="Text Box 23"/>
              <p:cNvSpPr txBox="1">
                <a:spLocks noChangeArrowheads="1"/>
              </p:cNvSpPr>
              <p:nvPr/>
            </p:nvSpPr>
            <p:spPr bwMode="auto">
              <a:xfrm>
                <a:off x="2142" y="2837"/>
                <a:ext cx="3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800000"/>
                    </a:solidFill>
                    <a:latin typeface="Comic Sans MS" pitchFamily="66" charset="0"/>
                  </a:rPr>
                  <a:t>0.1</a:t>
                </a:r>
              </a:p>
            </p:txBody>
          </p:sp>
        </p:grpSp>
      </p:grp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622531" y="4507468"/>
            <a:ext cx="1787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666633"/>
                </a:solidFill>
                <a:latin typeface="Comic Sans MS" pitchFamily="66" charset="0"/>
              </a:rPr>
              <a:t>0.2</a:t>
            </a:r>
            <a:r>
              <a:rPr lang="en-US" b="1" dirty="0" smtClean="0">
                <a:solidFill>
                  <a:srgbClr val="800000"/>
                </a:solidFill>
                <a:latin typeface="Comic Sans MS" pitchFamily="66" charset="0"/>
              </a:rPr>
              <a:t>        </a:t>
            </a:r>
            <a:r>
              <a:rPr lang="en-US" sz="800" b="1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666633"/>
                </a:solidFill>
                <a:latin typeface="Comic Sans MS" pitchFamily="66" charset="0"/>
              </a:rPr>
              <a:t>0.8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784</TotalTime>
  <Words>3497</Words>
  <Application>Microsoft Office PowerPoint</Application>
  <PresentationFormat>On-screen Show (4:3)</PresentationFormat>
  <Paragraphs>955</Paragraphs>
  <Slides>67</Slides>
  <Notes>59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Oriel</vt:lpstr>
      <vt:lpstr>Equation</vt:lpstr>
      <vt:lpstr>Decision Theory</vt:lpstr>
      <vt:lpstr>Agenda</vt:lpstr>
      <vt:lpstr>General Framework</vt:lpstr>
      <vt:lpstr>Two Cases</vt:lpstr>
      <vt:lpstr>Action Model</vt:lpstr>
      <vt:lpstr>Starting very simple ...</vt:lpstr>
      <vt:lpstr>Introducing rewards ...</vt:lpstr>
      <vt:lpstr>... and a second action ...</vt:lpstr>
      <vt:lpstr>... and action costs</vt:lpstr>
      <vt:lpstr>A complete (but still very simple) example: Finding Juliet</vt:lpstr>
      <vt:lpstr>States and Actions  in Finding-Juliet Problem</vt:lpstr>
      <vt:lpstr>State/Action Tree</vt:lpstr>
      <vt:lpstr>Forward View of Rewards</vt:lpstr>
      <vt:lpstr>Backward View of Rewards</vt:lpstr>
      <vt:lpstr>Backward View of Rewards</vt:lpstr>
      <vt:lpstr>Backward View of Rewards</vt:lpstr>
      <vt:lpstr>Backward View of Rewards</vt:lpstr>
      <vt:lpstr>Backward View of Rewards</vt:lpstr>
      <vt:lpstr>Generalization</vt:lpstr>
      <vt:lpstr>Policies</vt:lpstr>
      <vt:lpstr>Policies</vt:lpstr>
      <vt:lpstr>From Utility to Policies</vt:lpstr>
      <vt:lpstr>Utility of a State</vt:lpstr>
      <vt:lpstr>PowerPoint Presentation</vt:lpstr>
      <vt:lpstr>Utility of a State</vt:lpstr>
      <vt:lpstr>PowerPoint Presentation</vt:lpstr>
      <vt:lpstr>Utility with Action Costs</vt:lpstr>
      <vt:lpstr>Issues</vt:lpstr>
      <vt:lpstr>PowerPoint Presentation</vt:lpstr>
      <vt:lpstr>Target-Tracking Example</vt:lpstr>
      <vt:lpstr>Target-Tracking Example</vt:lpstr>
      <vt:lpstr>Time-Stamped States  (no cycles possible) </vt:lpstr>
      <vt:lpstr>Rewards and Costs</vt:lpstr>
      <vt:lpstr>Expanding the state/action tree </vt:lpstr>
      <vt:lpstr>Assigning rewards </vt:lpstr>
      <vt:lpstr>Estimating the utility of a leaf </vt:lpstr>
      <vt:lpstr>Selecting the next action </vt:lpstr>
      <vt:lpstr>Pure Visual Servoing</vt:lpstr>
      <vt:lpstr>Computing and using a policy</vt:lpstr>
      <vt:lpstr>PowerPoint Presentation</vt:lpstr>
      <vt:lpstr>Robot Navigation Example</vt:lpstr>
      <vt:lpstr>Action (Transition) Model</vt:lpstr>
      <vt:lpstr>Action (Transition) Model</vt:lpstr>
      <vt:lpstr>Terminal States, Rewards,  and Costs</vt:lpstr>
      <vt:lpstr>State Utilities</vt:lpstr>
      <vt:lpstr>(Stationary) Policy</vt:lpstr>
      <vt:lpstr>(Stationary) Policy</vt:lpstr>
      <vt:lpstr>Execution of Optimal Policy</vt:lpstr>
      <vt:lpstr>Optimal Policies for Various R(s)</vt:lpstr>
      <vt:lpstr>Defining Equations</vt:lpstr>
      <vt:lpstr>Defining Equations</vt:lpstr>
      <vt:lpstr>Value Iteration Algorithm</vt:lpstr>
      <vt:lpstr>Value Iteration Algorithm</vt:lpstr>
      <vt:lpstr>Value Iteration Algorithm</vt:lpstr>
      <vt:lpstr>Convergence of Value Iteration</vt:lpstr>
      <vt:lpstr>Convergence of Value Iteration</vt:lpstr>
      <vt:lpstr>Discount Factor</vt:lpstr>
      <vt:lpstr>Remarks</vt:lpstr>
      <vt:lpstr>Policy Iteration Algorithm</vt:lpstr>
      <vt:lpstr>Policy Evaluation via Matrix inversion</vt:lpstr>
      <vt:lpstr>Application to Medical Needle Steering</vt:lpstr>
      <vt:lpstr>Steerable needles (Alterovitz et al)</vt:lpstr>
      <vt:lpstr>Needle Steering in 2D</vt:lpstr>
      <vt:lpstr>Maximizing Probability of Success</vt:lpstr>
      <vt:lpstr>MDP results</vt:lpstr>
      <vt:lpstr>Finite vs. Infinite Horizon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Decision-Making with Probabilistic Uncertainty</dc:title>
  <dc:creator>Kris Hauser</dc:creator>
  <cp:lastModifiedBy>hauser</cp:lastModifiedBy>
  <cp:revision>93</cp:revision>
  <dcterms:created xsi:type="dcterms:W3CDTF">2009-10-22T16:03:12Z</dcterms:created>
  <dcterms:modified xsi:type="dcterms:W3CDTF">2012-11-08T04:23:58Z</dcterms:modified>
</cp:coreProperties>
</file>