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257" r:id="rId2"/>
    <p:sldId id="293" r:id="rId3"/>
    <p:sldId id="294" r:id="rId4"/>
    <p:sldId id="295" r:id="rId5"/>
    <p:sldId id="306" r:id="rId6"/>
    <p:sldId id="307" r:id="rId7"/>
    <p:sldId id="298" r:id="rId8"/>
    <p:sldId id="327" r:id="rId9"/>
    <p:sldId id="308" r:id="rId10"/>
    <p:sldId id="309" r:id="rId11"/>
    <p:sldId id="311" r:id="rId12"/>
    <p:sldId id="310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24" r:id="rId23"/>
    <p:sldId id="325" r:id="rId24"/>
    <p:sldId id="314" r:id="rId25"/>
    <p:sldId id="312" r:id="rId26"/>
    <p:sldId id="326" r:id="rId27"/>
    <p:sldId id="328" r:id="rId28"/>
    <p:sldId id="329" r:id="rId29"/>
    <p:sldId id="330" r:id="rId30"/>
    <p:sldId id="333" r:id="rId31"/>
    <p:sldId id="334" r:id="rId32"/>
    <p:sldId id="335" r:id="rId33"/>
    <p:sldId id="336" r:id="rId34"/>
    <p:sldId id="331" r:id="rId35"/>
    <p:sldId id="332" r:id="rId36"/>
    <p:sldId id="337" r:id="rId37"/>
    <p:sldId id="299" r:id="rId38"/>
    <p:sldId id="338" r:id="rId39"/>
    <p:sldId id="300" r:id="rId40"/>
    <p:sldId id="301" r:id="rId41"/>
    <p:sldId id="302" r:id="rId42"/>
    <p:sldId id="303" r:id="rId43"/>
    <p:sldId id="304" r:id="rId44"/>
    <p:sldId id="305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613" autoAdjust="0"/>
  </p:normalViewPr>
  <p:slideViewPr>
    <p:cSldViewPr>
      <p:cViewPr varScale="1">
        <p:scale>
          <a:sx n="69" d="100"/>
          <a:sy n="69" d="100"/>
        </p:scale>
        <p:origin x="-5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443AC-8D1A-450E-9356-306ED68BA471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8F37B-DE9A-441C-8A3A-1E40ACA35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421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92EC08-047C-49D4-B636-8AF5D7237F1D}" type="slidenum">
              <a:rPr lang="en-US"/>
              <a:pPr/>
              <a:t>1</a:t>
            </a:fld>
            <a:endParaRPr lang="en-US"/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5916CB-0517-4061-93FF-A4625BD277C3}" type="slidenum">
              <a:rPr lang="en-US"/>
              <a:pPr/>
              <a:t>15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5916CB-0517-4061-93FF-A4625BD277C3}" type="slidenum">
              <a:rPr lang="en-US"/>
              <a:pPr/>
              <a:t>16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5916CB-0517-4061-93FF-A4625BD277C3}" type="slidenum">
              <a:rPr lang="en-US"/>
              <a:pPr/>
              <a:t>17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5916CB-0517-4061-93FF-A4625BD277C3}" type="slidenum">
              <a:rPr lang="en-US"/>
              <a:pPr/>
              <a:t>18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5916CB-0517-4061-93FF-A4625BD277C3}" type="slidenum">
              <a:rPr lang="en-US"/>
              <a:pPr/>
              <a:t>19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5916CB-0517-4061-93FF-A4625BD277C3}" type="slidenum">
              <a:rPr lang="en-US"/>
              <a:pPr/>
              <a:t>20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5916CB-0517-4061-93FF-A4625BD277C3}" type="slidenum">
              <a:rPr lang="en-US"/>
              <a:pPr/>
              <a:t>21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5916CB-0517-4061-93FF-A4625BD277C3}" type="slidenum">
              <a:rPr lang="en-US"/>
              <a:pPr/>
              <a:t>22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5916CB-0517-4061-93FF-A4625BD277C3}" type="slidenum">
              <a:rPr lang="en-US"/>
              <a:pPr/>
              <a:t>23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5916CB-0517-4061-93FF-A4625BD277C3}" type="slidenum">
              <a:rPr lang="en-US"/>
              <a:pPr/>
              <a:t>24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D7A369-68C7-4552-9D1D-4ED5AAEDF79D}" type="slidenum">
              <a:rPr lang="en-US"/>
              <a:pPr/>
              <a:t>3</a:t>
            </a:fld>
            <a:endParaRPr lang="en-US"/>
          </a:p>
        </p:txBody>
      </p:sp>
      <p:sp>
        <p:nvSpPr>
          <p:cNvPr id="35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5916CB-0517-4061-93FF-A4625BD277C3}" type="slidenum">
              <a:rPr lang="en-US"/>
              <a:pPr/>
              <a:t>25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7550CB-67CD-4878-98DC-304D27FD518B}" type="slidenum">
              <a:rPr lang="en-US"/>
              <a:pPr/>
              <a:t>37</a:t>
            </a:fld>
            <a:endParaRPr lang="en-US"/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35B072-A91A-4396-B363-9308C731130F}" type="slidenum">
              <a:rPr lang="en-US"/>
              <a:pPr/>
              <a:t>38</a:t>
            </a:fld>
            <a:endParaRPr lang="en-US"/>
          </a:p>
        </p:txBody>
      </p:sp>
      <p:sp>
        <p:nvSpPr>
          <p:cNvPr id="40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F84222-02D2-41C5-80AD-1288E714794D}" type="slidenum">
              <a:rPr lang="en-US"/>
              <a:pPr/>
              <a:t>39</a:t>
            </a:fld>
            <a:endParaRPr lang="en-US"/>
          </a:p>
        </p:txBody>
      </p:sp>
      <p:sp>
        <p:nvSpPr>
          <p:cNvPr id="399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35B072-A91A-4396-B363-9308C731130F}" type="slidenum">
              <a:rPr lang="en-US"/>
              <a:pPr/>
              <a:t>40</a:t>
            </a:fld>
            <a:endParaRPr lang="en-US"/>
          </a:p>
        </p:txBody>
      </p:sp>
      <p:sp>
        <p:nvSpPr>
          <p:cNvPr id="40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1BCF06-BAC1-42C6-8E6C-A074730E1AA8}" type="slidenum">
              <a:rPr lang="en-US"/>
              <a:pPr/>
              <a:t>41</a:t>
            </a:fld>
            <a:endParaRPr lang="en-US"/>
          </a:p>
        </p:txBody>
      </p:sp>
      <p:sp>
        <p:nvSpPr>
          <p:cNvPr id="403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B6A079-F6FD-449E-B982-E20065A4CD65}" type="slidenum">
              <a:rPr lang="en-US"/>
              <a:pPr/>
              <a:t>42</a:t>
            </a:fld>
            <a:endParaRPr lang="en-US"/>
          </a:p>
        </p:txBody>
      </p:sp>
      <p:sp>
        <p:nvSpPr>
          <p:cNvPr id="410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52595B-4A49-429C-8CC4-8E53AE6BAE07}" type="slidenum">
              <a:rPr lang="en-US"/>
              <a:pPr/>
              <a:t>43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55FBAD-070E-495A-9341-0585838A804C}" type="slidenum">
              <a:rPr lang="en-US"/>
              <a:pPr/>
              <a:t>44</a:t>
            </a:fld>
            <a:endParaRPr lang="en-US"/>
          </a:p>
        </p:txBody>
      </p:sp>
      <p:sp>
        <p:nvSpPr>
          <p:cNvPr id="412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734471-EFDC-4C5B-BC8C-2DF9702C6BC2}" type="slidenum">
              <a:rPr lang="en-US"/>
              <a:pPr/>
              <a:t>4</a:t>
            </a:fld>
            <a:endParaRPr lang="en-US"/>
          </a:p>
        </p:txBody>
      </p:sp>
      <p:sp>
        <p:nvSpPr>
          <p:cNvPr id="379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734471-EFDC-4C5B-BC8C-2DF9702C6BC2}" type="slidenum">
              <a:rPr lang="en-US"/>
              <a:pPr/>
              <a:t>5</a:t>
            </a:fld>
            <a:endParaRPr lang="en-US"/>
          </a:p>
        </p:txBody>
      </p:sp>
      <p:sp>
        <p:nvSpPr>
          <p:cNvPr id="379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734471-EFDC-4C5B-BC8C-2DF9702C6BC2}" type="slidenum">
              <a:rPr lang="en-US"/>
              <a:pPr/>
              <a:t>6</a:t>
            </a:fld>
            <a:endParaRPr lang="en-US"/>
          </a:p>
        </p:txBody>
      </p:sp>
      <p:sp>
        <p:nvSpPr>
          <p:cNvPr id="379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4A948B-E10E-4CB5-B43E-8591F8BB4EE7}" type="slidenum">
              <a:rPr lang="en-US"/>
              <a:pPr/>
              <a:t>7</a:t>
            </a:fld>
            <a:endParaRPr lang="en-US"/>
          </a:p>
        </p:txBody>
      </p:sp>
      <p:sp>
        <p:nvSpPr>
          <p:cNvPr id="386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5916CB-0517-4061-93FF-A4625BD277C3}" type="slidenum">
              <a:rPr lang="en-US"/>
              <a:pPr/>
              <a:t>12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5916CB-0517-4061-93FF-A4625BD277C3}" type="slidenum">
              <a:rPr lang="en-US"/>
              <a:pPr/>
              <a:t>13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5916CB-0517-4061-93FF-A4625BD277C3}" type="slidenum">
              <a:rPr lang="en-US"/>
              <a:pPr/>
              <a:t>14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A1AAA75-8628-4DB3-A658-74ED04727EBB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745FE82-E1B0-4236-A11C-BB939D155D6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AAA75-8628-4DB3-A658-74ED04727EBB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5FE82-E1B0-4236-A11C-BB939D155D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AAA75-8628-4DB3-A658-74ED04727EBB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5FE82-E1B0-4236-A11C-BB939D155D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A1AAA75-8628-4DB3-A658-74ED04727EBB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745FE82-E1B0-4236-A11C-BB939D155D6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A1AAA75-8628-4DB3-A658-74ED04727EBB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745FE82-E1B0-4236-A11C-BB939D155D6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AAA75-8628-4DB3-A658-74ED04727EBB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5FE82-E1B0-4236-A11C-BB939D155D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AAA75-8628-4DB3-A658-74ED04727EBB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5FE82-E1B0-4236-A11C-BB939D155D6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A1AAA75-8628-4DB3-A658-74ED04727EBB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745FE82-E1B0-4236-A11C-BB939D155D6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AAA75-8628-4DB3-A658-74ED04727EBB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5FE82-E1B0-4236-A11C-BB939D155D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A1AAA75-8628-4DB3-A658-74ED04727EBB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745FE82-E1B0-4236-A11C-BB939D155D62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A1AAA75-8628-4DB3-A658-74ED04727EBB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745FE82-E1B0-4236-A11C-BB939D155D62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A1AAA75-8628-4DB3-A658-74ED04727EBB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745FE82-E1B0-4236-A11C-BB939D155D6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Reinforcement Learning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Learn?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62000" y="2173069"/>
            <a:ext cx="7391400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23379" y="3011269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Policy </a:t>
            </a:r>
            <a:r>
              <a:rPr lang="en-US" dirty="0">
                <a:solidFill>
                  <a:srgbClr val="FF0000"/>
                </a:solidFill>
                <a:latin typeface="Symbol" pitchFamily="18" charset="2"/>
              </a:rPr>
              <a:t>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90800" y="2858869"/>
            <a:ext cx="1762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Action-utility</a:t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 smtClean="0">
                <a:solidFill>
                  <a:srgbClr val="00B050"/>
                </a:solidFill>
              </a:rPr>
              <a:t>function Q(</a:t>
            </a:r>
            <a:r>
              <a:rPr lang="en-US" dirty="0" err="1" smtClean="0">
                <a:solidFill>
                  <a:srgbClr val="00B050"/>
                </a:solidFill>
              </a:rPr>
              <a:t>s,a</a:t>
            </a:r>
            <a:r>
              <a:rPr lang="en-US" dirty="0" smtClean="0">
                <a:solidFill>
                  <a:srgbClr val="00B050"/>
                </a:solidFill>
              </a:rPr>
              <a:t>)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1420" y="2325469"/>
            <a:ext cx="1362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Less </a:t>
            </a:r>
            <a:r>
              <a:rPr lang="en-US" sz="1400" b="1" dirty="0"/>
              <a:t>online </a:t>
            </a:r>
            <a:r>
              <a:rPr lang="en-US" sz="1400" b="1" dirty="0" smtClean="0"/>
              <a:t>deliberation</a:t>
            </a:r>
            <a:endParaRPr 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472110" y="2325469"/>
            <a:ext cx="1362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More online deliberation</a:t>
            </a:r>
            <a:endParaRPr lang="en-US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650285" y="2858869"/>
            <a:ext cx="1316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Utility</a:t>
            </a:r>
            <a:br>
              <a:rPr lang="en-US" dirty="0" smtClean="0">
                <a:solidFill>
                  <a:srgbClr val="00B0F0"/>
                </a:solidFill>
              </a:rPr>
            </a:br>
            <a:r>
              <a:rPr lang="en-US" dirty="0" smtClean="0">
                <a:solidFill>
                  <a:srgbClr val="00B0F0"/>
                </a:solidFill>
              </a:rPr>
              <a:t>function U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11472" y="2858869"/>
            <a:ext cx="1160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Model of R and 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1420" y="3018196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Learn: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61420" y="3849469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Online: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559830" y="3863278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Symbol" pitchFamily="18" charset="2"/>
              </a:rPr>
              <a:t>p</a:t>
            </a:r>
            <a:r>
              <a:rPr lang="en-US" dirty="0" smtClean="0">
                <a:solidFill>
                  <a:srgbClr val="FF0000"/>
                </a:solidFill>
              </a:rPr>
              <a:t>(s)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90800" y="3803302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B050"/>
                </a:solidFill>
              </a:rPr>
              <a:t>arg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max</a:t>
            </a:r>
            <a:r>
              <a:rPr lang="en-US" baseline="-25000" dirty="0" err="1" smtClean="0">
                <a:solidFill>
                  <a:srgbClr val="00B050"/>
                </a:solidFill>
              </a:rPr>
              <a:t>a</a:t>
            </a:r>
            <a:r>
              <a:rPr lang="en-US" baseline="-25000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Q(</a:t>
            </a:r>
            <a:r>
              <a:rPr lang="en-US" dirty="0" err="1" smtClean="0">
                <a:solidFill>
                  <a:srgbClr val="00B050"/>
                </a:solidFill>
              </a:rPr>
              <a:t>s,a</a:t>
            </a:r>
            <a:r>
              <a:rPr lang="en-US" dirty="0" smtClean="0">
                <a:solidFill>
                  <a:srgbClr val="00B050"/>
                </a:solidFill>
              </a:rPr>
              <a:t>)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2808" y="1671935"/>
            <a:ext cx="1922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Model free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22424" y="1671935"/>
            <a:ext cx="1795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Model based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1419" y="5421868"/>
            <a:ext cx="2581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Simpler execution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93824" y="5421868"/>
            <a:ext cx="2340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Fewer examples needed to learn?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62874" y="3773269"/>
            <a:ext cx="1830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B0F0"/>
                </a:solidFill>
              </a:rPr>
              <a:t>arg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max</a:t>
            </a:r>
            <a:r>
              <a:rPr lang="en-US" baseline="-25000" dirty="0" err="1" smtClean="0">
                <a:solidFill>
                  <a:srgbClr val="00B0F0"/>
                </a:solidFill>
              </a:rPr>
              <a:t>a</a:t>
            </a:r>
            <a:r>
              <a:rPr lang="en-US" baseline="-25000" dirty="0">
                <a:solidFill>
                  <a:srgbClr val="00B0F0"/>
                </a:solidFill>
              </a:rPr>
              <a:t/>
            </a:r>
            <a:br>
              <a:rPr lang="en-US" baseline="-25000" dirty="0">
                <a:solidFill>
                  <a:srgbClr val="00B0F0"/>
                </a:solidFill>
              </a:rPr>
            </a:br>
            <a:r>
              <a:rPr lang="en-US" dirty="0" err="1" smtClean="0">
                <a:solidFill>
                  <a:srgbClr val="00B0F0"/>
                </a:solidFill>
                <a:latin typeface="Symbol" pitchFamily="18" charset="2"/>
              </a:rPr>
              <a:t>S</a:t>
            </a:r>
            <a:r>
              <a:rPr lang="en-US" baseline="-25000" dirty="0" err="1" smtClean="0">
                <a:solidFill>
                  <a:srgbClr val="00B0F0"/>
                </a:solidFill>
              </a:rPr>
              <a:t>s</a:t>
            </a:r>
            <a:r>
              <a:rPr lang="en-US" baseline="-25000" dirty="0" smtClean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P(s’|</a:t>
            </a:r>
            <a:r>
              <a:rPr lang="en-US" dirty="0" err="1" smtClean="0">
                <a:solidFill>
                  <a:srgbClr val="00B0F0"/>
                </a:solidFill>
              </a:rPr>
              <a:t>s,a</a:t>
            </a:r>
            <a:r>
              <a:rPr lang="en-US" dirty="0" smtClean="0">
                <a:solidFill>
                  <a:srgbClr val="00B0F0"/>
                </a:solidFill>
              </a:rPr>
              <a:t>)U(s’)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29400" y="3773269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Solve MDP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1420" y="457200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Method: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270979" y="4572000"/>
            <a:ext cx="147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Learning from demonstration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65355" y="4572000"/>
            <a:ext cx="147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Q-learning, SARSA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50285" y="4572000"/>
            <a:ext cx="14722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B0F0"/>
                </a:solidFill>
              </a:rPr>
              <a:t>Direct utility estimation, TD-learning</a:t>
            </a:r>
            <a:endParaRPr lang="en-US" sz="1400" dirty="0">
              <a:solidFill>
                <a:srgbClr val="00B0F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11472" y="4572000"/>
            <a:ext cx="14722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Adaptive dynamic programming</a:t>
            </a:r>
            <a:endParaRPr 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75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steps: Passive 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Observe execution </a:t>
            </a:r>
            <a:r>
              <a:rPr lang="en-US" b="1" dirty="0" smtClean="0"/>
              <a:t>trials</a:t>
            </a:r>
            <a:r>
              <a:rPr lang="en-US" dirty="0" smtClean="0"/>
              <a:t> of an agent that acts according to some unobserved policy </a:t>
            </a:r>
            <a:r>
              <a:rPr lang="en-US" dirty="0" smtClean="0">
                <a:latin typeface="Symbol" pitchFamily="18" charset="2"/>
              </a:rPr>
              <a:t>p</a:t>
            </a:r>
          </a:p>
          <a:p>
            <a:r>
              <a:rPr lang="en-US" dirty="0" smtClean="0">
                <a:latin typeface="+mj-lt"/>
              </a:rPr>
              <a:t>Problem: estimate</a:t>
            </a:r>
            <a:r>
              <a:rPr lang="en-US" dirty="0" smtClean="0">
                <a:latin typeface="Symbol" pitchFamily="18" charset="2"/>
              </a:rPr>
              <a:t> </a:t>
            </a:r>
            <a:r>
              <a:rPr lang="en-US" dirty="0" smtClean="0">
                <a:latin typeface="+mj-lt"/>
              </a:rPr>
              <a:t>the utility function </a:t>
            </a:r>
            <a:r>
              <a:rPr lang="en-US" dirty="0" smtClean="0"/>
              <a:t>U</a:t>
            </a:r>
            <a:r>
              <a:rPr lang="en-US" baseline="30000" dirty="0" smtClean="0">
                <a:latin typeface="Symbol" pitchFamily="18" charset="2"/>
              </a:rPr>
              <a:t>p</a:t>
            </a:r>
            <a:endParaRPr lang="en-US" baseline="30000" dirty="0">
              <a:latin typeface="+mj-lt"/>
            </a:endParaRP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[Recall U</a:t>
            </a:r>
            <a:r>
              <a:rPr lang="en-US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ymbol" pitchFamily="18" charset="2"/>
              </a:rPr>
              <a:t>p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(s) = E[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ymbol" pitchFamily="18" charset="2"/>
              </a:rPr>
              <a:t>S</a:t>
            </a:r>
            <a:r>
              <a:rPr lang="en-US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ymbol" pitchFamily="18" charset="2"/>
              </a:rPr>
              <a:t>g</a:t>
            </a:r>
            <a:r>
              <a:rPr lang="en-US" baseline="30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</a:t>
            </a:r>
            <a:r>
              <a:rPr lang="en-US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R(S</a:t>
            </a:r>
            <a:r>
              <a:rPr lang="en-US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)] where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en-US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is the random variable denoting the distribution of states at time t]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96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Utility Estimation</a:t>
            </a:r>
            <a:endParaRPr lang="en-US" dirty="0"/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609600" y="3733800"/>
            <a:ext cx="830580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804863" indent="-457200"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371600" indent="-457200"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828800" indent="-457200"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286000" indent="-457200"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33CC"/>
              </a:buClr>
              <a:buSzPct val="90000"/>
              <a:buFont typeface="Wingdings" pitchFamily="2" charset="2"/>
              <a:buAutoNum type="arabicPeriod"/>
            </a:pPr>
            <a:r>
              <a:rPr lang="en-US" sz="2000" dirty="0" smtClean="0">
                <a:latin typeface="+mj-lt"/>
              </a:rPr>
              <a:t>Observe trials t</a:t>
            </a:r>
            <a:r>
              <a:rPr lang="en-US" sz="2000" baseline="30000" dirty="0" smtClean="0">
                <a:latin typeface="+mj-lt"/>
              </a:rPr>
              <a:t>(i)</a:t>
            </a:r>
            <a:r>
              <a:rPr lang="en-US" sz="2000" dirty="0" smtClean="0">
                <a:latin typeface="+mj-lt"/>
              </a:rPr>
              <a:t>=(s</a:t>
            </a:r>
            <a:r>
              <a:rPr lang="en-US" sz="2000" baseline="-25000" dirty="0" smtClean="0">
                <a:latin typeface="+mj-lt"/>
              </a:rPr>
              <a:t>0</a:t>
            </a:r>
            <a:r>
              <a:rPr lang="en-US" sz="2000" baseline="30000" dirty="0" smtClean="0">
                <a:latin typeface="+mj-lt"/>
              </a:rPr>
              <a:t>(i</a:t>
            </a:r>
            <a:r>
              <a:rPr lang="en-US" sz="2000" baseline="30000" dirty="0">
                <a:latin typeface="+mj-lt"/>
              </a:rPr>
              <a:t>)</a:t>
            </a:r>
            <a:r>
              <a:rPr lang="en-US" sz="2000" dirty="0" smtClean="0">
                <a:latin typeface="+mj-lt"/>
              </a:rPr>
              <a:t>,a</a:t>
            </a:r>
            <a:r>
              <a:rPr lang="en-US" sz="2000" baseline="-25000" dirty="0" smtClean="0">
                <a:latin typeface="+mj-lt"/>
              </a:rPr>
              <a:t>1</a:t>
            </a:r>
            <a:r>
              <a:rPr lang="en-US" sz="2000" baseline="30000" dirty="0" smtClean="0">
                <a:latin typeface="+mj-lt"/>
              </a:rPr>
              <a:t>(i</a:t>
            </a:r>
            <a:r>
              <a:rPr lang="en-US" sz="2000" baseline="30000" dirty="0">
                <a:latin typeface="+mj-lt"/>
              </a:rPr>
              <a:t>)</a:t>
            </a:r>
            <a:r>
              <a:rPr lang="en-US" sz="2000" dirty="0" smtClean="0">
                <a:latin typeface="+mj-lt"/>
              </a:rPr>
              <a:t>,s</a:t>
            </a:r>
            <a:r>
              <a:rPr lang="en-US" sz="2000" baseline="-25000" dirty="0" smtClean="0">
                <a:latin typeface="+mj-lt"/>
              </a:rPr>
              <a:t>1</a:t>
            </a:r>
            <a:r>
              <a:rPr lang="en-US" sz="2000" baseline="30000" dirty="0" smtClean="0">
                <a:latin typeface="+mj-lt"/>
              </a:rPr>
              <a:t>(i)</a:t>
            </a:r>
            <a:r>
              <a:rPr lang="en-US" sz="2000" dirty="0" smtClean="0">
                <a:latin typeface="+mj-lt"/>
              </a:rPr>
              <a:t>,r</a:t>
            </a:r>
            <a:r>
              <a:rPr lang="en-US" sz="2000" baseline="-25000" dirty="0" smtClean="0">
                <a:latin typeface="+mj-lt"/>
              </a:rPr>
              <a:t>1</a:t>
            </a:r>
            <a:r>
              <a:rPr lang="en-US" sz="2000" baseline="30000" dirty="0" smtClean="0">
                <a:latin typeface="+mj-lt"/>
              </a:rPr>
              <a:t>(i)</a:t>
            </a:r>
            <a:r>
              <a:rPr lang="en-US" sz="2000" dirty="0" smtClean="0">
                <a:latin typeface="+mj-lt"/>
              </a:rPr>
              <a:t>,…,</a:t>
            </a:r>
            <a:r>
              <a:rPr lang="en-US" sz="2000" dirty="0" err="1" smtClean="0">
                <a:latin typeface="+mj-lt"/>
              </a:rPr>
              <a:t>a</a:t>
            </a:r>
            <a:r>
              <a:rPr lang="en-US" sz="2000" baseline="-25000" dirty="0" err="1" smtClean="0">
                <a:latin typeface="+mj-lt"/>
              </a:rPr>
              <a:t>ti</a:t>
            </a:r>
            <a:r>
              <a:rPr lang="en-US" sz="2000" baseline="30000" dirty="0" smtClean="0">
                <a:latin typeface="+mj-lt"/>
              </a:rPr>
              <a:t>(i)</a:t>
            </a:r>
            <a:r>
              <a:rPr lang="en-US" sz="2000" dirty="0" smtClean="0">
                <a:latin typeface="+mj-lt"/>
              </a:rPr>
              <a:t>,</a:t>
            </a:r>
            <a:r>
              <a:rPr lang="en-US" sz="2000" dirty="0" err="1" smtClean="0">
                <a:latin typeface="+mj-lt"/>
              </a:rPr>
              <a:t>s</a:t>
            </a:r>
            <a:r>
              <a:rPr lang="en-US" sz="2000" baseline="-25000" dirty="0" err="1" smtClean="0">
                <a:latin typeface="+mj-lt"/>
              </a:rPr>
              <a:t>ti</a:t>
            </a:r>
            <a:r>
              <a:rPr lang="en-US" sz="2000" baseline="30000" dirty="0">
                <a:latin typeface="+mj-lt"/>
              </a:rPr>
              <a:t>(i</a:t>
            </a:r>
            <a:r>
              <a:rPr lang="en-US" sz="2000" baseline="30000" dirty="0" smtClean="0">
                <a:latin typeface="+mj-lt"/>
              </a:rPr>
              <a:t>)</a:t>
            </a:r>
            <a:r>
              <a:rPr lang="en-US" sz="2000" dirty="0" smtClean="0">
                <a:latin typeface="+mj-lt"/>
              </a:rPr>
              <a:t>,</a:t>
            </a:r>
            <a:r>
              <a:rPr lang="en-US" sz="2000" dirty="0" err="1" smtClean="0">
                <a:latin typeface="+mj-lt"/>
              </a:rPr>
              <a:t>r</a:t>
            </a:r>
            <a:r>
              <a:rPr lang="en-US" sz="2000" baseline="-25000" dirty="0" err="1" smtClean="0">
                <a:latin typeface="+mj-lt"/>
              </a:rPr>
              <a:t>ti</a:t>
            </a:r>
            <a:r>
              <a:rPr lang="en-US" sz="2000" baseline="30000" dirty="0" smtClean="0">
                <a:latin typeface="+mj-lt"/>
              </a:rPr>
              <a:t>(i</a:t>
            </a:r>
            <a:r>
              <a:rPr lang="en-US" sz="2000" baseline="30000" dirty="0">
                <a:latin typeface="+mj-lt"/>
              </a:rPr>
              <a:t>)</a:t>
            </a:r>
            <a:r>
              <a:rPr lang="en-US" sz="2000" dirty="0" smtClean="0">
                <a:latin typeface="+mj-lt"/>
              </a:rPr>
              <a:t>) for i=1,…,n</a:t>
            </a:r>
          </a:p>
          <a:p>
            <a:pPr>
              <a:buClr>
                <a:srgbClr val="0033CC"/>
              </a:buClr>
              <a:buSzPct val="90000"/>
              <a:buFont typeface="Wingdings" pitchFamily="2" charset="2"/>
              <a:buAutoNum type="arabicPeriod"/>
            </a:pPr>
            <a:r>
              <a:rPr lang="en-US" sz="2000" dirty="0" smtClean="0">
                <a:latin typeface="+mj-lt"/>
              </a:rPr>
              <a:t>For each state </a:t>
            </a:r>
            <a:r>
              <a:rPr lang="en-US" sz="2000" dirty="0" err="1" smtClean="0">
                <a:latin typeface="+mj-lt"/>
              </a:rPr>
              <a:t>s</a:t>
            </a:r>
            <a:r>
              <a:rPr lang="en-US" sz="2000" dirty="0" err="1" smtClean="0">
                <a:latin typeface="+mj-lt"/>
                <a:sym typeface="Symbol"/>
              </a:rPr>
              <a:t>S</a:t>
            </a:r>
            <a:r>
              <a:rPr lang="en-US" sz="2000" dirty="0" smtClean="0">
                <a:latin typeface="+mj-lt"/>
              </a:rPr>
              <a:t>:</a:t>
            </a:r>
          </a:p>
          <a:p>
            <a:pPr lvl="1">
              <a:buClr>
                <a:srgbClr val="0033CC"/>
              </a:buClr>
              <a:buSzPct val="90000"/>
              <a:buFont typeface="+mj-lt"/>
              <a:buAutoNum type="arabicPeriod" startAt="3"/>
            </a:pPr>
            <a:r>
              <a:rPr lang="en-US" sz="2000" dirty="0" smtClean="0">
                <a:latin typeface="+mj-lt"/>
              </a:rPr>
              <a:t>Find all trials t</a:t>
            </a:r>
            <a:r>
              <a:rPr lang="en-US" sz="2000" baseline="30000" dirty="0" smtClean="0">
                <a:latin typeface="+mj-lt"/>
              </a:rPr>
              <a:t>(i)</a:t>
            </a:r>
            <a:r>
              <a:rPr lang="en-US" sz="2000" dirty="0" smtClean="0">
                <a:latin typeface="+mj-lt"/>
              </a:rPr>
              <a:t> that pass through s</a:t>
            </a:r>
          </a:p>
          <a:p>
            <a:pPr lvl="1">
              <a:buClr>
                <a:srgbClr val="0033CC"/>
              </a:buClr>
              <a:buSzPct val="90000"/>
              <a:buFont typeface="+mj-lt"/>
              <a:buAutoNum type="arabicPeriod" startAt="3"/>
            </a:pPr>
            <a:r>
              <a:rPr lang="en-US" sz="2000" dirty="0" smtClean="0">
                <a:latin typeface="+mj-lt"/>
              </a:rPr>
              <a:t>Compute subsequent utility </a:t>
            </a:r>
            <a:r>
              <a:rPr lang="en-US" sz="2000" dirty="0" err="1" smtClean="0">
                <a:latin typeface="+mj-lt"/>
              </a:rPr>
              <a:t>U</a:t>
            </a:r>
            <a:r>
              <a:rPr lang="en-US" sz="2000" baseline="30000" dirty="0" err="1" smtClean="0">
                <a:latin typeface="+mj-lt"/>
              </a:rPr>
              <a:t>t</a:t>
            </a:r>
            <a:r>
              <a:rPr lang="en-US" sz="2000" baseline="30000" dirty="0" smtClean="0">
                <a:latin typeface="+mj-lt"/>
              </a:rPr>
              <a:t>(i)</a:t>
            </a:r>
            <a:r>
              <a:rPr lang="en-US" sz="2000" dirty="0" smtClean="0">
                <a:latin typeface="+mj-lt"/>
              </a:rPr>
              <a:t>(s)=</a:t>
            </a:r>
            <a:r>
              <a:rPr lang="en-US" sz="2000" dirty="0" smtClean="0">
                <a:latin typeface="Symbol" pitchFamily="18" charset="2"/>
              </a:rPr>
              <a:t>S</a:t>
            </a:r>
            <a:r>
              <a:rPr lang="en-US" sz="2000" baseline="-25000" dirty="0" smtClean="0">
                <a:latin typeface="+mj-lt"/>
              </a:rPr>
              <a:t>t=k to </a:t>
            </a:r>
            <a:r>
              <a:rPr lang="en-US" sz="2000" baseline="-25000" dirty="0" err="1" smtClean="0">
                <a:latin typeface="+mj-lt"/>
              </a:rPr>
              <a:t>ti</a:t>
            </a:r>
            <a:r>
              <a:rPr lang="en-US" sz="2000" baseline="-25000" dirty="0" smtClean="0">
                <a:latin typeface="+mj-lt"/>
              </a:rPr>
              <a:t> </a:t>
            </a:r>
            <a:r>
              <a:rPr lang="en-US" sz="2000" dirty="0" err="1" smtClean="0">
                <a:latin typeface="Symbol" pitchFamily="18" charset="2"/>
              </a:rPr>
              <a:t>g</a:t>
            </a:r>
            <a:r>
              <a:rPr lang="en-US" sz="2000" baseline="30000" dirty="0" err="1" smtClean="0">
                <a:latin typeface="+mj-lt"/>
              </a:rPr>
              <a:t>t</a:t>
            </a:r>
            <a:r>
              <a:rPr lang="en-US" sz="2000" baseline="30000" dirty="0" smtClean="0">
                <a:latin typeface="+mj-lt"/>
              </a:rPr>
              <a:t>-k </a:t>
            </a:r>
            <a:r>
              <a:rPr lang="en-US" sz="2000" dirty="0" err="1" smtClean="0">
                <a:latin typeface="+mj-lt"/>
              </a:rPr>
              <a:t>r</a:t>
            </a:r>
            <a:r>
              <a:rPr lang="en-US" sz="2000" baseline="-25000" dirty="0" err="1" smtClean="0">
                <a:latin typeface="+mj-lt"/>
              </a:rPr>
              <a:t>t</a:t>
            </a:r>
            <a:r>
              <a:rPr lang="en-US" sz="2000" baseline="30000" dirty="0" smtClean="0">
                <a:latin typeface="+mj-lt"/>
              </a:rPr>
              <a:t>(i)</a:t>
            </a:r>
          </a:p>
          <a:p>
            <a:pPr lvl="1">
              <a:buClr>
                <a:srgbClr val="0033CC"/>
              </a:buClr>
              <a:buSzPct val="90000"/>
              <a:buFont typeface="+mj-lt"/>
              <a:buAutoNum type="arabicPeriod" startAt="3"/>
            </a:pPr>
            <a:r>
              <a:rPr lang="en-US" sz="2000" dirty="0" smtClean="0">
                <a:latin typeface="+mj-lt"/>
              </a:rPr>
              <a:t>Set U</a:t>
            </a:r>
            <a:r>
              <a:rPr lang="en-US" sz="2000" baseline="30000" dirty="0" smtClean="0">
                <a:latin typeface="Symbol" pitchFamily="18" charset="2"/>
              </a:rPr>
              <a:t>p</a:t>
            </a:r>
            <a:r>
              <a:rPr lang="en-US" sz="2000" dirty="0" smtClean="0">
                <a:latin typeface="+mj-lt"/>
              </a:rPr>
              <a:t>(s) to </a:t>
            </a:r>
            <a:r>
              <a:rPr lang="en-US" sz="2000" dirty="0">
                <a:latin typeface="+mj-lt"/>
              </a:rPr>
              <a:t>the average </a:t>
            </a:r>
            <a:r>
              <a:rPr lang="en-US" sz="2000" dirty="0" smtClean="0">
                <a:latin typeface="+mj-lt"/>
              </a:rPr>
              <a:t>observed utility</a:t>
            </a:r>
            <a:endParaRPr lang="en-US" sz="2000" dirty="0">
              <a:latin typeface="+mj-lt"/>
            </a:endParaRPr>
          </a:p>
        </p:txBody>
      </p:sp>
      <p:grpSp>
        <p:nvGrpSpPr>
          <p:cNvPr id="109572" name="Group 4"/>
          <p:cNvGrpSpPr>
            <a:grpSpLocks/>
          </p:cNvGrpSpPr>
          <p:nvPr/>
        </p:nvGrpSpPr>
        <p:grpSpPr bwMode="auto">
          <a:xfrm>
            <a:off x="685800" y="1447800"/>
            <a:ext cx="2819400" cy="2236788"/>
            <a:chOff x="432" y="912"/>
            <a:chExt cx="1776" cy="1409"/>
          </a:xfrm>
        </p:grpSpPr>
        <p:grpSp>
          <p:nvGrpSpPr>
            <p:cNvPr id="109573" name="Group 5"/>
            <p:cNvGrpSpPr>
              <a:grpSpLocks/>
            </p:cNvGrpSpPr>
            <p:nvPr/>
          </p:nvGrpSpPr>
          <p:grpSpPr bwMode="auto">
            <a:xfrm>
              <a:off x="672" y="912"/>
              <a:ext cx="1536" cy="1152"/>
              <a:chOff x="960" y="1152"/>
              <a:chExt cx="1536" cy="1152"/>
            </a:xfrm>
          </p:grpSpPr>
          <p:sp>
            <p:nvSpPr>
              <p:cNvPr id="109574" name="Rectangle 6"/>
              <p:cNvSpPr>
                <a:spLocks noChangeArrowheads="1"/>
              </p:cNvSpPr>
              <p:nvPr/>
            </p:nvSpPr>
            <p:spPr bwMode="auto">
              <a:xfrm>
                <a:off x="960" y="1152"/>
                <a:ext cx="1536" cy="11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575" name="Line 7"/>
              <p:cNvSpPr>
                <a:spLocks noChangeShapeType="1"/>
              </p:cNvSpPr>
              <p:nvPr/>
            </p:nvSpPr>
            <p:spPr bwMode="auto">
              <a:xfrm>
                <a:off x="1344" y="1152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9576" name="Line 8"/>
              <p:cNvSpPr>
                <a:spLocks noChangeShapeType="1"/>
              </p:cNvSpPr>
              <p:nvPr/>
            </p:nvSpPr>
            <p:spPr bwMode="auto">
              <a:xfrm>
                <a:off x="1728" y="1152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9577" name="Line 9"/>
              <p:cNvSpPr>
                <a:spLocks noChangeShapeType="1"/>
              </p:cNvSpPr>
              <p:nvPr/>
            </p:nvSpPr>
            <p:spPr bwMode="auto">
              <a:xfrm>
                <a:off x="2112" y="1152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9578" name="Line 10"/>
              <p:cNvSpPr>
                <a:spLocks noChangeShapeType="1"/>
              </p:cNvSpPr>
              <p:nvPr/>
            </p:nvSpPr>
            <p:spPr bwMode="auto">
              <a:xfrm>
                <a:off x="960" y="1536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9579" name="Line 11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9580" name="Rectangle 12"/>
              <p:cNvSpPr>
                <a:spLocks noChangeArrowheads="1"/>
              </p:cNvSpPr>
              <p:nvPr/>
            </p:nvSpPr>
            <p:spPr bwMode="auto">
              <a:xfrm>
                <a:off x="1344" y="1536"/>
                <a:ext cx="384" cy="384"/>
              </a:xfrm>
              <a:prstGeom prst="rect">
                <a:avLst/>
              </a:prstGeom>
              <a:solidFill>
                <a:srgbClr val="66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9581" name="Group 13"/>
            <p:cNvGrpSpPr>
              <a:grpSpLocks/>
            </p:cNvGrpSpPr>
            <p:nvPr/>
          </p:nvGrpSpPr>
          <p:grpSpPr bwMode="auto">
            <a:xfrm>
              <a:off x="432" y="1015"/>
              <a:ext cx="1702" cy="1306"/>
              <a:chOff x="720" y="1159"/>
              <a:chExt cx="1702" cy="1306"/>
            </a:xfrm>
          </p:grpSpPr>
          <p:sp>
            <p:nvSpPr>
              <p:cNvPr id="109582" name="Text Box 14"/>
              <p:cNvSpPr txBox="1">
                <a:spLocks noChangeArrowheads="1"/>
              </p:cNvSpPr>
              <p:nvPr/>
            </p:nvSpPr>
            <p:spPr bwMode="auto">
              <a:xfrm>
                <a:off x="720" y="1159"/>
                <a:ext cx="21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Comic Sans MS" pitchFamily="66" charset="0"/>
                  </a:rPr>
                  <a:t>3</a:t>
                </a:r>
              </a:p>
            </p:txBody>
          </p:sp>
          <p:grpSp>
            <p:nvGrpSpPr>
              <p:cNvPr id="109583" name="Group 15"/>
              <p:cNvGrpSpPr>
                <a:grpSpLocks/>
              </p:cNvGrpSpPr>
              <p:nvPr/>
            </p:nvGrpSpPr>
            <p:grpSpPr bwMode="auto">
              <a:xfrm>
                <a:off x="720" y="1543"/>
                <a:ext cx="1702" cy="922"/>
                <a:chOff x="720" y="1543"/>
                <a:chExt cx="1702" cy="922"/>
              </a:xfrm>
            </p:grpSpPr>
            <p:sp>
              <p:nvSpPr>
                <p:cNvPr id="109584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720" y="1543"/>
                  <a:ext cx="21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2</a:t>
                  </a:r>
                </a:p>
              </p:txBody>
            </p:sp>
            <p:sp>
              <p:nvSpPr>
                <p:cNvPr id="109585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720" y="1879"/>
                  <a:ext cx="18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1</a:t>
                  </a:r>
                </a:p>
              </p:txBody>
            </p:sp>
            <p:sp>
              <p:nvSpPr>
                <p:cNvPr id="109586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2208" y="2215"/>
                  <a:ext cx="21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4</a:t>
                  </a:r>
                </a:p>
              </p:txBody>
            </p:sp>
            <p:sp>
              <p:nvSpPr>
                <p:cNvPr id="109587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824" y="2215"/>
                  <a:ext cx="21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3</a:t>
                  </a:r>
                </a:p>
              </p:txBody>
            </p:sp>
            <p:sp>
              <p:nvSpPr>
                <p:cNvPr id="109588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1440" y="2215"/>
                  <a:ext cx="21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2</a:t>
                  </a:r>
                </a:p>
              </p:txBody>
            </p:sp>
            <p:sp>
              <p:nvSpPr>
                <p:cNvPr id="109589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056" y="2215"/>
                  <a:ext cx="18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1</a:t>
                  </a:r>
                </a:p>
              </p:txBody>
            </p:sp>
          </p:grpSp>
        </p:grpSp>
        <p:sp>
          <p:nvSpPr>
            <p:cNvPr id="109590" name="Rectangle 22"/>
            <p:cNvSpPr>
              <a:spLocks noChangeArrowheads="1"/>
            </p:cNvSpPr>
            <p:nvPr/>
          </p:nvSpPr>
          <p:spPr bwMode="auto">
            <a:xfrm>
              <a:off x="1824" y="912"/>
              <a:ext cx="384" cy="384"/>
            </a:xfrm>
            <a:prstGeom prst="rect">
              <a:avLst/>
            </a:prstGeom>
            <a:solidFill>
              <a:srgbClr val="CC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Comic Sans MS" pitchFamily="66" charset="0"/>
                </a:rPr>
                <a:t>+1</a:t>
              </a:r>
            </a:p>
          </p:txBody>
        </p:sp>
        <p:sp>
          <p:nvSpPr>
            <p:cNvPr id="109591" name="Rectangle 23"/>
            <p:cNvSpPr>
              <a:spLocks noChangeArrowheads="1"/>
            </p:cNvSpPr>
            <p:nvPr/>
          </p:nvSpPr>
          <p:spPr bwMode="auto">
            <a:xfrm>
              <a:off x="1824" y="1296"/>
              <a:ext cx="384" cy="384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Comic Sans MS" pitchFamily="66" charset="0"/>
                </a:rPr>
                <a:t>-1</a:t>
              </a:r>
            </a:p>
          </p:txBody>
        </p:sp>
        <p:sp>
          <p:nvSpPr>
            <p:cNvPr id="109592" name="Rectangle 24"/>
            <p:cNvSpPr>
              <a:spLocks noChangeArrowheads="1"/>
            </p:cNvSpPr>
            <p:nvPr/>
          </p:nvSpPr>
          <p:spPr bwMode="auto">
            <a:xfrm>
              <a:off x="1440" y="1296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109593" name="Rectangle 25"/>
            <p:cNvSpPr>
              <a:spLocks noChangeArrowheads="1"/>
            </p:cNvSpPr>
            <p:nvPr/>
          </p:nvSpPr>
          <p:spPr bwMode="auto">
            <a:xfrm>
              <a:off x="1824" y="1680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109594" name="Rectangle 26"/>
            <p:cNvSpPr>
              <a:spLocks noChangeArrowheads="1"/>
            </p:cNvSpPr>
            <p:nvPr/>
          </p:nvSpPr>
          <p:spPr bwMode="auto">
            <a:xfrm>
              <a:off x="1440" y="1680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109595" name="Rectangle 27"/>
            <p:cNvSpPr>
              <a:spLocks noChangeArrowheads="1"/>
            </p:cNvSpPr>
            <p:nvPr/>
          </p:nvSpPr>
          <p:spPr bwMode="auto">
            <a:xfrm>
              <a:off x="1056" y="1680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109596" name="Rectangle 28"/>
            <p:cNvSpPr>
              <a:spLocks noChangeArrowheads="1"/>
            </p:cNvSpPr>
            <p:nvPr/>
          </p:nvSpPr>
          <p:spPr bwMode="auto">
            <a:xfrm>
              <a:off x="672" y="1680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109597" name="Rectangle 29"/>
            <p:cNvSpPr>
              <a:spLocks noChangeArrowheads="1"/>
            </p:cNvSpPr>
            <p:nvPr/>
          </p:nvSpPr>
          <p:spPr bwMode="auto">
            <a:xfrm>
              <a:off x="672" y="1296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109598" name="Rectangle 30"/>
            <p:cNvSpPr>
              <a:spLocks noChangeArrowheads="1"/>
            </p:cNvSpPr>
            <p:nvPr/>
          </p:nvSpPr>
          <p:spPr bwMode="auto">
            <a:xfrm>
              <a:off x="1056" y="912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109599" name="Rectangle 31"/>
            <p:cNvSpPr>
              <a:spLocks noChangeArrowheads="1"/>
            </p:cNvSpPr>
            <p:nvPr/>
          </p:nvSpPr>
          <p:spPr bwMode="auto">
            <a:xfrm>
              <a:off x="672" y="912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109600" name="Rectangle 32"/>
            <p:cNvSpPr>
              <a:spLocks noChangeArrowheads="1"/>
            </p:cNvSpPr>
            <p:nvPr/>
          </p:nvSpPr>
          <p:spPr bwMode="auto">
            <a:xfrm>
              <a:off x="1440" y="912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</p:grpSp>
      <p:grpSp>
        <p:nvGrpSpPr>
          <p:cNvPr id="109601" name="Group 33"/>
          <p:cNvGrpSpPr>
            <a:grpSpLocks/>
          </p:cNvGrpSpPr>
          <p:nvPr/>
        </p:nvGrpSpPr>
        <p:grpSpPr bwMode="auto">
          <a:xfrm>
            <a:off x="4114800" y="1447800"/>
            <a:ext cx="3810000" cy="2236788"/>
            <a:chOff x="2592" y="912"/>
            <a:chExt cx="2400" cy="1409"/>
          </a:xfrm>
        </p:grpSpPr>
        <p:grpSp>
          <p:nvGrpSpPr>
            <p:cNvPr id="109602" name="Group 34"/>
            <p:cNvGrpSpPr>
              <a:grpSpLocks/>
            </p:cNvGrpSpPr>
            <p:nvPr/>
          </p:nvGrpSpPr>
          <p:grpSpPr bwMode="auto">
            <a:xfrm>
              <a:off x="3216" y="912"/>
              <a:ext cx="1776" cy="1409"/>
              <a:chOff x="432" y="912"/>
              <a:chExt cx="1776" cy="1409"/>
            </a:xfrm>
          </p:grpSpPr>
          <p:grpSp>
            <p:nvGrpSpPr>
              <p:cNvPr id="109603" name="Group 35"/>
              <p:cNvGrpSpPr>
                <a:grpSpLocks/>
              </p:cNvGrpSpPr>
              <p:nvPr/>
            </p:nvGrpSpPr>
            <p:grpSpPr bwMode="auto">
              <a:xfrm>
                <a:off x="672" y="912"/>
                <a:ext cx="1536" cy="1152"/>
                <a:chOff x="960" y="1152"/>
                <a:chExt cx="1536" cy="1152"/>
              </a:xfrm>
            </p:grpSpPr>
            <p:sp>
              <p:nvSpPr>
                <p:cNvPr id="109604" name="Rectangle 36"/>
                <p:cNvSpPr>
                  <a:spLocks noChangeArrowheads="1"/>
                </p:cNvSpPr>
                <p:nvPr/>
              </p:nvSpPr>
              <p:spPr bwMode="auto">
                <a:xfrm>
                  <a:off x="960" y="1152"/>
                  <a:ext cx="1536" cy="115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605" name="Line 37"/>
                <p:cNvSpPr>
                  <a:spLocks noChangeShapeType="1"/>
                </p:cNvSpPr>
                <p:nvPr/>
              </p:nvSpPr>
              <p:spPr bwMode="auto">
                <a:xfrm>
                  <a:off x="1344" y="1152"/>
                  <a:ext cx="0" cy="11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606" name="Line 38"/>
                <p:cNvSpPr>
                  <a:spLocks noChangeShapeType="1"/>
                </p:cNvSpPr>
                <p:nvPr/>
              </p:nvSpPr>
              <p:spPr bwMode="auto">
                <a:xfrm>
                  <a:off x="1728" y="1152"/>
                  <a:ext cx="0" cy="11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607" name="Line 39"/>
                <p:cNvSpPr>
                  <a:spLocks noChangeShapeType="1"/>
                </p:cNvSpPr>
                <p:nvPr/>
              </p:nvSpPr>
              <p:spPr bwMode="auto">
                <a:xfrm>
                  <a:off x="2112" y="1152"/>
                  <a:ext cx="0" cy="11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608" name="Line 40"/>
                <p:cNvSpPr>
                  <a:spLocks noChangeShapeType="1"/>
                </p:cNvSpPr>
                <p:nvPr/>
              </p:nvSpPr>
              <p:spPr bwMode="auto">
                <a:xfrm>
                  <a:off x="960" y="1536"/>
                  <a:ext cx="15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609" name="Line 41"/>
                <p:cNvSpPr>
                  <a:spLocks noChangeShapeType="1"/>
                </p:cNvSpPr>
                <p:nvPr/>
              </p:nvSpPr>
              <p:spPr bwMode="auto">
                <a:xfrm>
                  <a:off x="960" y="1920"/>
                  <a:ext cx="15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610" name="Rectangle 42"/>
                <p:cNvSpPr>
                  <a:spLocks noChangeArrowheads="1"/>
                </p:cNvSpPr>
                <p:nvPr/>
              </p:nvSpPr>
              <p:spPr bwMode="auto">
                <a:xfrm>
                  <a:off x="1344" y="1536"/>
                  <a:ext cx="384" cy="384"/>
                </a:xfrm>
                <a:prstGeom prst="rect">
                  <a:avLst/>
                </a:prstGeom>
                <a:solidFill>
                  <a:srgbClr val="66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9611" name="Group 43"/>
              <p:cNvGrpSpPr>
                <a:grpSpLocks/>
              </p:cNvGrpSpPr>
              <p:nvPr/>
            </p:nvGrpSpPr>
            <p:grpSpPr bwMode="auto">
              <a:xfrm>
                <a:off x="432" y="1015"/>
                <a:ext cx="1702" cy="1306"/>
                <a:chOff x="720" y="1159"/>
                <a:chExt cx="1702" cy="1306"/>
              </a:xfrm>
            </p:grpSpPr>
            <p:sp>
              <p:nvSpPr>
                <p:cNvPr id="109612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720" y="1159"/>
                  <a:ext cx="21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3</a:t>
                  </a:r>
                </a:p>
              </p:txBody>
            </p:sp>
            <p:grpSp>
              <p:nvGrpSpPr>
                <p:cNvPr id="109613" name="Group 45"/>
                <p:cNvGrpSpPr>
                  <a:grpSpLocks/>
                </p:cNvGrpSpPr>
                <p:nvPr/>
              </p:nvGrpSpPr>
              <p:grpSpPr bwMode="auto">
                <a:xfrm>
                  <a:off x="720" y="1543"/>
                  <a:ext cx="1702" cy="922"/>
                  <a:chOff x="720" y="1543"/>
                  <a:chExt cx="1702" cy="922"/>
                </a:xfrm>
              </p:grpSpPr>
              <p:sp>
                <p:nvSpPr>
                  <p:cNvPr id="109614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0" y="1543"/>
                    <a:ext cx="21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>
                        <a:latin typeface="Comic Sans MS" pitchFamily="66" charset="0"/>
                      </a:rPr>
                      <a:t>2</a:t>
                    </a:r>
                  </a:p>
                </p:txBody>
              </p:sp>
              <p:sp>
                <p:nvSpPr>
                  <p:cNvPr id="109615" name="Text Box 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0" y="1879"/>
                    <a:ext cx="188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>
                        <a:latin typeface="Comic Sans MS" pitchFamily="66" charset="0"/>
                      </a:rPr>
                      <a:t>1</a:t>
                    </a:r>
                  </a:p>
                </p:txBody>
              </p:sp>
              <p:sp>
                <p:nvSpPr>
                  <p:cNvPr id="109616" name="Text Box 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08" y="2215"/>
                    <a:ext cx="21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>
                        <a:latin typeface="Comic Sans MS" pitchFamily="66" charset="0"/>
                      </a:rPr>
                      <a:t>4</a:t>
                    </a:r>
                  </a:p>
                </p:txBody>
              </p:sp>
              <p:sp>
                <p:nvSpPr>
                  <p:cNvPr id="109617" name="Text Box 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24" y="2215"/>
                    <a:ext cx="21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>
                        <a:latin typeface="Comic Sans MS" pitchFamily="66" charset="0"/>
                      </a:rPr>
                      <a:t>3</a:t>
                    </a:r>
                  </a:p>
                </p:txBody>
              </p:sp>
              <p:sp>
                <p:nvSpPr>
                  <p:cNvPr id="109618" name="Text Box 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40" y="2215"/>
                    <a:ext cx="21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>
                        <a:latin typeface="Comic Sans MS" pitchFamily="66" charset="0"/>
                      </a:rPr>
                      <a:t>2</a:t>
                    </a:r>
                  </a:p>
                </p:txBody>
              </p:sp>
              <p:sp>
                <p:nvSpPr>
                  <p:cNvPr id="109619" name="Text Box 5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56" y="2215"/>
                    <a:ext cx="188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>
                        <a:latin typeface="Comic Sans MS" pitchFamily="66" charset="0"/>
                      </a:rPr>
                      <a:t>1</a:t>
                    </a:r>
                  </a:p>
                </p:txBody>
              </p:sp>
            </p:grpSp>
          </p:grpSp>
          <p:sp>
            <p:nvSpPr>
              <p:cNvPr id="109620" name="Rectangle 52"/>
              <p:cNvSpPr>
                <a:spLocks noChangeArrowheads="1"/>
              </p:cNvSpPr>
              <p:nvPr/>
            </p:nvSpPr>
            <p:spPr bwMode="auto">
              <a:xfrm>
                <a:off x="1824" y="912"/>
                <a:ext cx="384" cy="384"/>
              </a:xfrm>
              <a:prstGeom prst="rect">
                <a:avLst/>
              </a:prstGeom>
              <a:solidFill>
                <a:srgbClr val="CC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2400">
                    <a:latin typeface="Comic Sans MS" pitchFamily="66" charset="0"/>
                  </a:rPr>
                  <a:t>+1</a:t>
                </a:r>
              </a:p>
            </p:txBody>
          </p:sp>
          <p:sp>
            <p:nvSpPr>
              <p:cNvPr id="109621" name="Rectangle 53"/>
              <p:cNvSpPr>
                <a:spLocks noChangeArrowheads="1"/>
              </p:cNvSpPr>
              <p:nvPr/>
            </p:nvSpPr>
            <p:spPr bwMode="auto">
              <a:xfrm>
                <a:off x="1824" y="1296"/>
                <a:ext cx="384" cy="384"/>
              </a:xfrm>
              <a:prstGeom prst="rect">
                <a:avLst/>
              </a:prstGeom>
              <a:solidFill>
                <a:srgbClr val="CC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2400">
                    <a:latin typeface="Comic Sans MS" pitchFamily="66" charset="0"/>
                  </a:rPr>
                  <a:t>-1</a:t>
                </a:r>
              </a:p>
            </p:txBody>
          </p:sp>
          <p:sp>
            <p:nvSpPr>
              <p:cNvPr id="109622" name="Rectangle 54"/>
              <p:cNvSpPr>
                <a:spLocks noChangeArrowheads="1"/>
              </p:cNvSpPr>
              <p:nvPr/>
            </p:nvSpPr>
            <p:spPr bwMode="auto">
              <a:xfrm>
                <a:off x="1440" y="1296"/>
                <a:ext cx="384" cy="38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>
                    <a:latin typeface="Comic Sans MS" pitchFamily="66" charset="0"/>
                  </a:rPr>
                  <a:t>0.66</a:t>
                </a:r>
              </a:p>
            </p:txBody>
          </p:sp>
          <p:sp>
            <p:nvSpPr>
              <p:cNvPr id="109623" name="Rectangle 55"/>
              <p:cNvSpPr>
                <a:spLocks noChangeArrowheads="1"/>
              </p:cNvSpPr>
              <p:nvPr/>
            </p:nvSpPr>
            <p:spPr bwMode="auto">
              <a:xfrm>
                <a:off x="1824" y="1680"/>
                <a:ext cx="384" cy="38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>
                    <a:latin typeface="Comic Sans MS" pitchFamily="66" charset="0"/>
                  </a:rPr>
                  <a:t>0.39</a:t>
                </a:r>
              </a:p>
            </p:txBody>
          </p:sp>
          <p:sp>
            <p:nvSpPr>
              <p:cNvPr id="109624" name="Rectangle 56"/>
              <p:cNvSpPr>
                <a:spLocks noChangeArrowheads="1"/>
              </p:cNvSpPr>
              <p:nvPr/>
            </p:nvSpPr>
            <p:spPr bwMode="auto">
              <a:xfrm>
                <a:off x="1440" y="1680"/>
                <a:ext cx="384" cy="38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>
                    <a:latin typeface="Comic Sans MS" pitchFamily="66" charset="0"/>
                  </a:rPr>
                  <a:t>0.61</a:t>
                </a:r>
              </a:p>
            </p:txBody>
          </p:sp>
          <p:sp>
            <p:nvSpPr>
              <p:cNvPr id="109625" name="Rectangle 57"/>
              <p:cNvSpPr>
                <a:spLocks noChangeArrowheads="1"/>
              </p:cNvSpPr>
              <p:nvPr/>
            </p:nvSpPr>
            <p:spPr bwMode="auto">
              <a:xfrm>
                <a:off x="1056" y="1680"/>
                <a:ext cx="384" cy="38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>
                    <a:latin typeface="Comic Sans MS" pitchFamily="66" charset="0"/>
                  </a:rPr>
                  <a:t>0.66</a:t>
                </a:r>
              </a:p>
            </p:txBody>
          </p:sp>
          <p:sp>
            <p:nvSpPr>
              <p:cNvPr id="109626" name="Rectangle 58"/>
              <p:cNvSpPr>
                <a:spLocks noChangeArrowheads="1"/>
              </p:cNvSpPr>
              <p:nvPr/>
            </p:nvSpPr>
            <p:spPr bwMode="auto">
              <a:xfrm>
                <a:off x="672" y="1680"/>
                <a:ext cx="384" cy="38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>
                    <a:latin typeface="Comic Sans MS" pitchFamily="66" charset="0"/>
                  </a:rPr>
                  <a:t>0.71</a:t>
                </a:r>
              </a:p>
            </p:txBody>
          </p:sp>
          <p:sp>
            <p:nvSpPr>
              <p:cNvPr id="109627" name="Rectangle 59"/>
              <p:cNvSpPr>
                <a:spLocks noChangeArrowheads="1"/>
              </p:cNvSpPr>
              <p:nvPr/>
            </p:nvSpPr>
            <p:spPr bwMode="auto">
              <a:xfrm>
                <a:off x="672" y="1296"/>
                <a:ext cx="384" cy="38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>
                    <a:latin typeface="Comic Sans MS" pitchFamily="66" charset="0"/>
                  </a:rPr>
                  <a:t>0.76</a:t>
                </a:r>
              </a:p>
            </p:txBody>
          </p:sp>
          <p:sp>
            <p:nvSpPr>
              <p:cNvPr id="109628" name="Rectangle 60"/>
              <p:cNvSpPr>
                <a:spLocks noChangeArrowheads="1"/>
              </p:cNvSpPr>
              <p:nvPr/>
            </p:nvSpPr>
            <p:spPr bwMode="auto">
              <a:xfrm>
                <a:off x="1056" y="912"/>
                <a:ext cx="384" cy="38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>
                    <a:latin typeface="Comic Sans MS" pitchFamily="66" charset="0"/>
                  </a:rPr>
                  <a:t>0.87</a:t>
                </a:r>
              </a:p>
            </p:txBody>
          </p:sp>
          <p:sp>
            <p:nvSpPr>
              <p:cNvPr id="109629" name="Rectangle 61"/>
              <p:cNvSpPr>
                <a:spLocks noChangeArrowheads="1"/>
              </p:cNvSpPr>
              <p:nvPr/>
            </p:nvSpPr>
            <p:spPr bwMode="auto">
              <a:xfrm>
                <a:off x="672" y="912"/>
                <a:ext cx="384" cy="38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>
                    <a:latin typeface="Comic Sans MS" pitchFamily="66" charset="0"/>
                  </a:rPr>
                  <a:t>0.81</a:t>
                </a:r>
              </a:p>
            </p:txBody>
          </p:sp>
          <p:sp>
            <p:nvSpPr>
              <p:cNvPr id="109630" name="Rectangle 62"/>
              <p:cNvSpPr>
                <a:spLocks noChangeArrowheads="1"/>
              </p:cNvSpPr>
              <p:nvPr/>
            </p:nvSpPr>
            <p:spPr bwMode="auto">
              <a:xfrm>
                <a:off x="1440" y="912"/>
                <a:ext cx="384" cy="38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>
                    <a:latin typeface="Comic Sans MS" pitchFamily="66" charset="0"/>
                  </a:rPr>
                  <a:t>0.92</a:t>
                </a:r>
              </a:p>
            </p:txBody>
          </p:sp>
        </p:grpSp>
        <p:sp>
          <p:nvSpPr>
            <p:cNvPr id="109631" name="Line 63"/>
            <p:cNvSpPr>
              <a:spLocks noChangeShapeType="1"/>
            </p:cNvSpPr>
            <p:nvPr/>
          </p:nvSpPr>
          <p:spPr bwMode="auto">
            <a:xfrm>
              <a:off x="2592" y="1488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204227" y="1610098"/>
            <a:ext cx="1947971" cy="1612886"/>
            <a:chOff x="1204227" y="1610098"/>
            <a:chExt cx="1947971" cy="1612886"/>
          </a:xfrm>
        </p:grpSpPr>
        <p:sp>
          <p:nvSpPr>
            <p:cNvPr id="2" name="Freeform 1"/>
            <p:cNvSpPr/>
            <p:nvPr/>
          </p:nvSpPr>
          <p:spPr>
            <a:xfrm>
              <a:off x="1324670" y="1727789"/>
              <a:ext cx="1806457" cy="1195520"/>
            </a:xfrm>
            <a:custGeom>
              <a:avLst/>
              <a:gdLst>
                <a:gd name="connsiteX0" fmla="*/ 46930 w 1806457"/>
                <a:gd name="connsiteY0" fmla="*/ 1195520 h 1195520"/>
                <a:gd name="connsiteX1" fmla="*/ 33075 w 1806457"/>
                <a:gd name="connsiteY1" fmla="*/ 544356 h 1195520"/>
                <a:gd name="connsiteX2" fmla="*/ 421003 w 1806457"/>
                <a:gd name="connsiteY2" fmla="*/ 17884 h 1195520"/>
                <a:gd name="connsiteX3" fmla="*/ 1363112 w 1806457"/>
                <a:gd name="connsiteY3" fmla="*/ 114866 h 1195520"/>
                <a:gd name="connsiteX4" fmla="*/ 1806457 w 1806457"/>
                <a:gd name="connsiteY4" fmla="*/ 31738 h 1195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6457" h="1195520">
                  <a:moveTo>
                    <a:pt x="46930" y="1195520"/>
                  </a:moveTo>
                  <a:cubicBezTo>
                    <a:pt x="8830" y="968074"/>
                    <a:pt x="-29270" y="740629"/>
                    <a:pt x="33075" y="544356"/>
                  </a:cubicBezTo>
                  <a:cubicBezTo>
                    <a:pt x="95420" y="348083"/>
                    <a:pt x="199330" y="89466"/>
                    <a:pt x="421003" y="17884"/>
                  </a:cubicBezTo>
                  <a:cubicBezTo>
                    <a:pt x="642676" y="-53698"/>
                    <a:pt x="1132203" y="112557"/>
                    <a:pt x="1363112" y="114866"/>
                  </a:cubicBezTo>
                  <a:cubicBezTo>
                    <a:pt x="1594021" y="117175"/>
                    <a:pt x="1700239" y="74456"/>
                    <a:pt x="1806457" y="31738"/>
                  </a:cubicBezTo>
                </a:path>
              </a:pathLst>
            </a:custGeom>
            <a:noFill/>
            <a:ln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 64"/>
            <p:cNvSpPr/>
            <p:nvPr/>
          </p:nvSpPr>
          <p:spPr>
            <a:xfrm>
              <a:off x="1420380" y="2250643"/>
              <a:ext cx="1731818" cy="720436"/>
            </a:xfrm>
            <a:custGeom>
              <a:avLst/>
              <a:gdLst>
                <a:gd name="connsiteX0" fmla="*/ 46930 w 1806457"/>
                <a:gd name="connsiteY0" fmla="*/ 1195520 h 1195520"/>
                <a:gd name="connsiteX1" fmla="*/ 33075 w 1806457"/>
                <a:gd name="connsiteY1" fmla="*/ 544356 h 1195520"/>
                <a:gd name="connsiteX2" fmla="*/ 421003 w 1806457"/>
                <a:gd name="connsiteY2" fmla="*/ 17884 h 1195520"/>
                <a:gd name="connsiteX3" fmla="*/ 1363112 w 1806457"/>
                <a:gd name="connsiteY3" fmla="*/ 114866 h 1195520"/>
                <a:gd name="connsiteX4" fmla="*/ 1806457 w 1806457"/>
                <a:gd name="connsiteY4" fmla="*/ 31738 h 1195520"/>
                <a:gd name="connsiteX0" fmla="*/ 3747 w 2123492"/>
                <a:gd name="connsiteY0" fmla="*/ 1015411 h 1015411"/>
                <a:gd name="connsiteX1" fmla="*/ 350110 w 2123492"/>
                <a:gd name="connsiteY1" fmla="*/ 544356 h 1015411"/>
                <a:gd name="connsiteX2" fmla="*/ 738038 w 2123492"/>
                <a:gd name="connsiteY2" fmla="*/ 17884 h 1015411"/>
                <a:gd name="connsiteX3" fmla="*/ 1680147 w 2123492"/>
                <a:gd name="connsiteY3" fmla="*/ 114866 h 1015411"/>
                <a:gd name="connsiteX4" fmla="*/ 2123492 w 2123492"/>
                <a:gd name="connsiteY4" fmla="*/ 31738 h 1015411"/>
                <a:gd name="connsiteX0" fmla="*/ 0 w 2119745"/>
                <a:gd name="connsiteY0" fmla="*/ 1015411 h 1015411"/>
                <a:gd name="connsiteX1" fmla="*/ 346363 w 2119745"/>
                <a:gd name="connsiteY1" fmla="*/ 544356 h 1015411"/>
                <a:gd name="connsiteX2" fmla="*/ 734291 w 2119745"/>
                <a:gd name="connsiteY2" fmla="*/ 17884 h 1015411"/>
                <a:gd name="connsiteX3" fmla="*/ 1676400 w 2119745"/>
                <a:gd name="connsiteY3" fmla="*/ 114866 h 1015411"/>
                <a:gd name="connsiteX4" fmla="*/ 2119745 w 2119745"/>
                <a:gd name="connsiteY4" fmla="*/ 31738 h 1015411"/>
                <a:gd name="connsiteX0" fmla="*/ 0 w 2119745"/>
                <a:gd name="connsiteY0" fmla="*/ 1040516 h 1040516"/>
                <a:gd name="connsiteX1" fmla="*/ 886690 w 2119745"/>
                <a:gd name="connsiteY1" fmla="*/ 957388 h 1040516"/>
                <a:gd name="connsiteX2" fmla="*/ 734291 w 2119745"/>
                <a:gd name="connsiteY2" fmla="*/ 42989 h 1040516"/>
                <a:gd name="connsiteX3" fmla="*/ 1676400 w 2119745"/>
                <a:gd name="connsiteY3" fmla="*/ 139971 h 1040516"/>
                <a:gd name="connsiteX4" fmla="*/ 2119745 w 2119745"/>
                <a:gd name="connsiteY4" fmla="*/ 56843 h 1040516"/>
                <a:gd name="connsiteX0" fmla="*/ 0 w 2119745"/>
                <a:gd name="connsiteY0" fmla="*/ 983673 h 983673"/>
                <a:gd name="connsiteX1" fmla="*/ 886690 w 2119745"/>
                <a:gd name="connsiteY1" fmla="*/ 900545 h 983673"/>
                <a:gd name="connsiteX2" fmla="*/ 1177637 w 2119745"/>
                <a:gd name="connsiteY2" fmla="*/ 180110 h 983673"/>
                <a:gd name="connsiteX3" fmla="*/ 1676400 w 2119745"/>
                <a:gd name="connsiteY3" fmla="*/ 83128 h 983673"/>
                <a:gd name="connsiteX4" fmla="*/ 2119745 w 2119745"/>
                <a:gd name="connsiteY4" fmla="*/ 0 h 983673"/>
                <a:gd name="connsiteX0" fmla="*/ 0 w 1676400"/>
                <a:gd name="connsiteY0" fmla="*/ 900545 h 900545"/>
                <a:gd name="connsiteX1" fmla="*/ 886690 w 1676400"/>
                <a:gd name="connsiteY1" fmla="*/ 817417 h 900545"/>
                <a:gd name="connsiteX2" fmla="*/ 1177637 w 1676400"/>
                <a:gd name="connsiteY2" fmla="*/ 96982 h 900545"/>
                <a:gd name="connsiteX3" fmla="*/ 1676400 w 1676400"/>
                <a:gd name="connsiteY3" fmla="*/ 0 h 900545"/>
                <a:gd name="connsiteX0" fmla="*/ 0 w 1676400"/>
                <a:gd name="connsiteY0" fmla="*/ 900545 h 900545"/>
                <a:gd name="connsiteX1" fmla="*/ 886690 w 1676400"/>
                <a:gd name="connsiteY1" fmla="*/ 817417 h 900545"/>
                <a:gd name="connsiteX2" fmla="*/ 1177637 w 1676400"/>
                <a:gd name="connsiteY2" fmla="*/ 277091 h 900545"/>
                <a:gd name="connsiteX3" fmla="*/ 1676400 w 1676400"/>
                <a:gd name="connsiteY3" fmla="*/ 0 h 900545"/>
                <a:gd name="connsiteX0" fmla="*/ 0 w 1731818"/>
                <a:gd name="connsiteY0" fmla="*/ 720436 h 720436"/>
                <a:gd name="connsiteX1" fmla="*/ 886690 w 1731818"/>
                <a:gd name="connsiteY1" fmla="*/ 637308 h 720436"/>
                <a:gd name="connsiteX2" fmla="*/ 1177637 w 1731818"/>
                <a:gd name="connsiteY2" fmla="*/ 96982 h 720436"/>
                <a:gd name="connsiteX3" fmla="*/ 1731818 w 1731818"/>
                <a:gd name="connsiteY3" fmla="*/ 0 h 72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1818" h="720436">
                  <a:moveTo>
                    <a:pt x="0" y="720436"/>
                  </a:moveTo>
                  <a:cubicBezTo>
                    <a:pt x="280555" y="603826"/>
                    <a:pt x="690417" y="741217"/>
                    <a:pt x="886690" y="637308"/>
                  </a:cubicBezTo>
                  <a:cubicBezTo>
                    <a:pt x="1082963" y="533399"/>
                    <a:pt x="1036782" y="203200"/>
                    <a:pt x="1177637" y="96982"/>
                  </a:cubicBezTo>
                  <a:cubicBezTo>
                    <a:pt x="1318492" y="-9236"/>
                    <a:pt x="1574800" y="30018"/>
                    <a:pt x="1731818" y="0"/>
                  </a:cubicBezTo>
                </a:path>
              </a:pathLst>
            </a:custGeom>
            <a:noFill/>
            <a:ln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 65"/>
            <p:cNvSpPr/>
            <p:nvPr/>
          </p:nvSpPr>
          <p:spPr>
            <a:xfrm>
              <a:off x="1204227" y="1610098"/>
              <a:ext cx="1871478" cy="1612886"/>
            </a:xfrm>
            <a:custGeom>
              <a:avLst/>
              <a:gdLst>
                <a:gd name="connsiteX0" fmla="*/ 46930 w 1806457"/>
                <a:gd name="connsiteY0" fmla="*/ 1195520 h 1195520"/>
                <a:gd name="connsiteX1" fmla="*/ 33075 w 1806457"/>
                <a:gd name="connsiteY1" fmla="*/ 544356 h 1195520"/>
                <a:gd name="connsiteX2" fmla="*/ 421003 w 1806457"/>
                <a:gd name="connsiteY2" fmla="*/ 17884 h 1195520"/>
                <a:gd name="connsiteX3" fmla="*/ 1363112 w 1806457"/>
                <a:gd name="connsiteY3" fmla="*/ 114866 h 1195520"/>
                <a:gd name="connsiteX4" fmla="*/ 1806457 w 1806457"/>
                <a:gd name="connsiteY4" fmla="*/ 31738 h 1195520"/>
                <a:gd name="connsiteX0" fmla="*/ 3747 w 2123492"/>
                <a:gd name="connsiteY0" fmla="*/ 1015411 h 1015411"/>
                <a:gd name="connsiteX1" fmla="*/ 350110 w 2123492"/>
                <a:gd name="connsiteY1" fmla="*/ 544356 h 1015411"/>
                <a:gd name="connsiteX2" fmla="*/ 738038 w 2123492"/>
                <a:gd name="connsiteY2" fmla="*/ 17884 h 1015411"/>
                <a:gd name="connsiteX3" fmla="*/ 1680147 w 2123492"/>
                <a:gd name="connsiteY3" fmla="*/ 114866 h 1015411"/>
                <a:gd name="connsiteX4" fmla="*/ 2123492 w 2123492"/>
                <a:gd name="connsiteY4" fmla="*/ 31738 h 1015411"/>
                <a:gd name="connsiteX0" fmla="*/ 0 w 2119745"/>
                <a:gd name="connsiteY0" fmla="*/ 1015411 h 1015411"/>
                <a:gd name="connsiteX1" fmla="*/ 346363 w 2119745"/>
                <a:gd name="connsiteY1" fmla="*/ 544356 h 1015411"/>
                <a:gd name="connsiteX2" fmla="*/ 734291 w 2119745"/>
                <a:gd name="connsiteY2" fmla="*/ 17884 h 1015411"/>
                <a:gd name="connsiteX3" fmla="*/ 1676400 w 2119745"/>
                <a:gd name="connsiteY3" fmla="*/ 114866 h 1015411"/>
                <a:gd name="connsiteX4" fmla="*/ 2119745 w 2119745"/>
                <a:gd name="connsiteY4" fmla="*/ 31738 h 1015411"/>
                <a:gd name="connsiteX0" fmla="*/ 0 w 2119745"/>
                <a:gd name="connsiteY0" fmla="*/ 1040516 h 1040516"/>
                <a:gd name="connsiteX1" fmla="*/ 886690 w 2119745"/>
                <a:gd name="connsiteY1" fmla="*/ 957388 h 1040516"/>
                <a:gd name="connsiteX2" fmla="*/ 734291 w 2119745"/>
                <a:gd name="connsiteY2" fmla="*/ 42989 h 1040516"/>
                <a:gd name="connsiteX3" fmla="*/ 1676400 w 2119745"/>
                <a:gd name="connsiteY3" fmla="*/ 139971 h 1040516"/>
                <a:gd name="connsiteX4" fmla="*/ 2119745 w 2119745"/>
                <a:gd name="connsiteY4" fmla="*/ 56843 h 1040516"/>
                <a:gd name="connsiteX0" fmla="*/ 0 w 2119745"/>
                <a:gd name="connsiteY0" fmla="*/ 983673 h 983673"/>
                <a:gd name="connsiteX1" fmla="*/ 886690 w 2119745"/>
                <a:gd name="connsiteY1" fmla="*/ 900545 h 983673"/>
                <a:gd name="connsiteX2" fmla="*/ 1177637 w 2119745"/>
                <a:gd name="connsiteY2" fmla="*/ 180110 h 983673"/>
                <a:gd name="connsiteX3" fmla="*/ 1676400 w 2119745"/>
                <a:gd name="connsiteY3" fmla="*/ 83128 h 983673"/>
                <a:gd name="connsiteX4" fmla="*/ 2119745 w 2119745"/>
                <a:gd name="connsiteY4" fmla="*/ 0 h 983673"/>
                <a:gd name="connsiteX0" fmla="*/ 0 w 1676400"/>
                <a:gd name="connsiteY0" fmla="*/ 900545 h 900545"/>
                <a:gd name="connsiteX1" fmla="*/ 886690 w 1676400"/>
                <a:gd name="connsiteY1" fmla="*/ 817417 h 900545"/>
                <a:gd name="connsiteX2" fmla="*/ 1177637 w 1676400"/>
                <a:gd name="connsiteY2" fmla="*/ 96982 h 900545"/>
                <a:gd name="connsiteX3" fmla="*/ 1676400 w 1676400"/>
                <a:gd name="connsiteY3" fmla="*/ 0 h 900545"/>
                <a:gd name="connsiteX0" fmla="*/ 0 w 1676400"/>
                <a:gd name="connsiteY0" fmla="*/ 900545 h 900545"/>
                <a:gd name="connsiteX1" fmla="*/ 886690 w 1676400"/>
                <a:gd name="connsiteY1" fmla="*/ 817417 h 900545"/>
                <a:gd name="connsiteX2" fmla="*/ 1177637 w 1676400"/>
                <a:gd name="connsiteY2" fmla="*/ 277091 h 900545"/>
                <a:gd name="connsiteX3" fmla="*/ 1676400 w 1676400"/>
                <a:gd name="connsiteY3" fmla="*/ 0 h 900545"/>
                <a:gd name="connsiteX0" fmla="*/ 0 w 1731818"/>
                <a:gd name="connsiteY0" fmla="*/ 720436 h 720436"/>
                <a:gd name="connsiteX1" fmla="*/ 886690 w 1731818"/>
                <a:gd name="connsiteY1" fmla="*/ 637308 h 720436"/>
                <a:gd name="connsiteX2" fmla="*/ 1177637 w 1731818"/>
                <a:gd name="connsiteY2" fmla="*/ 96982 h 720436"/>
                <a:gd name="connsiteX3" fmla="*/ 1731818 w 1731818"/>
                <a:gd name="connsiteY3" fmla="*/ 0 h 720436"/>
                <a:gd name="connsiteX0" fmla="*/ 0 w 2161309"/>
                <a:gd name="connsiteY0" fmla="*/ 692727 h 692727"/>
                <a:gd name="connsiteX1" fmla="*/ 1316181 w 2161309"/>
                <a:gd name="connsiteY1" fmla="*/ 637308 h 692727"/>
                <a:gd name="connsiteX2" fmla="*/ 1607128 w 2161309"/>
                <a:gd name="connsiteY2" fmla="*/ 96982 h 692727"/>
                <a:gd name="connsiteX3" fmla="*/ 2161309 w 2161309"/>
                <a:gd name="connsiteY3" fmla="*/ 0 h 692727"/>
                <a:gd name="connsiteX0" fmla="*/ 0 w 2161309"/>
                <a:gd name="connsiteY0" fmla="*/ 692727 h 729302"/>
                <a:gd name="connsiteX1" fmla="*/ 1316181 w 2161309"/>
                <a:gd name="connsiteY1" fmla="*/ 637308 h 729302"/>
                <a:gd name="connsiteX2" fmla="*/ 1607128 w 2161309"/>
                <a:gd name="connsiteY2" fmla="*/ 96982 h 729302"/>
                <a:gd name="connsiteX3" fmla="*/ 2161309 w 2161309"/>
                <a:gd name="connsiteY3" fmla="*/ 0 h 729302"/>
                <a:gd name="connsiteX0" fmla="*/ 0 w 2161309"/>
                <a:gd name="connsiteY0" fmla="*/ 692727 h 772045"/>
                <a:gd name="connsiteX1" fmla="*/ 1163781 w 2161309"/>
                <a:gd name="connsiteY1" fmla="*/ 720436 h 772045"/>
                <a:gd name="connsiteX2" fmla="*/ 1607128 w 2161309"/>
                <a:gd name="connsiteY2" fmla="*/ 96982 h 772045"/>
                <a:gd name="connsiteX3" fmla="*/ 2161309 w 2161309"/>
                <a:gd name="connsiteY3" fmla="*/ 0 h 772045"/>
                <a:gd name="connsiteX0" fmla="*/ 0 w 2161309"/>
                <a:gd name="connsiteY0" fmla="*/ 774255 h 863738"/>
                <a:gd name="connsiteX1" fmla="*/ 1163781 w 2161309"/>
                <a:gd name="connsiteY1" fmla="*/ 801964 h 863738"/>
                <a:gd name="connsiteX2" fmla="*/ 1343891 w 2161309"/>
                <a:gd name="connsiteY2" fmla="*/ 39965 h 863738"/>
                <a:gd name="connsiteX3" fmla="*/ 2161309 w 2161309"/>
                <a:gd name="connsiteY3" fmla="*/ 81528 h 863738"/>
                <a:gd name="connsiteX0" fmla="*/ 0 w 1496290"/>
                <a:gd name="connsiteY0" fmla="*/ 1288473 h 1377956"/>
                <a:gd name="connsiteX1" fmla="*/ 1163781 w 1496290"/>
                <a:gd name="connsiteY1" fmla="*/ 1316182 h 1377956"/>
                <a:gd name="connsiteX2" fmla="*/ 1343891 w 1496290"/>
                <a:gd name="connsiteY2" fmla="*/ 554183 h 1377956"/>
                <a:gd name="connsiteX3" fmla="*/ 1496290 w 1496290"/>
                <a:gd name="connsiteY3" fmla="*/ 0 h 1377956"/>
                <a:gd name="connsiteX0" fmla="*/ 0 w 1662544"/>
                <a:gd name="connsiteY0" fmla="*/ 1288473 h 1377956"/>
                <a:gd name="connsiteX1" fmla="*/ 1163781 w 1662544"/>
                <a:gd name="connsiteY1" fmla="*/ 1316182 h 1377956"/>
                <a:gd name="connsiteX2" fmla="*/ 1343891 w 1662544"/>
                <a:gd name="connsiteY2" fmla="*/ 554183 h 1377956"/>
                <a:gd name="connsiteX3" fmla="*/ 1662544 w 1662544"/>
                <a:gd name="connsiteY3" fmla="*/ 0 h 1377956"/>
                <a:gd name="connsiteX0" fmla="*/ 0 w 1662544"/>
                <a:gd name="connsiteY0" fmla="*/ 1288473 h 1322461"/>
                <a:gd name="connsiteX1" fmla="*/ 761999 w 1662544"/>
                <a:gd name="connsiteY1" fmla="*/ 1205346 h 1322461"/>
                <a:gd name="connsiteX2" fmla="*/ 1343891 w 1662544"/>
                <a:gd name="connsiteY2" fmla="*/ 554183 h 1322461"/>
                <a:gd name="connsiteX3" fmla="*/ 1662544 w 1662544"/>
                <a:gd name="connsiteY3" fmla="*/ 0 h 1322461"/>
                <a:gd name="connsiteX0" fmla="*/ 0 w 1662544"/>
                <a:gd name="connsiteY0" fmla="*/ 1288473 h 1358182"/>
                <a:gd name="connsiteX1" fmla="*/ 761999 w 1662544"/>
                <a:gd name="connsiteY1" fmla="*/ 1205346 h 1358182"/>
                <a:gd name="connsiteX2" fmla="*/ 1343891 w 1662544"/>
                <a:gd name="connsiteY2" fmla="*/ 554183 h 1358182"/>
                <a:gd name="connsiteX3" fmla="*/ 1662544 w 1662544"/>
                <a:gd name="connsiteY3" fmla="*/ 0 h 1358182"/>
                <a:gd name="connsiteX0" fmla="*/ 153513 w 1816057"/>
                <a:gd name="connsiteY0" fmla="*/ 1288473 h 1315977"/>
                <a:gd name="connsiteX1" fmla="*/ 915512 w 1816057"/>
                <a:gd name="connsiteY1" fmla="*/ 1205346 h 1315977"/>
                <a:gd name="connsiteX2" fmla="*/ 14968 w 1816057"/>
                <a:gd name="connsiteY2" fmla="*/ 734292 h 1315977"/>
                <a:gd name="connsiteX3" fmla="*/ 1816057 w 1816057"/>
                <a:gd name="connsiteY3" fmla="*/ 0 h 1315977"/>
                <a:gd name="connsiteX0" fmla="*/ 141944 w 1804488"/>
                <a:gd name="connsiteY0" fmla="*/ 1288473 h 1315977"/>
                <a:gd name="connsiteX1" fmla="*/ 903943 w 1804488"/>
                <a:gd name="connsiteY1" fmla="*/ 1205346 h 1315977"/>
                <a:gd name="connsiteX2" fmla="*/ 3399 w 1804488"/>
                <a:gd name="connsiteY2" fmla="*/ 734292 h 1315977"/>
                <a:gd name="connsiteX3" fmla="*/ 1804488 w 1804488"/>
                <a:gd name="connsiteY3" fmla="*/ 0 h 1315977"/>
                <a:gd name="connsiteX0" fmla="*/ 152703 w 1787538"/>
                <a:gd name="connsiteY0" fmla="*/ 1316183 h 1343687"/>
                <a:gd name="connsiteX1" fmla="*/ 914702 w 1787538"/>
                <a:gd name="connsiteY1" fmla="*/ 1233056 h 1343687"/>
                <a:gd name="connsiteX2" fmla="*/ 14158 w 1787538"/>
                <a:gd name="connsiteY2" fmla="*/ 762002 h 1343687"/>
                <a:gd name="connsiteX3" fmla="*/ 1787538 w 1787538"/>
                <a:gd name="connsiteY3" fmla="*/ 0 h 1343687"/>
                <a:gd name="connsiteX0" fmla="*/ 154984 w 1789819"/>
                <a:gd name="connsiteY0" fmla="*/ 1323093 h 1350597"/>
                <a:gd name="connsiteX1" fmla="*/ 916983 w 1789819"/>
                <a:gd name="connsiteY1" fmla="*/ 1239966 h 1350597"/>
                <a:gd name="connsiteX2" fmla="*/ 16439 w 1789819"/>
                <a:gd name="connsiteY2" fmla="*/ 768912 h 1350597"/>
                <a:gd name="connsiteX3" fmla="*/ 445931 w 1789819"/>
                <a:gd name="connsiteY3" fmla="*/ 64344 h 1350597"/>
                <a:gd name="connsiteX4" fmla="*/ 1789819 w 1789819"/>
                <a:gd name="connsiteY4" fmla="*/ 6910 h 1350597"/>
                <a:gd name="connsiteX0" fmla="*/ 154984 w 1859092"/>
                <a:gd name="connsiteY0" fmla="*/ 1371601 h 1399105"/>
                <a:gd name="connsiteX1" fmla="*/ 916983 w 1859092"/>
                <a:gd name="connsiteY1" fmla="*/ 1288474 h 1399105"/>
                <a:gd name="connsiteX2" fmla="*/ 16439 w 1859092"/>
                <a:gd name="connsiteY2" fmla="*/ 817420 h 1399105"/>
                <a:gd name="connsiteX3" fmla="*/ 445931 w 1859092"/>
                <a:gd name="connsiteY3" fmla="*/ 112852 h 1399105"/>
                <a:gd name="connsiteX4" fmla="*/ 1859092 w 1859092"/>
                <a:gd name="connsiteY4" fmla="*/ 0 h 1399105"/>
                <a:gd name="connsiteX0" fmla="*/ 158201 w 1862309"/>
                <a:gd name="connsiteY0" fmla="*/ 1408178 h 1435682"/>
                <a:gd name="connsiteX1" fmla="*/ 920200 w 1862309"/>
                <a:gd name="connsiteY1" fmla="*/ 1325051 h 1435682"/>
                <a:gd name="connsiteX2" fmla="*/ 19656 w 1862309"/>
                <a:gd name="connsiteY2" fmla="*/ 853997 h 1435682"/>
                <a:gd name="connsiteX3" fmla="*/ 421439 w 1862309"/>
                <a:gd name="connsiteY3" fmla="*/ 52447 h 1435682"/>
                <a:gd name="connsiteX4" fmla="*/ 1862309 w 1862309"/>
                <a:gd name="connsiteY4" fmla="*/ 36577 h 1435682"/>
                <a:gd name="connsiteX0" fmla="*/ 161380 w 1865488"/>
                <a:gd name="connsiteY0" fmla="*/ 1408178 h 1430641"/>
                <a:gd name="connsiteX1" fmla="*/ 978797 w 1865488"/>
                <a:gd name="connsiteY1" fmla="*/ 1297342 h 1430641"/>
                <a:gd name="connsiteX2" fmla="*/ 22835 w 1865488"/>
                <a:gd name="connsiteY2" fmla="*/ 853997 h 1430641"/>
                <a:gd name="connsiteX3" fmla="*/ 424618 w 1865488"/>
                <a:gd name="connsiteY3" fmla="*/ 52447 h 1430641"/>
                <a:gd name="connsiteX4" fmla="*/ 1865488 w 1865488"/>
                <a:gd name="connsiteY4" fmla="*/ 36577 h 1430641"/>
                <a:gd name="connsiteX0" fmla="*/ 123390 w 1827498"/>
                <a:gd name="connsiteY0" fmla="*/ 1408178 h 1425091"/>
                <a:gd name="connsiteX1" fmla="*/ 940807 w 1827498"/>
                <a:gd name="connsiteY1" fmla="*/ 1297342 h 1425091"/>
                <a:gd name="connsiteX2" fmla="*/ 26408 w 1827498"/>
                <a:gd name="connsiteY2" fmla="*/ 1158797 h 1425091"/>
                <a:gd name="connsiteX3" fmla="*/ 386628 w 1827498"/>
                <a:gd name="connsiteY3" fmla="*/ 52447 h 1425091"/>
                <a:gd name="connsiteX4" fmla="*/ 1827498 w 1827498"/>
                <a:gd name="connsiteY4" fmla="*/ 36577 h 1425091"/>
                <a:gd name="connsiteX0" fmla="*/ 123390 w 1827498"/>
                <a:gd name="connsiteY0" fmla="*/ 1408178 h 1552263"/>
                <a:gd name="connsiteX1" fmla="*/ 940807 w 1827498"/>
                <a:gd name="connsiteY1" fmla="*/ 1297342 h 1552263"/>
                <a:gd name="connsiteX2" fmla="*/ 26408 w 1827498"/>
                <a:gd name="connsiteY2" fmla="*/ 1491306 h 1552263"/>
                <a:gd name="connsiteX3" fmla="*/ 386628 w 1827498"/>
                <a:gd name="connsiteY3" fmla="*/ 52447 h 1552263"/>
                <a:gd name="connsiteX4" fmla="*/ 1827498 w 1827498"/>
                <a:gd name="connsiteY4" fmla="*/ 36577 h 1552263"/>
                <a:gd name="connsiteX0" fmla="*/ 126907 w 1831015"/>
                <a:gd name="connsiteY0" fmla="*/ 1408178 h 1587680"/>
                <a:gd name="connsiteX1" fmla="*/ 999742 w 1831015"/>
                <a:gd name="connsiteY1" fmla="*/ 1449742 h 1587680"/>
                <a:gd name="connsiteX2" fmla="*/ 29925 w 1831015"/>
                <a:gd name="connsiteY2" fmla="*/ 1491306 h 1587680"/>
                <a:gd name="connsiteX3" fmla="*/ 390145 w 1831015"/>
                <a:gd name="connsiteY3" fmla="*/ 52447 h 1587680"/>
                <a:gd name="connsiteX4" fmla="*/ 1831015 w 1831015"/>
                <a:gd name="connsiteY4" fmla="*/ 36577 h 1587680"/>
                <a:gd name="connsiteX0" fmla="*/ 182326 w 1831015"/>
                <a:gd name="connsiteY0" fmla="*/ 1491305 h 1585032"/>
                <a:gd name="connsiteX1" fmla="*/ 999742 w 1831015"/>
                <a:gd name="connsiteY1" fmla="*/ 1449742 h 1585032"/>
                <a:gd name="connsiteX2" fmla="*/ 29925 w 1831015"/>
                <a:gd name="connsiteY2" fmla="*/ 1491306 h 1585032"/>
                <a:gd name="connsiteX3" fmla="*/ 390145 w 1831015"/>
                <a:gd name="connsiteY3" fmla="*/ 52447 h 1585032"/>
                <a:gd name="connsiteX4" fmla="*/ 1831015 w 1831015"/>
                <a:gd name="connsiteY4" fmla="*/ 36577 h 1585032"/>
                <a:gd name="connsiteX0" fmla="*/ 179683 w 1828372"/>
                <a:gd name="connsiteY0" fmla="*/ 1491305 h 1612886"/>
                <a:gd name="connsiteX1" fmla="*/ 955536 w 1828372"/>
                <a:gd name="connsiteY1" fmla="*/ 1532869 h 1612886"/>
                <a:gd name="connsiteX2" fmla="*/ 27282 w 1828372"/>
                <a:gd name="connsiteY2" fmla="*/ 1491306 h 1612886"/>
                <a:gd name="connsiteX3" fmla="*/ 387502 w 1828372"/>
                <a:gd name="connsiteY3" fmla="*/ 52447 h 1612886"/>
                <a:gd name="connsiteX4" fmla="*/ 1828372 w 1828372"/>
                <a:gd name="connsiteY4" fmla="*/ 36577 h 1612886"/>
                <a:gd name="connsiteX0" fmla="*/ 222789 w 1871478"/>
                <a:gd name="connsiteY0" fmla="*/ 1491305 h 1612886"/>
                <a:gd name="connsiteX1" fmla="*/ 998642 w 1871478"/>
                <a:gd name="connsiteY1" fmla="*/ 1532869 h 1612886"/>
                <a:gd name="connsiteX2" fmla="*/ 70388 w 1871478"/>
                <a:gd name="connsiteY2" fmla="*/ 1491306 h 1612886"/>
                <a:gd name="connsiteX3" fmla="*/ 264354 w 1871478"/>
                <a:gd name="connsiteY3" fmla="*/ 52447 h 1612886"/>
                <a:gd name="connsiteX4" fmla="*/ 1871478 w 1871478"/>
                <a:gd name="connsiteY4" fmla="*/ 36577 h 1612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1478" h="1612886">
                  <a:moveTo>
                    <a:pt x="222789" y="1491305"/>
                  </a:moveTo>
                  <a:cubicBezTo>
                    <a:pt x="572617" y="1554805"/>
                    <a:pt x="1024042" y="1532869"/>
                    <a:pt x="998642" y="1532869"/>
                  </a:cubicBezTo>
                  <a:cubicBezTo>
                    <a:pt x="973242" y="1532869"/>
                    <a:pt x="192769" y="1738043"/>
                    <a:pt x="70388" y="1491306"/>
                  </a:cubicBezTo>
                  <a:cubicBezTo>
                    <a:pt x="-51993" y="1244569"/>
                    <a:pt x="-31209" y="179447"/>
                    <a:pt x="264354" y="52447"/>
                  </a:cubicBezTo>
                  <a:cubicBezTo>
                    <a:pt x="559917" y="-74553"/>
                    <a:pt x="1767570" y="73859"/>
                    <a:pt x="1871478" y="36577"/>
                  </a:cubicBezTo>
                </a:path>
              </a:pathLst>
            </a:custGeom>
            <a:noFill/>
            <a:ln>
              <a:solidFill>
                <a:schemeClr val="accent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 66"/>
            <p:cNvSpPr/>
            <p:nvPr/>
          </p:nvSpPr>
          <p:spPr>
            <a:xfrm>
              <a:off x="1433945" y="1855499"/>
              <a:ext cx="1704110" cy="1193142"/>
            </a:xfrm>
            <a:custGeom>
              <a:avLst/>
              <a:gdLst>
                <a:gd name="connsiteX0" fmla="*/ 46930 w 1806457"/>
                <a:gd name="connsiteY0" fmla="*/ 1195520 h 1195520"/>
                <a:gd name="connsiteX1" fmla="*/ 33075 w 1806457"/>
                <a:gd name="connsiteY1" fmla="*/ 544356 h 1195520"/>
                <a:gd name="connsiteX2" fmla="*/ 421003 w 1806457"/>
                <a:gd name="connsiteY2" fmla="*/ 17884 h 1195520"/>
                <a:gd name="connsiteX3" fmla="*/ 1363112 w 1806457"/>
                <a:gd name="connsiteY3" fmla="*/ 114866 h 1195520"/>
                <a:gd name="connsiteX4" fmla="*/ 1806457 w 1806457"/>
                <a:gd name="connsiteY4" fmla="*/ 31738 h 1195520"/>
                <a:gd name="connsiteX0" fmla="*/ 3747 w 2123492"/>
                <a:gd name="connsiteY0" fmla="*/ 1015411 h 1015411"/>
                <a:gd name="connsiteX1" fmla="*/ 350110 w 2123492"/>
                <a:gd name="connsiteY1" fmla="*/ 544356 h 1015411"/>
                <a:gd name="connsiteX2" fmla="*/ 738038 w 2123492"/>
                <a:gd name="connsiteY2" fmla="*/ 17884 h 1015411"/>
                <a:gd name="connsiteX3" fmla="*/ 1680147 w 2123492"/>
                <a:gd name="connsiteY3" fmla="*/ 114866 h 1015411"/>
                <a:gd name="connsiteX4" fmla="*/ 2123492 w 2123492"/>
                <a:gd name="connsiteY4" fmla="*/ 31738 h 1015411"/>
                <a:gd name="connsiteX0" fmla="*/ 0 w 2119745"/>
                <a:gd name="connsiteY0" fmla="*/ 1015411 h 1015411"/>
                <a:gd name="connsiteX1" fmla="*/ 346363 w 2119745"/>
                <a:gd name="connsiteY1" fmla="*/ 544356 h 1015411"/>
                <a:gd name="connsiteX2" fmla="*/ 734291 w 2119745"/>
                <a:gd name="connsiteY2" fmla="*/ 17884 h 1015411"/>
                <a:gd name="connsiteX3" fmla="*/ 1676400 w 2119745"/>
                <a:gd name="connsiteY3" fmla="*/ 114866 h 1015411"/>
                <a:gd name="connsiteX4" fmla="*/ 2119745 w 2119745"/>
                <a:gd name="connsiteY4" fmla="*/ 31738 h 1015411"/>
                <a:gd name="connsiteX0" fmla="*/ 0 w 2119745"/>
                <a:gd name="connsiteY0" fmla="*/ 1040516 h 1040516"/>
                <a:gd name="connsiteX1" fmla="*/ 886690 w 2119745"/>
                <a:gd name="connsiteY1" fmla="*/ 957388 h 1040516"/>
                <a:gd name="connsiteX2" fmla="*/ 734291 w 2119745"/>
                <a:gd name="connsiteY2" fmla="*/ 42989 h 1040516"/>
                <a:gd name="connsiteX3" fmla="*/ 1676400 w 2119745"/>
                <a:gd name="connsiteY3" fmla="*/ 139971 h 1040516"/>
                <a:gd name="connsiteX4" fmla="*/ 2119745 w 2119745"/>
                <a:gd name="connsiteY4" fmla="*/ 56843 h 1040516"/>
                <a:gd name="connsiteX0" fmla="*/ 0 w 2119745"/>
                <a:gd name="connsiteY0" fmla="*/ 983673 h 983673"/>
                <a:gd name="connsiteX1" fmla="*/ 886690 w 2119745"/>
                <a:gd name="connsiteY1" fmla="*/ 900545 h 983673"/>
                <a:gd name="connsiteX2" fmla="*/ 1177637 w 2119745"/>
                <a:gd name="connsiteY2" fmla="*/ 180110 h 983673"/>
                <a:gd name="connsiteX3" fmla="*/ 1676400 w 2119745"/>
                <a:gd name="connsiteY3" fmla="*/ 83128 h 983673"/>
                <a:gd name="connsiteX4" fmla="*/ 2119745 w 2119745"/>
                <a:gd name="connsiteY4" fmla="*/ 0 h 983673"/>
                <a:gd name="connsiteX0" fmla="*/ 0 w 1676400"/>
                <a:gd name="connsiteY0" fmla="*/ 900545 h 900545"/>
                <a:gd name="connsiteX1" fmla="*/ 886690 w 1676400"/>
                <a:gd name="connsiteY1" fmla="*/ 817417 h 900545"/>
                <a:gd name="connsiteX2" fmla="*/ 1177637 w 1676400"/>
                <a:gd name="connsiteY2" fmla="*/ 96982 h 900545"/>
                <a:gd name="connsiteX3" fmla="*/ 1676400 w 1676400"/>
                <a:gd name="connsiteY3" fmla="*/ 0 h 900545"/>
                <a:gd name="connsiteX0" fmla="*/ 0 w 1676400"/>
                <a:gd name="connsiteY0" fmla="*/ 900545 h 900545"/>
                <a:gd name="connsiteX1" fmla="*/ 886690 w 1676400"/>
                <a:gd name="connsiteY1" fmla="*/ 817417 h 900545"/>
                <a:gd name="connsiteX2" fmla="*/ 1177637 w 1676400"/>
                <a:gd name="connsiteY2" fmla="*/ 277091 h 900545"/>
                <a:gd name="connsiteX3" fmla="*/ 1676400 w 1676400"/>
                <a:gd name="connsiteY3" fmla="*/ 0 h 900545"/>
                <a:gd name="connsiteX0" fmla="*/ 0 w 1731818"/>
                <a:gd name="connsiteY0" fmla="*/ 720436 h 720436"/>
                <a:gd name="connsiteX1" fmla="*/ 886690 w 1731818"/>
                <a:gd name="connsiteY1" fmla="*/ 637308 h 720436"/>
                <a:gd name="connsiteX2" fmla="*/ 1177637 w 1731818"/>
                <a:gd name="connsiteY2" fmla="*/ 96982 h 720436"/>
                <a:gd name="connsiteX3" fmla="*/ 1731818 w 1731818"/>
                <a:gd name="connsiteY3" fmla="*/ 0 h 720436"/>
                <a:gd name="connsiteX0" fmla="*/ 0 w 1870364"/>
                <a:gd name="connsiteY0" fmla="*/ 526473 h 648523"/>
                <a:gd name="connsiteX1" fmla="*/ 1025236 w 1870364"/>
                <a:gd name="connsiteY1" fmla="*/ 637308 h 648523"/>
                <a:gd name="connsiteX2" fmla="*/ 1316183 w 1870364"/>
                <a:gd name="connsiteY2" fmla="*/ 96982 h 648523"/>
                <a:gd name="connsiteX3" fmla="*/ 1870364 w 1870364"/>
                <a:gd name="connsiteY3" fmla="*/ 0 h 648523"/>
                <a:gd name="connsiteX0" fmla="*/ 0 w 1870364"/>
                <a:gd name="connsiteY0" fmla="*/ 526473 h 656736"/>
                <a:gd name="connsiteX1" fmla="*/ 1025236 w 1870364"/>
                <a:gd name="connsiteY1" fmla="*/ 637308 h 656736"/>
                <a:gd name="connsiteX2" fmla="*/ 1316183 w 1870364"/>
                <a:gd name="connsiteY2" fmla="*/ 96982 h 656736"/>
                <a:gd name="connsiteX3" fmla="*/ 1870364 w 1870364"/>
                <a:gd name="connsiteY3" fmla="*/ 0 h 656736"/>
                <a:gd name="connsiteX0" fmla="*/ 0 w 1870364"/>
                <a:gd name="connsiteY0" fmla="*/ 526473 h 553223"/>
                <a:gd name="connsiteX1" fmla="*/ 1025236 w 1870364"/>
                <a:gd name="connsiteY1" fmla="*/ 498762 h 553223"/>
                <a:gd name="connsiteX2" fmla="*/ 1316183 w 1870364"/>
                <a:gd name="connsiteY2" fmla="*/ 96982 h 553223"/>
                <a:gd name="connsiteX3" fmla="*/ 1870364 w 1870364"/>
                <a:gd name="connsiteY3" fmla="*/ 0 h 553223"/>
                <a:gd name="connsiteX0" fmla="*/ 0 w 1870364"/>
                <a:gd name="connsiteY0" fmla="*/ 557587 h 590066"/>
                <a:gd name="connsiteX1" fmla="*/ 1025236 w 1870364"/>
                <a:gd name="connsiteY1" fmla="*/ 529876 h 590066"/>
                <a:gd name="connsiteX2" fmla="*/ 1233056 w 1870364"/>
                <a:gd name="connsiteY2" fmla="*/ 31115 h 590066"/>
                <a:gd name="connsiteX3" fmla="*/ 1870364 w 1870364"/>
                <a:gd name="connsiteY3" fmla="*/ 31114 h 590066"/>
                <a:gd name="connsiteX0" fmla="*/ 0 w 1704110"/>
                <a:gd name="connsiteY0" fmla="*/ 1149928 h 1182407"/>
                <a:gd name="connsiteX1" fmla="*/ 1025236 w 1704110"/>
                <a:gd name="connsiteY1" fmla="*/ 1122217 h 1182407"/>
                <a:gd name="connsiteX2" fmla="*/ 1233056 w 1704110"/>
                <a:gd name="connsiteY2" fmla="*/ 623456 h 1182407"/>
                <a:gd name="connsiteX3" fmla="*/ 1704110 w 1704110"/>
                <a:gd name="connsiteY3" fmla="*/ 0 h 1182407"/>
                <a:gd name="connsiteX0" fmla="*/ 0 w 1704110"/>
                <a:gd name="connsiteY0" fmla="*/ 1149928 h 1182407"/>
                <a:gd name="connsiteX1" fmla="*/ 1025236 w 1704110"/>
                <a:gd name="connsiteY1" fmla="*/ 1122217 h 1182407"/>
                <a:gd name="connsiteX2" fmla="*/ 1094511 w 1704110"/>
                <a:gd name="connsiteY2" fmla="*/ 623456 h 1182407"/>
                <a:gd name="connsiteX3" fmla="*/ 1704110 w 1704110"/>
                <a:gd name="connsiteY3" fmla="*/ 0 h 1182407"/>
                <a:gd name="connsiteX0" fmla="*/ 0 w 1704110"/>
                <a:gd name="connsiteY0" fmla="*/ 1149928 h 1182407"/>
                <a:gd name="connsiteX1" fmla="*/ 1025236 w 1704110"/>
                <a:gd name="connsiteY1" fmla="*/ 1122217 h 1182407"/>
                <a:gd name="connsiteX2" fmla="*/ 1094511 w 1704110"/>
                <a:gd name="connsiteY2" fmla="*/ 623456 h 1182407"/>
                <a:gd name="connsiteX3" fmla="*/ 1704110 w 1704110"/>
                <a:gd name="connsiteY3" fmla="*/ 0 h 1182407"/>
                <a:gd name="connsiteX0" fmla="*/ 0 w 1704110"/>
                <a:gd name="connsiteY0" fmla="*/ 1149928 h 1193142"/>
                <a:gd name="connsiteX1" fmla="*/ 1025236 w 1704110"/>
                <a:gd name="connsiteY1" fmla="*/ 1122217 h 1193142"/>
                <a:gd name="connsiteX2" fmla="*/ 1246911 w 1704110"/>
                <a:gd name="connsiteY2" fmla="*/ 457202 h 1193142"/>
                <a:gd name="connsiteX3" fmla="*/ 1704110 w 1704110"/>
                <a:gd name="connsiteY3" fmla="*/ 0 h 1193142"/>
                <a:gd name="connsiteX0" fmla="*/ 0 w 1704110"/>
                <a:gd name="connsiteY0" fmla="*/ 1149928 h 1193142"/>
                <a:gd name="connsiteX1" fmla="*/ 1025236 w 1704110"/>
                <a:gd name="connsiteY1" fmla="*/ 1122217 h 1193142"/>
                <a:gd name="connsiteX2" fmla="*/ 1246911 w 1704110"/>
                <a:gd name="connsiteY2" fmla="*/ 457202 h 1193142"/>
                <a:gd name="connsiteX3" fmla="*/ 1704110 w 1704110"/>
                <a:gd name="connsiteY3" fmla="*/ 0 h 1193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4110" h="1193142">
                  <a:moveTo>
                    <a:pt x="0" y="1149928"/>
                  </a:moveTo>
                  <a:cubicBezTo>
                    <a:pt x="335973" y="1185718"/>
                    <a:pt x="817418" y="1237671"/>
                    <a:pt x="1025236" y="1122217"/>
                  </a:cubicBezTo>
                  <a:cubicBezTo>
                    <a:pt x="1233054" y="1006763"/>
                    <a:pt x="1216892" y="907474"/>
                    <a:pt x="1246911" y="457202"/>
                  </a:cubicBezTo>
                  <a:cubicBezTo>
                    <a:pt x="1276930" y="6930"/>
                    <a:pt x="1547092" y="30018"/>
                    <a:pt x="1704110" y="0"/>
                  </a:cubicBez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1315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Implementation</a:t>
            </a:r>
            <a:endParaRPr lang="en-US" dirty="0"/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609600" y="3733800"/>
            <a:ext cx="83058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804863" indent="-457200"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371600" indent="-457200"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828800" indent="-457200"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286000" indent="-457200"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33CC"/>
              </a:buClr>
              <a:buSzPct val="90000"/>
              <a:buFont typeface="Wingdings" pitchFamily="2" charset="2"/>
              <a:buAutoNum type="arabicPeriod"/>
            </a:pPr>
            <a:r>
              <a:rPr lang="en-US" sz="2000" dirty="0" smtClean="0">
                <a:latin typeface="+mj-lt"/>
              </a:rPr>
              <a:t>Store counts N[s] and estimated utilities </a:t>
            </a:r>
            <a:r>
              <a:rPr lang="en-US" sz="2000" dirty="0">
                <a:latin typeface="+mj-lt"/>
              </a:rPr>
              <a:t>U</a:t>
            </a:r>
            <a:r>
              <a:rPr lang="en-US" sz="2000" baseline="30000" dirty="0">
                <a:latin typeface="Symbol" pitchFamily="18" charset="2"/>
              </a:rPr>
              <a:t>p</a:t>
            </a:r>
            <a:r>
              <a:rPr lang="en-US" sz="2000" dirty="0">
                <a:latin typeface="+mj-lt"/>
              </a:rPr>
              <a:t>(s</a:t>
            </a:r>
            <a:r>
              <a:rPr lang="en-US" sz="2000" dirty="0" smtClean="0">
                <a:latin typeface="+mj-lt"/>
              </a:rPr>
              <a:t>)</a:t>
            </a:r>
          </a:p>
          <a:p>
            <a:pPr>
              <a:buClr>
                <a:srgbClr val="0033CC"/>
              </a:buClr>
              <a:buSzPct val="90000"/>
              <a:buFont typeface="Wingdings" pitchFamily="2" charset="2"/>
              <a:buAutoNum type="arabicPeriod"/>
            </a:pPr>
            <a:r>
              <a:rPr lang="en-US" sz="2000" dirty="0" smtClean="0">
                <a:latin typeface="+mj-lt"/>
              </a:rPr>
              <a:t>After a trial t, for each state s in the trial:</a:t>
            </a:r>
          </a:p>
          <a:p>
            <a:pPr lvl="1">
              <a:buClr>
                <a:srgbClr val="0033CC"/>
              </a:buClr>
              <a:buSzPct val="90000"/>
              <a:buFont typeface="+mj-lt"/>
              <a:buAutoNum type="arabicPeriod" startAt="3"/>
            </a:pPr>
            <a:r>
              <a:rPr lang="en-US" sz="2000" dirty="0" smtClean="0">
                <a:latin typeface="+mj-lt"/>
              </a:rPr>
              <a:t>Set N[s] </a:t>
            </a:r>
            <a:r>
              <a:rPr lang="en-US" sz="2000" dirty="0" smtClean="0">
                <a:latin typeface="+mj-lt"/>
                <a:sym typeface="Symbol"/>
              </a:rPr>
              <a:t> N[s]+1</a:t>
            </a:r>
            <a:endParaRPr lang="en-US" sz="2000" dirty="0" smtClean="0">
              <a:latin typeface="+mj-lt"/>
            </a:endParaRPr>
          </a:p>
          <a:p>
            <a:pPr lvl="1">
              <a:buClr>
                <a:srgbClr val="0033CC"/>
              </a:buClr>
              <a:buSzPct val="90000"/>
              <a:buFont typeface="+mj-lt"/>
              <a:buAutoNum type="arabicPeriod" startAt="3"/>
            </a:pPr>
            <a:r>
              <a:rPr lang="en-US" sz="2000" dirty="0" smtClean="0">
                <a:latin typeface="+mj-lt"/>
              </a:rPr>
              <a:t>Adjust utility U</a:t>
            </a:r>
            <a:r>
              <a:rPr lang="en-US" sz="2000" baseline="30000" dirty="0" smtClean="0">
                <a:latin typeface="Symbol" pitchFamily="18" charset="2"/>
              </a:rPr>
              <a:t>p</a:t>
            </a:r>
            <a:r>
              <a:rPr lang="en-US" sz="2000" dirty="0">
                <a:latin typeface="+mj-lt"/>
              </a:rPr>
              <a:t>(s</a:t>
            </a:r>
            <a:r>
              <a:rPr lang="en-US" sz="2000" dirty="0" smtClean="0">
                <a:latin typeface="+mj-lt"/>
              </a:rPr>
              <a:t>)</a:t>
            </a:r>
            <a:r>
              <a:rPr lang="en-US" sz="2000" dirty="0">
                <a:sym typeface="Symbol"/>
              </a:rPr>
              <a:t>  </a:t>
            </a:r>
            <a:r>
              <a:rPr lang="en-US" sz="2000" dirty="0" smtClean="0">
                <a:latin typeface="+mj-lt"/>
              </a:rPr>
              <a:t>U</a:t>
            </a:r>
            <a:r>
              <a:rPr lang="en-US" sz="2000" baseline="30000" dirty="0" smtClean="0">
                <a:latin typeface="Symbol" pitchFamily="18" charset="2"/>
              </a:rPr>
              <a:t>p</a:t>
            </a:r>
            <a:r>
              <a:rPr lang="en-US" sz="2000" dirty="0" smtClean="0">
                <a:latin typeface="+mj-lt"/>
              </a:rPr>
              <a:t>(s)+</a:t>
            </a:r>
            <a:r>
              <a:rPr lang="en-US" sz="2000" dirty="0" smtClean="0">
                <a:latin typeface="Symbol" pitchFamily="18" charset="2"/>
              </a:rPr>
              <a:t>a</a:t>
            </a:r>
            <a:r>
              <a:rPr lang="en-US" sz="2000" dirty="0" smtClean="0">
                <a:latin typeface="+mj-lt"/>
              </a:rPr>
              <a:t>(N[s])(</a:t>
            </a:r>
            <a:r>
              <a:rPr lang="en-US" sz="2000" dirty="0" err="1" smtClean="0">
                <a:latin typeface="+mj-lt"/>
              </a:rPr>
              <a:t>U</a:t>
            </a:r>
            <a:r>
              <a:rPr lang="en-US" sz="2000" baseline="30000" dirty="0" err="1" smtClean="0">
                <a:latin typeface="+mj-lt"/>
              </a:rPr>
              <a:t>t</a:t>
            </a:r>
            <a:r>
              <a:rPr lang="en-US" sz="2000" dirty="0">
                <a:latin typeface="+mj-lt"/>
              </a:rPr>
              <a:t>(s)-U</a:t>
            </a:r>
            <a:r>
              <a:rPr lang="en-US" sz="2000" baseline="30000" dirty="0">
                <a:latin typeface="Symbol" pitchFamily="18" charset="2"/>
              </a:rPr>
              <a:t>p</a:t>
            </a:r>
            <a:r>
              <a:rPr lang="en-US" sz="2000" dirty="0">
                <a:latin typeface="+mj-lt"/>
              </a:rPr>
              <a:t>(s</a:t>
            </a:r>
            <a:r>
              <a:rPr lang="en-US" sz="2000" dirty="0" smtClean="0">
                <a:latin typeface="+mj-lt"/>
              </a:rPr>
              <a:t>))</a:t>
            </a:r>
          </a:p>
        </p:txBody>
      </p:sp>
      <p:grpSp>
        <p:nvGrpSpPr>
          <p:cNvPr id="109572" name="Group 4"/>
          <p:cNvGrpSpPr>
            <a:grpSpLocks/>
          </p:cNvGrpSpPr>
          <p:nvPr/>
        </p:nvGrpSpPr>
        <p:grpSpPr bwMode="auto">
          <a:xfrm>
            <a:off x="685800" y="1447800"/>
            <a:ext cx="2819400" cy="2236788"/>
            <a:chOff x="432" y="912"/>
            <a:chExt cx="1776" cy="1409"/>
          </a:xfrm>
        </p:grpSpPr>
        <p:grpSp>
          <p:nvGrpSpPr>
            <p:cNvPr id="109573" name="Group 5"/>
            <p:cNvGrpSpPr>
              <a:grpSpLocks/>
            </p:cNvGrpSpPr>
            <p:nvPr/>
          </p:nvGrpSpPr>
          <p:grpSpPr bwMode="auto">
            <a:xfrm>
              <a:off x="672" y="912"/>
              <a:ext cx="1536" cy="1152"/>
              <a:chOff x="960" y="1152"/>
              <a:chExt cx="1536" cy="1152"/>
            </a:xfrm>
          </p:grpSpPr>
          <p:sp>
            <p:nvSpPr>
              <p:cNvPr id="109574" name="Rectangle 6"/>
              <p:cNvSpPr>
                <a:spLocks noChangeArrowheads="1"/>
              </p:cNvSpPr>
              <p:nvPr/>
            </p:nvSpPr>
            <p:spPr bwMode="auto">
              <a:xfrm>
                <a:off x="960" y="1152"/>
                <a:ext cx="1536" cy="11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575" name="Line 7"/>
              <p:cNvSpPr>
                <a:spLocks noChangeShapeType="1"/>
              </p:cNvSpPr>
              <p:nvPr/>
            </p:nvSpPr>
            <p:spPr bwMode="auto">
              <a:xfrm>
                <a:off x="1344" y="1152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9576" name="Line 8"/>
              <p:cNvSpPr>
                <a:spLocks noChangeShapeType="1"/>
              </p:cNvSpPr>
              <p:nvPr/>
            </p:nvSpPr>
            <p:spPr bwMode="auto">
              <a:xfrm>
                <a:off x="1728" y="1152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9577" name="Line 9"/>
              <p:cNvSpPr>
                <a:spLocks noChangeShapeType="1"/>
              </p:cNvSpPr>
              <p:nvPr/>
            </p:nvSpPr>
            <p:spPr bwMode="auto">
              <a:xfrm>
                <a:off x="2112" y="1152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9578" name="Line 10"/>
              <p:cNvSpPr>
                <a:spLocks noChangeShapeType="1"/>
              </p:cNvSpPr>
              <p:nvPr/>
            </p:nvSpPr>
            <p:spPr bwMode="auto">
              <a:xfrm>
                <a:off x="960" y="1536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9579" name="Line 11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9580" name="Rectangle 12"/>
              <p:cNvSpPr>
                <a:spLocks noChangeArrowheads="1"/>
              </p:cNvSpPr>
              <p:nvPr/>
            </p:nvSpPr>
            <p:spPr bwMode="auto">
              <a:xfrm>
                <a:off x="1344" y="1536"/>
                <a:ext cx="384" cy="384"/>
              </a:xfrm>
              <a:prstGeom prst="rect">
                <a:avLst/>
              </a:prstGeom>
              <a:solidFill>
                <a:srgbClr val="66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9581" name="Group 13"/>
            <p:cNvGrpSpPr>
              <a:grpSpLocks/>
            </p:cNvGrpSpPr>
            <p:nvPr/>
          </p:nvGrpSpPr>
          <p:grpSpPr bwMode="auto">
            <a:xfrm>
              <a:off x="432" y="1015"/>
              <a:ext cx="1702" cy="1306"/>
              <a:chOff x="720" y="1159"/>
              <a:chExt cx="1702" cy="1306"/>
            </a:xfrm>
          </p:grpSpPr>
          <p:sp>
            <p:nvSpPr>
              <p:cNvPr id="109582" name="Text Box 14"/>
              <p:cNvSpPr txBox="1">
                <a:spLocks noChangeArrowheads="1"/>
              </p:cNvSpPr>
              <p:nvPr/>
            </p:nvSpPr>
            <p:spPr bwMode="auto">
              <a:xfrm>
                <a:off x="720" y="1159"/>
                <a:ext cx="21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Comic Sans MS" pitchFamily="66" charset="0"/>
                  </a:rPr>
                  <a:t>3</a:t>
                </a:r>
              </a:p>
            </p:txBody>
          </p:sp>
          <p:grpSp>
            <p:nvGrpSpPr>
              <p:cNvPr id="109583" name="Group 15"/>
              <p:cNvGrpSpPr>
                <a:grpSpLocks/>
              </p:cNvGrpSpPr>
              <p:nvPr/>
            </p:nvGrpSpPr>
            <p:grpSpPr bwMode="auto">
              <a:xfrm>
                <a:off x="720" y="1543"/>
                <a:ext cx="1702" cy="922"/>
                <a:chOff x="720" y="1543"/>
                <a:chExt cx="1702" cy="922"/>
              </a:xfrm>
            </p:grpSpPr>
            <p:sp>
              <p:nvSpPr>
                <p:cNvPr id="109584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720" y="1543"/>
                  <a:ext cx="21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2</a:t>
                  </a:r>
                </a:p>
              </p:txBody>
            </p:sp>
            <p:sp>
              <p:nvSpPr>
                <p:cNvPr id="109585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720" y="1879"/>
                  <a:ext cx="18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1</a:t>
                  </a:r>
                </a:p>
              </p:txBody>
            </p:sp>
            <p:sp>
              <p:nvSpPr>
                <p:cNvPr id="109586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2208" y="2215"/>
                  <a:ext cx="21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4</a:t>
                  </a:r>
                </a:p>
              </p:txBody>
            </p:sp>
            <p:sp>
              <p:nvSpPr>
                <p:cNvPr id="109587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824" y="2215"/>
                  <a:ext cx="21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3</a:t>
                  </a:r>
                </a:p>
              </p:txBody>
            </p:sp>
            <p:sp>
              <p:nvSpPr>
                <p:cNvPr id="109588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1440" y="2215"/>
                  <a:ext cx="21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2</a:t>
                  </a:r>
                </a:p>
              </p:txBody>
            </p:sp>
            <p:sp>
              <p:nvSpPr>
                <p:cNvPr id="109589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056" y="2215"/>
                  <a:ext cx="18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1</a:t>
                  </a:r>
                </a:p>
              </p:txBody>
            </p:sp>
          </p:grpSp>
        </p:grpSp>
        <p:sp>
          <p:nvSpPr>
            <p:cNvPr id="109590" name="Rectangle 22"/>
            <p:cNvSpPr>
              <a:spLocks noChangeArrowheads="1"/>
            </p:cNvSpPr>
            <p:nvPr/>
          </p:nvSpPr>
          <p:spPr bwMode="auto">
            <a:xfrm>
              <a:off x="1824" y="912"/>
              <a:ext cx="384" cy="384"/>
            </a:xfrm>
            <a:prstGeom prst="rect">
              <a:avLst/>
            </a:prstGeom>
            <a:solidFill>
              <a:srgbClr val="CC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Comic Sans MS" pitchFamily="66" charset="0"/>
                </a:rPr>
                <a:t>+1</a:t>
              </a:r>
            </a:p>
          </p:txBody>
        </p:sp>
        <p:sp>
          <p:nvSpPr>
            <p:cNvPr id="109591" name="Rectangle 23"/>
            <p:cNvSpPr>
              <a:spLocks noChangeArrowheads="1"/>
            </p:cNvSpPr>
            <p:nvPr/>
          </p:nvSpPr>
          <p:spPr bwMode="auto">
            <a:xfrm>
              <a:off x="1824" y="1296"/>
              <a:ext cx="384" cy="384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Comic Sans MS" pitchFamily="66" charset="0"/>
                </a:rPr>
                <a:t>-1</a:t>
              </a:r>
            </a:p>
          </p:txBody>
        </p:sp>
        <p:sp>
          <p:nvSpPr>
            <p:cNvPr id="109592" name="Rectangle 24"/>
            <p:cNvSpPr>
              <a:spLocks noChangeArrowheads="1"/>
            </p:cNvSpPr>
            <p:nvPr/>
          </p:nvSpPr>
          <p:spPr bwMode="auto">
            <a:xfrm>
              <a:off x="1440" y="1296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109593" name="Rectangle 25"/>
            <p:cNvSpPr>
              <a:spLocks noChangeArrowheads="1"/>
            </p:cNvSpPr>
            <p:nvPr/>
          </p:nvSpPr>
          <p:spPr bwMode="auto">
            <a:xfrm>
              <a:off x="1824" y="1680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109594" name="Rectangle 26"/>
            <p:cNvSpPr>
              <a:spLocks noChangeArrowheads="1"/>
            </p:cNvSpPr>
            <p:nvPr/>
          </p:nvSpPr>
          <p:spPr bwMode="auto">
            <a:xfrm>
              <a:off x="1440" y="1680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109595" name="Rectangle 27"/>
            <p:cNvSpPr>
              <a:spLocks noChangeArrowheads="1"/>
            </p:cNvSpPr>
            <p:nvPr/>
          </p:nvSpPr>
          <p:spPr bwMode="auto">
            <a:xfrm>
              <a:off x="1056" y="1680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109596" name="Rectangle 28"/>
            <p:cNvSpPr>
              <a:spLocks noChangeArrowheads="1"/>
            </p:cNvSpPr>
            <p:nvPr/>
          </p:nvSpPr>
          <p:spPr bwMode="auto">
            <a:xfrm>
              <a:off x="672" y="1680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109597" name="Rectangle 29"/>
            <p:cNvSpPr>
              <a:spLocks noChangeArrowheads="1"/>
            </p:cNvSpPr>
            <p:nvPr/>
          </p:nvSpPr>
          <p:spPr bwMode="auto">
            <a:xfrm>
              <a:off x="672" y="1296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109598" name="Rectangle 30"/>
            <p:cNvSpPr>
              <a:spLocks noChangeArrowheads="1"/>
            </p:cNvSpPr>
            <p:nvPr/>
          </p:nvSpPr>
          <p:spPr bwMode="auto">
            <a:xfrm>
              <a:off x="1056" y="912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109599" name="Rectangle 31"/>
            <p:cNvSpPr>
              <a:spLocks noChangeArrowheads="1"/>
            </p:cNvSpPr>
            <p:nvPr/>
          </p:nvSpPr>
          <p:spPr bwMode="auto">
            <a:xfrm>
              <a:off x="672" y="912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109600" name="Rectangle 32"/>
            <p:cNvSpPr>
              <a:spLocks noChangeArrowheads="1"/>
            </p:cNvSpPr>
            <p:nvPr/>
          </p:nvSpPr>
          <p:spPr bwMode="auto">
            <a:xfrm>
              <a:off x="1440" y="912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</p:grpSp>
      <p:grpSp>
        <p:nvGrpSpPr>
          <p:cNvPr id="109601" name="Group 33"/>
          <p:cNvGrpSpPr>
            <a:grpSpLocks/>
          </p:cNvGrpSpPr>
          <p:nvPr/>
        </p:nvGrpSpPr>
        <p:grpSpPr bwMode="auto">
          <a:xfrm>
            <a:off x="4114800" y="1447800"/>
            <a:ext cx="3810000" cy="2236788"/>
            <a:chOff x="2592" y="912"/>
            <a:chExt cx="2400" cy="1409"/>
          </a:xfrm>
        </p:grpSpPr>
        <p:grpSp>
          <p:nvGrpSpPr>
            <p:cNvPr id="109602" name="Group 34"/>
            <p:cNvGrpSpPr>
              <a:grpSpLocks/>
            </p:cNvGrpSpPr>
            <p:nvPr/>
          </p:nvGrpSpPr>
          <p:grpSpPr bwMode="auto">
            <a:xfrm>
              <a:off x="3216" y="912"/>
              <a:ext cx="1776" cy="1409"/>
              <a:chOff x="432" y="912"/>
              <a:chExt cx="1776" cy="1409"/>
            </a:xfrm>
          </p:grpSpPr>
          <p:grpSp>
            <p:nvGrpSpPr>
              <p:cNvPr id="109603" name="Group 35"/>
              <p:cNvGrpSpPr>
                <a:grpSpLocks/>
              </p:cNvGrpSpPr>
              <p:nvPr/>
            </p:nvGrpSpPr>
            <p:grpSpPr bwMode="auto">
              <a:xfrm>
                <a:off x="672" y="912"/>
                <a:ext cx="1536" cy="1152"/>
                <a:chOff x="960" y="1152"/>
                <a:chExt cx="1536" cy="1152"/>
              </a:xfrm>
            </p:grpSpPr>
            <p:sp>
              <p:nvSpPr>
                <p:cNvPr id="109604" name="Rectangle 36"/>
                <p:cNvSpPr>
                  <a:spLocks noChangeArrowheads="1"/>
                </p:cNvSpPr>
                <p:nvPr/>
              </p:nvSpPr>
              <p:spPr bwMode="auto">
                <a:xfrm>
                  <a:off x="960" y="1152"/>
                  <a:ext cx="1536" cy="115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605" name="Line 37"/>
                <p:cNvSpPr>
                  <a:spLocks noChangeShapeType="1"/>
                </p:cNvSpPr>
                <p:nvPr/>
              </p:nvSpPr>
              <p:spPr bwMode="auto">
                <a:xfrm>
                  <a:off x="1344" y="1152"/>
                  <a:ext cx="0" cy="11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606" name="Line 38"/>
                <p:cNvSpPr>
                  <a:spLocks noChangeShapeType="1"/>
                </p:cNvSpPr>
                <p:nvPr/>
              </p:nvSpPr>
              <p:spPr bwMode="auto">
                <a:xfrm>
                  <a:off x="1728" y="1152"/>
                  <a:ext cx="0" cy="11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607" name="Line 39"/>
                <p:cNvSpPr>
                  <a:spLocks noChangeShapeType="1"/>
                </p:cNvSpPr>
                <p:nvPr/>
              </p:nvSpPr>
              <p:spPr bwMode="auto">
                <a:xfrm>
                  <a:off x="2112" y="1152"/>
                  <a:ext cx="0" cy="11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608" name="Line 40"/>
                <p:cNvSpPr>
                  <a:spLocks noChangeShapeType="1"/>
                </p:cNvSpPr>
                <p:nvPr/>
              </p:nvSpPr>
              <p:spPr bwMode="auto">
                <a:xfrm>
                  <a:off x="960" y="1536"/>
                  <a:ext cx="15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609" name="Line 41"/>
                <p:cNvSpPr>
                  <a:spLocks noChangeShapeType="1"/>
                </p:cNvSpPr>
                <p:nvPr/>
              </p:nvSpPr>
              <p:spPr bwMode="auto">
                <a:xfrm>
                  <a:off x="960" y="1920"/>
                  <a:ext cx="15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610" name="Rectangle 42"/>
                <p:cNvSpPr>
                  <a:spLocks noChangeArrowheads="1"/>
                </p:cNvSpPr>
                <p:nvPr/>
              </p:nvSpPr>
              <p:spPr bwMode="auto">
                <a:xfrm>
                  <a:off x="1344" y="1536"/>
                  <a:ext cx="384" cy="384"/>
                </a:xfrm>
                <a:prstGeom prst="rect">
                  <a:avLst/>
                </a:prstGeom>
                <a:solidFill>
                  <a:srgbClr val="66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9611" name="Group 43"/>
              <p:cNvGrpSpPr>
                <a:grpSpLocks/>
              </p:cNvGrpSpPr>
              <p:nvPr/>
            </p:nvGrpSpPr>
            <p:grpSpPr bwMode="auto">
              <a:xfrm>
                <a:off x="432" y="1015"/>
                <a:ext cx="1702" cy="1306"/>
                <a:chOff x="720" y="1159"/>
                <a:chExt cx="1702" cy="1306"/>
              </a:xfrm>
            </p:grpSpPr>
            <p:sp>
              <p:nvSpPr>
                <p:cNvPr id="109612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720" y="1159"/>
                  <a:ext cx="21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3</a:t>
                  </a:r>
                </a:p>
              </p:txBody>
            </p:sp>
            <p:grpSp>
              <p:nvGrpSpPr>
                <p:cNvPr id="109613" name="Group 45"/>
                <p:cNvGrpSpPr>
                  <a:grpSpLocks/>
                </p:cNvGrpSpPr>
                <p:nvPr/>
              </p:nvGrpSpPr>
              <p:grpSpPr bwMode="auto">
                <a:xfrm>
                  <a:off x="720" y="1543"/>
                  <a:ext cx="1702" cy="922"/>
                  <a:chOff x="720" y="1543"/>
                  <a:chExt cx="1702" cy="922"/>
                </a:xfrm>
              </p:grpSpPr>
              <p:sp>
                <p:nvSpPr>
                  <p:cNvPr id="109614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0" y="1543"/>
                    <a:ext cx="21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>
                        <a:latin typeface="Comic Sans MS" pitchFamily="66" charset="0"/>
                      </a:rPr>
                      <a:t>2</a:t>
                    </a:r>
                  </a:p>
                </p:txBody>
              </p:sp>
              <p:sp>
                <p:nvSpPr>
                  <p:cNvPr id="109615" name="Text Box 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0" y="1879"/>
                    <a:ext cx="188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>
                        <a:latin typeface="Comic Sans MS" pitchFamily="66" charset="0"/>
                      </a:rPr>
                      <a:t>1</a:t>
                    </a:r>
                  </a:p>
                </p:txBody>
              </p:sp>
              <p:sp>
                <p:nvSpPr>
                  <p:cNvPr id="109616" name="Text Box 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08" y="2215"/>
                    <a:ext cx="21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>
                        <a:latin typeface="Comic Sans MS" pitchFamily="66" charset="0"/>
                      </a:rPr>
                      <a:t>4</a:t>
                    </a:r>
                  </a:p>
                </p:txBody>
              </p:sp>
              <p:sp>
                <p:nvSpPr>
                  <p:cNvPr id="109617" name="Text Box 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24" y="2215"/>
                    <a:ext cx="21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>
                        <a:latin typeface="Comic Sans MS" pitchFamily="66" charset="0"/>
                      </a:rPr>
                      <a:t>3</a:t>
                    </a:r>
                  </a:p>
                </p:txBody>
              </p:sp>
              <p:sp>
                <p:nvSpPr>
                  <p:cNvPr id="109618" name="Text Box 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40" y="2215"/>
                    <a:ext cx="21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>
                        <a:latin typeface="Comic Sans MS" pitchFamily="66" charset="0"/>
                      </a:rPr>
                      <a:t>2</a:t>
                    </a:r>
                  </a:p>
                </p:txBody>
              </p:sp>
              <p:sp>
                <p:nvSpPr>
                  <p:cNvPr id="109619" name="Text Box 5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56" y="2215"/>
                    <a:ext cx="188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>
                        <a:latin typeface="Comic Sans MS" pitchFamily="66" charset="0"/>
                      </a:rPr>
                      <a:t>1</a:t>
                    </a:r>
                  </a:p>
                </p:txBody>
              </p:sp>
            </p:grpSp>
          </p:grpSp>
          <p:sp>
            <p:nvSpPr>
              <p:cNvPr id="109620" name="Rectangle 52"/>
              <p:cNvSpPr>
                <a:spLocks noChangeArrowheads="1"/>
              </p:cNvSpPr>
              <p:nvPr/>
            </p:nvSpPr>
            <p:spPr bwMode="auto">
              <a:xfrm>
                <a:off x="1824" y="912"/>
                <a:ext cx="384" cy="384"/>
              </a:xfrm>
              <a:prstGeom prst="rect">
                <a:avLst/>
              </a:prstGeom>
              <a:solidFill>
                <a:srgbClr val="CC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2400">
                    <a:latin typeface="Comic Sans MS" pitchFamily="66" charset="0"/>
                  </a:rPr>
                  <a:t>+1</a:t>
                </a:r>
              </a:p>
            </p:txBody>
          </p:sp>
          <p:sp>
            <p:nvSpPr>
              <p:cNvPr id="109621" name="Rectangle 53"/>
              <p:cNvSpPr>
                <a:spLocks noChangeArrowheads="1"/>
              </p:cNvSpPr>
              <p:nvPr/>
            </p:nvSpPr>
            <p:spPr bwMode="auto">
              <a:xfrm>
                <a:off x="1824" y="1296"/>
                <a:ext cx="384" cy="384"/>
              </a:xfrm>
              <a:prstGeom prst="rect">
                <a:avLst/>
              </a:prstGeom>
              <a:solidFill>
                <a:srgbClr val="CC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2400">
                    <a:latin typeface="Comic Sans MS" pitchFamily="66" charset="0"/>
                  </a:rPr>
                  <a:t>-1</a:t>
                </a:r>
              </a:p>
            </p:txBody>
          </p:sp>
          <p:sp>
            <p:nvSpPr>
              <p:cNvPr id="109622" name="Rectangle 54"/>
              <p:cNvSpPr>
                <a:spLocks noChangeArrowheads="1"/>
              </p:cNvSpPr>
              <p:nvPr/>
            </p:nvSpPr>
            <p:spPr bwMode="auto">
              <a:xfrm>
                <a:off x="1440" y="1296"/>
                <a:ext cx="384" cy="38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>
                    <a:latin typeface="Comic Sans MS" pitchFamily="66" charset="0"/>
                  </a:rPr>
                  <a:t>0.66</a:t>
                </a:r>
              </a:p>
            </p:txBody>
          </p:sp>
          <p:sp>
            <p:nvSpPr>
              <p:cNvPr id="109623" name="Rectangle 55"/>
              <p:cNvSpPr>
                <a:spLocks noChangeArrowheads="1"/>
              </p:cNvSpPr>
              <p:nvPr/>
            </p:nvSpPr>
            <p:spPr bwMode="auto">
              <a:xfrm>
                <a:off x="1824" y="1680"/>
                <a:ext cx="384" cy="38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>
                    <a:latin typeface="Comic Sans MS" pitchFamily="66" charset="0"/>
                  </a:rPr>
                  <a:t>0.39</a:t>
                </a:r>
              </a:p>
            </p:txBody>
          </p:sp>
          <p:sp>
            <p:nvSpPr>
              <p:cNvPr id="109624" name="Rectangle 56"/>
              <p:cNvSpPr>
                <a:spLocks noChangeArrowheads="1"/>
              </p:cNvSpPr>
              <p:nvPr/>
            </p:nvSpPr>
            <p:spPr bwMode="auto">
              <a:xfrm>
                <a:off x="1440" y="1680"/>
                <a:ext cx="384" cy="38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>
                    <a:latin typeface="Comic Sans MS" pitchFamily="66" charset="0"/>
                  </a:rPr>
                  <a:t>0.61</a:t>
                </a:r>
              </a:p>
            </p:txBody>
          </p:sp>
          <p:sp>
            <p:nvSpPr>
              <p:cNvPr id="109625" name="Rectangle 57"/>
              <p:cNvSpPr>
                <a:spLocks noChangeArrowheads="1"/>
              </p:cNvSpPr>
              <p:nvPr/>
            </p:nvSpPr>
            <p:spPr bwMode="auto">
              <a:xfrm>
                <a:off x="1056" y="1680"/>
                <a:ext cx="384" cy="38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>
                    <a:latin typeface="Comic Sans MS" pitchFamily="66" charset="0"/>
                  </a:rPr>
                  <a:t>0.66</a:t>
                </a:r>
              </a:p>
            </p:txBody>
          </p:sp>
          <p:sp>
            <p:nvSpPr>
              <p:cNvPr id="109626" name="Rectangle 58"/>
              <p:cNvSpPr>
                <a:spLocks noChangeArrowheads="1"/>
              </p:cNvSpPr>
              <p:nvPr/>
            </p:nvSpPr>
            <p:spPr bwMode="auto">
              <a:xfrm>
                <a:off x="672" y="1680"/>
                <a:ext cx="384" cy="38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>
                    <a:latin typeface="Comic Sans MS" pitchFamily="66" charset="0"/>
                  </a:rPr>
                  <a:t>0.71</a:t>
                </a:r>
              </a:p>
            </p:txBody>
          </p:sp>
          <p:sp>
            <p:nvSpPr>
              <p:cNvPr id="109627" name="Rectangle 59"/>
              <p:cNvSpPr>
                <a:spLocks noChangeArrowheads="1"/>
              </p:cNvSpPr>
              <p:nvPr/>
            </p:nvSpPr>
            <p:spPr bwMode="auto">
              <a:xfrm>
                <a:off x="672" y="1296"/>
                <a:ext cx="384" cy="38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>
                    <a:latin typeface="Comic Sans MS" pitchFamily="66" charset="0"/>
                  </a:rPr>
                  <a:t>0.76</a:t>
                </a:r>
              </a:p>
            </p:txBody>
          </p:sp>
          <p:sp>
            <p:nvSpPr>
              <p:cNvPr id="109628" name="Rectangle 60"/>
              <p:cNvSpPr>
                <a:spLocks noChangeArrowheads="1"/>
              </p:cNvSpPr>
              <p:nvPr/>
            </p:nvSpPr>
            <p:spPr bwMode="auto">
              <a:xfrm>
                <a:off x="1056" y="912"/>
                <a:ext cx="384" cy="38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>
                    <a:latin typeface="Comic Sans MS" pitchFamily="66" charset="0"/>
                  </a:rPr>
                  <a:t>0.87</a:t>
                </a:r>
              </a:p>
            </p:txBody>
          </p:sp>
          <p:sp>
            <p:nvSpPr>
              <p:cNvPr id="109629" name="Rectangle 61"/>
              <p:cNvSpPr>
                <a:spLocks noChangeArrowheads="1"/>
              </p:cNvSpPr>
              <p:nvPr/>
            </p:nvSpPr>
            <p:spPr bwMode="auto">
              <a:xfrm>
                <a:off x="672" y="912"/>
                <a:ext cx="384" cy="38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>
                    <a:latin typeface="Comic Sans MS" pitchFamily="66" charset="0"/>
                  </a:rPr>
                  <a:t>0.81</a:t>
                </a:r>
              </a:p>
            </p:txBody>
          </p:sp>
          <p:sp>
            <p:nvSpPr>
              <p:cNvPr id="109630" name="Rectangle 62"/>
              <p:cNvSpPr>
                <a:spLocks noChangeArrowheads="1"/>
              </p:cNvSpPr>
              <p:nvPr/>
            </p:nvSpPr>
            <p:spPr bwMode="auto">
              <a:xfrm>
                <a:off x="1440" y="912"/>
                <a:ext cx="384" cy="38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>
                    <a:latin typeface="Comic Sans MS" pitchFamily="66" charset="0"/>
                  </a:rPr>
                  <a:t>0.92</a:t>
                </a:r>
              </a:p>
            </p:txBody>
          </p:sp>
        </p:grpSp>
        <p:sp>
          <p:nvSpPr>
            <p:cNvPr id="109631" name="Line 63"/>
            <p:cNvSpPr>
              <a:spLocks noChangeShapeType="1"/>
            </p:cNvSpPr>
            <p:nvPr/>
          </p:nvSpPr>
          <p:spPr bwMode="auto">
            <a:xfrm>
              <a:off x="2592" y="1488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204227" y="1610098"/>
            <a:ext cx="1947971" cy="1612886"/>
            <a:chOff x="1204227" y="1610098"/>
            <a:chExt cx="1947971" cy="1612886"/>
          </a:xfrm>
        </p:grpSpPr>
        <p:sp>
          <p:nvSpPr>
            <p:cNvPr id="2" name="Freeform 1"/>
            <p:cNvSpPr/>
            <p:nvPr/>
          </p:nvSpPr>
          <p:spPr>
            <a:xfrm>
              <a:off x="1324670" y="1727789"/>
              <a:ext cx="1806457" cy="1195520"/>
            </a:xfrm>
            <a:custGeom>
              <a:avLst/>
              <a:gdLst>
                <a:gd name="connsiteX0" fmla="*/ 46930 w 1806457"/>
                <a:gd name="connsiteY0" fmla="*/ 1195520 h 1195520"/>
                <a:gd name="connsiteX1" fmla="*/ 33075 w 1806457"/>
                <a:gd name="connsiteY1" fmla="*/ 544356 h 1195520"/>
                <a:gd name="connsiteX2" fmla="*/ 421003 w 1806457"/>
                <a:gd name="connsiteY2" fmla="*/ 17884 h 1195520"/>
                <a:gd name="connsiteX3" fmla="*/ 1363112 w 1806457"/>
                <a:gd name="connsiteY3" fmla="*/ 114866 h 1195520"/>
                <a:gd name="connsiteX4" fmla="*/ 1806457 w 1806457"/>
                <a:gd name="connsiteY4" fmla="*/ 31738 h 1195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6457" h="1195520">
                  <a:moveTo>
                    <a:pt x="46930" y="1195520"/>
                  </a:moveTo>
                  <a:cubicBezTo>
                    <a:pt x="8830" y="968074"/>
                    <a:pt x="-29270" y="740629"/>
                    <a:pt x="33075" y="544356"/>
                  </a:cubicBezTo>
                  <a:cubicBezTo>
                    <a:pt x="95420" y="348083"/>
                    <a:pt x="199330" y="89466"/>
                    <a:pt x="421003" y="17884"/>
                  </a:cubicBezTo>
                  <a:cubicBezTo>
                    <a:pt x="642676" y="-53698"/>
                    <a:pt x="1132203" y="112557"/>
                    <a:pt x="1363112" y="114866"/>
                  </a:cubicBezTo>
                  <a:cubicBezTo>
                    <a:pt x="1594021" y="117175"/>
                    <a:pt x="1700239" y="74456"/>
                    <a:pt x="1806457" y="31738"/>
                  </a:cubicBezTo>
                </a:path>
              </a:pathLst>
            </a:custGeom>
            <a:noFill/>
            <a:ln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 64"/>
            <p:cNvSpPr/>
            <p:nvPr/>
          </p:nvSpPr>
          <p:spPr>
            <a:xfrm>
              <a:off x="1420380" y="2250643"/>
              <a:ext cx="1731818" cy="720436"/>
            </a:xfrm>
            <a:custGeom>
              <a:avLst/>
              <a:gdLst>
                <a:gd name="connsiteX0" fmla="*/ 46930 w 1806457"/>
                <a:gd name="connsiteY0" fmla="*/ 1195520 h 1195520"/>
                <a:gd name="connsiteX1" fmla="*/ 33075 w 1806457"/>
                <a:gd name="connsiteY1" fmla="*/ 544356 h 1195520"/>
                <a:gd name="connsiteX2" fmla="*/ 421003 w 1806457"/>
                <a:gd name="connsiteY2" fmla="*/ 17884 h 1195520"/>
                <a:gd name="connsiteX3" fmla="*/ 1363112 w 1806457"/>
                <a:gd name="connsiteY3" fmla="*/ 114866 h 1195520"/>
                <a:gd name="connsiteX4" fmla="*/ 1806457 w 1806457"/>
                <a:gd name="connsiteY4" fmla="*/ 31738 h 1195520"/>
                <a:gd name="connsiteX0" fmla="*/ 3747 w 2123492"/>
                <a:gd name="connsiteY0" fmla="*/ 1015411 h 1015411"/>
                <a:gd name="connsiteX1" fmla="*/ 350110 w 2123492"/>
                <a:gd name="connsiteY1" fmla="*/ 544356 h 1015411"/>
                <a:gd name="connsiteX2" fmla="*/ 738038 w 2123492"/>
                <a:gd name="connsiteY2" fmla="*/ 17884 h 1015411"/>
                <a:gd name="connsiteX3" fmla="*/ 1680147 w 2123492"/>
                <a:gd name="connsiteY3" fmla="*/ 114866 h 1015411"/>
                <a:gd name="connsiteX4" fmla="*/ 2123492 w 2123492"/>
                <a:gd name="connsiteY4" fmla="*/ 31738 h 1015411"/>
                <a:gd name="connsiteX0" fmla="*/ 0 w 2119745"/>
                <a:gd name="connsiteY0" fmla="*/ 1015411 h 1015411"/>
                <a:gd name="connsiteX1" fmla="*/ 346363 w 2119745"/>
                <a:gd name="connsiteY1" fmla="*/ 544356 h 1015411"/>
                <a:gd name="connsiteX2" fmla="*/ 734291 w 2119745"/>
                <a:gd name="connsiteY2" fmla="*/ 17884 h 1015411"/>
                <a:gd name="connsiteX3" fmla="*/ 1676400 w 2119745"/>
                <a:gd name="connsiteY3" fmla="*/ 114866 h 1015411"/>
                <a:gd name="connsiteX4" fmla="*/ 2119745 w 2119745"/>
                <a:gd name="connsiteY4" fmla="*/ 31738 h 1015411"/>
                <a:gd name="connsiteX0" fmla="*/ 0 w 2119745"/>
                <a:gd name="connsiteY0" fmla="*/ 1040516 h 1040516"/>
                <a:gd name="connsiteX1" fmla="*/ 886690 w 2119745"/>
                <a:gd name="connsiteY1" fmla="*/ 957388 h 1040516"/>
                <a:gd name="connsiteX2" fmla="*/ 734291 w 2119745"/>
                <a:gd name="connsiteY2" fmla="*/ 42989 h 1040516"/>
                <a:gd name="connsiteX3" fmla="*/ 1676400 w 2119745"/>
                <a:gd name="connsiteY3" fmla="*/ 139971 h 1040516"/>
                <a:gd name="connsiteX4" fmla="*/ 2119745 w 2119745"/>
                <a:gd name="connsiteY4" fmla="*/ 56843 h 1040516"/>
                <a:gd name="connsiteX0" fmla="*/ 0 w 2119745"/>
                <a:gd name="connsiteY0" fmla="*/ 983673 h 983673"/>
                <a:gd name="connsiteX1" fmla="*/ 886690 w 2119745"/>
                <a:gd name="connsiteY1" fmla="*/ 900545 h 983673"/>
                <a:gd name="connsiteX2" fmla="*/ 1177637 w 2119745"/>
                <a:gd name="connsiteY2" fmla="*/ 180110 h 983673"/>
                <a:gd name="connsiteX3" fmla="*/ 1676400 w 2119745"/>
                <a:gd name="connsiteY3" fmla="*/ 83128 h 983673"/>
                <a:gd name="connsiteX4" fmla="*/ 2119745 w 2119745"/>
                <a:gd name="connsiteY4" fmla="*/ 0 h 983673"/>
                <a:gd name="connsiteX0" fmla="*/ 0 w 1676400"/>
                <a:gd name="connsiteY0" fmla="*/ 900545 h 900545"/>
                <a:gd name="connsiteX1" fmla="*/ 886690 w 1676400"/>
                <a:gd name="connsiteY1" fmla="*/ 817417 h 900545"/>
                <a:gd name="connsiteX2" fmla="*/ 1177637 w 1676400"/>
                <a:gd name="connsiteY2" fmla="*/ 96982 h 900545"/>
                <a:gd name="connsiteX3" fmla="*/ 1676400 w 1676400"/>
                <a:gd name="connsiteY3" fmla="*/ 0 h 900545"/>
                <a:gd name="connsiteX0" fmla="*/ 0 w 1676400"/>
                <a:gd name="connsiteY0" fmla="*/ 900545 h 900545"/>
                <a:gd name="connsiteX1" fmla="*/ 886690 w 1676400"/>
                <a:gd name="connsiteY1" fmla="*/ 817417 h 900545"/>
                <a:gd name="connsiteX2" fmla="*/ 1177637 w 1676400"/>
                <a:gd name="connsiteY2" fmla="*/ 277091 h 900545"/>
                <a:gd name="connsiteX3" fmla="*/ 1676400 w 1676400"/>
                <a:gd name="connsiteY3" fmla="*/ 0 h 900545"/>
                <a:gd name="connsiteX0" fmla="*/ 0 w 1731818"/>
                <a:gd name="connsiteY0" fmla="*/ 720436 h 720436"/>
                <a:gd name="connsiteX1" fmla="*/ 886690 w 1731818"/>
                <a:gd name="connsiteY1" fmla="*/ 637308 h 720436"/>
                <a:gd name="connsiteX2" fmla="*/ 1177637 w 1731818"/>
                <a:gd name="connsiteY2" fmla="*/ 96982 h 720436"/>
                <a:gd name="connsiteX3" fmla="*/ 1731818 w 1731818"/>
                <a:gd name="connsiteY3" fmla="*/ 0 h 72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1818" h="720436">
                  <a:moveTo>
                    <a:pt x="0" y="720436"/>
                  </a:moveTo>
                  <a:cubicBezTo>
                    <a:pt x="280555" y="603826"/>
                    <a:pt x="690417" y="741217"/>
                    <a:pt x="886690" y="637308"/>
                  </a:cubicBezTo>
                  <a:cubicBezTo>
                    <a:pt x="1082963" y="533399"/>
                    <a:pt x="1036782" y="203200"/>
                    <a:pt x="1177637" y="96982"/>
                  </a:cubicBezTo>
                  <a:cubicBezTo>
                    <a:pt x="1318492" y="-9236"/>
                    <a:pt x="1574800" y="30018"/>
                    <a:pt x="1731818" y="0"/>
                  </a:cubicBezTo>
                </a:path>
              </a:pathLst>
            </a:custGeom>
            <a:noFill/>
            <a:ln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 65"/>
            <p:cNvSpPr/>
            <p:nvPr/>
          </p:nvSpPr>
          <p:spPr>
            <a:xfrm>
              <a:off x="1204227" y="1610098"/>
              <a:ext cx="1871478" cy="1612886"/>
            </a:xfrm>
            <a:custGeom>
              <a:avLst/>
              <a:gdLst>
                <a:gd name="connsiteX0" fmla="*/ 46930 w 1806457"/>
                <a:gd name="connsiteY0" fmla="*/ 1195520 h 1195520"/>
                <a:gd name="connsiteX1" fmla="*/ 33075 w 1806457"/>
                <a:gd name="connsiteY1" fmla="*/ 544356 h 1195520"/>
                <a:gd name="connsiteX2" fmla="*/ 421003 w 1806457"/>
                <a:gd name="connsiteY2" fmla="*/ 17884 h 1195520"/>
                <a:gd name="connsiteX3" fmla="*/ 1363112 w 1806457"/>
                <a:gd name="connsiteY3" fmla="*/ 114866 h 1195520"/>
                <a:gd name="connsiteX4" fmla="*/ 1806457 w 1806457"/>
                <a:gd name="connsiteY4" fmla="*/ 31738 h 1195520"/>
                <a:gd name="connsiteX0" fmla="*/ 3747 w 2123492"/>
                <a:gd name="connsiteY0" fmla="*/ 1015411 h 1015411"/>
                <a:gd name="connsiteX1" fmla="*/ 350110 w 2123492"/>
                <a:gd name="connsiteY1" fmla="*/ 544356 h 1015411"/>
                <a:gd name="connsiteX2" fmla="*/ 738038 w 2123492"/>
                <a:gd name="connsiteY2" fmla="*/ 17884 h 1015411"/>
                <a:gd name="connsiteX3" fmla="*/ 1680147 w 2123492"/>
                <a:gd name="connsiteY3" fmla="*/ 114866 h 1015411"/>
                <a:gd name="connsiteX4" fmla="*/ 2123492 w 2123492"/>
                <a:gd name="connsiteY4" fmla="*/ 31738 h 1015411"/>
                <a:gd name="connsiteX0" fmla="*/ 0 w 2119745"/>
                <a:gd name="connsiteY0" fmla="*/ 1015411 h 1015411"/>
                <a:gd name="connsiteX1" fmla="*/ 346363 w 2119745"/>
                <a:gd name="connsiteY1" fmla="*/ 544356 h 1015411"/>
                <a:gd name="connsiteX2" fmla="*/ 734291 w 2119745"/>
                <a:gd name="connsiteY2" fmla="*/ 17884 h 1015411"/>
                <a:gd name="connsiteX3" fmla="*/ 1676400 w 2119745"/>
                <a:gd name="connsiteY3" fmla="*/ 114866 h 1015411"/>
                <a:gd name="connsiteX4" fmla="*/ 2119745 w 2119745"/>
                <a:gd name="connsiteY4" fmla="*/ 31738 h 1015411"/>
                <a:gd name="connsiteX0" fmla="*/ 0 w 2119745"/>
                <a:gd name="connsiteY0" fmla="*/ 1040516 h 1040516"/>
                <a:gd name="connsiteX1" fmla="*/ 886690 w 2119745"/>
                <a:gd name="connsiteY1" fmla="*/ 957388 h 1040516"/>
                <a:gd name="connsiteX2" fmla="*/ 734291 w 2119745"/>
                <a:gd name="connsiteY2" fmla="*/ 42989 h 1040516"/>
                <a:gd name="connsiteX3" fmla="*/ 1676400 w 2119745"/>
                <a:gd name="connsiteY3" fmla="*/ 139971 h 1040516"/>
                <a:gd name="connsiteX4" fmla="*/ 2119745 w 2119745"/>
                <a:gd name="connsiteY4" fmla="*/ 56843 h 1040516"/>
                <a:gd name="connsiteX0" fmla="*/ 0 w 2119745"/>
                <a:gd name="connsiteY0" fmla="*/ 983673 h 983673"/>
                <a:gd name="connsiteX1" fmla="*/ 886690 w 2119745"/>
                <a:gd name="connsiteY1" fmla="*/ 900545 h 983673"/>
                <a:gd name="connsiteX2" fmla="*/ 1177637 w 2119745"/>
                <a:gd name="connsiteY2" fmla="*/ 180110 h 983673"/>
                <a:gd name="connsiteX3" fmla="*/ 1676400 w 2119745"/>
                <a:gd name="connsiteY3" fmla="*/ 83128 h 983673"/>
                <a:gd name="connsiteX4" fmla="*/ 2119745 w 2119745"/>
                <a:gd name="connsiteY4" fmla="*/ 0 h 983673"/>
                <a:gd name="connsiteX0" fmla="*/ 0 w 1676400"/>
                <a:gd name="connsiteY0" fmla="*/ 900545 h 900545"/>
                <a:gd name="connsiteX1" fmla="*/ 886690 w 1676400"/>
                <a:gd name="connsiteY1" fmla="*/ 817417 h 900545"/>
                <a:gd name="connsiteX2" fmla="*/ 1177637 w 1676400"/>
                <a:gd name="connsiteY2" fmla="*/ 96982 h 900545"/>
                <a:gd name="connsiteX3" fmla="*/ 1676400 w 1676400"/>
                <a:gd name="connsiteY3" fmla="*/ 0 h 900545"/>
                <a:gd name="connsiteX0" fmla="*/ 0 w 1676400"/>
                <a:gd name="connsiteY0" fmla="*/ 900545 h 900545"/>
                <a:gd name="connsiteX1" fmla="*/ 886690 w 1676400"/>
                <a:gd name="connsiteY1" fmla="*/ 817417 h 900545"/>
                <a:gd name="connsiteX2" fmla="*/ 1177637 w 1676400"/>
                <a:gd name="connsiteY2" fmla="*/ 277091 h 900545"/>
                <a:gd name="connsiteX3" fmla="*/ 1676400 w 1676400"/>
                <a:gd name="connsiteY3" fmla="*/ 0 h 900545"/>
                <a:gd name="connsiteX0" fmla="*/ 0 w 1731818"/>
                <a:gd name="connsiteY0" fmla="*/ 720436 h 720436"/>
                <a:gd name="connsiteX1" fmla="*/ 886690 w 1731818"/>
                <a:gd name="connsiteY1" fmla="*/ 637308 h 720436"/>
                <a:gd name="connsiteX2" fmla="*/ 1177637 w 1731818"/>
                <a:gd name="connsiteY2" fmla="*/ 96982 h 720436"/>
                <a:gd name="connsiteX3" fmla="*/ 1731818 w 1731818"/>
                <a:gd name="connsiteY3" fmla="*/ 0 h 720436"/>
                <a:gd name="connsiteX0" fmla="*/ 0 w 2161309"/>
                <a:gd name="connsiteY0" fmla="*/ 692727 h 692727"/>
                <a:gd name="connsiteX1" fmla="*/ 1316181 w 2161309"/>
                <a:gd name="connsiteY1" fmla="*/ 637308 h 692727"/>
                <a:gd name="connsiteX2" fmla="*/ 1607128 w 2161309"/>
                <a:gd name="connsiteY2" fmla="*/ 96982 h 692727"/>
                <a:gd name="connsiteX3" fmla="*/ 2161309 w 2161309"/>
                <a:gd name="connsiteY3" fmla="*/ 0 h 692727"/>
                <a:gd name="connsiteX0" fmla="*/ 0 w 2161309"/>
                <a:gd name="connsiteY0" fmla="*/ 692727 h 729302"/>
                <a:gd name="connsiteX1" fmla="*/ 1316181 w 2161309"/>
                <a:gd name="connsiteY1" fmla="*/ 637308 h 729302"/>
                <a:gd name="connsiteX2" fmla="*/ 1607128 w 2161309"/>
                <a:gd name="connsiteY2" fmla="*/ 96982 h 729302"/>
                <a:gd name="connsiteX3" fmla="*/ 2161309 w 2161309"/>
                <a:gd name="connsiteY3" fmla="*/ 0 h 729302"/>
                <a:gd name="connsiteX0" fmla="*/ 0 w 2161309"/>
                <a:gd name="connsiteY0" fmla="*/ 692727 h 772045"/>
                <a:gd name="connsiteX1" fmla="*/ 1163781 w 2161309"/>
                <a:gd name="connsiteY1" fmla="*/ 720436 h 772045"/>
                <a:gd name="connsiteX2" fmla="*/ 1607128 w 2161309"/>
                <a:gd name="connsiteY2" fmla="*/ 96982 h 772045"/>
                <a:gd name="connsiteX3" fmla="*/ 2161309 w 2161309"/>
                <a:gd name="connsiteY3" fmla="*/ 0 h 772045"/>
                <a:gd name="connsiteX0" fmla="*/ 0 w 2161309"/>
                <a:gd name="connsiteY0" fmla="*/ 774255 h 863738"/>
                <a:gd name="connsiteX1" fmla="*/ 1163781 w 2161309"/>
                <a:gd name="connsiteY1" fmla="*/ 801964 h 863738"/>
                <a:gd name="connsiteX2" fmla="*/ 1343891 w 2161309"/>
                <a:gd name="connsiteY2" fmla="*/ 39965 h 863738"/>
                <a:gd name="connsiteX3" fmla="*/ 2161309 w 2161309"/>
                <a:gd name="connsiteY3" fmla="*/ 81528 h 863738"/>
                <a:gd name="connsiteX0" fmla="*/ 0 w 1496290"/>
                <a:gd name="connsiteY0" fmla="*/ 1288473 h 1377956"/>
                <a:gd name="connsiteX1" fmla="*/ 1163781 w 1496290"/>
                <a:gd name="connsiteY1" fmla="*/ 1316182 h 1377956"/>
                <a:gd name="connsiteX2" fmla="*/ 1343891 w 1496290"/>
                <a:gd name="connsiteY2" fmla="*/ 554183 h 1377956"/>
                <a:gd name="connsiteX3" fmla="*/ 1496290 w 1496290"/>
                <a:gd name="connsiteY3" fmla="*/ 0 h 1377956"/>
                <a:gd name="connsiteX0" fmla="*/ 0 w 1662544"/>
                <a:gd name="connsiteY0" fmla="*/ 1288473 h 1377956"/>
                <a:gd name="connsiteX1" fmla="*/ 1163781 w 1662544"/>
                <a:gd name="connsiteY1" fmla="*/ 1316182 h 1377956"/>
                <a:gd name="connsiteX2" fmla="*/ 1343891 w 1662544"/>
                <a:gd name="connsiteY2" fmla="*/ 554183 h 1377956"/>
                <a:gd name="connsiteX3" fmla="*/ 1662544 w 1662544"/>
                <a:gd name="connsiteY3" fmla="*/ 0 h 1377956"/>
                <a:gd name="connsiteX0" fmla="*/ 0 w 1662544"/>
                <a:gd name="connsiteY0" fmla="*/ 1288473 h 1322461"/>
                <a:gd name="connsiteX1" fmla="*/ 761999 w 1662544"/>
                <a:gd name="connsiteY1" fmla="*/ 1205346 h 1322461"/>
                <a:gd name="connsiteX2" fmla="*/ 1343891 w 1662544"/>
                <a:gd name="connsiteY2" fmla="*/ 554183 h 1322461"/>
                <a:gd name="connsiteX3" fmla="*/ 1662544 w 1662544"/>
                <a:gd name="connsiteY3" fmla="*/ 0 h 1322461"/>
                <a:gd name="connsiteX0" fmla="*/ 0 w 1662544"/>
                <a:gd name="connsiteY0" fmla="*/ 1288473 h 1358182"/>
                <a:gd name="connsiteX1" fmla="*/ 761999 w 1662544"/>
                <a:gd name="connsiteY1" fmla="*/ 1205346 h 1358182"/>
                <a:gd name="connsiteX2" fmla="*/ 1343891 w 1662544"/>
                <a:gd name="connsiteY2" fmla="*/ 554183 h 1358182"/>
                <a:gd name="connsiteX3" fmla="*/ 1662544 w 1662544"/>
                <a:gd name="connsiteY3" fmla="*/ 0 h 1358182"/>
                <a:gd name="connsiteX0" fmla="*/ 153513 w 1816057"/>
                <a:gd name="connsiteY0" fmla="*/ 1288473 h 1315977"/>
                <a:gd name="connsiteX1" fmla="*/ 915512 w 1816057"/>
                <a:gd name="connsiteY1" fmla="*/ 1205346 h 1315977"/>
                <a:gd name="connsiteX2" fmla="*/ 14968 w 1816057"/>
                <a:gd name="connsiteY2" fmla="*/ 734292 h 1315977"/>
                <a:gd name="connsiteX3" fmla="*/ 1816057 w 1816057"/>
                <a:gd name="connsiteY3" fmla="*/ 0 h 1315977"/>
                <a:gd name="connsiteX0" fmla="*/ 141944 w 1804488"/>
                <a:gd name="connsiteY0" fmla="*/ 1288473 h 1315977"/>
                <a:gd name="connsiteX1" fmla="*/ 903943 w 1804488"/>
                <a:gd name="connsiteY1" fmla="*/ 1205346 h 1315977"/>
                <a:gd name="connsiteX2" fmla="*/ 3399 w 1804488"/>
                <a:gd name="connsiteY2" fmla="*/ 734292 h 1315977"/>
                <a:gd name="connsiteX3" fmla="*/ 1804488 w 1804488"/>
                <a:gd name="connsiteY3" fmla="*/ 0 h 1315977"/>
                <a:gd name="connsiteX0" fmla="*/ 152703 w 1787538"/>
                <a:gd name="connsiteY0" fmla="*/ 1316183 h 1343687"/>
                <a:gd name="connsiteX1" fmla="*/ 914702 w 1787538"/>
                <a:gd name="connsiteY1" fmla="*/ 1233056 h 1343687"/>
                <a:gd name="connsiteX2" fmla="*/ 14158 w 1787538"/>
                <a:gd name="connsiteY2" fmla="*/ 762002 h 1343687"/>
                <a:gd name="connsiteX3" fmla="*/ 1787538 w 1787538"/>
                <a:gd name="connsiteY3" fmla="*/ 0 h 1343687"/>
                <a:gd name="connsiteX0" fmla="*/ 154984 w 1789819"/>
                <a:gd name="connsiteY0" fmla="*/ 1323093 h 1350597"/>
                <a:gd name="connsiteX1" fmla="*/ 916983 w 1789819"/>
                <a:gd name="connsiteY1" fmla="*/ 1239966 h 1350597"/>
                <a:gd name="connsiteX2" fmla="*/ 16439 w 1789819"/>
                <a:gd name="connsiteY2" fmla="*/ 768912 h 1350597"/>
                <a:gd name="connsiteX3" fmla="*/ 445931 w 1789819"/>
                <a:gd name="connsiteY3" fmla="*/ 64344 h 1350597"/>
                <a:gd name="connsiteX4" fmla="*/ 1789819 w 1789819"/>
                <a:gd name="connsiteY4" fmla="*/ 6910 h 1350597"/>
                <a:gd name="connsiteX0" fmla="*/ 154984 w 1859092"/>
                <a:gd name="connsiteY0" fmla="*/ 1371601 h 1399105"/>
                <a:gd name="connsiteX1" fmla="*/ 916983 w 1859092"/>
                <a:gd name="connsiteY1" fmla="*/ 1288474 h 1399105"/>
                <a:gd name="connsiteX2" fmla="*/ 16439 w 1859092"/>
                <a:gd name="connsiteY2" fmla="*/ 817420 h 1399105"/>
                <a:gd name="connsiteX3" fmla="*/ 445931 w 1859092"/>
                <a:gd name="connsiteY3" fmla="*/ 112852 h 1399105"/>
                <a:gd name="connsiteX4" fmla="*/ 1859092 w 1859092"/>
                <a:gd name="connsiteY4" fmla="*/ 0 h 1399105"/>
                <a:gd name="connsiteX0" fmla="*/ 158201 w 1862309"/>
                <a:gd name="connsiteY0" fmla="*/ 1408178 h 1435682"/>
                <a:gd name="connsiteX1" fmla="*/ 920200 w 1862309"/>
                <a:gd name="connsiteY1" fmla="*/ 1325051 h 1435682"/>
                <a:gd name="connsiteX2" fmla="*/ 19656 w 1862309"/>
                <a:gd name="connsiteY2" fmla="*/ 853997 h 1435682"/>
                <a:gd name="connsiteX3" fmla="*/ 421439 w 1862309"/>
                <a:gd name="connsiteY3" fmla="*/ 52447 h 1435682"/>
                <a:gd name="connsiteX4" fmla="*/ 1862309 w 1862309"/>
                <a:gd name="connsiteY4" fmla="*/ 36577 h 1435682"/>
                <a:gd name="connsiteX0" fmla="*/ 161380 w 1865488"/>
                <a:gd name="connsiteY0" fmla="*/ 1408178 h 1430641"/>
                <a:gd name="connsiteX1" fmla="*/ 978797 w 1865488"/>
                <a:gd name="connsiteY1" fmla="*/ 1297342 h 1430641"/>
                <a:gd name="connsiteX2" fmla="*/ 22835 w 1865488"/>
                <a:gd name="connsiteY2" fmla="*/ 853997 h 1430641"/>
                <a:gd name="connsiteX3" fmla="*/ 424618 w 1865488"/>
                <a:gd name="connsiteY3" fmla="*/ 52447 h 1430641"/>
                <a:gd name="connsiteX4" fmla="*/ 1865488 w 1865488"/>
                <a:gd name="connsiteY4" fmla="*/ 36577 h 1430641"/>
                <a:gd name="connsiteX0" fmla="*/ 123390 w 1827498"/>
                <a:gd name="connsiteY0" fmla="*/ 1408178 h 1425091"/>
                <a:gd name="connsiteX1" fmla="*/ 940807 w 1827498"/>
                <a:gd name="connsiteY1" fmla="*/ 1297342 h 1425091"/>
                <a:gd name="connsiteX2" fmla="*/ 26408 w 1827498"/>
                <a:gd name="connsiteY2" fmla="*/ 1158797 h 1425091"/>
                <a:gd name="connsiteX3" fmla="*/ 386628 w 1827498"/>
                <a:gd name="connsiteY3" fmla="*/ 52447 h 1425091"/>
                <a:gd name="connsiteX4" fmla="*/ 1827498 w 1827498"/>
                <a:gd name="connsiteY4" fmla="*/ 36577 h 1425091"/>
                <a:gd name="connsiteX0" fmla="*/ 123390 w 1827498"/>
                <a:gd name="connsiteY0" fmla="*/ 1408178 h 1552263"/>
                <a:gd name="connsiteX1" fmla="*/ 940807 w 1827498"/>
                <a:gd name="connsiteY1" fmla="*/ 1297342 h 1552263"/>
                <a:gd name="connsiteX2" fmla="*/ 26408 w 1827498"/>
                <a:gd name="connsiteY2" fmla="*/ 1491306 h 1552263"/>
                <a:gd name="connsiteX3" fmla="*/ 386628 w 1827498"/>
                <a:gd name="connsiteY3" fmla="*/ 52447 h 1552263"/>
                <a:gd name="connsiteX4" fmla="*/ 1827498 w 1827498"/>
                <a:gd name="connsiteY4" fmla="*/ 36577 h 1552263"/>
                <a:gd name="connsiteX0" fmla="*/ 126907 w 1831015"/>
                <a:gd name="connsiteY0" fmla="*/ 1408178 h 1587680"/>
                <a:gd name="connsiteX1" fmla="*/ 999742 w 1831015"/>
                <a:gd name="connsiteY1" fmla="*/ 1449742 h 1587680"/>
                <a:gd name="connsiteX2" fmla="*/ 29925 w 1831015"/>
                <a:gd name="connsiteY2" fmla="*/ 1491306 h 1587680"/>
                <a:gd name="connsiteX3" fmla="*/ 390145 w 1831015"/>
                <a:gd name="connsiteY3" fmla="*/ 52447 h 1587680"/>
                <a:gd name="connsiteX4" fmla="*/ 1831015 w 1831015"/>
                <a:gd name="connsiteY4" fmla="*/ 36577 h 1587680"/>
                <a:gd name="connsiteX0" fmla="*/ 182326 w 1831015"/>
                <a:gd name="connsiteY0" fmla="*/ 1491305 h 1585032"/>
                <a:gd name="connsiteX1" fmla="*/ 999742 w 1831015"/>
                <a:gd name="connsiteY1" fmla="*/ 1449742 h 1585032"/>
                <a:gd name="connsiteX2" fmla="*/ 29925 w 1831015"/>
                <a:gd name="connsiteY2" fmla="*/ 1491306 h 1585032"/>
                <a:gd name="connsiteX3" fmla="*/ 390145 w 1831015"/>
                <a:gd name="connsiteY3" fmla="*/ 52447 h 1585032"/>
                <a:gd name="connsiteX4" fmla="*/ 1831015 w 1831015"/>
                <a:gd name="connsiteY4" fmla="*/ 36577 h 1585032"/>
                <a:gd name="connsiteX0" fmla="*/ 179683 w 1828372"/>
                <a:gd name="connsiteY0" fmla="*/ 1491305 h 1612886"/>
                <a:gd name="connsiteX1" fmla="*/ 955536 w 1828372"/>
                <a:gd name="connsiteY1" fmla="*/ 1532869 h 1612886"/>
                <a:gd name="connsiteX2" fmla="*/ 27282 w 1828372"/>
                <a:gd name="connsiteY2" fmla="*/ 1491306 h 1612886"/>
                <a:gd name="connsiteX3" fmla="*/ 387502 w 1828372"/>
                <a:gd name="connsiteY3" fmla="*/ 52447 h 1612886"/>
                <a:gd name="connsiteX4" fmla="*/ 1828372 w 1828372"/>
                <a:gd name="connsiteY4" fmla="*/ 36577 h 1612886"/>
                <a:gd name="connsiteX0" fmla="*/ 222789 w 1871478"/>
                <a:gd name="connsiteY0" fmla="*/ 1491305 h 1612886"/>
                <a:gd name="connsiteX1" fmla="*/ 998642 w 1871478"/>
                <a:gd name="connsiteY1" fmla="*/ 1532869 h 1612886"/>
                <a:gd name="connsiteX2" fmla="*/ 70388 w 1871478"/>
                <a:gd name="connsiteY2" fmla="*/ 1491306 h 1612886"/>
                <a:gd name="connsiteX3" fmla="*/ 264354 w 1871478"/>
                <a:gd name="connsiteY3" fmla="*/ 52447 h 1612886"/>
                <a:gd name="connsiteX4" fmla="*/ 1871478 w 1871478"/>
                <a:gd name="connsiteY4" fmla="*/ 36577 h 1612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1478" h="1612886">
                  <a:moveTo>
                    <a:pt x="222789" y="1491305"/>
                  </a:moveTo>
                  <a:cubicBezTo>
                    <a:pt x="572617" y="1554805"/>
                    <a:pt x="1024042" y="1532869"/>
                    <a:pt x="998642" y="1532869"/>
                  </a:cubicBezTo>
                  <a:cubicBezTo>
                    <a:pt x="973242" y="1532869"/>
                    <a:pt x="192769" y="1738043"/>
                    <a:pt x="70388" y="1491306"/>
                  </a:cubicBezTo>
                  <a:cubicBezTo>
                    <a:pt x="-51993" y="1244569"/>
                    <a:pt x="-31209" y="179447"/>
                    <a:pt x="264354" y="52447"/>
                  </a:cubicBezTo>
                  <a:cubicBezTo>
                    <a:pt x="559917" y="-74553"/>
                    <a:pt x="1767570" y="73859"/>
                    <a:pt x="1871478" y="36577"/>
                  </a:cubicBezTo>
                </a:path>
              </a:pathLst>
            </a:custGeom>
            <a:noFill/>
            <a:ln>
              <a:solidFill>
                <a:schemeClr val="accent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 66"/>
            <p:cNvSpPr/>
            <p:nvPr/>
          </p:nvSpPr>
          <p:spPr>
            <a:xfrm>
              <a:off x="1433945" y="1855499"/>
              <a:ext cx="1704110" cy="1193142"/>
            </a:xfrm>
            <a:custGeom>
              <a:avLst/>
              <a:gdLst>
                <a:gd name="connsiteX0" fmla="*/ 46930 w 1806457"/>
                <a:gd name="connsiteY0" fmla="*/ 1195520 h 1195520"/>
                <a:gd name="connsiteX1" fmla="*/ 33075 w 1806457"/>
                <a:gd name="connsiteY1" fmla="*/ 544356 h 1195520"/>
                <a:gd name="connsiteX2" fmla="*/ 421003 w 1806457"/>
                <a:gd name="connsiteY2" fmla="*/ 17884 h 1195520"/>
                <a:gd name="connsiteX3" fmla="*/ 1363112 w 1806457"/>
                <a:gd name="connsiteY3" fmla="*/ 114866 h 1195520"/>
                <a:gd name="connsiteX4" fmla="*/ 1806457 w 1806457"/>
                <a:gd name="connsiteY4" fmla="*/ 31738 h 1195520"/>
                <a:gd name="connsiteX0" fmla="*/ 3747 w 2123492"/>
                <a:gd name="connsiteY0" fmla="*/ 1015411 h 1015411"/>
                <a:gd name="connsiteX1" fmla="*/ 350110 w 2123492"/>
                <a:gd name="connsiteY1" fmla="*/ 544356 h 1015411"/>
                <a:gd name="connsiteX2" fmla="*/ 738038 w 2123492"/>
                <a:gd name="connsiteY2" fmla="*/ 17884 h 1015411"/>
                <a:gd name="connsiteX3" fmla="*/ 1680147 w 2123492"/>
                <a:gd name="connsiteY3" fmla="*/ 114866 h 1015411"/>
                <a:gd name="connsiteX4" fmla="*/ 2123492 w 2123492"/>
                <a:gd name="connsiteY4" fmla="*/ 31738 h 1015411"/>
                <a:gd name="connsiteX0" fmla="*/ 0 w 2119745"/>
                <a:gd name="connsiteY0" fmla="*/ 1015411 h 1015411"/>
                <a:gd name="connsiteX1" fmla="*/ 346363 w 2119745"/>
                <a:gd name="connsiteY1" fmla="*/ 544356 h 1015411"/>
                <a:gd name="connsiteX2" fmla="*/ 734291 w 2119745"/>
                <a:gd name="connsiteY2" fmla="*/ 17884 h 1015411"/>
                <a:gd name="connsiteX3" fmla="*/ 1676400 w 2119745"/>
                <a:gd name="connsiteY3" fmla="*/ 114866 h 1015411"/>
                <a:gd name="connsiteX4" fmla="*/ 2119745 w 2119745"/>
                <a:gd name="connsiteY4" fmla="*/ 31738 h 1015411"/>
                <a:gd name="connsiteX0" fmla="*/ 0 w 2119745"/>
                <a:gd name="connsiteY0" fmla="*/ 1040516 h 1040516"/>
                <a:gd name="connsiteX1" fmla="*/ 886690 w 2119745"/>
                <a:gd name="connsiteY1" fmla="*/ 957388 h 1040516"/>
                <a:gd name="connsiteX2" fmla="*/ 734291 w 2119745"/>
                <a:gd name="connsiteY2" fmla="*/ 42989 h 1040516"/>
                <a:gd name="connsiteX3" fmla="*/ 1676400 w 2119745"/>
                <a:gd name="connsiteY3" fmla="*/ 139971 h 1040516"/>
                <a:gd name="connsiteX4" fmla="*/ 2119745 w 2119745"/>
                <a:gd name="connsiteY4" fmla="*/ 56843 h 1040516"/>
                <a:gd name="connsiteX0" fmla="*/ 0 w 2119745"/>
                <a:gd name="connsiteY0" fmla="*/ 983673 h 983673"/>
                <a:gd name="connsiteX1" fmla="*/ 886690 w 2119745"/>
                <a:gd name="connsiteY1" fmla="*/ 900545 h 983673"/>
                <a:gd name="connsiteX2" fmla="*/ 1177637 w 2119745"/>
                <a:gd name="connsiteY2" fmla="*/ 180110 h 983673"/>
                <a:gd name="connsiteX3" fmla="*/ 1676400 w 2119745"/>
                <a:gd name="connsiteY3" fmla="*/ 83128 h 983673"/>
                <a:gd name="connsiteX4" fmla="*/ 2119745 w 2119745"/>
                <a:gd name="connsiteY4" fmla="*/ 0 h 983673"/>
                <a:gd name="connsiteX0" fmla="*/ 0 w 1676400"/>
                <a:gd name="connsiteY0" fmla="*/ 900545 h 900545"/>
                <a:gd name="connsiteX1" fmla="*/ 886690 w 1676400"/>
                <a:gd name="connsiteY1" fmla="*/ 817417 h 900545"/>
                <a:gd name="connsiteX2" fmla="*/ 1177637 w 1676400"/>
                <a:gd name="connsiteY2" fmla="*/ 96982 h 900545"/>
                <a:gd name="connsiteX3" fmla="*/ 1676400 w 1676400"/>
                <a:gd name="connsiteY3" fmla="*/ 0 h 900545"/>
                <a:gd name="connsiteX0" fmla="*/ 0 w 1676400"/>
                <a:gd name="connsiteY0" fmla="*/ 900545 h 900545"/>
                <a:gd name="connsiteX1" fmla="*/ 886690 w 1676400"/>
                <a:gd name="connsiteY1" fmla="*/ 817417 h 900545"/>
                <a:gd name="connsiteX2" fmla="*/ 1177637 w 1676400"/>
                <a:gd name="connsiteY2" fmla="*/ 277091 h 900545"/>
                <a:gd name="connsiteX3" fmla="*/ 1676400 w 1676400"/>
                <a:gd name="connsiteY3" fmla="*/ 0 h 900545"/>
                <a:gd name="connsiteX0" fmla="*/ 0 w 1731818"/>
                <a:gd name="connsiteY0" fmla="*/ 720436 h 720436"/>
                <a:gd name="connsiteX1" fmla="*/ 886690 w 1731818"/>
                <a:gd name="connsiteY1" fmla="*/ 637308 h 720436"/>
                <a:gd name="connsiteX2" fmla="*/ 1177637 w 1731818"/>
                <a:gd name="connsiteY2" fmla="*/ 96982 h 720436"/>
                <a:gd name="connsiteX3" fmla="*/ 1731818 w 1731818"/>
                <a:gd name="connsiteY3" fmla="*/ 0 h 720436"/>
                <a:gd name="connsiteX0" fmla="*/ 0 w 1870364"/>
                <a:gd name="connsiteY0" fmla="*/ 526473 h 648523"/>
                <a:gd name="connsiteX1" fmla="*/ 1025236 w 1870364"/>
                <a:gd name="connsiteY1" fmla="*/ 637308 h 648523"/>
                <a:gd name="connsiteX2" fmla="*/ 1316183 w 1870364"/>
                <a:gd name="connsiteY2" fmla="*/ 96982 h 648523"/>
                <a:gd name="connsiteX3" fmla="*/ 1870364 w 1870364"/>
                <a:gd name="connsiteY3" fmla="*/ 0 h 648523"/>
                <a:gd name="connsiteX0" fmla="*/ 0 w 1870364"/>
                <a:gd name="connsiteY0" fmla="*/ 526473 h 656736"/>
                <a:gd name="connsiteX1" fmla="*/ 1025236 w 1870364"/>
                <a:gd name="connsiteY1" fmla="*/ 637308 h 656736"/>
                <a:gd name="connsiteX2" fmla="*/ 1316183 w 1870364"/>
                <a:gd name="connsiteY2" fmla="*/ 96982 h 656736"/>
                <a:gd name="connsiteX3" fmla="*/ 1870364 w 1870364"/>
                <a:gd name="connsiteY3" fmla="*/ 0 h 656736"/>
                <a:gd name="connsiteX0" fmla="*/ 0 w 1870364"/>
                <a:gd name="connsiteY0" fmla="*/ 526473 h 553223"/>
                <a:gd name="connsiteX1" fmla="*/ 1025236 w 1870364"/>
                <a:gd name="connsiteY1" fmla="*/ 498762 h 553223"/>
                <a:gd name="connsiteX2" fmla="*/ 1316183 w 1870364"/>
                <a:gd name="connsiteY2" fmla="*/ 96982 h 553223"/>
                <a:gd name="connsiteX3" fmla="*/ 1870364 w 1870364"/>
                <a:gd name="connsiteY3" fmla="*/ 0 h 553223"/>
                <a:gd name="connsiteX0" fmla="*/ 0 w 1870364"/>
                <a:gd name="connsiteY0" fmla="*/ 557587 h 590066"/>
                <a:gd name="connsiteX1" fmla="*/ 1025236 w 1870364"/>
                <a:gd name="connsiteY1" fmla="*/ 529876 h 590066"/>
                <a:gd name="connsiteX2" fmla="*/ 1233056 w 1870364"/>
                <a:gd name="connsiteY2" fmla="*/ 31115 h 590066"/>
                <a:gd name="connsiteX3" fmla="*/ 1870364 w 1870364"/>
                <a:gd name="connsiteY3" fmla="*/ 31114 h 590066"/>
                <a:gd name="connsiteX0" fmla="*/ 0 w 1704110"/>
                <a:gd name="connsiteY0" fmla="*/ 1149928 h 1182407"/>
                <a:gd name="connsiteX1" fmla="*/ 1025236 w 1704110"/>
                <a:gd name="connsiteY1" fmla="*/ 1122217 h 1182407"/>
                <a:gd name="connsiteX2" fmla="*/ 1233056 w 1704110"/>
                <a:gd name="connsiteY2" fmla="*/ 623456 h 1182407"/>
                <a:gd name="connsiteX3" fmla="*/ 1704110 w 1704110"/>
                <a:gd name="connsiteY3" fmla="*/ 0 h 1182407"/>
                <a:gd name="connsiteX0" fmla="*/ 0 w 1704110"/>
                <a:gd name="connsiteY0" fmla="*/ 1149928 h 1182407"/>
                <a:gd name="connsiteX1" fmla="*/ 1025236 w 1704110"/>
                <a:gd name="connsiteY1" fmla="*/ 1122217 h 1182407"/>
                <a:gd name="connsiteX2" fmla="*/ 1094511 w 1704110"/>
                <a:gd name="connsiteY2" fmla="*/ 623456 h 1182407"/>
                <a:gd name="connsiteX3" fmla="*/ 1704110 w 1704110"/>
                <a:gd name="connsiteY3" fmla="*/ 0 h 1182407"/>
                <a:gd name="connsiteX0" fmla="*/ 0 w 1704110"/>
                <a:gd name="connsiteY0" fmla="*/ 1149928 h 1182407"/>
                <a:gd name="connsiteX1" fmla="*/ 1025236 w 1704110"/>
                <a:gd name="connsiteY1" fmla="*/ 1122217 h 1182407"/>
                <a:gd name="connsiteX2" fmla="*/ 1094511 w 1704110"/>
                <a:gd name="connsiteY2" fmla="*/ 623456 h 1182407"/>
                <a:gd name="connsiteX3" fmla="*/ 1704110 w 1704110"/>
                <a:gd name="connsiteY3" fmla="*/ 0 h 1182407"/>
                <a:gd name="connsiteX0" fmla="*/ 0 w 1704110"/>
                <a:gd name="connsiteY0" fmla="*/ 1149928 h 1193142"/>
                <a:gd name="connsiteX1" fmla="*/ 1025236 w 1704110"/>
                <a:gd name="connsiteY1" fmla="*/ 1122217 h 1193142"/>
                <a:gd name="connsiteX2" fmla="*/ 1246911 w 1704110"/>
                <a:gd name="connsiteY2" fmla="*/ 457202 h 1193142"/>
                <a:gd name="connsiteX3" fmla="*/ 1704110 w 1704110"/>
                <a:gd name="connsiteY3" fmla="*/ 0 h 1193142"/>
                <a:gd name="connsiteX0" fmla="*/ 0 w 1704110"/>
                <a:gd name="connsiteY0" fmla="*/ 1149928 h 1193142"/>
                <a:gd name="connsiteX1" fmla="*/ 1025236 w 1704110"/>
                <a:gd name="connsiteY1" fmla="*/ 1122217 h 1193142"/>
                <a:gd name="connsiteX2" fmla="*/ 1246911 w 1704110"/>
                <a:gd name="connsiteY2" fmla="*/ 457202 h 1193142"/>
                <a:gd name="connsiteX3" fmla="*/ 1704110 w 1704110"/>
                <a:gd name="connsiteY3" fmla="*/ 0 h 1193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4110" h="1193142">
                  <a:moveTo>
                    <a:pt x="0" y="1149928"/>
                  </a:moveTo>
                  <a:cubicBezTo>
                    <a:pt x="335973" y="1185718"/>
                    <a:pt x="817418" y="1237671"/>
                    <a:pt x="1025236" y="1122217"/>
                  </a:cubicBezTo>
                  <a:cubicBezTo>
                    <a:pt x="1233054" y="1006763"/>
                    <a:pt x="1216892" y="907474"/>
                    <a:pt x="1246911" y="457202"/>
                  </a:cubicBezTo>
                  <a:cubicBezTo>
                    <a:pt x="1276930" y="6930"/>
                    <a:pt x="1547092" y="30018"/>
                    <a:pt x="1704110" y="0"/>
                  </a:cubicBez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ounded Rectangle 3"/>
          <p:cNvSpPr/>
          <p:nvPr/>
        </p:nvSpPr>
        <p:spPr>
          <a:xfrm>
            <a:off x="1066800" y="5410200"/>
            <a:ext cx="6632575" cy="111198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344488" lvl="1" indent="-342900">
              <a:buSzPct val="90000"/>
              <a:buFont typeface="Arial" pitchFamily="34" charset="0"/>
              <a:buChar char="•"/>
              <a:tabLst>
                <a:tab pos="234950" algn="l"/>
              </a:tabLst>
            </a:pPr>
            <a:r>
              <a:rPr lang="en-US" sz="2000" dirty="0">
                <a:solidFill>
                  <a:schemeClr val="tx1"/>
                </a:solidFill>
              </a:rPr>
              <a:t>Simply supervised learning on </a:t>
            </a:r>
            <a:r>
              <a:rPr lang="en-US" sz="2000" dirty="0" smtClean="0">
                <a:solidFill>
                  <a:schemeClr val="tx1"/>
                </a:solidFill>
              </a:rPr>
              <a:t>trials</a:t>
            </a:r>
          </a:p>
          <a:p>
            <a:pPr marL="344488" lvl="1" indent="-342900">
              <a:buSzPct val="90000"/>
              <a:buFont typeface="Arial" pitchFamily="34" charset="0"/>
              <a:buChar char="•"/>
              <a:tabLst>
                <a:tab pos="234950" algn="l"/>
              </a:tabLst>
            </a:pPr>
            <a:r>
              <a:rPr lang="en-US" sz="2000" dirty="0" smtClean="0">
                <a:solidFill>
                  <a:schemeClr val="tx1"/>
                </a:solidFill>
              </a:rPr>
              <a:t>Slow learning, because Bellman </a:t>
            </a:r>
            <a:r>
              <a:rPr lang="en-US" sz="2000" dirty="0">
                <a:solidFill>
                  <a:schemeClr val="tx1"/>
                </a:solidFill>
              </a:rPr>
              <a:t>equation </a:t>
            </a:r>
            <a:r>
              <a:rPr lang="en-US" sz="2000" dirty="0" smtClean="0">
                <a:solidFill>
                  <a:schemeClr val="tx1"/>
                </a:solidFill>
              </a:rPr>
              <a:t>is not used to </a:t>
            </a:r>
            <a:r>
              <a:rPr lang="en-US" sz="2000" dirty="0">
                <a:solidFill>
                  <a:schemeClr val="tx1"/>
                </a:solidFill>
              </a:rPr>
              <a:t>pass knowledge between adjacent states</a:t>
            </a:r>
          </a:p>
        </p:txBody>
      </p:sp>
    </p:spTree>
    <p:extLst>
      <p:ext uri="{BB962C8B-B14F-4D97-AF65-F5344CB8AC3E}">
        <p14:creationId xmlns:p14="http://schemas.microsoft.com/office/powerpoint/2010/main" val="1014320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Difference Learning</a:t>
            </a:r>
            <a:endParaRPr lang="en-US" dirty="0"/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609600" y="3733800"/>
            <a:ext cx="83058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804863" indent="-457200"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371600" indent="-457200"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828800" indent="-457200"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286000" indent="-457200"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33CC"/>
              </a:buClr>
              <a:buSzPct val="90000"/>
              <a:buFont typeface="Wingdings" pitchFamily="2" charset="2"/>
              <a:buAutoNum type="arabicPeriod"/>
            </a:pPr>
            <a:r>
              <a:rPr lang="en-US" sz="2000" dirty="0" smtClean="0">
                <a:latin typeface="+mj-lt"/>
              </a:rPr>
              <a:t>Store counts N[s] and estimated utilities </a:t>
            </a:r>
            <a:r>
              <a:rPr lang="en-US" sz="2000" dirty="0">
                <a:latin typeface="+mj-lt"/>
              </a:rPr>
              <a:t>U</a:t>
            </a:r>
            <a:r>
              <a:rPr lang="en-US" sz="2000" baseline="30000" dirty="0">
                <a:latin typeface="Symbol" pitchFamily="18" charset="2"/>
              </a:rPr>
              <a:t>p</a:t>
            </a:r>
            <a:r>
              <a:rPr lang="en-US" sz="2000" dirty="0">
                <a:latin typeface="+mj-lt"/>
              </a:rPr>
              <a:t>(s</a:t>
            </a:r>
            <a:r>
              <a:rPr lang="en-US" sz="2000" dirty="0" smtClean="0">
                <a:latin typeface="+mj-lt"/>
              </a:rPr>
              <a:t>)</a:t>
            </a:r>
          </a:p>
          <a:p>
            <a:pPr>
              <a:buClr>
                <a:srgbClr val="0033CC"/>
              </a:buClr>
              <a:buSzPct val="90000"/>
              <a:buFont typeface="Wingdings" pitchFamily="2" charset="2"/>
              <a:buAutoNum type="arabicPeriod"/>
            </a:pPr>
            <a:r>
              <a:rPr lang="en-US" sz="2000" dirty="0" smtClean="0">
                <a:latin typeface="+mj-lt"/>
              </a:rPr>
              <a:t>For each observed transition (</a:t>
            </a:r>
            <a:r>
              <a:rPr lang="en-US" sz="2000" dirty="0" err="1" smtClean="0">
                <a:latin typeface="+mj-lt"/>
              </a:rPr>
              <a:t>s,r,a,s</a:t>
            </a:r>
            <a:r>
              <a:rPr lang="en-US" sz="2000" dirty="0" smtClean="0">
                <a:latin typeface="+mj-lt"/>
              </a:rPr>
              <a:t>’):</a:t>
            </a:r>
          </a:p>
          <a:p>
            <a:pPr lvl="1">
              <a:buClr>
                <a:srgbClr val="0033CC"/>
              </a:buClr>
              <a:buSzPct val="90000"/>
              <a:buFont typeface="+mj-lt"/>
              <a:buAutoNum type="arabicPeriod" startAt="3"/>
            </a:pPr>
            <a:r>
              <a:rPr lang="en-US" sz="2000" dirty="0" smtClean="0">
                <a:latin typeface="+mj-lt"/>
              </a:rPr>
              <a:t>Set N[s] </a:t>
            </a:r>
            <a:r>
              <a:rPr lang="en-US" sz="2000" dirty="0" smtClean="0">
                <a:latin typeface="+mj-lt"/>
                <a:sym typeface="Symbol"/>
              </a:rPr>
              <a:t> N[s]+1</a:t>
            </a:r>
            <a:endParaRPr lang="en-US" sz="2000" dirty="0" smtClean="0">
              <a:latin typeface="+mj-lt"/>
            </a:endParaRPr>
          </a:p>
          <a:p>
            <a:pPr lvl="1">
              <a:buClr>
                <a:srgbClr val="0033CC"/>
              </a:buClr>
              <a:buSzPct val="90000"/>
              <a:buFont typeface="+mj-lt"/>
              <a:buAutoNum type="arabicPeriod" startAt="3"/>
            </a:pPr>
            <a:r>
              <a:rPr lang="en-US" sz="2000" dirty="0" smtClean="0">
                <a:latin typeface="+mj-lt"/>
              </a:rPr>
              <a:t>Adjust utility U</a:t>
            </a:r>
            <a:r>
              <a:rPr lang="en-US" sz="2000" baseline="30000" dirty="0" smtClean="0">
                <a:latin typeface="Symbol" pitchFamily="18" charset="2"/>
              </a:rPr>
              <a:t>p</a:t>
            </a:r>
            <a:r>
              <a:rPr lang="en-US" sz="2000" dirty="0">
                <a:latin typeface="+mj-lt"/>
              </a:rPr>
              <a:t>(s</a:t>
            </a:r>
            <a:r>
              <a:rPr lang="en-US" sz="2000" dirty="0" smtClean="0">
                <a:latin typeface="+mj-lt"/>
              </a:rPr>
              <a:t>)</a:t>
            </a:r>
            <a:r>
              <a:rPr lang="en-US" sz="2000" dirty="0">
                <a:sym typeface="Symbol"/>
              </a:rPr>
              <a:t>  </a:t>
            </a:r>
            <a:r>
              <a:rPr lang="en-US" sz="2000" dirty="0" smtClean="0">
                <a:latin typeface="+mj-lt"/>
              </a:rPr>
              <a:t>U</a:t>
            </a:r>
            <a:r>
              <a:rPr lang="en-US" sz="2000" baseline="30000" dirty="0" smtClean="0">
                <a:latin typeface="Symbol" pitchFamily="18" charset="2"/>
              </a:rPr>
              <a:t>p</a:t>
            </a:r>
            <a:r>
              <a:rPr lang="en-US" sz="2000" dirty="0" smtClean="0">
                <a:latin typeface="+mj-lt"/>
              </a:rPr>
              <a:t>(s)+</a:t>
            </a:r>
            <a:r>
              <a:rPr lang="en-US" sz="2000" dirty="0" smtClean="0">
                <a:latin typeface="Symbol" pitchFamily="18" charset="2"/>
              </a:rPr>
              <a:t>a</a:t>
            </a:r>
            <a:r>
              <a:rPr lang="en-US" sz="2000" dirty="0" smtClean="0">
                <a:latin typeface="+mj-lt"/>
              </a:rPr>
              <a:t>(N[s])(</a:t>
            </a:r>
            <a:r>
              <a:rPr lang="en-US" sz="2000" dirty="0" err="1" smtClean="0">
                <a:latin typeface="+mj-lt"/>
              </a:rPr>
              <a:t>r+</a:t>
            </a:r>
            <a:r>
              <a:rPr lang="en-US" sz="2000" dirty="0" err="1" smtClean="0">
                <a:latin typeface="Symbol" pitchFamily="18" charset="2"/>
              </a:rPr>
              <a:t>g</a:t>
            </a:r>
            <a:r>
              <a:rPr lang="en-US" sz="2000" dirty="0" err="1" smtClean="0">
                <a:latin typeface="+mj-lt"/>
              </a:rPr>
              <a:t>U</a:t>
            </a:r>
            <a:r>
              <a:rPr lang="en-US" sz="2000" baseline="30000" dirty="0" err="1" smtClean="0">
                <a:latin typeface="Symbol" pitchFamily="18" charset="2"/>
              </a:rPr>
              <a:t>p</a:t>
            </a:r>
            <a:r>
              <a:rPr lang="en-US" sz="2000" dirty="0" smtClean="0">
                <a:latin typeface="+mj-lt"/>
              </a:rPr>
              <a:t>(s’)-</a:t>
            </a:r>
            <a:r>
              <a:rPr lang="en-US" sz="2000" dirty="0">
                <a:latin typeface="+mj-lt"/>
              </a:rPr>
              <a:t>U</a:t>
            </a:r>
            <a:r>
              <a:rPr lang="en-US" sz="2000" baseline="30000" dirty="0">
                <a:latin typeface="Symbol" pitchFamily="18" charset="2"/>
              </a:rPr>
              <a:t>p</a:t>
            </a:r>
            <a:r>
              <a:rPr lang="en-US" sz="2000" dirty="0">
                <a:latin typeface="+mj-lt"/>
              </a:rPr>
              <a:t>(s</a:t>
            </a:r>
            <a:r>
              <a:rPr lang="en-US" sz="2000" dirty="0" smtClean="0">
                <a:latin typeface="+mj-lt"/>
              </a:rPr>
              <a:t>))</a:t>
            </a:r>
          </a:p>
        </p:txBody>
      </p:sp>
      <p:grpSp>
        <p:nvGrpSpPr>
          <p:cNvPr id="109572" name="Group 4"/>
          <p:cNvGrpSpPr>
            <a:grpSpLocks/>
          </p:cNvGrpSpPr>
          <p:nvPr/>
        </p:nvGrpSpPr>
        <p:grpSpPr bwMode="auto">
          <a:xfrm>
            <a:off x="685800" y="1447800"/>
            <a:ext cx="2819400" cy="2236788"/>
            <a:chOff x="432" y="912"/>
            <a:chExt cx="1776" cy="1409"/>
          </a:xfrm>
        </p:grpSpPr>
        <p:grpSp>
          <p:nvGrpSpPr>
            <p:cNvPr id="109573" name="Group 5"/>
            <p:cNvGrpSpPr>
              <a:grpSpLocks/>
            </p:cNvGrpSpPr>
            <p:nvPr/>
          </p:nvGrpSpPr>
          <p:grpSpPr bwMode="auto">
            <a:xfrm>
              <a:off x="672" y="912"/>
              <a:ext cx="1536" cy="1152"/>
              <a:chOff x="960" y="1152"/>
              <a:chExt cx="1536" cy="1152"/>
            </a:xfrm>
          </p:grpSpPr>
          <p:sp>
            <p:nvSpPr>
              <p:cNvPr id="109574" name="Rectangle 6"/>
              <p:cNvSpPr>
                <a:spLocks noChangeArrowheads="1"/>
              </p:cNvSpPr>
              <p:nvPr/>
            </p:nvSpPr>
            <p:spPr bwMode="auto">
              <a:xfrm>
                <a:off x="960" y="1152"/>
                <a:ext cx="1536" cy="11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575" name="Line 7"/>
              <p:cNvSpPr>
                <a:spLocks noChangeShapeType="1"/>
              </p:cNvSpPr>
              <p:nvPr/>
            </p:nvSpPr>
            <p:spPr bwMode="auto">
              <a:xfrm>
                <a:off x="1344" y="1152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9576" name="Line 8"/>
              <p:cNvSpPr>
                <a:spLocks noChangeShapeType="1"/>
              </p:cNvSpPr>
              <p:nvPr/>
            </p:nvSpPr>
            <p:spPr bwMode="auto">
              <a:xfrm>
                <a:off x="1728" y="1152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9577" name="Line 9"/>
              <p:cNvSpPr>
                <a:spLocks noChangeShapeType="1"/>
              </p:cNvSpPr>
              <p:nvPr/>
            </p:nvSpPr>
            <p:spPr bwMode="auto">
              <a:xfrm>
                <a:off x="2112" y="1152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9578" name="Line 10"/>
              <p:cNvSpPr>
                <a:spLocks noChangeShapeType="1"/>
              </p:cNvSpPr>
              <p:nvPr/>
            </p:nvSpPr>
            <p:spPr bwMode="auto">
              <a:xfrm>
                <a:off x="960" y="1536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9579" name="Line 11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9580" name="Rectangle 12"/>
              <p:cNvSpPr>
                <a:spLocks noChangeArrowheads="1"/>
              </p:cNvSpPr>
              <p:nvPr/>
            </p:nvSpPr>
            <p:spPr bwMode="auto">
              <a:xfrm>
                <a:off x="1344" y="1536"/>
                <a:ext cx="384" cy="384"/>
              </a:xfrm>
              <a:prstGeom prst="rect">
                <a:avLst/>
              </a:prstGeom>
              <a:solidFill>
                <a:srgbClr val="66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9581" name="Group 13"/>
            <p:cNvGrpSpPr>
              <a:grpSpLocks/>
            </p:cNvGrpSpPr>
            <p:nvPr/>
          </p:nvGrpSpPr>
          <p:grpSpPr bwMode="auto">
            <a:xfrm>
              <a:off x="432" y="1015"/>
              <a:ext cx="1702" cy="1306"/>
              <a:chOff x="720" y="1159"/>
              <a:chExt cx="1702" cy="1306"/>
            </a:xfrm>
          </p:grpSpPr>
          <p:sp>
            <p:nvSpPr>
              <p:cNvPr id="109582" name="Text Box 14"/>
              <p:cNvSpPr txBox="1">
                <a:spLocks noChangeArrowheads="1"/>
              </p:cNvSpPr>
              <p:nvPr/>
            </p:nvSpPr>
            <p:spPr bwMode="auto">
              <a:xfrm>
                <a:off x="720" y="1159"/>
                <a:ext cx="21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Comic Sans MS" pitchFamily="66" charset="0"/>
                  </a:rPr>
                  <a:t>3</a:t>
                </a:r>
              </a:p>
            </p:txBody>
          </p:sp>
          <p:grpSp>
            <p:nvGrpSpPr>
              <p:cNvPr id="109583" name="Group 15"/>
              <p:cNvGrpSpPr>
                <a:grpSpLocks/>
              </p:cNvGrpSpPr>
              <p:nvPr/>
            </p:nvGrpSpPr>
            <p:grpSpPr bwMode="auto">
              <a:xfrm>
                <a:off x="720" y="1543"/>
                <a:ext cx="1702" cy="922"/>
                <a:chOff x="720" y="1543"/>
                <a:chExt cx="1702" cy="922"/>
              </a:xfrm>
            </p:grpSpPr>
            <p:sp>
              <p:nvSpPr>
                <p:cNvPr id="109584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720" y="1543"/>
                  <a:ext cx="21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2</a:t>
                  </a:r>
                </a:p>
              </p:txBody>
            </p:sp>
            <p:sp>
              <p:nvSpPr>
                <p:cNvPr id="109585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720" y="1879"/>
                  <a:ext cx="18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1</a:t>
                  </a:r>
                </a:p>
              </p:txBody>
            </p:sp>
            <p:sp>
              <p:nvSpPr>
                <p:cNvPr id="109586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2208" y="2215"/>
                  <a:ext cx="21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4</a:t>
                  </a:r>
                </a:p>
              </p:txBody>
            </p:sp>
            <p:sp>
              <p:nvSpPr>
                <p:cNvPr id="109587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824" y="2215"/>
                  <a:ext cx="21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3</a:t>
                  </a:r>
                </a:p>
              </p:txBody>
            </p:sp>
            <p:sp>
              <p:nvSpPr>
                <p:cNvPr id="109588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1440" y="2215"/>
                  <a:ext cx="21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2</a:t>
                  </a:r>
                </a:p>
              </p:txBody>
            </p:sp>
            <p:sp>
              <p:nvSpPr>
                <p:cNvPr id="109589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056" y="2215"/>
                  <a:ext cx="18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1</a:t>
                  </a:r>
                </a:p>
              </p:txBody>
            </p:sp>
          </p:grpSp>
        </p:grpSp>
        <p:sp>
          <p:nvSpPr>
            <p:cNvPr id="109590" name="Rectangle 22"/>
            <p:cNvSpPr>
              <a:spLocks noChangeArrowheads="1"/>
            </p:cNvSpPr>
            <p:nvPr/>
          </p:nvSpPr>
          <p:spPr bwMode="auto">
            <a:xfrm>
              <a:off x="1824" y="912"/>
              <a:ext cx="384" cy="384"/>
            </a:xfrm>
            <a:prstGeom prst="rect">
              <a:avLst/>
            </a:prstGeom>
            <a:solidFill>
              <a:srgbClr val="CC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Comic Sans MS" pitchFamily="66" charset="0"/>
                </a:rPr>
                <a:t>+1</a:t>
              </a:r>
            </a:p>
          </p:txBody>
        </p:sp>
        <p:sp>
          <p:nvSpPr>
            <p:cNvPr id="109591" name="Rectangle 23"/>
            <p:cNvSpPr>
              <a:spLocks noChangeArrowheads="1"/>
            </p:cNvSpPr>
            <p:nvPr/>
          </p:nvSpPr>
          <p:spPr bwMode="auto">
            <a:xfrm>
              <a:off x="1824" y="1296"/>
              <a:ext cx="384" cy="384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Comic Sans MS" pitchFamily="66" charset="0"/>
                </a:rPr>
                <a:t>-1</a:t>
              </a:r>
            </a:p>
          </p:txBody>
        </p:sp>
        <p:sp>
          <p:nvSpPr>
            <p:cNvPr id="109592" name="Rectangle 24"/>
            <p:cNvSpPr>
              <a:spLocks noChangeArrowheads="1"/>
            </p:cNvSpPr>
            <p:nvPr/>
          </p:nvSpPr>
          <p:spPr bwMode="auto">
            <a:xfrm>
              <a:off x="1440" y="1296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109593" name="Rectangle 25"/>
            <p:cNvSpPr>
              <a:spLocks noChangeArrowheads="1"/>
            </p:cNvSpPr>
            <p:nvPr/>
          </p:nvSpPr>
          <p:spPr bwMode="auto">
            <a:xfrm>
              <a:off x="1824" y="1680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109594" name="Rectangle 26"/>
            <p:cNvSpPr>
              <a:spLocks noChangeArrowheads="1"/>
            </p:cNvSpPr>
            <p:nvPr/>
          </p:nvSpPr>
          <p:spPr bwMode="auto">
            <a:xfrm>
              <a:off x="1440" y="1680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109595" name="Rectangle 27"/>
            <p:cNvSpPr>
              <a:spLocks noChangeArrowheads="1"/>
            </p:cNvSpPr>
            <p:nvPr/>
          </p:nvSpPr>
          <p:spPr bwMode="auto">
            <a:xfrm>
              <a:off x="1056" y="1680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109596" name="Rectangle 28"/>
            <p:cNvSpPr>
              <a:spLocks noChangeArrowheads="1"/>
            </p:cNvSpPr>
            <p:nvPr/>
          </p:nvSpPr>
          <p:spPr bwMode="auto">
            <a:xfrm>
              <a:off x="672" y="1680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109597" name="Rectangle 29"/>
            <p:cNvSpPr>
              <a:spLocks noChangeArrowheads="1"/>
            </p:cNvSpPr>
            <p:nvPr/>
          </p:nvSpPr>
          <p:spPr bwMode="auto">
            <a:xfrm>
              <a:off x="672" y="1296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109598" name="Rectangle 30"/>
            <p:cNvSpPr>
              <a:spLocks noChangeArrowheads="1"/>
            </p:cNvSpPr>
            <p:nvPr/>
          </p:nvSpPr>
          <p:spPr bwMode="auto">
            <a:xfrm>
              <a:off x="1056" y="912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109599" name="Rectangle 31"/>
            <p:cNvSpPr>
              <a:spLocks noChangeArrowheads="1"/>
            </p:cNvSpPr>
            <p:nvPr/>
          </p:nvSpPr>
          <p:spPr bwMode="auto">
            <a:xfrm>
              <a:off x="672" y="912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109600" name="Rectangle 32"/>
            <p:cNvSpPr>
              <a:spLocks noChangeArrowheads="1"/>
            </p:cNvSpPr>
            <p:nvPr/>
          </p:nvSpPr>
          <p:spPr bwMode="auto">
            <a:xfrm>
              <a:off x="1440" y="912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167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Difference Learning</a:t>
            </a:r>
            <a:endParaRPr lang="en-US" dirty="0"/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609600" y="3733800"/>
            <a:ext cx="83058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804863" indent="-457200"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371600" indent="-457200"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828800" indent="-457200"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286000" indent="-457200"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33CC"/>
              </a:buClr>
              <a:buSzPct val="90000"/>
              <a:buFont typeface="Wingdings" pitchFamily="2" charset="2"/>
              <a:buAutoNum type="arabicPeriod"/>
            </a:pPr>
            <a:r>
              <a:rPr lang="en-US" sz="2000" dirty="0" smtClean="0">
                <a:latin typeface="+mj-lt"/>
              </a:rPr>
              <a:t>Store counts N[s] and estimated utilities </a:t>
            </a:r>
            <a:r>
              <a:rPr lang="en-US" sz="2000" dirty="0">
                <a:latin typeface="+mj-lt"/>
              </a:rPr>
              <a:t>U</a:t>
            </a:r>
            <a:r>
              <a:rPr lang="en-US" sz="2000" baseline="30000" dirty="0">
                <a:latin typeface="Symbol" pitchFamily="18" charset="2"/>
              </a:rPr>
              <a:t>p</a:t>
            </a:r>
            <a:r>
              <a:rPr lang="en-US" sz="2000" dirty="0">
                <a:latin typeface="+mj-lt"/>
              </a:rPr>
              <a:t>(s</a:t>
            </a:r>
            <a:r>
              <a:rPr lang="en-US" sz="2000" dirty="0" smtClean="0">
                <a:latin typeface="+mj-lt"/>
              </a:rPr>
              <a:t>)</a:t>
            </a:r>
          </a:p>
          <a:p>
            <a:pPr>
              <a:buClr>
                <a:srgbClr val="0033CC"/>
              </a:buClr>
              <a:buSzPct val="90000"/>
              <a:buFont typeface="Wingdings" pitchFamily="2" charset="2"/>
              <a:buAutoNum type="arabicPeriod"/>
            </a:pPr>
            <a:r>
              <a:rPr lang="en-US" sz="2000" dirty="0" smtClean="0">
                <a:latin typeface="+mj-lt"/>
              </a:rPr>
              <a:t>For each observed transition (</a:t>
            </a:r>
            <a:r>
              <a:rPr lang="en-US" sz="2000" dirty="0" err="1" smtClean="0">
                <a:latin typeface="+mj-lt"/>
              </a:rPr>
              <a:t>s,r,a,s</a:t>
            </a:r>
            <a:r>
              <a:rPr lang="en-US" sz="2000" dirty="0" smtClean="0">
                <a:latin typeface="+mj-lt"/>
              </a:rPr>
              <a:t>’):</a:t>
            </a:r>
          </a:p>
          <a:p>
            <a:pPr lvl="1">
              <a:buClr>
                <a:srgbClr val="0033CC"/>
              </a:buClr>
              <a:buSzPct val="90000"/>
              <a:buFont typeface="+mj-lt"/>
              <a:buAutoNum type="arabicPeriod" startAt="3"/>
            </a:pPr>
            <a:r>
              <a:rPr lang="en-US" sz="2000" dirty="0" smtClean="0">
                <a:latin typeface="+mj-lt"/>
              </a:rPr>
              <a:t>Set N[s] </a:t>
            </a:r>
            <a:r>
              <a:rPr lang="en-US" sz="2000" dirty="0" smtClean="0">
                <a:latin typeface="+mj-lt"/>
                <a:sym typeface="Symbol"/>
              </a:rPr>
              <a:t> N[s]+1</a:t>
            </a:r>
            <a:endParaRPr lang="en-US" sz="2000" dirty="0" smtClean="0">
              <a:latin typeface="+mj-lt"/>
            </a:endParaRPr>
          </a:p>
          <a:p>
            <a:pPr lvl="1">
              <a:buClr>
                <a:srgbClr val="0033CC"/>
              </a:buClr>
              <a:buSzPct val="90000"/>
              <a:buFont typeface="+mj-lt"/>
              <a:buAutoNum type="arabicPeriod" startAt="3"/>
            </a:pPr>
            <a:r>
              <a:rPr lang="en-US" sz="2000" dirty="0" smtClean="0">
                <a:latin typeface="+mj-lt"/>
              </a:rPr>
              <a:t>Adjust utility U</a:t>
            </a:r>
            <a:r>
              <a:rPr lang="en-US" sz="2000" baseline="30000" dirty="0" smtClean="0">
                <a:latin typeface="Symbol" pitchFamily="18" charset="2"/>
              </a:rPr>
              <a:t>p</a:t>
            </a:r>
            <a:r>
              <a:rPr lang="en-US" sz="2000" dirty="0">
                <a:latin typeface="+mj-lt"/>
              </a:rPr>
              <a:t>(s</a:t>
            </a:r>
            <a:r>
              <a:rPr lang="en-US" sz="2000" dirty="0" smtClean="0">
                <a:latin typeface="+mj-lt"/>
              </a:rPr>
              <a:t>)</a:t>
            </a:r>
            <a:r>
              <a:rPr lang="en-US" sz="2000" dirty="0">
                <a:sym typeface="Symbol"/>
              </a:rPr>
              <a:t>  </a:t>
            </a:r>
            <a:r>
              <a:rPr lang="en-US" sz="2000" dirty="0" smtClean="0">
                <a:latin typeface="+mj-lt"/>
              </a:rPr>
              <a:t>U</a:t>
            </a:r>
            <a:r>
              <a:rPr lang="en-US" sz="2000" baseline="30000" dirty="0" smtClean="0">
                <a:latin typeface="Symbol" pitchFamily="18" charset="2"/>
              </a:rPr>
              <a:t>p</a:t>
            </a:r>
            <a:r>
              <a:rPr lang="en-US" sz="2000" dirty="0" smtClean="0">
                <a:latin typeface="+mj-lt"/>
              </a:rPr>
              <a:t>(s)+</a:t>
            </a:r>
            <a:r>
              <a:rPr lang="en-US" sz="2000" dirty="0" smtClean="0">
                <a:latin typeface="Symbol" pitchFamily="18" charset="2"/>
              </a:rPr>
              <a:t>a</a:t>
            </a:r>
            <a:r>
              <a:rPr lang="en-US" sz="2000" dirty="0" smtClean="0">
                <a:latin typeface="+mj-lt"/>
              </a:rPr>
              <a:t>(N[s])(</a:t>
            </a:r>
            <a:r>
              <a:rPr lang="en-US" sz="2000" dirty="0" err="1" smtClean="0">
                <a:latin typeface="+mj-lt"/>
              </a:rPr>
              <a:t>r+</a:t>
            </a:r>
            <a:r>
              <a:rPr lang="en-US" sz="2000" dirty="0" err="1" smtClean="0">
                <a:latin typeface="Symbol" pitchFamily="18" charset="2"/>
              </a:rPr>
              <a:t>g</a:t>
            </a:r>
            <a:r>
              <a:rPr lang="en-US" sz="2000" dirty="0" err="1" smtClean="0">
                <a:latin typeface="+mj-lt"/>
              </a:rPr>
              <a:t>U</a:t>
            </a:r>
            <a:r>
              <a:rPr lang="en-US" sz="2000" baseline="30000" dirty="0" err="1" smtClean="0">
                <a:latin typeface="Symbol" pitchFamily="18" charset="2"/>
              </a:rPr>
              <a:t>p</a:t>
            </a:r>
            <a:r>
              <a:rPr lang="en-US" sz="2000" dirty="0" smtClean="0">
                <a:latin typeface="+mj-lt"/>
              </a:rPr>
              <a:t>(s’)-</a:t>
            </a:r>
            <a:r>
              <a:rPr lang="en-US" sz="2000" dirty="0">
                <a:latin typeface="+mj-lt"/>
              </a:rPr>
              <a:t>U</a:t>
            </a:r>
            <a:r>
              <a:rPr lang="en-US" sz="2000" baseline="30000" dirty="0">
                <a:latin typeface="Symbol" pitchFamily="18" charset="2"/>
              </a:rPr>
              <a:t>p</a:t>
            </a:r>
            <a:r>
              <a:rPr lang="en-US" sz="2000" dirty="0">
                <a:latin typeface="+mj-lt"/>
              </a:rPr>
              <a:t>(s</a:t>
            </a:r>
            <a:r>
              <a:rPr lang="en-US" sz="2000" dirty="0" smtClean="0">
                <a:latin typeface="+mj-lt"/>
              </a:rPr>
              <a:t>))</a:t>
            </a:r>
          </a:p>
        </p:txBody>
      </p:sp>
      <p:grpSp>
        <p:nvGrpSpPr>
          <p:cNvPr id="109572" name="Group 4"/>
          <p:cNvGrpSpPr>
            <a:grpSpLocks/>
          </p:cNvGrpSpPr>
          <p:nvPr/>
        </p:nvGrpSpPr>
        <p:grpSpPr bwMode="auto">
          <a:xfrm>
            <a:off x="685800" y="1447800"/>
            <a:ext cx="2819400" cy="2236788"/>
            <a:chOff x="432" y="912"/>
            <a:chExt cx="1776" cy="1409"/>
          </a:xfrm>
        </p:grpSpPr>
        <p:grpSp>
          <p:nvGrpSpPr>
            <p:cNvPr id="109573" name="Group 5"/>
            <p:cNvGrpSpPr>
              <a:grpSpLocks/>
            </p:cNvGrpSpPr>
            <p:nvPr/>
          </p:nvGrpSpPr>
          <p:grpSpPr bwMode="auto">
            <a:xfrm>
              <a:off x="672" y="912"/>
              <a:ext cx="1536" cy="1152"/>
              <a:chOff x="960" y="1152"/>
              <a:chExt cx="1536" cy="1152"/>
            </a:xfrm>
          </p:grpSpPr>
          <p:sp>
            <p:nvSpPr>
              <p:cNvPr id="109574" name="Rectangle 6"/>
              <p:cNvSpPr>
                <a:spLocks noChangeArrowheads="1"/>
              </p:cNvSpPr>
              <p:nvPr/>
            </p:nvSpPr>
            <p:spPr bwMode="auto">
              <a:xfrm>
                <a:off x="960" y="1152"/>
                <a:ext cx="1536" cy="11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575" name="Line 7"/>
              <p:cNvSpPr>
                <a:spLocks noChangeShapeType="1"/>
              </p:cNvSpPr>
              <p:nvPr/>
            </p:nvSpPr>
            <p:spPr bwMode="auto">
              <a:xfrm>
                <a:off x="1344" y="1152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9576" name="Line 8"/>
              <p:cNvSpPr>
                <a:spLocks noChangeShapeType="1"/>
              </p:cNvSpPr>
              <p:nvPr/>
            </p:nvSpPr>
            <p:spPr bwMode="auto">
              <a:xfrm>
                <a:off x="1728" y="1152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9577" name="Line 9"/>
              <p:cNvSpPr>
                <a:spLocks noChangeShapeType="1"/>
              </p:cNvSpPr>
              <p:nvPr/>
            </p:nvSpPr>
            <p:spPr bwMode="auto">
              <a:xfrm>
                <a:off x="2112" y="1152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9578" name="Line 10"/>
              <p:cNvSpPr>
                <a:spLocks noChangeShapeType="1"/>
              </p:cNvSpPr>
              <p:nvPr/>
            </p:nvSpPr>
            <p:spPr bwMode="auto">
              <a:xfrm>
                <a:off x="960" y="1536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9579" name="Line 11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9580" name="Rectangle 12"/>
              <p:cNvSpPr>
                <a:spLocks noChangeArrowheads="1"/>
              </p:cNvSpPr>
              <p:nvPr/>
            </p:nvSpPr>
            <p:spPr bwMode="auto">
              <a:xfrm>
                <a:off x="1344" y="1536"/>
                <a:ext cx="384" cy="384"/>
              </a:xfrm>
              <a:prstGeom prst="rect">
                <a:avLst/>
              </a:prstGeom>
              <a:solidFill>
                <a:srgbClr val="66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9581" name="Group 13"/>
            <p:cNvGrpSpPr>
              <a:grpSpLocks/>
            </p:cNvGrpSpPr>
            <p:nvPr/>
          </p:nvGrpSpPr>
          <p:grpSpPr bwMode="auto">
            <a:xfrm>
              <a:off x="432" y="1015"/>
              <a:ext cx="1702" cy="1306"/>
              <a:chOff x="720" y="1159"/>
              <a:chExt cx="1702" cy="1306"/>
            </a:xfrm>
          </p:grpSpPr>
          <p:sp>
            <p:nvSpPr>
              <p:cNvPr id="109582" name="Text Box 14"/>
              <p:cNvSpPr txBox="1">
                <a:spLocks noChangeArrowheads="1"/>
              </p:cNvSpPr>
              <p:nvPr/>
            </p:nvSpPr>
            <p:spPr bwMode="auto">
              <a:xfrm>
                <a:off x="720" y="1159"/>
                <a:ext cx="21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Comic Sans MS" pitchFamily="66" charset="0"/>
                  </a:rPr>
                  <a:t>3</a:t>
                </a:r>
              </a:p>
            </p:txBody>
          </p:sp>
          <p:grpSp>
            <p:nvGrpSpPr>
              <p:cNvPr id="109583" name="Group 15"/>
              <p:cNvGrpSpPr>
                <a:grpSpLocks/>
              </p:cNvGrpSpPr>
              <p:nvPr/>
            </p:nvGrpSpPr>
            <p:grpSpPr bwMode="auto">
              <a:xfrm>
                <a:off x="720" y="1543"/>
                <a:ext cx="1702" cy="922"/>
                <a:chOff x="720" y="1543"/>
                <a:chExt cx="1702" cy="922"/>
              </a:xfrm>
            </p:grpSpPr>
            <p:sp>
              <p:nvSpPr>
                <p:cNvPr id="109584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720" y="1543"/>
                  <a:ext cx="21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2</a:t>
                  </a:r>
                </a:p>
              </p:txBody>
            </p:sp>
            <p:sp>
              <p:nvSpPr>
                <p:cNvPr id="109585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720" y="1879"/>
                  <a:ext cx="18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1</a:t>
                  </a:r>
                </a:p>
              </p:txBody>
            </p:sp>
            <p:sp>
              <p:nvSpPr>
                <p:cNvPr id="109586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2208" y="2215"/>
                  <a:ext cx="21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4</a:t>
                  </a:r>
                </a:p>
              </p:txBody>
            </p:sp>
            <p:sp>
              <p:nvSpPr>
                <p:cNvPr id="109587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824" y="2215"/>
                  <a:ext cx="21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3</a:t>
                  </a:r>
                </a:p>
              </p:txBody>
            </p:sp>
            <p:sp>
              <p:nvSpPr>
                <p:cNvPr id="109588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1440" y="2215"/>
                  <a:ext cx="21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2</a:t>
                  </a:r>
                </a:p>
              </p:txBody>
            </p:sp>
            <p:sp>
              <p:nvSpPr>
                <p:cNvPr id="109589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056" y="2215"/>
                  <a:ext cx="18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1</a:t>
                  </a:r>
                </a:p>
              </p:txBody>
            </p:sp>
          </p:grpSp>
        </p:grpSp>
        <p:sp>
          <p:nvSpPr>
            <p:cNvPr id="109590" name="Rectangle 22"/>
            <p:cNvSpPr>
              <a:spLocks noChangeArrowheads="1"/>
            </p:cNvSpPr>
            <p:nvPr/>
          </p:nvSpPr>
          <p:spPr bwMode="auto">
            <a:xfrm>
              <a:off x="1824" y="912"/>
              <a:ext cx="384" cy="384"/>
            </a:xfrm>
            <a:prstGeom prst="rect">
              <a:avLst/>
            </a:prstGeom>
            <a:solidFill>
              <a:srgbClr val="CC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Comic Sans MS" pitchFamily="66" charset="0"/>
                </a:rPr>
                <a:t>+1</a:t>
              </a:r>
            </a:p>
          </p:txBody>
        </p:sp>
        <p:sp>
          <p:nvSpPr>
            <p:cNvPr id="109591" name="Rectangle 23"/>
            <p:cNvSpPr>
              <a:spLocks noChangeArrowheads="1"/>
            </p:cNvSpPr>
            <p:nvPr/>
          </p:nvSpPr>
          <p:spPr bwMode="auto">
            <a:xfrm>
              <a:off x="1824" y="1296"/>
              <a:ext cx="384" cy="384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Comic Sans MS" pitchFamily="66" charset="0"/>
                </a:rPr>
                <a:t>-1</a:t>
              </a:r>
            </a:p>
          </p:txBody>
        </p:sp>
        <p:sp>
          <p:nvSpPr>
            <p:cNvPr id="109592" name="Rectangle 24"/>
            <p:cNvSpPr>
              <a:spLocks noChangeArrowheads="1"/>
            </p:cNvSpPr>
            <p:nvPr/>
          </p:nvSpPr>
          <p:spPr bwMode="auto">
            <a:xfrm>
              <a:off x="1440" y="1296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109593" name="Rectangle 25"/>
            <p:cNvSpPr>
              <a:spLocks noChangeArrowheads="1"/>
            </p:cNvSpPr>
            <p:nvPr/>
          </p:nvSpPr>
          <p:spPr bwMode="auto">
            <a:xfrm>
              <a:off x="1824" y="1680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109594" name="Rectangle 26"/>
            <p:cNvSpPr>
              <a:spLocks noChangeArrowheads="1"/>
            </p:cNvSpPr>
            <p:nvPr/>
          </p:nvSpPr>
          <p:spPr bwMode="auto">
            <a:xfrm>
              <a:off x="1440" y="1680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109595" name="Rectangle 27"/>
            <p:cNvSpPr>
              <a:spLocks noChangeArrowheads="1"/>
            </p:cNvSpPr>
            <p:nvPr/>
          </p:nvSpPr>
          <p:spPr bwMode="auto">
            <a:xfrm>
              <a:off x="1056" y="1680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109596" name="Rectangle 28"/>
            <p:cNvSpPr>
              <a:spLocks noChangeArrowheads="1"/>
            </p:cNvSpPr>
            <p:nvPr/>
          </p:nvSpPr>
          <p:spPr bwMode="auto">
            <a:xfrm>
              <a:off x="672" y="1680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 smtClean="0">
                  <a:latin typeface="Comic Sans MS" pitchFamily="66" charset="0"/>
                </a:rPr>
                <a:t>0</a:t>
              </a:r>
              <a:endParaRPr lang="en-US" sz="1600" dirty="0">
                <a:latin typeface="Comic Sans MS" pitchFamily="66" charset="0"/>
              </a:endParaRPr>
            </a:p>
          </p:txBody>
        </p:sp>
        <p:sp>
          <p:nvSpPr>
            <p:cNvPr id="109597" name="Rectangle 29"/>
            <p:cNvSpPr>
              <a:spLocks noChangeArrowheads="1"/>
            </p:cNvSpPr>
            <p:nvPr/>
          </p:nvSpPr>
          <p:spPr bwMode="auto">
            <a:xfrm>
              <a:off x="672" y="1296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109598" name="Rectangle 30"/>
            <p:cNvSpPr>
              <a:spLocks noChangeArrowheads="1"/>
            </p:cNvSpPr>
            <p:nvPr/>
          </p:nvSpPr>
          <p:spPr bwMode="auto">
            <a:xfrm>
              <a:off x="1056" y="912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109599" name="Rectangle 31"/>
            <p:cNvSpPr>
              <a:spLocks noChangeArrowheads="1"/>
            </p:cNvSpPr>
            <p:nvPr/>
          </p:nvSpPr>
          <p:spPr bwMode="auto">
            <a:xfrm>
              <a:off x="672" y="912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109600" name="Rectangle 32"/>
            <p:cNvSpPr>
              <a:spLocks noChangeArrowheads="1"/>
            </p:cNvSpPr>
            <p:nvPr/>
          </p:nvSpPr>
          <p:spPr bwMode="auto">
            <a:xfrm>
              <a:off x="1440" y="912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</p:grpSp>
      <p:cxnSp>
        <p:nvCxnSpPr>
          <p:cNvPr id="3" name="Straight Arrow Connector 2"/>
          <p:cNvCxnSpPr/>
          <p:nvPr/>
        </p:nvCxnSpPr>
        <p:spPr>
          <a:xfrm flipV="1">
            <a:off x="1371600" y="2495550"/>
            <a:ext cx="0" cy="247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32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Difference Learning</a:t>
            </a:r>
            <a:endParaRPr lang="en-US" dirty="0"/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609600" y="3733800"/>
            <a:ext cx="83058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804863" indent="-457200"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371600" indent="-457200"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828800" indent="-457200"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286000" indent="-457200"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33CC"/>
              </a:buClr>
              <a:buSzPct val="90000"/>
              <a:buFont typeface="Wingdings" pitchFamily="2" charset="2"/>
              <a:buAutoNum type="arabicPeriod"/>
            </a:pPr>
            <a:r>
              <a:rPr lang="en-US" sz="2000" dirty="0" smtClean="0">
                <a:latin typeface="+mj-lt"/>
              </a:rPr>
              <a:t>Store counts N[s] and estimated utilities </a:t>
            </a:r>
            <a:r>
              <a:rPr lang="en-US" sz="2000" dirty="0">
                <a:latin typeface="+mj-lt"/>
              </a:rPr>
              <a:t>U</a:t>
            </a:r>
            <a:r>
              <a:rPr lang="en-US" sz="2000" baseline="30000" dirty="0">
                <a:latin typeface="Symbol" pitchFamily="18" charset="2"/>
              </a:rPr>
              <a:t>p</a:t>
            </a:r>
            <a:r>
              <a:rPr lang="en-US" sz="2000" dirty="0">
                <a:latin typeface="+mj-lt"/>
              </a:rPr>
              <a:t>(s</a:t>
            </a:r>
            <a:r>
              <a:rPr lang="en-US" sz="2000" dirty="0" smtClean="0">
                <a:latin typeface="+mj-lt"/>
              </a:rPr>
              <a:t>)</a:t>
            </a:r>
          </a:p>
          <a:p>
            <a:pPr>
              <a:buClr>
                <a:srgbClr val="0033CC"/>
              </a:buClr>
              <a:buSzPct val="90000"/>
              <a:buFont typeface="Wingdings" pitchFamily="2" charset="2"/>
              <a:buAutoNum type="arabicPeriod"/>
            </a:pPr>
            <a:r>
              <a:rPr lang="en-US" sz="2000" dirty="0" smtClean="0">
                <a:latin typeface="+mj-lt"/>
              </a:rPr>
              <a:t>For each observed transition (</a:t>
            </a:r>
            <a:r>
              <a:rPr lang="en-US" sz="2000" dirty="0" err="1" smtClean="0">
                <a:latin typeface="+mj-lt"/>
              </a:rPr>
              <a:t>s,r,a,s</a:t>
            </a:r>
            <a:r>
              <a:rPr lang="en-US" sz="2000" dirty="0" smtClean="0">
                <a:latin typeface="+mj-lt"/>
              </a:rPr>
              <a:t>’):</a:t>
            </a:r>
          </a:p>
          <a:p>
            <a:pPr lvl="1">
              <a:buClr>
                <a:srgbClr val="0033CC"/>
              </a:buClr>
              <a:buSzPct val="90000"/>
              <a:buFont typeface="+mj-lt"/>
              <a:buAutoNum type="arabicPeriod" startAt="3"/>
            </a:pPr>
            <a:r>
              <a:rPr lang="en-US" sz="2000" dirty="0" smtClean="0">
                <a:latin typeface="+mj-lt"/>
              </a:rPr>
              <a:t>Set N[s] </a:t>
            </a:r>
            <a:r>
              <a:rPr lang="en-US" sz="2000" dirty="0" smtClean="0">
                <a:latin typeface="+mj-lt"/>
                <a:sym typeface="Symbol"/>
              </a:rPr>
              <a:t> N[s]+1</a:t>
            </a:r>
            <a:endParaRPr lang="en-US" sz="2000" dirty="0" smtClean="0">
              <a:latin typeface="+mj-lt"/>
            </a:endParaRPr>
          </a:p>
          <a:p>
            <a:pPr lvl="1">
              <a:buClr>
                <a:srgbClr val="0033CC"/>
              </a:buClr>
              <a:buSzPct val="90000"/>
              <a:buFont typeface="+mj-lt"/>
              <a:buAutoNum type="arabicPeriod" startAt="3"/>
            </a:pPr>
            <a:r>
              <a:rPr lang="en-US" sz="2000" dirty="0" smtClean="0">
                <a:latin typeface="+mj-lt"/>
              </a:rPr>
              <a:t>Adjust utility U</a:t>
            </a:r>
            <a:r>
              <a:rPr lang="en-US" sz="2000" baseline="30000" dirty="0" smtClean="0">
                <a:latin typeface="Symbol" pitchFamily="18" charset="2"/>
              </a:rPr>
              <a:t>p</a:t>
            </a:r>
            <a:r>
              <a:rPr lang="en-US" sz="2000" dirty="0">
                <a:latin typeface="+mj-lt"/>
              </a:rPr>
              <a:t>(s</a:t>
            </a:r>
            <a:r>
              <a:rPr lang="en-US" sz="2000" dirty="0" smtClean="0">
                <a:latin typeface="+mj-lt"/>
              </a:rPr>
              <a:t>)</a:t>
            </a:r>
            <a:r>
              <a:rPr lang="en-US" sz="2000" dirty="0">
                <a:sym typeface="Symbol"/>
              </a:rPr>
              <a:t>  </a:t>
            </a:r>
            <a:r>
              <a:rPr lang="en-US" sz="2000" dirty="0" smtClean="0">
                <a:latin typeface="+mj-lt"/>
              </a:rPr>
              <a:t>U</a:t>
            </a:r>
            <a:r>
              <a:rPr lang="en-US" sz="2000" baseline="30000" dirty="0" smtClean="0">
                <a:latin typeface="Symbol" pitchFamily="18" charset="2"/>
              </a:rPr>
              <a:t>p</a:t>
            </a:r>
            <a:r>
              <a:rPr lang="en-US" sz="2000" dirty="0" smtClean="0">
                <a:latin typeface="+mj-lt"/>
              </a:rPr>
              <a:t>(s)+</a:t>
            </a:r>
            <a:r>
              <a:rPr lang="en-US" sz="2000" dirty="0" smtClean="0">
                <a:latin typeface="Symbol" pitchFamily="18" charset="2"/>
              </a:rPr>
              <a:t>a</a:t>
            </a:r>
            <a:r>
              <a:rPr lang="en-US" sz="2000" dirty="0" smtClean="0">
                <a:latin typeface="+mj-lt"/>
              </a:rPr>
              <a:t>(N[s])(</a:t>
            </a:r>
            <a:r>
              <a:rPr lang="en-US" sz="2000" dirty="0" err="1" smtClean="0">
                <a:latin typeface="+mj-lt"/>
              </a:rPr>
              <a:t>r+</a:t>
            </a:r>
            <a:r>
              <a:rPr lang="en-US" sz="2000" dirty="0" err="1" smtClean="0">
                <a:latin typeface="Symbol" pitchFamily="18" charset="2"/>
              </a:rPr>
              <a:t>g</a:t>
            </a:r>
            <a:r>
              <a:rPr lang="en-US" sz="2000" dirty="0" err="1" smtClean="0">
                <a:latin typeface="+mj-lt"/>
              </a:rPr>
              <a:t>U</a:t>
            </a:r>
            <a:r>
              <a:rPr lang="en-US" sz="2000" baseline="30000" dirty="0" err="1" smtClean="0">
                <a:latin typeface="Symbol" pitchFamily="18" charset="2"/>
              </a:rPr>
              <a:t>p</a:t>
            </a:r>
            <a:r>
              <a:rPr lang="en-US" sz="2000" dirty="0" smtClean="0">
                <a:latin typeface="+mj-lt"/>
              </a:rPr>
              <a:t>(s’)-</a:t>
            </a:r>
            <a:r>
              <a:rPr lang="en-US" sz="2000" dirty="0">
                <a:latin typeface="+mj-lt"/>
              </a:rPr>
              <a:t>U</a:t>
            </a:r>
            <a:r>
              <a:rPr lang="en-US" sz="2000" baseline="30000" dirty="0">
                <a:latin typeface="Symbol" pitchFamily="18" charset="2"/>
              </a:rPr>
              <a:t>p</a:t>
            </a:r>
            <a:r>
              <a:rPr lang="en-US" sz="2000" dirty="0">
                <a:latin typeface="+mj-lt"/>
              </a:rPr>
              <a:t>(s</a:t>
            </a:r>
            <a:r>
              <a:rPr lang="en-US" sz="2000" dirty="0" smtClean="0">
                <a:latin typeface="+mj-lt"/>
              </a:rPr>
              <a:t>))</a:t>
            </a:r>
          </a:p>
        </p:txBody>
      </p:sp>
      <p:grpSp>
        <p:nvGrpSpPr>
          <p:cNvPr id="109572" name="Group 4"/>
          <p:cNvGrpSpPr>
            <a:grpSpLocks/>
          </p:cNvGrpSpPr>
          <p:nvPr/>
        </p:nvGrpSpPr>
        <p:grpSpPr bwMode="auto">
          <a:xfrm>
            <a:off x="685800" y="1447800"/>
            <a:ext cx="2819400" cy="2236788"/>
            <a:chOff x="432" y="912"/>
            <a:chExt cx="1776" cy="1409"/>
          </a:xfrm>
        </p:grpSpPr>
        <p:grpSp>
          <p:nvGrpSpPr>
            <p:cNvPr id="109573" name="Group 5"/>
            <p:cNvGrpSpPr>
              <a:grpSpLocks/>
            </p:cNvGrpSpPr>
            <p:nvPr/>
          </p:nvGrpSpPr>
          <p:grpSpPr bwMode="auto">
            <a:xfrm>
              <a:off x="672" y="912"/>
              <a:ext cx="1536" cy="1152"/>
              <a:chOff x="960" y="1152"/>
              <a:chExt cx="1536" cy="1152"/>
            </a:xfrm>
          </p:grpSpPr>
          <p:sp>
            <p:nvSpPr>
              <p:cNvPr id="109574" name="Rectangle 6"/>
              <p:cNvSpPr>
                <a:spLocks noChangeArrowheads="1"/>
              </p:cNvSpPr>
              <p:nvPr/>
            </p:nvSpPr>
            <p:spPr bwMode="auto">
              <a:xfrm>
                <a:off x="960" y="1152"/>
                <a:ext cx="1536" cy="11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575" name="Line 7"/>
              <p:cNvSpPr>
                <a:spLocks noChangeShapeType="1"/>
              </p:cNvSpPr>
              <p:nvPr/>
            </p:nvSpPr>
            <p:spPr bwMode="auto">
              <a:xfrm>
                <a:off x="1344" y="1152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9576" name="Line 8"/>
              <p:cNvSpPr>
                <a:spLocks noChangeShapeType="1"/>
              </p:cNvSpPr>
              <p:nvPr/>
            </p:nvSpPr>
            <p:spPr bwMode="auto">
              <a:xfrm>
                <a:off x="1728" y="1152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9577" name="Line 9"/>
              <p:cNvSpPr>
                <a:spLocks noChangeShapeType="1"/>
              </p:cNvSpPr>
              <p:nvPr/>
            </p:nvSpPr>
            <p:spPr bwMode="auto">
              <a:xfrm>
                <a:off x="2112" y="1152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9578" name="Line 10"/>
              <p:cNvSpPr>
                <a:spLocks noChangeShapeType="1"/>
              </p:cNvSpPr>
              <p:nvPr/>
            </p:nvSpPr>
            <p:spPr bwMode="auto">
              <a:xfrm>
                <a:off x="960" y="1536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9579" name="Line 11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9580" name="Rectangle 12"/>
              <p:cNvSpPr>
                <a:spLocks noChangeArrowheads="1"/>
              </p:cNvSpPr>
              <p:nvPr/>
            </p:nvSpPr>
            <p:spPr bwMode="auto">
              <a:xfrm>
                <a:off x="1344" y="1536"/>
                <a:ext cx="384" cy="384"/>
              </a:xfrm>
              <a:prstGeom prst="rect">
                <a:avLst/>
              </a:prstGeom>
              <a:solidFill>
                <a:srgbClr val="66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9581" name="Group 13"/>
            <p:cNvGrpSpPr>
              <a:grpSpLocks/>
            </p:cNvGrpSpPr>
            <p:nvPr/>
          </p:nvGrpSpPr>
          <p:grpSpPr bwMode="auto">
            <a:xfrm>
              <a:off x="432" y="1015"/>
              <a:ext cx="1702" cy="1306"/>
              <a:chOff x="720" y="1159"/>
              <a:chExt cx="1702" cy="1306"/>
            </a:xfrm>
          </p:grpSpPr>
          <p:sp>
            <p:nvSpPr>
              <p:cNvPr id="109582" name="Text Box 14"/>
              <p:cNvSpPr txBox="1">
                <a:spLocks noChangeArrowheads="1"/>
              </p:cNvSpPr>
              <p:nvPr/>
            </p:nvSpPr>
            <p:spPr bwMode="auto">
              <a:xfrm>
                <a:off x="720" y="1159"/>
                <a:ext cx="21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Comic Sans MS" pitchFamily="66" charset="0"/>
                  </a:rPr>
                  <a:t>3</a:t>
                </a:r>
              </a:p>
            </p:txBody>
          </p:sp>
          <p:grpSp>
            <p:nvGrpSpPr>
              <p:cNvPr id="109583" name="Group 15"/>
              <p:cNvGrpSpPr>
                <a:grpSpLocks/>
              </p:cNvGrpSpPr>
              <p:nvPr/>
            </p:nvGrpSpPr>
            <p:grpSpPr bwMode="auto">
              <a:xfrm>
                <a:off x="720" y="1543"/>
                <a:ext cx="1702" cy="922"/>
                <a:chOff x="720" y="1543"/>
                <a:chExt cx="1702" cy="922"/>
              </a:xfrm>
            </p:grpSpPr>
            <p:sp>
              <p:nvSpPr>
                <p:cNvPr id="109584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720" y="1543"/>
                  <a:ext cx="21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2</a:t>
                  </a:r>
                </a:p>
              </p:txBody>
            </p:sp>
            <p:sp>
              <p:nvSpPr>
                <p:cNvPr id="109585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720" y="1879"/>
                  <a:ext cx="18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1</a:t>
                  </a:r>
                </a:p>
              </p:txBody>
            </p:sp>
            <p:sp>
              <p:nvSpPr>
                <p:cNvPr id="109586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2208" y="2215"/>
                  <a:ext cx="21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4</a:t>
                  </a:r>
                </a:p>
              </p:txBody>
            </p:sp>
            <p:sp>
              <p:nvSpPr>
                <p:cNvPr id="109587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824" y="2215"/>
                  <a:ext cx="21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3</a:t>
                  </a:r>
                </a:p>
              </p:txBody>
            </p:sp>
            <p:sp>
              <p:nvSpPr>
                <p:cNvPr id="109588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1440" y="2215"/>
                  <a:ext cx="21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2</a:t>
                  </a:r>
                </a:p>
              </p:txBody>
            </p:sp>
            <p:sp>
              <p:nvSpPr>
                <p:cNvPr id="109589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056" y="2215"/>
                  <a:ext cx="18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1</a:t>
                  </a:r>
                </a:p>
              </p:txBody>
            </p:sp>
          </p:grpSp>
        </p:grpSp>
        <p:sp>
          <p:nvSpPr>
            <p:cNvPr id="109590" name="Rectangle 22"/>
            <p:cNvSpPr>
              <a:spLocks noChangeArrowheads="1"/>
            </p:cNvSpPr>
            <p:nvPr/>
          </p:nvSpPr>
          <p:spPr bwMode="auto">
            <a:xfrm>
              <a:off x="1824" y="912"/>
              <a:ext cx="384" cy="384"/>
            </a:xfrm>
            <a:prstGeom prst="rect">
              <a:avLst/>
            </a:prstGeom>
            <a:solidFill>
              <a:srgbClr val="CC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Comic Sans MS" pitchFamily="66" charset="0"/>
                </a:rPr>
                <a:t>+1</a:t>
              </a:r>
            </a:p>
          </p:txBody>
        </p:sp>
        <p:sp>
          <p:nvSpPr>
            <p:cNvPr id="109591" name="Rectangle 23"/>
            <p:cNvSpPr>
              <a:spLocks noChangeArrowheads="1"/>
            </p:cNvSpPr>
            <p:nvPr/>
          </p:nvSpPr>
          <p:spPr bwMode="auto">
            <a:xfrm>
              <a:off x="1824" y="1296"/>
              <a:ext cx="384" cy="384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Comic Sans MS" pitchFamily="66" charset="0"/>
                </a:rPr>
                <a:t>-1</a:t>
              </a:r>
            </a:p>
          </p:txBody>
        </p:sp>
        <p:sp>
          <p:nvSpPr>
            <p:cNvPr id="109592" name="Rectangle 24"/>
            <p:cNvSpPr>
              <a:spLocks noChangeArrowheads="1"/>
            </p:cNvSpPr>
            <p:nvPr/>
          </p:nvSpPr>
          <p:spPr bwMode="auto">
            <a:xfrm>
              <a:off x="1440" y="1296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109593" name="Rectangle 25"/>
            <p:cNvSpPr>
              <a:spLocks noChangeArrowheads="1"/>
            </p:cNvSpPr>
            <p:nvPr/>
          </p:nvSpPr>
          <p:spPr bwMode="auto">
            <a:xfrm>
              <a:off x="1824" y="1680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109594" name="Rectangle 26"/>
            <p:cNvSpPr>
              <a:spLocks noChangeArrowheads="1"/>
            </p:cNvSpPr>
            <p:nvPr/>
          </p:nvSpPr>
          <p:spPr bwMode="auto">
            <a:xfrm>
              <a:off x="1440" y="1680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109595" name="Rectangle 27"/>
            <p:cNvSpPr>
              <a:spLocks noChangeArrowheads="1"/>
            </p:cNvSpPr>
            <p:nvPr/>
          </p:nvSpPr>
          <p:spPr bwMode="auto">
            <a:xfrm>
              <a:off x="1056" y="1680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109596" name="Rectangle 28"/>
            <p:cNvSpPr>
              <a:spLocks noChangeArrowheads="1"/>
            </p:cNvSpPr>
            <p:nvPr/>
          </p:nvSpPr>
          <p:spPr bwMode="auto">
            <a:xfrm>
              <a:off x="672" y="1680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 smtClean="0">
                  <a:latin typeface="Comic Sans MS" pitchFamily="66" charset="0"/>
                </a:rPr>
                <a:t>-0.02</a:t>
              </a:r>
              <a:endParaRPr lang="en-US" sz="1600" dirty="0">
                <a:latin typeface="Comic Sans MS" pitchFamily="66" charset="0"/>
              </a:endParaRPr>
            </a:p>
          </p:txBody>
        </p:sp>
        <p:sp>
          <p:nvSpPr>
            <p:cNvPr id="109597" name="Rectangle 29"/>
            <p:cNvSpPr>
              <a:spLocks noChangeArrowheads="1"/>
            </p:cNvSpPr>
            <p:nvPr/>
          </p:nvSpPr>
          <p:spPr bwMode="auto">
            <a:xfrm>
              <a:off x="672" y="1296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109598" name="Rectangle 30"/>
            <p:cNvSpPr>
              <a:spLocks noChangeArrowheads="1"/>
            </p:cNvSpPr>
            <p:nvPr/>
          </p:nvSpPr>
          <p:spPr bwMode="auto">
            <a:xfrm>
              <a:off x="1056" y="912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109599" name="Rectangle 31"/>
            <p:cNvSpPr>
              <a:spLocks noChangeArrowheads="1"/>
            </p:cNvSpPr>
            <p:nvPr/>
          </p:nvSpPr>
          <p:spPr bwMode="auto">
            <a:xfrm>
              <a:off x="672" y="912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109600" name="Rectangle 32"/>
            <p:cNvSpPr>
              <a:spLocks noChangeArrowheads="1"/>
            </p:cNvSpPr>
            <p:nvPr/>
          </p:nvSpPr>
          <p:spPr bwMode="auto">
            <a:xfrm>
              <a:off x="1440" y="912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</p:grpSp>
      <p:cxnSp>
        <p:nvCxnSpPr>
          <p:cNvPr id="3" name="Straight Arrow Connector 2"/>
          <p:cNvCxnSpPr/>
          <p:nvPr/>
        </p:nvCxnSpPr>
        <p:spPr>
          <a:xfrm flipV="1">
            <a:off x="1371600" y="2495550"/>
            <a:ext cx="0" cy="247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886200" y="14478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 learning rate </a:t>
            </a:r>
            <a:r>
              <a:rPr lang="en-US" dirty="0" smtClean="0">
                <a:latin typeface="Symbol" pitchFamily="18" charset="2"/>
              </a:rPr>
              <a:t>a</a:t>
            </a:r>
            <a:r>
              <a:rPr lang="en-US" dirty="0" smtClean="0"/>
              <a:t>=0.5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40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Difference Learning</a:t>
            </a:r>
            <a:endParaRPr lang="en-US" dirty="0"/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609600" y="3733800"/>
            <a:ext cx="83058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804863" indent="-457200"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371600" indent="-457200"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828800" indent="-457200"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286000" indent="-457200"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33CC"/>
              </a:buClr>
              <a:buSzPct val="90000"/>
              <a:buFont typeface="Wingdings" pitchFamily="2" charset="2"/>
              <a:buAutoNum type="arabicPeriod"/>
            </a:pPr>
            <a:r>
              <a:rPr lang="en-US" sz="2000" dirty="0" smtClean="0">
                <a:latin typeface="+mj-lt"/>
              </a:rPr>
              <a:t>Store counts N[s] and estimated utilities </a:t>
            </a:r>
            <a:r>
              <a:rPr lang="en-US" sz="2000" dirty="0">
                <a:latin typeface="+mj-lt"/>
              </a:rPr>
              <a:t>U</a:t>
            </a:r>
            <a:r>
              <a:rPr lang="en-US" sz="2000" baseline="30000" dirty="0">
                <a:latin typeface="Symbol" pitchFamily="18" charset="2"/>
              </a:rPr>
              <a:t>p</a:t>
            </a:r>
            <a:r>
              <a:rPr lang="en-US" sz="2000" dirty="0">
                <a:latin typeface="+mj-lt"/>
              </a:rPr>
              <a:t>(s</a:t>
            </a:r>
            <a:r>
              <a:rPr lang="en-US" sz="2000" dirty="0" smtClean="0">
                <a:latin typeface="+mj-lt"/>
              </a:rPr>
              <a:t>)</a:t>
            </a:r>
          </a:p>
          <a:p>
            <a:pPr>
              <a:buClr>
                <a:srgbClr val="0033CC"/>
              </a:buClr>
              <a:buSzPct val="90000"/>
              <a:buFont typeface="Wingdings" pitchFamily="2" charset="2"/>
              <a:buAutoNum type="arabicPeriod"/>
            </a:pPr>
            <a:r>
              <a:rPr lang="en-US" sz="2000" dirty="0" smtClean="0">
                <a:latin typeface="+mj-lt"/>
              </a:rPr>
              <a:t>For each observed transition (</a:t>
            </a:r>
            <a:r>
              <a:rPr lang="en-US" sz="2000" dirty="0" err="1" smtClean="0">
                <a:latin typeface="+mj-lt"/>
              </a:rPr>
              <a:t>s,r,a,s</a:t>
            </a:r>
            <a:r>
              <a:rPr lang="en-US" sz="2000" dirty="0" smtClean="0">
                <a:latin typeface="+mj-lt"/>
              </a:rPr>
              <a:t>’):</a:t>
            </a:r>
          </a:p>
          <a:p>
            <a:pPr lvl="1">
              <a:buClr>
                <a:srgbClr val="0033CC"/>
              </a:buClr>
              <a:buSzPct val="90000"/>
              <a:buFont typeface="+mj-lt"/>
              <a:buAutoNum type="arabicPeriod" startAt="3"/>
            </a:pPr>
            <a:r>
              <a:rPr lang="en-US" sz="2000" dirty="0" smtClean="0">
                <a:latin typeface="+mj-lt"/>
              </a:rPr>
              <a:t>Set N[s] </a:t>
            </a:r>
            <a:r>
              <a:rPr lang="en-US" sz="2000" dirty="0" smtClean="0">
                <a:latin typeface="+mj-lt"/>
                <a:sym typeface="Symbol"/>
              </a:rPr>
              <a:t> N[s]+1</a:t>
            </a:r>
            <a:endParaRPr lang="en-US" sz="2000" dirty="0" smtClean="0">
              <a:latin typeface="+mj-lt"/>
            </a:endParaRPr>
          </a:p>
          <a:p>
            <a:pPr lvl="1">
              <a:buClr>
                <a:srgbClr val="0033CC"/>
              </a:buClr>
              <a:buSzPct val="90000"/>
              <a:buFont typeface="+mj-lt"/>
              <a:buAutoNum type="arabicPeriod" startAt="3"/>
            </a:pPr>
            <a:r>
              <a:rPr lang="en-US" sz="2000" dirty="0" smtClean="0">
                <a:latin typeface="+mj-lt"/>
              </a:rPr>
              <a:t>Adjust utility U</a:t>
            </a:r>
            <a:r>
              <a:rPr lang="en-US" sz="2000" baseline="30000" dirty="0" smtClean="0">
                <a:latin typeface="Symbol" pitchFamily="18" charset="2"/>
              </a:rPr>
              <a:t>p</a:t>
            </a:r>
            <a:r>
              <a:rPr lang="en-US" sz="2000" dirty="0">
                <a:latin typeface="+mj-lt"/>
              </a:rPr>
              <a:t>(s</a:t>
            </a:r>
            <a:r>
              <a:rPr lang="en-US" sz="2000" dirty="0" smtClean="0">
                <a:latin typeface="+mj-lt"/>
              </a:rPr>
              <a:t>)</a:t>
            </a:r>
            <a:r>
              <a:rPr lang="en-US" sz="2000" dirty="0">
                <a:sym typeface="Symbol"/>
              </a:rPr>
              <a:t>  </a:t>
            </a:r>
            <a:r>
              <a:rPr lang="en-US" sz="2000" dirty="0" smtClean="0">
                <a:latin typeface="+mj-lt"/>
              </a:rPr>
              <a:t>U</a:t>
            </a:r>
            <a:r>
              <a:rPr lang="en-US" sz="2000" baseline="30000" dirty="0" smtClean="0">
                <a:latin typeface="Symbol" pitchFamily="18" charset="2"/>
              </a:rPr>
              <a:t>p</a:t>
            </a:r>
            <a:r>
              <a:rPr lang="en-US" sz="2000" dirty="0" smtClean="0">
                <a:latin typeface="+mj-lt"/>
              </a:rPr>
              <a:t>(s)+</a:t>
            </a:r>
            <a:r>
              <a:rPr lang="en-US" sz="2000" dirty="0" smtClean="0">
                <a:latin typeface="Symbol" pitchFamily="18" charset="2"/>
              </a:rPr>
              <a:t>a</a:t>
            </a:r>
            <a:r>
              <a:rPr lang="en-US" sz="2000" dirty="0" smtClean="0">
                <a:latin typeface="+mj-lt"/>
              </a:rPr>
              <a:t>(N[s])(</a:t>
            </a:r>
            <a:r>
              <a:rPr lang="en-US" sz="2000" dirty="0" err="1" smtClean="0">
                <a:latin typeface="+mj-lt"/>
              </a:rPr>
              <a:t>r+</a:t>
            </a:r>
            <a:r>
              <a:rPr lang="en-US" sz="2000" dirty="0" err="1" smtClean="0">
                <a:latin typeface="Symbol" pitchFamily="18" charset="2"/>
              </a:rPr>
              <a:t>g</a:t>
            </a:r>
            <a:r>
              <a:rPr lang="en-US" sz="2000" dirty="0" err="1" smtClean="0">
                <a:latin typeface="+mj-lt"/>
              </a:rPr>
              <a:t>U</a:t>
            </a:r>
            <a:r>
              <a:rPr lang="en-US" sz="2000" baseline="30000" dirty="0" err="1" smtClean="0">
                <a:latin typeface="Symbol" pitchFamily="18" charset="2"/>
              </a:rPr>
              <a:t>p</a:t>
            </a:r>
            <a:r>
              <a:rPr lang="en-US" sz="2000" dirty="0" smtClean="0">
                <a:latin typeface="+mj-lt"/>
              </a:rPr>
              <a:t>(s’)-</a:t>
            </a:r>
            <a:r>
              <a:rPr lang="en-US" sz="2000" dirty="0">
                <a:latin typeface="+mj-lt"/>
              </a:rPr>
              <a:t>U</a:t>
            </a:r>
            <a:r>
              <a:rPr lang="en-US" sz="2000" baseline="30000" dirty="0">
                <a:latin typeface="Symbol" pitchFamily="18" charset="2"/>
              </a:rPr>
              <a:t>p</a:t>
            </a:r>
            <a:r>
              <a:rPr lang="en-US" sz="2000" dirty="0">
                <a:latin typeface="+mj-lt"/>
              </a:rPr>
              <a:t>(s</a:t>
            </a:r>
            <a:r>
              <a:rPr lang="en-US" sz="2000" dirty="0" smtClean="0">
                <a:latin typeface="+mj-lt"/>
              </a:rPr>
              <a:t>))</a:t>
            </a:r>
          </a:p>
        </p:txBody>
      </p:sp>
      <p:grpSp>
        <p:nvGrpSpPr>
          <p:cNvPr id="109572" name="Group 4"/>
          <p:cNvGrpSpPr>
            <a:grpSpLocks/>
          </p:cNvGrpSpPr>
          <p:nvPr/>
        </p:nvGrpSpPr>
        <p:grpSpPr bwMode="auto">
          <a:xfrm>
            <a:off x="685800" y="1447800"/>
            <a:ext cx="2819400" cy="2236788"/>
            <a:chOff x="432" y="912"/>
            <a:chExt cx="1776" cy="1409"/>
          </a:xfrm>
        </p:grpSpPr>
        <p:grpSp>
          <p:nvGrpSpPr>
            <p:cNvPr id="109573" name="Group 5"/>
            <p:cNvGrpSpPr>
              <a:grpSpLocks/>
            </p:cNvGrpSpPr>
            <p:nvPr/>
          </p:nvGrpSpPr>
          <p:grpSpPr bwMode="auto">
            <a:xfrm>
              <a:off x="672" y="912"/>
              <a:ext cx="1536" cy="1152"/>
              <a:chOff x="960" y="1152"/>
              <a:chExt cx="1536" cy="1152"/>
            </a:xfrm>
          </p:grpSpPr>
          <p:sp>
            <p:nvSpPr>
              <p:cNvPr id="109574" name="Rectangle 6"/>
              <p:cNvSpPr>
                <a:spLocks noChangeArrowheads="1"/>
              </p:cNvSpPr>
              <p:nvPr/>
            </p:nvSpPr>
            <p:spPr bwMode="auto">
              <a:xfrm>
                <a:off x="960" y="1152"/>
                <a:ext cx="1536" cy="11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575" name="Line 7"/>
              <p:cNvSpPr>
                <a:spLocks noChangeShapeType="1"/>
              </p:cNvSpPr>
              <p:nvPr/>
            </p:nvSpPr>
            <p:spPr bwMode="auto">
              <a:xfrm>
                <a:off x="1344" y="1152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9576" name="Line 8"/>
              <p:cNvSpPr>
                <a:spLocks noChangeShapeType="1"/>
              </p:cNvSpPr>
              <p:nvPr/>
            </p:nvSpPr>
            <p:spPr bwMode="auto">
              <a:xfrm>
                <a:off x="1728" y="1152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9577" name="Line 9"/>
              <p:cNvSpPr>
                <a:spLocks noChangeShapeType="1"/>
              </p:cNvSpPr>
              <p:nvPr/>
            </p:nvSpPr>
            <p:spPr bwMode="auto">
              <a:xfrm>
                <a:off x="2112" y="1152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9578" name="Line 10"/>
              <p:cNvSpPr>
                <a:spLocks noChangeShapeType="1"/>
              </p:cNvSpPr>
              <p:nvPr/>
            </p:nvSpPr>
            <p:spPr bwMode="auto">
              <a:xfrm>
                <a:off x="960" y="1536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9579" name="Line 11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9580" name="Rectangle 12"/>
              <p:cNvSpPr>
                <a:spLocks noChangeArrowheads="1"/>
              </p:cNvSpPr>
              <p:nvPr/>
            </p:nvSpPr>
            <p:spPr bwMode="auto">
              <a:xfrm>
                <a:off x="1344" y="1536"/>
                <a:ext cx="384" cy="384"/>
              </a:xfrm>
              <a:prstGeom prst="rect">
                <a:avLst/>
              </a:prstGeom>
              <a:solidFill>
                <a:srgbClr val="66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9581" name="Group 13"/>
            <p:cNvGrpSpPr>
              <a:grpSpLocks/>
            </p:cNvGrpSpPr>
            <p:nvPr/>
          </p:nvGrpSpPr>
          <p:grpSpPr bwMode="auto">
            <a:xfrm>
              <a:off x="432" y="1015"/>
              <a:ext cx="1702" cy="1306"/>
              <a:chOff x="720" y="1159"/>
              <a:chExt cx="1702" cy="1306"/>
            </a:xfrm>
          </p:grpSpPr>
          <p:sp>
            <p:nvSpPr>
              <p:cNvPr id="109582" name="Text Box 14"/>
              <p:cNvSpPr txBox="1">
                <a:spLocks noChangeArrowheads="1"/>
              </p:cNvSpPr>
              <p:nvPr/>
            </p:nvSpPr>
            <p:spPr bwMode="auto">
              <a:xfrm>
                <a:off x="720" y="1159"/>
                <a:ext cx="21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Comic Sans MS" pitchFamily="66" charset="0"/>
                  </a:rPr>
                  <a:t>3</a:t>
                </a:r>
              </a:p>
            </p:txBody>
          </p:sp>
          <p:grpSp>
            <p:nvGrpSpPr>
              <p:cNvPr id="109583" name="Group 15"/>
              <p:cNvGrpSpPr>
                <a:grpSpLocks/>
              </p:cNvGrpSpPr>
              <p:nvPr/>
            </p:nvGrpSpPr>
            <p:grpSpPr bwMode="auto">
              <a:xfrm>
                <a:off x="720" y="1543"/>
                <a:ext cx="1702" cy="922"/>
                <a:chOff x="720" y="1543"/>
                <a:chExt cx="1702" cy="922"/>
              </a:xfrm>
            </p:grpSpPr>
            <p:sp>
              <p:nvSpPr>
                <p:cNvPr id="109584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720" y="1543"/>
                  <a:ext cx="21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2</a:t>
                  </a:r>
                </a:p>
              </p:txBody>
            </p:sp>
            <p:sp>
              <p:nvSpPr>
                <p:cNvPr id="109585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720" y="1879"/>
                  <a:ext cx="18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1</a:t>
                  </a:r>
                </a:p>
              </p:txBody>
            </p:sp>
            <p:sp>
              <p:nvSpPr>
                <p:cNvPr id="109586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2208" y="2215"/>
                  <a:ext cx="21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4</a:t>
                  </a:r>
                </a:p>
              </p:txBody>
            </p:sp>
            <p:sp>
              <p:nvSpPr>
                <p:cNvPr id="109587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824" y="2215"/>
                  <a:ext cx="21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3</a:t>
                  </a:r>
                </a:p>
              </p:txBody>
            </p:sp>
            <p:sp>
              <p:nvSpPr>
                <p:cNvPr id="109588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1440" y="2215"/>
                  <a:ext cx="21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2</a:t>
                  </a:r>
                </a:p>
              </p:txBody>
            </p:sp>
            <p:sp>
              <p:nvSpPr>
                <p:cNvPr id="109589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056" y="2215"/>
                  <a:ext cx="18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1</a:t>
                  </a:r>
                </a:p>
              </p:txBody>
            </p:sp>
          </p:grpSp>
        </p:grpSp>
        <p:sp>
          <p:nvSpPr>
            <p:cNvPr id="109590" name="Rectangle 22"/>
            <p:cNvSpPr>
              <a:spLocks noChangeArrowheads="1"/>
            </p:cNvSpPr>
            <p:nvPr/>
          </p:nvSpPr>
          <p:spPr bwMode="auto">
            <a:xfrm>
              <a:off x="1824" y="912"/>
              <a:ext cx="384" cy="384"/>
            </a:xfrm>
            <a:prstGeom prst="rect">
              <a:avLst/>
            </a:prstGeom>
            <a:solidFill>
              <a:srgbClr val="CC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Comic Sans MS" pitchFamily="66" charset="0"/>
                </a:rPr>
                <a:t>+1</a:t>
              </a:r>
            </a:p>
          </p:txBody>
        </p:sp>
        <p:sp>
          <p:nvSpPr>
            <p:cNvPr id="109591" name="Rectangle 23"/>
            <p:cNvSpPr>
              <a:spLocks noChangeArrowheads="1"/>
            </p:cNvSpPr>
            <p:nvPr/>
          </p:nvSpPr>
          <p:spPr bwMode="auto">
            <a:xfrm>
              <a:off x="1824" y="1296"/>
              <a:ext cx="384" cy="384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Comic Sans MS" pitchFamily="66" charset="0"/>
                </a:rPr>
                <a:t>-1</a:t>
              </a:r>
            </a:p>
          </p:txBody>
        </p:sp>
        <p:sp>
          <p:nvSpPr>
            <p:cNvPr id="109592" name="Rectangle 24"/>
            <p:cNvSpPr>
              <a:spLocks noChangeArrowheads="1"/>
            </p:cNvSpPr>
            <p:nvPr/>
          </p:nvSpPr>
          <p:spPr bwMode="auto">
            <a:xfrm>
              <a:off x="1440" y="1296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109593" name="Rectangle 25"/>
            <p:cNvSpPr>
              <a:spLocks noChangeArrowheads="1"/>
            </p:cNvSpPr>
            <p:nvPr/>
          </p:nvSpPr>
          <p:spPr bwMode="auto">
            <a:xfrm>
              <a:off x="1824" y="1680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109594" name="Rectangle 26"/>
            <p:cNvSpPr>
              <a:spLocks noChangeArrowheads="1"/>
            </p:cNvSpPr>
            <p:nvPr/>
          </p:nvSpPr>
          <p:spPr bwMode="auto">
            <a:xfrm>
              <a:off x="1440" y="1680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109595" name="Rectangle 27"/>
            <p:cNvSpPr>
              <a:spLocks noChangeArrowheads="1"/>
            </p:cNvSpPr>
            <p:nvPr/>
          </p:nvSpPr>
          <p:spPr bwMode="auto">
            <a:xfrm>
              <a:off x="1056" y="1680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109596" name="Rectangle 28"/>
            <p:cNvSpPr>
              <a:spLocks noChangeArrowheads="1"/>
            </p:cNvSpPr>
            <p:nvPr/>
          </p:nvSpPr>
          <p:spPr bwMode="auto">
            <a:xfrm>
              <a:off x="672" y="1680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 smtClean="0">
                  <a:latin typeface="Comic Sans MS" pitchFamily="66" charset="0"/>
                </a:rPr>
                <a:t>-0.02</a:t>
              </a:r>
              <a:endParaRPr lang="en-US" sz="1600" dirty="0">
                <a:latin typeface="Comic Sans MS" pitchFamily="66" charset="0"/>
              </a:endParaRPr>
            </a:p>
          </p:txBody>
        </p:sp>
        <p:sp>
          <p:nvSpPr>
            <p:cNvPr id="109597" name="Rectangle 29"/>
            <p:cNvSpPr>
              <a:spLocks noChangeArrowheads="1"/>
            </p:cNvSpPr>
            <p:nvPr/>
          </p:nvSpPr>
          <p:spPr bwMode="auto">
            <a:xfrm>
              <a:off x="672" y="1296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 smtClean="0">
                  <a:latin typeface="Comic Sans MS" pitchFamily="66" charset="0"/>
                </a:rPr>
                <a:t>-0.02</a:t>
              </a:r>
              <a:endParaRPr lang="en-US" sz="1600" dirty="0">
                <a:latin typeface="Comic Sans MS" pitchFamily="66" charset="0"/>
              </a:endParaRPr>
            </a:p>
          </p:txBody>
        </p:sp>
        <p:sp>
          <p:nvSpPr>
            <p:cNvPr id="109598" name="Rectangle 30"/>
            <p:cNvSpPr>
              <a:spLocks noChangeArrowheads="1"/>
            </p:cNvSpPr>
            <p:nvPr/>
          </p:nvSpPr>
          <p:spPr bwMode="auto">
            <a:xfrm>
              <a:off x="1056" y="912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 smtClean="0">
                  <a:latin typeface="Comic Sans MS" pitchFamily="66" charset="0"/>
                </a:rPr>
                <a:t>-0.02</a:t>
              </a:r>
              <a:endParaRPr lang="en-US" sz="1600" dirty="0">
                <a:latin typeface="Comic Sans MS" pitchFamily="66" charset="0"/>
              </a:endParaRPr>
            </a:p>
          </p:txBody>
        </p:sp>
        <p:sp>
          <p:nvSpPr>
            <p:cNvPr id="109599" name="Rectangle 31"/>
            <p:cNvSpPr>
              <a:spLocks noChangeArrowheads="1"/>
            </p:cNvSpPr>
            <p:nvPr/>
          </p:nvSpPr>
          <p:spPr bwMode="auto">
            <a:xfrm>
              <a:off x="672" y="912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 smtClean="0">
                  <a:latin typeface="Comic Sans MS" pitchFamily="66" charset="0"/>
                </a:rPr>
                <a:t>-0.02</a:t>
              </a:r>
              <a:endParaRPr lang="en-US" sz="1600" dirty="0">
                <a:latin typeface="Comic Sans MS" pitchFamily="66" charset="0"/>
              </a:endParaRPr>
            </a:p>
          </p:txBody>
        </p:sp>
        <p:sp>
          <p:nvSpPr>
            <p:cNvPr id="109600" name="Rectangle 32"/>
            <p:cNvSpPr>
              <a:spLocks noChangeArrowheads="1"/>
            </p:cNvSpPr>
            <p:nvPr/>
          </p:nvSpPr>
          <p:spPr bwMode="auto">
            <a:xfrm>
              <a:off x="1440" y="912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886200" y="14478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 learning rate </a:t>
            </a:r>
            <a:r>
              <a:rPr lang="en-US" dirty="0" smtClean="0">
                <a:latin typeface="Symbol" pitchFamily="18" charset="2"/>
              </a:rPr>
              <a:t>a</a:t>
            </a:r>
            <a:r>
              <a:rPr lang="en-US" dirty="0" smtClean="0"/>
              <a:t>=0.5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1371600" y="1973263"/>
            <a:ext cx="0" cy="247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517650" y="1752600"/>
            <a:ext cx="3111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127250" y="1752600"/>
            <a:ext cx="3111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47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Difference Learning</a:t>
            </a:r>
            <a:endParaRPr lang="en-US" dirty="0"/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609600" y="3733800"/>
            <a:ext cx="83058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804863" indent="-457200"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371600" indent="-457200"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828800" indent="-457200"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286000" indent="-457200"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33CC"/>
              </a:buClr>
              <a:buSzPct val="90000"/>
              <a:buFont typeface="Wingdings" pitchFamily="2" charset="2"/>
              <a:buAutoNum type="arabicPeriod"/>
            </a:pPr>
            <a:r>
              <a:rPr lang="en-US" sz="2000" dirty="0" smtClean="0">
                <a:latin typeface="+mj-lt"/>
              </a:rPr>
              <a:t>Store counts N[s] and estimated utilities </a:t>
            </a:r>
            <a:r>
              <a:rPr lang="en-US" sz="2000" dirty="0">
                <a:latin typeface="+mj-lt"/>
              </a:rPr>
              <a:t>U</a:t>
            </a:r>
            <a:r>
              <a:rPr lang="en-US" sz="2000" baseline="30000" dirty="0">
                <a:latin typeface="Symbol" pitchFamily="18" charset="2"/>
              </a:rPr>
              <a:t>p</a:t>
            </a:r>
            <a:r>
              <a:rPr lang="en-US" sz="2000" dirty="0">
                <a:latin typeface="+mj-lt"/>
              </a:rPr>
              <a:t>(s</a:t>
            </a:r>
            <a:r>
              <a:rPr lang="en-US" sz="2000" dirty="0" smtClean="0">
                <a:latin typeface="+mj-lt"/>
              </a:rPr>
              <a:t>)</a:t>
            </a:r>
          </a:p>
          <a:p>
            <a:pPr>
              <a:buClr>
                <a:srgbClr val="0033CC"/>
              </a:buClr>
              <a:buSzPct val="90000"/>
              <a:buFont typeface="Wingdings" pitchFamily="2" charset="2"/>
              <a:buAutoNum type="arabicPeriod"/>
            </a:pPr>
            <a:r>
              <a:rPr lang="en-US" sz="2000" dirty="0" smtClean="0">
                <a:latin typeface="+mj-lt"/>
              </a:rPr>
              <a:t>For each observed transition (</a:t>
            </a:r>
            <a:r>
              <a:rPr lang="en-US" sz="2000" dirty="0" err="1" smtClean="0">
                <a:latin typeface="+mj-lt"/>
              </a:rPr>
              <a:t>s,r,a,s</a:t>
            </a:r>
            <a:r>
              <a:rPr lang="en-US" sz="2000" dirty="0" smtClean="0">
                <a:latin typeface="+mj-lt"/>
              </a:rPr>
              <a:t>’):</a:t>
            </a:r>
          </a:p>
          <a:p>
            <a:pPr lvl="1">
              <a:buClr>
                <a:srgbClr val="0033CC"/>
              </a:buClr>
              <a:buSzPct val="90000"/>
              <a:buFont typeface="+mj-lt"/>
              <a:buAutoNum type="arabicPeriod" startAt="3"/>
            </a:pPr>
            <a:r>
              <a:rPr lang="en-US" sz="2000" dirty="0" smtClean="0">
                <a:latin typeface="+mj-lt"/>
              </a:rPr>
              <a:t>Set N[s] </a:t>
            </a:r>
            <a:r>
              <a:rPr lang="en-US" sz="2000" dirty="0" smtClean="0">
                <a:latin typeface="+mj-lt"/>
                <a:sym typeface="Symbol"/>
              </a:rPr>
              <a:t> N[s]+1</a:t>
            </a:r>
            <a:endParaRPr lang="en-US" sz="2000" dirty="0" smtClean="0">
              <a:latin typeface="+mj-lt"/>
            </a:endParaRPr>
          </a:p>
          <a:p>
            <a:pPr lvl="1">
              <a:buClr>
                <a:srgbClr val="0033CC"/>
              </a:buClr>
              <a:buSzPct val="90000"/>
              <a:buFont typeface="+mj-lt"/>
              <a:buAutoNum type="arabicPeriod" startAt="3"/>
            </a:pPr>
            <a:r>
              <a:rPr lang="en-US" sz="2000" dirty="0" smtClean="0">
                <a:latin typeface="+mj-lt"/>
              </a:rPr>
              <a:t>Adjust utility U</a:t>
            </a:r>
            <a:r>
              <a:rPr lang="en-US" sz="2000" baseline="30000" dirty="0" smtClean="0">
                <a:latin typeface="Symbol" pitchFamily="18" charset="2"/>
              </a:rPr>
              <a:t>p</a:t>
            </a:r>
            <a:r>
              <a:rPr lang="en-US" sz="2000" dirty="0">
                <a:latin typeface="+mj-lt"/>
              </a:rPr>
              <a:t>(s</a:t>
            </a:r>
            <a:r>
              <a:rPr lang="en-US" sz="2000" dirty="0" smtClean="0">
                <a:latin typeface="+mj-lt"/>
              </a:rPr>
              <a:t>)</a:t>
            </a:r>
            <a:r>
              <a:rPr lang="en-US" sz="2000" dirty="0">
                <a:sym typeface="Symbol"/>
              </a:rPr>
              <a:t>  </a:t>
            </a:r>
            <a:r>
              <a:rPr lang="en-US" sz="2000" dirty="0" smtClean="0">
                <a:latin typeface="+mj-lt"/>
              </a:rPr>
              <a:t>U</a:t>
            </a:r>
            <a:r>
              <a:rPr lang="en-US" sz="2000" baseline="30000" dirty="0" smtClean="0">
                <a:latin typeface="Symbol" pitchFamily="18" charset="2"/>
              </a:rPr>
              <a:t>p</a:t>
            </a:r>
            <a:r>
              <a:rPr lang="en-US" sz="2000" dirty="0" smtClean="0">
                <a:latin typeface="+mj-lt"/>
              </a:rPr>
              <a:t>(s)+</a:t>
            </a:r>
            <a:r>
              <a:rPr lang="en-US" sz="2000" dirty="0" smtClean="0">
                <a:latin typeface="Symbol" pitchFamily="18" charset="2"/>
              </a:rPr>
              <a:t>a</a:t>
            </a:r>
            <a:r>
              <a:rPr lang="en-US" sz="2000" dirty="0" smtClean="0">
                <a:latin typeface="+mj-lt"/>
              </a:rPr>
              <a:t>(N[s])(</a:t>
            </a:r>
            <a:r>
              <a:rPr lang="en-US" sz="2000" dirty="0" err="1" smtClean="0">
                <a:latin typeface="+mj-lt"/>
              </a:rPr>
              <a:t>r+</a:t>
            </a:r>
            <a:r>
              <a:rPr lang="en-US" sz="2000" dirty="0" err="1" smtClean="0">
                <a:latin typeface="Symbol" pitchFamily="18" charset="2"/>
              </a:rPr>
              <a:t>g</a:t>
            </a:r>
            <a:r>
              <a:rPr lang="en-US" sz="2000" dirty="0" err="1" smtClean="0">
                <a:latin typeface="+mj-lt"/>
              </a:rPr>
              <a:t>U</a:t>
            </a:r>
            <a:r>
              <a:rPr lang="en-US" sz="2000" baseline="30000" dirty="0" err="1" smtClean="0">
                <a:latin typeface="Symbol" pitchFamily="18" charset="2"/>
              </a:rPr>
              <a:t>p</a:t>
            </a:r>
            <a:r>
              <a:rPr lang="en-US" sz="2000" dirty="0" smtClean="0">
                <a:latin typeface="+mj-lt"/>
              </a:rPr>
              <a:t>(s’)-</a:t>
            </a:r>
            <a:r>
              <a:rPr lang="en-US" sz="2000" dirty="0">
                <a:latin typeface="+mj-lt"/>
              </a:rPr>
              <a:t>U</a:t>
            </a:r>
            <a:r>
              <a:rPr lang="en-US" sz="2000" baseline="30000" dirty="0">
                <a:latin typeface="Symbol" pitchFamily="18" charset="2"/>
              </a:rPr>
              <a:t>p</a:t>
            </a:r>
            <a:r>
              <a:rPr lang="en-US" sz="2000" dirty="0">
                <a:latin typeface="+mj-lt"/>
              </a:rPr>
              <a:t>(s</a:t>
            </a:r>
            <a:r>
              <a:rPr lang="en-US" sz="2000" dirty="0" smtClean="0">
                <a:latin typeface="+mj-lt"/>
              </a:rPr>
              <a:t>))</a:t>
            </a:r>
          </a:p>
        </p:txBody>
      </p:sp>
      <p:grpSp>
        <p:nvGrpSpPr>
          <p:cNvPr id="109572" name="Group 4"/>
          <p:cNvGrpSpPr>
            <a:grpSpLocks/>
          </p:cNvGrpSpPr>
          <p:nvPr/>
        </p:nvGrpSpPr>
        <p:grpSpPr bwMode="auto">
          <a:xfrm>
            <a:off x="685800" y="1447800"/>
            <a:ext cx="2819400" cy="2236788"/>
            <a:chOff x="432" y="912"/>
            <a:chExt cx="1776" cy="1409"/>
          </a:xfrm>
        </p:grpSpPr>
        <p:grpSp>
          <p:nvGrpSpPr>
            <p:cNvPr id="109573" name="Group 5"/>
            <p:cNvGrpSpPr>
              <a:grpSpLocks/>
            </p:cNvGrpSpPr>
            <p:nvPr/>
          </p:nvGrpSpPr>
          <p:grpSpPr bwMode="auto">
            <a:xfrm>
              <a:off x="672" y="912"/>
              <a:ext cx="1536" cy="1152"/>
              <a:chOff x="960" y="1152"/>
              <a:chExt cx="1536" cy="1152"/>
            </a:xfrm>
          </p:grpSpPr>
          <p:sp>
            <p:nvSpPr>
              <p:cNvPr id="109574" name="Rectangle 6"/>
              <p:cNvSpPr>
                <a:spLocks noChangeArrowheads="1"/>
              </p:cNvSpPr>
              <p:nvPr/>
            </p:nvSpPr>
            <p:spPr bwMode="auto">
              <a:xfrm>
                <a:off x="960" y="1152"/>
                <a:ext cx="1536" cy="11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575" name="Line 7"/>
              <p:cNvSpPr>
                <a:spLocks noChangeShapeType="1"/>
              </p:cNvSpPr>
              <p:nvPr/>
            </p:nvSpPr>
            <p:spPr bwMode="auto">
              <a:xfrm>
                <a:off x="1344" y="1152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9576" name="Line 8"/>
              <p:cNvSpPr>
                <a:spLocks noChangeShapeType="1"/>
              </p:cNvSpPr>
              <p:nvPr/>
            </p:nvSpPr>
            <p:spPr bwMode="auto">
              <a:xfrm>
                <a:off x="1728" y="1152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9577" name="Line 9"/>
              <p:cNvSpPr>
                <a:spLocks noChangeShapeType="1"/>
              </p:cNvSpPr>
              <p:nvPr/>
            </p:nvSpPr>
            <p:spPr bwMode="auto">
              <a:xfrm>
                <a:off x="2112" y="1152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9578" name="Line 10"/>
              <p:cNvSpPr>
                <a:spLocks noChangeShapeType="1"/>
              </p:cNvSpPr>
              <p:nvPr/>
            </p:nvSpPr>
            <p:spPr bwMode="auto">
              <a:xfrm>
                <a:off x="960" y="1536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9579" name="Line 11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9580" name="Rectangle 12"/>
              <p:cNvSpPr>
                <a:spLocks noChangeArrowheads="1"/>
              </p:cNvSpPr>
              <p:nvPr/>
            </p:nvSpPr>
            <p:spPr bwMode="auto">
              <a:xfrm>
                <a:off x="1344" y="1536"/>
                <a:ext cx="384" cy="384"/>
              </a:xfrm>
              <a:prstGeom prst="rect">
                <a:avLst/>
              </a:prstGeom>
              <a:solidFill>
                <a:srgbClr val="66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9581" name="Group 13"/>
            <p:cNvGrpSpPr>
              <a:grpSpLocks/>
            </p:cNvGrpSpPr>
            <p:nvPr/>
          </p:nvGrpSpPr>
          <p:grpSpPr bwMode="auto">
            <a:xfrm>
              <a:off x="432" y="1015"/>
              <a:ext cx="1702" cy="1306"/>
              <a:chOff x="720" y="1159"/>
              <a:chExt cx="1702" cy="1306"/>
            </a:xfrm>
          </p:grpSpPr>
          <p:sp>
            <p:nvSpPr>
              <p:cNvPr id="109582" name="Text Box 14"/>
              <p:cNvSpPr txBox="1">
                <a:spLocks noChangeArrowheads="1"/>
              </p:cNvSpPr>
              <p:nvPr/>
            </p:nvSpPr>
            <p:spPr bwMode="auto">
              <a:xfrm>
                <a:off x="720" y="1159"/>
                <a:ext cx="21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Comic Sans MS" pitchFamily="66" charset="0"/>
                  </a:rPr>
                  <a:t>3</a:t>
                </a:r>
              </a:p>
            </p:txBody>
          </p:sp>
          <p:grpSp>
            <p:nvGrpSpPr>
              <p:cNvPr id="109583" name="Group 15"/>
              <p:cNvGrpSpPr>
                <a:grpSpLocks/>
              </p:cNvGrpSpPr>
              <p:nvPr/>
            </p:nvGrpSpPr>
            <p:grpSpPr bwMode="auto">
              <a:xfrm>
                <a:off x="720" y="1543"/>
                <a:ext cx="1702" cy="922"/>
                <a:chOff x="720" y="1543"/>
                <a:chExt cx="1702" cy="922"/>
              </a:xfrm>
            </p:grpSpPr>
            <p:sp>
              <p:nvSpPr>
                <p:cNvPr id="109584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720" y="1543"/>
                  <a:ext cx="21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2</a:t>
                  </a:r>
                </a:p>
              </p:txBody>
            </p:sp>
            <p:sp>
              <p:nvSpPr>
                <p:cNvPr id="109585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720" y="1879"/>
                  <a:ext cx="18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1</a:t>
                  </a:r>
                </a:p>
              </p:txBody>
            </p:sp>
            <p:sp>
              <p:nvSpPr>
                <p:cNvPr id="109586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2208" y="2215"/>
                  <a:ext cx="21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4</a:t>
                  </a:r>
                </a:p>
              </p:txBody>
            </p:sp>
            <p:sp>
              <p:nvSpPr>
                <p:cNvPr id="109587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824" y="2215"/>
                  <a:ext cx="21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3</a:t>
                  </a:r>
                </a:p>
              </p:txBody>
            </p:sp>
            <p:sp>
              <p:nvSpPr>
                <p:cNvPr id="109588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1440" y="2215"/>
                  <a:ext cx="21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2</a:t>
                  </a:r>
                </a:p>
              </p:txBody>
            </p:sp>
            <p:sp>
              <p:nvSpPr>
                <p:cNvPr id="109589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056" y="2215"/>
                  <a:ext cx="18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1</a:t>
                  </a:r>
                </a:p>
              </p:txBody>
            </p:sp>
          </p:grpSp>
        </p:grpSp>
        <p:sp>
          <p:nvSpPr>
            <p:cNvPr id="109590" name="Rectangle 22"/>
            <p:cNvSpPr>
              <a:spLocks noChangeArrowheads="1"/>
            </p:cNvSpPr>
            <p:nvPr/>
          </p:nvSpPr>
          <p:spPr bwMode="auto">
            <a:xfrm>
              <a:off x="1824" y="912"/>
              <a:ext cx="384" cy="384"/>
            </a:xfrm>
            <a:prstGeom prst="rect">
              <a:avLst/>
            </a:prstGeom>
            <a:solidFill>
              <a:srgbClr val="CC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Comic Sans MS" pitchFamily="66" charset="0"/>
                </a:rPr>
                <a:t>+1</a:t>
              </a:r>
            </a:p>
          </p:txBody>
        </p:sp>
        <p:sp>
          <p:nvSpPr>
            <p:cNvPr id="109591" name="Rectangle 23"/>
            <p:cNvSpPr>
              <a:spLocks noChangeArrowheads="1"/>
            </p:cNvSpPr>
            <p:nvPr/>
          </p:nvSpPr>
          <p:spPr bwMode="auto">
            <a:xfrm>
              <a:off x="1824" y="1296"/>
              <a:ext cx="384" cy="384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Comic Sans MS" pitchFamily="66" charset="0"/>
                </a:rPr>
                <a:t>-1</a:t>
              </a:r>
            </a:p>
          </p:txBody>
        </p:sp>
        <p:sp>
          <p:nvSpPr>
            <p:cNvPr id="109592" name="Rectangle 24"/>
            <p:cNvSpPr>
              <a:spLocks noChangeArrowheads="1"/>
            </p:cNvSpPr>
            <p:nvPr/>
          </p:nvSpPr>
          <p:spPr bwMode="auto">
            <a:xfrm>
              <a:off x="1440" y="1296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109593" name="Rectangle 25"/>
            <p:cNvSpPr>
              <a:spLocks noChangeArrowheads="1"/>
            </p:cNvSpPr>
            <p:nvPr/>
          </p:nvSpPr>
          <p:spPr bwMode="auto">
            <a:xfrm>
              <a:off x="1824" y="1680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109594" name="Rectangle 26"/>
            <p:cNvSpPr>
              <a:spLocks noChangeArrowheads="1"/>
            </p:cNvSpPr>
            <p:nvPr/>
          </p:nvSpPr>
          <p:spPr bwMode="auto">
            <a:xfrm>
              <a:off x="1440" y="1680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109595" name="Rectangle 27"/>
            <p:cNvSpPr>
              <a:spLocks noChangeArrowheads="1"/>
            </p:cNvSpPr>
            <p:nvPr/>
          </p:nvSpPr>
          <p:spPr bwMode="auto">
            <a:xfrm>
              <a:off x="1056" y="1680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109596" name="Rectangle 28"/>
            <p:cNvSpPr>
              <a:spLocks noChangeArrowheads="1"/>
            </p:cNvSpPr>
            <p:nvPr/>
          </p:nvSpPr>
          <p:spPr bwMode="auto">
            <a:xfrm>
              <a:off x="672" y="1680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 smtClean="0">
                  <a:latin typeface="Comic Sans MS" pitchFamily="66" charset="0"/>
                </a:rPr>
                <a:t>-0.02</a:t>
              </a:r>
              <a:endParaRPr lang="en-US" sz="1600" dirty="0">
                <a:latin typeface="Comic Sans MS" pitchFamily="66" charset="0"/>
              </a:endParaRPr>
            </a:p>
          </p:txBody>
        </p:sp>
        <p:sp>
          <p:nvSpPr>
            <p:cNvPr id="109597" name="Rectangle 29"/>
            <p:cNvSpPr>
              <a:spLocks noChangeArrowheads="1"/>
            </p:cNvSpPr>
            <p:nvPr/>
          </p:nvSpPr>
          <p:spPr bwMode="auto">
            <a:xfrm>
              <a:off x="672" y="1296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 smtClean="0">
                  <a:latin typeface="Comic Sans MS" pitchFamily="66" charset="0"/>
                </a:rPr>
                <a:t>-0.02</a:t>
              </a:r>
              <a:endParaRPr lang="en-US" sz="1600" dirty="0">
                <a:latin typeface="Comic Sans MS" pitchFamily="66" charset="0"/>
              </a:endParaRPr>
            </a:p>
          </p:txBody>
        </p:sp>
        <p:sp>
          <p:nvSpPr>
            <p:cNvPr id="109598" name="Rectangle 30"/>
            <p:cNvSpPr>
              <a:spLocks noChangeArrowheads="1"/>
            </p:cNvSpPr>
            <p:nvPr/>
          </p:nvSpPr>
          <p:spPr bwMode="auto">
            <a:xfrm>
              <a:off x="1056" y="912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 smtClean="0">
                  <a:latin typeface="Comic Sans MS" pitchFamily="66" charset="0"/>
                </a:rPr>
                <a:t>-0.02</a:t>
              </a:r>
              <a:endParaRPr lang="en-US" sz="1600" dirty="0">
                <a:latin typeface="Comic Sans MS" pitchFamily="66" charset="0"/>
              </a:endParaRPr>
            </a:p>
          </p:txBody>
        </p:sp>
        <p:sp>
          <p:nvSpPr>
            <p:cNvPr id="109599" name="Rectangle 31"/>
            <p:cNvSpPr>
              <a:spLocks noChangeArrowheads="1"/>
            </p:cNvSpPr>
            <p:nvPr/>
          </p:nvSpPr>
          <p:spPr bwMode="auto">
            <a:xfrm>
              <a:off x="672" y="912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 smtClean="0">
                  <a:latin typeface="Comic Sans MS" pitchFamily="66" charset="0"/>
                </a:rPr>
                <a:t>-0.02</a:t>
              </a:r>
              <a:endParaRPr lang="en-US" sz="1600" dirty="0">
                <a:latin typeface="Comic Sans MS" pitchFamily="66" charset="0"/>
              </a:endParaRPr>
            </a:p>
          </p:txBody>
        </p:sp>
        <p:sp>
          <p:nvSpPr>
            <p:cNvPr id="109600" name="Rectangle 32"/>
            <p:cNvSpPr>
              <a:spLocks noChangeArrowheads="1"/>
            </p:cNvSpPr>
            <p:nvPr/>
          </p:nvSpPr>
          <p:spPr bwMode="auto">
            <a:xfrm>
              <a:off x="1440" y="912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 smtClean="0">
                  <a:latin typeface="Comic Sans MS" pitchFamily="66" charset="0"/>
                </a:rPr>
                <a:t>0.48</a:t>
              </a:r>
              <a:endParaRPr lang="en-US" sz="1600" dirty="0">
                <a:latin typeface="Comic Sans MS" pitchFamily="66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886200" y="14478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 learning rate </a:t>
            </a:r>
            <a:r>
              <a:rPr lang="en-US" dirty="0" smtClean="0">
                <a:latin typeface="Symbol" pitchFamily="18" charset="2"/>
              </a:rPr>
              <a:t>a</a:t>
            </a:r>
            <a:r>
              <a:rPr lang="en-US" dirty="0" smtClean="0"/>
              <a:t>=0.5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778125" y="1752600"/>
            <a:ext cx="3111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66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Difference Learning</a:t>
            </a:r>
            <a:endParaRPr lang="en-US" dirty="0"/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609600" y="3733800"/>
            <a:ext cx="83058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804863" indent="-457200"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371600" indent="-457200"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828800" indent="-457200"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286000" indent="-457200"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33CC"/>
              </a:buClr>
              <a:buSzPct val="90000"/>
              <a:buFont typeface="Wingdings" pitchFamily="2" charset="2"/>
              <a:buAutoNum type="arabicPeriod"/>
            </a:pPr>
            <a:r>
              <a:rPr lang="en-US" sz="2000" dirty="0" smtClean="0">
                <a:latin typeface="+mj-lt"/>
              </a:rPr>
              <a:t>Store counts N[s] and estimated utilities </a:t>
            </a:r>
            <a:r>
              <a:rPr lang="en-US" sz="2000" dirty="0">
                <a:latin typeface="+mj-lt"/>
              </a:rPr>
              <a:t>U</a:t>
            </a:r>
            <a:r>
              <a:rPr lang="en-US" sz="2000" baseline="30000" dirty="0">
                <a:latin typeface="Symbol" pitchFamily="18" charset="2"/>
              </a:rPr>
              <a:t>p</a:t>
            </a:r>
            <a:r>
              <a:rPr lang="en-US" sz="2000" dirty="0">
                <a:latin typeface="+mj-lt"/>
              </a:rPr>
              <a:t>(s</a:t>
            </a:r>
            <a:r>
              <a:rPr lang="en-US" sz="2000" dirty="0" smtClean="0">
                <a:latin typeface="+mj-lt"/>
              </a:rPr>
              <a:t>)</a:t>
            </a:r>
          </a:p>
          <a:p>
            <a:pPr>
              <a:buClr>
                <a:srgbClr val="0033CC"/>
              </a:buClr>
              <a:buSzPct val="90000"/>
              <a:buFont typeface="Wingdings" pitchFamily="2" charset="2"/>
              <a:buAutoNum type="arabicPeriod"/>
            </a:pPr>
            <a:r>
              <a:rPr lang="en-US" sz="2000" dirty="0" smtClean="0">
                <a:latin typeface="+mj-lt"/>
              </a:rPr>
              <a:t>For each observed transition (</a:t>
            </a:r>
            <a:r>
              <a:rPr lang="en-US" sz="2000" dirty="0" err="1" smtClean="0">
                <a:latin typeface="+mj-lt"/>
              </a:rPr>
              <a:t>s,r,a,s</a:t>
            </a:r>
            <a:r>
              <a:rPr lang="en-US" sz="2000" dirty="0" smtClean="0">
                <a:latin typeface="+mj-lt"/>
              </a:rPr>
              <a:t>’):</a:t>
            </a:r>
          </a:p>
          <a:p>
            <a:pPr lvl="1">
              <a:buClr>
                <a:srgbClr val="0033CC"/>
              </a:buClr>
              <a:buSzPct val="90000"/>
              <a:buFont typeface="+mj-lt"/>
              <a:buAutoNum type="arabicPeriod" startAt="3"/>
            </a:pPr>
            <a:r>
              <a:rPr lang="en-US" sz="2000" dirty="0" smtClean="0">
                <a:latin typeface="+mj-lt"/>
              </a:rPr>
              <a:t>Set N[s] </a:t>
            </a:r>
            <a:r>
              <a:rPr lang="en-US" sz="2000" dirty="0" smtClean="0">
                <a:latin typeface="+mj-lt"/>
                <a:sym typeface="Symbol"/>
              </a:rPr>
              <a:t> N[s]+1</a:t>
            </a:r>
            <a:endParaRPr lang="en-US" sz="2000" dirty="0" smtClean="0">
              <a:latin typeface="+mj-lt"/>
            </a:endParaRPr>
          </a:p>
          <a:p>
            <a:pPr lvl="1">
              <a:buClr>
                <a:srgbClr val="0033CC"/>
              </a:buClr>
              <a:buSzPct val="90000"/>
              <a:buFont typeface="+mj-lt"/>
              <a:buAutoNum type="arabicPeriod" startAt="3"/>
            </a:pPr>
            <a:r>
              <a:rPr lang="en-US" sz="2000" dirty="0" smtClean="0">
                <a:latin typeface="+mj-lt"/>
              </a:rPr>
              <a:t>Adjust utility U</a:t>
            </a:r>
            <a:r>
              <a:rPr lang="en-US" sz="2000" baseline="30000" dirty="0" smtClean="0">
                <a:latin typeface="Symbol" pitchFamily="18" charset="2"/>
              </a:rPr>
              <a:t>p</a:t>
            </a:r>
            <a:r>
              <a:rPr lang="en-US" sz="2000" dirty="0">
                <a:latin typeface="+mj-lt"/>
              </a:rPr>
              <a:t>(s</a:t>
            </a:r>
            <a:r>
              <a:rPr lang="en-US" sz="2000" dirty="0" smtClean="0">
                <a:latin typeface="+mj-lt"/>
              </a:rPr>
              <a:t>)</a:t>
            </a:r>
            <a:r>
              <a:rPr lang="en-US" sz="2000" dirty="0">
                <a:sym typeface="Symbol"/>
              </a:rPr>
              <a:t>  </a:t>
            </a:r>
            <a:r>
              <a:rPr lang="en-US" sz="2000" dirty="0" smtClean="0">
                <a:latin typeface="+mj-lt"/>
              </a:rPr>
              <a:t>U</a:t>
            </a:r>
            <a:r>
              <a:rPr lang="en-US" sz="2000" baseline="30000" dirty="0" smtClean="0">
                <a:latin typeface="Symbol" pitchFamily="18" charset="2"/>
              </a:rPr>
              <a:t>p</a:t>
            </a:r>
            <a:r>
              <a:rPr lang="en-US" sz="2000" dirty="0" smtClean="0">
                <a:latin typeface="+mj-lt"/>
              </a:rPr>
              <a:t>(s)+</a:t>
            </a:r>
            <a:r>
              <a:rPr lang="en-US" sz="2000" dirty="0" smtClean="0">
                <a:latin typeface="Symbol" pitchFamily="18" charset="2"/>
              </a:rPr>
              <a:t>a</a:t>
            </a:r>
            <a:r>
              <a:rPr lang="en-US" sz="2000" dirty="0" smtClean="0">
                <a:latin typeface="+mj-lt"/>
              </a:rPr>
              <a:t>(N[s])(</a:t>
            </a:r>
            <a:r>
              <a:rPr lang="en-US" sz="2000" dirty="0" err="1" smtClean="0">
                <a:latin typeface="+mj-lt"/>
              </a:rPr>
              <a:t>r+</a:t>
            </a:r>
            <a:r>
              <a:rPr lang="en-US" sz="2000" dirty="0" err="1" smtClean="0">
                <a:latin typeface="Symbol" pitchFamily="18" charset="2"/>
              </a:rPr>
              <a:t>g</a:t>
            </a:r>
            <a:r>
              <a:rPr lang="en-US" sz="2000" dirty="0" err="1" smtClean="0">
                <a:latin typeface="+mj-lt"/>
              </a:rPr>
              <a:t>U</a:t>
            </a:r>
            <a:r>
              <a:rPr lang="en-US" sz="2000" baseline="30000" dirty="0" err="1" smtClean="0">
                <a:latin typeface="Symbol" pitchFamily="18" charset="2"/>
              </a:rPr>
              <a:t>p</a:t>
            </a:r>
            <a:r>
              <a:rPr lang="en-US" sz="2000" dirty="0" smtClean="0">
                <a:latin typeface="+mj-lt"/>
              </a:rPr>
              <a:t>(s’)-</a:t>
            </a:r>
            <a:r>
              <a:rPr lang="en-US" sz="2000" dirty="0">
                <a:latin typeface="+mj-lt"/>
              </a:rPr>
              <a:t>U</a:t>
            </a:r>
            <a:r>
              <a:rPr lang="en-US" sz="2000" baseline="30000" dirty="0">
                <a:latin typeface="Symbol" pitchFamily="18" charset="2"/>
              </a:rPr>
              <a:t>p</a:t>
            </a:r>
            <a:r>
              <a:rPr lang="en-US" sz="2000" dirty="0">
                <a:latin typeface="+mj-lt"/>
              </a:rPr>
              <a:t>(s</a:t>
            </a:r>
            <a:r>
              <a:rPr lang="en-US" sz="2000" dirty="0" smtClean="0">
                <a:latin typeface="+mj-lt"/>
              </a:rPr>
              <a:t>))</a:t>
            </a:r>
          </a:p>
        </p:txBody>
      </p:sp>
      <p:grpSp>
        <p:nvGrpSpPr>
          <p:cNvPr id="109572" name="Group 4"/>
          <p:cNvGrpSpPr>
            <a:grpSpLocks/>
          </p:cNvGrpSpPr>
          <p:nvPr/>
        </p:nvGrpSpPr>
        <p:grpSpPr bwMode="auto">
          <a:xfrm>
            <a:off x="685800" y="1447800"/>
            <a:ext cx="2819400" cy="2236788"/>
            <a:chOff x="432" y="912"/>
            <a:chExt cx="1776" cy="1409"/>
          </a:xfrm>
        </p:grpSpPr>
        <p:grpSp>
          <p:nvGrpSpPr>
            <p:cNvPr id="109573" name="Group 5"/>
            <p:cNvGrpSpPr>
              <a:grpSpLocks/>
            </p:cNvGrpSpPr>
            <p:nvPr/>
          </p:nvGrpSpPr>
          <p:grpSpPr bwMode="auto">
            <a:xfrm>
              <a:off x="672" y="912"/>
              <a:ext cx="1536" cy="1152"/>
              <a:chOff x="960" y="1152"/>
              <a:chExt cx="1536" cy="1152"/>
            </a:xfrm>
          </p:grpSpPr>
          <p:sp>
            <p:nvSpPr>
              <p:cNvPr id="109574" name="Rectangle 6"/>
              <p:cNvSpPr>
                <a:spLocks noChangeArrowheads="1"/>
              </p:cNvSpPr>
              <p:nvPr/>
            </p:nvSpPr>
            <p:spPr bwMode="auto">
              <a:xfrm>
                <a:off x="960" y="1152"/>
                <a:ext cx="1536" cy="11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575" name="Line 7"/>
              <p:cNvSpPr>
                <a:spLocks noChangeShapeType="1"/>
              </p:cNvSpPr>
              <p:nvPr/>
            </p:nvSpPr>
            <p:spPr bwMode="auto">
              <a:xfrm>
                <a:off x="1344" y="1152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9576" name="Line 8"/>
              <p:cNvSpPr>
                <a:spLocks noChangeShapeType="1"/>
              </p:cNvSpPr>
              <p:nvPr/>
            </p:nvSpPr>
            <p:spPr bwMode="auto">
              <a:xfrm>
                <a:off x="1728" y="1152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9577" name="Line 9"/>
              <p:cNvSpPr>
                <a:spLocks noChangeShapeType="1"/>
              </p:cNvSpPr>
              <p:nvPr/>
            </p:nvSpPr>
            <p:spPr bwMode="auto">
              <a:xfrm>
                <a:off x="2112" y="1152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9578" name="Line 10"/>
              <p:cNvSpPr>
                <a:spLocks noChangeShapeType="1"/>
              </p:cNvSpPr>
              <p:nvPr/>
            </p:nvSpPr>
            <p:spPr bwMode="auto">
              <a:xfrm>
                <a:off x="960" y="1536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9579" name="Line 11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9580" name="Rectangle 12"/>
              <p:cNvSpPr>
                <a:spLocks noChangeArrowheads="1"/>
              </p:cNvSpPr>
              <p:nvPr/>
            </p:nvSpPr>
            <p:spPr bwMode="auto">
              <a:xfrm>
                <a:off x="1344" y="1536"/>
                <a:ext cx="384" cy="384"/>
              </a:xfrm>
              <a:prstGeom prst="rect">
                <a:avLst/>
              </a:prstGeom>
              <a:solidFill>
                <a:srgbClr val="66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9581" name="Group 13"/>
            <p:cNvGrpSpPr>
              <a:grpSpLocks/>
            </p:cNvGrpSpPr>
            <p:nvPr/>
          </p:nvGrpSpPr>
          <p:grpSpPr bwMode="auto">
            <a:xfrm>
              <a:off x="432" y="1015"/>
              <a:ext cx="1702" cy="1306"/>
              <a:chOff x="720" y="1159"/>
              <a:chExt cx="1702" cy="1306"/>
            </a:xfrm>
          </p:grpSpPr>
          <p:sp>
            <p:nvSpPr>
              <p:cNvPr id="109582" name="Text Box 14"/>
              <p:cNvSpPr txBox="1">
                <a:spLocks noChangeArrowheads="1"/>
              </p:cNvSpPr>
              <p:nvPr/>
            </p:nvSpPr>
            <p:spPr bwMode="auto">
              <a:xfrm>
                <a:off x="720" y="1159"/>
                <a:ext cx="21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Comic Sans MS" pitchFamily="66" charset="0"/>
                  </a:rPr>
                  <a:t>3</a:t>
                </a:r>
              </a:p>
            </p:txBody>
          </p:sp>
          <p:grpSp>
            <p:nvGrpSpPr>
              <p:cNvPr id="109583" name="Group 15"/>
              <p:cNvGrpSpPr>
                <a:grpSpLocks/>
              </p:cNvGrpSpPr>
              <p:nvPr/>
            </p:nvGrpSpPr>
            <p:grpSpPr bwMode="auto">
              <a:xfrm>
                <a:off x="720" y="1543"/>
                <a:ext cx="1702" cy="922"/>
                <a:chOff x="720" y="1543"/>
                <a:chExt cx="1702" cy="922"/>
              </a:xfrm>
            </p:grpSpPr>
            <p:sp>
              <p:nvSpPr>
                <p:cNvPr id="109584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720" y="1543"/>
                  <a:ext cx="21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2</a:t>
                  </a:r>
                </a:p>
              </p:txBody>
            </p:sp>
            <p:sp>
              <p:nvSpPr>
                <p:cNvPr id="109585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720" y="1879"/>
                  <a:ext cx="18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1</a:t>
                  </a:r>
                </a:p>
              </p:txBody>
            </p:sp>
            <p:sp>
              <p:nvSpPr>
                <p:cNvPr id="109586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2208" y="2215"/>
                  <a:ext cx="21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4</a:t>
                  </a:r>
                </a:p>
              </p:txBody>
            </p:sp>
            <p:sp>
              <p:nvSpPr>
                <p:cNvPr id="109587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824" y="2215"/>
                  <a:ext cx="21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3</a:t>
                  </a:r>
                </a:p>
              </p:txBody>
            </p:sp>
            <p:sp>
              <p:nvSpPr>
                <p:cNvPr id="109588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1440" y="2215"/>
                  <a:ext cx="21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2</a:t>
                  </a:r>
                </a:p>
              </p:txBody>
            </p:sp>
            <p:sp>
              <p:nvSpPr>
                <p:cNvPr id="109589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056" y="2215"/>
                  <a:ext cx="18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1</a:t>
                  </a:r>
                </a:p>
              </p:txBody>
            </p:sp>
          </p:grpSp>
        </p:grpSp>
        <p:sp>
          <p:nvSpPr>
            <p:cNvPr id="109590" name="Rectangle 22"/>
            <p:cNvSpPr>
              <a:spLocks noChangeArrowheads="1"/>
            </p:cNvSpPr>
            <p:nvPr/>
          </p:nvSpPr>
          <p:spPr bwMode="auto">
            <a:xfrm>
              <a:off x="1824" y="912"/>
              <a:ext cx="384" cy="384"/>
            </a:xfrm>
            <a:prstGeom prst="rect">
              <a:avLst/>
            </a:prstGeom>
            <a:solidFill>
              <a:srgbClr val="CC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Comic Sans MS" pitchFamily="66" charset="0"/>
                </a:rPr>
                <a:t>+1</a:t>
              </a:r>
            </a:p>
          </p:txBody>
        </p:sp>
        <p:sp>
          <p:nvSpPr>
            <p:cNvPr id="109591" name="Rectangle 23"/>
            <p:cNvSpPr>
              <a:spLocks noChangeArrowheads="1"/>
            </p:cNvSpPr>
            <p:nvPr/>
          </p:nvSpPr>
          <p:spPr bwMode="auto">
            <a:xfrm>
              <a:off x="1824" y="1296"/>
              <a:ext cx="384" cy="384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Comic Sans MS" pitchFamily="66" charset="0"/>
                </a:rPr>
                <a:t>-1</a:t>
              </a:r>
            </a:p>
          </p:txBody>
        </p:sp>
        <p:sp>
          <p:nvSpPr>
            <p:cNvPr id="109592" name="Rectangle 24"/>
            <p:cNvSpPr>
              <a:spLocks noChangeArrowheads="1"/>
            </p:cNvSpPr>
            <p:nvPr/>
          </p:nvSpPr>
          <p:spPr bwMode="auto">
            <a:xfrm>
              <a:off x="1440" y="1296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109593" name="Rectangle 25"/>
            <p:cNvSpPr>
              <a:spLocks noChangeArrowheads="1"/>
            </p:cNvSpPr>
            <p:nvPr/>
          </p:nvSpPr>
          <p:spPr bwMode="auto">
            <a:xfrm>
              <a:off x="1824" y="1680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109594" name="Rectangle 26"/>
            <p:cNvSpPr>
              <a:spLocks noChangeArrowheads="1"/>
            </p:cNvSpPr>
            <p:nvPr/>
          </p:nvSpPr>
          <p:spPr bwMode="auto">
            <a:xfrm>
              <a:off x="1440" y="1680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109595" name="Rectangle 27"/>
            <p:cNvSpPr>
              <a:spLocks noChangeArrowheads="1"/>
            </p:cNvSpPr>
            <p:nvPr/>
          </p:nvSpPr>
          <p:spPr bwMode="auto">
            <a:xfrm>
              <a:off x="1056" y="1680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109596" name="Rectangle 28"/>
            <p:cNvSpPr>
              <a:spLocks noChangeArrowheads="1"/>
            </p:cNvSpPr>
            <p:nvPr/>
          </p:nvSpPr>
          <p:spPr bwMode="auto">
            <a:xfrm>
              <a:off x="672" y="1680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 smtClean="0">
                  <a:latin typeface="Comic Sans MS" pitchFamily="66" charset="0"/>
                </a:rPr>
                <a:t>-0.04</a:t>
              </a:r>
              <a:endParaRPr lang="en-US" sz="1600" dirty="0">
                <a:latin typeface="Comic Sans MS" pitchFamily="66" charset="0"/>
              </a:endParaRPr>
            </a:p>
          </p:txBody>
        </p:sp>
        <p:sp>
          <p:nvSpPr>
            <p:cNvPr id="109597" name="Rectangle 29"/>
            <p:cNvSpPr>
              <a:spLocks noChangeArrowheads="1"/>
            </p:cNvSpPr>
            <p:nvPr/>
          </p:nvSpPr>
          <p:spPr bwMode="auto">
            <a:xfrm>
              <a:off x="672" y="1296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 smtClean="0">
                  <a:latin typeface="Comic Sans MS" pitchFamily="66" charset="0"/>
                </a:rPr>
                <a:t>-0.04</a:t>
              </a:r>
              <a:endParaRPr lang="en-US" sz="1600" dirty="0">
                <a:latin typeface="Comic Sans MS" pitchFamily="66" charset="0"/>
              </a:endParaRPr>
            </a:p>
          </p:txBody>
        </p:sp>
        <p:sp>
          <p:nvSpPr>
            <p:cNvPr id="109598" name="Rectangle 30"/>
            <p:cNvSpPr>
              <a:spLocks noChangeArrowheads="1"/>
            </p:cNvSpPr>
            <p:nvPr/>
          </p:nvSpPr>
          <p:spPr bwMode="auto">
            <a:xfrm>
              <a:off x="1056" y="912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 smtClean="0">
                  <a:latin typeface="Comic Sans MS" pitchFamily="66" charset="0"/>
                </a:rPr>
                <a:t>0.21</a:t>
              </a:r>
              <a:endParaRPr lang="en-US" sz="1600" dirty="0">
                <a:latin typeface="Comic Sans MS" pitchFamily="66" charset="0"/>
              </a:endParaRPr>
            </a:p>
          </p:txBody>
        </p:sp>
        <p:sp>
          <p:nvSpPr>
            <p:cNvPr id="109599" name="Rectangle 31"/>
            <p:cNvSpPr>
              <a:spLocks noChangeArrowheads="1"/>
            </p:cNvSpPr>
            <p:nvPr/>
          </p:nvSpPr>
          <p:spPr bwMode="auto">
            <a:xfrm>
              <a:off x="672" y="912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 smtClean="0">
                  <a:latin typeface="Comic Sans MS" pitchFamily="66" charset="0"/>
                </a:rPr>
                <a:t>-0.04</a:t>
              </a:r>
              <a:endParaRPr lang="en-US" sz="1600" dirty="0">
                <a:latin typeface="Comic Sans MS" pitchFamily="66" charset="0"/>
              </a:endParaRPr>
            </a:p>
          </p:txBody>
        </p:sp>
        <p:sp>
          <p:nvSpPr>
            <p:cNvPr id="109600" name="Rectangle 32"/>
            <p:cNvSpPr>
              <a:spLocks noChangeArrowheads="1"/>
            </p:cNvSpPr>
            <p:nvPr/>
          </p:nvSpPr>
          <p:spPr bwMode="auto">
            <a:xfrm>
              <a:off x="1440" y="912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 smtClean="0">
                  <a:latin typeface="Comic Sans MS" pitchFamily="66" charset="0"/>
                </a:rPr>
                <a:t>0.72</a:t>
              </a:r>
              <a:endParaRPr lang="en-US" sz="1600" dirty="0">
                <a:latin typeface="Comic Sans MS" pitchFamily="66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886200" y="14478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 learning rate </a:t>
            </a:r>
            <a:r>
              <a:rPr lang="en-US" dirty="0" smtClean="0">
                <a:latin typeface="Symbol" pitchFamily="18" charset="2"/>
              </a:rPr>
              <a:t>a</a:t>
            </a:r>
            <a:r>
              <a:rPr lang="en-US" dirty="0" smtClean="0"/>
              <a:t>=0.5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778125" y="1752600"/>
            <a:ext cx="3111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1371600" y="1973263"/>
            <a:ext cx="0" cy="247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517650" y="1752600"/>
            <a:ext cx="3111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127250" y="1752600"/>
            <a:ext cx="3111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1371600" y="2543175"/>
            <a:ext cx="0" cy="247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80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Online learning</a:t>
            </a:r>
          </a:p>
          <a:p>
            <a:r>
              <a:rPr lang="en-US" dirty="0" smtClean="0"/>
              <a:t>Reinforcement learning</a:t>
            </a:r>
            <a:endParaRPr lang="en-US" dirty="0"/>
          </a:p>
          <a:p>
            <a:pPr lvl="1"/>
            <a:r>
              <a:rPr lang="en-US" dirty="0" smtClean="0"/>
              <a:t>Model-free vs. model-based</a:t>
            </a:r>
          </a:p>
          <a:p>
            <a:pPr lvl="1"/>
            <a:r>
              <a:rPr lang="en-US" dirty="0" smtClean="0"/>
              <a:t>Passive vs. active learning</a:t>
            </a:r>
          </a:p>
          <a:p>
            <a:pPr lvl="1"/>
            <a:r>
              <a:rPr lang="en-US" dirty="0" smtClean="0"/>
              <a:t>Exploration-exploitation </a:t>
            </a:r>
            <a:r>
              <a:rPr lang="en-US" dirty="0"/>
              <a:t>tradeoff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58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Difference Learning</a:t>
            </a:r>
            <a:endParaRPr lang="en-US" dirty="0"/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609600" y="3733800"/>
            <a:ext cx="83058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804863" indent="-457200"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371600" indent="-457200"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828800" indent="-457200"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286000" indent="-457200"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33CC"/>
              </a:buClr>
              <a:buSzPct val="90000"/>
              <a:buFont typeface="Wingdings" pitchFamily="2" charset="2"/>
              <a:buAutoNum type="arabicPeriod"/>
            </a:pPr>
            <a:r>
              <a:rPr lang="en-US" sz="2000" dirty="0" smtClean="0">
                <a:latin typeface="+mj-lt"/>
              </a:rPr>
              <a:t>Store counts N[s] and estimated utilities </a:t>
            </a:r>
            <a:r>
              <a:rPr lang="en-US" sz="2000" dirty="0">
                <a:latin typeface="+mj-lt"/>
              </a:rPr>
              <a:t>U</a:t>
            </a:r>
            <a:r>
              <a:rPr lang="en-US" sz="2000" baseline="30000" dirty="0">
                <a:latin typeface="Symbol" pitchFamily="18" charset="2"/>
              </a:rPr>
              <a:t>p</a:t>
            </a:r>
            <a:r>
              <a:rPr lang="en-US" sz="2000" dirty="0">
                <a:latin typeface="+mj-lt"/>
              </a:rPr>
              <a:t>(s</a:t>
            </a:r>
            <a:r>
              <a:rPr lang="en-US" sz="2000" dirty="0" smtClean="0">
                <a:latin typeface="+mj-lt"/>
              </a:rPr>
              <a:t>)</a:t>
            </a:r>
          </a:p>
          <a:p>
            <a:pPr>
              <a:buClr>
                <a:srgbClr val="0033CC"/>
              </a:buClr>
              <a:buSzPct val="90000"/>
              <a:buFont typeface="Wingdings" pitchFamily="2" charset="2"/>
              <a:buAutoNum type="arabicPeriod"/>
            </a:pPr>
            <a:r>
              <a:rPr lang="en-US" sz="2000" dirty="0" smtClean="0">
                <a:latin typeface="+mj-lt"/>
              </a:rPr>
              <a:t>For each observed transition (</a:t>
            </a:r>
            <a:r>
              <a:rPr lang="en-US" sz="2000" dirty="0" err="1" smtClean="0">
                <a:latin typeface="+mj-lt"/>
              </a:rPr>
              <a:t>s,r,a,s</a:t>
            </a:r>
            <a:r>
              <a:rPr lang="en-US" sz="2000" dirty="0" smtClean="0">
                <a:latin typeface="+mj-lt"/>
              </a:rPr>
              <a:t>’):</a:t>
            </a:r>
          </a:p>
          <a:p>
            <a:pPr lvl="1">
              <a:buClr>
                <a:srgbClr val="0033CC"/>
              </a:buClr>
              <a:buSzPct val="90000"/>
              <a:buFont typeface="+mj-lt"/>
              <a:buAutoNum type="arabicPeriod" startAt="3"/>
            </a:pPr>
            <a:r>
              <a:rPr lang="en-US" sz="2000" dirty="0" smtClean="0">
                <a:latin typeface="+mj-lt"/>
              </a:rPr>
              <a:t>Set N[s] </a:t>
            </a:r>
            <a:r>
              <a:rPr lang="en-US" sz="2000" dirty="0" smtClean="0">
                <a:latin typeface="+mj-lt"/>
                <a:sym typeface="Symbol"/>
              </a:rPr>
              <a:t> N[s]+1</a:t>
            </a:r>
            <a:endParaRPr lang="en-US" sz="2000" dirty="0" smtClean="0">
              <a:latin typeface="+mj-lt"/>
            </a:endParaRPr>
          </a:p>
          <a:p>
            <a:pPr lvl="1">
              <a:buClr>
                <a:srgbClr val="0033CC"/>
              </a:buClr>
              <a:buSzPct val="90000"/>
              <a:buFont typeface="+mj-lt"/>
              <a:buAutoNum type="arabicPeriod" startAt="3"/>
            </a:pPr>
            <a:r>
              <a:rPr lang="en-US" sz="2000" dirty="0" smtClean="0">
                <a:latin typeface="+mj-lt"/>
              </a:rPr>
              <a:t>Adjust utility U</a:t>
            </a:r>
            <a:r>
              <a:rPr lang="en-US" sz="2000" baseline="30000" dirty="0" smtClean="0">
                <a:latin typeface="Symbol" pitchFamily="18" charset="2"/>
              </a:rPr>
              <a:t>p</a:t>
            </a:r>
            <a:r>
              <a:rPr lang="en-US" sz="2000" dirty="0">
                <a:latin typeface="+mj-lt"/>
              </a:rPr>
              <a:t>(s</a:t>
            </a:r>
            <a:r>
              <a:rPr lang="en-US" sz="2000" dirty="0" smtClean="0">
                <a:latin typeface="+mj-lt"/>
              </a:rPr>
              <a:t>)</a:t>
            </a:r>
            <a:r>
              <a:rPr lang="en-US" sz="2000" dirty="0">
                <a:sym typeface="Symbol"/>
              </a:rPr>
              <a:t>  </a:t>
            </a:r>
            <a:r>
              <a:rPr lang="en-US" sz="2000" dirty="0" smtClean="0">
                <a:latin typeface="+mj-lt"/>
              </a:rPr>
              <a:t>U</a:t>
            </a:r>
            <a:r>
              <a:rPr lang="en-US" sz="2000" baseline="30000" dirty="0" smtClean="0">
                <a:latin typeface="Symbol" pitchFamily="18" charset="2"/>
              </a:rPr>
              <a:t>p</a:t>
            </a:r>
            <a:r>
              <a:rPr lang="en-US" sz="2000" dirty="0" smtClean="0">
                <a:latin typeface="+mj-lt"/>
              </a:rPr>
              <a:t>(s)+</a:t>
            </a:r>
            <a:r>
              <a:rPr lang="en-US" sz="2000" dirty="0" smtClean="0">
                <a:latin typeface="Symbol" pitchFamily="18" charset="2"/>
              </a:rPr>
              <a:t>a</a:t>
            </a:r>
            <a:r>
              <a:rPr lang="en-US" sz="2000" dirty="0" smtClean="0">
                <a:latin typeface="+mj-lt"/>
              </a:rPr>
              <a:t>(N[s])(</a:t>
            </a:r>
            <a:r>
              <a:rPr lang="en-US" sz="2000" dirty="0" err="1" smtClean="0">
                <a:latin typeface="+mj-lt"/>
              </a:rPr>
              <a:t>r+</a:t>
            </a:r>
            <a:r>
              <a:rPr lang="en-US" sz="2000" dirty="0" err="1" smtClean="0">
                <a:latin typeface="Symbol" pitchFamily="18" charset="2"/>
              </a:rPr>
              <a:t>g</a:t>
            </a:r>
            <a:r>
              <a:rPr lang="en-US" sz="2000" dirty="0" err="1" smtClean="0">
                <a:latin typeface="+mj-lt"/>
              </a:rPr>
              <a:t>U</a:t>
            </a:r>
            <a:r>
              <a:rPr lang="en-US" sz="2000" baseline="30000" dirty="0" err="1" smtClean="0">
                <a:latin typeface="Symbol" pitchFamily="18" charset="2"/>
              </a:rPr>
              <a:t>p</a:t>
            </a:r>
            <a:r>
              <a:rPr lang="en-US" sz="2000" dirty="0" smtClean="0">
                <a:latin typeface="+mj-lt"/>
              </a:rPr>
              <a:t>(s’)-</a:t>
            </a:r>
            <a:r>
              <a:rPr lang="en-US" sz="2000" dirty="0">
                <a:latin typeface="+mj-lt"/>
              </a:rPr>
              <a:t>U</a:t>
            </a:r>
            <a:r>
              <a:rPr lang="en-US" sz="2000" baseline="30000" dirty="0">
                <a:latin typeface="Symbol" pitchFamily="18" charset="2"/>
              </a:rPr>
              <a:t>p</a:t>
            </a:r>
            <a:r>
              <a:rPr lang="en-US" sz="2000" dirty="0">
                <a:latin typeface="+mj-lt"/>
              </a:rPr>
              <a:t>(s</a:t>
            </a:r>
            <a:r>
              <a:rPr lang="en-US" sz="2000" dirty="0" smtClean="0">
                <a:latin typeface="+mj-lt"/>
              </a:rPr>
              <a:t>))</a:t>
            </a:r>
          </a:p>
        </p:txBody>
      </p:sp>
      <p:grpSp>
        <p:nvGrpSpPr>
          <p:cNvPr id="109572" name="Group 4"/>
          <p:cNvGrpSpPr>
            <a:grpSpLocks/>
          </p:cNvGrpSpPr>
          <p:nvPr/>
        </p:nvGrpSpPr>
        <p:grpSpPr bwMode="auto">
          <a:xfrm>
            <a:off x="685800" y="1447800"/>
            <a:ext cx="2819400" cy="2236788"/>
            <a:chOff x="432" y="912"/>
            <a:chExt cx="1776" cy="1409"/>
          </a:xfrm>
        </p:grpSpPr>
        <p:grpSp>
          <p:nvGrpSpPr>
            <p:cNvPr id="109573" name="Group 5"/>
            <p:cNvGrpSpPr>
              <a:grpSpLocks/>
            </p:cNvGrpSpPr>
            <p:nvPr/>
          </p:nvGrpSpPr>
          <p:grpSpPr bwMode="auto">
            <a:xfrm>
              <a:off x="672" y="912"/>
              <a:ext cx="1536" cy="1152"/>
              <a:chOff x="960" y="1152"/>
              <a:chExt cx="1536" cy="1152"/>
            </a:xfrm>
          </p:grpSpPr>
          <p:sp>
            <p:nvSpPr>
              <p:cNvPr id="109574" name="Rectangle 6"/>
              <p:cNvSpPr>
                <a:spLocks noChangeArrowheads="1"/>
              </p:cNvSpPr>
              <p:nvPr/>
            </p:nvSpPr>
            <p:spPr bwMode="auto">
              <a:xfrm>
                <a:off x="960" y="1152"/>
                <a:ext cx="1536" cy="11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575" name="Line 7"/>
              <p:cNvSpPr>
                <a:spLocks noChangeShapeType="1"/>
              </p:cNvSpPr>
              <p:nvPr/>
            </p:nvSpPr>
            <p:spPr bwMode="auto">
              <a:xfrm>
                <a:off x="1344" y="1152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9576" name="Line 8"/>
              <p:cNvSpPr>
                <a:spLocks noChangeShapeType="1"/>
              </p:cNvSpPr>
              <p:nvPr/>
            </p:nvSpPr>
            <p:spPr bwMode="auto">
              <a:xfrm>
                <a:off x="1728" y="1152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9577" name="Line 9"/>
              <p:cNvSpPr>
                <a:spLocks noChangeShapeType="1"/>
              </p:cNvSpPr>
              <p:nvPr/>
            </p:nvSpPr>
            <p:spPr bwMode="auto">
              <a:xfrm>
                <a:off x="2112" y="1152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9578" name="Line 10"/>
              <p:cNvSpPr>
                <a:spLocks noChangeShapeType="1"/>
              </p:cNvSpPr>
              <p:nvPr/>
            </p:nvSpPr>
            <p:spPr bwMode="auto">
              <a:xfrm>
                <a:off x="960" y="1536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9579" name="Line 11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9580" name="Rectangle 12"/>
              <p:cNvSpPr>
                <a:spLocks noChangeArrowheads="1"/>
              </p:cNvSpPr>
              <p:nvPr/>
            </p:nvSpPr>
            <p:spPr bwMode="auto">
              <a:xfrm>
                <a:off x="1344" y="1536"/>
                <a:ext cx="384" cy="384"/>
              </a:xfrm>
              <a:prstGeom prst="rect">
                <a:avLst/>
              </a:prstGeom>
              <a:solidFill>
                <a:srgbClr val="66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9581" name="Group 13"/>
            <p:cNvGrpSpPr>
              <a:grpSpLocks/>
            </p:cNvGrpSpPr>
            <p:nvPr/>
          </p:nvGrpSpPr>
          <p:grpSpPr bwMode="auto">
            <a:xfrm>
              <a:off x="432" y="1015"/>
              <a:ext cx="1702" cy="1306"/>
              <a:chOff x="720" y="1159"/>
              <a:chExt cx="1702" cy="1306"/>
            </a:xfrm>
          </p:grpSpPr>
          <p:sp>
            <p:nvSpPr>
              <p:cNvPr id="109582" name="Text Box 14"/>
              <p:cNvSpPr txBox="1">
                <a:spLocks noChangeArrowheads="1"/>
              </p:cNvSpPr>
              <p:nvPr/>
            </p:nvSpPr>
            <p:spPr bwMode="auto">
              <a:xfrm>
                <a:off x="720" y="1159"/>
                <a:ext cx="21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Comic Sans MS" pitchFamily="66" charset="0"/>
                  </a:rPr>
                  <a:t>3</a:t>
                </a:r>
              </a:p>
            </p:txBody>
          </p:sp>
          <p:grpSp>
            <p:nvGrpSpPr>
              <p:cNvPr id="109583" name="Group 15"/>
              <p:cNvGrpSpPr>
                <a:grpSpLocks/>
              </p:cNvGrpSpPr>
              <p:nvPr/>
            </p:nvGrpSpPr>
            <p:grpSpPr bwMode="auto">
              <a:xfrm>
                <a:off x="720" y="1543"/>
                <a:ext cx="1702" cy="922"/>
                <a:chOff x="720" y="1543"/>
                <a:chExt cx="1702" cy="922"/>
              </a:xfrm>
            </p:grpSpPr>
            <p:sp>
              <p:nvSpPr>
                <p:cNvPr id="109584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720" y="1543"/>
                  <a:ext cx="21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2</a:t>
                  </a:r>
                </a:p>
              </p:txBody>
            </p:sp>
            <p:sp>
              <p:nvSpPr>
                <p:cNvPr id="109585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720" y="1879"/>
                  <a:ext cx="18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1</a:t>
                  </a:r>
                </a:p>
              </p:txBody>
            </p:sp>
            <p:sp>
              <p:nvSpPr>
                <p:cNvPr id="109586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2208" y="2215"/>
                  <a:ext cx="21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4</a:t>
                  </a:r>
                </a:p>
              </p:txBody>
            </p:sp>
            <p:sp>
              <p:nvSpPr>
                <p:cNvPr id="109587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824" y="2215"/>
                  <a:ext cx="21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3</a:t>
                  </a:r>
                </a:p>
              </p:txBody>
            </p:sp>
            <p:sp>
              <p:nvSpPr>
                <p:cNvPr id="109588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1440" y="2215"/>
                  <a:ext cx="21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2</a:t>
                  </a:r>
                </a:p>
              </p:txBody>
            </p:sp>
            <p:sp>
              <p:nvSpPr>
                <p:cNvPr id="109589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056" y="2215"/>
                  <a:ext cx="18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1</a:t>
                  </a:r>
                </a:p>
              </p:txBody>
            </p:sp>
          </p:grpSp>
        </p:grpSp>
        <p:sp>
          <p:nvSpPr>
            <p:cNvPr id="109590" name="Rectangle 22"/>
            <p:cNvSpPr>
              <a:spLocks noChangeArrowheads="1"/>
            </p:cNvSpPr>
            <p:nvPr/>
          </p:nvSpPr>
          <p:spPr bwMode="auto">
            <a:xfrm>
              <a:off x="1824" y="912"/>
              <a:ext cx="384" cy="384"/>
            </a:xfrm>
            <a:prstGeom prst="rect">
              <a:avLst/>
            </a:prstGeom>
            <a:solidFill>
              <a:srgbClr val="CC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Comic Sans MS" pitchFamily="66" charset="0"/>
                </a:rPr>
                <a:t>+1</a:t>
              </a:r>
            </a:p>
          </p:txBody>
        </p:sp>
        <p:sp>
          <p:nvSpPr>
            <p:cNvPr id="109591" name="Rectangle 23"/>
            <p:cNvSpPr>
              <a:spLocks noChangeArrowheads="1"/>
            </p:cNvSpPr>
            <p:nvPr/>
          </p:nvSpPr>
          <p:spPr bwMode="auto">
            <a:xfrm>
              <a:off x="1824" y="1296"/>
              <a:ext cx="384" cy="384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Comic Sans MS" pitchFamily="66" charset="0"/>
                </a:rPr>
                <a:t>-1</a:t>
              </a:r>
            </a:p>
          </p:txBody>
        </p:sp>
        <p:sp>
          <p:nvSpPr>
            <p:cNvPr id="109592" name="Rectangle 24"/>
            <p:cNvSpPr>
              <a:spLocks noChangeArrowheads="1"/>
            </p:cNvSpPr>
            <p:nvPr/>
          </p:nvSpPr>
          <p:spPr bwMode="auto">
            <a:xfrm>
              <a:off x="1440" y="1296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109593" name="Rectangle 25"/>
            <p:cNvSpPr>
              <a:spLocks noChangeArrowheads="1"/>
            </p:cNvSpPr>
            <p:nvPr/>
          </p:nvSpPr>
          <p:spPr bwMode="auto">
            <a:xfrm>
              <a:off x="1824" y="1680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109594" name="Rectangle 26"/>
            <p:cNvSpPr>
              <a:spLocks noChangeArrowheads="1"/>
            </p:cNvSpPr>
            <p:nvPr/>
          </p:nvSpPr>
          <p:spPr bwMode="auto">
            <a:xfrm>
              <a:off x="1440" y="1680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109595" name="Rectangle 27"/>
            <p:cNvSpPr>
              <a:spLocks noChangeArrowheads="1"/>
            </p:cNvSpPr>
            <p:nvPr/>
          </p:nvSpPr>
          <p:spPr bwMode="auto">
            <a:xfrm>
              <a:off x="1056" y="1680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109596" name="Rectangle 28"/>
            <p:cNvSpPr>
              <a:spLocks noChangeArrowheads="1"/>
            </p:cNvSpPr>
            <p:nvPr/>
          </p:nvSpPr>
          <p:spPr bwMode="auto">
            <a:xfrm>
              <a:off x="672" y="1680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 smtClean="0">
                  <a:latin typeface="Comic Sans MS" pitchFamily="66" charset="0"/>
                </a:rPr>
                <a:t>-0.06</a:t>
              </a:r>
              <a:endParaRPr lang="en-US" sz="1600" dirty="0">
                <a:latin typeface="Comic Sans MS" pitchFamily="66" charset="0"/>
              </a:endParaRPr>
            </a:p>
          </p:txBody>
        </p:sp>
        <p:sp>
          <p:nvSpPr>
            <p:cNvPr id="109597" name="Rectangle 29"/>
            <p:cNvSpPr>
              <a:spLocks noChangeArrowheads="1"/>
            </p:cNvSpPr>
            <p:nvPr/>
          </p:nvSpPr>
          <p:spPr bwMode="auto">
            <a:xfrm>
              <a:off x="672" y="1296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 smtClean="0">
                  <a:latin typeface="Comic Sans MS" pitchFamily="66" charset="0"/>
                </a:rPr>
                <a:t>-0.06</a:t>
              </a:r>
              <a:endParaRPr lang="en-US" sz="1600" dirty="0">
                <a:latin typeface="Comic Sans MS" pitchFamily="66" charset="0"/>
              </a:endParaRPr>
            </a:p>
          </p:txBody>
        </p:sp>
        <p:sp>
          <p:nvSpPr>
            <p:cNvPr id="109598" name="Rectangle 30"/>
            <p:cNvSpPr>
              <a:spLocks noChangeArrowheads="1"/>
            </p:cNvSpPr>
            <p:nvPr/>
          </p:nvSpPr>
          <p:spPr bwMode="auto">
            <a:xfrm>
              <a:off x="1056" y="912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 smtClean="0">
                  <a:latin typeface="Comic Sans MS" pitchFamily="66" charset="0"/>
                </a:rPr>
                <a:t>0.44</a:t>
              </a:r>
              <a:endParaRPr lang="en-US" sz="1600" dirty="0">
                <a:latin typeface="Comic Sans MS" pitchFamily="66" charset="0"/>
              </a:endParaRPr>
            </a:p>
          </p:txBody>
        </p:sp>
        <p:sp>
          <p:nvSpPr>
            <p:cNvPr id="109599" name="Rectangle 31"/>
            <p:cNvSpPr>
              <a:spLocks noChangeArrowheads="1"/>
            </p:cNvSpPr>
            <p:nvPr/>
          </p:nvSpPr>
          <p:spPr bwMode="auto">
            <a:xfrm>
              <a:off x="672" y="912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 smtClean="0">
                  <a:latin typeface="Comic Sans MS" pitchFamily="66" charset="0"/>
                </a:rPr>
                <a:t>0.07</a:t>
              </a:r>
              <a:endParaRPr lang="en-US" sz="1600" dirty="0">
                <a:latin typeface="Comic Sans MS" pitchFamily="66" charset="0"/>
              </a:endParaRPr>
            </a:p>
          </p:txBody>
        </p:sp>
        <p:sp>
          <p:nvSpPr>
            <p:cNvPr id="109600" name="Rectangle 32"/>
            <p:cNvSpPr>
              <a:spLocks noChangeArrowheads="1"/>
            </p:cNvSpPr>
            <p:nvPr/>
          </p:nvSpPr>
          <p:spPr bwMode="auto">
            <a:xfrm>
              <a:off x="1440" y="912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 smtClean="0">
                  <a:latin typeface="Comic Sans MS" pitchFamily="66" charset="0"/>
                </a:rPr>
                <a:t>0.84</a:t>
              </a:r>
              <a:endParaRPr lang="en-US" sz="1600" dirty="0">
                <a:latin typeface="Comic Sans MS" pitchFamily="66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886200" y="14478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 learning rate </a:t>
            </a:r>
            <a:r>
              <a:rPr lang="en-US" dirty="0" smtClean="0">
                <a:latin typeface="Symbol" pitchFamily="18" charset="2"/>
              </a:rPr>
              <a:t>a</a:t>
            </a:r>
            <a:r>
              <a:rPr lang="en-US" dirty="0" smtClean="0"/>
              <a:t>=0.5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778125" y="1752600"/>
            <a:ext cx="3111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1371600" y="1973263"/>
            <a:ext cx="0" cy="247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517650" y="1752600"/>
            <a:ext cx="3111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127250" y="1752600"/>
            <a:ext cx="3111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1371600" y="2543175"/>
            <a:ext cx="0" cy="247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68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Difference Learning</a:t>
            </a:r>
            <a:endParaRPr lang="en-US" dirty="0"/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609600" y="3733800"/>
            <a:ext cx="83058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804863" indent="-457200"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371600" indent="-457200"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828800" indent="-457200"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286000" indent="-457200"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33CC"/>
              </a:buClr>
              <a:buSzPct val="90000"/>
              <a:buFont typeface="Wingdings" pitchFamily="2" charset="2"/>
              <a:buAutoNum type="arabicPeriod"/>
            </a:pPr>
            <a:r>
              <a:rPr lang="en-US" sz="2000" dirty="0" smtClean="0">
                <a:latin typeface="+mj-lt"/>
              </a:rPr>
              <a:t>Store counts N[s] and estimated utilities </a:t>
            </a:r>
            <a:r>
              <a:rPr lang="en-US" sz="2000" dirty="0">
                <a:latin typeface="+mj-lt"/>
              </a:rPr>
              <a:t>U</a:t>
            </a:r>
            <a:r>
              <a:rPr lang="en-US" sz="2000" baseline="30000" dirty="0">
                <a:latin typeface="Symbol" pitchFamily="18" charset="2"/>
              </a:rPr>
              <a:t>p</a:t>
            </a:r>
            <a:r>
              <a:rPr lang="en-US" sz="2000" dirty="0">
                <a:latin typeface="+mj-lt"/>
              </a:rPr>
              <a:t>(s</a:t>
            </a:r>
            <a:r>
              <a:rPr lang="en-US" sz="2000" dirty="0" smtClean="0">
                <a:latin typeface="+mj-lt"/>
              </a:rPr>
              <a:t>)</a:t>
            </a:r>
          </a:p>
          <a:p>
            <a:pPr>
              <a:buClr>
                <a:srgbClr val="0033CC"/>
              </a:buClr>
              <a:buSzPct val="90000"/>
              <a:buFont typeface="Wingdings" pitchFamily="2" charset="2"/>
              <a:buAutoNum type="arabicPeriod"/>
            </a:pPr>
            <a:r>
              <a:rPr lang="en-US" sz="2000" dirty="0" smtClean="0">
                <a:latin typeface="+mj-lt"/>
              </a:rPr>
              <a:t>For each observed transition (</a:t>
            </a:r>
            <a:r>
              <a:rPr lang="en-US" sz="2000" dirty="0" err="1" smtClean="0">
                <a:latin typeface="+mj-lt"/>
              </a:rPr>
              <a:t>s,r,a,s</a:t>
            </a:r>
            <a:r>
              <a:rPr lang="en-US" sz="2000" dirty="0" smtClean="0">
                <a:latin typeface="+mj-lt"/>
              </a:rPr>
              <a:t>’):</a:t>
            </a:r>
          </a:p>
          <a:p>
            <a:pPr lvl="1">
              <a:buClr>
                <a:srgbClr val="0033CC"/>
              </a:buClr>
              <a:buSzPct val="90000"/>
              <a:buFont typeface="+mj-lt"/>
              <a:buAutoNum type="arabicPeriod" startAt="3"/>
            </a:pPr>
            <a:r>
              <a:rPr lang="en-US" sz="2000" dirty="0" smtClean="0">
                <a:latin typeface="+mj-lt"/>
              </a:rPr>
              <a:t>Set N[s] </a:t>
            </a:r>
            <a:r>
              <a:rPr lang="en-US" sz="2000" dirty="0" smtClean="0">
                <a:latin typeface="+mj-lt"/>
                <a:sym typeface="Symbol"/>
              </a:rPr>
              <a:t> N[s]+1</a:t>
            </a:r>
            <a:endParaRPr lang="en-US" sz="2000" dirty="0" smtClean="0">
              <a:latin typeface="+mj-lt"/>
            </a:endParaRPr>
          </a:p>
          <a:p>
            <a:pPr lvl="1">
              <a:buClr>
                <a:srgbClr val="0033CC"/>
              </a:buClr>
              <a:buSzPct val="90000"/>
              <a:buFont typeface="+mj-lt"/>
              <a:buAutoNum type="arabicPeriod" startAt="3"/>
            </a:pPr>
            <a:r>
              <a:rPr lang="en-US" sz="2000" dirty="0" smtClean="0">
                <a:latin typeface="+mj-lt"/>
              </a:rPr>
              <a:t>Adjust utility U</a:t>
            </a:r>
            <a:r>
              <a:rPr lang="en-US" sz="2000" baseline="30000" dirty="0" smtClean="0">
                <a:latin typeface="Symbol" pitchFamily="18" charset="2"/>
              </a:rPr>
              <a:t>p</a:t>
            </a:r>
            <a:r>
              <a:rPr lang="en-US" sz="2000" dirty="0">
                <a:latin typeface="+mj-lt"/>
              </a:rPr>
              <a:t>(s</a:t>
            </a:r>
            <a:r>
              <a:rPr lang="en-US" sz="2000" dirty="0" smtClean="0">
                <a:latin typeface="+mj-lt"/>
              </a:rPr>
              <a:t>)</a:t>
            </a:r>
            <a:r>
              <a:rPr lang="en-US" sz="2000" dirty="0">
                <a:sym typeface="Symbol"/>
              </a:rPr>
              <a:t>  </a:t>
            </a:r>
            <a:r>
              <a:rPr lang="en-US" sz="2000" dirty="0" smtClean="0">
                <a:latin typeface="+mj-lt"/>
              </a:rPr>
              <a:t>U</a:t>
            </a:r>
            <a:r>
              <a:rPr lang="en-US" sz="2000" baseline="30000" dirty="0" smtClean="0">
                <a:latin typeface="Symbol" pitchFamily="18" charset="2"/>
              </a:rPr>
              <a:t>p</a:t>
            </a:r>
            <a:r>
              <a:rPr lang="en-US" sz="2000" dirty="0" smtClean="0">
                <a:latin typeface="+mj-lt"/>
              </a:rPr>
              <a:t>(s)+</a:t>
            </a:r>
            <a:r>
              <a:rPr lang="en-US" sz="2000" dirty="0" smtClean="0">
                <a:latin typeface="Symbol" pitchFamily="18" charset="2"/>
              </a:rPr>
              <a:t>a</a:t>
            </a:r>
            <a:r>
              <a:rPr lang="en-US" sz="2000" dirty="0" smtClean="0">
                <a:latin typeface="+mj-lt"/>
              </a:rPr>
              <a:t>(N[s])(</a:t>
            </a:r>
            <a:r>
              <a:rPr lang="en-US" sz="2000" dirty="0" err="1" smtClean="0">
                <a:latin typeface="+mj-lt"/>
              </a:rPr>
              <a:t>r+</a:t>
            </a:r>
            <a:r>
              <a:rPr lang="en-US" sz="2000" dirty="0" err="1" smtClean="0">
                <a:latin typeface="Symbol" pitchFamily="18" charset="2"/>
              </a:rPr>
              <a:t>g</a:t>
            </a:r>
            <a:r>
              <a:rPr lang="en-US" sz="2000" dirty="0" err="1" smtClean="0">
                <a:latin typeface="+mj-lt"/>
              </a:rPr>
              <a:t>U</a:t>
            </a:r>
            <a:r>
              <a:rPr lang="en-US" sz="2000" baseline="30000" dirty="0" err="1" smtClean="0">
                <a:latin typeface="Symbol" pitchFamily="18" charset="2"/>
              </a:rPr>
              <a:t>p</a:t>
            </a:r>
            <a:r>
              <a:rPr lang="en-US" sz="2000" dirty="0" smtClean="0">
                <a:latin typeface="+mj-lt"/>
              </a:rPr>
              <a:t>(s’)-</a:t>
            </a:r>
            <a:r>
              <a:rPr lang="en-US" sz="2000" dirty="0">
                <a:latin typeface="+mj-lt"/>
              </a:rPr>
              <a:t>U</a:t>
            </a:r>
            <a:r>
              <a:rPr lang="en-US" sz="2000" baseline="30000" dirty="0">
                <a:latin typeface="Symbol" pitchFamily="18" charset="2"/>
              </a:rPr>
              <a:t>p</a:t>
            </a:r>
            <a:r>
              <a:rPr lang="en-US" sz="2000" dirty="0">
                <a:latin typeface="+mj-lt"/>
              </a:rPr>
              <a:t>(s</a:t>
            </a:r>
            <a:r>
              <a:rPr lang="en-US" sz="2000" dirty="0" smtClean="0">
                <a:latin typeface="+mj-lt"/>
              </a:rPr>
              <a:t>))</a:t>
            </a:r>
          </a:p>
        </p:txBody>
      </p:sp>
      <p:grpSp>
        <p:nvGrpSpPr>
          <p:cNvPr id="109572" name="Group 4"/>
          <p:cNvGrpSpPr>
            <a:grpSpLocks/>
          </p:cNvGrpSpPr>
          <p:nvPr/>
        </p:nvGrpSpPr>
        <p:grpSpPr bwMode="auto">
          <a:xfrm>
            <a:off x="685800" y="1447800"/>
            <a:ext cx="2819400" cy="2236788"/>
            <a:chOff x="432" y="912"/>
            <a:chExt cx="1776" cy="1409"/>
          </a:xfrm>
        </p:grpSpPr>
        <p:grpSp>
          <p:nvGrpSpPr>
            <p:cNvPr id="109573" name="Group 5"/>
            <p:cNvGrpSpPr>
              <a:grpSpLocks/>
            </p:cNvGrpSpPr>
            <p:nvPr/>
          </p:nvGrpSpPr>
          <p:grpSpPr bwMode="auto">
            <a:xfrm>
              <a:off x="672" y="912"/>
              <a:ext cx="1536" cy="1152"/>
              <a:chOff x="960" y="1152"/>
              <a:chExt cx="1536" cy="1152"/>
            </a:xfrm>
          </p:grpSpPr>
          <p:sp>
            <p:nvSpPr>
              <p:cNvPr id="109574" name="Rectangle 6"/>
              <p:cNvSpPr>
                <a:spLocks noChangeArrowheads="1"/>
              </p:cNvSpPr>
              <p:nvPr/>
            </p:nvSpPr>
            <p:spPr bwMode="auto">
              <a:xfrm>
                <a:off x="960" y="1152"/>
                <a:ext cx="1536" cy="11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575" name="Line 7"/>
              <p:cNvSpPr>
                <a:spLocks noChangeShapeType="1"/>
              </p:cNvSpPr>
              <p:nvPr/>
            </p:nvSpPr>
            <p:spPr bwMode="auto">
              <a:xfrm>
                <a:off x="1344" y="1152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9576" name="Line 8"/>
              <p:cNvSpPr>
                <a:spLocks noChangeShapeType="1"/>
              </p:cNvSpPr>
              <p:nvPr/>
            </p:nvSpPr>
            <p:spPr bwMode="auto">
              <a:xfrm>
                <a:off x="1728" y="1152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9577" name="Line 9"/>
              <p:cNvSpPr>
                <a:spLocks noChangeShapeType="1"/>
              </p:cNvSpPr>
              <p:nvPr/>
            </p:nvSpPr>
            <p:spPr bwMode="auto">
              <a:xfrm>
                <a:off x="2112" y="1152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9578" name="Line 10"/>
              <p:cNvSpPr>
                <a:spLocks noChangeShapeType="1"/>
              </p:cNvSpPr>
              <p:nvPr/>
            </p:nvSpPr>
            <p:spPr bwMode="auto">
              <a:xfrm>
                <a:off x="960" y="1536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9579" name="Line 11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9580" name="Rectangle 12"/>
              <p:cNvSpPr>
                <a:spLocks noChangeArrowheads="1"/>
              </p:cNvSpPr>
              <p:nvPr/>
            </p:nvSpPr>
            <p:spPr bwMode="auto">
              <a:xfrm>
                <a:off x="1344" y="1536"/>
                <a:ext cx="384" cy="384"/>
              </a:xfrm>
              <a:prstGeom prst="rect">
                <a:avLst/>
              </a:prstGeom>
              <a:solidFill>
                <a:srgbClr val="66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9581" name="Group 13"/>
            <p:cNvGrpSpPr>
              <a:grpSpLocks/>
            </p:cNvGrpSpPr>
            <p:nvPr/>
          </p:nvGrpSpPr>
          <p:grpSpPr bwMode="auto">
            <a:xfrm>
              <a:off x="432" y="1015"/>
              <a:ext cx="1702" cy="1306"/>
              <a:chOff x="720" y="1159"/>
              <a:chExt cx="1702" cy="1306"/>
            </a:xfrm>
          </p:grpSpPr>
          <p:sp>
            <p:nvSpPr>
              <p:cNvPr id="109582" name="Text Box 14"/>
              <p:cNvSpPr txBox="1">
                <a:spLocks noChangeArrowheads="1"/>
              </p:cNvSpPr>
              <p:nvPr/>
            </p:nvSpPr>
            <p:spPr bwMode="auto">
              <a:xfrm>
                <a:off x="720" y="1159"/>
                <a:ext cx="21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Comic Sans MS" pitchFamily="66" charset="0"/>
                  </a:rPr>
                  <a:t>3</a:t>
                </a:r>
              </a:p>
            </p:txBody>
          </p:sp>
          <p:grpSp>
            <p:nvGrpSpPr>
              <p:cNvPr id="109583" name="Group 15"/>
              <p:cNvGrpSpPr>
                <a:grpSpLocks/>
              </p:cNvGrpSpPr>
              <p:nvPr/>
            </p:nvGrpSpPr>
            <p:grpSpPr bwMode="auto">
              <a:xfrm>
                <a:off x="720" y="1543"/>
                <a:ext cx="1702" cy="922"/>
                <a:chOff x="720" y="1543"/>
                <a:chExt cx="1702" cy="922"/>
              </a:xfrm>
            </p:grpSpPr>
            <p:sp>
              <p:nvSpPr>
                <p:cNvPr id="109584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720" y="1543"/>
                  <a:ext cx="21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2</a:t>
                  </a:r>
                </a:p>
              </p:txBody>
            </p:sp>
            <p:sp>
              <p:nvSpPr>
                <p:cNvPr id="109585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720" y="1879"/>
                  <a:ext cx="18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1</a:t>
                  </a:r>
                </a:p>
              </p:txBody>
            </p:sp>
            <p:sp>
              <p:nvSpPr>
                <p:cNvPr id="109586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2208" y="2215"/>
                  <a:ext cx="21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4</a:t>
                  </a:r>
                </a:p>
              </p:txBody>
            </p:sp>
            <p:sp>
              <p:nvSpPr>
                <p:cNvPr id="109587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824" y="2215"/>
                  <a:ext cx="21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3</a:t>
                  </a:r>
                </a:p>
              </p:txBody>
            </p:sp>
            <p:sp>
              <p:nvSpPr>
                <p:cNvPr id="109588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1440" y="2215"/>
                  <a:ext cx="21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2</a:t>
                  </a:r>
                </a:p>
              </p:txBody>
            </p:sp>
            <p:sp>
              <p:nvSpPr>
                <p:cNvPr id="109589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056" y="2215"/>
                  <a:ext cx="18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1</a:t>
                  </a:r>
                </a:p>
              </p:txBody>
            </p:sp>
          </p:grpSp>
        </p:grpSp>
        <p:sp>
          <p:nvSpPr>
            <p:cNvPr id="109590" name="Rectangle 22"/>
            <p:cNvSpPr>
              <a:spLocks noChangeArrowheads="1"/>
            </p:cNvSpPr>
            <p:nvPr/>
          </p:nvSpPr>
          <p:spPr bwMode="auto">
            <a:xfrm>
              <a:off x="1824" y="912"/>
              <a:ext cx="384" cy="384"/>
            </a:xfrm>
            <a:prstGeom prst="rect">
              <a:avLst/>
            </a:prstGeom>
            <a:solidFill>
              <a:srgbClr val="CC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Comic Sans MS" pitchFamily="66" charset="0"/>
                </a:rPr>
                <a:t>+1</a:t>
              </a:r>
            </a:p>
          </p:txBody>
        </p:sp>
        <p:sp>
          <p:nvSpPr>
            <p:cNvPr id="109591" name="Rectangle 23"/>
            <p:cNvSpPr>
              <a:spLocks noChangeArrowheads="1"/>
            </p:cNvSpPr>
            <p:nvPr/>
          </p:nvSpPr>
          <p:spPr bwMode="auto">
            <a:xfrm>
              <a:off x="1824" y="1296"/>
              <a:ext cx="384" cy="384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Comic Sans MS" pitchFamily="66" charset="0"/>
                </a:rPr>
                <a:t>-1</a:t>
              </a:r>
            </a:p>
          </p:txBody>
        </p:sp>
        <p:sp>
          <p:nvSpPr>
            <p:cNvPr id="109592" name="Rectangle 24"/>
            <p:cNvSpPr>
              <a:spLocks noChangeArrowheads="1"/>
            </p:cNvSpPr>
            <p:nvPr/>
          </p:nvSpPr>
          <p:spPr bwMode="auto">
            <a:xfrm>
              <a:off x="1440" y="1296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109593" name="Rectangle 25"/>
            <p:cNvSpPr>
              <a:spLocks noChangeArrowheads="1"/>
            </p:cNvSpPr>
            <p:nvPr/>
          </p:nvSpPr>
          <p:spPr bwMode="auto">
            <a:xfrm>
              <a:off x="1824" y="1680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109594" name="Rectangle 26"/>
            <p:cNvSpPr>
              <a:spLocks noChangeArrowheads="1"/>
            </p:cNvSpPr>
            <p:nvPr/>
          </p:nvSpPr>
          <p:spPr bwMode="auto">
            <a:xfrm>
              <a:off x="1440" y="1680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109595" name="Rectangle 27"/>
            <p:cNvSpPr>
              <a:spLocks noChangeArrowheads="1"/>
            </p:cNvSpPr>
            <p:nvPr/>
          </p:nvSpPr>
          <p:spPr bwMode="auto">
            <a:xfrm>
              <a:off x="1056" y="1680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109596" name="Rectangle 28"/>
            <p:cNvSpPr>
              <a:spLocks noChangeArrowheads="1"/>
            </p:cNvSpPr>
            <p:nvPr/>
          </p:nvSpPr>
          <p:spPr bwMode="auto">
            <a:xfrm>
              <a:off x="672" y="1680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 smtClean="0">
                  <a:latin typeface="Comic Sans MS" pitchFamily="66" charset="0"/>
                </a:rPr>
                <a:t>-0.08</a:t>
              </a:r>
              <a:endParaRPr lang="en-US" sz="1600" dirty="0">
                <a:latin typeface="Comic Sans MS" pitchFamily="66" charset="0"/>
              </a:endParaRPr>
            </a:p>
          </p:txBody>
        </p:sp>
        <p:sp>
          <p:nvSpPr>
            <p:cNvPr id="109597" name="Rectangle 29"/>
            <p:cNvSpPr>
              <a:spLocks noChangeArrowheads="1"/>
            </p:cNvSpPr>
            <p:nvPr/>
          </p:nvSpPr>
          <p:spPr bwMode="auto">
            <a:xfrm>
              <a:off x="672" y="1296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 smtClean="0">
                  <a:latin typeface="Comic Sans MS" pitchFamily="66" charset="0"/>
                </a:rPr>
                <a:t>-0.03</a:t>
              </a:r>
              <a:endParaRPr lang="en-US" sz="1600" dirty="0">
                <a:latin typeface="Comic Sans MS" pitchFamily="66" charset="0"/>
              </a:endParaRPr>
            </a:p>
          </p:txBody>
        </p:sp>
        <p:sp>
          <p:nvSpPr>
            <p:cNvPr id="109598" name="Rectangle 30"/>
            <p:cNvSpPr>
              <a:spLocks noChangeArrowheads="1"/>
            </p:cNvSpPr>
            <p:nvPr/>
          </p:nvSpPr>
          <p:spPr bwMode="auto">
            <a:xfrm>
              <a:off x="1056" y="912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 smtClean="0">
                  <a:latin typeface="Comic Sans MS" pitchFamily="66" charset="0"/>
                </a:rPr>
                <a:t>0.62</a:t>
              </a:r>
              <a:endParaRPr lang="en-US" sz="1600" dirty="0">
                <a:latin typeface="Comic Sans MS" pitchFamily="66" charset="0"/>
              </a:endParaRPr>
            </a:p>
          </p:txBody>
        </p:sp>
        <p:sp>
          <p:nvSpPr>
            <p:cNvPr id="109599" name="Rectangle 31"/>
            <p:cNvSpPr>
              <a:spLocks noChangeArrowheads="1"/>
            </p:cNvSpPr>
            <p:nvPr/>
          </p:nvSpPr>
          <p:spPr bwMode="auto">
            <a:xfrm>
              <a:off x="672" y="912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 smtClean="0">
                  <a:latin typeface="Comic Sans MS" pitchFamily="66" charset="0"/>
                </a:rPr>
                <a:t>0.23</a:t>
              </a:r>
              <a:endParaRPr lang="en-US" sz="1600" dirty="0">
                <a:latin typeface="Comic Sans MS" pitchFamily="66" charset="0"/>
              </a:endParaRPr>
            </a:p>
          </p:txBody>
        </p:sp>
        <p:sp>
          <p:nvSpPr>
            <p:cNvPr id="109600" name="Rectangle 32"/>
            <p:cNvSpPr>
              <a:spLocks noChangeArrowheads="1"/>
            </p:cNvSpPr>
            <p:nvPr/>
          </p:nvSpPr>
          <p:spPr bwMode="auto">
            <a:xfrm>
              <a:off x="1440" y="912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 smtClean="0">
                  <a:latin typeface="Comic Sans MS" pitchFamily="66" charset="0"/>
                </a:rPr>
                <a:t>0.42</a:t>
              </a:r>
              <a:endParaRPr lang="en-US" sz="1600" dirty="0">
                <a:latin typeface="Comic Sans MS" pitchFamily="66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886200" y="14478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 learning rate </a:t>
            </a:r>
            <a:r>
              <a:rPr lang="en-US" dirty="0" smtClean="0">
                <a:latin typeface="Symbol" pitchFamily="18" charset="2"/>
              </a:rPr>
              <a:t>a</a:t>
            </a:r>
            <a:r>
              <a:rPr lang="en-US" dirty="0" smtClean="0"/>
              <a:t>=0.5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438400" y="1823243"/>
            <a:ext cx="0" cy="4683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1371600" y="1973263"/>
            <a:ext cx="0" cy="247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517650" y="1752600"/>
            <a:ext cx="3111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127250" y="1752600"/>
            <a:ext cx="3111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1371600" y="2543175"/>
            <a:ext cx="0" cy="247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97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Difference Learning</a:t>
            </a:r>
            <a:endParaRPr lang="en-US" dirty="0"/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609600" y="3733800"/>
            <a:ext cx="83058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804863" indent="-457200"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371600" indent="-457200"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828800" indent="-457200"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286000" indent="-457200"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33CC"/>
              </a:buClr>
              <a:buSzPct val="90000"/>
              <a:buFont typeface="Wingdings" pitchFamily="2" charset="2"/>
              <a:buAutoNum type="arabicPeriod"/>
            </a:pPr>
            <a:r>
              <a:rPr lang="en-US" sz="2000" dirty="0" smtClean="0">
                <a:latin typeface="+mj-lt"/>
              </a:rPr>
              <a:t>Store counts N[s] and estimated utilities </a:t>
            </a:r>
            <a:r>
              <a:rPr lang="en-US" sz="2000" dirty="0">
                <a:latin typeface="+mj-lt"/>
              </a:rPr>
              <a:t>U</a:t>
            </a:r>
            <a:r>
              <a:rPr lang="en-US" sz="2000" baseline="30000" dirty="0">
                <a:latin typeface="Symbol" pitchFamily="18" charset="2"/>
              </a:rPr>
              <a:t>p</a:t>
            </a:r>
            <a:r>
              <a:rPr lang="en-US" sz="2000" dirty="0">
                <a:latin typeface="+mj-lt"/>
              </a:rPr>
              <a:t>(s</a:t>
            </a:r>
            <a:r>
              <a:rPr lang="en-US" sz="2000" dirty="0" smtClean="0">
                <a:latin typeface="+mj-lt"/>
              </a:rPr>
              <a:t>)</a:t>
            </a:r>
          </a:p>
          <a:p>
            <a:pPr>
              <a:buClr>
                <a:srgbClr val="0033CC"/>
              </a:buClr>
              <a:buSzPct val="90000"/>
              <a:buFont typeface="Wingdings" pitchFamily="2" charset="2"/>
              <a:buAutoNum type="arabicPeriod"/>
            </a:pPr>
            <a:r>
              <a:rPr lang="en-US" sz="2000" dirty="0" smtClean="0">
                <a:latin typeface="+mj-lt"/>
              </a:rPr>
              <a:t>For each observed transition (</a:t>
            </a:r>
            <a:r>
              <a:rPr lang="en-US" sz="2000" dirty="0" err="1" smtClean="0">
                <a:latin typeface="+mj-lt"/>
              </a:rPr>
              <a:t>s,r,a,s</a:t>
            </a:r>
            <a:r>
              <a:rPr lang="en-US" sz="2000" dirty="0" smtClean="0">
                <a:latin typeface="+mj-lt"/>
              </a:rPr>
              <a:t>’):</a:t>
            </a:r>
          </a:p>
          <a:p>
            <a:pPr lvl="1">
              <a:buClr>
                <a:srgbClr val="0033CC"/>
              </a:buClr>
              <a:buSzPct val="90000"/>
              <a:buFont typeface="+mj-lt"/>
              <a:buAutoNum type="arabicPeriod" startAt="3"/>
            </a:pPr>
            <a:r>
              <a:rPr lang="en-US" sz="2000" dirty="0" smtClean="0">
                <a:latin typeface="+mj-lt"/>
              </a:rPr>
              <a:t>Set N[s] </a:t>
            </a:r>
            <a:r>
              <a:rPr lang="en-US" sz="2000" dirty="0" smtClean="0">
                <a:latin typeface="+mj-lt"/>
                <a:sym typeface="Symbol"/>
              </a:rPr>
              <a:t> N[s]+1</a:t>
            </a:r>
            <a:endParaRPr lang="en-US" sz="2000" dirty="0" smtClean="0">
              <a:latin typeface="+mj-lt"/>
            </a:endParaRPr>
          </a:p>
          <a:p>
            <a:pPr lvl="1">
              <a:buClr>
                <a:srgbClr val="0033CC"/>
              </a:buClr>
              <a:buSzPct val="90000"/>
              <a:buFont typeface="+mj-lt"/>
              <a:buAutoNum type="arabicPeriod" startAt="3"/>
            </a:pPr>
            <a:r>
              <a:rPr lang="en-US" sz="2000" dirty="0" smtClean="0">
                <a:latin typeface="+mj-lt"/>
              </a:rPr>
              <a:t>Adjust utility U</a:t>
            </a:r>
            <a:r>
              <a:rPr lang="en-US" sz="2000" baseline="30000" dirty="0" smtClean="0">
                <a:latin typeface="Symbol" pitchFamily="18" charset="2"/>
              </a:rPr>
              <a:t>p</a:t>
            </a:r>
            <a:r>
              <a:rPr lang="en-US" sz="2000" dirty="0">
                <a:latin typeface="+mj-lt"/>
              </a:rPr>
              <a:t>(s</a:t>
            </a:r>
            <a:r>
              <a:rPr lang="en-US" sz="2000" dirty="0" smtClean="0">
                <a:latin typeface="+mj-lt"/>
              </a:rPr>
              <a:t>)</a:t>
            </a:r>
            <a:r>
              <a:rPr lang="en-US" sz="2000" dirty="0">
                <a:sym typeface="Symbol"/>
              </a:rPr>
              <a:t>  </a:t>
            </a:r>
            <a:r>
              <a:rPr lang="en-US" sz="2000" dirty="0" smtClean="0">
                <a:latin typeface="+mj-lt"/>
              </a:rPr>
              <a:t>U</a:t>
            </a:r>
            <a:r>
              <a:rPr lang="en-US" sz="2000" baseline="30000" dirty="0" smtClean="0">
                <a:latin typeface="Symbol" pitchFamily="18" charset="2"/>
              </a:rPr>
              <a:t>p</a:t>
            </a:r>
            <a:r>
              <a:rPr lang="en-US" sz="2000" dirty="0" smtClean="0">
                <a:latin typeface="+mj-lt"/>
              </a:rPr>
              <a:t>(s)+</a:t>
            </a:r>
            <a:r>
              <a:rPr lang="en-US" sz="2000" dirty="0" smtClean="0">
                <a:latin typeface="Symbol" pitchFamily="18" charset="2"/>
              </a:rPr>
              <a:t>a</a:t>
            </a:r>
            <a:r>
              <a:rPr lang="en-US" sz="2000" dirty="0" smtClean="0">
                <a:latin typeface="+mj-lt"/>
              </a:rPr>
              <a:t>(N[s])(</a:t>
            </a:r>
            <a:r>
              <a:rPr lang="en-US" sz="2000" dirty="0" err="1" smtClean="0">
                <a:latin typeface="+mj-lt"/>
              </a:rPr>
              <a:t>r+</a:t>
            </a:r>
            <a:r>
              <a:rPr lang="en-US" sz="2000" dirty="0" err="1" smtClean="0">
                <a:latin typeface="Symbol" pitchFamily="18" charset="2"/>
              </a:rPr>
              <a:t>g</a:t>
            </a:r>
            <a:r>
              <a:rPr lang="en-US" sz="2000" dirty="0" err="1" smtClean="0">
                <a:latin typeface="+mj-lt"/>
              </a:rPr>
              <a:t>U</a:t>
            </a:r>
            <a:r>
              <a:rPr lang="en-US" sz="2000" baseline="30000" dirty="0" err="1" smtClean="0">
                <a:latin typeface="Symbol" pitchFamily="18" charset="2"/>
              </a:rPr>
              <a:t>p</a:t>
            </a:r>
            <a:r>
              <a:rPr lang="en-US" sz="2000" dirty="0" smtClean="0">
                <a:latin typeface="+mj-lt"/>
              </a:rPr>
              <a:t>(s’)-</a:t>
            </a:r>
            <a:r>
              <a:rPr lang="en-US" sz="2000" dirty="0">
                <a:latin typeface="+mj-lt"/>
              </a:rPr>
              <a:t>U</a:t>
            </a:r>
            <a:r>
              <a:rPr lang="en-US" sz="2000" baseline="30000" dirty="0">
                <a:latin typeface="Symbol" pitchFamily="18" charset="2"/>
              </a:rPr>
              <a:t>p</a:t>
            </a:r>
            <a:r>
              <a:rPr lang="en-US" sz="2000" dirty="0">
                <a:latin typeface="+mj-lt"/>
              </a:rPr>
              <a:t>(s</a:t>
            </a:r>
            <a:r>
              <a:rPr lang="en-US" sz="2000" dirty="0" smtClean="0">
                <a:latin typeface="+mj-lt"/>
              </a:rPr>
              <a:t>))</a:t>
            </a:r>
          </a:p>
        </p:txBody>
      </p:sp>
      <p:grpSp>
        <p:nvGrpSpPr>
          <p:cNvPr id="109572" name="Group 4"/>
          <p:cNvGrpSpPr>
            <a:grpSpLocks/>
          </p:cNvGrpSpPr>
          <p:nvPr/>
        </p:nvGrpSpPr>
        <p:grpSpPr bwMode="auto">
          <a:xfrm>
            <a:off x="685800" y="1447800"/>
            <a:ext cx="2819400" cy="2236788"/>
            <a:chOff x="432" y="912"/>
            <a:chExt cx="1776" cy="1409"/>
          </a:xfrm>
        </p:grpSpPr>
        <p:grpSp>
          <p:nvGrpSpPr>
            <p:cNvPr id="109573" name="Group 5"/>
            <p:cNvGrpSpPr>
              <a:grpSpLocks/>
            </p:cNvGrpSpPr>
            <p:nvPr/>
          </p:nvGrpSpPr>
          <p:grpSpPr bwMode="auto">
            <a:xfrm>
              <a:off x="672" y="912"/>
              <a:ext cx="1536" cy="1152"/>
              <a:chOff x="960" y="1152"/>
              <a:chExt cx="1536" cy="1152"/>
            </a:xfrm>
          </p:grpSpPr>
          <p:sp>
            <p:nvSpPr>
              <p:cNvPr id="109574" name="Rectangle 6"/>
              <p:cNvSpPr>
                <a:spLocks noChangeArrowheads="1"/>
              </p:cNvSpPr>
              <p:nvPr/>
            </p:nvSpPr>
            <p:spPr bwMode="auto">
              <a:xfrm>
                <a:off x="960" y="1152"/>
                <a:ext cx="1536" cy="11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575" name="Line 7"/>
              <p:cNvSpPr>
                <a:spLocks noChangeShapeType="1"/>
              </p:cNvSpPr>
              <p:nvPr/>
            </p:nvSpPr>
            <p:spPr bwMode="auto">
              <a:xfrm>
                <a:off x="1344" y="1152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9576" name="Line 8"/>
              <p:cNvSpPr>
                <a:spLocks noChangeShapeType="1"/>
              </p:cNvSpPr>
              <p:nvPr/>
            </p:nvSpPr>
            <p:spPr bwMode="auto">
              <a:xfrm>
                <a:off x="1728" y="1152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9577" name="Line 9"/>
              <p:cNvSpPr>
                <a:spLocks noChangeShapeType="1"/>
              </p:cNvSpPr>
              <p:nvPr/>
            </p:nvSpPr>
            <p:spPr bwMode="auto">
              <a:xfrm>
                <a:off x="2112" y="1152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9578" name="Line 10"/>
              <p:cNvSpPr>
                <a:spLocks noChangeShapeType="1"/>
              </p:cNvSpPr>
              <p:nvPr/>
            </p:nvSpPr>
            <p:spPr bwMode="auto">
              <a:xfrm>
                <a:off x="960" y="1536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9579" name="Line 11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9580" name="Rectangle 12"/>
              <p:cNvSpPr>
                <a:spLocks noChangeArrowheads="1"/>
              </p:cNvSpPr>
              <p:nvPr/>
            </p:nvSpPr>
            <p:spPr bwMode="auto">
              <a:xfrm>
                <a:off x="1344" y="1536"/>
                <a:ext cx="384" cy="384"/>
              </a:xfrm>
              <a:prstGeom prst="rect">
                <a:avLst/>
              </a:prstGeom>
              <a:solidFill>
                <a:srgbClr val="66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9581" name="Group 13"/>
            <p:cNvGrpSpPr>
              <a:grpSpLocks/>
            </p:cNvGrpSpPr>
            <p:nvPr/>
          </p:nvGrpSpPr>
          <p:grpSpPr bwMode="auto">
            <a:xfrm>
              <a:off x="432" y="1015"/>
              <a:ext cx="1702" cy="1306"/>
              <a:chOff x="720" y="1159"/>
              <a:chExt cx="1702" cy="1306"/>
            </a:xfrm>
          </p:grpSpPr>
          <p:sp>
            <p:nvSpPr>
              <p:cNvPr id="109582" name="Text Box 14"/>
              <p:cNvSpPr txBox="1">
                <a:spLocks noChangeArrowheads="1"/>
              </p:cNvSpPr>
              <p:nvPr/>
            </p:nvSpPr>
            <p:spPr bwMode="auto">
              <a:xfrm>
                <a:off x="720" y="1159"/>
                <a:ext cx="21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Comic Sans MS" pitchFamily="66" charset="0"/>
                  </a:rPr>
                  <a:t>3</a:t>
                </a:r>
              </a:p>
            </p:txBody>
          </p:sp>
          <p:grpSp>
            <p:nvGrpSpPr>
              <p:cNvPr id="109583" name="Group 15"/>
              <p:cNvGrpSpPr>
                <a:grpSpLocks/>
              </p:cNvGrpSpPr>
              <p:nvPr/>
            </p:nvGrpSpPr>
            <p:grpSpPr bwMode="auto">
              <a:xfrm>
                <a:off x="720" y="1543"/>
                <a:ext cx="1702" cy="922"/>
                <a:chOff x="720" y="1543"/>
                <a:chExt cx="1702" cy="922"/>
              </a:xfrm>
            </p:grpSpPr>
            <p:sp>
              <p:nvSpPr>
                <p:cNvPr id="109584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720" y="1543"/>
                  <a:ext cx="21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2</a:t>
                  </a:r>
                </a:p>
              </p:txBody>
            </p:sp>
            <p:sp>
              <p:nvSpPr>
                <p:cNvPr id="109585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720" y="1879"/>
                  <a:ext cx="18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1</a:t>
                  </a:r>
                </a:p>
              </p:txBody>
            </p:sp>
            <p:sp>
              <p:nvSpPr>
                <p:cNvPr id="109586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2208" y="2215"/>
                  <a:ext cx="21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4</a:t>
                  </a:r>
                </a:p>
              </p:txBody>
            </p:sp>
            <p:sp>
              <p:nvSpPr>
                <p:cNvPr id="109587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824" y="2215"/>
                  <a:ext cx="21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3</a:t>
                  </a:r>
                </a:p>
              </p:txBody>
            </p:sp>
            <p:sp>
              <p:nvSpPr>
                <p:cNvPr id="109588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1440" y="2215"/>
                  <a:ext cx="21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2</a:t>
                  </a:r>
                </a:p>
              </p:txBody>
            </p:sp>
            <p:sp>
              <p:nvSpPr>
                <p:cNvPr id="109589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056" y="2215"/>
                  <a:ext cx="18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1</a:t>
                  </a:r>
                </a:p>
              </p:txBody>
            </p:sp>
          </p:grpSp>
        </p:grpSp>
        <p:sp>
          <p:nvSpPr>
            <p:cNvPr id="109590" name="Rectangle 22"/>
            <p:cNvSpPr>
              <a:spLocks noChangeArrowheads="1"/>
            </p:cNvSpPr>
            <p:nvPr/>
          </p:nvSpPr>
          <p:spPr bwMode="auto">
            <a:xfrm>
              <a:off x="1824" y="912"/>
              <a:ext cx="384" cy="384"/>
            </a:xfrm>
            <a:prstGeom prst="rect">
              <a:avLst/>
            </a:prstGeom>
            <a:solidFill>
              <a:srgbClr val="CC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Comic Sans MS" pitchFamily="66" charset="0"/>
                </a:rPr>
                <a:t>+1</a:t>
              </a:r>
            </a:p>
          </p:txBody>
        </p:sp>
        <p:sp>
          <p:nvSpPr>
            <p:cNvPr id="109591" name="Rectangle 23"/>
            <p:cNvSpPr>
              <a:spLocks noChangeArrowheads="1"/>
            </p:cNvSpPr>
            <p:nvPr/>
          </p:nvSpPr>
          <p:spPr bwMode="auto">
            <a:xfrm>
              <a:off x="1824" y="1296"/>
              <a:ext cx="384" cy="384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Comic Sans MS" pitchFamily="66" charset="0"/>
                </a:rPr>
                <a:t>-1</a:t>
              </a:r>
            </a:p>
          </p:txBody>
        </p:sp>
        <p:sp>
          <p:nvSpPr>
            <p:cNvPr id="109592" name="Rectangle 24"/>
            <p:cNvSpPr>
              <a:spLocks noChangeArrowheads="1"/>
            </p:cNvSpPr>
            <p:nvPr/>
          </p:nvSpPr>
          <p:spPr bwMode="auto">
            <a:xfrm>
              <a:off x="1440" y="1296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 smtClean="0">
                  <a:latin typeface="Comic Sans MS" pitchFamily="66" charset="0"/>
                </a:rPr>
                <a:t>0.19</a:t>
              </a:r>
              <a:endParaRPr lang="en-US" sz="1600" dirty="0">
                <a:latin typeface="Comic Sans MS" pitchFamily="66" charset="0"/>
              </a:endParaRPr>
            </a:p>
          </p:txBody>
        </p:sp>
        <p:sp>
          <p:nvSpPr>
            <p:cNvPr id="109593" name="Rectangle 25"/>
            <p:cNvSpPr>
              <a:spLocks noChangeArrowheads="1"/>
            </p:cNvSpPr>
            <p:nvPr/>
          </p:nvSpPr>
          <p:spPr bwMode="auto">
            <a:xfrm>
              <a:off x="1824" y="1680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109594" name="Rectangle 26"/>
            <p:cNvSpPr>
              <a:spLocks noChangeArrowheads="1"/>
            </p:cNvSpPr>
            <p:nvPr/>
          </p:nvSpPr>
          <p:spPr bwMode="auto">
            <a:xfrm>
              <a:off x="1440" y="1680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109595" name="Rectangle 27"/>
            <p:cNvSpPr>
              <a:spLocks noChangeArrowheads="1"/>
            </p:cNvSpPr>
            <p:nvPr/>
          </p:nvSpPr>
          <p:spPr bwMode="auto">
            <a:xfrm>
              <a:off x="1056" y="1680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109596" name="Rectangle 28"/>
            <p:cNvSpPr>
              <a:spLocks noChangeArrowheads="1"/>
            </p:cNvSpPr>
            <p:nvPr/>
          </p:nvSpPr>
          <p:spPr bwMode="auto">
            <a:xfrm>
              <a:off x="672" y="1680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 smtClean="0">
                  <a:latin typeface="Comic Sans MS" pitchFamily="66" charset="0"/>
                </a:rPr>
                <a:t>-0.08</a:t>
              </a:r>
              <a:endParaRPr lang="en-US" sz="1600" dirty="0">
                <a:latin typeface="Comic Sans MS" pitchFamily="66" charset="0"/>
              </a:endParaRPr>
            </a:p>
          </p:txBody>
        </p:sp>
        <p:sp>
          <p:nvSpPr>
            <p:cNvPr id="109597" name="Rectangle 29"/>
            <p:cNvSpPr>
              <a:spLocks noChangeArrowheads="1"/>
            </p:cNvSpPr>
            <p:nvPr/>
          </p:nvSpPr>
          <p:spPr bwMode="auto">
            <a:xfrm>
              <a:off x="672" y="1296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 smtClean="0">
                  <a:latin typeface="Comic Sans MS" pitchFamily="66" charset="0"/>
                </a:rPr>
                <a:t>-0.03</a:t>
              </a:r>
              <a:endParaRPr lang="en-US" sz="1600" dirty="0">
                <a:latin typeface="Comic Sans MS" pitchFamily="66" charset="0"/>
              </a:endParaRPr>
            </a:p>
          </p:txBody>
        </p:sp>
        <p:sp>
          <p:nvSpPr>
            <p:cNvPr id="109598" name="Rectangle 30"/>
            <p:cNvSpPr>
              <a:spLocks noChangeArrowheads="1"/>
            </p:cNvSpPr>
            <p:nvPr/>
          </p:nvSpPr>
          <p:spPr bwMode="auto">
            <a:xfrm>
              <a:off x="1056" y="912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 smtClean="0">
                  <a:latin typeface="Comic Sans MS" pitchFamily="66" charset="0"/>
                </a:rPr>
                <a:t>0.62</a:t>
              </a:r>
              <a:endParaRPr lang="en-US" sz="1600" dirty="0">
                <a:latin typeface="Comic Sans MS" pitchFamily="66" charset="0"/>
              </a:endParaRPr>
            </a:p>
          </p:txBody>
        </p:sp>
        <p:sp>
          <p:nvSpPr>
            <p:cNvPr id="109599" name="Rectangle 31"/>
            <p:cNvSpPr>
              <a:spLocks noChangeArrowheads="1"/>
            </p:cNvSpPr>
            <p:nvPr/>
          </p:nvSpPr>
          <p:spPr bwMode="auto">
            <a:xfrm>
              <a:off x="672" y="912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 smtClean="0">
                  <a:latin typeface="Comic Sans MS" pitchFamily="66" charset="0"/>
                </a:rPr>
                <a:t>0.23</a:t>
              </a:r>
              <a:endParaRPr lang="en-US" sz="1600" dirty="0">
                <a:latin typeface="Comic Sans MS" pitchFamily="66" charset="0"/>
              </a:endParaRPr>
            </a:p>
          </p:txBody>
        </p:sp>
        <p:sp>
          <p:nvSpPr>
            <p:cNvPr id="109600" name="Rectangle 32"/>
            <p:cNvSpPr>
              <a:spLocks noChangeArrowheads="1"/>
            </p:cNvSpPr>
            <p:nvPr/>
          </p:nvSpPr>
          <p:spPr bwMode="auto">
            <a:xfrm>
              <a:off x="1440" y="912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 smtClean="0">
                  <a:latin typeface="Comic Sans MS" pitchFamily="66" charset="0"/>
                </a:rPr>
                <a:t>0.42</a:t>
              </a:r>
              <a:endParaRPr lang="en-US" sz="1600" dirty="0">
                <a:latin typeface="Comic Sans MS" pitchFamily="66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886200" y="14478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 learning rate </a:t>
            </a:r>
            <a:r>
              <a:rPr lang="en-US" dirty="0" smtClean="0">
                <a:latin typeface="Symbol" pitchFamily="18" charset="2"/>
              </a:rPr>
              <a:t>a</a:t>
            </a:r>
            <a:r>
              <a:rPr lang="en-US" dirty="0" smtClean="0"/>
              <a:t>=0.5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2771486" y="1887537"/>
            <a:ext cx="0" cy="339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37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Difference Learning</a:t>
            </a:r>
            <a:endParaRPr lang="en-US" dirty="0"/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609600" y="3733800"/>
            <a:ext cx="83058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804863" indent="-457200"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371600" indent="-457200"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828800" indent="-457200"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286000" indent="-457200"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33CC"/>
              </a:buClr>
              <a:buSzPct val="90000"/>
              <a:buFont typeface="Wingdings" pitchFamily="2" charset="2"/>
              <a:buAutoNum type="arabicPeriod"/>
            </a:pPr>
            <a:r>
              <a:rPr lang="en-US" sz="2000" dirty="0" smtClean="0">
                <a:latin typeface="+mj-lt"/>
              </a:rPr>
              <a:t>Store counts N[s] and estimated utilities </a:t>
            </a:r>
            <a:r>
              <a:rPr lang="en-US" sz="2000" dirty="0">
                <a:latin typeface="+mj-lt"/>
              </a:rPr>
              <a:t>U</a:t>
            </a:r>
            <a:r>
              <a:rPr lang="en-US" sz="2000" baseline="30000" dirty="0">
                <a:latin typeface="Symbol" pitchFamily="18" charset="2"/>
              </a:rPr>
              <a:t>p</a:t>
            </a:r>
            <a:r>
              <a:rPr lang="en-US" sz="2000" dirty="0">
                <a:latin typeface="+mj-lt"/>
              </a:rPr>
              <a:t>(s</a:t>
            </a:r>
            <a:r>
              <a:rPr lang="en-US" sz="2000" dirty="0" smtClean="0">
                <a:latin typeface="+mj-lt"/>
              </a:rPr>
              <a:t>)</a:t>
            </a:r>
          </a:p>
          <a:p>
            <a:pPr>
              <a:buClr>
                <a:srgbClr val="0033CC"/>
              </a:buClr>
              <a:buSzPct val="90000"/>
              <a:buFont typeface="Wingdings" pitchFamily="2" charset="2"/>
              <a:buAutoNum type="arabicPeriod"/>
            </a:pPr>
            <a:r>
              <a:rPr lang="en-US" sz="2000" dirty="0" smtClean="0">
                <a:latin typeface="+mj-lt"/>
              </a:rPr>
              <a:t>For each observed transition (</a:t>
            </a:r>
            <a:r>
              <a:rPr lang="en-US" sz="2000" dirty="0" err="1" smtClean="0">
                <a:latin typeface="+mj-lt"/>
              </a:rPr>
              <a:t>s,r,a,s</a:t>
            </a:r>
            <a:r>
              <a:rPr lang="en-US" sz="2000" dirty="0" smtClean="0">
                <a:latin typeface="+mj-lt"/>
              </a:rPr>
              <a:t>’):</a:t>
            </a:r>
          </a:p>
          <a:p>
            <a:pPr lvl="1">
              <a:buClr>
                <a:srgbClr val="0033CC"/>
              </a:buClr>
              <a:buSzPct val="90000"/>
              <a:buFont typeface="+mj-lt"/>
              <a:buAutoNum type="arabicPeriod" startAt="3"/>
            </a:pPr>
            <a:r>
              <a:rPr lang="en-US" sz="2000" dirty="0" smtClean="0">
                <a:latin typeface="+mj-lt"/>
              </a:rPr>
              <a:t>Set N[s] </a:t>
            </a:r>
            <a:r>
              <a:rPr lang="en-US" sz="2000" dirty="0" smtClean="0">
                <a:latin typeface="+mj-lt"/>
                <a:sym typeface="Symbol"/>
              </a:rPr>
              <a:t> N[s]+1</a:t>
            </a:r>
            <a:endParaRPr lang="en-US" sz="2000" dirty="0" smtClean="0">
              <a:latin typeface="+mj-lt"/>
            </a:endParaRPr>
          </a:p>
          <a:p>
            <a:pPr lvl="1">
              <a:buClr>
                <a:srgbClr val="0033CC"/>
              </a:buClr>
              <a:buSzPct val="90000"/>
              <a:buFont typeface="+mj-lt"/>
              <a:buAutoNum type="arabicPeriod" startAt="3"/>
            </a:pPr>
            <a:r>
              <a:rPr lang="en-US" sz="2000" dirty="0" smtClean="0">
                <a:latin typeface="+mj-lt"/>
              </a:rPr>
              <a:t>Adjust utility U</a:t>
            </a:r>
            <a:r>
              <a:rPr lang="en-US" sz="2000" baseline="30000" dirty="0" smtClean="0">
                <a:latin typeface="Symbol" pitchFamily="18" charset="2"/>
              </a:rPr>
              <a:t>p</a:t>
            </a:r>
            <a:r>
              <a:rPr lang="en-US" sz="2000" dirty="0">
                <a:latin typeface="+mj-lt"/>
              </a:rPr>
              <a:t>(s</a:t>
            </a:r>
            <a:r>
              <a:rPr lang="en-US" sz="2000" dirty="0" smtClean="0">
                <a:latin typeface="+mj-lt"/>
              </a:rPr>
              <a:t>)</a:t>
            </a:r>
            <a:r>
              <a:rPr lang="en-US" sz="2000" dirty="0">
                <a:sym typeface="Symbol"/>
              </a:rPr>
              <a:t>  </a:t>
            </a:r>
            <a:r>
              <a:rPr lang="en-US" sz="2000" dirty="0" smtClean="0">
                <a:latin typeface="+mj-lt"/>
              </a:rPr>
              <a:t>U</a:t>
            </a:r>
            <a:r>
              <a:rPr lang="en-US" sz="2000" baseline="30000" dirty="0" smtClean="0">
                <a:latin typeface="Symbol" pitchFamily="18" charset="2"/>
              </a:rPr>
              <a:t>p</a:t>
            </a:r>
            <a:r>
              <a:rPr lang="en-US" sz="2000" dirty="0" smtClean="0">
                <a:latin typeface="+mj-lt"/>
              </a:rPr>
              <a:t>(s)+</a:t>
            </a:r>
            <a:r>
              <a:rPr lang="en-US" sz="2000" dirty="0" smtClean="0">
                <a:latin typeface="Symbol" pitchFamily="18" charset="2"/>
              </a:rPr>
              <a:t>a</a:t>
            </a:r>
            <a:r>
              <a:rPr lang="en-US" sz="2000" dirty="0" smtClean="0">
                <a:latin typeface="+mj-lt"/>
              </a:rPr>
              <a:t>(N[s])(</a:t>
            </a:r>
            <a:r>
              <a:rPr lang="en-US" sz="2000" dirty="0" err="1" smtClean="0">
                <a:latin typeface="+mj-lt"/>
              </a:rPr>
              <a:t>r+</a:t>
            </a:r>
            <a:r>
              <a:rPr lang="en-US" sz="2000" dirty="0" err="1" smtClean="0">
                <a:latin typeface="Symbol" pitchFamily="18" charset="2"/>
              </a:rPr>
              <a:t>g</a:t>
            </a:r>
            <a:r>
              <a:rPr lang="en-US" sz="2000" dirty="0" err="1" smtClean="0">
                <a:latin typeface="+mj-lt"/>
              </a:rPr>
              <a:t>U</a:t>
            </a:r>
            <a:r>
              <a:rPr lang="en-US" sz="2000" baseline="30000" dirty="0" err="1" smtClean="0">
                <a:latin typeface="Symbol" pitchFamily="18" charset="2"/>
              </a:rPr>
              <a:t>p</a:t>
            </a:r>
            <a:r>
              <a:rPr lang="en-US" sz="2000" dirty="0" smtClean="0">
                <a:latin typeface="+mj-lt"/>
              </a:rPr>
              <a:t>(s’)-</a:t>
            </a:r>
            <a:r>
              <a:rPr lang="en-US" sz="2000" dirty="0">
                <a:latin typeface="+mj-lt"/>
              </a:rPr>
              <a:t>U</a:t>
            </a:r>
            <a:r>
              <a:rPr lang="en-US" sz="2000" baseline="30000" dirty="0">
                <a:latin typeface="Symbol" pitchFamily="18" charset="2"/>
              </a:rPr>
              <a:t>p</a:t>
            </a:r>
            <a:r>
              <a:rPr lang="en-US" sz="2000" dirty="0">
                <a:latin typeface="+mj-lt"/>
              </a:rPr>
              <a:t>(s</a:t>
            </a:r>
            <a:r>
              <a:rPr lang="en-US" sz="2000" dirty="0" smtClean="0">
                <a:latin typeface="+mj-lt"/>
              </a:rPr>
              <a:t>))</a:t>
            </a:r>
          </a:p>
        </p:txBody>
      </p:sp>
      <p:grpSp>
        <p:nvGrpSpPr>
          <p:cNvPr id="109572" name="Group 4"/>
          <p:cNvGrpSpPr>
            <a:grpSpLocks/>
          </p:cNvGrpSpPr>
          <p:nvPr/>
        </p:nvGrpSpPr>
        <p:grpSpPr bwMode="auto">
          <a:xfrm>
            <a:off x="685800" y="1447800"/>
            <a:ext cx="2819400" cy="2236788"/>
            <a:chOff x="432" y="912"/>
            <a:chExt cx="1776" cy="1409"/>
          </a:xfrm>
        </p:grpSpPr>
        <p:grpSp>
          <p:nvGrpSpPr>
            <p:cNvPr id="109573" name="Group 5"/>
            <p:cNvGrpSpPr>
              <a:grpSpLocks/>
            </p:cNvGrpSpPr>
            <p:nvPr/>
          </p:nvGrpSpPr>
          <p:grpSpPr bwMode="auto">
            <a:xfrm>
              <a:off x="672" y="912"/>
              <a:ext cx="1536" cy="1152"/>
              <a:chOff x="960" y="1152"/>
              <a:chExt cx="1536" cy="1152"/>
            </a:xfrm>
          </p:grpSpPr>
          <p:sp>
            <p:nvSpPr>
              <p:cNvPr id="109574" name="Rectangle 6"/>
              <p:cNvSpPr>
                <a:spLocks noChangeArrowheads="1"/>
              </p:cNvSpPr>
              <p:nvPr/>
            </p:nvSpPr>
            <p:spPr bwMode="auto">
              <a:xfrm>
                <a:off x="960" y="1152"/>
                <a:ext cx="1536" cy="11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575" name="Line 7"/>
              <p:cNvSpPr>
                <a:spLocks noChangeShapeType="1"/>
              </p:cNvSpPr>
              <p:nvPr/>
            </p:nvSpPr>
            <p:spPr bwMode="auto">
              <a:xfrm>
                <a:off x="1344" y="1152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9576" name="Line 8"/>
              <p:cNvSpPr>
                <a:spLocks noChangeShapeType="1"/>
              </p:cNvSpPr>
              <p:nvPr/>
            </p:nvSpPr>
            <p:spPr bwMode="auto">
              <a:xfrm>
                <a:off x="1728" y="1152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9577" name="Line 9"/>
              <p:cNvSpPr>
                <a:spLocks noChangeShapeType="1"/>
              </p:cNvSpPr>
              <p:nvPr/>
            </p:nvSpPr>
            <p:spPr bwMode="auto">
              <a:xfrm>
                <a:off x="2112" y="1152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9578" name="Line 10"/>
              <p:cNvSpPr>
                <a:spLocks noChangeShapeType="1"/>
              </p:cNvSpPr>
              <p:nvPr/>
            </p:nvSpPr>
            <p:spPr bwMode="auto">
              <a:xfrm>
                <a:off x="960" y="1536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9579" name="Line 11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9580" name="Rectangle 12"/>
              <p:cNvSpPr>
                <a:spLocks noChangeArrowheads="1"/>
              </p:cNvSpPr>
              <p:nvPr/>
            </p:nvSpPr>
            <p:spPr bwMode="auto">
              <a:xfrm>
                <a:off x="1344" y="1536"/>
                <a:ext cx="384" cy="384"/>
              </a:xfrm>
              <a:prstGeom prst="rect">
                <a:avLst/>
              </a:prstGeom>
              <a:solidFill>
                <a:srgbClr val="66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9581" name="Group 13"/>
            <p:cNvGrpSpPr>
              <a:grpSpLocks/>
            </p:cNvGrpSpPr>
            <p:nvPr/>
          </p:nvGrpSpPr>
          <p:grpSpPr bwMode="auto">
            <a:xfrm>
              <a:off x="432" y="1015"/>
              <a:ext cx="1702" cy="1306"/>
              <a:chOff x="720" y="1159"/>
              <a:chExt cx="1702" cy="1306"/>
            </a:xfrm>
          </p:grpSpPr>
          <p:sp>
            <p:nvSpPr>
              <p:cNvPr id="109582" name="Text Box 14"/>
              <p:cNvSpPr txBox="1">
                <a:spLocks noChangeArrowheads="1"/>
              </p:cNvSpPr>
              <p:nvPr/>
            </p:nvSpPr>
            <p:spPr bwMode="auto">
              <a:xfrm>
                <a:off x="720" y="1159"/>
                <a:ext cx="21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Comic Sans MS" pitchFamily="66" charset="0"/>
                  </a:rPr>
                  <a:t>3</a:t>
                </a:r>
              </a:p>
            </p:txBody>
          </p:sp>
          <p:grpSp>
            <p:nvGrpSpPr>
              <p:cNvPr id="109583" name="Group 15"/>
              <p:cNvGrpSpPr>
                <a:grpSpLocks/>
              </p:cNvGrpSpPr>
              <p:nvPr/>
            </p:nvGrpSpPr>
            <p:grpSpPr bwMode="auto">
              <a:xfrm>
                <a:off x="720" y="1543"/>
                <a:ext cx="1702" cy="922"/>
                <a:chOff x="720" y="1543"/>
                <a:chExt cx="1702" cy="922"/>
              </a:xfrm>
            </p:grpSpPr>
            <p:sp>
              <p:nvSpPr>
                <p:cNvPr id="109584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720" y="1543"/>
                  <a:ext cx="21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2</a:t>
                  </a:r>
                </a:p>
              </p:txBody>
            </p:sp>
            <p:sp>
              <p:nvSpPr>
                <p:cNvPr id="109585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720" y="1879"/>
                  <a:ext cx="18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1</a:t>
                  </a:r>
                </a:p>
              </p:txBody>
            </p:sp>
            <p:sp>
              <p:nvSpPr>
                <p:cNvPr id="109586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2208" y="2215"/>
                  <a:ext cx="21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4</a:t>
                  </a:r>
                </a:p>
              </p:txBody>
            </p:sp>
            <p:sp>
              <p:nvSpPr>
                <p:cNvPr id="109587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824" y="2215"/>
                  <a:ext cx="21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3</a:t>
                  </a:r>
                </a:p>
              </p:txBody>
            </p:sp>
            <p:sp>
              <p:nvSpPr>
                <p:cNvPr id="109588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1440" y="2215"/>
                  <a:ext cx="21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2</a:t>
                  </a:r>
                </a:p>
              </p:txBody>
            </p:sp>
            <p:sp>
              <p:nvSpPr>
                <p:cNvPr id="109589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056" y="2215"/>
                  <a:ext cx="18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1</a:t>
                  </a:r>
                </a:p>
              </p:txBody>
            </p:sp>
          </p:grpSp>
        </p:grpSp>
        <p:sp>
          <p:nvSpPr>
            <p:cNvPr id="109590" name="Rectangle 22"/>
            <p:cNvSpPr>
              <a:spLocks noChangeArrowheads="1"/>
            </p:cNvSpPr>
            <p:nvPr/>
          </p:nvSpPr>
          <p:spPr bwMode="auto">
            <a:xfrm>
              <a:off x="1824" y="912"/>
              <a:ext cx="384" cy="384"/>
            </a:xfrm>
            <a:prstGeom prst="rect">
              <a:avLst/>
            </a:prstGeom>
            <a:solidFill>
              <a:srgbClr val="CC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Comic Sans MS" pitchFamily="66" charset="0"/>
                </a:rPr>
                <a:t>+1</a:t>
              </a:r>
            </a:p>
          </p:txBody>
        </p:sp>
        <p:sp>
          <p:nvSpPr>
            <p:cNvPr id="109591" name="Rectangle 23"/>
            <p:cNvSpPr>
              <a:spLocks noChangeArrowheads="1"/>
            </p:cNvSpPr>
            <p:nvPr/>
          </p:nvSpPr>
          <p:spPr bwMode="auto">
            <a:xfrm>
              <a:off x="1824" y="1296"/>
              <a:ext cx="384" cy="384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Comic Sans MS" pitchFamily="66" charset="0"/>
                </a:rPr>
                <a:t>-1</a:t>
              </a:r>
            </a:p>
          </p:txBody>
        </p:sp>
        <p:sp>
          <p:nvSpPr>
            <p:cNvPr id="109592" name="Rectangle 24"/>
            <p:cNvSpPr>
              <a:spLocks noChangeArrowheads="1"/>
            </p:cNvSpPr>
            <p:nvPr/>
          </p:nvSpPr>
          <p:spPr bwMode="auto">
            <a:xfrm>
              <a:off x="1440" y="1296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 smtClean="0">
                  <a:latin typeface="Comic Sans MS" pitchFamily="66" charset="0"/>
                </a:rPr>
                <a:t>0.19</a:t>
              </a:r>
              <a:endParaRPr lang="en-US" sz="1600" dirty="0">
                <a:latin typeface="Comic Sans MS" pitchFamily="66" charset="0"/>
              </a:endParaRPr>
            </a:p>
          </p:txBody>
        </p:sp>
        <p:sp>
          <p:nvSpPr>
            <p:cNvPr id="109593" name="Rectangle 25"/>
            <p:cNvSpPr>
              <a:spLocks noChangeArrowheads="1"/>
            </p:cNvSpPr>
            <p:nvPr/>
          </p:nvSpPr>
          <p:spPr bwMode="auto">
            <a:xfrm>
              <a:off x="1824" y="1680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109594" name="Rectangle 26"/>
            <p:cNvSpPr>
              <a:spLocks noChangeArrowheads="1"/>
            </p:cNvSpPr>
            <p:nvPr/>
          </p:nvSpPr>
          <p:spPr bwMode="auto">
            <a:xfrm>
              <a:off x="1440" y="1680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109595" name="Rectangle 27"/>
            <p:cNvSpPr>
              <a:spLocks noChangeArrowheads="1"/>
            </p:cNvSpPr>
            <p:nvPr/>
          </p:nvSpPr>
          <p:spPr bwMode="auto">
            <a:xfrm>
              <a:off x="1056" y="1680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109596" name="Rectangle 28"/>
            <p:cNvSpPr>
              <a:spLocks noChangeArrowheads="1"/>
            </p:cNvSpPr>
            <p:nvPr/>
          </p:nvSpPr>
          <p:spPr bwMode="auto">
            <a:xfrm>
              <a:off x="672" y="1680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 smtClean="0">
                  <a:latin typeface="Comic Sans MS" pitchFamily="66" charset="0"/>
                </a:rPr>
                <a:t>-0.08</a:t>
              </a:r>
              <a:endParaRPr lang="en-US" sz="1600" dirty="0">
                <a:latin typeface="Comic Sans MS" pitchFamily="66" charset="0"/>
              </a:endParaRPr>
            </a:p>
          </p:txBody>
        </p:sp>
        <p:sp>
          <p:nvSpPr>
            <p:cNvPr id="109597" name="Rectangle 29"/>
            <p:cNvSpPr>
              <a:spLocks noChangeArrowheads="1"/>
            </p:cNvSpPr>
            <p:nvPr/>
          </p:nvSpPr>
          <p:spPr bwMode="auto">
            <a:xfrm>
              <a:off x="672" y="1296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 smtClean="0">
                  <a:latin typeface="Comic Sans MS" pitchFamily="66" charset="0"/>
                </a:rPr>
                <a:t>-0.03</a:t>
              </a:r>
              <a:endParaRPr lang="en-US" sz="1600" dirty="0">
                <a:latin typeface="Comic Sans MS" pitchFamily="66" charset="0"/>
              </a:endParaRPr>
            </a:p>
          </p:txBody>
        </p:sp>
        <p:sp>
          <p:nvSpPr>
            <p:cNvPr id="109598" name="Rectangle 30"/>
            <p:cNvSpPr>
              <a:spLocks noChangeArrowheads="1"/>
            </p:cNvSpPr>
            <p:nvPr/>
          </p:nvSpPr>
          <p:spPr bwMode="auto">
            <a:xfrm>
              <a:off x="1056" y="912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 smtClean="0">
                  <a:latin typeface="Comic Sans MS" pitchFamily="66" charset="0"/>
                </a:rPr>
                <a:t>0.62</a:t>
              </a:r>
              <a:endParaRPr lang="en-US" sz="1600" dirty="0">
                <a:latin typeface="Comic Sans MS" pitchFamily="66" charset="0"/>
              </a:endParaRPr>
            </a:p>
          </p:txBody>
        </p:sp>
        <p:sp>
          <p:nvSpPr>
            <p:cNvPr id="109599" name="Rectangle 31"/>
            <p:cNvSpPr>
              <a:spLocks noChangeArrowheads="1"/>
            </p:cNvSpPr>
            <p:nvPr/>
          </p:nvSpPr>
          <p:spPr bwMode="auto">
            <a:xfrm>
              <a:off x="672" y="912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 smtClean="0">
                  <a:latin typeface="Comic Sans MS" pitchFamily="66" charset="0"/>
                </a:rPr>
                <a:t>0.23</a:t>
              </a:r>
              <a:endParaRPr lang="en-US" sz="1600" dirty="0">
                <a:latin typeface="Comic Sans MS" pitchFamily="66" charset="0"/>
              </a:endParaRPr>
            </a:p>
          </p:txBody>
        </p:sp>
        <p:sp>
          <p:nvSpPr>
            <p:cNvPr id="109600" name="Rectangle 32"/>
            <p:cNvSpPr>
              <a:spLocks noChangeArrowheads="1"/>
            </p:cNvSpPr>
            <p:nvPr/>
          </p:nvSpPr>
          <p:spPr bwMode="auto">
            <a:xfrm>
              <a:off x="1440" y="912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 smtClean="0">
                  <a:latin typeface="Comic Sans MS" pitchFamily="66" charset="0"/>
                </a:rPr>
                <a:t>0.69</a:t>
              </a:r>
              <a:endParaRPr lang="en-US" sz="1600" dirty="0">
                <a:latin typeface="Comic Sans MS" pitchFamily="66" charset="0"/>
              </a:endParaRPr>
            </a:p>
          </p:txBody>
        </p:sp>
      </p:grpSp>
      <p:sp>
        <p:nvSpPr>
          <p:cNvPr id="4" name="Rounded Rectangle 3"/>
          <p:cNvSpPr/>
          <p:nvPr/>
        </p:nvSpPr>
        <p:spPr>
          <a:xfrm>
            <a:off x="1066800" y="5164455"/>
            <a:ext cx="6632575" cy="161734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344488" lvl="1" indent="-342900">
              <a:buSzPct val="90000"/>
              <a:buFont typeface="Arial" pitchFamily="34" charset="0"/>
              <a:buChar char="•"/>
              <a:tabLst>
                <a:tab pos="234950" algn="l"/>
              </a:tabLst>
            </a:pPr>
            <a:r>
              <a:rPr lang="en-US" sz="2000" dirty="0" smtClean="0">
                <a:solidFill>
                  <a:schemeClr val="tx1"/>
                </a:solidFill>
              </a:rPr>
              <a:t>For any s, distribution </a:t>
            </a:r>
            <a:r>
              <a:rPr lang="en-US" sz="2000" dirty="0">
                <a:solidFill>
                  <a:schemeClr val="tx1"/>
                </a:solidFill>
              </a:rPr>
              <a:t>of s</a:t>
            </a:r>
            <a:r>
              <a:rPr lang="en-US" sz="2000" dirty="0" smtClean="0">
                <a:solidFill>
                  <a:schemeClr val="tx1"/>
                </a:solidFill>
              </a:rPr>
              <a:t>’ </a:t>
            </a:r>
            <a:r>
              <a:rPr lang="en-US" sz="2000" dirty="0">
                <a:solidFill>
                  <a:schemeClr val="tx1"/>
                </a:solidFill>
              </a:rPr>
              <a:t>approaches P(s’|</a:t>
            </a:r>
            <a:r>
              <a:rPr lang="en-US" sz="2000" dirty="0" err="1">
                <a:solidFill>
                  <a:schemeClr val="tx1"/>
                </a:solidFill>
              </a:rPr>
              <a:t>s,</a:t>
            </a:r>
            <a:r>
              <a:rPr lang="en-US" sz="2000" dirty="0" err="1">
                <a:solidFill>
                  <a:schemeClr val="tx1"/>
                </a:solidFill>
                <a:latin typeface="Symbol" pitchFamily="18" charset="2"/>
              </a:rPr>
              <a:t>p</a:t>
            </a:r>
            <a:r>
              <a:rPr lang="en-US" sz="2000" dirty="0">
                <a:solidFill>
                  <a:schemeClr val="tx1"/>
                </a:solidFill>
              </a:rPr>
              <a:t>(s</a:t>
            </a:r>
            <a:r>
              <a:rPr lang="en-US" sz="2000" dirty="0" smtClean="0">
                <a:solidFill>
                  <a:schemeClr val="tx1"/>
                </a:solidFill>
              </a:rPr>
              <a:t>))</a:t>
            </a:r>
          </a:p>
          <a:p>
            <a:pPr marL="344488" lvl="1" indent="-342900">
              <a:buSzPct val="90000"/>
              <a:buFont typeface="Arial" pitchFamily="34" charset="0"/>
              <a:buChar char="•"/>
              <a:tabLst>
                <a:tab pos="234950" algn="l"/>
              </a:tabLst>
            </a:pPr>
            <a:r>
              <a:rPr lang="en-US" sz="2000" dirty="0" smtClean="0">
                <a:solidFill>
                  <a:schemeClr val="tx1"/>
                </a:solidFill>
              </a:rPr>
              <a:t>Uses relationships between adjacent states to adjust utilities toward equilibrium</a:t>
            </a:r>
          </a:p>
          <a:p>
            <a:pPr marL="344488" lvl="1" indent="-342900">
              <a:buSzPct val="90000"/>
              <a:buFont typeface="Arial" pitchFamily="34" charset="0"/>
              <a:buChar char="•"/>
              <a:tabLst>
                <a:tab pos="234950" algn="l"/>
              </a:tabLst>
            </a:pPr>
            <a:r>
              <a:rPr lang="en-US" sz="2000" dirty="0" smtClean="0">
                <a:solidFill>
                  <a:schemeClr val="tx1"/>
                </a:solidFill>
              </a:rPr>
              <a:t>Unlike direct estimation, learns before trial is terminated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86200" y="14478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 learning rate </a:t>
            </a:r>
            <a:r>
              <a:rPr lang="en-US" dirty="0" smtClean="0">
                <a:latin typeface="Symbol" pitchFamily="18" charset="2"/>
              </a:rPr>
              <a:t>a</a:t>
            </a:r>
            <a:r>
              <a:rPr lang="en-US" dirty="0" smtClean="0"/>
              <a:t>=0.5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2792556" y="1751878"/>
            <a:ext cx="255444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43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“Offline” interpretation of TD Learning</a:t>
            </a:r>
            <a:endParaRPr lang="en-US" dirty="0"/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609600" y="3733800"/>
            <a:ext cx="83058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804863" indent="-457200"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371600" indent="-457200"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828800" indent="-457200"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286000" indent="-457200"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33CC"/>
              </a:buClr>
              <a:buSzPct val="90000"/>
              <a:buFont typeface="Wingdings" pitchFamily="2" charset="2"/>
              <a:buAutoNum type="arabicPeriod"/>
            </a:pPr>
            <a:r>
              <a:rPr lang="en-US" sz="2000" dirty="0" smtClean="0">
                <a:latin typeface="+mj-lt"/>
              </a:rPr>
              <a:t>Observe trials t</a:t>
            </a:r>
            <a:r>
              <a:rPr lang="en-US" sz="2000" baseline="30000" dirty="0" smtClean="0">
                <a:latin typeface="+mj-lt"/>
              </a:rPr>
              <a:t>(i)</a:t>
            </a:r>
            <a:r>
              <a:rPr lang="en-US" sz="2000" dirty="0" smtClean="0">
                <a:latin typeface="+mj-lt"/>
              </a:rPr>
              <a:t>=(s</a:t>
            </a:r>
            <a:r>
              <a:rPr lang="en-US" sz="2000" baseline="-25000" dirty="0" smtClean="0">
                <a:latin typeface="+mj-lt"/>
              </a:rPr>
              <a:t>0</a:t>
            </a:r>
            <a:r>
              <a:rPr lang="en-US" sz="2000" baseline="30000" dirty="0" smtClean="0">
                <a:latin typeface="+mj-lt"/>
              </a:rPr>
              <a:t>(i</a:t>
            </a:r>
            <a:r>
              <a:rPr lang="en-US" sz="2000" baseline="30000" dirty="0">
                <a:latin typeface="+mj-lt"/>
              </a:rPr>
              <a:t>)</a:t>
            </a:r>
            <a:r>
              <a:rPr lang="en-US" sz="2000" dirty="0" smtClean="0">
                <a:latin typeface="+mj-lt"/>
              </a:rPr>
              <a:t>,a</a:t>
            </a:r>
            <a:r>
              <a:rPr lang="en-US" sz="2000" baseline="-25000" dirty="0" smtClean="0">
                <a:latin typeface="+mj-lt"/>
              </a:rPr>
              <a:t>1</a:t>
            </a:r>
            <a:r>
              <a:rPr lang="en-US" sz="2000" baseline="30000" dirty="0" smtClean="0">
                <a:latin typeface="+mj-lt"/>
              </a:rPr>
              <a:t>(i</a:t>
            </a:r>
            <a:r>
              <a:rPr lang="en-US" sz="2000" baseline="30000" dirty="0">
                <a:latin typeface="+mj-lt"/>
              </a:rPr>
              <a:t>)</a:t>
            </a:r>
            <a:r>
              <a:rPr lang="en-US" sz="2000" dirty="0" smtClean="0">
                <a:latin typeface="+mj-lt"/>
              </a:rPr>
              <a:t>,s</a:t>
            </a:r>
            <a:r>
              <a:rPr lang="en-US" sz="2000" baseline="-25000" dirty="0" smtClean="0">
                <a:latin typeface="+mj-lt"/>
              </a:rPr>
              <a:t>1</a:t>
            </a:r>
            <a:r>
              <a:rPr lang="en-US" sz="2000" baseline="30000" dirty="0" smtClean="0">
                <a:latin typeface="+mj-lt"/>
              </a:rPr>
              <a:t>(i)</a:t>
            </a:r>
            <a:r>
              <a:rPr lang="en-US" sz="2000" dirty="0" smtClean="0">
                <a:latin typeface="+mj-lt"/>
              </a:rPr>
              <a:t>,r</a:t>
            </a:r>
            <a:r>
              <a:rPr lang="en-US" sz="2000" baseline="-25000" dirty="0" smtClean="0">
                <a:latin typeface="+mj-lt"/>
              </a:rPr>
              <a:t>1</a:t>
            </a:r>
            <a:r>
              <a:rPr lang="en-US" sz="2000" baseline="30000" dirty="0" smtClean="0">
                <a:latin typeface="+mj-lt"/>
              </a:rPr>
              <a:t>(i)</a:t>
            </a:r>
            <a:r>
              <a:rPr lang="en-US" sz="2000" dirty="0" smtClean="0">
                <a:latin typeface="+mj-lt"/>
              </a:rPr>
              <a:t>,…,</a:t>
            </a:r>
            <a:r>
              <a:rPr lang="en-US" sz="2000" dirty="0" err="1" smtClean="0">
                <a:latin typeface="+mj-lt"/>
              </a:rPr>
              <a:t>a</a:t>
            </a:r>
            <a:r>
              <a:rPr lang="en-US" sz="2000" baseline="-25000" dirty="0" err="1" smtClean="0">
                <a:latin typeface="+mj-lt"/>
              </a:rPr>
              <a:t>ti</a:t>
            </a:r>
            <a:r>
              <a:rPr lang="en-US" sz="2000" baseline="30000" dirty="0" smtClean="0">
                <a:latin typeface="+mj-lt"/>
              </a:rPr>
              <a:t>(i)</a:t>
            </a:r>
            <a:r>
              <a:rPr lang="en-US" sz="2000" dirty="0" smtClean="0">
                <a:latin typeface="+mj-lt"/>
              </a:rPr>
              <a:t>,</a:t>
            </a:r>
            <a:r>
              <a:rPr lang="en-US" sz="2000" dirty="0" err="1" smtClean="0">
                <a:latin typeface="+mj-lt"/>
              </a:rPr>
              <a:t>s</a:t>
            </a:r>
            <a:r>
              <a:rPr lang="en-US" sz="2000" baseline="-25000" dirty="0" err="1" smtClean="0">
                <a:latin typeface="+mj-lt"/>
              </a:rPr>
              <a:t>ti</a:t>
            </a:r>
            <a:r>
              <a:rPr lang="en-US" sz="2000" baseline="30000" dirty="0">
                <a:latin typeface="+mj-lt"/>
              </a:rPr>
              <a:t>(i</a:t>
            </a:r>
            <a:r>
              <a:rPr lang="en-US" sz="2000" baseline="30000" dirty="0" smtClean="0">
                <a:latin typeface="+mj-lt"/>
              </a:rPr>
              <a:t>)</a:t>
            </a:r>
            <a:r>
              <a:rPr lang="en-US" sz="2000" dirty="0" smtClean="0">
                <a:latin typeface="+mj-lt"/>
              </a:rPr>
              <a:t>,</a:t>
            </a:r>
            <a:r>
              <a:rPr lang="en-US" sz="2000" dirty="0" err="1" smtClean="0">
                <a:latin typeface="+mj-lt"/>
              </a:rPr>
              <a:t>r</a:t>
            </a:r>
            <a:r>
              <a:rPr lang="en-US" sz="2000" baseline="-25000" dirty="0" err="1" smtClean="0">
                <a:latin typeface="+mj-lt"/>
              </a:rPr>
              <a:t>ti</a:t>
            </a:r>
            <a:r>
              <a:rPr lang="en-US" sz="2000" baseline="30000" dirty="0" smtClean="0">
                <a:latin typeface="+mj-lt"/>
              </a:rPr>
              <a:t>(i</a:t>
            </a:r>
            <a:r>
              <a:rPr lang="en-US" sz="2000" baseline="30000" dirty="0">
                <a:latin typeface="+mj-lt"/>
              </a:rPr>
              <a:t>)</a:t>
            </a:r>
            <a:r>
              <a:rPr lang="en-US" sz="2000" dirty="0" smtClean="0">
                <a:latin typeface="+mj-lt"/>
              </a:rPr>
              <a:t>) for i=1,…,n</a:t>
            </a:r>
          </a:p>
          <a:p>
            <a:pPr>
              <a:buClr>
                <a:srgbClr val="0033CC"/>
              </a:buClr>
              <a:buSzPct val="90000"/>
              <a:buFont typeface="Wingdings" pitchFamily="2" charset="2"/>
              <a:buAutoNum type="arabicPeriod"/>
            </a:pPr>
            <a:r>
              <a:rPr lang="en-US" sz="2000" dirty="0" smtClean="0">
                <a:latin typeface="+mj-lt"/>
              </a:rPr>
              <a:t>For each state </a:t>
            </a:r>
            <a:r>
              <a:rPr lang="en-US" sz="2000" dirty="0" err="1" smtClean="0">
                <a:latin typeface="+mj-lt"/>
              </a:rPr>
              <a:t>s</a:t>
            </a:r>
            <a:r>
              <a:rPr lang="en-US" sz="2000" dirty="0" err="1" smtClean="0">
                <a:latin typeface="+mj-lt"/>
                <a:sym typeface="Symbol"/>
              </a:rPr>
              <a:t>S</a:t>
            </a:r>
            <a:r>
              <a:rPr lang="en-US" sz="2000" dirty="0" smtClean="0">
                <a:latin typeface="+mj-lt"/>
              </a:rPr>
              <a:t>:</a:t>
            </a:r>
          </a:p>
          <a:p>
            <a:pPr lvl="1">
              <a:buClr>
                <a:srgbClr val="0033CC"/>
              </a:buClr>
              <a:buSzPct val="90000"/>
              <a:buFont typeface="+mj-lt"/>
              <a:buAutoNum type="arabicPeriod" startAt="3"/>
            </a:pPr>
            <a:r>
              <a:rPr lang="en-US" sz="2000" dirty="0" smtClean="0">
                <a:latin typeface="+mj-lt"/>
              </a:rPr>
              <a:t>Find all trials t</a:t>
            </a:r>
            <a:r>
              <a:rPr lang="en-US" sz="2000" baseline="30000" dirty="0" smtClean="0">
                <a:latin typeface="+mj-lt"/>
              </a:rPr>
              <a:t>(i)</a:t>
            </a:r>
            <a:r>
              <a:rPr lang="en-US" sz="2000" dirty="0" smtClean="0">
                <a:latin typeface="+mj-lt"/>
              </a:rPr>
              <a:t> that pass through s</a:t>
            </a:r>
          </a:p>
          <a:p>
            <a:pPr lvl="1">
              <a:buClr>
                <a:srgbClr val="0033CC"/>
              </a:buClr>
              <a:buSzPct val="90000"/>
              <a:buFont typeface="+mj-lt"/>
              <a:buAutoNum type="arabicPeriod" startAt="3"/>
            </a:pPr>
            <a:r>
              <a:rPr lang="en-US" sz="2000" dirty="0">
                <a:latin typeface="+mj-lt"/>
              </a:rPr>
              <a:t>Extract local history at (</a:t>
            </a:r>
            <a:r>
              <a:rPr lang="en-US" sz="2000" dirty="0" err="1">
                <a:latin typeface="+mj-lt"/>
              </a:rPr>
              <a:t>s,r</a:t>
            </a:r>
            <a:r>
              <a:rPr lang="en-US" sz="2000" baseline="30000" dirty="0">
                <a:latin typeface="+mj-lt"/>
              </a:rPr>
              <a:t>(i)</a:t>
            </a:r>
            <a:r>
              <a:rPr lang="en-US" sz="2000" dirty="0">
                <a:latin typeface="+mj-lt"/>
              </a:rPr>
              <a:t>,a</a:t>
            </a:r>
            <a:r>
              <a:rPr lang="en-US" sz="2000" baseline="30000" dirty="0">
                <a:latin typeface="+mj-lt"/>
              </a:rPr>
              <a:t>(i)</a:t>
            </a:r>
            <a:r>
              <a:rPr lang="en-US" sz="2000" dirty="0">
                <a:latin typeface="+mj-lt"/>
              </a:rPr>
              <a:t>,s’</a:t>
            </a:r>
            <a:r>
              <a:rPr lang="en-US" sz="2000" baseline="30000" dirty="0">
                <a:latin typeface="+mj-lt"/>
              </a:rPr>
              <a:t>(i)</a:t>
            </a:r>
            <a:r>
              <a:rPr lang="en-US" sz="2000" dirty="0">
                <a:latin typeface="+mj-lt"/>
              </a:rPr>
              <a:t>) for each </a:t>
            </a:r>
            <a:r>
              <a:rPr lang="en-US" sz="2000" dirty="0" smtClean="0">
                <a:latin typeface="+mj-lt"/>
              </a:rPr>
              <a:t>trial</a:t>
            </a:r>
          </a:p>
          <a:p>
            <a:pPr lvl="1">
              <a:buClr>
                <a:srgbClr val="0033CC"/>
              </a:buClr>
              <a:buSzPct val="90000"/>
              <a:buFont typeface="+mj-lt"/>
              <a:buAutoNum type="arabicPeriod" startAt="3"/>
            </a:pPr>
            <a:r>
              <a:rPr lang="en-US" sz="2000" dirty="0" smtClean="0">
                <a:latin typeface="+mj-lt"/>
              </a:rPr>
              <a:t>Set up constraint U</a:t>
            </a:r>
            <a:r>
              <a:rPr lang="en-US" sz="2000" baseline="-25000" dirty="0" smtClean="0">
                <a:latin typeface="Symbol" pitchFamily="18" charset="2"/>
              </a:rPr>
              <a:t>p</a:t>
            </a:r>
            <a:r>
              <a:rPr lang="en-US" sz="2000" dirty="0" smtClean="0">
                <a:latin typeface="+mj-lt"/>
              </a:rPr>
              <a:t>(s) = r</a:t>
            </a:r>
            <a:r>
              <a:rPr lang="en-US" sz="2000" baseline="30000" dirty="0" smtClean="0">
                <a:latin typeface="+mj-lt"/>
              </a:rPr>
              <a:t>(i)</a:t>
            </a:r>
            <a:r>
              <a:rPr lang="en-US" sz="2000" dirty="0" smtClean="0">
                <a:latin typeface="+mj-lt"/>
              </a:rPr>
              <a:t> + </a:t>
            </a:r>
            <a:r>
              <a:rPr lang="en-US" sz="2000" dirty="0" err="1" smtClean="0">
                <a:latin typeface="Symbol" pitchFamily="18" charset="2"/>
              </a:rPr>
              <a:t>g</a:t>
            </a:r>
            <a:r>
              <a:rPr lang="en-US" sz="2000" dirty="0" err="1" smtClean="0">
                <a:latin typeface="+mj-lt"/>
              </a:rPr>
              <a:t>U</a:t>
            </a:r>
            <a:r>
              <a:rPr lang="en-US" sz="2000" baseline="-25000" dirty="0" err="1" smtClean="0">
                <a:latin typeface="Symbol" pitchFamily="18" charset="2"/>
              </a:rPr>
              <a:t>p</a:t>
            </a:r>
            <a:r>
              <a:rPr lang="en-US" sz="2000" dirty="0" smtClean="0">
                <a:latin typeface="+mj-lt"/>
              </a:rPr>
              <a:t>(s’</a:t>
            </a:r>
            <a:r>
              <a:rPr lang="en-US" sz="2000" baseline="30000" dirty="0" smtClean="0">
                <a:latin typeface="+mj-lt"/>
              </a:rPr>
              <a:t>(i)</a:t>
            </a:r>
            <a:r>
              <a:rPr lang="en-US" sz="2000" dirty="0" smtClean="0">
                <a:latin typeface="+mj-lt"/>
              </a:rPr>
              <a:t>)</a:t>
            </a:r>
          </a:p>
          <a:p>
            <a:pPr>
              <a:buClr>
                <a:srgbClr val="0033CC"/>
              </a:buClr>
              <a:buSzPct val="90000"/>
              <a:buFont typeface="+mj-lt"/>
              <a:buAutoNum type="arabicPeriod" startAt="6"/>
            </a:pPr>
            <a:r>
              <a:rPr lang="en-US" sz="2000" dirty="0" smtClean="0">
                <a:latin typeface="+mj-lt"/>
              </a:rPr>
              <a:t>Solve all constraints in least squares fashion using stochastic gradient descent</a:t>
            </a:r>
          </a:p>
          <a:p>
            <a:pPr marL="0" indent="0">
              <a:buClr>
                <a:srgbClr val="0033CC"/>
              </a:buClr>
              <a:buSzPct val="90000"/>
            </a:pPr>
            <a:endParaRPr lang="en-US" sz="2000" dirty="0" smtClean="0">
              <a:latin typeface="+mj-lt"/>
            </a:endParaRPr>
          </a:p>
          <a:p>
            <a:pPr marL="0" indent="0">
              <a:buClr>
                <a:srgbClr val="0033CC"/>
              </a:buClr>
              <a:buSzPct val="90000"/>
            </a:pP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[Recall linear system in policy iteration: </a:t>
            </a:r>
            <a:r>
              <a:rPr lang="en-US" sz="2000" b="1" dirty="0" smtClean="0">
                <a:solidFill>
                  <a:schemeClr val="tx2"/>
                </a:solidFill>
                <a:latin typeface="+mj-lt"/>
              </a:rPr>
              <a:t>u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 = </a:t>
            </a:r>
            <a:r>
              <a:rPr lang="en-US" sz="2000" b="1" dirty="0" err="1" smtClean="0">
                <a:solidFill>
                  <a:schemeClr val="tx2"/>
                </a:solidFill>
                <a:latin typeface="+mj-lt"/>
              </a:rPr>
              <a:t>r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</a:rPr>
              <a:t>+T</a:t>
            </a:r>
            <a:r>
              <a:rPr lang="en-US" sz="2000" baseline="-25000" dirty="0" err="1" smtClean="0">
                <a:solidFill>
                  <a:schemeClr val="tx2"/>
                </a:solidFill>
                <a:latin typeface="Symbol" pitchFamily="18" charset="2"/>
              </a:rPr>
              <a:t>p</a:t>
            </a:r>
            <a:r>
              <a:rPr lang="en-US" sz="2000" b="1" dirty="0" err="1" smtClean="0">
                <a:solidFill>
                  <a:schemeClr val="tx2"/>
                </a:solidFill>
                <a:latin typeface="+mj-lt"/>
              </a:rPr>
              <a:t>u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]</a:t>
            </a:r>
            <a:endParaRPr lang="en-US" sz="2000" dirty="0">
              <a:solidFill>
                <a:schemeClr val="tx2"/>
              </a:solidFill>
              <a:latin typeface="+mj-lt"/>
            </a:endParaRPr>
          </a:p>
        </p:txBody>
      </p:sp>
      <p:grpSp>
        <p:nvGrpSpPr>
          <p:cNvPr id="109572" name="Group 4"/>
          <p:cNvGrpSpPr>
            <a:grpSpLocks/>
          </p:cNvGrpSpPr>
          <p:nvPr/>
        </p:nvGrpSpPr>
        <p:grpSpPr bwMode="auto">
          <a:xfrm>
            <a:off x="685800" y="1447800"/>
            <a:ext cx="2819400" cy="2236788"/>
            <a:chOff x="432" y="912"/>
            <a:chExt cx="1776" cy="1409"/>
          </a:xfrm>
        </p:grpSpPr>
        <p:grpSp>
          <p:nvGrpSpPr>
            <p:cNvPr id="109573" name="Group 5"/>
            <p:cNvGrpSpPr>
              <a:grpSpLocks/>
            </p:cNvGrpSpPr>
            <p:nvPr/>
          </p:nvGrpSpPr>
          <p:grpSpPr bwMode="auto">
            <a:xfrm>
              <a:off x="672" y="912"/>
              <a:ext cx="1536" cy="1152"/>
              <a:chOff x="960" y="1152"/>
              <a:chExt cx="1536" cy="1152"/>
            </a:xfrm>
          </p:grpSpPr>
          <p:sp>
            <p:nvSpPr>
              <p:cNvPr id="109574" name="Rectangle 6"/>
              <p:cNvSpPr>
                <a:spLocks noChangeArrowheads="1"/>
              </p:cNvSpPr>
              <p:nvPr/>
            </p:nvSpPr>
            <p:spPr bwMode="auto">
              <a:xfrm>
                <a:off x="960" y="1152"/>
                <a:ext cx="1536" cy="11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575" name="Line 7"/>
              <p:cNvSpPr>
                <a:spLocks noChangeShapeType="1"/>
              </p:cNvSpPr>
              <p:nvPr/>
            </p:nvSpPr>
            <p:spPr bwMode="auto">
              <a:xfrm>
                <a:off x="1344" y="1152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9576" name="Line 8"/>
              <p:cNvSpPr>
                <a:spLocks noChangeShapeType="1"/>
              </p:cNvSpPr>
              <p:nvPr/>
            </p:nvSpPr>
            <p:spPr bwMode="auto">
              <a:xfrm>
                <a:off x="1728" y="1152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9577" name="Line 9"/>
              <p:cNvSpPr>
                <a:spLocks noChangeShapeType="1"/>
              </p:cNvSpPr>
              <p:nvPr/>
            </p:nvSpPr>
            <p:spPr bwMode="auto">
              <a:xfrm>
                <a:off x="2112" y="1152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9578" name="Line 10"/>
              <p:cNvSpPr>
                <a:spLocks noChangeShapeType="1"/>
              </p:cNvSpPr>
              <p:nvPr/>
            </p:nvSpPr>
            <p:spPr bwMode="auto">
              <a:xfrm>
                <a:off x="960" y="1536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9579" name="Line 11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9580" name="Rectangle 12"/>
              <p:cNvSpPr>
                <a:spLocks noChangeArrowheads="1"/>
              </p:cNvSpPr>
              <p:nvPr/>
            </p:nvSpPr>
            <p:spPr bwMode="auto">
              <a:xfrm>
                <a:off x="1344" y="1536"/>
                <a:ext cx="384" cy="384"/>
              </a:xfrm>
              <a:prstGeom prst="rect">
                <a:avLst/>
              </a:prstGeom>
              <a:solidFill>
                <a:srgbClr val="66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9581" name="Group 13"/>
            <p:cNvGrpSpPr>
              <a:grpSpLocks/>
            </p:cNvGrpSpPr>
            <p:nvPr/>
          </p:nvGrpSpPr>
          <p:grpSpPr bwMode="auto">
            <a:xfrm>
              <a:off x="432" y="1015"/>
              <a:ext cx="1702" cy="1306"/>
              <a:chOff x="720" y="1159"/>
              <a:chExt cx="1702" cy="1306"/>
            </a:xfrm>
          </p:grpSpPr>
          <p:sp>
            <p:nvSpPr>
              <p:cNvPr id="109582" name="Text Box 14"/>
              <p:cNvSpPr txBox="1">
                <a:spLocks noChangeArrowheads="1"/>
              </p:cNvSpPr>
              <p:nvPr/>
            </p:nvSpPr>
            <p:spPr bwMode="auto">
              <a:xfrm>
                <a:off x="720" y="1159"/>
                <a:ext cx="21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Comic Sans MS" pitchFamily="66" charset="0"/>
                  </a:rPr>
                  <a:t>3</a:t>
                </a:r>
              </a:p>
            </p:txBody>
          </p:sp>
          <p:grpSp>
            <p:nvGrpSpPr>
              <p:cNvPr id="109583" name="Group 15"/>
              <p:cNvGrpSpPr>
                <a:grpSpLocks/>
              </p:cNvGrpSpPr>
              <p:nvPr/>
            </p:nvGrpSpPr>
            <p:grpSpPr bwMode="auto">
              <a:xfrm>
                <a:off x="720" y="1543"/>
                <a:ext cx="1702" cy="922"/>
                <a:chOff x="720" y="1543"/>
                <a:chExt cx="1702" cy="922"/>
              </a:xfrm>
            </p:grpSpPr>
            <p:sp>
              <p:nvSpPr>
                <p:cNvPr id="109584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720" y="1543"/>
                  <a:ext cx="21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2</a:t>
                  </a:r>
                </a:p>
              </p:txBody>
            </p:sp>
            <p:sp>
              <p:nvSpPr>
                <p:cNvPr id="109585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720" y="1879"/>
                  <a:ext cx="18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1</a:t>
                  </a:r>
                </a:p>
              </p:txBody>
            </p:sp>
            <p:sp>
              <p:nvSpPr>
                <p:cNvPr id="109586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2208" y="2215"/>
                  <a:ext cx="21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4</a:t>
                  </a:r>
                </a:p>
              </p:txBody>
            </p:sp>
            <p:sp>
              <p:nvSpPr>
                <p:cNvPr id="109587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824" y="2215"/>
                  <a:ext cx="21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3</a:t>
                  </a:r>
                </a:p>
              </p:txBody>
            </p:sp>
            <p:sp>
              <p:nvSpPr>
                <p:cNvPr id="109588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1440" y="2215"/>
                  <a:ext cx="21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2</a:t>
                  </a:r>
                </a:p>
              </p:txBody>
            </p:sp>
            <p:sp>
              <p:nvSpPr>
                <p:cNvPr id="109589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056" y="2215"/>
                  <a:ext cx="18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1</a:t>
                  </a:r>
                </a:p>
              </p:txBody>
            </p:sp>
          </p:grpSp>
        </p:grpSp>
        <p:sp>
          <p:nvSpPr>
            <p:cNvPr id="109590" name="Rectangle 22"/>
            <p:cNvSpPr>
              <a:spLocks noChangeArrowheads="1"/>
            </p:cNvSpPr>
            <p:nvPr/>
          </p:nvSpPr>
          <p:spPr bwMode="auto">
            <a:xfrm>
              <a:off x="1824" y="912"/>
              <a:ext cx="384" cy="384"/>
            </a:xfrm>
            <a:prstGeom prst="rect">
              <a:avLst/>
            </a:prstGeom>
            <a:solidFill>
              <a:srgbClr val="CC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Comic Sans MS" pitchFamily="66" charset="0"/>
                </a:rPr>
                <a:t>+1</a:t>
              </a:r>
            </a:p>
          </p:txBody>
        </p:sp>
        <p:sp>
          <p:nvSpPr>
            <p:cNvPr id="109591" name="Rectangle 23"/>
            <p:cNvSpPr>
              <a:spLocks noChangeArrowheads="1"/>
            </p:cNvSpPr>
            <p:nvPr/>
          </p:nvSpPr>
          <p:spPr bwMode="auto">
            <a:xfrm>
              <a:off x="1824" y="1296"/>
              <a:ext cx="384" cy="384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Comic Sans MS" pitchFamily="66" charset="0"/>
                </a:rPr>
                <a:t>-1</a:t>
              </a:r>
            </a:p>
          </p:txBody>
        </p:sp>
        <p:sp>
          <p:nvSpPr>
            <p:cNvPr id="109592" name="Rectangle 24"/>
            <p:cNvSpPr>
              <a:spLocks noChangeArrowheads="1"/>
            </p:cNvSpPr>
            <p:nvPr/>
          </p:nvSpPr>
          <p:spPr bwMode="auto">
            <a:xfrm>
              <a:off x="1440" y="1296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109593" name="Rectangle 25"/>
            <p:cNvSpPr>
              <a:spLocks noChangeArrowheads="1"/>
            </p:cNvSpPr>
            <p:nvPr/>
          </p:nvSpPr>
          <p:spPr bwMode="auto">
            <a:xfrm>
              <a:off x="1824" y="1680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109594" name="Rectangle 26"/>
            <p:cNvSpPr>
              <a:spLocks noChangeArrowheads="1"/>
            </p:cNvSpPr>
            <p:nvPr/>
          </p:nvSpPr>
          <p:spPr bwMode="auto">
            <a:xfrm>
              <a:off x="1440" y="1680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109595" name="Rectangle 27"/>
            <p:cNvSpPr>
              <a:spLocks noChangeArrowheads="1"/>
            </p:cNvSpPr>
            <p:nvPr/>
          </p:nvSpPr>
          <p:spPr bwMode="auto">
            <a:xfrm>
              <a:off x="1056" y="1680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109596" name="Rectangle 28"/>
            <p:cNvSpPr>
              <a:spLocks noChangeArrowheads="1"/>
            </p:cNvSpPr>
            <p:nvPr/>
          </p:nvSpPr>
          <p:spPr bwMode="auto">
            <a:xfrm>
              <a:off x="672" y="1680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109597" name="Rectangle 29"/>
            <p:cNvSpPr>
              <a:spLocks noChangeArrowheads="1"/>
            </p:cNvSpPr>
            <p:nvPr/>
          </p:nvSpPr>
          <p:spPr bwMode="auto">
            <a:xfrm>
              <a:off x="672" y="1296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109598" name="Rectangle 30"/>
            <p:cNvSpPr>
              <a:spLocks noChangeArrowheads="1"/>
            </p:cNvSpPr>
            <p:nvPr/>
          </p:nvSpPr>
          <p:spPr bwMode="auto">
            <a:xfrm>
              <a:off x="1056" y="912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109599" name="Rectangle 31"/>
            <p:cNvSpPr>
              <a:spLocks noChangeArrowheads="1"/>
            </p:cNvSpPr>
            <p:nvPr/>
          </p:nvSpPr>
          <p:spPr bwMode="auto">
            <a:xfrm>
              <a:off x="672" y="912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109600" name="Rectangle 32"/>
            <p:cNvSpPr>
              <a:spLocks noChangeArrowheads="1"/>
            </p:cNvSpPr>
            <p:nvPr/>
          </p:nvSpPr>
          <p:spPr bwMode="auto">
            <a:xfrm>
              <a:off x="1440" y="912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</p:grpSp>
      <p:grpSp>
        <p:nvGrpSpPr>
          <p:cNvPr id="109601" name="Group 33"/>
          <p:cNvGrpSpPr>
            <a:grpSpLocks/>
          </p:cNvGrpSpPr>
          <p:nvPr/>
        </p:nvGrpSpPr>
        <p:grpSpPr bwMode="auto">
          <a:xfrm>
            <a:off x="4114800" y="1447800"/>
            <a:ext cx="3810000" cy="2236788"/>
            <a:chOff x="2592" y="912"/>
            <a:chExt cx="2400" cy="1409"/>
          </a:xfrm>
        </p:grpSpPr>
        <p:grpSp>
          <p:nvGrpSpPr>
            <p:cNvPr id="109602" name="Group 34"/>
            <p:cNvGrpSpPr>
              <a:grpSpLocks/>
            </p:cNvGrpSpPr>
            <p:nvPr/>
          </p:nvGrpSpPr>
          <p:grpSpPr bwMode="auto">
            <a:xfrm>
              <a:off x="3216" y="912"/>
              <a:ext cx="1776" cy="1409"/>
              <a:chOff x="432" y="912"/>
              <a:chExt cx="1776" cy="1409"/>
            </a:xfrm>
          </p:grpSpPr>
          <p:grpSp>
            <p:nvGrpSpPr>
              <p:cNvPr id="109603" name="Group 35"/>
              <p:cNvGrpSpPr>
                <a:grpSpLocks/>
              </p:cNvGrpSpPr>
              <p:nvPr/>
            </p:nvGrpSpPr>
            <p:grpSpPr bwMode="auto">
              <a:xfrm>
                <a:off x="672" y="912"/>
                <a:ext cx="1536" cy="1152"/>
                <a:chOff x="960" y="1152"/>
                <a:chExt cx="1536" cy="1152"/>
              </a:xfrm>
            </p:grpSpPr>
            <p:sp>
              <p:nvSpPr>
                <p:cNvPr id="109604" name="Rectangle 36"/>
                <p:cNvSpPr>
                  <a:spLocks noChangeArrowheads="1"/>
                </p:cNvSpPr>
                <p:nvPr/>
              </p:nvSpPr>
              <p:spPr bwMode="auto">
                <a:xfrm>
                  <a:off x="960" y="1152"/>
                  <a:ext cx="1536" cy="115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605" name="Line 37"/>
                <p:cNvSpPr>
                  <a:spLocks noChangeShapeType="1"/>
                </p:cNvSpPr>
                <p:nvPr/>
              </p:nvSpPr>
              <p:spPr bwMode="auto">
                <a:xfrm>
                  <a:off x="1344" y="1152"/>
                  <a:ext cx="0" cy="11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606" name="Line 38"/>
                <p:cNvSpPr>
                  <a:spLocks noChangeShapeType="1"/>
                </p:cNvSpPr>
                <p:nvPr/>
              </p:nvSpPr>
              <p:spPr bwMode="auto">
                <a:xfrm>
                  <a:off x="1728" y="1152"/>
                  <a:ext cx="0" cy="11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607" name="Line 39"/>
                <p:cNvSpPr>
                  <a:spLocks noChangeShapeType="1"/>
                </p:cNvSpPr>
                <p:nvPr/>
              </p:nvSpPr>
              <p:spPr bwMode="auto">
                <a:xfrm>
                  <a:off x="2112" y="1152"/>
                  <a:ext cx="0" cy="11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608" name="Line 40"/>
                <p:cNvSpPr>
                  <a:spLocks noChangeShapeType="1"/>
                </p:cNvSpPr>
                <p:nvPr/>
              </p:nvSpPr>
              <p:spPr bwMode="auto">
                <a:xfrm>
                  <a:off x="960" y="1536"/>
                  <a:ext cx="15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609" name="Line 41"/>
                <p:cNvSpPr>
                  <a:spLocks noChangeShapeType="1"/>
                </p:cNvSpPr>
                <p:nvPr/>
              </p:nvSpPr>
              <p:spPr bwMode="auto">
                <a:xfrm>
                  <a:off x="960" y="1920"/>
                  <a:ext cx="15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610" name="Rectangle 42"/>
                <p:cNvSpPr>
                  <a:spLocks noChangeArrowheads="1"/>
                </p:cNvSpPr>
                <p:nvPr/>
              </p:nvSpPr>
              <p:spPr bwMode="auto">
                <a:xfrm>
                  <a:off x="1344" y="1536"/>
                  <a:ext cx="384" cy="384"/>
                </a:xfrm>
                <a:prstGeom prst="rect">
                  <a:avLst/>
                </a:prstGeom>
                <a:solidFill>
                  <a:srgbClr val="66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9611" name="Group 43"/>
              <p:cNvGrpSpPr>
                <a:grpSpLocks/>
              </p:cNvGrpSpPr>
              <p:nvPr/>
            </p:nvGrpSpPr>
            <p:grpSpPr bwMode="auto">
              <a:xfrm>
                <a:off x="432" y="1015"/>
                <a:ext cx="1702" cy="1306"/>
                <a:chOff x="720" y="1159"/>
                <a:chExt cx="1702" cy="1306"/>
              </a:xfrm>
            </p:grpSpPr>
            <p:sp>
              <p:nvSpPr>
                <p:cNvPr id="109612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720" y="1159"/>
                  <a:ext cx="21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3</a:t>
                  </a:r>
                </a:p>
              </p:txBody>
            </p:sp>
            <p:grpSp>
              <p:nvGrpSpPr>
                <p:cNvPr id="109613" name="Group 45"/>
                <p:cNvGrpSpPr>
                  <a:grpSpLocks/>
                </p:cNvGrpSpPr>
                <p:nvPr/>
              </p:nvGrpSpPr>
              <p:grpSpPr bwMode="auto">
                <a:xfrm>
                  <a:off x="720" y="1543"/>
                  <a:ext cx="1702" cy="922"/>
                  <a:chOff x="720" y="1543"/>
                  <a:chExt cx="1702" cy="922"/>
                </a:xfrm>
              </p:grpSpPr>
              <p:sp>
                <p:nvSpPr>
                  <p:cNvPr id="109614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0" y="1543"/>
                    <a:ext cx="21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>
                        <a:latin typeface="Comic Sans MS" pitchFamily="66" charset="0"/>
                      </a:rPr>
                      <a:t>2</a:t>
                    </a:r>
                  </a:p>
                </p:txBody>
              </p:sp>
              <p:sp>
                <p:nvSpPr>
                  <p:cNvPr id="109615" name="Text Box 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0" y="1879"/>
                    <a:ext cx="188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>
                        <a:latin typeface="Comic Sans MS" pitchFamily="66" charset="0"/>
                      </a:rPr>
                      <a:t>1</a:t>
                    </a:r>
                  </a:p>
                </p:txBody>
              </p:sp>
              <p:sp>
                <p:nvSpPr>
                  <p:cNvPr id="109616" name="Text Box 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08" y="2215"/>
                    <a:ext cx="21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>
                        <a:latin typeface="Comic Sans MS" pitchFamily="66" charset="0"/>
                      </a:rPr>
                      <a:t>4</a:t>
                    </a:r>
                  </a:p>
                </p:txBody>
              </p:sp>
              <p:sp>
                <p:nvSpPr>
                  <p:cNvPr id="109617" name="Text Box 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24" y="2215"/>
                    <a:ext cx="21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>
                        <a:latin typeface="Comic Sans MS" pitchFamily="66" charset="0"/>
                      </a:rPr>
                      <a:t>3</a:t>
                    </a:r>
                  </a:p>
                </p:txBody>
              </p:sp>
              <p:sp>
                <p:nvSpPr>
                  <p:cNvPr id="109618" name="Text Box 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40" y="2215"/>
                    <a:ext cx="21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>
                        <a:latin typeface="Comic Sans MS" pitchFamily="66" charset="0"/>
                      </a:rPr>
                      <a:t>2</a:t>
                    </a:r>
                  </a:p>
                </p:txBody>
              </p:sp>
              <p:sp>
                <p:nvSpPr>
                  <p:cNvPr id="109619" name="Text Box 5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56" y="2215"/>
                    <a:ext cx="188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>
                        <a:latin typeface="Comic Sans MS" pitchFamily="66" charset="0"/>
                      </a:rPr>
                      <a:t>1</a:t>
                    </a:r>
                  </a:p>
                </p:txBody>
              </p:sp>
            </p:grpSp>
          </p:grpSp>
          <p:sp>
            <p:nvSpPr>
              <p:cNvPr id="109620" name="Rectangle 52"/>
              <p:cNvSpPr>
                <a:spLocks noChangeArrowheads="1"/>
              </p:cNvSpPr>
              <p:nvPr/>
            </p:nvSpPr>
            <p:spPr bwMode="auto">
              <a:xfrm>
                <a:off x="1824" y="912"/>
                <a:ext cx="384" cy="384"/>
              </a:xfrm>
              <a:prstGeom prst="rect">
                <a:avLst/>
              </a:prstGeom>
              <a:solidFill>
                <a:srgbClr val="CC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2400">
                    <a:latin typeface="Comic Sans MS" pitchFamily="66" charset="0"/>
                  </a:rPr>
                  <a:t>+1</a:t>
                </a:r>
              </a:p>
            </p:txBody>
          </p:sp>
          <p:sp>
            <p:nvSpPr>
              <p:cNvPr id="109621" name="Rectangle 53"/>
              <p:cNvSpPr>
                <a:spLocks noChangeArrowheads="1"/>
              </p:cNvSpPr>
              <p:nvPr/>
            </p:nvSpPr>
            <p:spPr bwMode="auto">
              <a:xfrm>
                <a:off x="1824" y="1296"/>
                <a:ext cx="384" cy="384"/>
              </a:xfrm>
              <a:prstGeom prst="rect">
                <a:avLst/>
              </a:prstGeom>
              <a:solidFill>
                <a:srgbClr val="CC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2400">
                    <a:latin typeface="Comic Sans MS" pitchFamily="66" charset="0"/>
                  </a:rPr>
                  <a:t>-1</a:t>
                </a:r>
              </a:p>
            </p:txBody>
          </p:sp>
          <p:sp>
            <p:nvSpPr>
              <p:cNvPr id="109622" name="Rectangle 54"/>
              <p:cNvSpPr>
                <a:spLocks noChangeArrowheads="1"/>
              </p:cNvSpPr>
              <p:nvPr/>
            </p:nvSpPr>
            <p:spPr bwMode="auto">
              <a:xfrm>
                <a:off x="1440" y="1296"/>
                <a:ext cx="384" cy="38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109623" name="Rectangle 55"/>
              <p:cNvSpPr>
                <a:spLocks noChangeArrowheads="1"/>
              </p:cNvSpPr>
              <p:nvPr/>
            </p:nvSpPr>
            <p:spPr bwMode="auto">
              <a:xfrm>
                <a:off x="1824" y="1680"/>
                <a:ext cx="384" cy="38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dirty="0" smtClean="0">
                    <a:latin typeface="Comic Sans MS" pitchFamily="66" charset="0"/>
                  </a:rPr>
                  <a:t>?</a:t>
                </a:r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109624" name="Rectangle 56"/>
              <p:cNvSpPr>
                <a:spLocks noChangeArrowheads="1"/>
              </p:cNvSpPr>
              <p:nvPr/>
            </p:nvSpPr>
            <p:spPr bwMode="auto">
              <a:xfrm>
                <a:off x="1440" y="1680"/>
                <a:ext cx="384" cy="38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109625" name="Rectangle 57"/>
              <p:cNvSpPr>
                <a:spLocks noChangeArrowheads="1"/>
              </p:cNvSpPr>
              <p:nvPr/>
            </p:nvSpPr>
            <p:spPr bwMode="auto">
              <a:xfrm>
                <a:off x="1056" y="1680"/>
                <a:ext cx="384" cy="38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109626" name="Rectangle 58"/>
              <p:cNvSpPr>
                <a:spLocks noChangeArrowheads="1"/>
              </p:cNvSpPr>
              <p:nvPr/>
            </p:nvSpPr>
            <p:spPr bwMode="auto">
              <a:xfrm>
                <a:off x="672" y="1680"/>
                <a:ext cx="384" cy="38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109627" name="Rectangle 59"/>
              <p:cNvSpPr>
                <a:spLocks noChangeArrowheads="1"/>
              </p:cNvSpPr>
              <p:nvPr/>
            </p:nvSpPr>
            <p:spPr bwMode="auto">
              <a:xfrm>
                <a:off x="672" y="1296"/>
                <a:ext cx="384" cy="38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109628" name="Rectangle 60"/>
              <p:cNvSpPr>
                <a:spLocks noChangeArrowheads="1"/>
              </p:cNvSpPr>
              <p:nvPr/>
            </p:nvSpPr>
            <p:spPr bwMode="auto">
              <a:xfrm>
                <a:off x="1056" y="912"/>
                <a:ext cx="384" cy="38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109629" name="Rectangle 61"/>
              <p:cNvSpPr>
                <a:spLocks noChangeArrowheads="1"/>
              </p:cNvSpPr>
              <p:nvPr/>
            </p:nvSpPr>
            <p:spPr bwMode="auto">
              <a:xfrm>
                <a:off x="672" y="912"/>
                <a:ext cx="384" cy="38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109630" name="Rectangle 62"/>
              <p:cNvSpPr>
                <a:spLocks noChangeArrowheads="1"/>
              </p:cNvSpPr>
              <p:nvPr/>
            </p:nvSpPr>
            <p:spPr bwMode="auto">
              <a:xfrm>
                <a:off x="1440" y="912"/>
                <a:ext cx="384" cy="38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dirty="0">
                  <a:latin typeface="Comic Sans MS" pitchFamily="66" charset="0"/>
                </a:endParaRPr>
              </a:p>
            </p:txBody>
          </p:sp>
        </p:grpSp>
        <p:sp>
          <p:nvSpPr>
            <p:cNvPr id="109631" name="Line 63"/>
            <p:cNvSpPr>
              <a:spLocks noChangeShapeType="1"/>
            </p:cNvSpPr>
            <p:nvPr/>
          </p:nvSpPr>
          <p:spPr bwMode="auto">
            <a:xfrm>
              <a:off x="2592" y="1488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204227" y="1610098"/>
            <a:ext cx="1947971" cy="1612886"/>
            <a:chOff x="1204227" y="1610098"/>
            <a:chExt cx="1947971" cy="1612886"/>
          </a:xfrm>
        </p:grpSpPr>
        <p:sp>
          <p:nvSpPr>
            <p:cNvPr id="2" name="Freeform 1"/>
            <p:cNvSpPr/>
            <p:nvPr/>
          </p:nvSpPr>
          <p:spPr>
            <a:xfrm>
              <a:off x="1324670" y="1727789"/>
              <a:ext cx="1806457" cy="1195520"/>
            </a:xfrm>
            <a:custGeom>
              <a:avLst/>
              <a:gdLst>
                <a:gd name="connsiteX0" fmla="*/ 46930 w 1806457"/>
                <a:gd name="connsiteY0" fmla="*/ 1195520 h 1195520"/>
                <a:gd name="connsiteX1" fmla="*/ 33075 w 1806457"/>
                <a:gd name="connsiteY1" fmla="*/ 544356 h 1195520"/>
                <a:gd name="connsiteX2" fmla="*/ 421003 w 1806457"/>
                <a:gd name="connsiteY2" fmla="*/ 17884 h 1195520"/>
                <a:gd name="connsiteX3" fmla="*/ 1363112 w 1806457"/>
                <a:gd name="connsiteY3" fmla="*/ 114866 h 1195520"/>
                <a:gd name="connsiteX4" fmla="*/ 1806457 w 1806457"/>
                <a:gd name="connsiteY4" fmla="*/ 31738 h 1195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6457" h="1195520">
                  <a:moveTo>
                    <a:pt x="46930" y="1195520"/>
                  </a:moveTo>
                  <a:cubicBezTo>
                    <a:pt x="8830" y="968074"/>
                    <a:pt x="-29270" y="740629"/>
                    <a:pt x="33075" y="544356"/>
                  </a:cubicBezTo>
                  <a:cubicBezTo>
                    <a:pt x="95420" y="348083"/>
                    <a:pt x="199330" y="89466"/>
                    <a:pt x="421003" y="17884"/>
                  </a:cubicBezTo>
                  <a:cubicBezTo>
                    <a:pt x="642676" y="-53698"/>
                    <a:pt x="1132203" y="112557"/>
                    <a:pt x="1363112" y="114866"/>
                  </a:cubicBezTo>
                  <a:cubicBezTo>
                    <a:pt x="1594021" y="117175"/>
                    <a:pt x="1700239" y="74456"/>
                    <a:pt x="1806457" y="31738"/>
                  </a:cubicBezTo>
                </a:path>
              </a:pathLst>
            </a:custGeom>
            <a:noFill/>
            <a:ln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 64"/>
            <p:cNvSpPr/>
            <p:nvPr/>
          </p:nvSpPr>
          <p:spPr>
            <a:xfrm>
              <a:off x="1420380" y="2250643"/>
              <a:ext cx="1731818" cy="720436"/>
            </a:xfrm>
            <a:custGeom>
              <a:avLst/>
              <a:gdLst>
                <a:gd name="connsiteX0" fmla="*/ 46930 w 1806457"/>
                <a:gd name="connsiteY0" fmla="*/ 1195520 h 1195520"/>
                <a:gd name="connsiteX1" fmla="*/ 33075 w 1806457"/>
                <a:gd name="connsiteY1" fmla="*/ 544356 h 1195520"/>
                <a:gd name="connsiteX2" fmla="*/ 421003 w 1806457"/>
                <a:gd name="connsiteY2" fmla="*/ 17884 h 1195520"/>
                <a:gd name="connsiteX3" fmla="*/ 1363112 w 1806457"/>
                <a:gd name="connsiteY3" fmla="*/ 114866 h 1195520"/>
                <a:gd name="connsiteX4" fmla="*/ 1806457 w 1806457"/>
                <a:gd name="connsiteY4" fmla="*/ 31738 h 1195520"/>
                <a:gd name="connsiteX0" fmla="*/ 3747 w 2123492"/>
                <a:gd name="connsiteY0" fmla="*/ 1015411 h 1015411"/>
                <a:gd name="connsiteX1" fmla="*/ 350110 w 2123492"/>
                <a:gd name="connsiteY1" fmla="*/ 544356 h 1015411"/>
                <a:gd name="connsiteX2" fmla="*/ 738038 w 2123492"/>
                <a:gd name="connsiteY2" fmla="*/ 17884 h 1015411"/>
                <a:gd name="connsiteX3" fmla="*/ 1680147 w 2123492"/>
                <a:gd name="connsiteY3" fmla="*/ 114866 h 1015411"/>
                <a:gd name="connsiteX4" fmla="*/ 2123492 w 2123492"/>
                <a:gd name="connsiteY4" fmla="*/ 31738 h 1015411"/>
                <a:gd name="connsiteX0" fmla="*/ 0 w 2119745"/>
                <a:gd name="connsiteY0" fmla="*/ 1015411 h 1015411"/>
                <a:gd name="connsiteX1" fmla="*/ 346363 w 2119745"/>
                <a:gd name="connsiteY1" fmla="*/ 544356 h 1015411"/>
                <a:gd name="connsiteX2" fmla="*/ 734291 w 2119745"/>
                <a:gd name="connsiteY2" fmla="*/ 17884 h 1015411"/>
                <a:gd name="connsiteX3" fmla="*/ 1676400 w 2119745"/>
                <a:gd name="connsiteY3" fmla="*/ 114866 h 1015411"/>
                <a:gd name="connsiteX4" fmla="*/ 2119745 w 2119745"/>
                <a:gd name="connsiteY4" fmla="*/ 31738 h 1015411"/>
                <a:gd name="connsiteX0" fmla="*/ 0 w 2119745"/>
                <a:gd name="connsiteY0" fmla="*/ 1040516 h 1040516"/>
                <a:gd name="connsiteX1" fmla="*/ 886690 w 2119745"/>
                <a:gd name="connsiteY1" fmla="*/ 957388 h 1040516"/>
                <a:gd name="connsiteX2" fmla="*/ 734291 w 2119745"/>
                <a:gd name="connsiteY2" fmla="*/ 42989 h 1040516"/>
                <a:gd name="connsiteX3" fmla="*/ 1676400 w 2119745"/>
                <a:gd name="connsiteY3" fmla="*/ 139971 h 1040516"/>
                <a:gd name="connsiteX4" fmla="*/ 2119745 w 2119745"/>
                <a:gd name="connsiteY4" fmla="*/ 56843 h 1040516"/>
                <a:gd name="connsiteX0" fmla="*/ 0 w 2119745"/>
                <a:gd name="connsiteY0" fmla="*/ 983673 h 983673"/>
                <a:gd name="connsiteX1" fmla="*/ 886690 w 2119745"/>
                <a:gd name="connsiteY1" fmla="*/ 900545 h 983673"/>
                <a:gd name="connsiteX2" fmla="*/ 1177637 w 2119745"/>
                <a:gd name="connsiteY2" fmla="*/ 180110 h 983673"/>
                <a:gd name="connsiteX3" fmla="*/ 1676400 w 2119745"/>
                <a:gd name="connsiteY3" fmla="*/ 83128 h 983673"/>
                <a:gd name="connsiteX4" fmla="*/ 2119745 w 2119745"/>
                <a:gd name="connsiteY4" fmla="*/ 0 h 983673"/>
                <a:gd name="connsiteX0" fmla="*/ 0 w 1676400"/>
                <a:gd name="connsiteY0" fmla="*/ 900545 h 900545"/>
                <a:gd name="connsiteX1" fmla="*/ 886690 w 1676400"/>
                <a:gd name="connsiteY1" fmla="*/ 817417 h 900545"/>
                <a:gd name="connsiteX2" fmla="*/ 1177637 w 1676400"/>
                <a:gd name="connsiteY2" fmla="*/ 96982 h 900545"/>
                <a:gd name="connsiteX3" fmla="*/ 1676400 w 1676400"/>
                <a:gd name="connsiteY3" fmla="*/ 0 h 900545"/>
                <a:gd name="connsiteX0" fmla="*/ 0 w 1676400"/>
                <a:gd name="connsiteY0" fmla="*/ 900545 h 900545"/>
                <a:gd name="connsiteX1" fmla="*/ 886690 w 1676400"/>
                <a:gd name="connsiteY1" fmla="*/ 817417 h 900545"/>
                <a:gd name="connsiteX2" fmla="*/ 1177637 w 1676400"/>
                <a:gd name="connsiteY2" fmla="*/ 277091 h 900545"/>
                <a:gd name="connsiteX3" fmla="*/ 1676400 w 1676400"/>
                <a:gd name="connsiteY3" fmla="*/ 0 h 900545"/>
                <a:gd name="connsiteX0" fmla="*/ 0 w 1731818"/>
                <a:gd name="connsiteY0" fmla="*/ 720436 h 720436"/>
                <a:gd name="connsiteX1" fmla="*/ 886690 w 1731818"/>
                <a:gd name="connsiteY1" fmla="*/ 637308 h 720436"/>
                <a:gd name="connsiteX2" fmla="*/ 1177637 w 1731818"/>
                <a:gd name="connsiteY2" fmla="*/ 96982 h 720436"/>
                <a:gd name="connsiteX3" fmla="*/ 1731818 w 1731818"/>
                <a:gd name="connsiteY3" fmla="*/ 0 h 72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1818" h="720436">
                  <a:moveTo>
                    <a:pt x="0" y="720436"/>
                  </a:moveTo>
                  <a:cubicBezTo>
                    <a:pt x="280555" y="603826"/>
                    <a:pt x="690417" y="741217"/>
                    <a:pt x="886690" y="637308"/>
                  </a:cubicBezTo>
                  <a:cubicBezTo>
                    <a:pt x="1082963" y="533399"/>
                    <a:pt x="1036782" y="203200"/>
                    <a:pt x="1177637" y="96982"/>
                  </a:cubicBezTo>
                  <a:cubicBezTo>
                    <a:pt x="1318492" y="-9236"/>
                    <a:pt x="1574800" y="30018"/>
                    <a:pt x="1731818" y="0"/>
                  </a:cubicBezTo>
                </a:path>
              </a:pathLst>
            </a:custGeom>
            <a:noFill/>
            <a:ln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 65"/>
            <p:cNvSpPr/>
            <p:nvPr/>
          </p:nvSpPr>
          <p:spPr>
            <a:xfrm>
              <a:off x="1204227" y="1610098"/>
              <a:ext cx="1871478" cy="1612886"/>
            </a:xfrm>
            <a:custGeom>
              <a:avLst/>
              <a:gdLst>
                <a:gd name="connsiteX0" fmla="*/ 46930 w 1806457"/>
                <a:gd name="connsiteY0" fmla="*/ 1195520 h 1195520"/>
                <a:gd name="connsiteX1" fmla="*/ 33075 w 1806457"/>
                <a:gd name="connsiteY1" fmla="*/ 544356 h 1195520"/>
                <a:gd name="connsiteX2" fmla="*/ 421003 w 1806457"/>
                <a:gd name="connsiteY2" fmla="*/ 17884 h 1195520"/>
                <a:gd name="connsiteX3" fmla="*/ 1363112 w 1806457"/>
                <a:gd name="connsiteY3" fmla="*/ 114866 h 1195520"/>
                <a:gd name="connsiteX4" fmla="*/ 1806457 w 1806457"/>
                <a:gd name="connsiteY4" fmla="*/ 31738 h 1195520"/>
                <a:gd name="connsiteX0" fmla="*/ 3747 w 2123492"/>
                <a:gd name="connsiteY0" fmla="*/ 1015411 h 1015411"/>
                <a:gd name="connsiteX1" fmla="*/ 350110 w 2123492"/>
                <a:gd name="connsiteY1" fmla="*/ 544356 h 1015411"/>
                <a:gd name="connsiteX2" fmla="*/ 738038 w 2123492"/>
                <a:gd name="connsiteY2" fmla="*/ 17884 h 1015411"/>
                <a:gd name="connsiteX3" fmla="*/ 1680147 w 2123492"/>
                <a:gd name="connsiteY3" fmla="*/ 114866 h 1015411"/>
                <a:gd name="connsiteX4" fmla="*/ 2123492 w 2123492"/>
                <a:gd name="connsiteY4" fmla="*/ 31738 h 1015411"/>
                <a:gd name="connsiteX0" fmla="*/ 0 w 2119745"/>
                <a:gd name="connsiteY0" fmla="*/ 1015411 h 1015411"/>
                <a:gd name="connsiteX1" fmla="*/ 346363 w 2119745"/>
                <a:gd name="connsiteY1" fmla="*/ 544356 h 1015411"/>
                <a:gd name="connsiteX2" fmla="*/ 734291 w 2119745"/>
                <a:gd name="connsiteY2" fmla="*/ 17884 h 1015411"/>
                <a:gd name="connsiteX3" fmla="*/ 1676400 w 2119745"/>
                <a:gd name="connsiteY3" fmla="*/ 114866 h 1015411"/>
                <a:gd name="connsiteX4" fmla="*/ 2119745 w 2119745"/>
                <a:gd name="connsiteY4" fmla="*/ 31738 h 1015411"/>
                <a:gd name="connsiteX0" fmla="*/ 0 w 2119745"/>
                <a:gd name="connsiteY0" fmla="*/ 1040516 h 1040516"/>
                <a:gd name="connsiteX1" fmla="*/ 886690 w 2119745"/>
                <a:gd name="connsiteY1" fmla="*/ 957388 h 1040516"/>
                <a:gd name="connsiteX2" fmla="*/ 734291 w 2119745"/>
                <a:gd name="connsiteY2" fmla="*/ 42989 h 1040516"/>
                <a:gd name="connsiteX3" fmla="*/ 1676400 w 2119745"/>
                <a:gd name="connsiteY3" fmla="*/ 139971 h 1040516"/>
                <a:gd name="connsiteX4" fmla="*/ 2119745 w 2119745"/>
                <a:gd name="connsiteY4" fmla="*/ 56843 h 1040516"/>
                <a:gd name="connsiteX0" fmla="*/ 0 w 2119745"/>
                <a:gd name="connsiteY0" fmla="*/ 983673 h 983673"/>
                <a:gd name="connsiteX1" fmla="*/ 886690 w 2119745"/>
                <a:gd name="connsiteY1" fmla="*/ 900545 h 983673"/>
                <a:gd name="connsiteX2" fmla="*/ 1177637 w 2119745"/>
                <a:gd name="connsiteY2" fmla="*/ 180110 h 983673"/>
                <a:gd name="connsiteX3" fmla="*/ 1676400 w 2119745"/>
                <a:gd name="connsiteY3" fmla="*/ 83128 h 983673"/>
                <a:gd name="connsiteX4" fmla="*/ 2119745 w 2119745"/>
                <a:gd name="connsiteY4" fmla="*/ 0 h 983673"/>
                <a:gd name="connsiteX0" fmla="*/ 0 w 1676400"/>
                <a:gd name="connsiteY0" fmla="*/ 900545 h 900545"/>
                <a:gd name="connsiteX1" fmla="*/ 886690 w 1676400"/>
                <a:gd name="connsiteY1" fmla="*/ 817417 h 900545"/>
                <a:gd name="connsiteX2" fmla="*/ 1177637 w 1676400"/>
                <a:gd name="connsiteY2" fmla="*/ 96982 h 900545"/>
                <a:gd name="connsiteX3" fmla="*/ 1676400 w 1676400"/>
                <a:gd name="connsiteY3" fmla="*/ 0 h 900545"/>
                <a:gd name="connsiteX0" fmla="*/ 0 w 1676400"/>
                <a:gd name="connsiteY0" fmla="*/ 900545 h 900545"/>
                <a:gd name="connsiteX1" fmla="*/ 886690 w 1676400"/>
                <a:gd name="connsiteY1" fmla="*/ 817417 h 900545"/>
                <a:gd name="connsiteX2" fmla="*/ 1177637 w 1676400"/>
                <a:gd name="connsiteY2" fmla="*/ 277091 h 900545"/>
                <a:gd name="connsiteX3" fmla="*/ 1676400 w 1676400"/>
                <a:gd name="connsiteY3" fmla="*/ 0 h 900545"/>
                <a:gd name="connsiteX0" fmla="*/ 0 w 1731818"/>
                <a:gd name="connsiteY0" fmla="*/ 720436 h 720436"/>
                <a:gd name="connsiteX1" fmla="*/ 886690 w 1731818"/>
                <a:gd name="connsiteY1" fmla="*/ 637308 h 720436"/>
                <a:gd name="connsiteX2" fmla="*/ 1177637 w 1731818"/>
                <a:gd name="connsiteY2" fmla="*/ 96982 h 720436"/>
                <a:gd name="connsiteX3" fmla="*/ 1731818 w 1731818"/>
                <a:gd name="connsiteY3" fmla="*/ 0 h 720436"/>
                <a:gd name="connsiteX0" fmla="*/ 0 w 2161309"/>
                <a:gd name="connsiteY0" fmla="*/ 692727 h 692727"/>
                <a:gd name="connsiteX1" fmla="*/ 1316181 w 2161309"/>
                <a:gd name="connsiteY1" fmla="*/ 637308 h 692727"/>
                <a:gd name="connsiteX2" fmla="*/ 1607128 w 2161309"/>
                <a:gd name="connsiteY2" fmla="*/ 96982 h 692727"/>
                <a:gd name="connsiteX3" fmla="*/ 2161309 w 2161309"/>
                <a:gd name="connsiteY3" fmla="*/ 0 h 692727"/>
                <a:gd name="connsiteX0" fmla="*/ 0 w 2161309"/>
                <a:gd name="connsiteY0" fmla="*/ 692727 h 729302"/>
                <a:gd name="connsiteX1" fmla="*/ 1316181 w 2161309"/>
                <a:gd name="connsiteY1" fmla="*/ 637308 h 729302"/>
                <a:gd name="connsiteX2" fmla="*/ 1607128 w 2161309"/>
                <a:gd name="connsiteY2" fmla="*/ 96982 h 729302"/>
                <a:gd name="connsiteX3" fmla="*/ 2161309 w 2161309"/>
                <a:gd name="connsiteY3" fmla="*/ 0 h 729302"/>
                <a:gd name="connsiteX0" fmla="*/ 0 w 2161309"/>
                <a:gd name="connsiteY0" fmla="*/ 692727 h 772045"/>
                <a:gd name="connsiteX1" fmla="*/ 1163781 w 2161309"/>
                <a:gd name="connsiteY1" fmla="*/ 720436 h 772045"/>
                <a:gd name="connsiteX2" fmla="*/ 1607128 w 2161309"/>
                <a:gd name="connsiteY2" fmla="*/ 96982 h 772045"/>
                <a:gd name="connsiteX3" fmla="*/ 2161309 w 2161309"/>
                <a:gd name="connsiteY3" fmla="*/ 0 h 772045"/>
                <a:gd name="connsiteX0" fmla="*/ 0 w 2161309"/>
                <a:gd name="connsiteY0" fmla="*/ 774255 h 863738"/>
                <a:gd name="connsiteX1" fmla="*/ 1163781 w 2161309"/>
                <a:gd name="connsiteY1" fmla="*/ 801964 h 863738"/>
                <a:gd name="connsiteX2" fmla="*/ 1343891 w 2161309"/>
                <a:gd name="connsiteY2" fmla="*/ 39965 h 863738"/>
                <a:gd name="connsiteX3" fmla="*/ 2161309 w 2161309"/>
                <a:gd name="connsiteY3" fmla="*/ 81528 h 863738"/>
                <a:gd name="connsiteX0" fmla="*/ 0 w 1496290"/>
                <a:gd name="connsiteY0" fmla="*/ 1288473 h 1377956"/>
                <a:gd name="connsiteX1" fmla="*/ 1163781 w 1496290"/>
                <a:gd name="connsiteY1" fmla="*/ 1316182 h 1377956"/>
                <a:gd name="connsiteX2" fmla="*/ 1343891 w 1496290"/>
                <a:gd name="connsiteY2" fmla="*/ 554183 h 1377956"/>
                <a:gd name="connsiteX3" fmla="*/ 1496290 w 1496290"/>
                <a:gd name="connsiteY3" fmla="*/ 0 h 1377956"/>
                <a:gd name="connsiteX0" fmla="*/ 0 w 1662544"/>
                <a:gd name="connsiteY0" fmla="*/ 1288473 h 1377956"/>
                <a:gd name="connsiteX1" fmla="*/ 1163781 w 1662544"/>
                <a:gd name="connsiteY1" fmla="*/ 1316182 h 1377956"/>
                <a:gd name="connsiteX2" fmla="*/ 1343891 w 1662544"/>
                <a:gd name="connsiteY2" fmla="*/ 554183 h 1377956"/>
                <a:gd name="connsiteX3" fmla="*/ 1662544 w 1662544"/>
                <a:gd name="connsiteY3" fmla="*/ 0 h 1377956"/>
                <a:gd name="connsiteX0" fmla="*/ 0 w 1662544"/>
                <a:gd name="connsiteY0" fmla="*/ 1288473 h 1322461"/>
                <a:gd name="connsiteX1" fmla="*/ 761999 w 1662544"/>
                <a:gd name="connsiteY1" fmla="*/ 1205346 h 1322461"/>
                <a:gd name="connsiteX2" fmla="*/ 1343891 w 1662544"/>
                <a:gd name="connsiteY2" fmla="*/ 554183 h 1322461"/>
                <a:gd name="connsiteX3" fmla="*/ 1662544 w 1662544"/>
                <a:gd name="connsiteY3" fmla="*/ 0 h 1322461"/>
                <a:gd name="connsiteX0" fmla="*/ 0 w 1662544"/>
                <a:gd name="connsiteY0" fmla="*/ 1288473 h 1358182"/>
                <a:gd name="connsiteX1" fmla="*/ 761999 w 1662544"/>
                <a:gd name="connsiteY1" fmla="*/ 1205346 h 1358182"/>
                <a:gd name="connsiteX2" fmla="*/ 1343891 w 1662544"/>
                <a:gd name="connsiteY2" fmla="*/ 554183 h 1358182"/>
                <a:gd name="connsiteX3" fmla="*/ 1662544 w 1662544"/>
                <a:gd name="connsiteY3" fmla="*/ 0 h 1358182"/>
                <a:gd name="connsiteX0" fmla="*/ 153513 w 1816057"/>
                <a:gd name="connsiteY0" fmla="*/ 1288473 h 1315977"/>
                <a:gd name="connsiteX1" fmla="*/ 915512 w 1816057"/>
                <a:gd name="connsiteY1" fmla="*/ 1205346 h 1315977"/>
                <a:gd name="connsiteX2" fmla="*/ 14968 w 1816057"/>
                <a:gd name="connsiteY2" fmla="*/ 734292 h 1315977"/>
                <a:gd name="connsiteX3" fmla="*/ 1816057 w 1816057"/>
                <a:gd name="connsiteY3" fmla="*/ 0 h 1315977"/>
                <a:gd name="connsiteX0" fmla="*/ 141944 w 1804488"/>
                <a:gd name="connsiteY0" fmla="*/ 1288473 h 1315977"/>
                <a:gd name="connsiteX1" fmla="*/ 903943 w 1804488"/>
                <a:gd name="connsiteY1" fmla="*/ 1205346 h 1315977"/>
                <a:gd name="connsiteX2" fmla="*/ 3399 w 1804488"/>
                <a:gd name="connsiteY2" fmla="*/ 734292 h 1315977"/>
                <a:gd name="connsiteX3" fmla="*/ 1804488 w 1804488"/>
                <a:gd name="connsiteY3" fmla="*/ 0 h 1315977"/>
                <a:gd name="connsiteX0" fmla="*/ 152703 w 1787538"/>
                <a:gd name="connsiteY0" fmla="*/ 1316183 h 1343687"/>
                <a:gd name="connsiteX1" fmla="*/ 914702 w 1787538"/>
                <a:gd name="connsiteY1" fmla="*/ 1233056 h 1343687"/>
                <a:gd name="connsiteX2" fmla="*/ 14158 w 1787538"/>
                <a:gd name="connsiteY2" fmla="*/ 762002 h 1343687"/>
                <a:gd name="connsiteX3" fmla="*/ 1787538 w 1787538"/>
                <a:gd name="connsiteY3" fmla="*/ 0 h 1343687"/>
                <a:gd name="connsiteX0" fmla="*/ 154984 w 1789819"/>
                <a:gd name="connsiteY0" fmla="*/ 1323093 h 1350597"/>
                <a:gd name="connsiteX1" fmla="*/ 916983 w 1789819"/>
                <a:gd name="connsiteY1" fmla="*/ 1239966 h 1350597"/>
                <a:gd name="connsiteX2" fmla="*/ 16439 w 1789819"/>
                <a:gd name="connsiteY2" fmla="*/ 768912 h 1350597"/>
                <a:gd name="connsiteX3" fmla="*/ 445931 w 1789819"/>
                <a:gd name="connsiteY3" fmla="*/ 64344 h 1350597"/>
                <a:gd name="connsiteX4" fmla="*/ 1789819 w 1789819"/>
                <a:gd name="connsiteY4" fmla="*/ 6910 h 1350597"/>
                <a:gd name="connsiteX0" fmla="*/ 154984 w 1859092"/>
                <a:gd name="connsiteY0" fmla="*/ 1371601 h 1399105"/>
                <a:gd name="connsiteX1" fmla="*/ 916983 w 1859092"/>
                <a:gd name="connsiteY1" fmla="*/ 1288474 h 1399105"/>
                <a:gd name="connsiteX2" fmla="*/ 16439 w 1859092"/>
                <a:gd name="connsiteY2" fmla="*/ 817420 h 1399105"/>
                <a:gd name="connsiteX3" fmla="*/ 445931 w 1859092"/>
                <a:gd name="connsiteY3" fmla="*/ 112852 h 1399105"/>
                <a:gd name="connsiteX4" fmla="*/ 1859092 w 1859092"/>
                <a:gd name="connsiteY4" fmla="*/ 0 h 1399105"/>
                <a:gd name="connsiteX0" fmla="*/ 158201 w 1862309"/>
                <a:gd name="connsiteY0" fmla="*/ 1408178 h 1435682"/>
                <a:gd name="connsiteX1" fmla="*/ 920200 w 1862309"/>
                <a:gd name="connsiteY1" fmla="*/ 1325051 h 1435682"/>
                <a:gd name="connsiteX2" fmla="*/ 19656 w 1862309"/>
                <a:gd name="connsiteY2" fmla="*/ 853997 h 1435682"/>
                <a:gd name="connsiteX3" fmla="*/ 421439 w 1862309"/>
                <a:gd name="connsiteY3" fmla="*/ 52447 h 1435682"/>
                <a:gd name="connsiteX4" fmla="*/ 1862309 w 1862309"/>
                <a:gd name="connsiteY4" fmla="*/ 36577 h 1435682"/>
                <a:gd name="connsiteX0" fmla="*/ 161380 w 1865488"/>
                <a:gd name="connsiteY0" fmla="*/ 1408178 h 1430641"/>
                <a:gd name="connsiteX1" fmla="*/ 978797 w 1865488"/>
                <a:gd name="connsiteY1" fmla="*/ 1297342 h 1430641"/>
                <a:gd name="connsiteX2" fmla="*/ 22835 w 1865488"/>
                <a:gd name="connsiteY2" fmla="*/ 853997 h 1430641"/>
                <a:gd name="connsiteX3" fmla="*/ 424618 w 1865488"/>
                <a:gd name="connsiteY3" fmla="*/ 52447 h 1430641"/>
                <a:gd name="connsiteX4" fmla="*/ 1865488 w 1865488"/>
                <a:gd name="connsiteY4" fmla="*/ 36577 h 1430641"/>
                <a:gd name="connsiteX0" fmla="*/ 123390 w 1827498"/>
                <a:gd name="connsiteY0" fmla="*/ 1408178 h 1425091"/>
                <a:gd name="connsiteX1" fmla="*/ 940807 w 1827498"/>
                <a:gd name="connsiteY1" fmla="*/ 1297342 h 1425091"/>
                <a:gd name="connsiteX2" fmla="*/ 26408 w 1827498"/>
                <a:gd name="connsiteY2" fmla="*/ 1158797 h 1425091"/>
                <a:gd name="connsiteX3" fmla="*/ 386628 w 1827498"/>
                <a:gd name="connsiteY3" fmla="*/ 52447 h 1425091"/>
                <a:gd name="connsiteX4" fmla="*/ 1827498 w 1827498"/>
                <a:gd name="connsiteY4" fmla="*/ 36577 h 1425091"/>
                <a:gd name="connsiteX0" fmla="*/ 123390 w 1827498"/>
                <a:gd name="connsiteY0" fmla="*/ 1408178 h 1552263"/>
                <a:gd name="connsiteX1" fmla="*/ 940807 w 1827498"/>
                <a:gd name="connsiteY1" fmla="*/ 1297342 h 1552263"/>
                <a:gd name="connsiteX2" fmla="*/ 26408 w 1827498"/>
                <a:gd name="connsiteY2" fmla="*/ 1491306 h 1552263"/>
                <a:gd name="connsiteX3" fmla="*/ 386628 w 1827498"/>
                <a:gd name="connsiteY3" fmla="*/ 52447 h 1552263"/>
                <a:gd name="connsiteX4" fmla="*/ 1827498 w 1827498"/>
                <a:gd name="connsiteY4" fmla="*/ 36577 h 1552263"/>
                <a:gd name="connsiteX0" fmla="*/ 126907 w 1831015"/>
                <a:gd name="connsiteY0" fmla="*/ 1408178 h 1587680"/>
                <a:gd name="connsiteX1" fmla="*/ 999742 w 1831015"/>
                <a:gd name="connsiteY1" fmla="*/ 1449742 h 1587680"/>
                <a:gd name="connsiteX2" fmla="*/ 29925 w 1831015"/>
                <a:gd name="connsiteY2" fmla="*/ 1491306 h 1587680"/>
                <a:gd name="connsiteX3" fmla="*/ 390145 w 1831015"/>
                <a:gd name="connsiteY3" fmla="*/ 52447 h 1587680"/>
                <a:gd name="connsiteX4" fmla="*/ 1831015 w 1831015"/>
                <a:gd name="connsiteY4" fmla="*/ 36577 h 1587680"/>
                <a:gd name="connsiteX0" fmla="*/ 182326 w 1831015"/>
                <a:gd name="connsiteY0" fmla="*/ 1491305 h 1585032"/>
                <a:gd name="connsiteX1" fmla="*/ 999742 w 1831015"/>
                <a:gd name="connsiteY1" fmla="*/ 1449742 h 1585032"/>
                <a:gd name="connsiteX2" fmla="*/ 29925 w 1831015"/>
                <a:gd name="connsiteY2" fmla="*/ 1491306 h 1585032"/>
                <a:gd name="connsiteX3" fmla="*/ 390145 w 1831015"/>
                <a:gd name="connsiteY3" fmla="*/ 52447 h 1585032"/>
                <a:gd name="connsiteX4" fmla="*/ 1831015 w 1831015"/>
                <a:gd name="connsiteY4" fmla="*/ 36577 h 1585032"/>
                <a:gd name="connsiteX0" fmla="*/ 179683 w 1828372"/>
                <a:gd name="connsiteY0" fmla="*/ 1491305 h 1612886"/>
                <a:gd name="connsiteX1" fmla="*/ 955536 w 1828372"/>
                <a:gd name="connsiteY1" fmla="*/ 1532869 h 1612886"/>
                <a:gd name="connsiteX2" fmla="*/ 27282 w 1828372"/>
                <a:gd name="connsiteY2" fmla="*/ 1491306 h 1612886"/>
                <a:gd name="connsiteX3" fmla="*/ 387502 w 1828372"/>
                <a:gd name="connsiteY3" fmla="*/ 52447 h 1612886"/>
                <a:gd name="connsiteX4" fmla="*/ 1828372 w 1828372"/>
                <a:gd name="connsiteY4" fmla="*/ 36577 h 1612886"/>
                <a:gd name="connsiteX0" fmla="*/ 222789 w 1871478"/>
                <a:gd name="connsiteY0" fmla="*/ 1491305 h 1612886"/>
                <a:gd name="connsiteX1" fmla="*/ 998642 w 1871478"/>
                <a:gd name="connsiteY1" fmla="*/ 1532869 h 1612886"/>
                <a:gd name="connsiteX2" fmla="*/ 70388 w 1871478"/>
                <a:gd name="connsiteY2" fmla="*/ 1491306 h 1612886"/>
                <a:gd name="connsiteX3" fmla="*/ 264354 w 1871478"/>
                <a:gd name="connsiteY3" fmla="*/ 52447 h 1612886"/>
                <a:gd name="connsiteX4" fmla="*/ 1871478 w 1871478"/>
                <a:gd name="connsiteY4" fmla="*/ 36577 h 1612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1478" h="1612886">
                  <a:moveTo>
                    <a:pt x="222789" y="1491305"/>
                  </a:moveTo>
                  <a:cubicBezTo>
                    <a:pt x="572617" y="1554805"/>
                    <a:pt x="1024042" y="1532869"/>
                    <a:pt x="998642" y="1532869"/>
                  </a:cubicBezTo>
                  <a:cubicBezTo>
                    <a:pt x="973242" y="1532869"/>
                    <a:pt x="192769" y="1738043"/>
                    <a:pt x="70388" y="1491306"/>
                  </a:cubicBezTo>
                  <a:cubicBezTo>
                    <a:pt x="-51993" y="1244569"/>
                    <a:pt x="-31209" y="179447"/>
                    <a:pt x="264354" y="52447"/>
                  </a:cubicBezTo>
                  <a:cubicBezTo>
                    <a:pt x="559917" y="-74553"/>
                    <a:pt x="1767570" y="73859"/>
                    <a:pt x="1871478" y="36577"/>
                  </a:cubicBezTo>
                </a:path>
              </a:pathLst>
            </a:custGeom>
            <a:noFill/>
            <a:ln>
              <a:solidFill>
                <a:schemeClr val="accent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 66"/>
            <p:cNvSpPr/>
            <p:nvPr/>
          </p:nvSpPr>
          <p:spPr>
            <a:xfrm>
              <a:off x="1433945" y="1855499"/>
              <a:ext cx="1704110" cy="1193142"/>
            </a:xfrm>
            <a:custGeom>
              <a:avLst/>
              <a:gdLst>
                <a:gd name="connsiteX0" fmla="*/ 46930 w 1806457"/>
                <a:gd name="connsiteY0" fmla="*/ 1195520 h 1195520"/>
                <a:gd name="connsiteX1" fmla="*/ 33075 w 1806457"/>
                <a:gd name="connsiteY1" fmla="*/ 544356 h 1195520"/>
                <a:gd name="connsiteX2" fmla="*/ 421003 w 1806457"/>
                <a:gd name="connsiteY2" fmla="*/ 17884 h 1195520"/>
                <a:gd name="connsiteX3" fmla="*/ 1363112 w 1806457"/>
                <a:gd name="connsiteY3" fmla="*/ 114866 h 1195520"/>
                <a:gd name="connsiteX4" fmla="*/ 1806457 w 1806457"/>
                <a:gd name="connsiteY4" fmla="*/ 31738 h 1195520"/>
                <a:gd name="connsiteX0" fmla="*/ 3747 w 2123492"/>
                <a:gd name="connsiteY0" fmla="*/ 1015411 h 1015411"/>
                <a:gd name="connsiteX1" fmla="*/ 350110 w 2123492"/>
                <a:gd name="connsiteY1" fmla="*/ 544356 h 1015411"/>
                <a:gd name="connsiteX2" fmla="*/ 738038 w 2123492"/>
                <a:gd name="connsiteY2" fmla="*/ 17884 h 1015411"/>
                <a:gd name="connsiteX3" fmla="*/ 1680147 w 2123492"/>
                <a:gd name="connsiteY3" fmla="*/ 114866 h 1015411"/>
                <a:gd name="connsiteX4" fmla="*/ 2123492 w 2123492"/>
                <a:gd name="connsiteY4" fmla="*/ 31738 h 1015411"/>
                <a:gd name="connsiteX0" fmla="*/ 0 w 2119745"/>
                <a:gd name="connsiteY0" fmla="*/ 1015411 h 1015411"/>
                <a:gd name="connsiteX1" fmla="*/ 346363 w 2119745"/>
                <a:gd name="connsiteY1" fmla="*/ 544356 h 1015411"/>
                <a:gd name="connsiteX2" fmla="*/ 734291 w 2119745"/>
                <a:gd name="connsiteY2" fmla="*/ 17884 h 1015411"/>
                <a:gd name="connsiteX3" fmla="*/ 1676400 w 2119745"/>
                <a:gd name="connsiteY3" fmla="*/ 114866 h 1015411"/>
                <a:gd name="connsiteX4" fmla="*/ 2119745 w 2119745"/>
                <a:gd name="connsiteY4" fmla="*/ 31738 h 1015411"/>
                <a:gd name="connsiteX0" fmla="*/ 0 w 2119745"/>
                <a:gd name="connsiteY0" fmla="*/ 1040516 h 1040516"/>
                <a:gd name="connsiteX1" fmla="*/ 886690 w 2119745"/>
                <a:gd name="connsiteY1" fmla="*/ 957388 h 1040516"/>
                <a:gd name="connsiteX2" fmla="*/ 734291 w 2119745"/>
                <a:gd name="connsiteY2" fmla="*/ 42989 h 1040516"/>
                <a:gd name="connsiteX3" fmla="*/ 1676400 w 2119745"/>
                <a:gd name="connsiteY3" fmla="*/ 139971 h 1040516"/>
                <a:gd name="connsiteX4" fmla="*/ 2119745 w 2119745"/>
                <a:gd name="connsiteY4" fmla="*/ 56843 h 1040516"/>
                <a:gd name="connsiteX0" fmla="*/ 0 w 2119745"/>
                <a:gd name="connsiteY0" fmla="*/ 983673 h 983673"/>
                <a:gd name="connsiteX1" fmla="*/ 886690 w 2119745"/>
                <a:gd name="connsiteY1" fmla="*/ 900545 h 983673"/>
                <a:gd name="connsiteX2" fmla="*/ 1177637 w 2119745"/>
                <a:gd name="connsiteY2" fmla="*/ 180110 h 983673"/>
                <a:gd name="connsiteX3" fmla="*/ 1676400 w 2119745"/>
                <a:gd name="connsiteY3" fmla="*/ 83128 h 983673"/>
                <a:gd name="connsiteX4" fmla="*/ 2119745 w 2119745"/>
                <a:gd name="connsiteY4" fmla="*/ 0 h 983673"/>
                <a:gd name="connsiteX0" fmla="*/ 0 w 1676400"/>
                <a:gd name="connsiteY0" fmla="*/ 900545 h 900545"/>
                <a:gd name="connsiteX1" fmla="*/ 886690 w 1676400"/>
                <a:gd name="connsiteY1" fmla="*/ 817417 h 900545"/>
                <a:gd name="connsiteX2" fmla="*/ 1177637 w 1676400"/>
                <a:gd name="connsiteY2" fmla="*/ 96982 h 900545"/>
                <a:gd name="connsiteX3" fmla="*/ 1676400 w 1676400"/>
                <a:gd name="connsiteY3" fmla="*/ 0 h 900545"/>
                <a:gd name="connsiteX0" fmla="*/ 0 w 1676400"/>
                <a:gd name="connsiteY0" fmla="*/ 900545 h 900545"/>
                <a:gd name="connsiteX1" fmla="*/ 886690 w 1676400"/>
                <a:gd name="connsiteY1" fmla="*/ 817417 h 900545"/>
                <a:gd name="connsiteX2" fmla="*/ 1177637 w 1676400"/>
                <a:gd name="connsiteY2" fmla="*/ 277091 h 900545"/>
                <a:gd name="connsiteX3" fmla="*/ 1676400 w 1676400"/>
                <a:gd name="connsiteY3" fmla="*/ 0 h 900545"/>
                <a:gd name="connsiteX0" fmla="*/ 0 w 1731818"/>
                <a:gd name="connsiteY0" fmla="*/ 720436 h 720436"/>
                <a:gd name="connsiteX1" fmla="*/ 886690 w 1731818"/>
                <a:gd name="connsiteY1" fmla="*/ 637308 h 720436"/>
                <a:gd name="connsiteX2" fmla="*/ 1177637 w 1731818"/>
                <a:gd name="connsiteY2" fmla="*/ 96982 h 720436"/>
                <a:gd name="connsiteX3" fmla="*/ 1731818 w 1731818"/>
                <a:gd name="connsiteY3" fmla="*/ 0 h 720436"/>
                <a:gd name="connsiteX0" fmla="*/ 0 w 1870364"/>
                <a:gd name="connsiteY0" fmla="*/ 526473 h 648523"/>
                <a:gd name="connsiteX1" fmla="*/ 1025236 w 1870364"/>
                <a:gd name="connsiteY1" fmla="*/ 637308 h 648523"/>
                <a:gd name="connsiteX2" fmla="*/ 1316183 w 1870364"/>
                <a:gd name="connsiteY2" fmla="*/ 96982 h 648523"/>
                <a:gd name="connsiteX3" fmla="*/ 1870364 w 1870364"/>
                <a:gd name="connsiteY3" fmla="*/ 0 h 648523"/>
                <a:gd name="connsiteX0" fmla="*/ 0 w 1870364"/>
                <a:gd name="connsiteY0" fmla="*/ 526473 h 656736"/>
                <a:gd name="connsiteX1" fmla="*/ 1025236 w 1870364"/>
                <a:gd name="connsiteY1" fmla="*/ 637308 h 656736"/>
                <a:gd name="connsiteX2" fmla="*/ 1316183 w 1870364"/>
                <a:gd name="connsiteY2" fmla="*/ 96982 h 656736"/>
                <a:gd name="connsiteX3" fmla="*/ 1870364 w 1870364"/>
                <a:gd name="connsiteY3" fmla="*/ 0 h 656736"/>
                <a:gd name="connsiteX0" fmla="*/ 0 w 1870364"/>
                <a:gd name="connsiteY0" fmla="*/ 526473 h 553223"/>
                <a:gd name="connsiteX1" fmla="*/ 1025236 w 1870364"/>
                <a:gd name="connsiteY1" fmla="*/ 498762 h 553223"/>
                <a:gd name="connsiteX2" fmla="*/ 1316183 w 1870364"/>
                <a:gd name="connsiteY2" fmla="*/ 96982 h 553223"/>
                <a:gd name="connsiteX3" fmla="*/ 1870364 w 1870364"/>
                <a:gd name="connsiteY3" fmla="*/ 0 h 553223"/>
                <a:gd name="connsiteX0" fmla="*/ 0 w 1870364"/>
                <a:gd name="connsiteY0" fmla="*/ 557587 h 590066"/>
                <a:gd name="connsiteX1" fmla="*/ 1025236 w 1870364"/>
                <a:gd name="connsiteY1" fmla="*/ 529876 h 590066"/>
                <a:gd name="connsiteX2" fmla="*/ 1233056 w 1870364"/>
                <a:gd name="connsiteY2" fmla="*/ 31115 h 590066"/>
                <a:gd name="connsiteX3" fmla="*/ 1870364 w 1870364"/>
                <a:gd name="connsiteY3" fmla="*/ 31114 h 590066"/>
                <a:gd name="connsiteX0" fmla="*/ 0 w 1704110"/>
                <a:gd name="connsiteY0" fmla="*/ 1149928 h 1182407"/>
                <a:gd name="connsiteX1" fmla="*/ 1025236 w 1704110"/>
                <a:gd name="connsiteY1" fmla="*/ 1122217 h 1182407"/>
                <a:gd name="connsiteX2" fmla="*/ 1233056 w 1704110"/>
                <a:gd name="connsiteY2" fmla="*/ 623456 h 1182407"/>
                <a:gd name="connsiteX3" fmla="*/ 1704110 w 1704110"/>
                <a:gd name="connsiteY3" fmla="*/ 0 h 1182407"/>
                <a:gd name="connsiteX0" fmla="*/ 0 w 1704110"/>
                <a:gd name="connsiteY0" fmla="*/ 1149928 h 1182407"/>
                <a:gd name="connsiteX1" fmla="*/ 1025236 w 1704110"/>
                <a:gd name="connsiteY1" fmla="*/ 1122217 h 1182407"/>
                <a:gd name="connsiteX2" fmla="*/ 1094511 w 1704110"/>
                <a:gd name="connsiteY2" fmla="*/ 623456 h 1182407"/>
                <a:gd name="connsiteX3" fmla="*/ 1704110 w 1704110"/>
                <a:gd name="connsiteY3" fmla="*/ 0 h 1182407"/>
                <a:gd name="connsiteX0" fmla="*/ 0 w 1704110"/>
                <a:gd name="connsiteY0" fmla="*/ 1149928 h 1182407"/>
                <a:gd name="connsiteX1" fmla="*/ 1025236 w 1704110"/>
                <a:gd name="connsiteY1" fmla="*/ 1122217 h 1182407"/>
                <a:gd name="connsiteX2" fmla="*/ 1094511 w 1704110"/>
                <a:gd name="connsiteY2" fmla="*/ 623456 h 1182407"/>
                <a:gd name="connsiteX3" fmla="*/ 1704110 w 1704110"/>
                <a:gd name="connsiteY3" fmla="*/ 0 h 1182407"/>
                <a:gd name="connsiteX0" fmla="*/ 0 w 1704110"/>
                <a:gd name="connsiteY0" fmla="*/ 1149928 h 1193142"/>
                <a:gd name="connsiteX1" fmla="*/ 1025236 w 1704110"/>
                <a:gd name="connsiteY1" fmla="*/ 1122217 h 1193142"/>
                <a:gd name="connsiteX2" fmla="*/ 1246911 w 1704110"/>
                <a:gd name="connsiteY2" fmla="*/ 457202 h 1193142"/>
                <a:gd name="connsiteX3" fmla="*/ 1704110 w 1704110"/>
                <a:gd name="connsiteY3" fmla="*/ 0 h 1193142"/>
                <a:gd name="connsiteX0" fmla="*/ 0 w 1704110"/>
                <a:gd name="connsiteY0" fmla="*/ 1149928 h 1193142"/>
                <a:gd name="connsiteX1" fmla="*/ 1025236 w 1704110"/>
                <a:gd name="connsiteY1" fmla="*/ 1122217 h 1193142"/>
                <a:gd name="connsiteX2" fmla="*/ 1246911 w 1704110"/>
                <a:gd name="connsiteY2" fmla="*/ 457202 h 1193142"/>
                <a:gd name="connsiteX3" fmla="*/ 1704110 w 1704110"/>
                <a:gd name="connsiteY3" fmla="*/ 0 h 1193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4110" h="1193142">
                  <a:moveTo>
                    <a:pt x="0" y="1149928"/>
                  </a:moveTo>
                  <a:cubicBezTo>
                    <a:pt x="335973" y="1185718"/>
                    <a:pt x="817418" y="1237671"/>
                    <a:pt x="1025236" y="1122217"/>
                  </a:cubicBezTo>
                  <a:cubicBezTo>
                    <a:pt x="1233054" y="1006763"/>
                    <a:pt x="1216892" y="907474"/>
                    <a:pt x="1246911" y="457202"/>
                  </a:cubicBezTo>
                  <a:cubicBezTo>
                    <a:pt x="1276930" y="6930"/>
                    <a:pt x="1547092" y="30018"/>
                    <a:pt x="1704110" y="0"/>
                  </a:cubicBez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781387" y="1752600"/>
            <a:ext cx="1686213" cy="1295400"/>
            <a:chOff x="5781387" y="1752600"/>
            <a:chExt cx="1686213" cy="1295400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7051964" y="1752600"/>
              <a:ext cx="415636" cy="692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6418262" y="1752600"/>
              <a:ext cx="47466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5791200" y="1752600"/>
              <a:ext cx="49212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6962198" y="1855499"/>
              <a:ext cx="0" cy="4492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7149523" y="2304767"/>
              <a:ext cx="31807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V="1">
              <a:off x="6962198" y="2521811"/>
              <a:ext cx="0" cy="4492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flipV="1">
              <a:off x="5781387" y="1876281"/>
              <a:ext cx="0" cy="4492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 flipV="1">
              <a:off x="5781387" y="2474041"/>
              <a:ext cx="0" cy="4492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>
              <a:off x="5937250" y="2923309"/>
              <a:ext cx="4635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>
              <a:off x="6473825" y="2923309"/>
              <a:ext cx="4635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H="1">
              <a:off x="5937250" y="3048000"/>
              <a:ext cx="4635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407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 Box 3"/>
          <p:cNvSpPr txBox="1">
            <a:spLocks noChangeArrowheads="1"/>
          </p:cNvSpPr>
          <p:nvPr/>
        </p:nvSpPr>
        <p:spPr bwMode="auto">
          <a:xfrm>
            <a:off x="609600" y="3733800"/>
            <a:ext cx="83058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804863" indent="-457200"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371600" indent="-457200"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828800" indent="-457200"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286000" indent="-457200"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33CC"/>
              </a:buClr>
              <a:buSzPct val="90000"/>
              <a:buFont typeface="Wingdings" pitchFamily="2" charset="2"/>
              <a:buAutoNum type="arabicPeriod"/>
            </a:pPr>
            <a:r>
              <a:rPr lang="en-US" sz="2000" dirty="0" smtClean="0">
                <a:latin typeface="+mj-lt"/>
              </a:rPr>
              <a:t>Store counts N[s],N[</a:t>
            </a:r>
            <a:r>
              <a:rPr lang="en-US" sz="2000" dirty="0" err="1" smtClean="0">
                <a:latin typeface="+mj-lt"/>
              </a:rPr>
              <a:t>s,a</a:t>
            </a:r>
            <a:r>
              <a:rPr lang="en-US" sz="2000" dirty="0" smtClean="0">
                <a:latin typeface="+mj-lt"/>
              </a:rPr>
              <a:t>],N[</a:t>
            </a:r>
            <a:r>
              <a:rPr lang="en-US" sz="2000" dirty="0" err="1" smtClean="0">
                <a:latin typeface="+mj-lt"/>
              </a:rPr>
              <a:t>s,a,s</a:t>
            </a:r>
            <a:r>
              <a:rPr lang="en-US" sz="2000" dirty="0" smtClean="0">
                <a:latin typeface="+mj-lt"/>
              </a:rPr>
              <a:t>’],</a:t>
            </a:r>
            <a:br>
              <a:rPr lang="en-US" sz="2000" dirty="0" smtClean="0">
                <a:latin typeface="+mj-lt"/>
              </a:rPr>
            </a:br>
            <a:r>
              <a:rPr lang="en-US" sz="2000" dirty="0" smtClean="0">
                <a:latin typeface="+mj-lt"/>
              </a:rPr>
              <a:t>estimated rewards R(s), and transition model P(s’|</a:t>
            </a:r>
            <a:r>
              <a:rPr lang="en-US" sz="2000" dirty="0" err="1" smtClean="0">
                <a:latin typeface="+mj-lt"/>
              </a:rPr>
              <a:t>s,a</a:t>
            </a:r>
            <a:r>
              <a:rPr lang="en-US" sz="2000" dirty="0" smtClean="0">
                <a:latin typeface="+mj-lt"/>
              </a:rPr>
              <a:t>)</a:t>
            </a:r>
          </a:p>
          <a:p>
            <a:pPr>
              <a:buClr>
                <a:srgbClr val="0033CC"/>
              </a:buClr>
              <a:buSzPct val="90000"/>
              <a:buFont typeface="Wingdings" pitchFamily="2" charset="2"/>
              <a:buAutoNum type="arabicPeriod"/>
            </a:pPr>
            <a:r>
              <a:rPr lang="en-US" sz="2000" dirty="0" smtClean="0">
                <a:latin typeface="+mj-lt"/>
              </a:rPr>
              <a:t>For each observed transition (</a:t>
            </a:r>
            <a:r>
              <a:rPr lang="en-US" sz="2000" dirty="0" err="1" smtClean="0">
                <a:latin typeface="+mj-lt"/>
              </a:rPr>
              <a:t>s,r,a,s</a:t>
            </a:r>
            <a:r>
              <a:rPr lang="en-US" sz="2000" dirty="0" smtClean="0">
                <a:latin typeface="+mj-lt"/>
              </a:rPr>
              <a:t>’):</a:t>
            </a:r>
          </a:p>
          <a:p>
            <a:pPr lvl="1">
              <a:buClr>
                <a:srgbClr val="0033CC"/>
              </a:buClr>
              <a:buSzPct val="90000"/>
              <a:buFont typeface="+mj-lt"/>
              <a:buAutoNum type="arabicPeriod" startAt="3"/>
            </a:pPr>
            <a:r>
              <a:rPr lang="en-US" sz="2000" dirty="0" smtClean="0">
                <a:latin typeface="+mj-lt"/>
              </a:rPr>
              <a:t>Set N[s] </a:t>
            </a:r>
            <a:r>
              <a:rPr lang="en-US" sz="2000" dirty="0" smtClean="0">
                <a:latin typeface="+mj-lt"/>
                <a:sym typeface="Symbol"/>
              </a:rPr>
              <a:t> N[s]+1</a:t>
            </a:r>
            <a:r>
              <a:rPr lang="en-US" sz="2000" dirty="0">
                <a:latin typeface="+mj-lt"/>
                <a:sym typeface="Symbol"/>
              </a:rPr>
              <a:t>, </a:t>
            </a:r>
            <a:r>
              <a:rPr lang="en-US" sz="2000" dirty="0" smtClean="0">
                <a:latin typeface="+mj-lt"/>
                <a:sym typeface="Symbol"/>
              </a:rPr>
              <a:t>N[</a:t>
            </a:r>
            <a:r>
              <a:rPr lang="en-US" sz="2000" dirty="0" err="1" smtClean="0">
                <a:latin typeface="+mj-lt"/>
                <a:sym typeface="Symbol"/>
              </a:rPr>
              <a:t>s,a</a:t>
            </a:r>
            <a:r>
              <a:rPr lang="en-US" sz="2000" dirty="0" smtClean="0">
                <a:latin typeface="+mj-lt"/>
                <a:sym typeface="Symbol"/>
              </a:rPr>
              <a:t>] </a:t>
            </a:r>
            <a:r>
              <a:rPr lang="en-US" sz="2000" dirty="0">
                <a:latin typeface="+mj-lt"/>
                <a:sym typeface="Symbol"/>
              </a:rPr>
              <a:t> </a:t>
            </a:r>
            <a:r>
              <a:rPr lang="en-US" sz="2000" dirty="0" smtClean="0">
                <a:latin typeface="+mj-lt"/>
                <a:sym typeface="Symbol"/>
              </a:rPr>
              <a:t>N[</a:t>
            </a:r>
            <a:r>
              <a:rPr lang="en-US" sz="2000" dirty="0" err="1" smtClean="0">
                <a:latin typeface="+mj-lt"/>
                <a:sym typeface="Symbol"/>
              </a:rPr>
              <a:t>s,a</a:t>
            </a:r>
            <a:r>
              <a:rPr lang="en-US" sz="2000" dirty="0">
                <a:latin typeface="+mj-lt"/>
                <a:sym typeface="Symbol"/>
              </a:rPr>
              <a:t>]+1, </a:t>
            </a:r>
            <a:r>
              <a:rPr lang="en-US" sz="2000" dirty="0" smtClean="0">
                <a:latin typeface="+mj-lt"/>
                <a:sym typeface="Symbol"/>
              </a:rPr>
              <a:t>N[</a:t>
            </a:r>
            <a:r>
              <a:rPr lang="en-US" sz="2000" dirty="0" err="1" smtClean="0">
                <a:latin typeface="+mj-lt"/>
                <a:sym typeface="Symbol"/>
              </a:rPr>
              <a:t>s,a,s</a:t>
            </a:r>
            <a:r>
              <a:rPr lang="en-US" sz="2000" dirty="0" smtClean="0">
                <a:latin typeface="+mj-lt"/>
                <a:sym typeface="Symbol"/>
              </a:rPr>
              <a:t>’] </a:t>
            </a:r>
            <a:r>
              <a:rPr lang="en-US" sz="2000" dirty="0">
                <a:latin typeface="+mj-lt"/>
                <a:sym typeface="Symbol"/>
              </a:rPr>
              <a:t> </a:t>
            </a:r>
            <a:r>
              <a:rPr lang="en-US" sz="2000" dirty="0" smtClean="0">
                <a:latin typeface="+mj-lt"/>
                <a:sym typeface="Symbol"/>
              </a:rPr>
              <a:t>N[</a:t>
            </a:r>
            <a:r>
              <a:rPr lang="en-US" sz="2000" dirty="0" err="1" smtClean="0">
                <a:latin typeface="+mj-lt"/>
                <a:sym typeface="Symbol"/>
              </a:rPr>
              <a:t>s,a,s</a:t>
            </a:r>
            <a:r>
              <a:rPr lang="en-US" sz="2000" dirty="0" smtClean="0">
                <a:latin typeface="+mj-lt"/>
                <a:sym typeface="Symbol"/>
              </a:rPr>
              <a:t>’]+</a:t>
            </a:r>
            <a:r>
              <a:rPr lang="en-US" sz="2000" dirty="0">
                <a:latin typeface="+mj-lt"/>
                <a:sym typeface="Symbol"/>
              </a:rPr>
              <a:t>1</a:t>
            </a:r>
            <a:endParaRPr lang="en-US" sz="2000" dirty="0" smtClean="0">
              <a:latin typeface="+mj-lt"/>
            </a:endParaRPr>
          </a:p>
          <a:p>
            <a:pPr lvl="1">
              <a:buClr>
                <a:srgbClr val="0033CC"/>
              </a:buClr>
              <a:buSzPct val="90000"/>
              <a:buFont typeface="+mj-lt"/>
              <a:buAutoNum type="arabicPeriod" startAt="3"/>
            </a:pPr>
            <a:r>
              <a:rPr lang="en-US" sz="2000" dirty="0" smtClean="0">
                <a:latin typeface="+mj-lt"/>
              </a:rPr>
              <a:t>Adjust reward R(s)</a:t>
            </a:r>
            <a:r>
              <a:rPr lang="en-US" sz="2000" dirty="0">
                <a:sym typeface="Symbol"/>
              </a:rPr>
              <a:t>  </a:t>
            </a:r>
            <a:r>
              <a:rPr lang="en-US" sz="2000" dirty="0" smtClean="0">
                <a:latin typeface="+mj-lt"/>
              </a:rPr>
              <a:t>R(s)+</a:t>
            </a:r>
            <a:r>
              <a:rPr lang="en-US" sz="2000" dirty="0" smtClean="0">
                <a:latin typeface="Symbol" pitchFamily="18" charset="2"/>
              </a:rPr>
              <a:t>a</a:t>
            </a:r>
            <a:r>
              <a:rPr lang="en-US" sz="2000" dirty="0" smtClean="0">
                <a:latin typeface="+mj-lt"/>
              </a:rPr>
              <a:t>(N[s])(r-R(s))</a:t>
            </a:r>
          </a:p>
          <a:p>
            <a:pPr lvl="1">
              <a:buClr>
                <a:srgbClr val="0033CC"/>
              </a:buClr>
              <a:buSzPct val="90000"/>
              <a:buFont typeface="+mj-lt"/>
              <a:buAutoNum type="arabicPeriod" startAt="3"/>
            </a:pPr>
            <a:r>
              <a:rPr lang="en-US" sz="2000" dirty="0" smtClean="0">
                <a:latin typeface="+mj-lt"/>
              </a:rPr>
              <a:t>Set P(s’|</a:t>
            </a:r>
            <a:r>
              <a:rPr lang="en-US" sz="2000" dirty="0" err="1" smtClean="0">
                <a:latin typeface="+mj-lt"/>
              </a:rPr>
              <a:t>s,a</a:t>
            </a:r>
            <a:r>
              <a:rPr lang="en-US" sz="2000" dirty="0" smtClean="0">
                <a:latin typeface="+mj-lt"/>
              </a:rPr>
              <a:t>) = N[</a:t>
            </a:r>
            <a:r>
              <a:rPr lang="en-US" sz="2000" dirty="0" err="1" smtClean="0">
                <a:latin typeface="+mj-lt"/>
              </a:rPr>
              <a:t>s,a,s</a:t>
            </a:r>
            <a:r>
              <a:rPr lang="en-US" sz="2000" dirty="0" smtClean="0">
                <a:latin typeface="+mj-lt"/>
              </a:rPr>
              <a:t>’]/N[</a:t>
            </a:r>
            <a:r>
              <a:rPr lang="en-US" sz="2000" dirty="0" err="1" smtClean="0">
                <a:latin typeface="+mj-lt"/>
              </a:rPr>
              <a:t>s,a</a:t>
            </a:r>
            <a:r>
              <a:rPr lang="en-US" sz="2000" dirty="0" smtClean="0">
                <a:latin typeface="+mj-lt"/>
              </a:rPr>
              <a:t>]</a:t>
            </a:r>
          </a:p>
          <a:p>
            <a:pPr marL="0" lvl="1" indent="347663">
              <a:buClr>
                <a:srgbClr val="0033CC"/>
              </a:buClr>
              <a:buSzPct val="90000"/>
              <a:buFont typeface="+mj-lt"/>
              <a:buAutoNum type="arabicPeriod" startAt="3"/>
            </a:pPr>
            <a:r>
              <a:rPr lang="en-US" sz="2000" dirty="0" smtClean="0">
                <a:latin typeface="+mj-lt"/>
              </a:rPr>
              <a:t>Solve policy evaluation using P, R, </a:t>
            </a:r>
            <a:r>
              <a:rPr lang="en-US" sz="2000" dirty="0" smtClean="0">
                <a:latin typeface="Symbol" pitchFamily="18" charset="2"/>
              </a:rPr>
              <a:t>p</a:t>
            </a:r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Adaptive Dynamic Programming</a:t>
            </a:r>
            <a:endParaRPr lang="en-US" dirty="0"/>
          </a:p>
        </p:txBody>
      </p:sp>
      <p:grpSp>
        <p:nvGrpSpPr>
          <p:cNvPr id="109572" name="Group 4"/>
          <p:cNvGrpSpPr>
            <a:grpSpLocks/>
          </p:cNvGrpSpPr>
          <p:nvPr/>
        </p:nvGrpSpPr>
        <p:grpSpPr bwMode="auto">
          <a:xfrm>
            <a:off x="685800" y="1447800"/>
            <a:ext cx="2819400" cy="2236788"/>
            <a:chOff x="432" y="912"/>
            <a:chExt cx="1776" cy="1409"/>
          </a:xfrm>
        </p:grpSpPr>
        <p:grpSp>
          <p:nvGrpSpPr>
            <p:cNvPr id="109573" name="Group 5"/>
            <p:cNvGrpSpPr>
              <a:grpSpLocks/>
            </p:cNvGrpSpPr>
            <p:nvPr/>
          </p:nvGrpSpPr>
          <p:grpSpPr bwMode="auto">
            <a:xfrm>
              <a:off x="672" y="912"/>
              <a:ext cx="1536" cy="1152"/>
              <a:chOff x="960" y="1152"/>
              <a:chExt cx="1536" cy="1152"/>
            </a:xfrm>
          </p:grpSpPr>
          <p:sp>
            <p:nvSpPr>
              <p:cNvPr id="109574" name="Rectangle 6"/>
              <p:cNvSpPr>
                <a:spLocks noChangeArrowheads="1"/>
              </p:cNvSpPr>
              <p:nvPr/>
            </p:nvSpPr>
            <p:spPr bwMode="auto">
              <a:xfrm>
                <a:off x="960" y="1152"/>
                <a:ext cx="1536" cy="11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575" name="Line 7"/>
              <p:cNvSpPr>
                <a:spLocks noChangeShapeType="1"/>
              </p:cNvSpPr>
              <p:nvPr/>
            </p:nvSpPr>
            <p:spPr bwMode="auto">
              <a:xfrm>
                <a:off x="1344" y="1152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9576" name="Line 8"/>
              <p:cNvSpPr>
                <a:spLocks noChangeShapeType="1"/>
              </p:cNvSpPr>
              <p:nvPr/>
            </p:nvSpPr>
            <p:spPr bwMode="auto">
              <a:xfrm>
                <a:off x="1728" y="1152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9577" name="Line 9"/>
              <p:cNvSpPr>
                <a:spLocks noChangeShapeType="1"/>
              </p:cNvSpPr>
              <p:nvPr/>
            </p:nvSpPr>
            <p:spPr bwMode="auto">
              <a:xfrm>
                <a:off x="2112" y="1152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9578" name="Line 10"/>
              <p:cNvSpPr>
                <a:spLocks noChangeShapeType="1"/>
              </p:cNvSpPr>
              <p:nvPr/>
            </p:nvSpPr>
            <p:spPr bwMode="auto">
              <a:xfrm>
                <a:off x="960" y="1536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9579" name="Line 11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9580" name="Rectangle 12"/>
              <p:cNvSpPr>
                <a:spLocks noChangeArrowheads="1"/>
              </p:cNvSpPr>
              <p:nvPr/>
            </p:nvSpPr>
            <p:spPr bwMode="auto">
              <a:xfrm>
                <a:off x="1344" y="1536"/>
                <a:ext cx="384" cy="384"/>
              </a:xfrm>
              <a:prstGeom prst="rect">
                <a:avLst/>
              </a:prstGeom>
              <a:solidFill>
                <a:srgbClr val="66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9581" name="Group 13"/>
            <p:cNvGrpSpPr>
              <a:grpSpLocks/>
            </p:cNvGrpSpPr>
            <p:nvPr/>
          </p:nvGrpSpPr>
          <p:grpSpPr bwMode="auto">
            <a:xfrm>
              <a:off x="432" y="1015"/>
              <a:ext cx="1702" cy="1306"/>
              <a:chOff x="720" y="1159"/>
              <a:chExt cx="1702" cy="1306"/>
            </a:xfrm>
          </p:grpSpPr>
          <p:sp>
            <p:nvSpPr>
              <p:cNvPr id="109582" name="Text Box 14"/>
              <p:cNvSpPr txBox="1">
                <a:spLocks noChangeArrowheads="1"/>
              </p:cNvSpPr>
              <p:nvPr/>
            </p:nvSpPr>
            <p:spPr bwMode="auto">
              <a:xfrm>
                <a:off x="720" y="1159"/>
                <a:ext cx="21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Comic Sans MS" pitchFamily="66" charset="0"/>
                  </a:rPr>
                  <a:t>3</a:t>
                </a:r>
              </a:p>
            </p:txBody>
          </p:sp>
          <p:grpSp>
            <p:nvGrpSpPr>
              <p:cNvPr id="109583" name="Group 15"/>
              <p:cNvGrpSpPr>
                <a:grpSpLocks/>
              </p:cNvGrpSpPr>
              <p:nvPr/>
            </p:nvGrpSpPr>
            <p:grpSpPr bwMode="auto">
              <a:xfrm>
                <a:off x="720" y="1543"/>
                <a:ext cx="1702" cy="922"/>
                <a:chOff x="720" y="1543"/>
                <a:chExt cx="1702" cy="922"/>
              </a:xfrm>
            </p:grpSpPr>
            <p:sp>
              <p:nvSpPr>
                <p:cNvPr id="109584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720" y="1543"/>
                  <a:ext cx="21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2</a:t>
                  </a:r>
                </a:p>
              </p:txBody>
            </p:sp>
            <p:sp>
              <p:nvSpPr>
                <p:cNvPr id="109585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720" y="1879"/>
                  <a:ext cx="18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1</a:t>
                  </a:r>
                </a:p>
              </p:txBody>
            </p:sp>
            <p:sp>
              <p:nvSpPr>
                <p:cNvPr id="109586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2208" y="2215"/>
                  <a:ext cx="21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4</a:t>
                  </a:r>
                </a:p>
              </p:txBody>
            </p:sp>
            <p:sp>
              <p:nvSpPr>
                <p:cNvPr id="109587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824" y="2215"/>
                  <a:ext cx="21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3</a:t>
                  </a:r>
                </a:p>
              </p:txBody>
            </p:sp>
            <p:sp>
              <p:nvSpPr>
                <p:cNvPr id="109588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1440" y="2215"/>
                  <a:ext cx="21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2</a:t>
                  </a:r>
                </a:p>
              </p:txBody>
            </p:sp>
            <p:sp>
              <p:nvSpPr>
                <p:cNvPr id="109589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056" y="2215"/>
                  <a:ext cx="18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latin typeface="Comic Sans MS" pitchFamily="66" charset="0"/>
                    </a:rPr>
                    <a:t>1</a:t>
                  </a:r>
                </a:p>
              </p:txBody>
            </p:sp>
          </p:grpSp>
        </p:grpSp>
        <p:sp>
          <p:nvSpPr>
            <p:cNvPr id="109590" name="Rectangle 22"/>
            <p:cNvSpPr>
              <a:spLocks noChangeArrowheads="1"/>
            </p:cNvSpPr>
            <p:nvPr/>
          </p:nvSpPr>
          <p:spPr bwMode="auto">
            <a:xfrm>
              <a:off x="1824" y="912"/>
              <a:ext cx="384" cy="384"/>
            </a:xfrm>
            <a:prstGeom prst="rect">
              <a:avLst/>
            </a:prstGeom>
            <a:solidFill>
              <a:srgbClr val="CC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Comic Sans MS" pitchFamily="66" charset="0"/>
                </a:rPr>
                <a:t>+1</a:t>
              </a:r>
            </a:p>
          </p:txBody>
        </p:sp>
        <p:sp>
          <p:nvSpPr>
            <p:cNvPr id="109591" name="Rectangle 23"/>
            <p:cNvSpPr>
              <a:spLocks noChangeArrowheads="1"/>
            </p:cNvSpPr>
            <p:nvPr/>
          </p:nvSpPr>
          <p:spPr bwMode="auto">
            <a:xfrm>
              <a:off x="1824" y="1296"/>
              <a:ext cx="384" cy="384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Comic Sans MS" pitchFamily="66" charset="0"/>
                </a:rPr>
                <a:t>-1</a:t>
              </a:r>
            </a:p>
          </p:txBody>
        </p:sp>
        <p:sp>
          <p:nvSpPr>
            <p:cNvPr id="109592" name="Rectangle 24"/>
            <p:cNvSpPr>
              <a:spLocks noChangeArrowheads="1"/>
            </p:cNvSpPr>
            <p:nvPr/>
          </p:nvSpPr>
          <p:spPr bwMode="auto">
            <a:xfrm>
              <a:off x="1440" y="1296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109593" name="Rectangle 25"/>
            <p:cNvSpPr>
              <a:spLocks noChangeArrowheads="1"/>
            </p:cNvSpPr>
            <p:nvPr/>
          </p:nvSpPr>
          <p:spPr bwMode="auto">
            <a:xfrm>
              <a:off x="1824" y="1680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109594" name="Rectangle 26"/>
            <p:cNvSpPr>
              <a:spLocks noChangeArrowheads="1"/>
            </p:cNvSpPr>
            <p:nvPr/>
          </p:nvSpPr>
          <p:spPr bwMode="auto">
            <a:xfrm>
              <a:off x="1440" y="1680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109595" name="Rectangle 27"/>
            <p:cNvSpPr>
              <a:spLocks noChangeArrowheads="1"/>
            </p:cNvSpPr>
            <p:nvPr/>
          </p:nvSpPr>
          <p:spPr bwMode="auto">
            <a:xfrm>
              <a:off x="1056" y="1680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109596" name="Rectangle 28"/>
            <p:cNvSpPr>
              <a:spLocks noChangeArrowheads="1"/>
            </p:cNvSpPr>
            <p:nvPr/>
          </p:nvSpPr>
          <p:spPr bwMode="auto">
            <a:xfrm>
              <a:off x="672" y="1680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109597" name="Rectangle 29"/>
            <p:cNvSpPr>
              <a:spLocks noChangeArrowheads="1"/>
            </p:cNvSpPr>
            <p:nvPr/>
          </p:nvSpPr>
          <p:spPr bwMode="auto">
            <a:xfrm>
              <a:off x="672" y="1296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109598" name="Rectangle 30"/>
            <p:cNvSpPr>
              <a:spLocks noChangeArrowheads="1"/>
            </p:cNvSpPr>
            <p:nvPr/>
          </p:nvSpPr>
          <p:spPr bwMode="auto">
            <a:xfrm>
              <a:off x="1056" y="912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109599" name="Rectangle 31"/>
            <p:cNvSpPr>
              <a:spLocks noChangeArrowheads="1"/>
            </p:cNvSpPr>
            <p:nvPr/>
          </p:nvSpPr>
          <p:spPr bwMode="auto">
            <a:xfrm>
              <a:off x="672" y="912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109600" name="Rectangle 32"/>
            <p:cNvSpPr>
              <a:spLocks noChangeArrowheads="1"/>
            </p:cNvSpPr>
            <p:nvPr/>
          </p:nvSpPr>
          <p:spPr bwMode="auto">
            <a:xfrm>
              <a:off x="1440" y="912"/>
              <a:ext cx="38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</p:grpSp>
      <p:sp>
        <p:nvSpPr>
          <p:cNvPr id="2" name="Freeform 1"/>
          <p:cNvSpPr/>
          <p:nvPr/>
        </p:nvSpPr>
        <p:spPr>
          <a:xfrm>
            <a:off x="1324670" y="1727789"/>
            <a:ext cx="1806457" cy="1195520"/>
          </a:xfrm>
          <a:custGeom>
            <a:avLst/>
            <a:gdLst>
              <a:gd name="connsiteX0" fmla="*/ 46930 w 1806457"/>
              <a:gd name="connsiteY0" fmla="*/ 1195520 h 1195520"/>
              <a:gd name="connsiteX1" fmla="*/ 33075 w 1806457"/>
              <a:gd name="connsiteY1" fmla="*/ 544356 h 1195520"/>
              <a:gd name="connsiteX2" fmla="*/ 421003 w 1806457"/>
              <a:gd name="connsiteY2" fmla="*/ 17884 h 1195520"/>
              <a:gd name="connsiteX3" fmla="*/ 1363112 w 1806457"/>
              <a:gd name="connsiteY3" fmla="*/ 114866 h 1195520"/>
              <a:gd name="connsiteX4" fmla="*/ 1806457 w 1806457"/>
              <a:gd name="connsiteY4" fmla="*/ 31738 h 1195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6457" h="1195520">
                <a:moveTo>
                  <a:pt x="46930" y="1195520"/>
                </a:moveTo>
                <a:cubicBezTo>
                  <a:pt x="8830" y="968074"/>
                  <a:pt x="-29270" y="740629"/>
                  <a:pt x="33075" y="544356"/>
                </a:cubicBezTo>
                <a:cubicBezTo>
                  <a:pt x="95420" y="348083"/>
                  <a:pt x="199330" y="89466"/>
                  <a:pt x="421003" y="17884"/>
                </a:cubicBezTo>
                <a:cubicBezTo>
                  <a:pt x="642676" y="-53698"/>
                  <a:pt x="1132203" y="112557"/>
                  <a:pt x="1363112" y="114866"/>
                </a:cubicBezTo>
                <a:cubicBezTo>
                  <a:pt x="1594021" y="117175"/>
                  <a:pt x="1700239" y="74456"/>
                  <a:pt x="1806457" y="31738"/>
                </a:cubicBezTo>
              </a:path>
            </a:pathLst>
          </a:custGeom>
          <a:noFill/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/>
          <p:cNvSpPr/>
          <p:nvPr/>
        </p:nvSpPr>
        <p:spPr>
          <a:xfrm>
            <a:off x="1420380" y="2250643"/>
            <a:ext cx="1731818" cy="720436"/>
          </a:xfrm>
          <a:custGeom>
            <a:avLst/>
            <a:gdLst>
              <a:gd name="connsiteX0" fmla="*/ 46930 w 1806457"/>
              <a:gd name="connsiteY0" fmla="*/ 1195520 h 1195520"/>
              <a:gd name="connsiteX1" fmla="*/ 33075 w 1806457"/>
              <a:gd name="connsiteY1" fmla="*/ 544356 h 1195520"/>
              <a:gd name="connsiteX2" fmla="*/ 421003 w 1806457"/>
              <a:gd name="connsiteY2" fmla="*/ 17884 h 1195520"/>
              <a:gd name="connsiteX3" fmla="*/ 1363112 w 1806457"/>
              <a:gd name="connsiteY3" fmla="*/ 114866 h 1195520"/>
              <a:gd name="connsiteX4" fmla="*/ 1806457 w 1806457"/>
              <a:gd name="connsiteY4" fmla="*/ 31738 h 1195520"/>
              <a:gd name="connsiteX0" fmla="*/ 3747 w 2123492"/>
              <a:gd name="connsiteY0" fmla="*/ 1015411 h 1015411"/>
              <a:gd name="connsiteX1" fmla="*/ 350110 w 2123492"/>
              <a:gd name="connsiteY1" fmla="*/ 544356 h 1015411"/>
              <a:gd name="connsiteX2" fmla="*/ 738038 w 2123492"/>
              <a:gd name="connsiteY2" fmla="*/ 17884 h 1015411"/>
              <a:gd name="connsiteX3" fmla="*/ 1680147 w 2123492"/>
              <a:gd name="connsiteY3" fmla="*/ 114866 h 1015411"/>
              <a:gd name="connsiteX4" fmla="*/ 2123492 w 2123492"/>
              <a:gd name="connsiteY4" fmla="*/ 31738 h 1015411"/>
              <a:gd name="connsiteX0" fmla="*/ 0 w 2119745"/>
              <a:gd name="connsiteY0" fmla="*/ 1015411 h 1015411"/>
              <a:gd name="connsiteX1" fmla="*/ 346363 w 2119745"/>
              <a:gd name="connsiteY1" fmla="*/ 544356 h 1015411"/>
              <a:gd name="connsiteX2" fmla="*/ 734291 w 2119745"/>
              <a:gd name="connsiteY2" fmla="*/ 17884 h 1015411"/>
              <a:gd name="connsiteX3" fmla="*/ 1676400 w 2119745"/>
              <a:gd name="connsiteY3" fmla="*/ 114866 h 1015411"/>
              <a:gd name="connsiteX4" fmla="*/ 2119745 w 2119745"/>
              <a:gd name="connsiteY4" fmla="*/ 31738 h 1015411"/>
              <a:gd name="connsiteX0" fmla="*/ 0 w 2119745"/>
              <a:gd name="connsiteY0" fmla="*/ 1040516 h 1040516"/>
              <a:gd name="connsiteX1" fmla="*/ 886690 w 2119745"/>
              <a:gd name="connsiteY1" fmla="*/ 957388 h 1040516"/>
              <a:gd name="connsiteX2" fmla="*/ 734291 w 2119745"/>
              <a:gd name="connsiteY2" fmla="*/ 42989 h 1040516"/>
              <a:gd name="connsiteX3" fmla="*/ 1676400 w 2119745"/>
              <a:gd name="connsiteY3" fmla="*/ 139971 h 1040516"/>
              <a:gd name="connsiteX4" fmla="*/ 2119745 w 2119745"/>
              <a:gd name="connsiteY4" fmla="*/ 56843 h 1040516"/>
              <a:gd name="connsiteX0" fmla="*/ 0 w 2119745"/>
              <a:gd name="connsiteY0" fmla="*/ 983673 h 983673"/>
              <a:gd name="connsiteX1" fmla="*/ 886690 w 2119745"/>
              <a:gd name="connsiteY1" fmla="*/ 900545 h 983673"/>
              <a:gd name="connsiteX2" fmla="*/ 1177637 w 2119745"/>
              <a:gd name="connsiteY2" fmla="*/ 180110 h 983673"/>
              <a:gd name="connsiteX3" fmla="*/ 1676400 w 2119745"/>
              <a:gd name="connsiteY3" fmla="*/ 83128 h 983673"/>
              <a:gd name="connsiteX4" fmla="*/ 2119745 w 2119745"/>
              <a:gd name="connsiteY4" fmla="*/ 0 h 983673"/>
              <a:gd name="connsiteX0" fmla="*/ 0 w 1676400"/>
              <a:gd name="connsiteY0" fmla="*/ 900545 h 900545"/>
              <a:gd name="connsiteX1" fmla="*/ 886690 w 1676400"/>
              <a:gd name="connsiteY1" fmla="*/ 817417 h 900545"/>
              <a:gd name="connsiteX2" fmla="*/ 1177637 w 1676400"/>
              <a:gd name="connsiteY2" fmla="*/ 96982 h 900545"/>
              <a:gd name="connsiteX3" fmla="*/ 1676400 w 1676400"/>
              <a:gd name="connsiteY3" fmla="*/ 0 h 900545"/>
              <a:gd name="connsiteX0" fmla="*/ 0 w 1676400"/>
              <a:gd name="connsiteY0" fmla="*/ 900545 h 900545"/>
              <a:gd name="connsiteX1" fmla="*/ 886690 w 1676400"/>
              <a:gd name="connsiteY1" fmla="*/ 817417 h 900545"/>
              <a:gd name="connsiteX2" fmla="*/ 1177637 w 1676400"/>
              <a:gd name="connsiteY2" fmla="*/ 277091 h 900545"/>
              <a:gd name="connsiteX3" fmla="*/ 1676400 w 1676400"/>
              <a:gd name="connsiteY3" fmla="*/ 0 h 900545"/>
              <a:gd name="connsiteX0" fmla="*/ 0 w 1731818"/>
              <a:gd name="connsiteY0" fmla="*/ 720436 h 720436"/>
              <a:gd name="connsiteX1" fmla="*/ 886690 w 1731818"/>
              <a:gd name="connsiteY1" fmla="*/ 637308 h 720436"/>
              <a:gd name="connsiteX2" fmla="*/ 1177637 w 1731818"/>
              <a:gd name="connsiteY2" fmla="*/ 96982 h 720436"/>
              <a:gd name="connsiteX3" fmla="*/ 1731818 w 1731818"/>
              <a:gd name="connsiteY3" fmla="*/ 0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1818" h="720436">
                <a:moveTo>
                  <a:pt x="0" y="720436"/>
                </a:moveTo>
                <a:cubicBezTo>
                  <a:pt x="280555" y="603826"/>
                  <a:pt x="690417" y="741217"/>
                  <a:pt x="886690" y="637308"/>
                </a:cubicBezTo>
                <a:cubicBezTo>
                  <a:pt x="1082963" y="533399"/>
                  <a:pt x="1036782" y="203200"/>
                  <a:pt x="1177637" y="96982"/>
                </a:cubicBezTo>
                <a:cubicBezTo>
                  <a:pt x="1318492" y="-9236"/>
                  <a:pt x="1574800" y="30018"/>
                  <a:pt x="1731818" y="0"/>
                </a:cubicBezTo>
              </a:path>
            </a:pathLst>
          </a:custGeom>
          <a:noFill/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5"/>
          <p:cNvSpPr/>
          <p:nvPr/>
        </p:nvSpPr>
        <p:spPr>
          <a:xfrm>
            <a:off x="1204227" y="1610098"/>
            <a:ext cx="1871478" cy="1612886"/>
          </a:xfrm>
          <a:custGeom>
            <a:avLst/>
            <a:gdLst>
              <a:gd name="connsiteX0" fmla="*/ 46930 w 1806457"/>
              <a:gd name="connsiteY0" fmla="*/ 1195520 h 1195520"/>
              <a:gd name="connsiteX1" fmla="*/ 33075 w 1806457"/>
              <a:gd name="connsiteY1" fmla="*/ 544356 h 1195520"/>
              <a:gd name="connsiteX2" fmla="*/ 421003 w 1806457"/>
              <a:gd name="connsiteY2" fmla="*/ 17884 h 1195520"/>
              <a:gd name="connsiteX3" fmla="*/ 1363112 w 1806457"/>
              <a:gd name="connsiteY3" fmla="*/ 114866 h 1195520"/>
              <a:gd name="connsiteX4" fmla="*/ 1806457 w 1806457"/>
              <a:gd name="connsiteY4" fmla="*/ 31738 h 1195520"/>
              <a:gd name="connsiteX0" fmla="*/ 3747 w 2123492"/>
              <a:gd name="connsiteY0" fmla="*/ 1015411 h 1015411"/>
              <a:gd name="connsiteX1" fmla="*/ 350110 w 2123492"/>
              <a:gd name="connsiteY1" fmla="*/ 544356 h 1015411"/>
              <a:gd name="connsiteX2" fmla="*/ 738038 w 2123492"/>
              <a:gd name="connsiteY2" fmla="*/ 17884 h 1015411"/>
              <a:gd name="connsiteX3" fmla="*/ 1680147 w 2123492"/>
              <a:gd name="connsiteY3" fmla="*/ 114866 h 1015411"/>
              <a:gd name="connsiteX4" fmla="*/ 2123492 w 2123492"/>
              <a:gd name="connsiteY4" fmla="*/ 31738 h 1015411"/>
              <a:gd name="connsiteX0" fmla="*/ 0 w 2119745"/>
              <a:gd name="connsiteY0" fmla="*/ 1015411 h 1015411"/>
              <a:gd name="connsiteX1" fmla="*/ 346363 w 2119745"/>
              <a:gd name="connsiteY1" fmla="*/ 544356 h 1015411"/>
              <a:gd name="connsiteX2" fmla="*/ 734291 w 2119745"/>
              <a:gd name="connsiteY2" fmla="*/ 17884 h 1015411"/>
              <a:gd name="connsiteX3" fmla="*/ 1676400 w 2119745"/>
              <a:gd name="connsiteY3" fmla="*/ 114866 h 1015411"/>
              <a:gd name="connsiteX4" fmla="*/ 2119745 w 2119745"/>
              <a:gd name="connsiteY4" fmla="*/ 31738 h 1015411"/>
              <a:gd name="connsiteX0" fmla="*/ 0 w 2119745"/>
              <a:gd name="connsiteY0" fmla="*/ 1040516 h 1040516"/>
              <a:gd name="connsiteX1" fmla="*/ 886690 w 2119745"/>
              <a:gd name="connsiteY1" fmla="*/ 957388 h 1040516"/>
              <a:gd name="connsiteX2" fmla="*/ 734291 w 2119745"/>
              <a:gd name="connsiteY2" fmla="*/ 42989 h 1040516"/>
              <a:gd name="connsiteX3" fmla="*/ 1676400 w 2119745"/>
              <a:gd name="connsiteY3" fmla="*/ 139971 h 1040516"/>
              <a:gd name="connsiteX4" fmla="*/ 2119745 w 2119745"/>
              <a:gd name="connsiteY4" fmla="*/ 56843 h 1040516"/>
              <a:gd name="connsiteX0" fmla="*/ 0 w 2119745"/>
              <a:gd name="connsiteY0" fmla="*/ 983673 h 983673"/>
              <a:gd name="connsiteX1" fmla="*/ 886690 w 2119745"/>
              <a:gd name="connsiteY1" fmla="*/ 900545 h 983673"/>
              <a:gd name="connsiteX2" fmla="*/ 1177637 w 2119745"/>
              <a:gd name="connsiteY2" fmla="*/ 180110 h 983673"/>
              <a:gd name="connsiteX3" fmla="*/ 1676400 w 2119745"/>
              <a:gd name="connsiteY3" fmla="*/ 83128 h 983673"/>
              <a:gd name="connsiteX4" fmla="*/ 2119745 w 2119745"/>
              <a:gd name="connsiteY4" fmla="*/ 0 h 983673"/>
              <a:gd name="connsiteX0" fmla="*/ 0 w 1676400"/>
              <a:gd name="connsiteY0" fmla="*/ 900545 h 900545"/>
              <a:gd name="connsiteX1" fmla="*/ 886690 w 1676400"/>
              <a:gd name="connsiteY1" fmla="*/ 817417 h 900545"/>
              <a:gd name="connsiteX2" fmla="*/ 1177637 w 1676400"/>
              <a:gd name="connsiteY2" fmla="*/ 96982 h 900545"/>
              <a:gd name="connsiteX3" fmla="*/ 1676400 w 1676400"/>
              <a:gd name="connsiteY3" fmla="*/ 0 h 900545"/>
              <a:gd name="connsiteX0" fmla="*/ 0 w 1676400"/>
              <a:gd name="connsiteY0" fmla="*/ 900545 h 900545"/>
              <a:gd name="connsiteX1" fmla="*/ 886690 w 1676400"/>
              <a:gd name="connsiteY1" fmla="*/ 817417 h 900545"/>
              <a:gd name="connsiteX2" fmla="*/ 1177637 w 1676400"/>
              <a:gd name="connsiteY2" fmla="*/ 277091 h 900545"/>
              <a:gd name="connsiteX3" fmla="*/ 1676400 w 1676400"/>
              <a:gd name="connsiteY3" fmla="*/ 0 h 900545"/>
              <a:gd name="connsiteX0" fmla="*/ 0 w 1731818"/>
              <a:gd name="connsiteY0" fmla="*/ 720436 h 720436"/>
              <a:gd name="connsiteX1" fmla="*/ 886690 w 1731818"/>
              <a:gd name="connsiteY1" fmla="*/ 637308 h 720436"/>
              <a:gd name="connsiteX2" fmla="*/ 1177637 w 1731818"/>
              <a:gd name="connsiteY2" fmla="*/ 96982 h 720436"/>
              <a:gd name="connsiteX3" fmla="*/ 1731818 w 1731818"/>
              <a:gd name="connsiteY3" fmla="*/ 0 h 720436"/>
              <a:gd name="connsiteX0" fmla="*/ 0 w 2161309"/>
              <a:gd name="connsiteY0" fmla="*/ 692727 h 692727"/>
              <a:gd name="connsiteX1" fmla="*/ 1316181 w 2161309"/>
              <a:gd name="connsiteY1" fmla="*/ 637308 h 692727"/>
              <a:gd name="connsiteX2" fmla="*/ 1607128 w 2161309"/>
              <a:gd name="connsiteY2" fmla="*/ 96982 h 692727"/>
              <a:gd name="connsiteX3" fmla="*/ 2161309 w 2161309"/>
              <a:gd name="connsiteY3" fmla="*/ 0 h 692727"/>
              <a:gd name="connsiteX0" fmla="*/ 0 w 2161309"/>
              <a:gd name="connsiteY0" fmla="*/ 692727 h 729302"/>
              <a:gd name="connsiteX1" fmla="*/ 1316181 w 2161309"/>
              <a:gd name="connsiteY1" fmla="*/ 637308 h 729302"/>
              <a:gd name="connsiteX2" fmla="*/ 1607128 w 2161309"/>
              <a:gd name="connsiteY2" fmla="*/ 96982 h 729302"/>
              <a:gd name="connsiteX3" fmla="*/ 2161309 w 2161309"/>
              <a:gd name="connsiteY3" fmla="*/ 0 h 729302"/>
              <a:gd name="connsiteX0" fmla="*/ 0 w 2161309"/>
              <a:gd name="connsiteY0" fmla="*/ 692727 h 772045"/>
              <a:gd name="connsiteX1" fmla="*/ 1163781 w 2161309"/>
              <a:gd name="connsiteY1" fmla="*/ 720436 h 772045"/>
              <a:gd name="connsiteX2" fmla="*/ 1607128 w 2161309"/>
              <a:gd name="connsiteY2" fmla="*/ 96982 h 772045"/>
              <a:gd name="connsiteX3" fmla="*/ 2161309 w 2161309"/>
              <a:gd name="connsiteY3" fmla="*/ 0 h 772045"/>
              <a:gd name="connsiteX0" fmla="*/ 0 w 2161309"/>
              <a:gd name="connsiteY0" fmla="*/ 774255 h 863738"/>
              <a:gd name="connsiteX1" fmla="*/ 1163781 w 2161309"/>
              <a:gd name="connsiteY1" fmla="*/ 801964 h 863738"/>
              <a:gd name="connsiteX2" fmla="*/ 1343891 w 2161309"/>
              <a:gd name="connsiteY2" fmla="*/ 39965 h 863738"/>
              <a:gd name="connsiteX3" fmla="*/ 2161309 w 2161309"/>
              <a:gd name="connsiteY3" fmla="*/ 81528 h 863738"/>
              <a:gd name="connsiteX0" fmla="*/ 0 w 1496290"/>
              <a:gd name="connsiteY0" fmla="*/ 1288473 h 1377956"/>
              <a:gd name="connsiteX1" fmla="*/ 1163781 w 1496290"/>
              <a:gd name="connsiteY1" fmla="*/ 1316182 h 1377956"/>
              <a:gd name="connsiteX2" fmla="*/ 1343891 w 1496290"/>
              <a:gd name="connsiteY2" fmla="*/ 554183 h 1377956"/>
              <a:gd name="connsiteX3" fmla="*/ 1496290 w 1496290"/>
              <a:gd name="connsiteY3" fmla="*/ 0 h 1377956"/>
              <a:gd name="connsiteX0" fmla="*/ 0 w 1662544"/>
              <a:gd name="connsiteY0" fmla="*/ 1288473 h 1377956"/>
              <a:gd name="connsiteX1" fmla="*/ 1163781 w 1662544"/>
              <a:gd name="connsiteY1" fmla="*/ 1316182 h 1377956"/>
              <a:gd name="connsiteX2" fmla="*/ 1343891 w 1662544"/>
              <a:gd name="connsiteY2" fmla="*/ 554183 h 1377956"/>
              <a:gd name="connsiteX3" fmla="*/ 1662544 w 1662544"/>
              <a:gd name="connsiteY3" fmla="*/ 0 h 1377956"/>
              <a:gd name="connsiteX0" fmla="*/ 0 w 1662544"/>
              <a:gd name="connsiteY0" fmla="*/ 1288473 h 1322461"/>
              <a:gd name="connsiteX1" fmla="*/ 761999 w 1662544"/>
              <a:gd name="connsiteY1" fmla="*/ 1205346 h 1322461"/>
              <a:gd name="connsiteX2" fmla="*/ 1343891 w 1662544"/>
              <a:gd name="connsiteY2" fmla="*/ 554183 h 1322461"/>
              <a:gd name="connsiteX3" fmla="*/ 1662544 w 1662544"/>
              <a:gd name="connsiteY3" fmla="*/ 0 h 1322461"/>
              <a:gd name="connsiteX0" fmla="*/ 0 w 1662544"/>
              <a:gd name="connsiteY0" fmla="*/ 1288473 h 1358182"/>
              <a:gd name="connsiteX1" fmla="*/ 761999 w 1662544"/>
              <a:gd name="connsiteY1" fmla="*/ 1205346 h 1358182"/>
              <a:gd name="connsiteX2" fmla="*/ 1343891 w 1662544"/>
              <a:gd name="connsiteY2" fmla="*/ 554183 h 1358182"/>
              <a:gd name="connsiteX3" fmla="*/ 1662544 w 1662544"/>
              <a:gd name="connsiteY3" fmla="*/ 0 h 1358182"/>
              <a:gd name="connsiteX0" fmla="*/ 153513 w 1816057"/>
              <a:gd name="connsiteY0" fmla="*/ 1288473 h 1315977"/>
              <a:gd name="connsiteX1" fmla="*/ 915512 w 1816057"/>
              <a:gd name="connsiteY1" fmla="*/ 1205346 h 1315977"/>
              <a:gd name="connsiteX2" fmla="*/ 14968 w 1816057"/>
              <a:gd name="connsiteY2" fmla="*/ 734292 h 1315977"/>
              <a:gd name="connsiteX3" fmla="*/ 1816057 w 1816057"/>
              <a:gd name="connsiteY3" fmla="*/ 0 h 1315977"/>
              <a:gd name="connsiteX0" fmla="*/ 141944 w 1804488"/>
              <a:gd name="connsiteY0" fmla="*/ 1288473 h 1315977"/>
              <a:gd name="connsiteX1" fmla="*/ 903943 w 1804488"/>
              <a:gd name="connsiteY1" fmla="*/ 1205346 h 1315977"/>
              <a:gd name="connsiteX2" fmla="*/ 3399 w 1804488"/>
              <a:gd name="connsiteY2" fmla="*/ 734292 h 1315977"/>
              <a:gd name="connsiteX3" fmla="*/ 1804488 w 1804488"/>
              <a:gd name="connsiteY3" fmla="*/ 0 h 1315977"/>
              <a:gd name="connsiteX0" fmla="*/ 152703 w 1787538"/>
              <a:gd name="connsiteY0" fmla="*/ 1316183 h 1343687"/>
              <a:gd name="connsiteX1" fmla="*/ 914702 w 1787538"/>
              <a:gd name="connsiteY1" fmla="*/ 1233056 h 1343687"/>
              <a:gd name="connsiteX2" fmla="*/ 14158 w 1787538"/>
              <a:gd name="connsiteY2" fmla="*/ 762002 h 1343687"/>
              <a:gd name="connsiteX3" fmla="*/ 1787538 w 1787538"/>
              <a:gd name="connsiteY3" fmla="*/ 0 h 1343687"/>
              <a:gd name="connsiteX0" fmla="*/ 154984 w 1789819"/>
              <a:gd name="connsiteY0" fmla="*/ 1323093 h 1350597"/>
              <a:gd name="connsiteX1" fmla="*/ 916983 w 1789819"/>
              <a:gd name="connsiteY1" fmla="*/ 1239966 h 1350597"/>
              <a:gd name="connsiteX2" fmla="*/ 16439 w 1789819"/>
              <a:gd name="connsiteY2" fmla="*/ 768912 h 1350597"/>
              <a:gd name="connsiteX3" fmla="*/ 445931 w 1789819"/>
              <a:gd name="connsiteY3" fmla="*/ 64344 h 1350597"/>
              <a:gd name="connsiteX4" fmla="*/ 1789819 w 1789819"/>
              <a:gd name="connsiteY4" fmla="*/ 6910 h 1350597"/>
              <a:gd name="connsiteX0" fmla="*/ 154984 w 1859092"/>
              <a:gd name="connsiteY0" fmla="*/ 1371601 h 1399105"/>
              <a:gd name="connsiteX1" fmla="*/ 916983 w 1859092"/>
              <a:gd name="connsiteY1" fmla="*/ 1288474 h 1399105"/>
              <a:gd name="connsiteX2" fmla="*/ 16439 w 1859092"/>
              <a:gd name="connsiteY2" fmla="*/ 817420 h 1399105"/>
              <a:gd name="connsiteX3" fmla="*/ 445931 w 1859092"/>
              <a:gd name="connsiteY3" fmla="*/ 112852 h 1399105"/>
              <a:gd name="connsiteX4" fmla="*/ 1859092 w 1859092"/>
              <a:gd name="connsiteY4" fmla="*/ 0 h 1399105"/>
              <a:gd name="connsiteX0" fmla="*/ 158201 w 1862309"/>
              <a:gd name="connsiteY0" fmla="*/ 1408178 h 1435682"/>
              <a:gd name="connsiteX1" fmla="*/ 920200 w 1862309"/>
              <a:gd name="connsiteY1" fmla="*/ 1325051 h 1435682"/>
              <a:gd name="connsiteX2" fmla="*/ 19656 w 1862309"/>
              <a:gd name="connsiteY2" fmla="*/ 853997 h 1435682"/>
              <a:gd name="connsiteX3" fmla="*/ 421439 w 1862309"/>
              <a:gd name="connsiteY3" fmla="*/ 52447 h 1435682"/>
              <a:gd name="connsiteX4" fmla="*/ 1862309 w 1862309"/>
              <a:gd name="connsiteY4" fmla="*/ 36577 h 1435682"/>
              <a:gd name="connsiteX0" fmla="*/ 161380 w 1865488"/>
              <a:gd name="connsiteY0" fmla="*/ 1408178 h 1430641"/>
              <a:gd name="connsiteX1" fmla="*/ 978797 w 1865488"/>
              <a:gd name="connsiteY1" fmla="*/ 1297342 h 1430641"/>
              <a:gd name="connsiteX2" fmla="*/ 22835 w 1865488"/>
              <a:gd name="connsiteY2" fmla="*/ 853997 h 1430641"/>
              <a:gd name="connsiteX3" fmla="*/ 424618 w 1865488"/>
              <a:gd name="connsiteY3" fmla="*/ 52447 h 1430641"/>
              <a:gd name="connsiteX4" fmla="*/ 1865488 w 1865488"/>
              <a:gd name="connsiteY4" fmla="*/ 36577 h 1430641"/>
              <a:gd name="connsiteX0" fmla="*/ 123390 w 1827498"/>
              <a:gd name="connsiteY0" fmla="*/ 1408178 h 1425091"/>
              <a:gd name="connsiteX1" fmla="*/ 940807 w 1827498"/>
              <a:gd name="connsiteY1" fmla="*/ 1297342 h 1425091"/>
              <a:gd name="connsiteX2" fmla="*/ 26408 w 1827498"/>
              <a:gd name="connsiteY2" fmla="*/ 1158797 h 1425091"/>
              <a:gd name="connsiteX3" fmla="*/ 386628 w 1827498"/>
              <a:gd name="connsiteY3" fmla="*/ 52447 h 1425091"/>
              <a:gd name="connsiteX4" fmla="*/ 1827498 w 1827498"/>
              <a:gd name="connsiteY4" fmla="*/ 36577 h 1425091"/>
              <a:gd name="connsiteX0" fmla="*/ 123390 w 1827498"/>
              <a:gd name="connsiteY0" fmla="*/ 1408178 h 1552263"/>
              <a:gd name="connsiteX1" fmla="*/ 940807 w 1827498"/>
              <a:gd name="connsiteY1" fmla="*/ 1297342 h 1552263"/>
              <a:gd name="connsiteX2" fmla="*/ 26408 w 1827498"/>
              <a:gd name="connsiteY2" fmla="*/ 1491306 h 1552263"/>
              <a:gd name="connsiteX3" fmla="*/ 386628 w 1827498"/>
              <a:gd name="connsiteY3" fmla="*/ 52447 h 1552263"/>
              <a:gd name="connsiteX4" fmla="*/ 1827498 w 1827498"/>
              <a:gd name="connsiteY4" fmla="*/ 36577 h 1552263"/>
              <a:gd name="connsiteX0" fmla="*/ 126907 w 1831015"/>
              <a:gd name="connsiteY0" fmla="*/ 1408178 h 1587680"/>
              <a:gd name="connsiteX1" fmla="*/ 999742 w 1831015"/>
              <a:gd name="connsiteY1" fmla="*/ 1449742 h 1587680"/>
              <a:gd name="connsiteX2" fmla="*/ 29925 w 1831015"/>
              <a:gd name="connsiteY2" fmla="*/ 1491306 h 1587680"/>
              <a:gd name="connsiteX3" fmla="*/ 390145 w 1831015"/>
              <a:gd name="connsiteY3" fmla="*/ 52447 h 1587680"/>
              <a:gd name="connsiteX4" fmla="*/ 1831015 w 1831015"/>
              <a:gd name="connsiteY4" fmla="*/ 36577 h 1587680"/>
              <a:gd name="connsiteX0" fmla="*/ 182326 w 1831015"/>
              <a:gd name="connsiteY0" fmla="*/ 1491305 h 1585032"/>
              <a:gd name="connsiteX1" fmla="*/ 999742 w 1831015"/>
              <a:gd name="connsiteY1" fmla="*/ 1449742 h 1585032"/>
              <a:gd name="connsiteX2" fmla="*/ 29925 w 1831015"/>
              <a:gd name="connsiteY2" fmla="*/ 1491306 h 1585032"/>
              <a:gd name="connsiteX3" fmla="*/ 390145 w 1831015"/>
              <a:gd name="connsiteY3" fmla="*/ 52447 h 1585032"/>
              <a:gd name="connsiteX4" fmla="*/ 1831015 w 1831015"/>
              <a:gd name="connsiteY4" fmla="*/ 36577 h 1585032"/>
              <a:gd name="connsiteX0" fmla="*/ 179683 w 1828372"/>
              <a:gd name="connsiteY0" fmla="*/ 1491305 h 1612886"/>
              <a:gd name="connsiteX1" fmla="*/ 955536 w 1828372"/>
              <a:gd name="connsiteY1" fmla="*/ 1532869 h 1612886"/>
              <a:gd name="connsiteX2" fmla="*/ 27282 w 1828372"/>
              <a:gd name="connsiteY2" fmla="*/ 1491306 h 1612886"/>
              <a:gd name="connsiteX3" fmla="*/ 387502 w 1828372"/>
              <a:gd name="connsiteY3" fmla="*/ 52447 h 1612886"/>
              <a:gd name="connsiteX4" fmla="*/ 1828372 w 1828372"/>
              <a:gd name="connsiteY4" fmla="*/ 36577 h 1612886"/>
              <a:gd name="connsiteX0" fmla="*/ 222789 w 1871478"/>
              <a:gd name="connsiteY0" fmla="*/ 1491305 h 1612886"/>
              <a:gd name="connsiteX1" fmla="*/ 998642 w 1871478"/>
              <a:gd name="connsiteY1" fmla="*/ 1532869 h 1612886"/>
              <a:gd name="connsiteX2" fmla="*/ 70388 w 1871478"/>
              <a:gd name="connsiteY2" fmla="*/ 1491306 h 1612886"/>
              <a:gd name="connsiteX3" fmla="*/ 264354 w 1871478"/>
              <a:gd name="connsiteY3" fmla="*/ 52447 h 1612886"/>
              <a:gd name="connsiteX4" fmla="*/ 1871478 w 1871478"/>
              <a:gd name="connsiteY4" fmla="*/ 36577 h 161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1478" h="1612886">
                <a:moveTo>
                  <a:pt x="222789" y="1491305"/>
                </a:moveTo>
                <a:cubicBezTo>
                  <a:pt x="572617" y="1554805"/>
                  <a:pt x="1024042" y="1532869"/>
                  <a:pt x="998642" y="1532869"/>
                </a:cubicBezTo>
                <a:cubicBezTo>
                  <a:pt x="973242" y="1532869"/>
                  <a:pt x="192769" y="1738043"/>
                  <a:pt x="70388" y="1491306"/>
                </a:cubicBezTo>
                <a:cubicBezTo>
                  <a:pt x="-51993" y="1244569"/>
                  <a:pt x="-31209" y="179447"/>
                  <a:pt x="264354" y="52447"/>
                </a:cubicBezTo>
                <a:cubicBezTo>
                  <a:pt x="559917" y="-74553"/>
                  <a:pt x="1767570" y="73859"/>
                  <a:pt x="1871478" y="36577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6"/>
          <p:cNvSpPr/>
          <p:nvPr/>
        </p:nvSpPr>
        <p:spPr>
          <a:xfrm>
            <a:off x="1433945" y="1855499"/>
            <a:ext cx="1704110" cy="1193142"/>
          </a:xfrm>
          <a:custGeom>
            <a:avLst/>
            <a:gdLst>
              <a:gd name="connsiteX0" fmla="*/ 46930 w 1806457"/>
              <a:gd name="connsiteY0" fmla="*/ 1195520 h 1195520"/>
              <a:gd name="connsiteX1" fmla="*/ 33075 w 1806457"/>
              <a:gd name="connsiteY1" fmla="*/ 544356 h 1195520"/>
              <a:gd name="connsiteX2" fmla="*/ 421003 w 1806457"/>
              <a:gd name="connsiteY2" fmla="*/ 17884 h 1195520"/>
              <a:gd name="connsiteX3" fmla="*/ 1363112 w 1806457"/>
              <a:gd name="connsiteY3" fmla="*/ 114866 h 1195520"/>
              <a:gd name="connsiteX4" fmla="*/ 1806457 w 1806457"/>
              <a:gd name="connsiteY4" fmla="*/ 31738 h 1195520"/>
              <a:gd name="connsiteX0" fmla="*/ 3747 w 2123492"/>
              <a:gd name="connsiteY0" fmla="*/ 1015411 h 1015411"/>
              <a:gd name="connsiteX1" fmla="*/ 350110 w 2123492"/>
              <a:gd name="connsiteY1" fmla="*/ 544356 h 1015411"/>
              <a:gd name="connsiteX2" fmla="*/ 738038 w 2123492"/>
              <a:gd name="connsiteY2" fmla="*/ 17884 h 1015411"/>
              <a:gd name="connsiteX3" fmla="*/ 1680147 w 2123492"/>
              <a:gd name="connsiteY3" fmla="*/ 114866 h 1015411"/>
              <a:gd name="connsiteX4" fmla="*/ 2123492 w 2123492"/>
              <a:gd name="connsiteY4" fmla="*/ 31738 h 1015411"/>
              <a:gd name="connsiteX0" fmla="*/ 0 w 2119745"/>
              <a:gd name="connsiteY0" fmla="*/ 1015411 h 1015411"/>
              <a:gd name="connsiteX1" fmla="*/ 346363 w 2119745"/>
              <a:gd name="connsiteY1" fmla="*/ 544356 h 1015411"/>
              <a:gd name="connsiteX2" fmla="*/ 734291 w 2119745"/>
              <a:gd name="connsiteY2" fmla="*/ 17884 h 1015411"/>
              <a:gd name="connsiteX3" fmla="*/ 1676400 w 2119745"/>
              <a:gd name="connsiteY3" fmla="*/ 114866 h 1015411"/>
              <a:gd name="connsiteX4" fmla="*/ 2119745 w 2119745"/>
              <a:gd name="connsiteY4" fmla="*/ 31738 h 1015411"/>
              <a:gd name="connsiteX0" fmla="*/ 0 w 2119745"/>
              <a:gd name="connsiteY0" fmla="*/ 1040516 h 1040516"/>
              <a:gd name="connsiteX1" fmla="*/ 886690 w 2119745"/>
              <a:gd name="connsiteY1" fmla="*/ 957388 h 1040516"/>
              <a:gd name="connsiteX2" fmla="*/ 734291 w 2119745"/>
              <a:gd name="connsiteY2" fmla="*/ 42989 h 1040516"/>
              <a:gd name="connsiteX3" fmla="*/ 1676400 w 2119745"/>
              <a:gd name="connsiteY3" fmla="*/ 139971 h 1040516"/>
              <a:gd name="connsiteX4" fmla="*/ 2119745 w 2119745"/>
              <a:gd name="connsiteY4" fmla="*/ 56843 h 1040516"/>
              <a:gd name="connsiteX0" fmla="*/ 0 w 2119745"/>
              <a:gd name="connsiteY0" fmla="*/ 983673 h 983673"/>
              <a:gd name="connsiteX1" fmla="*/ 886690 w 2119745"/>
              <a:gd name="connsiteY1" fmla="*/ 900545 h 983673"/>
              <a:gd name="connsiteX2" fmla="*/ 1177637 w 2119745"/>
              <a:gd name="connsiteY2" fmla="*/ 180110 h 983673"/>
              <a:gd name="connsiteX3" fmla="*/ 1676400 w 2119745"/>
              <a:gd name="connsiteY3" fmla="*/ 83128 h 983673"/>
              <a:gd name="connsiteX4" fmla="*/ 2119745 w 2119745"/>
              <a:gd name="connsiteY4" fmla="*/ 0 h 983673"/>
              <a:gd name="connsiteX0" fmla="*/ 0 w 1676400"/>
              <a:gd name="connsiteY0" fmla="*/ 900545 h 900545"/>
              <a:gd name="connsiteX1" fmla="*/ 886690 w 1676400"/>
              <a:gd name="connsiteY1" fmla="*/ 817417 h 900545"/>
              <a:gd name="connsiteX2" fmla="*/ 1177637 w 1676400"/>
              <a:gd name="connsiteY2" fmla="*/ 96982 h 900545"/>
              <a:gd name="connsiteX3" fmla="*/ 1676400 w 1676400"/>
              <a:gd name="connsiteY3" fmla="*/ 0 h 900545"/>
              <a:gd name="connsiteX0" fmla="*/ 0 w 1676400"/>
              <a:gd name="connsiteY0" fmla="*/ 900545 h 900545"/>
              <a:gd name="connsiteX1" fmla="*/ 886690 w 1676400"/>
              <a:gd name="connsiteY1" fmla="*/ 817417 h 900545"/>
              <a:gd name="connsiteX2" fmla="*/ 1177637 w 1676400"/>
              <a:gd name="connsiteY2" fmla="*/ 277091 h 900545"/>
              <a:gd name="connsiteX3" fmla="*/ 1676400 w 1676400"/>
              <a:gd name="connsiteY3" fmla="*/ 0 h 900545"/>
              <a:gd name="connsiteX0" fmla="*/ 0 w 1731818"/>
              <a:gd name="connsiteY0" fmla="*/ 720436 h 720436"/>
              <a:gd name="connsiteX1" fmla="*/ 886690 w 1731818"/>
              <a:gd name="connsiteY1" fmla="*/ 637308 h 720436"/>
              <a:gd name="connsiteX2" fmla="*/ 1177637 w 1731818"/>
              <a:gd name="connsiteY2" fmla="*/ 96982 h 720436"/>
              <a:gd name="connsiteX3" fmla="*/ 1731818 w 1731818"/>
              <a:gd name="connsiteY3" fmla="*/ 0 h 720436"/>
              <a:gd name="connsiteX0" fmla="*/ 0 w 1870364"/>
              <a:gd name="connsiteY0" fmla="*/ 526473 h 648523"/>
              <a:gd name="connsiteX1" fmla="*/ 1025236 w 1870364"/>
              <a:gd name="connsiteY1" fmla="*/ 637308 h 648523"/>
              <a:gd name="connsiteX2" fmla="*/ 1316183 w 1870364"/>
              <a:gd name="connsiteY2" fmla="*/ 96982 h 648523"/>
              <a:gd name="connsiteX3" fmla="*/ 1870364 w 1870364"/>
              <a:gd name="connsiteY3" fmla="*/ 0 h 648523"/>
              <a:gd name="connsiteX0" fmla="*/ 0 w 1870364"/>
              <a:gd name="connsiteY0" fmla="*/ 526473 h 656736"/>
              <a:gd name="connsiteX1" fmla="*/ 1025236 w 1870364"/>
              <a:gd name="connsiteY1" fmla="*/ 637308 h 656736"/>
              <a:gd name="connsiteX2" fmla="*/ 1316183 w 1870364"/>
              <a:gd name="connsiteY2" fmla="*/ 96982 h 656736"/>
              <a:gd name="connsiteX3" fmla="*/ 1870364 w 1870364"/>
              <a:gd name="connsiteY3" fmla="*/ 0 h 656736"/>
              <a:gd name="connsiteX0" fmla="*/ 0 w 1870364"/>
              <a:gd name="connsiteY0" fmla="*/ 526473 h 553223"/>
              <a:gd name="connsiteX1" fmla="*/ 1025236 w 1870364"/>
              <a:gd name="connsiteY1" fmla="*/ 498762 h 553223"/>
              <a:gd name="connsiteX2" fmla="*/ 1316183 w 1870364"/>
              <a:gd name="connsiteY2" fmla="*/ 96982 h 553223"/>
              <a:gd name="connsiteX3" fmla="*/ 1870364 w 1870364"/>
              <a:gd name="connsiteY3" fmla="*/ 0 h 553223"/>
              <a:gd name="connsiteX0" fmla="*/ 0 w 1870364"/>
              <a:gd name="connsiteY0" fmla="*/ 557587 h 590066"/>
              <a:gd name="connsiteX1" fmla="*/ 1025236 w 1870364"/>
              <a:gd name="connsiteY1" fmla="*/ 529876 h 590066"/>
              <a:gd name="connsiteX2" fmla="*/ 1233056 w 1870364"/>
              <a:gd name="connsiteY2" fmla="*/ 31115 h 590066"/>
              <a:gd name="connsiteX3" fmla="*/ 1870364 w 1870364"/>
              <a:gd name="connsiteY3" fmla="*/ 31114 h 590066"/>
              <a:gd name="connsiteX0" fmla="*/ 0 w 1704110"/>
              <a:gd name="connsiteY0" fmla="*/ 1149928 h 1182407"/>
              <a:gd name="connsiteX1" fmla="*/ 1025236 w 1704110"/>
              <a:gd name="connsiteY1" fmla="*/ 1122217 h 1182407"/>
              <a:gd name="connsiteX2" fmla="*/ 1233056 w 1704110"/>
              <a:gd name="connsiteY2" fmla="*/ 623456 h 1182407"/>
              <a:gd name="connsiteX3" fmla="*/ 1704110 w 1704110"/>
              <a:gd name="connsiteY3" fmla="*/ 0 h 1182407"/>
              <a:gd name="connsiteX0" fmla="*/ 0 w 1704110"/>
              <a:gd name="connsiteY0" fmla="*/ 1149928 h 1182407"/>
              <a:gd name="connsiteX1" fmla="*/ 1025236 w 1704110"/>
              <a:gd name="connsiteY1" fmla="*/ 1122217 h 1182407"/>
              <a:gd name="connsiteX2" fmla="*/ 1094511 w 1704110"/>
              <a:gd name="connsiteY2" fmla="*/ 623456 h 1182407"/>
              <a:gd name="connsiteX3" fmla="*/ 1704110 w 1704110"/>
              <a:gd name="connsiteY3" fmla="*/ 0 h 1182407"/>
              <a:gd name="connsiteX0" fmla="*/ 0 w 1704110"/>
              <a:gd name="connsiteY0" fmla="*/ 1149928 h 1182407"/>
              <a:gd name="connsiteX1" fmla="*/ 1025236 w 1704110"/>
              <a:gd name="connsiteY1" fmla="*/ 1122217 h 1182407"/>
              <a:gd name="connsiteX2" fmla="*/ 1094511 w 1704110"/>
              <a:gd name="connsiteY2" fmla="*/ 623456 h 1182407"/>
              <a:gd name="connsiteX3" fmla="*/ 1704110 w 1704110"/>
              <a:gd name="connsiteY3" fmla="*/ 0 h 1182407"/>
              <a:gd name="connsiteX0" fmla="*/ 0 w 1704110"/>
              <a:gd name="connsiteY0" fmla="*/ 1149928 h 1193142"/>
              <a:gd name="connsiteX1" fmla="*/ 1025236 w 1704110"/>
              <a:gd name="connsiteY1" fmla="*/ 1122217 h 1193142"/>
              <a:gd name="connsiteX2" fmla="*/ 1246911 w 1704110"/>
              <a:gd name="connsiteY2" fmla="*/ 457202 h 1193142"/>
              <a:gd name="connsiteX3" fmla="*/ 1704110 w 1704110"/>
              <a:gd name="connsiteY3" fmla="*/ 0 h 1193142"/>
              <a:gd name="connsiteX0" fmla="*/ 0 w 1704110"/>
              <a:gd name="connsiteY0" fmla="*/ 1149928 h 1193142"/>
              <a:gd name="connsiteX1" fmla="*/ 1025236 w 1704110"/>
              <a:gd name="connsiteY1" fmla="*/ 1122217 h 1193142"/>
              <a:gd name="connsiteX2" fmla="*/ 1246911 w 1704110"/>
              <a:gd name="connsiteY2" fmla="*/ 457202 h 1193142"/>
              <a:gd name="connsiteX3" fmla="*/ 1704110 w 1704110"/>
              <a:gd name="connsiteY3" fmla="*/ 0 h 1193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4110" h="1193142">
                <a:moveTo>
                  <a:pt x="0" y="1149928"/>
                </a:moveTo>
                <a:cubicBezTo>
                  <a:pt x="335973" y="1185718"/>
                  <a:pt x="817418" y="1237671"/>
                  <a:pt x="1025236" y="1122217"/>
                </a:cubicBezTo>
                <a:cubicBezTo>
                  <a:pt x="1233054" y="1006763"/>
                  <a:pt x="1216892" y="907474"/>
                  <a:pt x="1246911" y="457202"/>
                </a:cubicBezTo>
                <a:cubicBezTo>
                  <a:pt x="1276930" y="6930"/>
                  <a:pt x="1547092" y="30018"/>
                  <a:pt x="1704110" y="0"/>
                </a:cubicBezTo>
              </a:path>
            </a:pathLst>
          </a:custGeom>
          <a:noFill/>
          <a:ln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1223972" y="4827586"/>
            <a:ext cx="6632575" cy="164538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344488" lvl="1" indent="-342900">
              <a:buSzPct val="90000"/>
              <a:buFont typeface="Arial" pitchFamily="34" charset="0"/>
              <a:buChar char="•"/>
              <a:tabLst>
                <a:tab pos="234950" algn="l"/>
              </a:tabLst>
            </a:pPr>
            <a:r>
              <a:rPr lang="en-US" sz="2000" dirty="0" smtClean="0">
                <a:solidFill>
                  <a:schemeClr val="tx1"/>
                </a:solidFill>
              </a:rPr>
              <a:t>Faster learning than TD, because Bellman </a:t>
            </a:r>
            <a:r>
              <a:rPr lang="en-US" sz="2000" dirty="0">
                <a:solidFill>
                  <a:schemeClr val="tx1"/>
                </a:solidFill>
              </a:rPr>
              <a:t>equation </a:t>
            </a:r>
            <a:r>
              <a:rPr lang="en-US" sz="2000" dirty="0" smtClean="0">
                <a:solidFill>
                  <a:schemeClr val="tx1"/>
                </a:solidFill>
              </a:rPr>
              <a:t>is exploited across all states</a:t>
            </a:r>
          </a:p>
          <a:p>
            <a:pPr marL="344488" lvl="1" indent="-342900">
              <a:buSzPct val="90000"/>
              <a:buFont typeface="Arial" pitchFamily="34" charset="0"/>
              <a:buChar char="•"/>
              <a:tabLst>
                <a:tab pos="234950" algn="l"/>
              </a:tabLst>
            </a:pPr>
            <a:r>
              <a:rPr lang="en-US" sz="2000" dirty="0" smtClean="0">
                <a:solidFill>
                  <a:schemeClr val="tx1"/>
                </a:solidFill>
              </a:rPr>
              <a:t>Modified </a:t>
            </a:r>
            <a:r>
              <a:rPr lang="en-US" sz="2000" dirty="0">
                <a:solidFill>
                  <a:schemeClr val="tx1"/>
                </a:solidFill>
              </a:rPr>
              <a:t>policy </a:t>
            </a:r>
            <a:r>
              <a:rPr lang="en-US" sz="2000" dirty="0" smtClean="0">
                <a:solidFill>
                  <a:schemeClr val="tx1"/>
                </a:solidFill>
              </a:rPr>
              <a:t>evaluation algorithms make </a:t>
            </a:r>
            <a:r>
              <a:rPr lang="en-US" sz="2000" dirty="0">
                <a:solidFill>
                  <a:schemeClr val="tx1"/>
                </a:solidFill>
              </a:rPr>
              <a:t>updates </a:t>
            </a:r>
            <a:r>
              <a:rPr lang="en-US" sz="2000" dirty="0" smtClean="0">
                <a:solidFill>
                  <a:schemeClr val="tx1"/>
                </a:solidFill>
              </a:rPr>
              <a:t>faster than solving linear system (O(n</a:t>
            </a:r>
            <a:r>
              <a:rPr lang="en-US" sz="2000" baseline="30000" dirty="0" smtClean="0">
                <a:solidFill>
                  <a:schemeClr val="tx1"/>
                </a:solidFill>
              </a:rPr>
              <a:t>3</a:t>
            </a:r>
            <a:r>
              <a:rPr lang="en-US" sz="2000" dirty="0" smtClean="0">
                <a:solidFill>
                  <a:schemeClr val="tx1"/>
                </a:solidFill>
              </a:rPr>
              <a:t>))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114800" y="971885"/>
            <a:ext cx="4438354" cy="2558325"/>
            <a:chOff x="4114800" y="971885"/>
            <a:chExt cx="4438354" cy="2558325"/>
          </a:xfrm>
        </p:grpSpPr>
        <p:sp>
          <p:nvSpPr>
            <p:cNvPr id="69" name="Line 63"/>
            <p:cNvSpPr>
              <a:spLocks noChangeShapeType="1"/>
            </p:cNvSpPr>
            <p:nvPr/>
          </p:nvSpPr>
          <p:spPr bwMode="auto">
            <a:xfrm>
              <a:off x="4114800" y="2362200"/>
              <a:ext cx="762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70" name="Group 4"/>
            <p:cNvGrpSpPr>
              <a:grpSpLocks/>
            </p:cNvGrpSpPr>
            <p:nvPr/>
          </p:nvGrpSpPr>
          <p:grpSpPr bwMode="auto">
            <a:xfrm>
              <a:off x="5651826" y="971885"/>
              <a:ext cx="1546399" cy="1168010"/>
              <a:chOff x="672" y="912"/>
              <a:chExt cx="1536" cy="1152"/>
            </a:xfrm>
          </p:grpSpPr>
          <p:grpSp>
            <p:nvGrpSpPr>
              <p:cNvPr id="71" name="Group 5"/>
              <p:cNvGrpSpPr>
                <a:grpSpLocks/>
              </p:cNvGrpSpPr>
              <p:nvPr/>
            </p:nvGrpSpPr>
            <p:grpSpPr bwMode="auto">
              <a:xfrm>
                <a:off x="672" y="912"/>
                <a:ext cx="1536" cy="1152"/>
                <a:chOff x="960" y="1152"/>
                <a:chExt cx="1536" cy="1152"/>
              </a:xfrm>
            </p:grpSpPr>
            <p:sp>
              <p:nvSpPr>
                <p:cNvPr id="92" name="Rectangle 6"/>
                <p:cNvSpPr>
                  <a:spLocks noChangeArrowheads="1"/>
                </p:cNvSpPr>
                <p:nvPr/>
              </p:nvSpPr>
              <p:spPr bwMode="auto">
                <a:xfrm>
                  <a:off x="960" y="1152"/>
                  <a:ext cx="1536" cy="115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400"/>
                </a:p>
              </p:txBody>
            </p:sp>
            <p:sp>
              <p:nvSpPr>
                <p:cNvPr id="93" name="Line 7"/>
                <p:cNvSpPr>
                  <a:spLocks noChangeShapeType="1"/>
                </p:cNvSpPr>
                <p:nvPr/>
              </p:nvSpPr>
              <p:spPr bwMode="auto">
                <a:xfrm>
                  <a:off x="1344" y="1152"/>
                  <a:ext cx="0" cy="11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sz="1400"/>
                </a:p>
              </p:txBody>
            </p:sp>
            <p:sp>
              <p:nvSpPr>
                <p:cNvPr id="94" name="Line 8"/>
                <p:cNvSpPr>
                  <a:spLocks noChangeShapeType="1"/>
                </p:cNvSpPr>
                <p:nvPr/>
              </p:nvSpPr>
              <p:spPr bwMode="auto">
                <a:xfrm>
                  <a:off x="1728" y="1152"/>
                  <a:ext cx="0" cy="11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sz="1400"/>
                </a:p>
              </p:txBody>
            </p:sp>
            <p:sp>
              <p:nvSpPr>
                <p:cNvPr id="95" name="Line 9"/>
                <p:cNvSpPr>
                  <a:spLocks noChangeShapeType="1"/>
                </p:cNvSpPr>
                <p:nvPr/>
              </p:nvSpPr>
              <p:spPr bwMode="auto">
                <a:xfrm>
                  <a:off x="2112" y="1152"/>
                  <a:ext cx="0" cy="11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sz="1400"/>
                </a:p>
              </p:txBody>
            </p:sp>
            <p:sp>
              <p:nvSpPr>
                <p:cNvPr id="96" name="Line 10"/>
                <p:cNvSpPr>
                  <a:spLocks noChangeShapeType="1"/>
                </p:cNvSpPr>
                <p:nvPr/>
              </p:nvSpPr>
              <p:spPr bwMode="auto">
                <a:xfrm>
                  <a:off x="960" y="1536"/>
                  <a:ext cx="15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sz="1400"/>
                </a:p>
              </p:txBody>
            </p:sp>
            <p:sp>
              <p:nvSpPr>
                <p:cNvPr id="97" name="Line 11"/>
                <p:cNvSpPr>
                  <a:spLocks noChangeShapeType="1"/>
                </p:cNvSpPr>
                <p:nvPr/>
              </p:nvSpPr>
              <p:spPr bwMode="auto">
                <a:xfrm>
                  <a:off x="960" y="1920"/>
                  <a:ext cx="15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sz="1400"/>
                </a:p>
              </p:txBody>
            </p:sp>
            <p:sp>
              <p:nvSpPr>
                <p:cNvPr id="98" name="Rectangle 12"/>
                <p:cNvSpPr>
                  <a:spLocks noChangeArrowheads="1"/>
                </p:cNvSpPr>
                <p:nvPr/>
              </p:nvSpPr>
              <p:spPr bwMode="auto">
                <a:xfrm>
                  <a:off x="1344" y="1536"/>
                  <a:ext cx="384" cy="384"/>
                </a:xfrm>
                <a:prstGeom prst="rect">
                  <a:avLst/>
                </a:prstGeom>
                <a:solidFill>
                  <a:srgbClr val="66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400"/>
                </a:p>
              </p:txBody>
            </p:sp>
          </p:grpSp>
          <p:sp>
            <p:nvSpPr>
              <p:cNvPr id="73" name="Rectangle 22"/>
              <p:cNvSpPr>
                <a:spLocks noChangeArrowheads="1"/>
              </p:cNvSpPr>
              <p:nvPr/>
            </p:nvSpPr>
            <p:spPr bwMode="auto">
              <a:xfrm>
                <a:off x="1824" y="912"/>
                <a:ext cx="384" cy="384"/>
              </a:xfrm>
              <a:prstGeom prst="rect">
                <a:avLst/>
              </a:prstGeom>
              <a:solidFill>
                <a:srgbClr val="CC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>
                    <a:latin typeface="Comic Sans MS" pitchFamily="66" charset="0"/>
                  </a:rPr>
                  <a:t>+1</a:t>
                </a:r>
              </a:p>
            </p:txBody>
          </p:sp>
          <p:sp>
            <p:nvSpPr>
              <p:cNvPr id="74" name="Rectangle 23"/>
              <p:cNvSpPr>
                <a:spLocks noChangeArrowheads="1"/>
              </p:cNvSpPr>
              <p:nvPr/>
            </p:nvSpPr>
            <p:spPr bwMode="auto">
              <a:xfrm>
                <a:off x="1824" y="1296"/>
                <a:ext cx="384" cy="384"/>
              </a:xfrm>
              <a:prstGeom prst="rect">
                <a:avLst/>
              </a:prstGeom>
              <a:solidFill>
                <a:srgbClr val="CC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>
                    <a:latin typeface="Comic Sans MS" pitchFamily="66" charset="0"/>
                  </a:rPr>
                  <a:t>-1</a:t>
                </a:r>
              </a:p>
            </p:txBody>
          </p:sp>
          <p:sp>
            <p:nvSpPr>
              <p:cNvPr id="75" name="Rectangle 24"/>
              <p:cNvSpPr>
                <a:spLocks noChangeArrowheads="1"/>
              </p:cNvSpPr>
              <p:nvPr/>
            </p:nvSpPr>
            <p:spPr bwMode="auto">
              <a:xfrm>
                <a:off x="672" y="912"/>
                <a:ext cx="384" cy="38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400">
                    <a:latin typeface="Comic Sans MS" pitchFamily="66" charset="0"/>
                  </a:rPr>
                  <a:t>-.04</a:t>
                </a:r>
              </a:p>
            </p:txBody>
          </p:sp>
          <p:sp>
            <p:nvSpPr>
              <p:cNvPr id="76" name="Rectangle 25"/>
              <p:cNvSpPr>
                <a:spLocks noChangeArrowheads="1"/>
              </p:cNvSpPr>
              <p:nvPr/>
            </p:nvSpPr>
            <p:spPr bwMode="auto">
              <a:xfrm>
                <a:off x="672" y="1680"/>
                <a:ext cx="384" cy="38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400">
                    <a:latin typeface="Comic Sans MS" pitchFamily="66" charset="0"/>
                  </a:rPr>
                  <a:t>-.04</a:t>
                </a:r>
              </a:p>
            </p:txBody>
          </p:sp>
          <p:sp>
            <p:nvSpPr>
              <p:cNvPr id="77" name="Rectangle 26"/>
              <p:cNvSpPr>
                <a:spLocks noChangeArrowheads="1"/>
              </p:cNvSpPr>
              <p:nvPr/>
            </p:nvSpPr>
            <p:spPr bwMode="auto">
              <a:xfrm>
                <a:off x="1440" y="1680"/>
                <a:ext cx="384" cy="38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400" dirty="0">
                    <a:latin typeface="Comic Sans MS" pitchFamily="66" charset="0"/>
                  </a:rPr>
                  <a:t>-.04</a:t>
                </a:r>
              </a:p>
            </p:txBody>
          </p:sp>
          <p:sp>
            <p:nvSpPr>
              <p:cNvPr id="78" name="Rectangle 27"/>
              <p:cNvSpPr>
                <a:spLocks noChangeArrowheads="1"/>
              </p:cNvSpPr>
              <p:nvPr/>
            </p:nvSpPr>
            <p:spPr bwMode="auto">
              <a:xfrm>
                <a:off x="1056" y="1680"/>
                <a:ext cx="384" cy="38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400">
                    <a:latin typeface="Comic Sans MS" pitchFamily="66" charset="0"/>
                  </a:rPr>
                  <a:t>-.04</a:t>
                </a:r>
              </a:p>
            </p:txBody>
          </p:sp>
          <p:sp>
            <p:nvSpPr>
              <p:cNvPr id="79" name="Rectangle 28"/>
              <p:cNvSpPr>
                <a:spLocks noChangeArrowheads="1"/>
              </p:cNvSpPr>
              <p:nvPr/>
            </p:nvSpPr>
            <p:spPr bwMode="auto">
              <a:xfrm>
                <a:off x="1440" y="1296"/>
                <a:ext cx="384" cy="38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400">
                    <a:latin typeface="Comic Sans MS" pitchFamily="66" charset="0"/>
                  </a:rPr>
                  <a:t>-.04</a:t>
                </a:r>
              </a:p>
            </p:txBody>
          </p:sp>
          <p:sp>
            <p:nvSpPr>
              <p:cNvPr id="80" name="Rectangle 29"/>
              <p:cNvSpPr>
                <a:spLocks noChangeArrowheads="1"/>
              </p:cNvSpPr>
              <p:nvPr/>
            </p:nvSpPr>
            <p:spPr bwMode="auto">
              <a:xfrm>
                <a:off x="1440" y="912"/>
                <a:ext cx="384" cy="38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400">
                    <a:latin typeface="Comic Sans MS" pitchFamily="66" charset="0"/>
                  </a:rPr>
                  <a:t>-.04</a:t>
                </a:r>
              </a:p>
            </p:txBody>
          </p:sp>
          <p:sp>
            <p:nvSpPr>
              <p:cNvPr id="81" name="Rectangle 30"/>
              <p:cNvSpPr>
                <a:spLocks noChangeArrowheads="1"/>
              </p:cNvSpPr>
              <p:nvPr/>
            </p:nvSpPr>
            <p:spPr bwMode="auto">
              <a:xfrm>
                <a:off x="1824" y="1680"/>
                <a:ext cx="384" cy="38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400" dirty="0" smtClean="0">
                    <a:latin typeface="Comic Sans MS" pitchFamily="66" charset="0"/>
                  </a:rPr>
                  <a:t>?</a:t>
                </a:r>
                <a:endParaRPr lang="en-US" sz="1400" dirty="0">
                  <a:latin typeface="Comic Sans MS" pitchFamily="66" charset="0"/>
                </a:endParaRPr>
              </a:p>
            </p:txBody>
          </p:sp>
          <p:sp>
            <p:nvSpPr>
              <p:cNvPr id="82" name="Rectangle 31"/>
              <p:cNvSpPr>
                <a:spLocks noChangeArrowheads="1"/>
              </p:cNvSpPr>
              <p:nvPr/>
            </p:nvSpPr>
            <p:spPr bwMode="auto">
              <a:xfrm>
                <a:off x="1056" y="912"/>
                <a:ext cx="384" cy="38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400">
                    <a:latin typeface="Comic Sans MS" pitchFamily="66" charset="0"/>
                  </a:rPr>
                  <a:t>-.04</a:t>
                </a:r>
              </a:p>
            </p:txBody>
          </p:sp>
          <p:sp>
            <p:nvSpPr>
              <p:cNvPr id="83" name="Rectangle 32"/>
              <p:cNvSpPr>
                <a:spLocks noChangeArrowheads="1"/>
              </p:cNvSpPr>
              <p:nvPr/>
            </p:nvSpPr>
            <p:spPr bwMode="auto">
              <a:xfrm>
                <a:off x="672" y="1296"/>
                <a:ext cx="384" cy="38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400">
                    <a:latin typeface="Comic Sans MS" pitchFamily="66" charset="0"/>
                  </a:rPr>
                  <a:t>-.04</a:t>
                </a:r>
              </a:p>
            </p:txBody>
          </p:sp>
        </p:grpSp>
        <p:grpSp>
          <p:nvGrpSpPr>
            <p:cNvPr id="128" name="Group 4"/>
            <p:cNvGrpSpPr>
              <a:grpSpLocks/>
            </p:cNvGrpSpPr>
            <p:nvPr/>
          </p:nvGrpSpPr>
          <p:grpSpPr bwMode="auto">
            <a:xfrm>
              <a:off x="5651826" y="2362200"/>
              <a:ext cx="1546399" cy="1168010"/>
              <a:chOff x="672" y="912"/>
              <a:chExt cx="1536" cy="1152"/>
            </a:xfrm>
          </p:grpSpPr>
          <p:grpSp>
            <p:nvGrpSpPr>
              <p:cNvPr id="129" name="Group 5"/>
              <p:cNvGrpSpPr>
                <a:grpSpLocks/>
              </p:cNvGrpSpPr>
              <p:nvPr/>
            </p:nvGrpSpPr>
            <p:grpSpPr bwMode="auto">
              <a:xfrm>
                <a:off x="672" y="912"/>
                <a:ext cx="1536" cy="1152"/>
                <a:chOff x="960" y="1152"/>
                <a:chExt cx="1536" cy="1152"/>
              </a:xfrm>
            </p:grpSpPr>
            <p:sp>
              <p:nvSpPr>
                <p:cNvPr id="141" name="Rectangle 6"/>
                <p:cNvSpPr>
                  <a:spLocks noChangeArrowheads="1"/>
                </p:cNvSpPr>
                <p:nvPr/>
              </p:nvSpPr>
              <p:spPr bwMode="auto">
                <a:xfrm>
                  <a:off x="960" y="1152"/>
                  <a:ext cx="1536" cy="115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400"/>
                </a:p>
              </p:txBody>
            </p:sp>
            <p:sp>
              <p:nvSpPr>
                <p:cNvPr id="142" name="Line 7"/>
                <p:cNvSpPr>
                  <a:spLocks noChangeShapeType="1"/>
                </p:cNvSpPr>
                <p:nvPr/>
              </p:nvSpPr>
              <p:spPr bwMode="auto">
                <a:xfrm>
                  <a:off x="1344" y="1152"/>
                  <a:ext cx="0" cy="11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sz="1400"/>
                </a:p>
              </p:txBody>
            </p:sp>
            <p:sp>
              <p:nvSpPr>
                <p:cNvPr id="143" name="Line 8"/>
                <p:cNvSpPr>
                  <a:spLocks noChangeShapeType="1"/>
                </p:cNvSpPr>
                <p:nvPr/>
              </p:nvSpPr>
              <p:spPr bwMode="auto">
                <a:xfrm>
                  <a:off x="1728" y="1152"/>
                  <a:ext cx="0" cy="11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sz="1400"/>
                </a:p>
              </p:txBody>
            </p:sp>
            <p:sp>
              <p:nvSpPr>
                <p:cNvPr id="144" name="Line 9"/>
                <p:cNvSpPr>
                  <a:spLocks noChangeShapeType="1"/>
                </p:cNvSpPr>
                <p:nvPr/>
              </p:nvSpPr>
              <p:spPr bwMode="auto">
                <a:xfrm>
                  <a:off x="2112" y="1152"/>
                  <a:ext cx="0" cy="11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sz="1400"/>
                </a:p>
              </p:txBody>
            </p:sp>
            <p:sp>
              <p:nvSpPr>
                <p:cNvPr id="145" name="Line 10"/>
                <p:cNvSpPr>
                  <a:spLocks noChangeShapeType="1"/>
                </p:cNvSpPr>
                <p:nvPr/>
              </p:nvSpPr>
              <p:spPr bwMode="auto">
                <a:xfrm>
                  <a:off x="960" y="1536"/>
                  <a:ext cx="15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sz="1400"/>
                </a:p>
              </p:txBody>
            </p:sp>
            <p:sp>
              <p:nvSpPr>
                <p:cNvPr id="146" name="Line 11"/>
                <p:cNvSpPr>
                  <a:spLocks noChangeShapeType="1"/>
                </p:cNvSpPr>
                <p:nvPr/>
              </p:nvSpPr>
              <p:spPr bwMode="auto">
                <a:xfrm>
                  <a:off x="960" y="1920"/>
                  <a:ext cx="15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sz="1400"/>
                </a:p>
              </p:txBody>
            </p:sp>
            <p:sp>
              <p:nvSpPr>
                <p:cNvPr id="147" name="Rectangle 12"/>
                <p:cNvSpPr>
                  <a:spLocks noChangeArrowheads="1"/>
                </p:cNvSpPr>
                <p:nvPr/>
              </p:nvSpPr>
              <p:spPr bwMode="auto">
                <a:xfrm>
                  <a:off x="1344" y="1536"/>
                  <a:ext cx="384" cy="384"/>
                </a:xfrm>
                <a:prstGeom prst="rect">
                  <a:avLst/>
                </a:prstGeom>
                <a:solidFill>
                  <a:srgbClr val="66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400"/>
                </a:p>
              </p:txBody>
            </p:sp>
          </p:grpSp>
          <p:sp>
            <p:nvSpPr>
              <p:cNvPr id="138" name="Rectangle 30"/>
              <p:cNvSpPr>
                <a:spLocks noChangeArrowheads="1"/>
              </p:cNvSpPr>
              <p:nvPr/>
            </p:nvSpPr>
            <p:spPr bwMode="auto">
              <a:xfrm>
                <a:off x="1824" y="1680"/>
                <a:ext cx="384" cy="38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400" dirty="0" smtClean="0">
                    <a:latin typeface="Comic Sans MS" pitchFamily="66" charset="0"/>
                  </a:rPr>
                  <a:t>?</a:t>
                </a:r>
                <a:endParaRPr lang="en-US" sz="1400" dirty="0">
                  <a:latin typeface="Comic Sans MS" pitchFamily="66" charset="0"/>
                </a:endParaRPr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7467600" y="1462644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R(s)</a:t>
              </a:r>
              <a:endParaRPr lang="en-US" dirty="0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7467600" y="2679309"/>
              <a:ext cx="108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P(s’|</a:t>
              </a:r>
              <a:r>
                <a:rPr lang="en-US" dirty="0" err="1" smtClean="0"/>
                <a:t>s,a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V="1">
              <a:off x="6322154" y="2590799"/>
              <a:ext cx="197448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/>
            <p:cNvCxnSpPr/>
            <p:nvPr/>
          </p:nvCxnSpPr>
          <p:spPr>
            <a:xfrm flipH="1" flipV="1">
              <a:off x="6618326" y="2679309"/>
              <a:ext cx="7301" cy="27171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/>
            <p:nvPr/>
          </p:nvCxnSpPr>
          <p:spPr>
            <a:xfrm>
              <a:off x="6781800" y="2590800"/>
              <a:ext cx="1937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>
              <a:off x="5934517" y="2610861"/>
              <a:ext cx="1937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/>
            <p:nvPr/>
          </p:nvCxnSpPr>
          <p:spPr>
            <a:xfrm flipV="1">
              <a:off x="5837619" y="2617788"/>
              <a:ext cx="7507" cy="2461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/>
            <p:nvPr/>
          </p:nvCxnSpPr>
          <p:spPr>
            <a:xfrm flipV="1">
              <a:off x="5845126" y="3017779"/>
              <a:ext cx="7507" cy="2461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/>
            <p:nvPr/>
          </p:nvCxnSpPr>
          <p:spPr>
            <a:xfrm flipV="1">
              <a:off x="5943600" y="3335541"/>
              <a:ext cx="215658" cy="105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/>
            <p:nvPr/>
          </p:nvCxnSpPr>
          <p:spPr>
            <a:xfrm flipV="1">
              <a:off x="6322154" y="3325004"/>
              <a:ext cx="215658" cy="105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/>
            <p:nvPr/>
          </p:nvCxnSpPr>
          <p:spPr>
            <a:xfrm flipV="1">
              <a:off x="6629400" y="3017779"/>
              <a:ext cx="0" cy="2189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/>
            <p:nvPr/>
          </p:nvCxnSpPr>
          <p:spPr>
            <a:xfrm>
              <a:off x="6787275" y="2971800"/>
              <a:ext cx="22312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/>
            <p:nvPr/>
          </p:nvCxnSpPr>
          <p:spPr>
            <a:xfrm flipH="1">
              <a:off x="5943600" y="3243184"/>
              <a:ext cx="215658" cy="2078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8454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Rather than assume a policy is given, can we use the learned utilities to pick good actions?</a:t>
            </a:r>
          </a:p>
          <a:p>
            <a:r>
              <a:rPr lang="en-US" dirty="0" smtClean="0"/>
              <a:t>At each state s, the agent must learn outcomes for all actions, not just the action </a:t>
            </a:r>
            <a:r>
              <a:rPr lang="en-US" dirty="0" smtClean="0">
                <a:latin typeface="Symbol" pitchFamily="18" charset="2"/>
              </a:rPr>
              <a:t>p</a:t>
            </a:r>
            <a:r>
              <a:rPr lang="en-US" dirty="0" smtClean="0"/>
              <a:t>(s)</a:t>
            </a:r>
          </a:p>
        </p:txBody>
      </p:sp>
    </p:spTree>
    <p:extLst>
      <p:ext uri="{BB962C8B-B14F-4D97-AF65-F5344CB8AC3E}">
        <p14:creationId xmlns:p14="http://schemas.microsoft.com/office/powerpoint/2010/main" val="69943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Maintain current estimates U</a:t>
            </a:r>
            <a:r>
              <a:rPr lang="en-US" baseline="30000" dirty="0" smtClean="0">
                <a:latin typeface="Symbol" pitchFamily="18" charset="2"/>
              </a:rPr>
              <a:t>p</a:t>
            </a:r>
            <a:r>
              <a:rPr lang="en-US" dirty="0" smtClean="0"/>
              <a:t>(s)</a:t>
            </a:r>
          </a:p>
          <a:p>
            <a:r>
              <a:rPr lang="en-US" dirty="0" smtClean="0"/>
              <a:t>Idea: At state s, take action a that maximizes</a:t>
            </a:r>
            <a:br>
              <a:rPr lang="en-US" dirty="0" smtClean="0"/>
            </a:br>
            <a:r>
              <a:rPr lang="en-US" dirty="0" smtClean="0">
                <a:sym typeface="Symbol"/>
              </a:rPr>
              <a:t></a:t>
            </a:r>
            <a:r>
              <a:rPr lang="en-US" baseline="-25000" dirty="0" smtClean="0">
                <a:sym typeface="Symbol"/>
              </a:rPr>
              <a:t>s’</a:t>
            </a:r>
            <a:r>
              <a:rPr lang="en-US" dirty="0" smtClean="0">
                <a:sym typeface="Symbol"/>
              </a:rPr>
              <a:t> P(s’|</a:t>
            </a:r>
            <a:r>
              <a:rPr lang="en-US" dirty="0" err="1" smtClean="0">
                <a:sym typeface="Symbol"/>
              </a:rPr>
              <a:t>s,a</a:t>
            </a:r>
            <a:r>
              <a:rPr lang="en-US" dirty="0" smtClean="0">
                <a:sym typeface="Symbol"/>
              </a:rPr>
              <a:t>) </a:t>
            </a:r>
            <a:r>
              <a:rPr lang="en-US" dirty="0" smtClean="0"/>
              <a:t>U</a:t>
            </a:r>
            <a:r>
              <a:rPr lang="en-US" baseline="30000" dirty="0" smtClean="0">
                <a:latin typeface="Symbol" pitchFamily="18" charset="2"/>
              </a:rPr>
              <a:t>p</a:t>
            </a:r>
            <a:r>
              <a:rPr lang="en-US" dirty="0" smtClean="0"/>
              <a:t>(s’)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3"/>
                </a:solidFill>
              </a:rPr>
              <a:t>Very seldom works well!</a:t>
            </a:r>
            <a:r>
              <a:rPr lang="en-US" dirty="0" smtClean="0"/>
              <a:t>  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24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Exploration vs. Exploitation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Greedy strategy purely </a:t>
            </a:r>
            <a:r>
              <a:rPr lang="en-US" b="1" dirty="0" smtClean="0"/>
              <a:t>exploits</a:t>
            </a:r>
            <a:r>
              <a:rPr lang="en-US" dirty="0" smtClean="0"/>
              <a:t> its current knowledge</a:t>
            </a:r>
          </a:p>
          <a:p>
            <a:pPr lvl="1"/>
            <a:r>
              <a:rPr lang="en-US" dirty="0" smtClean="0"/>
              <a:t>The quality of this </a:t>
            </a:r>
            <a:r>
              <a:rPr lang="en-US" dirty="0"/>
              <a:t>knowledge improves </a:t>
            </a:r>
            <a:r>
              <a:rPr lang="en-US" dirty="0" smtClean="0"/>
              <a:t>only for those states that the agent observes often</a:t>
            </a:r>
            <a:endParaRPr lang="en-US" dirty="0"/>
          </a:p>
          <a:p>
            <a:r>
              <a:rPr lang="en-US" dirty="0" smtClean="0"/>
              <a:t>A good learner must perform </a:t>
            </a:r>
            <a:r>
              <a:rPr lang="en-US" b="1" dirty="0" smtClean="0"/>
              <a:t>exploration</a:t>
            </a:r>
            <a:r>
              <a:rPr lang="en-US" dirty="0" smtClean="0"/>
              <a:t> in order to improve its knowledge about states that are not often observed</a:t>
            </a:r>
          </a:p>
          <a:p>
            <a:pPr lvl="1"/>
            <a:r>
              <a:rPr lang="en-US" dirty="0" smtClean="0"/>
              <a:t>But pure exploration is useless (and costly) if it is never exploited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16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Restaurant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76400"/>
            <a:ext cx="6096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082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(“Online”) Function Learning</a:t>
            </a:r>
            <a:endParaRPr lang="en-US" dirty="0"/>
          </a:p>
        </p:txBody>
      </p:sp>
      <p:sp>
        <p:nvSpPr>
          <p:cNvPr id="3532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Data is streaming into learner</a:t>
            </a:r>
            <a:br>
              <a:rPr lang="en-US" dirty="0" smtClean="0"/>
            </a:br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,y</a:t>
            </a:r>
            <a:r>
              <a:rPr lang="en-US" baseline="-25000" dirty="0" smtClean="0"/>
              <a:t>1</a:t>
            </a:r>
            <a:r>
              <a:rPr lang="en-US" dirty="0" smtClean="0"/>
              <a:t>, …,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err="1" smtClean="0"/>
              <a:t>,y</a:t>
            </a:r>
            <a:r>
              <a:rPr lang="en-US" baseline="-25000" dirty="0" err="1" smtClean="0"/>
              <a:t>n</a:t>
            </a:r>
            <a:r>
              <a:rPr lang="en-US" dirty="0" smtClean="0"/>
              <a:t>   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i</a:t>
            </a:r>
            <a:r>
              <a:rPr lang="en-US" dirty="0" smtClean="0"/>
              <a:t> = f(x</a:t>
            </a:r>
            <a:r>
              <a:rPr lang="en-US" baseline="-25000" dirty="0" smtClean="0"/>
              <a:t>i</a:t>
            </a:r>
            <a:r>
              <a:rPr lang="en-US" dirty="0" smtClean="0"/>
              <a:t>)</a:t>
            </a:r>
          </a:p>
          <a:p>
            <a:r>
              <a:rPr lang="en-US" dirty="0" smtClean="0"/>
              <a:t>Observes x</a:t>
            </a:r>
            <a:r>
              <a:rPr lang="en-US" baseline="-25000" dirty="0" smtClean="0"/>
              <a:t>n+1</a:t>
            </a:r>
            <a:r>
              <a:rPr lang="en-US" dirty="0" smtClean="0"/>
              <a:t> and must make prediction for next time step y</a:t>
            </a:r>
            <a:r>
              <a:rPr lang="en-US" baseline="-25000" dirty="0" smtClean="0"/>
              <a:t>n+1</a:t>
            </a:r>
          </a:p>
          <a:p>
            <a:r>
              <a:rPr lang="en-US" dirty="0" smtClean="0"/>
              <a:t>“Batch” approach:</a:t>
            </a:r>
          </a:p>
          <a:p>
            <a:pPr lvl="1"/>
            <a:r>
              <a:rPr lang="en-US" dirty="0" smtClean="0"/>
              <a:t>Store </a:t>
            </a:r>
            <a:r>
              <a:rPr lang="en-US" b="1" dirty="0" smtClean="0"/>
              <a:t>all data</a:t>
            </a:r>
            <a:r>
              <a:rPr lang="en-US" dirty="0" smtClean="0"/>
              <a:t> at step n</a:t>
            </a:r>
          </a:p>
          <a:p>
            <a:pPr lvl="1"/>
            <a:r>
              <a:rPr lang="en-US" dirty="0" smtClean="0"/>
              <a:t>Use your learner of choice on all data up to time n, predict for time n+1</a:t>
            </a:r>
          </a:p>
          <a:p>
            <a:r>
              <a:rPr lang="en-US" dirty="0" smtClean="0"/>
              <a:t>Can we do this using less memory?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37D731C-46C8-4943-AE27-E1921B22649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55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Optimistic Exploration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Behave initially as if there were wonderful rewards </a:t>
            </a:r>
            <a:r>
              <a:rPr lang="en-US" dirty="0" smtClean="0"/>
              <a:t>R</a:t>
            </a:r>
            <a:r>
              <a:rPr lang="en-US" baseline="30000" dirty="0" smtClean="0"/>
              <a:t>+</a:t>
            </a:r>
            <a:r>
              <a:rPr lang="en-US" dirty="0" smtClean="0"/>
              <a:t> scattered </a:t>
            </a:r>
            <a:r>
              <a:rPr lang="en-US" dirty="0" smtClean="0"/>
              <a:t>all over the place</a:t>
            </a:r>
          </a:p>
          <a:p>
            <a:r>
              <a:rPr lang="en-US" dirty="0" smtClean="0"/>
              <a:t>Define a modified optimistic Bellman update</a:t>
            </a:r>
            <a:br>
              <a:rPr lang="en-US" dirty="0" smtClean="0"/>
            </a:br>
            <a:r>
              <a:rPr lang="en-US" dirty="0" smtClean="0"/>
              <a:t>U</a:t>
            </a:r>
            <a:r>
              <a:rPr lang="en-US" baseline="30000" dirty="0" smtClean="0"/>
              <a:t>+</a:t>
            </a:r>
            <a:r>
              <a:rPr lang="en-US" dirty="0" smtClean="0"/>
              <a:t>(s) </a:t>
            </a:r>
            <a:r>
              <a:rPr lang="en-US" dirty="0" smtClean="0">
                <a:sym typeface="Symbol"/>
              </a:rPr>
              <a:t> R(s)+</a:t>
            </a:r>
            <a:r>
              <a:rPr lang="en-US" dirty="0" smtClean="0">
                <a:latin typeface="Symbol" pitchFamily="18" charset="2"/>
                <a:sym typeface="Symbol"/>
              </a:rPr>
              <a:t>g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max</a:t>
            </a:r>
            <a:r>
              <a:rPr lang="en-US" baseline="-25000" dirty="0" err="1" smtClean="0">
                <a:sym typeface="Symbol"/>
              </a:rPr>
              <a:t>a</a:t>
            </a:r>
            <a:r>
              <a:rPr lang="en-US" dirty="0">
                <a:sym typeface="Symbol"/>
              </a:rPr>
              <a:t> </a:t>
            </a:r>
            <a:r>
              <a:rPr lang="en-US" dirty="0">
                <a:solidFill>
                  <a:schemeClr val="accent3"/>
                </a:solidFill>
                <a:sym typeface="Symbol"/>
              </a:rPr>
              <a:t>f</a:t>
            </a:r>
            <a:r>
              <a:rPr lang="en-US" dirty="0" smtClean="0">
                <a:solidFill>
                  <a:schemeClr val="accent3"/>
                </a:solidFill>
                <a:sym typeface="Symbol"/>
              </a:rPr>
              <a:t>(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latin typeface="Symbol" pitchFamily="18" charset="2"/>
                <a:sym typeface="Symbol"/>
              </a:rPr>
              <a:t>S</a:t>
            </a:r>
            <a:r>
              <a:rPr lang="en-US" baseline="-25000" dirty="0" err="1" smtClean="0">
                <a:sym typeface="Symbol"/>
              </a:rPr>
              <a:t>s</a:t>
            </a:r>
            <a:r>
              <a:rPr lang="en-US" dirty="0" smtClean="0">
                <a:sym typeface="Symbol"/>
              </a:rPr>
              <a:t> </a:t>
            </a:r>
            <a:r>
              <a:rPr lang="en-US" dirty="0">
                <a:sym typeface="Symbol"/>
              </a:rPr>
              <a:t>P(s’|</a:t>
            </a:r>
            <a:r>
              <a:rPr lang="en-US" dirty="0" err="1" smtClean="0">
                <a:sym typeface="Symbol"/>
              </a:rPr>
              <a:t>s,a</a:t>
            </a:r>
            <a:r>
              <a:rPr lang="en-US" dirty="0" smtClean="0">
                <a:sym typeface="Symbol"/>
              </a:rPr>
              <a:t>)U</a:t>
            </a:r>
            <a:r>
              <a:rPr lang="en-US" baseline="30000" dirty="0" smtClean="0">
                <a:sym typeface="Symbol"/>
              </a:rPr>
              <a:t>+</a:t>
            </a:r>
            <a:r>
              <a:rPr lang="en-US" dirty="0" smtClean="0">
                <a:sym typeface="Symbol"/>
              </a:rPr>
              <a:t>(</a:t>
            </a:r>
            <a:r>
              <a:rPr lang="en-US" dirty="0">
                <a:sym typeface="Symbol"/>
              </a:rPr>
              <a:t>s</a:t>
            </a:r>
            <a:r>
              <a:rPr lang="en-US" dirty="0" smtClean="0">
                <a:sym typeface="Symbol"/>
              </a:rPr>
              <a:t>’) , N[</a:t>
            </a:r>
            <a:r>
              <a:rPr lang="en-US" dirty="0" err="1" smtClean="0">
                <a:sym typeface="Symbol"/>
              </a:rPr>
              <a:t>s,a</a:t>
            </a:r>
            <a:r>
              <a:rPr lang="en-US" dirty="0" smtClean="0">
                <a:sym typeface="Symbol"/>
              </a:rPr>
              <a:t>]</a:t>
            </a:r>
            <a:r>
              <a:rPr lang="en-US" dirty="0" smtClean="0">
                <a:solidFill>
                  <a:schemeClr val="accent3"/>
                </a:solidFill>
                <a:sym typeface="Symbol"/>
              </a:rPr>
              <a:t>)</a:t>
            </a:r>
            <a:endParaRPr lang="en-US" dirty="0">
              <a:solidFill>
                <a:schemeClr val="accent3"/>
              </a:solidFill>
              <a:sym typeface="Symbol"/>
            </a:endParaRPr>
          </a:p>
          <a:p>
            <a:endParaRPr lang="en-US" baseline="-25000" dirty="0"/>
          </a:p>
        </p:txBody>
      </p:sp>
      <p:sp>
        <p:nvSpPr>
          <p:cNvPr id="4" name="Left Brace 3"/>
          <p:cNvSpPr/>
          <p:nvPr/>
        </p:nvSpPr>
        <p:spPr>
          <a:xfrm rot="16200000">
            <a:off x="5512376" y="1473777"/>
            <a:ext cx="228601" cy="38342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124200" y="3726872"/>
            <a:ext cx="5181600" cy="16833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Truncated exploration function:</a:t>
            </a:r>
            <a:br>
              <a:rPr lang="en-US" sz="2400" dirty="0" smtClean="0">
                <a:solidFill>
                  <a:schemeClr val="tx1"/>
                </a:solidFill>
              </a:rPr>
            </a:b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f(</a:t>
            </a:r>
            <a:r>
              <a:rPr lang="en-US" sz="2400" dirty="0" err="1" smtClean="0">
                <a:solidFill>
                  <a:schemeClr val="tx1"/>
                </a:solidFill>
              </a:rPr>
              <a:t>u,n</a:t>
            </a:r>
            <a:r>
              <a:rPr lang="en-US" sz="2400" dirty="0" smtClean="0">
                <a:solidFill>
                  <a:schemeClr val="tx1"/>
                </a:solidFill>
              </a:rPr>
              <a:t>) = R</a:t>
            </a:r>
            <a:r>
              <a:rPr lang="en-US" sz="2400" baseline="30000" dirty="0" smtClean="0">
                <a:solidFill>
                  <a:schemeClr val="tx1"/>
                </a:solidFill>
              </a:rPr>
              <a:t>+</a:t>
            </a:r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dirty="0" smtClean="0">
                <a:solidFill>
                  <a:schemeClr val="tx1"/>
                </a:solidFill>
              </a:rPr>
              <a:t>if n &lt; N</a:t>
            </a:r>
            <a:r>
              <a:rPr lang="en-US" sz="2400" baseline="-25000" dirty="0" smtClean="0">
                <a:solidFill>
                  <a:schemeClr val="tx1"/>
                </a:solidFill>
              </a:rPr>
              <a:t>e</a:t>
            </a:r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         u	otherwise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9655" y="5532521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[Here the agent will try each action in each state at least N</a:t>
            </a:r>
            <a:r>
              <a:rPr lang="en-US" baseline="-25000" dirty="0" smtClean="0"/>
              <a:t>e</a:t>
            </a:r>
            <a:r>
              <a:rPr lang="en-US" dirty="0" smtClean="0"/>
              <a:t> times.]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4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Truncated: at least N</a:t>
            </a:r>
            <a:r>
              <a:rPr lang="en-US" baseline="-25000" dirty="0" smtClean="0"/>
              <a:t>e</a:t>
            </a:r>
            <a:r>
              <a:rPr lang="en-US" dirty="0" smtClean="0"/>
              <a:t>·|S|</a:t>
            </a:r>
            <a:r>
              <a:rPr lang="en-US" dirty="0"/>
              <a:t>·</a:t>
            </a:r>
            <a:r>
              <a:rPr lang="en-US" dirty="0" smtClean="0"/>
              <a:t>|A| steps are needed in order to explore every action in every state</a:t>
            </a:r>
          </a:p>
          <a:p>
            <a:pPr lvl="1"/>
            <a:r>
              <a:rPr lang="en-US" dirty="0" smtClean="0"/>
              <a:t>Some costly explorations might not be necessary, or the reward from far-off explorations may be highly discounted</a:t>
            </a:r>
          </a:p>
          <a:p>
            <a:pPr lvl="1"/>
            <a:r>
              <a:rPr lang="en-US" dirty="0" smtClean="0"/>
              <a:t>Convergence to optimal policy guaranteed </a:t>
            </a:r>
            <a:r>
              <a:rPr lang="en-US" dirty="0"/>
              <a:t>only </a:t>
            </a:r>
            <a:r>
              <a:rPr lang="en-US" dirty="0" smtClean="0"/>
              <a:t>if each action is tried in each state an infinite number of times!</a:t>
            </a:r>
          </a:p>
          <a:p>
            <a:r>
              <a:rPr lang="en-US" dirty="0" smtClean="0"/>
              <a:t>This works with ADP… But how to perform action selection in TD?</a:t>
            </a:r>
          </a:p>
          <a:p>
            <a:pPr lvl="1"/>
            <a:r>
              <a:rPr lang="en-US" dirty="0" smtClean="0"/>
              <a:t>Must also learn the transition model </a:t>
            </a:r>
            <a:r>
              <a:rPr lang="en-US" dirty="0" smtClean="0">
                <a:sym typeface="Symbol"/>
              </a:rPr>
              <a:t>P(s</a:t>
            </a:r>
            <a:r>
              <a:rPr lang="en-US" dirty="0">
                <a:sym typeface="Symbol"/>
              </a:rPr>
              <a:t>’|</a:t>
            </a:r>
            <a:r>
              <a:rPr lang="en-US" dirty="0" err="1">
                <a:sym typeface="Symbol"/>
              </a:rPr>
              <a:t>s,a</a:t>
            </a:r>
            <a:r>
              <a:rPr lang="en-US" dirty="0">
                <a:sym typeface="Symbol"/>
              </a:rPr>
              <a:t>)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25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Q-Values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Learning U is not enough for action selection because a transition model is needed</a:t>
            </a:r>
          </a:p>
          <a:p>
            <a:r>
              <a:rPr lang="en-US" dirty="0" smtClean="0"/>
              <a:t>Solution: learn Q-values: Q(</a:t>
            </a:r>
            <a:r>
              <a:rPr lang="en-US" dirty="0" err="1" smtClean="0"/>
              <a:t>s,a</a:t>
            </a:r>
            <a:r>
              <a:rPr lang="en-US" dirty="0" smtClean="0"/>
              <a:t>) is the utility of choosing action a in state s</a:t>
            </a:r>
          </a:p>
          <a:p>
            <a:r>
              <a:rPr lang="en-US" dirty="0" smtClean="0"/>
              <a:t>Shift Bellman equation</a:t>
            </a:r>
          </a:p>
          <a:p>
            <a:pPr lvl="1"/>
            <a:r>
              <a:rPr lang="en-US" dirty="0" smtClean="0"/>
              <a:t>U(s) = </a:t>
            </a:r>
            <a:r>
              <a:rPr lang="en-US" dirty="0" err="1" smtClean="0"/>
              <a:t>max</a:t>
            </a:r>
            <a:r>
              <a:rPr lang="en-US" baseline="-25000" dirty="0" err="1" smtClean="0"/>
              <a:t>a</a:t>
            </a:r>
            <a:r>
              <a:rPr lang="en-US" dirty="0" smtClean="0"/>
              <a:t> Q(</a:t>
            </a:r>
            <a:r>
              <a:rPr lang="en-US" dirty="0" err="1" smtClean="0"/>
              <a:t>s,a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Q(</a:t>
            </a:r>
            <a:r>
              <a:rPr lang="en-US" dirty="0" err="1" smtClean="0"/>
              <a:t>s,a</a:t>
            </a:r>
            <a:r>
              <a:rPr lang="en-US" dirty="0" smtClean="0"/>
              <a:t>) = R(s) + </a:t>
            </a:r>
            <a:r>
              <a:rPr lang="en-US" dirty="0">
                <a:latin typeface="Symbol" pitchFamily="18" charset="2"/>
                <a:sym typeface="Symbol"/>
              </a:rPr>
              <a:t>g</a:t>
            </a:r>
            <a:r>
              <a:rPr lang="en-US" dirty="0">
                <a:sym typeface="Symbol"/>
              </a:rPr>
              <a:t> </a:t>
            </a:r>
            <a:r>
              <a:rPr lang="en-US" dirty="0" err="1" smtClean="0">
                <a:latin typeface="Symbol" pitchFamily="18" charset="2"/>
                <a:sym typeface="Symbol"/>
              </a:rPr>
              <a:t>S</a:t>
            </a:r>
            <a:r>
              <a:rPr lang="en-US" baseline="-25000" dirty="0" err="1" smtClean="0">
                <a:sym typeface="Symbol"/>
              </a:rPr>
              <a:t>s</a:t>
            </a:r>
            <a:r>
              <a:rPr lang="en-US" dirty="0" smtClean="0">
                <a:sym typeface="Symbol"/>
              </a:rPr>
              <a:t> </a:t>
            </a:r>
            <a:r>
              <a:rPr lang="en-US" dirty="0">
                <a:sym typeface="Symbol"/>
              </a:rPr>
              <a:t>P(s’|</a:t>
            </a:r>
            <a:r>
              <a:rPr lang="en-US" dirty="0" err="1">
                <a:sym typeface="Symbol"/>
              </a:rPr>
              <a:t>s,a</a:t>
            </a:r>
            <a:r>
              <a:rPr lang="en-US" dirty="0" smtClean="0">
                <a:sym typeface="Symbol"/>
              </a:rPr>
              <a:t>)</a:t>
            </a:r>
            <a:r>
              <a:rPr lang="en-US" dirty="0"/>
              <a:t> </a:t>
            </a:r>
            <a:r>
              <a:rPr lang="en-US" dirty="0" err="1" smtClean="0"/>
              <a:t>max</a:t>
            </a:r>
            <a:r>
              <a:rPr lang="en-US" baseline="-25000" dirty="0" err="1" smtClean="0"/>
              <a:t>a</a:t>
            </a:r>
            <a:r>
              <a:rPr lang="en-US" baseline="-25000" dirty="0" smtClean="0"/>
              <a:t>’</a:t>
            </a:r>
            <a:r>
              <a:rPr lang="en-US" dirty="0" smtClean="0"/>
              <a:t> Q(</a:t>
            </a:r>
            <a:r>
              <a:rPr lang="en-US" dirty="0" err="1" smtClean="0"/>
              <a:t>s’,a</a:t>
            </a:r>
            <a:r>
              <a:rPr lang="en-US" dirty="0" smtClean="0"/>
              <a:t>’)</a:t>
            </a:r>
          </a:p>
          <a:p>
            <a:endParaRPr lang="en-US" dirty="0" smtClean="0"/>
          </a:p>
          <a:p>
            <a:r>
              <a:rPr lang="en-US" dirty="0" smtClean="0"/>
              <a:t>So far, everything is the same… but what about the learning rule?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44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Q-learning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sz="2400" dirty="0" smtClean="0"/>
              <a:t>Recall TD:</a:t>
            </a:r>
          </a:p>
          <a:p>
            <a:pPr marL="548640" lvl="2">
              <a:spcBef>
                <a:spcPts val="600"/>
              </a:spcBef>
              <a:buSzPct val="70000"/>
            </a:pPr>
            <a:r>
              <a:rPr lang="en-US" dirty="0" smtClean="0"/>
              <a:t>Update: U(s</a:t>
            </a:r>
            <a:r>
              <a:rPr lang="en-US" dirty="0"/>
              <a:t>)</a:t>
            </a:r>
            <a:r>
              <a:rPr lang="en-US" dirty="0">
                <a:sym typeface="Symbol"/>
              </a:rPr>
              <a:t>  </a:t>
            </a:r>
            <a:r>
              <a:rPr lang="en-US" dirty="0" smtClean="0"/>
              <a:t>U(s</a:t>
            </a:r>
            <a:r>
              <a:rPr lang="en-US" dirty="0"/>
              <a:t>)+</a:t>
            </a:r>
            <a:r>
              <a:rPr lang="en-US" dirty="0">
                <a:latin typeface="Symbol" pitchFamily="18" charset="2"/>
              </a:rPr>
              <a:t>a</a:t>
            </a:r>
            <a:r>
              <a:rPr lang="en-US" dirty="0"/>
              <a:t>(N[s])(</a:t>
            </a:r>
            <a:r>
              <a:rPr lang="en-US" dirty="0" err="1" smtClean="0"/>
              <a:t>r+</a:t>
            </a:r>
            <a:r>
              <a:rPr lang="en-US" dirty="0" err="1" smtClean="0">
                <a:latin typeface="Symbol" pitchFamily="18" charset="2"/>
              </a:rPr>
              <a:t>g</a:t>
            </a:r>
            <a:r>
              <a:rPr lang="en-US" dirty="0" err="1" smtClean="0">
                <a:solidFill>
                  <a:srgbClr val="00B050"/>
                </a:solidFill>
              </a:rPr>
              <a:t>U</a:t>
            </a:r>
            <a:r>
              <a:rPr lang="en-US" dirty="0" smtClean="0">
                <a:solidFill>
                  <a:srgbClr val="00B050"/>
                </a:solidFill>
              </a:rPr>
              <a:t>(s</a:t>
            </a:r>
            <a:r>
              <a:rPr lang="en-US" dirty="0">
                <a:solidFill>
                  <a:srgbClr val="00B050"/>
                </a:solidFill>
              </a:rPr>
              <a:t>’)</a:t>
            </a:r>
            <a:r>
              <a:rPr lang="en-US" dirty="0"/>
              <a:t>-</a:t>
            </a:r>
            <a:r>
              <a:rPr lang="en-US" dirty="0" smtClean="0"/>
              <a:t>U(s))</a:t>
            </a:r>
          </a:p>
          <a:p>
            <a:pPr marL="548640" lvl="2">
              <a:spcBef>
                <a:spcPts val="600"/>
              </a:spcBef>
              <a:buSzPct val="70000"/>
            </a:pPr>
            <a:r>
              <a:rPr lang="en-US" dirty="0" smtClean="0"/>
              <a:t>Select action: a </a:t>
            </a:r>
            <a:r>
              <a:rPr lang="en-US" dirty="0">
                <a:sym typeface="Symbol"/>
              </a:rPr>
              <a:t> </a:t>
            </a:r>
            <a:r>
              <a:rPr lang="en-US" dirty="0" err="1" smtClean="0"/>
              <a:t>arg</a:t>
            </a:r>
            <a:r>
              <a:rPr lang="en-US" dirty="0" smtClean="0"/>
              <a:t> </a:t>
            </a:r>
            <a:r>
              <a:rPr lang="en-US" dirty="0" err="1" smtClean="0">
                <a:sym typeface="Symbol"/>
              </a:rPr>
              <a:t>max</a:t>
            </a:r>
            <a:r>
              <a:rPr lang="en-US" baseline="-25000" dirty="0" err="1" smtClean="0">
                <a:sym typeface="Symbol"/>
              </a:rPr>
              <a:t>a</a:t>
            </a:r>
            <a:r>
              <a:rPr lang="en-US" dirty="0" smtClean="0">
                <a:sym typeface="Symbol"/>
              </a:rPr>
              <a:t> </a:t>
            </a:r>
            <a:r>
              <a:rPr lang="en-US" dirty="0">
                <a:solidFill>
                  <a:schemeClr val="accent3"/>
                </a:solidFill>
                <a:sym typeface="Symbol"/>
              </a:rPr>
              <a:t>f(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olidFill>
                  <a:srgbClr val="7030A0"/>
                </a:solidFill>
                <a:latin typeface="Symbol" pitchFamily="18" charset="2"/>
                <a:sym typeface="Symbol"/>
              </a:rPr>
              <a:t>S</a:t>
            </a:r>
            <a:r>
              <a:rPr lang="en-US" baseline="-25000" dirty="0" err="1">
                <a:solidFill>
                  <a:srgbClr val="7030A0"/>
                </a:solidFill>
                <a:sym typeface="Symbol"/>
              </a:rPr>
              <a:t>s</a:t>
            </a:r>
            <a:r>
              <a:rPr lang="en-US" dirty="0">
                <a:solidFill>
                  <a:srgbClr val="7030A0"/>
                </a:solidFill>
                <a:sym typeface="Symbol"/>
              </a:rPr>
              <a:t> P(s’|</a:t>
            </a:r>
            <a:r>
              <a:rPr lang="en-US" dirty="0" err="1" smtClean="0">
                <a:solidFill>
                  <a:srgbClr val="7030A0"/>
                </a:solidFill>
                <a:sym typeface="Symbol"/>
              </a:rPr>
              <a:t>s,a</a:t>
            </a:r>
            <a:r>
              <a:rPr lang="en-US" dirty="0" smtClean="0">
                <a:solidFill>
                  <a:srgbClr val="7030A0"/>
                </a:solidFill>
                <a:sym typeface="Symbol"/>
              </a:rPr>
              <a:t>)U(s</a:t>
            </a:r>
            <a:r>
              <a:rPr lang="en-US" dirty="0">
                <a:solidFill>
                  <a:srgbClr val="7030A0"/>
                </a:solidFill>
                <a:sym typeface="Symbol"/>
              </a:rPr>
              <a:t>’) </a:t>
            </a:r>
            <a:r>
              <a:rPr lang="en-US" dirty="0">
                <a:sym typeface="Symbol"/>
              </a:rPr>
              <a:t>, N[</a:t>
            </a:r>
            <a:r>
              <a:rPr lang="en-US" dirty="0" err="1">
                <a:sym typeface="Symbol"/>
              </a:rPr>
              <a:t>s,a</a:t>
            </a:r>
            <a:r>
              <a:rPr lang="en-US" dirty="0">
                <a:sym typeface="Symbol"/>
              </a:rPr>
              <a:t>]</a:t>
            </a:r>
            <a:r>
              <a:rPr lang="en-US" dirty="0">
                <a:solidFill>
                  <a:schemeClr val="accent3"/>
                </a:solidFill>
                <a:sym typeface="Symbol"/>
              </a:rPr>
              <a:t>)</a:t>
            </a:r>
            <a:endParaRPr lang="en-US" dirty="0" smtClean="0"/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sz="2400" dirty="0" smtClean="0"/>
              <a:t>Q-Learning:</a:t>
            </a:r>
          </a:p>
          <a:p>
            <a:pPr marL="548640" lvl="2">
              <a:spcBef>
                <a:spcPts val="600"/>
              </a:spcBef>
              <a:buSzPct val="70000"/>
            </a:pPr>
            <a:r>
              <a:rPr lang="en-US" dirty="0" smtClean="0"/>
              <a:t>Update: Q(</a:t>
            </a:r>
            <a:r>
              <a:rPr lang="en-US" dirty="0" err="1" smtClean="0"/>
              <a:t>s,a</a:t>
            </a:r>
            <a:r>
              <a:rPr lang="en-US" dirty="0" smtClean="0"/>
              <a:t>)</a:t>
            </a:r>
            <a:r>
              <a:rPr lang="en-US" dirty="0" smtClean="0">
                <a:sym typeface="Symbol"/>
              </a:rPr>
              <a:t> </a:t>
            </a:r>
            <a:r>
              <a:rPr lang="en-US" dirty="0">
                <a:sym typeface="Symbol"/>
              </a:rPr>
              <a:t> </a:t>
            </a:r>
            <a:r>
              <a:rPr lang="en-US" dirty="0" smtClean="0">
                <a:sym typeface="Symbol"/>
              </a:rPr>
              <a:t>Q</a:t>
            </a:r>
            <a:r>
              <a:rPr lang="en-US" dirty="0" smtClean="0"/>
              <a:t>(</a:t>
            </a:r>
            <a:r>
              <a:rPr lang="en-US" dirty="0" err="1" smtClean="0"/>
              <a:t>s,a</a:t>
            </a:r>
            <a:r>
              <a:rPr lang="en-US" dirty="0" smtClean="0"/>
              <a:t>)+</a:t>
            </a:r>
            <a:r>
              <a:rPr lang="en-US" dirty="0" smtClean="0">
                <a:latin typeface="Symbol" pitchFamily="18" charset="2"/>
              </a:rPr>
              <a:t>a</a:t>
            </a:r>
            <a:r>
              <a:rPr lang="en-US" dirty="0" smtClean="0"/>
              <a:t>(N[</a:t>
            </a:r>
            <a:r>
              <a:rPr lang="en-US" dirty="0" err="1" smtClean="0"/>
              <a:t>s,a</a:t>
            </a:r>
            <a:r>
              <a:rPr lang="en-US" dirty="0" smtClean="0"/>
              <a:t>])(</a:t>
            </a:r>
            <a:r>
              <a:rPr lang="en-US" dirty="0" err="1" smtClean="0"/>
              <a:t>r+</a:t>
            </a:r>
            <a:r>
              <a:rPr lang="en-US" dirty="0" err="1" smtClean="0">
                <a:latin typeface="Symbol" pitchFamily="18" charset="2"/>
              </a:rPr>
              <a:t>g</a:t>
            </a:r>
            <a:r>
              <a:rPr lang="en-US" dirty="0" smtClean="0">
                <a:latin typeface="Symbol" pitchFamily="18" charset="2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+mj-lt"/>
              </a:rPr>
              <a:t>max</a:t>
            </a:r>
            <a:r>
              <a:rPr lang="en-US" baseline="-25000" dirty="0" err="1" smtClean="0">
                <a:solidFill>
                  <a:srgbClr val="00B050"/>
                </a:solidFill>
                <a:latin typeface="+mj-lt"/>
              </a:rPr>
              <a:t>a’</a:t>
            </a:r>
            <a:r>
              <a:rPr lang="en-US" dirty="0" err="1" smtClean="0">
                <a:solidFill>
                  <a:srgbClr val="00B050"/>
                </a:solidFill>
                <a:latin typeface="+mj-lt"/>
              </a:rPr>
              <a:t>Q</a:t>
            </a:r>
            <a:r>
              <a:rPr lang="en-US" dirty="0" smtClean="0">
                <a:solidFill>
                  <a:srgbClr val="00B050"/>
                </a:solidFill>
              </a:rPr>
              <a:t>(</a:t>
            </a:r>
            <a:r>
              <a:rPr lang="en-US" dirty="0" err="1" smtClean="0">
                <a:solidFill>
                  <a:srgbClr val="00B050"/>
                </a:solidFill>
              </a:rPr>
              <a:t>s’,a</a:t>
            </a:r>
            <a:r>
              <a:rPr lang="en-US" dirty="0" smtClean="0">
                <a:solidFill>
                  <a:srgbClr val="00B050"/>
                </a:solidFill>
              </a:rPr>
              <a:t>’)</a:t>
            </a:r>
            <a:r>
              <a:rPr lang="en-US" dirty="0" smtClean="0"/>
              <a:t>-Q(</a:t>
            </a:r>
            <a:r>
              <a:rPr lang="en-US" dirty="0" err="1" smtClean="0"/>
              <a:t>s,a</a:t>
            </a:r>
            <a:r>
              <a:rPr lang="en-US" dirty="0" smtClean="0"/>
              <a:t>))</a:t>
            </a:r>
            <a:endParaRPr lang="en-US" dirty="0"/>
          </a:p>
          <a:p>
            <a:pPr marL="548640" lvl="2">
              <a:spcBef>
                <a:spcPts val="600"/>
              </a:spcBef>
              <a:buSzPct val="70000"/>
            </a:pPr>
            <a:r>
              <a:rPr lang="en-US" dirty="0"/>
              <a:t>Select action: a </a:t>
            </a:r>
            <a:r>
              <a:rPr lang="en-US" dirty="0">
                <a:sym typeface="Symbol"/>
              </a:rPr>
              <a:t> </a:t>
            </a:r>
            <a:r>
              <a:rPr lang="en-US" dirty="0" err="1"/>
              <a:t>arg</a:t>
            </a:r>
            <a:r>
              <a:rPr lang="en-US" dirty="0"/>
              <a:t> </a:t>
            </a:r>
            <a:r>
              <a:rPr lang="en-US" dirty="0" err="1">
                <a:sym typeface="Symbol"/>
              </a:rPr>
              <a:t>max</a:t>
            </a:r>
            <a:r>
              <a:rPr lang="en-US" baseline="-25000" dirty="0" err="1">
                <a:sym typeface="Symbol"/>
              </a:rPr>
              <a:t>a</a:t>
            </a:r>
            <a:r>
              <a:rPr lang="en-US" dirty="0">
                <a:sym typeface="Symbol"/>
              </a:rPr>
              <a:t> </a:t>
            </a:r>
            <a:r>
              <a:rPr lang="en-US" dirty="0">
                <a:solidFill>
                  <a:schemeClr val="accent3"/>
                </a:solidFill>
                <a:sym typeface="Symbol"/>
              </a:rPr>
              <a:t>f(</a:t>
            </a:r>
            <a:r>
              <a:rPr lang="en-US" dirty="0">
                <a:sym typeface="Symbol"/>
              </a:rPr>
              <a:t> </a:t>
            </a:r>
            <a:r>
              <a:rPr lang="en-US" dirty="0">
                <a:solidFill>
                  <a:srgbClr val="7030A0"/>
                </a:solidFill>
                <a:latin typeface="+mj-lt"/>
                <a:sym typeface="Symbol"/>
              </a:rPr>
              <a:t>Q</a:t>
            </a:r>
            <a:r>
              <a:rPr lang="en-US" dirty="0" smtClean="0">
                <a:solidFill>
                  <a:srgbClr val="7030A0"/>
                </a:solidFill>
                <a:sym typeface="Symbol"/>
              </a:rPr>
              <a:t>(</a:t>
            </a:r>
            <a:r>
              <a:rPr lang="en-US" dirty="0" err="1" smtClean="0">
                <a:solidFill>
                  <a:srgbClr val="7030A0"/>
                </a:solidFill>
                <a:sym typeface="Symbol"/>
              </a:rPr>
              <a:t>s,a</a:t>
            </a:r>
            <a:r>
              <a:rPr lang="en-US" dirty="0" smtClean="0">
                <a:solidFill>
                  <a:srgbClr val="7030A0"/>
                </a:solidFill>
                <a:sym typeface="Symbol"/>
              </a:rPr>
              <a:t>) </a:t>
            </a:r>
            <a:r>
              <a:rPr lang="en-US" dirty="0">
                <a:sym typeface="Symbol"/>
              </a:rPr>
              <a:t>, N[</a:t>
            </a:r>
            <a:r>
              <a:rPr lang="en-US" dirty="0" err="1">
                <a:sym typeface="Symbol"/>
              </a:rPr>
              <a:t>s,a</a:t>
            </a:r>
            <a:r>
              <a:rPr lang="en-US" dirty="0" smtClean="0">
                <a:sym typeface="Symbol"/>
              </a:rPr>
              <a:t>]</a:t>
            </a:r>
            <a:r>
              <a:rPr lang="en-US" dirty="0" smtClean="0">
                <a:solidFill>
                  <a:schemeClr val="accent3"/>
                </a:solidFill>
                <a:sym typeface="Symbol"/>
              </a:rPr>
              <a:t>)</a:t>
            </a:r>
          </a:p>
          <a:p>
            <a:pPr marL="274320" lvl="1">
              <a:spcBef>
                <a:spcPts val="600"/>
              </a:spcBef>
              <a:buSzPct val="70000"/>
            </a:pPr>
            <a:r>
              <a:rPr lang="en-US" dirty="0" smtClean="0">
                <a:sym typeface="Symbol"/>
              </a:rPr>
              <a:t>Key difference: average over P(s’|</a:t>
            </a:r>
            <a:r>
              <a:rPr lang="en-US" dirty="0" err="1" smtClean="0">
                <a:sym typeface="Symbol"/>
              </a:rPr>
              <a:t>s,a</a:t>
            </a:r>
            <a:r>
              <a:rPr lang="en-US" dirty="0" smtClean="0">
                <a:sym typeface="Symbol"/>
              </a:rPr>
              <a:t>) is “baked in” to the Q function</a:t>
            </a:r>
          </a:p>
          <a:p>
            <a:pPr marL="274320" lvl="1">
              <a:spcBef>
                <a:spcPts val="600"/>
              </a:spcBef>
              <a:buSzPct val="70000"/>
            </a:pPr>
            <a:r>
              <a:rPr lang="en-US" dirty="0" smtClean="0">
                <a:sym typeface="Symbol"/>
              </a:rPr>
              <a:t>Q-learning is therefore a </a:t>
            </a:r>
            <a:r>
              <a:rPr lang="en-US" b="1" dirty="0" smtClean="0">
                <a:sym typeface="Symbol"/>
              </a:rPr>
              <a:t>model-free</a:t>
            </a:r>
            <a:r>
              <a:rPr lang="en-US" dirty="0" smtClean="0">
                <a:sym typeface="Symbol"/>
              </a:rPr>
              <a:t> active learner</a:t>
            </a:r>
          </a:p>
        </p:txBody>
      </p:sp>
    </p:spTree>
    <p:extLst>
      <p:ext uri="{BB962C8B-B14F-4D97-AF65-F5344CB8AC3E}">
        <p14:creationId xmlns:p14="http://schemas.microsoft.com/office/powerpoint/2010/main" val="93262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Issues in 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Model-free vs. model-based</a:t>
            </a:r>
          </a:p>
          <a:p>
            <a:pPr lvl="1"/>
            <a:r>
              <a:rPr lang="en-US" dirty="0" smtClean="0"/>
              <a:t>Model-based techniques are typically better at incorporating prior knowledge</a:t>
            </a:r>
          </a:p>
          <a:p>
            <a:r>
              <a:rPr lang="en-US" dirty="0" smtClean="0"/>
              <a:t>Generalization</a:t>
            </a:r>
          </a:p>
          <a:p>
            <a:pPr lvl="1"/>
            <a:r>
              <a:rPr lang="en-US" dirty="0" smtClean="0"/>
              <a:t>Value function approximation</a:t>
            </a:r>
          </a:p>
          <a:p>
            <a:pPr lvl="1"/>
            <a:r>
              <a:rPr lang="en-US" dirty="0" smtClean="0"/>
              <a:t>Policy search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2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Scale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Game playing</a:t>
            </a:r>
          </a:p>
          <a:p>
            <a:pPr lvl="1"/>
            <a:r>
              <a:rPr lang="en-US" dirty="0" smtClean="0"/>
              <a:t>TD-Gammon: neural network representation of Q-functions, trained via self-play</a:t>
            </a:r>
          </a:p>
          <a:p>
            <a:r>
              <a:rPr lang="en-US" dirty="0" smtClean="0"/>
              <a:t>Robot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23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76400"/>
            <a:ext cx="7467600" cy="487375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Online learning: </a:t>
            </a:r>
            <a:r>
              <a:rPr lang="en-US" dirty="0" smtClean="0"/>
              <a:t>learn incrementally with low </a:t>
            </a:r>
            <a:r>
              <a:rPr lang="en-US" dirty="0" smtClean="0"/>
              <a:t>memory overhead</a:t>
            </a:r>
          </a:p>
          <a:p>
            <a:r>
              <a:rPr lang="en-US" dirty="0" smtClean="0"/>
              <a:t>Key differences between RL methods: what to learn?</a:t>
            </a:r>
          </a:p>
          <a:p>
            <a:pPr lvl="1"/>
            <a:r>
              <a:rPr lang="en-US" dirty="0" smtClean="0"/>
              <a:t>Temporal differencing: </a:t>
            </a:r>
            <a:r>
              <a:rPr lang="en-US" dirty="0" smtClean="0"/>
              <a:t>learn U through incremental updates.  Cheap, somewhat slow learning.</a:t>
            </a:r>
          </a:p>
          <a:p>
            <a:pPr lvl="1"/>
            <a:r>
              <a:rPr lang="en-US" dirty="0" smtClean="0"/>
              <a:t>Adaptive DP</a:t>
            </a:r>
            <a:r>
              <a:rPr lang="en-US" dirty="0" smtClean="0"/>
              <a:t>: learn P and R, derive U through policy evaluation.  Fast learning but computationally expensive.</a:t>
            </a:r>
          </a:p>
          <a:p>
            <a:pPr lvl="1"/>
            <a:r>
              <a:rPr lang="en-US" dirty="0" smtClean="0"/>
              <a:t>Q-learning: learn state-action function Q(</a:t>
            </a:r>
            <a:r>
              <a:rPr lang="en-US" dirty="0" err="1" smtClean="0"/>
              <a:t>s,a</a:t>
            </a:r>
            <a:r>
              <a:rPr lang="en-US" dirty="0" smtClean="0"/>
              <a:t>), allows model-free action selection</a:t>
            </a:r>
          </a:p>
          <a:p>
            <a:r>
              <a:rPr lang="en-US" dirty="0" smtClean="0"/>
              <a:t>Action selection requires trading off exploration vs. exploitation</a:t>
            </a:r>
          </a:p>
          <a:p>
            <a:pPr lvl="1"/>
            <a:r>
              <a:rPr lang="en-US" dirty="0" smtClean="0"/>
              <a:t>Infinite exploration needed to guarantee that the optimal policy is found!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17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>
                <a:solidFill>
                  <a:schemeClr val="accent2"/>
                </a:solidFill>
                <a:latin typeface="Comic Sans MS" pitchFamily="66" charset="0"/>
              </a:rPr>
              <a:t>Incremental Least Squares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Clr>
                <a:srgbClr val="0033CC"/>
              </a:buClr>
              <a:buFont typeface="Wingdings" pitchFamily="2" charset="2"/>
              <a:buChar char="§"/>
            </a:pPr>
            <a:r>
              <a:rPr lang="en-US">
                <a:latin typeface="Comic Sans MS" pitchFamily="66" charset="0"/>
              </a:rPr>
              <a:t>Recall Least Squares estimate</a:t>
            </a:r>
            <a:br>
              <a:rPr lang="en-US">
                <a:latin typeface="Comic Sans MS" pitchFamily="66" charset="0"/>
              </a:rPr>
            </a:br>
            <a:r>
              <a:rPr lang="en-US">
                <a:latin typeface="Comic Sans MS" pitchFamily="66" charset="0"/>
              </a:rPr>
              <a:t>	 </a:t>
            </a:r>
            <a:r>
              <a:rPr lang="en-US" b="1">
                <a:latin typeface="Symbol" pitchFamily="18" charset="2"/>
              </a:rPr>
              <a:t>q</a:t>
            </a:r>
            <a:r>
              <a:rPr lang="en-US">
                <a:latin typeface="Comic Sans MS" pitchFamily="66" charset="0"/>
              </a:rPr>
              <a:t> = (A</a:t>
            </a:r>
            <a:r>
              <a:rPr lang="en-US" baseline="30000">
                <a:latin typeface="Comic Sans MS" pitchFamily="66" charset="0"/>
              </a:rPr>
              <a:t>T</a:t>
            </a:r>
            <a:r>
              <a:rPr lang="en-US">
                <a:latin typeface="Comic Sans MS" pitchFamily="66" charset="0"/>
              </a:rPr>
              <a:t>A)</a:t>
            </a:r>
            <a:r>
              <a:rPr lang="en-US" baseline="30000">
                <a:latin typeface="Comic Sans MS" pitchFamily="66" charset="0"/>
              </a:rPr>
              <a:t>-1 </a:t>
            </a:r>
            <a:r>
              <a:rPr lang="en-US">
                <a:latin typeface="Comic Sans MS" pitchFamily="66" charset="0"/>
              </a:rPr>
              <a:t>A</a:t>
            </a:r>
            <a:r>
              <a:rPr lang="en-US" baseline="30000">
                <a:latin typeface="Comic Sans MS" pitchFamily="66" charset="0"/>
              </a:rPr>
              <a:t>T </a:t>
            </a:r>
            <a:r>
              <a:rPr lang="en-US">
                <a:latin typeface="Comic Sans MS" pitchFamily="66" charset="0"/>
              </a:rPr>
              <a:t>b</a:t>
            </a:r>
          </a:p>
          <a:p>
            <a:pPr>
              <a:buClr>
                <a:srgbClr val="0033CC"/>
              </a:buClr>
              <a:buFont typeface="Wingdings" pitchFamily="2" charset="2"/>
              <a:buChar char="§"/>
            </a:pPr>
            <a:r>
              <a:rPr lang="en-US">
                <a:latin typeface="Comic Sans MS" pitchFamily="66" charset="0"/>
              </a:rPr>
              <a:t>Where A is matrix of </a:t>
            </a:r>
            <a:r>
              <a:rPr lang="en-US" b="1">
                <a:latin typeface="Comic Sans MS" pitchFamily="66" charset="0"/>
              </a:rPr>
              <a:t>x</a:t>
            </a:r>
            <a:r>
              <a:rPr lang="en-US" baseline="30000">
                <a:latin typeface="Comic Sans MS" pitchFamily="66" charset="0"/>
              </a:rPr>
              <a:t>(i)</a:t>
            </a:r>
            <a:r>
              <a:rPr lang="en-US">
                <a:latin typeface="Comic Sans MS" pitchFamily="66" charset="0"/>
              </a:rPr>
              <a:t>’s, b is vector of y</a:t>
            </a:r>
            <a:r>
              <a:rPr lang="en-US" baseline="30000">
                <a:latin typeface="Comic Sans MS" pitchFamily="66" charset="0"/>
              </a:rPr>
              <a:t>(i)</a:t>
            </a:r>
            <a:r>
              <a:rPr lang="en-US">
                <a:latin typeface="Comic Sans MS" pitchFamily="66" charset="0"/>
              </a:rPr>
              <a:t>’s (laid out in rows)</a:t>
            </a:r>
          </a:p>
          <a:p>
            <a:pPr>
              <a:buClr>
                <a:srgbClr val="0033CC"/>
              </a:buClr>
              <a:buFont typeface="Wingdings" pitchFamily="2" charset="2"/>
              <a:buChar char="§"/>
            </a:pPr>
            <a:endParaRPr lang="en-US">
              <a:latin typeface="Comic Sans MS" pitchFamily="66" charset="0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7EDFD40C-9FFA-4325-9250-498988FE9826}" type="slidenum">
              <a:rPr lang="en-US"/>
              <a:pPr/>
              <a:t>37</a:t>
            </a:fld>
            <a:endParaRPr lang="en-US"/>
          </a:p>
        </p:txBody>
      </p:sp>
      <p:sp>
        <p:nvSpPr>
          <p:cNvPr id="351236" name="Text Box 4"/>
          <p:cNvSpPr txBox="1">
            <a:spLocks noChangeArrowheads="1"/>
          </p:cNvSpPr>
          <p:nvPr/>
        </p:nvSpPr>
        <p:spPr bwMode="auto">
          <a:xfrm>
            <a:off x="762000" y="44958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A = </a:t>
            </a:r>
          </a:p>
        </p:txBody>
      </p:sp>
      <p:sp>
        <p:nvSpPr>
          <p:cNvPr id="351237" name="AutoShape 5"/>
          <p:cNvSpPr>
            <a:spLocks/>
          </p:cNvSpPr>
          <p:nvPr/>
        </p:nvSpPr>
        <p:spPr bwMode="auto">
          <a:xfrm>
            <a:off x="1600200" y="4038600"/>
            <a:ext cx="76200" cy="1905000"/>
          </a:xfrm>
          <a:prstGeom prst="leftBracket">
            <a:avLst>
              <a:gd name="adj" fmla="val 20833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38" name="AutoShape 6"/>
          <p:cNvSpPr>
            <a:spLocks/>
          </p:cNvSpPr>
          <p:nvPr/>
        </p:nvSpPr>
        <p:spPr bwMode="auto">
          <a:xfrm flipH="1">
            <a:off x="2667000" y="4038600"/>
            <a:ext cx="76200" cy="1905000"/>
          </a:xfrm>
          <a:prstGeom prst="leftBracket">
            <a:avLst>
              <a:gd name="adj" fmla="val 20833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1239" name="Text Box 7"/>
          <p:cNvSpPr txBox="1">
            <a:spLocks noChangeArrowheads="1"/>
          </p:cNvSpPr>
          <p:nvPr/>
        </p:nvSpPr>
        <p:spPr bwMode="auto">
          <a:xfrm>
            <a:off x="1905000" y="3962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x</a:t>
            </a:r>
            <a:r>
              <a:rPr lang="en-US" baseline="30000"/>
              <a:t>(1)</a:t>
            </a:r>
          </a:p>
        </p:txBody>
      </p:sp>
      <p:sp>
        <p:nvSpPr>
          <p:cNvPr id="351240" name="Text Box 8"/>
          <p:cNvSpPr txBox="1">
            <a:spLocks noChangeArrowheads="1"/>
          </p:cNvSpPr>
          <p:nvPr/>
        </p:nvSpPr>
        <p:spPr bwMode="auto">
          <a:xfrm>
            <a:off x="1905000" y="4343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x</a:t>
            </a:r>
            <a:r>
              <a:rPr lang="en-US" baseline="30000"/>
              <a:t>(2)</a:t>
            </a:r>
          </a:p>
        </p:txBody>
      </p:sp>
      <p:sp>
        <p:nvSpPr>
          <p:cNvPr id="351241" name="Text Box 9"/>
          <p:cNvSpPr txBox="1">
            <a:spLocks noChangeArrowheads="1"/>
          </p:cNvSpPr>
          <p:nvPr/>
        </p:nvSpPr>
        <p:spPr bwMode="auto">
          <a:xfrm>
            <a:off x="1905000" y="5486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x</a:t>
            </a:r>
            <a:r>
              <a:rPr lang="en-US" baseline="30000"/>
              <a:t>(N)</a:t>
            </a:r>
          </a:p>
        </p:txBody>
      </p:sp>
      <p:sp>
        <p:nvSpPr>
          <p:cNvPr id="351246" name="Text Box 14"/>
          <p:cNvSpPr txBox="1">
            <a:spLocks noChangeArrowheads="1"/>
          </p:cNvSpPr>
          <p:nvPr/>
        </p:nvSpPr>
        <p:spPr bwMode="auto">
          <a:xfrm>
            <a:off x="1981200" y="4953000"/>
            <a:ext cx="4587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…</a:t>
            </a:r>
          </a:p>
        </p:txBody>
      </p:sp>
      <p:sp>
        <p:nvSpPr>
          <p:cNvPr id="351248" name="Text Box 16"/>
          <p:cNvSpPr txBox="1">
            <a:spLocks noChangeArrowheads="1"/>
          </p:cNvSpPr>
          <p:nvPr/>
        </p:nvSpPr>
        <p:spPr bwMode="auto">
          <a:xfrm>
            <a:off x="3429000" y="44958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b = </a:t>
            </a:r>
          </a:p>
        </p:txBody>
      </p:sp>
      <p:sp>
        <p:nvSpPr>
          <p:cNvPr id="351249" name="AutoShape 17"/>
          <p:cNvSpPr>
            <a:spLocks/>
          </p:cNvSpPr>
          <p:nvPr/>
        </p:nvSpPr>
        <p:spPr bwMode="auto">
          <a:xfrm>
            <a:off x="4267200" y="4038600"/>
            <a:ext cx="76200" cy="1905000"/>
          </a:xfrm>
          <a:prstGeom prst="leftBracket">
            <a:avLst>
              <a:gd name="adj" fmla="val 20833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50" name="AutoShape 18"/>
          <p:cNvSpPr>
            <a:spLocks/>
          </p:cNvSpPr>
          <p:nvPr/>
        </p:nvSpPr>
        <p:spPr bwMode="auto">
          <a:xfrm flipH="1">
            <a:off x="5334000" y="4038600"/>
            <a:ext cx="76200" cy="1905000"/>
          </a:xfrm>
          <a:prstGeom prst="leftBracket">
            <a:avLst>
              <a:gd name="adj" fmla="val 20833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1251" name="Text Box 19"/>
          <p:cNvSpPr txBox="1">
            <a:spLocks noChangeArrowheads="1"/>
          </p:cNvSpPr>
          <p:nvPr/>
        </p:nvSpPr>
        <p:spPr bwMode="auto">
          <a:xfrm>
            <a:off x="4572000" y="3962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y</a:t>
            </a:r>
            <a:r>
              <a:rPr lang="en-US" baseline="30000"/>
              <a:t>(1)</a:t>
            </a:r>
          </a:p>
        </p:txBody>
      </p:sp>
      <p:sp>
        <p:nvSpPr>
          <p:cNvPr id="351252" name="Text Box 20"/>
          <p:cNvSpPr txBox="1">
            <a:spLocks noChangeArrowheads="1"/>
          </p:cNvSpPr>
          <p:nvPr/>
        </p:nvSpPr>
        <p:spPr bwMode="auto">
          <a:xfrm>
            <a:off x="4572000" y="4343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y</a:t>
            </a:r>
            <a:r>
              <a:rPr lang="en-US" baseline="30000"/>
              <a:t>(2)</a:t>
            </a:r>
          </a:p>
        </p:txBody>
      </p:sp>
      <p:sp>
        <p:nvSpPr>
          <p:cNvPr id="351253" name="Text Box 21"/>
          <p:cNvSpPr txBox="1">
            <a:spLocks noChangeArrowheads="1"/>
          </p:cNvSpPr>
          <p:nvPr/>
        </p:nvSpPr>
        <p:spPr bwMode="auto">
          <a:xfrm>
            <a:off x="4572000" y="5486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y</a:t>
            </a:r>
            <a:r>
              <a:rPr lang="en-US" baseline="30000"/>
              <a:t>(N)</a:t>
            </a:r>
          </a:p>
        </p:txBody>
      </p:sp>
      <p:sp>
        <p:nvSpPr>
          <p:cNvPr id="351254" name="Text Box 22"/>
          <p:cNvSpPr txBox="1">
            <a:spLocks noChangeArrowheads="1"/>
          </p:cNvSpPr>
          <p:nvPr/>
        </p:nvSpPr>
        <p:spPr bwMode="auto">
          <a:xfrm>
            <a:off x="4648200" y="4953000"/>
            <a:ext cx="4587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…</a:t>
            </a:r>
          </a:p>
        </p:txBody>
      </p:sp>
      <p:sp>
        <p:nvSpPr>
          <p:cNvPr id="351255" name="Text Box 23"/>
          <p:cNvSpPr txBox="1">
            <a:spLocks noChangeArrowheads="1"/>
          </p:cNvSpPr>
          <p:nvPr/>
        </p:nvSpPr>
        <p:spPr bwMode="auto">
          <a:xfrm>
            <a:off x="2743200" y="3810000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/>
              <a:t>NxM</a:t>
            </a:r>
            <a:endParaRPr lang="en-US" dirty="0"/>
          </a:p>
        </p:txBody>
      </p:sp>
      <p:sp>
        <p:nvSpPr>
          <p:cNvPr id="351256" name="Text Box 24"/>
          <p:cNvSpPr txBox="1">
            <a:spLocks noChangeArrowheads="1"/>
          </p:cNvSpPr>
          <p:nvPr/>
        </p:nvSpPr>
        <p:spPr bwMode="auto">
          <a:xfrm>
            <a:off x="5486400" y="38100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Nx1</a:t>
            </a:r>
          </a:p>
        </p:txBody>
      </p:sp>
    </p:spTree>
    <p:extLst>
      <p:ext uri="{BB962C8B-B14F-4D97-AF65-F5344CB8AC3E}">
        <p14:creationId xmlns:p14="http://schemas.microsoft.com/office/powerpoint/2010/main" val="94508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chemeClr val="accent2"/>
                </a:solidFill>
                <a:latin typeface="Comic Sans MS" pitchFamily="66" charset="0"/>
              </a:rPr>
              <a:t>Delta Rule for Linear Least </a:t>
            </a:r>
            <a:r>
              <a:rPr lang="en-US" sz="4000" b="1" dirty="0">
                <a:solidFill>
                  <a:schemeClr val="accent2"/>
                </a:solidFill>
                <a:latin typeface="Comic Sans MS" pitchFamily="66" charset="0"/>
              </a:rPr>
              <a:t>Squares</a:t>
            </a:r>
          </a:p>
        </p:txBody>
      </p:sp>
      <p:sp>
        <p:nvSpPr>
          <p:cNvPr id="4055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Clr>
                <a:srgbClr val="0033CC"/>
              </a:buClr>
              <a:buFont typeface="Wingdings" pitchFamily="2" charset="2"/>
              <a:buChar char="§"/>
            </a:pPr>
            <a:r>
              <a:rPr lang="en-US" dirty="0" smtClean="0">
                <a:latin typeface="+mj-lt"/>
              </a:rPr>
              <a:t>Delta rule (</a:t>
            </a:r>
            <a:r>
              <a:rPr lang="en-US" dirty="0" err="1" smtClean="0">
                <a:latin typeface="+mj-lt"/>
              </a:rPr>
              <a:t>Widrow</a:t>
            </a:r>
            <a:r>
              <a:rPr lang="en-US" dirty="0" smtClean="0">
                <a:latin typeface="+mj-lt"/>
              </a:rPr>
              <a:t>-Hoff rule): stochastic gradient descent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	</a:t>
            </a:r>
            <a:r>
              <a:rPr lang="en-US" b="1" dirty="0" smtClean="0">
                <a:latin typeface="Symbol" pitchFamily="18" charset="2"/>
              </a:rPr>
              <a:t>q</a:t>
            </a:r>
            <a:r>
              <a:rPr lang="en-US" baseline="30000" dirty="0" smtClean="0">
                <a:latin typeface="Comic Sans MS" pitchFamily="66" charset="0"/>
              </a:rPr>
              <a:t>(t+1</a:t>
            </a:r>
            <a:r>
              <a:rPr lang="en-US" baseline="30000" dirty="0">
                <a:latin typeface="Comic Sans MS" pitchFamily="66" charset="0"/>
              </a:rPr>
              <a:t>)</a:t>
            </a:r>
            <a:r>
              <a:rPr lang="en-US" dirty="0">
                <a:latin typeface="Comic Sans MS" pitchFamily="66" charset="0"/>
              </a:rPr>
              <a:t> = </a:t>
            </a:r>
            <a:r>
              <a:rPr lang="en-US" b="1" dirty="0" smtClean="0">
                <a:latin typeface="Symbol" pitchFamily="18" charset="2"/>
              </a:rPr>
              <a:t>q</a:t>
            </a:r>
            <a:r>
              <a:rPr lang="en-US" baseline="30000" dirty="0" smtClean="0">
                <a:latin typeface="Comic Sans MS" pitchFamily="66" charset="0"/>
              </a:rPr>
              <a:t>(t)</a:t>
            </a:r>
            <a:r>
              <a:rPr lang="en-US" dirty="0" smtClean="0">
                <a:latin typeface="Comic Sans MS" pitchFamily="66" charset="0"/>
              </a:rPr>
              <a:t>+</a:t>
            </a:r>
            <a:r>
              <a:rPr lang="en-US" dirty="0" smtClean="0">
                <a:latin typeface="Symbol" pitchFamily="18" charset="2"/>
              </a:rPr>
              <a:t>a</a:t>
            </a:r>
            <a:r>
              <a:rPr lang="en-US" baseline="30000" dirty="0" smtClean="0">
                <a:latin typeface="Comic Sans MS" pitchFamily="66" charset="0"/>
              </a:rPr>
              <a:t> </a:t>
            </a:r>
            <a:r>
              <a:rPr lang="en-US" b="1" dirty="0" smtClean="0">
                <a:latin typeface="Comic Sans MS" pitchFamily="66" charset="0"/>
              </a:rPr>
              <a:t>x </a:t>
            </a:r>
            <a:r>
              <a:rPr lang="en-US" dirty="0" smtClean="0">
                <a:latin typeface="Comic Sans MS" pitchFamily="66" charset="0"/>
              </a:rPr>
              <a:t>(y-</a:t>
            </a:r>
            <a:r>
              <a:rPr lang="en-US" b="1" dirty="0" smtClean="0">
                <a:latin typeface="Symbol" pitchFamily="18" charset="2"/>
              </a:rPr>
              <a:t>q</a:t>
            </a:r>
            <a:r>
              <a:rPr lang="en-US" baseline="30000" dirty="0" smtClean="0">
                <a:latin typeface="Comic Sans MS" pitchFamily="66" charset="0"/>
              </a:rPr>
              <a:t>(t)</a:t>
            </a:r>
            <a:r>
              <a:rPr lang="en-US" baseline="30000" dirty="0" err="1" smtClean="0">
                <a:latin typeface="Comic Sans MS" pitchFamily="66" charset="0"/>
              </a:rPr>
              <a:t>T</a:t>
            </a:r>
            <a:r>
              <a:rPr lang="en-US" b="1" dirty="0" err="1" smtClean="0">
                <a:latin typeface="Comic Sans MS" pitchFamily="66" charset="0"/>
              </a:rPr>
              <a:t>x</a:t>
            </a:r>
            <a:r>
              <a:rPr lang="en-US" dirty="0" smtClean="0">
                <a:latin typeface="Comic Sans MS" pitchFamily="66" charset="0"/>
              </a:rPr>
              <a:t>)</a:t>
            </a:r>
            <a:endParaRPr lang="en-US" baseline="30000" dirty="0">
              <a:latin typeface="Comic Sans MS" pitchFamily="66" charset="0"/>
            </a:endParaRPr>
          </a:p>
          <a:p>
            <a:pPr>
              <a:buClr>
                <a:srgbClr val="0033CC"/>
              </a:buClr>
              <a:buFont typeface="Wingdings" pitchFamily="2" charset="2"/>
              <a:buChar char="§"/>
            </a:pPr>
            <a:r>
              <a:rPr lang="en-US" dirty="0" smtClean="0"/>
              <a:t>O(n) time and space</a:t>
            </a:r>
            <a:endParaRPr lang="en-US" b="1" dirty="0">
              <a:latin typeface="Comic Sans MS" pitchFamily="66" charset="0"/>
            </a:endParaRPr>
          </a:p>
          <a:p>
            <a:pPr>
              <a:buClr>
                <a:srgbClr val="0033CC"/>
              </a:buClr>
              <a:buFont typeface="Wingdings" pitchFamily="2" charset="2"/>
              <a:buChar char="§"/>
            </a:pPr>
            <a:endParaRPr lang="en-US" baseline="30000" dirty="0" smtClean="0">
              <a:latin typeface="Comic Sans MS" pitchFamily="66" charset="0"/>
            </a:endParaRPr>
          </a:p>
          <a:p>
            <a:pPr>
              <a:buClr>
                <a:srgbClr val="0033CC"/>
              </a:buClr>
              <a:buFont typeface="Wingdings" pitchFamily="2" charset="2"/>
              <a:buChar char="§"/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899A145A-DD46-4C48-B17D-D0C1D0A7920C}" type="slidenum">
              <a:rPr lang="en-US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66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>
                <a:solidFill>
                  <a:schemeClr val="accent2"/>
                </a:solidFill>
                <a:latin typeface="Comic Sans MS" pitchFamily="66" charset="0"/>
              </a:rPr>
              <a:t>Incremental Least Squares</a:t>
            </a:r>
          </a:p>
        </p:txBody>
      </p:sp>
      <p:sp>
        <p:nvSpPr>
          <p:cNvPr id="3983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Clr>
                <a:srgbClr val="0033CC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Let </a:t>
            </a:r>
            <a:r>
              <a:rPr lang="en-US" dirty="0">
                <a:latin typeface="Comic Sans MS" pitchFamily="66" charset="0"/>
              </a:rPr>
              <a:t>A</a:t>
            </a:r>
            <a:r>
              <a:rPr lang="en-US" baseline="30000" dirty="0">
                <a:latin typeface="Comic Sans MS" pitchFamily="66" charset="0"/>
              </a:rPr>
              <a:t>(t)</a:t>
            </a:r>
            <a:r>
              <a:rPr lang="en-US" dirty="0">
                <a:latin typeface="Comic Sans MS" pitchFamily="66" charset="0"/>
              </a:rPr>
              <a:t>, b</a:t>
            </a:r>
            <a:r>
              <a:rPr lang="en-US" baseline="30000" dirty="0">
                <a:latin typeface="Comic Sans MS" pitchFamily="66" charset="0"/>
              </a:rPr>
              <a:t>(t)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>
                <a:latin typeface="+mj-lt"/>
              </a:rPr>
              <a:t>be </a:t>
            </a:r>
            <a:r>
              <a:rPr lang="en-US" dirty="0">
                <a:latin typeface="Comic Sans MS" pitchFamily="66" charset="0"/>
              </a:rPr>
              <a:t>A </a:t>
            </a:r>
            <a:r>
              <a:rPr lang="en-US" dirty="0" smtClean="0">
                <a:latin typeface="+mj-lt"/>
              </a:rPr>
              <a:t>matrix,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b </a:t>
            </a:r>
            <a:r>
              <a:rPr lang="en-US" dirty="0">
                <a:latin typeface="+mj-lt"/>
              </a:rPr>
              <a:t>vector up to time</a:t>
            </a:r>
            <a:r>
              <a:rPr lang="en-US" dirty="0">
                <a:latin typeface="Comic Sans MS" pitchFamily="66" charset="0"/>
              </a:rPr>
              <a:t> t</a:t>
            </a:r>
            <a:br>
              <a:rPr lang="en-US" dirty="0">
                <a:latin typeface="Comic Sans MS" pitchFamily="66" charset="0"/>
              </a:rPr>
            </a:br>
            <a:r>
              <a:rPr lang="en-US" dirty="0">
                <a:latin typeface="Comic Sans MS" pitchFamily="66" charset="0"/>
              </a:rPr>
              <a:t>	</a:t>
            </a:r>
            <a:r>
              <a:rPr lang="en-US" b="1" dirty="0">
                <a:latin typeface="Symbol" pitchFamily="18" charset="2"/>
              </a:rPr>
              <a:t>q</a:t>
            </a:r>
            <a:r>
              <a:rPr lang="en-US" baseline="30000" dirty="0">
                <a:latin typeface="Comic Sans MS" pitchFamily="66" charset="0"/>
              </a:rPr>
              <a:t>(t)</a:t>
            </a:r>
            <a:r>
              <a:rPr lang="en-US" dirty="0">
                <a:latin typeface="Comic Sans MS" pitchFamily="66" charset="0"/>
              </a:rPr>
              <a:t> = (A</a:t>
            </a:r>
            <a:r>
              <a:rPr lang="en-US" baseline="30000" dirty="0">
                <a:latin typeface="Comic Sans MS" pitchFamily="66" charset="0"/>
              </a:rPr>
              <a:t>(t)T</a:t>
            </a:r>
            <a:r>
              <a:rPr lang="en-US" dirty="0">
                <a:latin typeface="Comic Sans MS" pitchFamily="66" charset="0"/>
              </a:rPr>
              <a:t>A</a:t>
            </a:r>
            <a:r>
              <a:rPr lang="en-US" baseline="30000" dirty="0">
                <a:latin typeface="Comic Sans MS" pitchFamily="66" charset="0"/>
              </a:rPr>
              <a:t>(t)</a:t>
            </a:r>
            <a:r>
              <a:rPr lang="en-US" dirty="0">
                <a:latin typeface="Comic Sans MS" pitchFamily="66" charset="0"/>
              </a:rPr>
              <a:t>)</a:t>
            </a:r>
            <a:r>
              <a:rPr lang="en-US" baseline="30000" dirty="0">
                <a:latin typeface="Comic Sans MS" pitchFamily="66" charset="0"/>
              </a:rPr>
              <a:t>-1 </a:t>
            </a:r>
            <a:r>
              <a:rPr lang="en-US" dirty="0">
                <a:latin typeface="Comic Sans MS" pitchFamily="66" charset="0"/>
              </a:rPr>
              <a:t>A</a:t>
            </a:r>
            <a:r>
              <a:rPr lang="en-US" baseline="30000" dirty="0">
                <a:latin typeface="Comic Sans MS" pitchFamily="66" charset="0"/>
              </a:rPr>
              <a:t>(t)T </a:t>
            </a:r>
            <a:r>
              <a:rPr lang="en-US" dirty="0">
                <a:latin typeface="Comic Sans MS" pitchFamily="66" charset="0"/>
              </a:rPr>
              <a:t>b</a:t>
            </a:r>
            <a:r>
              <a:rPr lang="en-US" baseline="30000" dirty="0">
                <a:latin typeface="Comic Sans MS" pitchFamily="66" charset="0"/>
              </a:rPr>
              <a:t>(t)</a:t>
            </a:r>
          </a:p>
          <a:p>
            <a:pPr>
              <a:buClr>
                <a:srgbClr val="0033CC"/>
              </a:buClr>
              <a:buFont typeface="Wingdings" pitchFamily="2" charset="2"/>
              <a:buChar char="§"/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1AF6555-E968-434F-AFD9-F1AE4C00D8E9}" type="slidenum">
              <a:rPr lang="en-US"/>
              <a:pPr/>
              <a:t>39</a:t>
            </a:fld>
            <a:endParaRPr lang="en-US"/>
          </a:p>
        </p:txBody>
      </p:sp>
      <p:sp>
        <p:nvSpPr>
          <p:cNvPr id="398340" name="Text Box 4"/>
          <p:cNvSpPr txBox="1">
            <a:spLocks noChangeArrowheads="1"/>
          </p:cNvSpPr>
          <p:nvPr/>
        </p:nvSpPr>
        <p:spPr bwMode="auto">
          <a:xfrm>
            <a:off x="1295400" y="44196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A</a:t>
            </a:r>
            <a:r>
              <a:rPr lang="en-US" sz="2400" baseline="30000"/>
              <a:t>(t+1)</a:t>
            </a:r>
            <a:r>
              <a:rPr lang="en-US" sz="2400"/>
              <a:t> = </a:t>
            </a:r>
          </a:p>
        </p:txBody>
      </p:sp>
      <p:sp>
        <p:nvSpPr>
          <p:cNvPr id="398341" name="AutoShape 5"/>
          <p:cNvSpPr>
            <a:spLocks/>
          </p:cNvSpPr>
          <p:nvPr/>
        </p:nvSpPr>
        <p:spPr bwMode="auto">
          <a:xfrm>
            <a:off x="2514600" y="3962400"/>
            <a:ext cx="76200" cy="1905000"/>
          </a:xfrm>
          <a:prstGeom prst="leftBracket">
            <a:avLst>
              <a:gd name="adj" fmla="val 20833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8342" name="AutoShape 6"/>
          <p:cNvSpPr>
            <a:spLocks/>
          </p:cNvSpPr>
          <p:nvPr/>
        </p:nvSpPr>
        <p:spPr bwMode="auto">
          <a:xfrm flipH="1">
            <a:off x="3581400" y="3962400"/>
            <a:ext cx="76200" cy="1905000"/>
          </a:xfrm>
          <a:prstGeom prst="leftBracket">
            <a:avLst>
              <a:gd name="adj" fmla="val 20833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98345" name="Text Box 9"/>
          <p:cNvSpPr txBox="1">
            <a:spLocks noChangeArrowheads="1"/>
          </p:cNvSpPr>
          <p:nvPr/>
        </p:nvSpPr>
        <p:spPr bwMode="auto">
          <a:xfrm>
            <a:off x="2819400" y="54102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x</a:t>
            </a:r>
            <a:r>
              <a:rPr lang="en-US" baseline="30000"/>
              <a:t>(t+1)</a:t>
            </a:r>
          </a:p>
        </p:txBody>
      </p:sp>
      <p:sp>
        <p:nvSpPr>
          <p:cNvPr id="398347" name="Text Box 11"/>
          <p:cNvSpPr txBox="1">
            <a:spLocks noChangeArrowheads="1"/>
          </p:cNvSpPr>
          <p:nvPr/>
        </p:nvSpPr>
        <p:spPr bwMode="auto">
          <a:xfrm>
            <a:off x="4114800" y="44196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b</a:t>
            </a:r>
            <a:r>
              <a:rPr lang="en-US" sz="2400" baseline="30000"/>
              <a:t>(t+1)</a:t>
            </a:r>
            <a:r>
              <a:rPr lang="en-US" sz="2400"/>
              <a:t> = </a:t>
            </a:r>
          </a:p>
        </p:txBody>
      </p:sp>
      <p:sp>
        <p:nvSpPr>
          <p:cNvPr id="398348" name="AutoShape 12"/>
          <p:cNvSpPr>
            <a:spLocks/>
          </p:cNvSpPr>
          <p:nvPr/>
        </p:nvSpPr>
        <p:spPr bwMode="auto">
          <a:xfrm>
            <a:off x="5181600" y="3962400"/>
            <a:ext cx="76200" cy="1905000"/>
          </a:xfrm>
          <a:prstGeom prst="leftBracket">
            <a:avLst>
              <a:gd name="adj" fmla="val 20833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8349" name="AutoShape 13"/>
          <p:cNvSpPr>
            <a:spLocks/>
          </p:cNvSpPr>
          <p:nvPr/>
        </p:nvSpPr>
        <p:spPr bwMode="auto">
          <a:xfrm flipH="1">
            <a:off x="6248400" y="3962400"/>
            <a:ext cx="76200" cy="1905000"/>
          </a:xfrm>
          <a:prstGeom prst="leftBracket">
            <a:avLst>
              <a:gd name="adj" fmla="val 20833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98352" name="Text Box 16"/>
          <p:cNvSpPr txBox="1">
            <a:spLocks noChangeArrowheads="1"/>
          </p:cNvSpPr>
          <p:nvPr/>
        </p:nvSpPr>
        <p:spPr bwMode="auto">
          <a:xfrm>
            <a:off x="5486400" y="54102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y</a:t>
            </a:r>
            <a:r>
              <a:rPr lang="en-US" baseline="30000"/>
              <a:t>(t+1)</a:t>
            </a:r>
          </a:p>
        </p:txBody>
      </p:sp>
      <p:sp>
        <p:nvSpPr>
          <p:cNvPr id="398354" name="Text Box 18"/>
          <p:cNvSpPr txBox="1">
            <a:spLocks noChangeArrowheads="1"/>
          </p:cNvSpPr>
          <p:nvPr/>
        </p:nvSpPr>
        <p:spPr bwMode="auto">
          <a:xfrm>
            <a:off x="3657600" y="3733800"/>
            <a:ext cx="1143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(T+1)xM</a:t>
            </a:r>
          </a:p>
        </p:txBody>
      </p:sp>
      <p:sp>
        <p:nvSpPr>
          <p:cNvPr id="398355" name="Text Box 19"/>
          <p:cNvSpPr txBox="1">
            <a:spLocks noChangeArrowheads="1"/>
          </p:cNvSpPr>
          <p:nvPr/>
        </p:nvSpPr>
        <p:spPr bwMode="auto">
          <a:xfrm>
            <a:off x="6400800" y="37338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(t+1)x1</a:t>
            </a:r>
          </a:p>
        </p:txBody>
      </p:sp>
      <p:sp>
        <p:nvSpPr>
          <p:cNvPr id="398356" name="Text Box 20"/>
          <p:cNvSpPr txBox="1">
            <a:spLocks noChangeArrowheads="1"/>
          </p:cNvSpPr>
          <p:nvPr/>
        </p:nvSpPr>
        <p:spPr bwMode="auto">
          <a:xfrm>
            <a:off x="5486400" y="44196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b</a:t>
            </a:r>
            <a:r>
              <a:rPr lang="en-US" sz="2400" baseline="30000"/>
              <a:t>(t)</a:t>
            </a:r>
            <a:endParaRPr lang="en-US" sz="2400"/>
          </a:p>
        </p:txBody>
      </p:sp>
      <p:sp>
        <p:nvSpPr>
          <p:cNvPr id="398357" name="Text Box 21"/>
          <p:cNvSpPr txBox="1">
            <a:spLocks noChangeArrowheads="1"/>
          </p:cNvSpPr>
          <p:nvPr/>
        </p:nvSpPr>
        <p:spPr bwMode="auto">
          <a:xfrm>
            <a:off x="2819400" y="44196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A</a:t>
            </a:r>
            <a:r>
              <a:rPr lang="en-US" sz="2400" baseline="30000"/>
              <a:t>(t)</a:t>
            </a:r>
            <a:endParaRPr lang="en-US" sz="2400"/>
          </a:p>
        </p:txBody>
      </p:sp>
      <p:sp>
        <p:nvSpPr>
          <p:cNvPr id="398358" name="Line 22"/>
          <p:cNvSpPr>
            <a:spLocks noChangeShapeType="1"/>
          </p:cNvSpPr>
          <p:nvPr/>
        </p:nvSpPr>
        <p:spPr bwMode="auto">
          <a:xfrm>
            <a:off x="2667000" y="5410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8359" name="Line 23"/>
          <p:cNvSpPr>
            <a:spLocks noChangeShapeType="1"/>
          </p:cNvSpPr>
          <p:nvPr/>
        </p:nvSpPr>
        <p:spPr bwMode="auto">
          <a:xfrm>
            <a:off x="5410200" y="5410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Mean Estimation</a:t>
            </a:r>
            <a:endParaRPr lang="en-US"/>
          </a:p>
        </p:txBody>
      </p:sp>
      <p:sp>
        <p:nvSpPr>
          <p:cNvPr id="3788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y</a:t>
            </a:r>
            <a:r>
              <a:rPr lang="en-US" baseline="-25000" dirty="0" err="1" smtClean="0"/>
              <a:t>i</a:t>
            </a:r>
            <a:r>
              <a:rPr lang="en-US" dirty="0" smtClean="0"/>
              <a:t> = </a:t>
            </a:r>
            <a:r>
              <a:rPr lang="en-US" dirty="0" smtClean="0">
                <a:latin typeface="Symbol" pitchFamily="18" charset="2"/>
              </a:rPr>
              <a:t>q</a:t>
            </a:r>
            <a:r>
              <a:rPr lang="en-US" dirty="0" smtClean="0"/>
              <a:t> + error term     (no x’s)</a:t>
            </a:r>
          </a:p>
          <a:p>
            <a:r>
              <a:rPr lang="en-US" dirty="0" smtClean="0"/>
              <a:t>Current estimate </a:t>
            </a:r>
            <a:r>
              <a:rPr lang="en-US" dirty="0" err="1" smtClean="0">
                <a:latin typeface="Symbol" pitchFamily="18" charset="2"/>
              </a:rPr>
              <a:t>q</a:t>
            </a:r>
            <a:r>
              <a:rPr lang="en-US" baseline="-25000" dirty="0" err="1" smtClean="0"/>
              <a:t>n</a:t>
            </a:r>
            <a:r>
              <a:rPr lang="en-US" dirty="0" smtClean="0"/>
              <a:t> = 1/n </a:t>
            </a:r>
            <a:r>
              <a:rPr lang="en-US" dirty="0" smtClean="0">
                <a:latin typeface="Symbol" pitchFamily="18" charset="2"/>
              </a:rPr>
              <a:t>S</a:t>
            </a:r>
            <a:r>
              <a:rPr lang="en-US" baseline="-25000" dirty="0" smtClean="0"/>
              <a:t>i=1…n</a:t>
            </a:r>
            <a:r>
              <a:rPr lang="en-US" dirty="0" smtClean="0"/>
              <a:t>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i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latin typeface="Symbol" pitchFamily="18" charset="2"/>
              </a:rPr>
              <a:t>q</a:t>
            </a:r>
            <a:r>
              <a:rPr lang="en-US" baseline="-25000" dirty="0" smtClean="0"/>
              <a:t>n+1</a:t>
            </a:r>
            <a:r>
              <a:rPr lang="en-US" dirty="0" smtClean="0"/>
              <a:t> = 1/(n+1) </a:t>
            </a:r>
            <a:r>
              <a:rPr lang="en-US" dirty="0" smtClean="0">
                <a:latin typeface="Symbol" pitchFamily="18" charset="2"/>
              </a:rPr>
              <a:t>S</a:t>
            </a:r>
            <a:r>
              <a:rPr lang="en-US" baseline="-25000" dirty="0" smtClean="0"/>
              <a:t>i=1…n+1</a:t>
            </a:r>
            <a:r>
              <a:rPr lang="en-US" dirty="0" smtClean="0"/>
              <a:t>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i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     = 1/(n+1) (y</a:t>
            </a:r>
            <a:r>
              <a:rPr lang="en-US" baseline="-25000" dirty="0" smtClean="0"/>
              <a:t>n+1</a:t>
            </a:r>
            <a:r>
              <a:rPr lang="en-US" dirty="0" smtClean="0"/>
              <a:t> + </a:t>
            </a:r>
            <a:r>
              <a:rPr lang="en-US" dirty="0" smtClean="0">
                <a:latin typeface="Symbol" pitchFamily="18" charset="2"/>
              </a:rPr>
              <a:t>S</a:t>
            </a:r>
            <a:r>
              <a:rPr lang="en-US" baseline="-25000" dirty="0" smtClean="0"/>
              <a:t>i=1…n</a:t>
            </a:r>
            <a:r>
              <a:rPr lang="en-US" dirty="0" smtClean="0"/>
              <a:t>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i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  = 1/(n+1) (y</a:t>
            </a:r>
            <a:r>
              <a:rPr lang="en-US" baseline="-25000" dirty="0" smtClean="0"/>
              <a:t>n+1</a:t>
            </a:r>
            <a:r>
              <a:rPr lang="en-US" dirty="0" smtClean="0"/>
              <a:t> + n </a:t>
            </a:r>
            <a:r>
              <a:rPr lang="en-US" dirty="0" err="1" smtClean="0">
                <a:latin typeface="Symbol" pitchFamily="18" charset="2"/>
              </a:rPr>
              <a:t>q</a:t>
            </a:r>
            <a:r>
              <a:rPr lang="en-US" baseline="-25000" dirty="0" err="1" smtClean="0"/>
              <a:t>n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/>
              <a:t>= </a:t>
            </a:r>
            <a:r>
              <a:rPr lang="en-US" dirty="0" err="1" smtClean="0">
                <a:latin typeface="Symbol" pitchFamily="18" charset="2"/>
              </a:rPr>
              <a:t>q</a:t>
            </a:r>
            <a:r>
              <a:rPr lang="en-US" baseline="-25000" dirty="0" err="1" smtClean="0"/>
              <a:t>n</a:t>
            </a:r>
            <a:r>
              <a:rPr lang="en-US" dirty="0"/>
              <a:t> </a:t>
            </a:r>
            <a:r>
              <a:rPr lang="en-US" dirty="0" smtClean="0"/>
              <a:t>+ 1</a:t>
            </a:r>
            <a:r>
              <a:rPr lang="en-US" dirty="0"/>
              <a:t>/(n+1) (y</a:t>
            </a:r>
            <a:r>
              <a:rPr lang="en-US" baseline="-25000" dirty="0"/>
              <a:t>n+1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 err="1" smtClean="0">
                <a:latin typeface="Symbol" pitchFamily="18" charset="2"/>
              </a:rPr>
              <a:t>q</a:t>
            </a:r>
            <a:r>
              <a:rPr lang="en-US" baseline="-25000" dirty="0" err="1" smtClean="0"/>
              <a:t>n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FC9D5D-3E95-467D-9E0A-FEFE08E7455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78886" name="Line 6"/>
          <p:cNvSpPr>
            <a:spLocks noChangeShapeType="1"/>
          </p:cNvSpPr>
          <p:nvPr/>
        </p:nvSpPr>
        <p:spPr bwMode="auto">
          <a:xfrm>
            <a:off x="838200" y="3505200"/>
            <a:ext cx="7391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8885" name="Oval 5"/>
          <p:cNvSpPr>
            <a:spLocks noChangeArrowheads="1"/>
          </p:cNvSpPr>
          <p:nvPr/>
        </p:nvSpPr>
        <p:spPr bwMode="auto">
          <a:xfrm>
            <a:off x="1447800" y="3429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78887" name="Oval 7"/>
          <p:cNvSpPr>
            <a:spLocks noChangeArrowheads="1"/>
          </p:cNvSpPr>
          <p:nvPr/>
        </p:nvSpPr>
        <p:spPr bwMode="auto">
          <a:xfrm>
            <a:off x="2133600" y="3429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78888" name="Oval 8"/>
          <p:cNvSpPr>
            <a:spLocks noChangeArrowheads="1"/>
          </p:cNvSpPr>
          <p:nvPr/>
        </p:nvSpPr>
        <p:spPr bwMode="auto">
          <a:xfrm>
            <a:off x="2438400" y="3429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78889" name="Oval 9"/>
          <p:cNvSpPr>
            <a:spLocks noChangeArrowheads="1"/>
          </p:cNvSpPr>
          <p:nvPr/>
        </p:nvSpPr>
        <p:spPr bwMode="auto">
          <a:xfrm>
            <a:off x="2667000" y="3429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78890" name="Oval 10"/>
          <p:cNvSpPr>
            <a:spLocks noChangeArrowheads="1"/>
          </p:cNvSpPr>
          <p:nvPr/>
        </p:nvSpPr>
        <p:spPr bwMode="auto">
          <a:xfrm>
            <a:off x="3810000" y="3429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78891" name="Oval 11"/>
          <p:cNvSpPr>
            <a:spLocks noChangeArrowheads="1"/>
          </p:cNvSpPr>
          <p:nvPr/>
        </p:nvSpPr>
        <p:spPr bwMode="auto">
          <a:xfrm>
            <a:off x="5791200" y="3429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78892" name="Line 12"/>
          <p:cNvSpPr>
            <a:spLocks noChangeShapeType="1"/>
          </p:cNvSpPr>
          <p:nvPr/>
        </p:nvSpPr>
        <p:spPr bwMode="auto">
          <a:xfrm>
            <a:off x="2819400" y="3048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8893" name="Text Box 13"/>
          <p:cNvSpPr txBox="1">
            <a:spLocks noChangeArrowheads="1"/>
          </p:cNvSpPr>
          <p:nvPr/>
        </p:nvSpPr>
        <p:spPr bwMode="auto">
          <a:xfrm>
            <a:off x="2438400" y="36576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Symbol" pitchFamily="18" charset="2"/>
              </a:rPr>
              <a:t>q</a:t>
            </a:r>
            <a:r>
              <a:rPr lang="en-US" sz="2400" baseline="-2500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26967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>
                <a:solidFill>
                  <a:schemeClr val="accent2"/>
                </a:solidFill>
                <a:latin typeface="Comic Sans MS" pitchFamily="66" charset="0"/>
              </a:rPr>
              <a:t>Incremental Least Squares</a:t>
            </a:r>
          </a:p>
        </p:txBody>
      </p:sp>
      <p:sp>
        <p:nvSpPr>
          <p:cNvPr id="4055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Clr>
                <a:srgbClr val="0033CC"/>
              </a:buClr>
              <a:buFont typeface="Wingdings" pitchFamily="2" charset="2"/>
              <a:buChar char="§"/>
            </a:pPr>
            <a:r>
              <a:rPr lang="en-US" dirty="0"/>
              <a:t>Let </a:t>
            </a:r>
            <a:r>
              <a:rPr lang="en-US" dirty="0">
                <a:latin typeface="Comic Sans MS" pitchFamily="66" charset="0"/>
              </a:rPr>
              <a:t>A</a:t>
            </a:r>
            <a:r>
              <a:rPr lang="en-US" baseline="30000" dirty="0">
                <a:latin typeface="Comic Sans MS" pitchFamily="66" charset="0"/>
              </a:rPr>
              <a:t>(t)</a:t>
            </a:r>
            <a:r>
              <a:rPr lang="en-US" dirty="0">
                <a:latin typeface="Comic Sans MS" pitchFamily="66" charset="0"/>
              </a:rPr>
              <a:t>, b</a:t>
            </a:r>
            <a:r>
              <a:rPr lang="en-US" baseline="30000" dirty="0">
                <a:latin typeface="Comic Sans MS" pitchFamily="66" charset="0"/>
              </a:rPr>
              <a:t>(t)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/>
              <a:t>be </a:t>
            </a:r>
            <a:r>
              <a:rPr lang="en-US" dirty="0">
                <a:latin typeface="Comic Sans MS" pitchFamily="66" charset="0"/>
              </a:rPr>
              <a:t>A </a:t>
            </a:r>
            <a:r>
              <a:rPr lang="en-US" dirty="0"/>
              <a:t>matrix,</a:t>
            </a:r>
            <a:r>
              <a:rPr lang="en-US" dirty="0">
                <a:latin typeface="Comic Sans MS" pitchFamily="66" charset="0"/>
              </a:rPr>
              <a:t> b </a:t>
            </a:r>
            <a:r>
              <a:rPr lang="en-US" dirty="0"/>
              <a:t>vector up to time</a:t>
            </a:r>
            <a:r>
              <a:rPr lang="en-US" dirty="0">
                <a:latin typeface="Comic Sans MS" pitchFamily="66" charset="0"/>
              </a:rPr>
              <a:t> t</a:t>
            </a:r>
            <a:br>
              <a:rPr lang="en-US" dirty="0">
                <a:latin typeface="Comic Sans MS" pitchFamily="66" charset="0"/>
              </a:rPr>
            </a:br>
            <a:r>
              <a:rPr lang="en-US" dirty="0">
                <a:latin typeface="Comic Sans MS" pitchFamily="66" charset="0"/>
              </a:rPr>
              <a:t>	</a:t>
            </a:r>
            <a:r>
              <a:rPr lang="en-US" b="1" dirty="0">
                <a:latin typeface="Symbol" pitchFamily="18" charset="2"/>
              </a:rPr>
              <a:t>q</a:t>
            </a:r>
            <a:r>
              <a:rPr lang="en-US" baseline="30000" dirty="0">
                <a:latin typeface="Comic Sans MS" pitchFamily="66" charset="0"/>
              </a:rPr>
              <a:t>(t+1)</a:t>
            </a:r>
            <a:r>
              <a:rPr lang="en-US" dirty="0">
                <a:latin typeface="Comic Sans MS" pitchFamily="66" charset="0"/>
              </a:rPr>
              <a:t> = (A</a:t>
            </a:r>
            <a:r>
              <a:rPr lang="en-US" baseline="30000" dirty="0">
                <a:latin typeface="Comic Sans MS" pitchFamily="66" charset="0"/>
              </a:rPr>
              <a:t>(t+1)T</a:t>
            </a:r>
            <a:r>
              <a:rPr lang="en-US" dirty="0">
                <a:latin typeface="Comic Sans MS" pitchFamily="66" charset="0"/>
              </a:rPr>
              <a:t>A</a:t>
            </a:r>
            <a:r>
              <a:rPr lang="en-US" baseline="30000" dirty="0">
                <a:latin typeface="Comic Sans MS" pitchFamily="66" charset="0"/>
              </a:rPr>
              <a:t>(t+1)</a:t>
            </a:r>
            <a:r>
              <a:rPr lang="en-US" dirty="0">
                <a:latin typeface="Comic Sans MS" pitchFamily="66" charset="0"/>
              </a:rPr>
              <a:t>)</a:t>
            </a:r>
            <a:r>
              <a:rPr lang="en-US" baseline="30000" dirty="0">
                <a:latin typeface="Comic Sans MS" pitchFamily="66" charset="0"/>
              </a:rPr>
              <a:t>-1 </a:t>
            </a:r>
            <a:r>
              <a:rPr lang="en-US" dirty="0">
                <a:latin typeface="Comic Sans MS" pitchFamily="66" charset="0"/>
              </a:rPr>
              <a:t>A</a:t>
            </a:r>
            <a:r>
              <a:rPr lang="en-US" baseline="30000" dirty="0">
                <a:latin typeface="Comic Sans MS" pitchFamily="66" charset="0"/>
              </a:rPr>
              <a:t>(t+1)T </a:t>
            </a:r>
            <a:r>
              <a:rPr lang="en-US" dirty="0">
                <a:latin typeface="Comic Sans MS" pitchFamily="66" charset="0"/>
              </a:rPr>
              <a:t>b</a:t>
            </a:r>
            <a:r>
              <a:rPr lang="en-US" baseline="30000" dirty="0">
                <a:latin typeface="Comic Sans MS" pitchFamily="66" charset="0"/>
              </a:rPr>
              <a:t>(t+1)</a:t>
            </a:r>
          </a:p>
          <a:p>
            <a:pPr>
              <a:buClr>
                <a:srgbClr val="0033CC"/>
              </a:buClr>
              <a:buFont typeface="Wingdings" pitchFamily="2" charset="2"/>
              <a:buChar char="§"/>
            </a:pPr>
            <a:r>
              <a:rPr lang="en-US" dirty="0">
                <a:latin typeface="Comic Sans MS" pitchFamily="66" charset="0"/>
              </a:rPr>
              <a:t>A</a:t>
            </a:r>
            <a:r>
              <a:rPr lang="en-US" baseline="30000" dirty="0">
                <a:latin typeface="Comic Sans MS" pitchFamily="66" charset="0"/>
              </a:rPr>
              <a:t>(t+1)T </a:t>
            </a:r>
            <a:r>
              <a:rPr lang="en-US" dirty="0">
                <a:latin typeface="Comic Sans MS" pitchFamily="66" charset="0"/>
              </a:rPr>
              <a:t>b</a:t>
            </a:r>
            <a:r>
              <a:rPr lang="en-US" baseline="30000" dirty="0">
                <a:latin typeface="Comic Sans MS" pitchFamily="66" charset="0"/>
              </a:rPr>
              <a:t>(t+1)</a:t>
            </a:r>
            <a:r>
              <a:rPr lang="en-US" dirty="0">
                <a:latin typeface="Comic Sans MS" pitchFamily="66" charset="0"/>
              </a:rPr>
              <a:t> =A</a:t>
            </a:r>
            <a:r>
              <a:rPr lang="en-US" baseline="30000" dirty="0">
                <a:latin typeface="Comic Sans MS" pitchFamily="66" charset="0"/>
              </a:rPr>
              <a:t>(t)T </a:t>
            </a:r>
            <a:r>
              <a:rPr lang="en-US" dirty="0">
                <a:latin typeface="Comic Sans MS" pitchFamily="66" charset="0"/>
              </a:rPr>
              <a:t>b</a:t>
            </a:r>
            <a:r>
              <a:rPr lang="en-US" baseline="30000" dirty="0">
                <a:latin typeface="Comic Sans MS" pitchFamily="66" charset="0"/>
              </a:rPr>
              <a:t>(t) </a:t>
            </a:r>
            <a:r>
              <a:rPr lang="en-US" dirty="0">
                <a:latin typeface="Comic Sans MS" pitchFamily="66" charset="0"/>
              </a:rPr>
              <a:t>+ y</a:t>
            </a:r>
            <a:r>
              <a:rPr lang="en-US" baseline="30000" dirty="0">
                <a:latin typeface="Comic Sans MS" pitchFamily="66" charset="0"/>
              </a:rPr>
              <a:t>(t+1)</a:t>
            </a:r>
            <a:r>
              <a:rPr lang="en-US" b="1" dirty="0">
                <a:latin typeface="Comic Sans MS" pitchFamily="66" charset="0"/>
              </a:rPr>
              <a:t>x</a:t>
            </a:r>
            <a:r>
              <a:rPr lang="en-US" baseline="30000" dirty="0">
                <a:latin typeface="Comic Sans MS" pitchFamily="66" charset="0"/>
              </a:rPr>
              <a:t>(t+1)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899A145A-DD46-4C48-B17D-D0C1D0A7920C}" type="slidenum">
              <a:rPr lang="en-US"/>
              <a:pPr/>
              <a:t>40</a:t>
            </a:fld>
            <a:endParaRPr lang="en-US"/>
          </a:p>
        </p:txBody>
      </p:sp>
      <p:sp>
        <p:nvSpPr>
          <p:cNvPr id="405508" name="Text Box 4"/>
          <p:cNvSpPr txBox="1">
            <a:spLocks noChangeArrowheads="1"/>
          </p:cNvSpPr>
          <p:nvPr/>
        </p:nvSpPr>
        <p:spPr bwMode="auto">
          <a:xfrm>
            <a:off x="1295400" y="51054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A</a:t>
            </a:r>
            <a:r>
              <a:rPr lang="en-US" sz="2400" baseline="30000"/>
              <a:t>(t+1)</a:t>
            </a:r>
            <a:r>
              <a:rPr lang="en-US" sz="2400"/>
              <a:t> = </a:t>
            </a:r>
          </a:p>
        </p:txBody>
      </p:sp>
      <p:sp>
        <p:nvSpPr>
          <p:cNvPr id="405509" name="AutoShape 5"/>
          <p:cNvSpPr>
            <a:spLocks/>
          </p:cNvSpPr>
          <p:nvPr/>
        </p:nvSpPr>
        <p:spPr bwMode="auto">
          <a:xfrm>
            <a:off x="2514600" y="4648200"/>
            <a:ext cx="76200" cy="1905000"/>
          </a:xfrm>
          <a:prstGeom prst="leftBracket">
            <a:avLst>
              <a:gd name="adj" fmla="val 20833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5510" name="AutoShape 6"/>
          <p:cNvSpPr>
            <a:spLocks/>
          </p:cNvSpPr>
          <p:nvPr/>
        </p:nvSpPr>
        <p:spPr bwMode="auto">
          <a:xfrm flipH="1">
            <a:off x="3581400" y="4648200"/>
            <a:ext cx="76200" cy="1905000"/>
          </a:xfrm>
          <a:prstGeom prst="leftBracket">
            <a:avLst>
              <a:gd name="adj" fmla="val 20833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05511" name="Text Box 7"/>
          <p:cNvSpPr txBox="1">
            <a:spLocks noChangeArrowheads="1"/>
          </p:cNvSpPr>
          <p:nvPr/>
        </p:nvSpPr>
        <p:spPr bwMode="auto">
          <a:xfrm>
            <a:off x="2819400" y="60960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x</a:t>
            </a:r>
            <a:r>
              <a:rPr lang="en-US" baseline="30000"/>
              <a:t>(t+1)</a:t>
            </a:r>
          </a:p>
        </p:txBody>
      </p:sp>
      <p:sp>
        <p:nvSpPr>
          <p:cNvPr id="405512" name="Text Box 8"/>
          <p:cNvSpPr txBox="1">
            <a:spLocks noChangeArrowheads="1"/>
          </p:cNvSpPr>
          <p:nvPr/>
        </p:nvSpPr>
        <p:spPr bwMode="auto">
          <a:xfrm>
            <a:off x="4114800" y="51054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b</a:t>
            </a:r>
            <a:r>
              <a:rPr lang="en-US" sz="2400" baseline="30000"/>
              <a:t>(t+1)</a:t>
            </a:r>
            <a:r>
              <a:rPr lang="en-US" sz="2400"/>
              <a:t> = </a:t>
            </a:r>
          </a:p>
        </p:txBody>
      </p:sp>
      <p:sp>
        <p:nvSpPr>
          <p:cNvPr id="405513" name="AutoShape 9"/>
          <p:cNvSpPr>
            <a:spLocks/>
          </p:cNvSpPr>
          <p:nvPr/>
        </p:nvSpPr>
        <p:spPr bwMode="auto">
          <a:xfrm>
            <a:off x="5181600" y="4648200"/>
            <a:ext cx="76200" cy="1905000"/>
          </a:xfrm>
          <a:prstGeom prst="leftBracket">
            <a:avLst>
              <a:gd name="adj" fmla="val 20833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5514" name="AutoShape 10"/>
          <p:cNvSpPr>
            <a:spLocks/>
          </p:cNvSpPr>
          <p:nvPr/>
        </p:nvSpPr>
        <p:spPr bwMode="auto">
          <a:xfrm flipH="1">
            <a:off x="6248400" y="4648200"/>
            <a:ext cx="76200" cy="1905000"/>
          </a:xfrm>
          <a:prstGeom prst="leftBracket">
            <a:avLst>
              <a:gd name="adj" fmla="val 20833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05515" name="Text Box 11"/>
          <p:cNvSpPr txBox="1">
            <a:spLocks noChangeArrowheads="1"/>
          </p:cNvSpPr>
          <p:nvPr/>
        </p:nvSpPr>
        <p:spPr bwMode="auto">
          <a:xfrm>
            <a:off x="5486400" y="60960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y</a:t>
            </a:r>
            <a:r>
              <a:rPr lang="en-US" baseline="30000"/>
              <a:t>(t+1)</a:t>
            </a:r>
          </a:p>
        </p:txBody>
      </p:sp>
      <p:sp>
        <p:nvSpPr>
          <p:cNvPr id="405516" name="Text Box 12"/>
          <p:cNvSpPr txBox="1">
            <a:spLocks noChangeArrowheads="1"/>
          </p:cNvSpPr>
          <p:nvPr/>
        </p:nvSpPr>
        <p:spPr bwMode="auto">
          <a:xfrm>
            <a:off x="3657600" y="4419600"/>
            <a:ext cx="1143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(T+1)xM</a:t>
            </a:r>
          </a:p>
        </p:txBody>
      </p:sp>
      <p:sp>
        <p:nvSpPr>
          <p:cNvPr id="405517" name="Text Box 13"/>
          <p:cNvSpPr txBox="1">
            <a:spLocks noChangeArrowheads="1"/>
          </p:cNvSpPr>
          <p:nvPr/>
        </p:nvSpPr>
        <p:spPr bwMode="auto">
          <a:xfrm>
            <a:off x="6400800" y="44196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(t+1)x1</a:t>
            </a:r>
          </a:p>
        </p:txBody>
      </p:sp>
      <p:sp>
        <p:nvSpPr>
          <p:cNvPr id="405518" name="Text Box 14"/>
          <p:cNvSpPr txBox="1">
            <a:spLocks noChangeArrowheads="1"/>
          </p:cNvSpPr>
          <p:nvPr/>
        </p:nvSpPr>
        <p:spPr bwMode="auto">
          <a:xfrm>
            <a:off x="5486400" y="51054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b</a:t>
            </a:r>
            <a:r>
              <a:rPr lang="en-US" sz="2400" baseline="30000"/>
              <a:t>(t)</a:t>
            </a:r>
            <a:endParaRPr lang="en-US" sz="2400"/>
          </a:p>
        </p:txBody>
      </p:sp>
      <p:sp>
        <p:nvSpPr>
          <p:cNvPr id="405519" name="Text Box 15"/>
          <p:cNvSpPr txBox="1">
            <a:spLocks noChangeArrowheads="1"/>
          </p:cNvSpPr>
          <p:nvPr/>
        </p:nvSpPr>
        <p:spPr bwMode="auto">
          <a:xfrm>
            <a:off x="2819400" y="51054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A</a:t>
            </a:r>
            <a:r>
              <a:rPr lang="en-US" sz="2400" baseline="30000"/>
              <a:t>(t)</a:t>
            </a:r>
            <a:endParaRPr lang="en-US" sz="2400"/>
          </a:p>
        </p:txBody>
      </p:sp>
      <p:sp>
        <p:nvSpPr>
          <p:cNvPr id="405520" name="Line 16"/>
          <p:cNvSpPr>
            <a:spLocks noChangeShapeType="1"/>
          </p:cNvSpPr>
          <p:nvPr/>
        </p:nvSpPr>
        <p:spPr bwMode="auto">
          <a:xfrm>
            <a:off x="2667000" y="6096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5521" name="Line 17"/>
          <p:cNvSpPr>
            <a:spLocks noChangeShapeType="1"/>
          </p:cNvSpPr>
          <p:nvPr/>
        </p:nvSpPr>
        <p:spPr bwMode="auto">
          <a:xfrm>
            <a:off x="5410200" y="6096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9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>
                <a:solidFill>
                  <a:schemeClr val="accent2"/>
                </a:solidFill>
                <a:latin typeface="Comic Sans MS" pitchFamily="66" charset="0"/>
              </a:rPr>
              <a:t>Incremental Least Squares</a:t>
            </a:r>
          </a:p>
        </p:txBody>
      </p:sp>
      <p:sp>
        <p:nvSpPr>
          <p:cNvPr id="4024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Clr>
                <a:srgbClr val="0033CC"/>
              </a:buClr>
              <a:buFont typeface="Wingdings" pitchFamily="2" charset="2"/>
              <a:buChar char="§"/>
            </a:pPr>
            <a:r>
              <a:rPr lang="en-US" dirty="0"/>
              <a:t>Let </a:t>
            </a:r>
            <a:r>
              <a:rPr lang="en-US" dirty="0">
                <a:latin typeface="Comic Sans MS" pitchFamily="66" charset="0"/>
              </a:rPr>
              <a:t>A</a:t>
            </a:r>
            <a:r>
              <a:rPr lang="en-US" baseline="30000" dirty="0">
                <a:latin typeface="Comic Sans MS" pitchFamily="66" charset="0"/>
              </a:rPr>
              <a:t>(t)</a:t>
            </a:r>
            <a:r>
              <a:rPr lang="en-US" dirty="0">
                <a:latin typeface="Comic Sans MS" pitchFamily="66" charset="0"/>
              </a:rPr>
              <a:t>, b</a:t>
            </a:r>
            <a:r>
              <a:rPr lang="en-US" baseline="30000" dirty="0">
                <a:latin typeface="Comic Sans MS" pitchFamily="66" charset="0"/>
              </a:rPr>
              <a:t>(t)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/>
              <a:t>be </a:t>
            </a:r>
            <a:r>
              <a:rPr lang="en-US" dirty="0">
                <a:latin typeface="Comic Sans MS" pitchFamily="66" charset="0"/>
              </a:rPr>
              <a:t>A </a:t>
            </a:r>
            <a:r>
              <a:rPr lang="en-US" dirty="0"/>
              <a:t>matrix,</a:t>
            </a:r>
            <a:r>
              <a:rPr lang="en-US" dirty="0">
                <a:latin typeface="Comic Sans MS" pitchFamily="66" charset="0"/>
              </a:rPr>
              <a:t> b </a:t>
            </a:r>
            <a:r>
              <a:rPr lang="en-US" dirty="0"/>
              <a:t>vector up to time</a:t>
            </a:r>
            <a:r>
              <a:rPr lang="en-US" dirty="0">
                <a:latin typeface="Comic Sans MS" pitchFamily="66" charset="0"/>
              </a:rPr>
              <a:t> t</a:t>
            </a:r>
            <a:br>
              <a:rPr lang="en-US" dirty="0">
                <a:latin typeface="Comic Sans MS" pitchFamily="66" charset="0"/>
              </a:rPr>
            </a:br>
            <a:r>
              <a:rPr lang="en-US" dirty="0">
                <a:latin typeface="Comic Sans MS" pitchFamily="66" charset="0"/>
              </a:rPr>
              <a:t>	</a:t>
            </a:r>
            <a:r>
              <a:rPr lang="en-US" b="1" dirty="0">
                <a:latin typeface="Symbol" pitchFamily="18" charset="2"/>
              </a:rPr>
              <a:t>q</a:t>
            </a:r>
            <a:r>
              <a:rPr lang="en-US" baseline="30000" dirty="0">
                <a:latin typeface="Comic Sans MS" pitchFamily="66" charset="0"/>
              </a:rPr>
              <a:t>(t+1)</a:t>
            </a:r>
            <a:r>
              <a:rPr lang="en-US" dirty="0">
                <a:latin typeface="Comic Sans MS" pitchFamily="66" charset="0"/>
              </a:rPr>
              <a:t> = (A</a:t>
            </a:r>
            <a:r>
              <a:rPr lang="en-US" baseline="30000" dirty="0">
                <a:latin typeface="Comic Sans MS" pitchFamily="66" charset="0"/>
              </a:rPr>
              <a:t>(t+1)T</a:t>
            </a:r>
            <a:r>
              <a:rPr lang="en-US" dirty="0">
                <a:latin typeface="Comic Sans MS" pitchFamily="66" charset="0"/>
              </a:rPr>
              <a:t>A</a:t>
            </a:r>
            <a:r>
              <a:rPr lang="en-US" baseline="30000" dirty="0">
                <a:latin typeface="Comic Sans MS" pitchFamily="66" charset="0"/>
              </a:rPr>
              <a:t>(t+1)</a:t>
            </a:r>
            <a:r>
              <a:rPr lang="en-US" dirty="0">
                <a:latin typeface="Comic Sans MS" pitchFamily="66" charset="0"/>
              </a:rPr>
              <a:t>)</a:t>
            </a:r>
            <a:r>
              <a:rPr lang="en-US" baseline="30000" dirty="0">
                <a:latin typeface="Comic Sans MS" pitchFamily="66" charset="0"/>
              </a:rPr>
              <a:t>-1 </a:t>
            </a:r>
            <a:r>
              <a:rPr lang="en-US" dirty="0">
                <a:latin typeface="Comic Sans MS" pitchFamily="66" charset="0"/>
              </a:rPr>
              <a:t>A</a:t>
            </a:r>
            <a:r>
              <a:rPr lang="en-US" baseline="30000" dirty="0">
                <a:latin typeface="Comic Sans MS" pitchFamily="66" charset="0"/>
              </a:rPr>
              <a:t>(t+1)T </a:t>
            </a:r>
            <a:r>
              <a:rPr lang="en-US" dirty="0">
                <a:latin typeface="Comic Sans MS" pitchFamily="66" charset="0"/>
              </a:rPr>
              <a:t>b</a:t>
            </a:r>
            <a:r>
              <a:rPr lang="en-US" baseline="30000" dirty="0">
                <a:latin typeface="Comic Sans MS" pitchFamily="66" charset="0"/>
              </a:rPr>
              <a:t>(t+1)</a:t>
            </a:r>
          </a:p>
          <a:p>
            <a:pPr>
              <a:buClr>
                <a:srgbClr val="0033CC"/>
              </a:buClr>
              <a:buFont typeface="Wingdings" pitchFamily="2" charset="2"/>
              <a:buChar char="§"/>
            </a:pPr>
            <a:r>
              <a:rPr lang="en-US" dirty="0">
                <a:latin typeface="Comic Sans MS" pitchFamily="66" charset="0"/>
              </a:rPr>
              <a:t>A</a:t>
            </a:r>
            <a:r>
              <a:rPr lang="en-US" baseline="30000" dirty="0">
                <a:latin typeface="Comic Sans MS" pitchFamily="66" charset="0"/>
              </a:rPr>
              <a:t>(t+1)T </a:t>
            </a:r>
            <a:r>
              <a:rPr lang="en-US" dirty="0">
                <a:latin typeface="Comic Sans MS" pitchFamily="66" charset="0"/>
              </a:rPr>
              <a:t>b</a:t>
            </a:r>
            <a:r>
              <a:rPr lang="en-US" baseline="30000" dirty="0">
                <a:latin typeface="Comic Sans MS" pitchFamily="66" charset="0"/>
              </a:rPr>
              <a:t>(t+1)</a:t>
            </a:r>
            <a:r>
              <a:rPr lang="en-US" dirty="0">
                <a:latin typeface="Comic Sans MS" pitchFamily="66" charset="0"/>
              </a:rPr>
              <a:t> =A</a:t>
            </a:r>
            <a:r>
              <a:rPr lang="en-US" baseline="30000" dirty="0">
                <a:latin typeface="Comic Sans MS" pitchFamily="66" charset="0"/>
              </a:rPr>
              <a:t>(t)T </a:t>
            </a:r>
            <a:r>
              <a:rPr lang="en-US" dirty="0">
                <a:latin typeface="Comic Sans MS" pitchFamily="66" charset="0"/>
              </a:rPr>
              <a:t>b</a:t>
            </a:r>
            <a:r>
              <a:rPr lang="en-US" baseline="30000" dirty="0">
                <a:latin typeface="Comic Sans MS" pitchFamily="66" charset="0"/>
              </a:rPr>
              <a:t>(t) </a:t>
            </a:r>
            <a:r>
              <a:rPr lang="en-US" dirty="0">
                <a:latin typeface="Comic Sans MS" pitchFamily="66" charset="0"/>
              </a:rPr>
              <a:t>+ y</a:t>
            </a:r>
            <a:r>
              <a:rPr lang="en-US" baseline="30000" dirty="0">
                <a:latin typeface="Comic Sans MS" pitchFamily="66" charset="0"/>
              </a:rPr>
              <a:t>(t+1)</a:t>
            </a:r>
            <a:r>
              <a:rPr lang="en-US" b="1" dirty="0">
                <a:latin typeface="Comic Sans MS" pitchFamily="66" charset="0"/>
              </a:rPr>
              <a:t>x</a:t>
            </a:r>
            <a:r>
              <a:rPr lang="en-US" baseline="30000" dirty="0">
                <a:latin typeface="Comic Sans MS" pitchFamily="66" charset="0"/>
              </a:rPr>
              <a:t>(t+1)</a:t>
            </a:r>
          </a:p>
          <a:p>
            <a:pPr>
              <a:buClr>
                <a:srgbClr val="0033CC"/>
              </a:buClr>
              <a:buFont typeface="Wingdings" pitchFamily="2" charset="2"/>
              <a:buChar char="§"/>
            </a:pPr>
            <a:r>
              <a:rPr lang="en-US" dirty="0">
                <a:latin typeface="Comic Sans MS" pitchFamily="66" charset="0"/>
              </a:rPr>
              <a:t>A</a:t>
            </a:r>
            <a:r>
              <a:rPr lang="en-US" baseline="30000" dirty="0">
                <a:latin typeface="Comic Sans MS" pitchFamily="66" charset="0"/>
              </a:rPr>
              <a:t>(t+1)T</a:t>
            </a:r>
            <a:r>
              <a:rPr lang="en-US" dirty="0">
                <a:latin typeface="Comic Sans MS" pitchFamily="66" charset="0"/>
              </a:rPr>
              <a:t>A</a:t>
            </a:r>
            <a:r>
              <a:rPr lang="en-US" baseline="30000" dirty="0">
                <a:latin typeface="Comic Sans MS" pitchFamily="66" charset="0"/>
              </a:rPr>
              <a:t>(t+1)</a:t>
            </a:r>
            <a:r>
              <a:rPr lang="en-US" dirty="0">
                <a:latin typeface="Comic Sans MS" pitchFamily="66" charset="0"/>
              </a:rPr>
              <a:t> = A</a:t>
            </a:r>
            <a:r>
              <a:rPr lang="en-US" baseline="30000" dirty="0">
                <a:latin typeface="Comic Sans MS" pitchFamily="66" charset="0"/>
              </a:rPr>
              <a:t>(t)T</a:t>
            </a:r>
            <a:r>
              <a:rPr lang="en-US" dirty="0">
                <a:latin typeface="Comic Sans MS" pitchFamily="66" charset="0"/>
              </a:rPr>
              <a:t>A</a:t>
            </a:r>
            <a:r>
              <a:rPr lang="en-US" baseline="30000" dirty="0">
                <a:latin typeface="Comic Sans MS" pitchFamily="66" charset="0"/>
              </a:rPr>
              <a:t>(t)</a:t>
            </a:r>
            <a:r>
              <a:rPr lang="en-US" dirty="0">
                <a:latin typeface="Comic Sans MS" pitchFamily="66" charset="0"/>
              </a:rPr>
              <a:t> + x</a:t>
            </a:r>
            <a:r>
              <a:rPr lang="en-US" baseline="30000" dirty="0">
                <a:latin typeface="Comic Sans MS" pitchFamily="66" charset="0"/>
              </a:rPr>
              <a:t>(t+1)</a:t>
            </a:r>
            <a:r>
              <a:rPr lang="en-US" dirty="0">
                <a:latin typeface="Comic Sans MS" pitchFamily="66" charset="0"/>
              </a:rPr>
              <a:t>x</a:t>
            </a:r>
            <a:r>
              <a:rPr lang="en-US" baseline="30000" dirty="0">
                <a:latin typeface="Comic Sans MS" pitchFamily="66" charset="0"/>
              </a:rPr>
              <a:t>(t+1)T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4D63927-B175-4D33-961C-1AD4C42FAAD0}" type="slidenum">
              <a:rPr lang="en-US"/>
              <a:pPr/>
              <a:t>41</a:t>
            </a:fld>
            <a:endParaRPr lang="en-US"/>
          </a:p>
        </p:txBody>
      </p:sp>
      <p:sp>
        <p:nvSpPr>
          <p:cNvPr id="402436" name="Text Box 4"/>
          <p:cNvSpPr txBox="1">
            <a:spLocks noChangeArrowheads="1"/>
          </p:cNvSpPr>
          <p:nvPr/>
        </p:nvSpPr>
        <p:spPr bwMode="auto">
          <a:xfrm>
            <a:off x="1295400" y="51054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A</a:t>
            </a:r>
            <a:r>
              <a:rPr lang="en-US" sz="2400" baseline="30000"/>
              <a:t>(t+1)</a:t>
            </a:r>
            <a:r>
              <a:rPr lang="en-US" sz="2400"/>
              <a:t> = </a:t>
            </a:r>
          </a:p>
        </p:txBody>
      </p:sp>
      <p:sp>
        <p:nvSpPr>
          <p:cNvPr id="402437" name="AutoShape 5"/>
          <p:cNvSpPr>
            <a:spLocks/>
          </p:cNvSpPr>
          <p:nvPr/>
        </p:nvSpPr>
        <p:spPr bwMode="auto">
          <a:xfrm>
            <a:off x="2514600" y="4648200"/>
            <a:ext cx="76200" cy="1905000"/>
          </a:xfrm>
          <a:prstGeom prst="leftBracket">
            <a:avLst>
              <a:gd name="adj" fmla="val 20833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2438" name="AutoShape 6"/>
          <p:cNvSpPr>
            <a:spLocks/>
          </p:cNvSpPr>
          <p:nvPr/>
        </p:nvSpPr>
        <p:spPr bwMode="auto">
          <a:xfrm flipH="1">
            <a:off x="3581400" y="4648200"/>
            <a:ext cx="76200" cy="1905000"/>
          </a:xfrm>
          <a:prstGeom prst="leftBracket">
            <a:avLst>
              <a:gd name="adj" fmla="val 20833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02439" name="Text Box 7"/>
          <p:cNvSpPr txBox="1">
            <a:spLocks noChangeArrowheads="1"/>
          </p:cNvSpPr>
          <p:nvPr/>
        </p:nvSpPr>
        <p:spPr bwMode="auto">
          <a:xfrm>
            <a:off x="2819400" y="60960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x</a:t>
            </a:r>
            <a:r>
              <a:rPr lang="en-US" baseline="30000"/>
              <a:t>(t+1)</a:t>
            </a:r>
          </a:p>
        </p:txBody>
      </p:sp>
      <p:sp>
        <p:nvSpPr>
          <p:cNvPr id="402440" name="Text Box 8"/>
          <p:cNvSpPr txBox="1">
            <a:spLocks noChangeArrowheads="1"/>
          </p:cNvSpPr>
          <p:nvPr/>
        </p:nvSpPr>
        <p:spPr bwMode="auto">
          <a:xfrm>
            <a:off x="4114800" y="51054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b</a:t>
            </a:r>
            <a:r>
              <a:rPr lang="en-US" sz="2400" baseline="30000"/>
              <a:t>(t+1)</a:t>
            </a:r>
            <a:r>
              <a:rPr lang="en-US" sz="2400"/>
              <a:t> = </a:t>
            </a:r>
          </a:p>
        </p:txBody>
      </p:sp>
      <p:sp>
        <p:nvSpPr>
          <p:cNvPr id="402441" name="AutoShape 9"/>
          <p:cNvSpPr>
            <a:spLocks/>
          </p:cNvSpPr>
          <p:nvPr/>
        </p:nvSpPr>
        <p:spPr bwMode="auto">
          <a:xfrm>
            <a:off x="5181600" y="4648200"/>
            <a:ext cx="76200" cy="1905000"/>
          </a:xfrm>
          <a:prstGeom prst="leftBracket">
            <a:avLst>
              <a:gd name="adj" fmla="val 20833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2442" name="AutoShape 10"/>
          <p:cNvSpPr>
            <a:spLocks/>
          </p:cNvSpPr>
          <p:nvPr/>
        </p:nvSpPr>
        <p:spPr bwMode="auto">
          <a:xfrm flipH="1">
            <a:off x="6248400" y="4648200"/>
            <a:ext cx="76200" cy="1905000"/>
          </a:xfrm>
          <a:prstGeom prst="leftBracket">
            <a:avLst>
              <a:gd name="adj" fmla="val 20833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02443" name="Text Box 11"/>
          <p:cNvSpPr txBox="1">
            <a:spLocks noChangeArrowheads="1"/>
          </p:cNvSpPr>
          <p:nvPr/>
        </p:nvSpPr>
        <p:spPr bwMode="auto">
          <a:xfrm>
            <a:off x="5486400" y="60960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y</a:t>
            </a:r>
            <a:r>
              <a:rPr lang="en-US" baseline="30000"/>
              <a:t>(t+1)</a:t>
            </a:r>
          </a:p>
        </p:txBody>
      </p:sp>
      <p:sp>
        <p:nvSpPr>
          <p:cNvPr id="402444" name="Text Box 12"/>
          <p:cNvSpPr txBox="1">
            <a:spLocks noChangeArrowheads="1"/>
          </p:cNvSpPr>
          <p:nvPr/>
        </p:nvSpPr>
        <p:spPr bwMode="auto">
          <a:xfrm>
            <a:off x="3657600" y="4419600"/>
            <a:ext cx="1143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(T+1)xM</a:t>
            </a:r>
          </a:p>
        </p:txBody>
      </p:sp>
      <p:sp>
        <p:nvSpPr>
          <p:cNvPr id="402445" name="Text Box 13"/>
          <p:cNvSpPr txBox="1">
            <a:spLocks noChangeArrowheads="1"/>
          </p:cNvSpPr>
          <p:nvPr/>
        </p:nvSpPr>
        <p:spPr bwMode="auto">
          <a:xfrm>
            <a:off x="6400800" y="44196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(t+1)x1</a:t>
            </a:r>
          </a:p>
        </p:txBody>
      </p:sp>
      <p:sp>
        <p:nvSpPr>
          <p:cNvPr id="402446" name="Text Box 14"/>
          <p:cNvSpPr txBox="1">
            <a:spLocks noChangeArrowheads="1"/>
          </p:cNvSpPr>
          <p:nvPr/>
        </p:nvSpPr>
        <p:spPr bwMode="auto">
          <a:xfrm>
            <a:off x="5486400" y="51054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b</a:t>
            </a:r>
            <a:r>
              <a:rPr lang="en-US" sz="2400" baseline="30000"/>
              <a:t>(t)</a:t>
            </a:r>
            <a:endParaRPr lang="en-US" sz="2400"/>
          </a:p>
        </p:txBody>
      </p:sp>
      <p:sp>
        <p:nvSpPr>
          <p:cNvPr id="402447" name="Text Box 15"/>
          <p:cNvSpPr txBox="1">
            <a:spLocks noChangeArrowheads="1"/>
          </p:cNvSpPr>
          <p:nvPr/>
        </p:nvSpPr>
        <p:spPr bwMode="auto">
          <a:xfrm>
            <a:off x="2819400" y="51054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A</a:t>
            </a:r>
            <a:r>
              <a:rPr lang="en-US" sz="2400" baseline="30000"/>
              <a:t>(t)</a:t>
            </a:r>
            <a:endParaRPr lang="en-US" sz="2400"/>
          </a:p>
        </p:txBody>
      </p:sp>
      <p:sp>
        <p:nvSpPr>
          <p:cNvPr id="402448" name="Line 16"/>
          <p:cNvSpPr>
            <a:spLocks noChangeShapeType="1"/>
          </p:cNvSpPr>
          <p:nvPr/>
        </p:nvSpPr>
        <p:spPr bwMode="auto">
          <a:xfrm>
            <a:off x="2667000" y="6096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2449" name="Line 17"/>
          <p:cNvSpPr>
            <a:spLocks noChangeShapeType="1"/>
          </p:cNvSpPr>
          <p:nvPr/>
        </p:nvSpPr>
        <p:spPr bwMode="auto">
          <a:xfrm>
            <a:off x="5410200" y="6096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1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>
                <a:solidFill>
                  <a:schemeClr val="accent2"/>
                </a:solidFill>
                <a:latin typeface="Comic Sans MS" pitchFamily="66" charset="0"/>
              </a:rPr>
              <a:t>Incremental Least Squares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Clr>
                <a:srgbClr val="0033CC"/>
              </a:buClr>
              <a:buFont typeface="Wingdings" pitchFamily="2" charset="2"/>
              <a:buChar char="§"/>
            </a:pPr>
            <a:r>
              <a:rPr lang="en-US" dirty="0"/>
              <a:t>Let </a:t>
            </a:r>
            <a:r>
              <a:rPr lang="en-US" dirty="0">
                <a:latin typeface="Comic Sans MS" pitchFamily="66" charset="0"/>
              </a:rPr>
              <a:t>A</a:t>
            </a:r>
            <a:r>
              <a:rPr lang="en-US" baseline="30000" dirty="0">
                <a:latin typeface="Comic Sans MS" pitchFamily="66" charset="0"/>
              </a:rPr>
              <a:t>(t)</a:t>
            </a:r>
            <a:r>
              <a:rPr lang="en-US" dirty="0">
                <a:latin typeface="Comic Sans MS" pitchFamily="66" charset="0"/>
              </a:rPr>
              <a:t>, b</a:t>
            </a:r>
            <a:r>
              <a:rPr lang="en-US" baseline="30000" dirty="0">
                <a:latin typeface="Comic Sans MS" pitchFamily="66" charset="0"/>
              </a:rPr>
              <a:t>(t)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/>
              <a:t>be </a:t>
            </a:r>
            <a:r>
              <a:rPr lang="en-US" dirty="0">
                <a:latin typeface="Comic Sans MS" pitchFamily="66" charset="0"/>
              </a:rPr>
              <a:t>A </a:t>
            </a:r>
            <a:r>
              <a:rPr lang="en-US" dirty="0"/>
              <a:t>matrix,</a:t>
            </a:r>
            <a:r>
              <a:rPr lang="en-US" dirty="0">
                <a:latin typeface="Comic Sans MS" pitchFamily="66" charset="0"/>
              </a:rPr>
              <a:t> b </a:t>
            </a:r>
            <a:r>
              <a:rPr lang="en-US" dirty="0"/>
              <a:t>vector up to time</a:t>
            </a:r>
            <a:r>
              <a:rPr lang="en-US" dirty="0">
                <a:latin typeface="Comic Sans MS" pitchFamily="66" charset="0"/>
              </a:rPr>
              <a:t> t</a:t>
            </a:r>
            <a:br>
              <a:rPr lang="en-US" dirty="0">
                <a:latin typeface="Comic Sans MS" pitchFamily="66" charset="0"/>
              </a:rPr>
            </a:br>
            <a:r>
              <a:rPr lang="en-US" dirty="0">
                <a:latin typeface="Comic Sans MS" pitchFamily="66" charset="0"/>
              </a:rPr>
              <a:t>	</a:t>
            </a:r>
            <a:r>
              <a:rPr lang="en-US" b="1" dirty="0">
                <a:latin typeface="Symbol" pitchFamily="18" charset="2"/>
              </a:rPr>
              <a:t>q</a:t>
            </a:r>
            <a:r>
              <a:rPr lang="en-US" baseline="30000" dirty="0">
                <a:latin typeface="Comic Sans MS" pitchFamily="66" charset="0"/>
              </a:rPr>
              <a:t>(t+1)</a:t>
            </a:r>
            <a:r>
              <a:rPr lang="en-US" dirty="0">
                <a:latin typeface="Comic Sans MS" pitchFamily="66" charset="0"/>
              </a:rPr>
              <a:t> = (A</a:t>
            </a:r>
            <a:r>
              <a:rPr lang="en-US" baseline="30000" dirty="0">
                <a:latin typeface="Comic Sans MS" pitchFamily="66" charset="0"/>
              </a:rPr>
              <a:t>(t+1)T</a:t>
            </a:r>
            <a:r>
              <a:rPr lang="en-US" dirty="0">
                <a:latin typeface="Comic Sans MS" pitchFamily="66" charset="0"/>
              </a:rPr>
              <a:t>A</a:t>
            </a:r>
            <a:r>
              <a:rPr lang="en-US" baseline="30000" dirty="0">
                <a:latin typeface="Comic Sans MS" pitchFamily="66" charset="0"/>
              </a:rPr>
              <a:t>(t+1)</a:t>
            </a:r>
            <a:r>
              <a:rPr lang="en-US" dirty="0">
                <a:latin typeface="Comic Sans MS" pitchFamily="66" charset="0"/>
              </a:rPr>
              <a:t>)</a:t>
            </a:r>
            <a:r>
              <a:rPr lang="en-US" baseline="30000" dirty="0">
                <a:latin typeface="Comic Sans MS" pitchFamily="66" charset="0"/>
              </a:rPr>
              <a:t>-1 </a:t>
            </a:r>
            <a:r>
              <a:rPr lang="en-US" dirty="0">
                <a:latin typeface="Comic Sans MS" pitchFamily="66" charset="0"/>
              </a:rPr>
              <a:t>A</a:t>
            </a:r>
            <a:r>
              <a:rPr lang="en-US" baseline="30000" dirty="0">
                <a:latin typeface="Comic Sans MS" pitchFamily="66" charset="0"/>
              </a:rPr>
              <a:t>(t+1)T </a:t>
            </a:r>
            <a:r>
              <a:rPr lang="en-US" dirty="0">
                <a:latin typeface="Comic Sans MS" pitchFamily="66" charset="0"/>
              </a:rPr>
              <a:t>b</a:t>
            </a:r>
            <a:r>
              <a:rPr lang="en-US" baseline="30000" dirty="0">
                <a:latin typeface="Comic Sans MS" pitchFamily="66" charset="0"/>
              </a:rPr>
              <a:t>(t+1)</a:t>
            </a:r>
          </a:p>
          <a:p>
            <a:pPr>
              <a:buClr>
                <a:srgbClr val="0033CC"/>
              </a:buClr>
              <a:buFont typeface="Wingdings" pitchFamily="2" charset="2"/>
              <a:buChar char="§"/>
            </a:pPr>
            <a:r>
              <a:rPr lang="en-US" dirty="0">
                <a:latin typeface="Comic Sans MS" pitchFamily="66" charset="0"/>
              </a:rPr>
              <a:t>A</a:t>
            </a:r>
            <a:r>
              <a:rPr lang="en-US" baseline="30000" dirty="0">
                <a:latin typeface="Comic Sans MS" pitchFamily="66" charset="0"/>
              </a:rPr>
              <a:t>(t+1)T </a:t>
            </a:r>
            <a:r>
              <a:rPr lang="en-US" dirty="0">
                <a:latin typeface="Comic Sans MS" pitchFamily="66" charset="0"/>
              </a:rPr>
              <a:t>b</a:t>
            </a:r>
            <a:r>
              <a:rPr lang="en-US" baseline="30000" dirty="0">
                <a:latin typeface="Comic Sans MS" pitchFamily="66" charset="0"/>
              </a:rPr>
              <a:t>(t+1)</a:t>
            </a:r>
            <a:r>
              <a:rPr lang="en-US" dirty="0">
                <a:latin typeface="Comic Sans MS" pitchFamily="66" charset="0"/>
              </a:rPr>
              <a:t> =A</a:t>
            </a:r>
            <a:r>
              <a:rPr lang="en-US" baseline="30000" dirty="0">
                <a:latin typeface="Comic Sans MS" pitchFamily="66" charset="0"/>
              </a:rPr>
              <a:t>(t)T </a:t>
            </a:r>
            <a:r>
              <a:rPr lang="en-US" dirty="0">
                <a:latin typeface="Comic Sans MS" pitchFamily="66" charset="0"/>
              </a:rPr>
              <a:t>b</a:t>
            </a:r>
            <a:r>
              <a:rPr lang="en-US" baseline="30000" dirty="0">
                <a:latin typeface="Comic Sans MS" pitchFamily="66" charset="0"/>
              </a:rPr>
              <a:t>(t) </a:t>
            </a:r>
            <a:r>
              <a:rPr lang="en-US" dirty="0">
                <a:latin typeface="Comic Sans MS" pitchFamily="66" charset="0"/>
              </a:rPr>
              <a:t>+ y</a:t>
            </a:r>
            <a:r>
              <a:rPr lang="en-US" baseline="30000" dirty="0">
                <a:latin typeface="Comic Sans MS" pitchFamily="66" charset="0"/>
              </a:rPr>
              <a:t>(t+1)</a:t>
            </a:r>
            <a:r>
              <a:rPr lang="en-US" b="1" dirty="0">
                <a:latin typeface="Comic Sans MS" pitchFamily="66" charset="0"/>
              </a:rPr>
              <a:t>x</a:t>
            </a:r>
            <a:r>
              <a:rPr lang="en-US" baseline="30000" dirty="0">
                <a:latin typeface="Comic Sans MS" pitchFamily="66" charset="0"/>
              </a:rPr>
              <a:t>(t+1)</a:t>
            </a:r>
          </a:p>
          <a:p>
            <a:pPr>
              <a:buClr>
                <a:srgbClr val="0033CC"/>
              </a:buClr>
              <a:buFont typeface="Wingdings" pitchFamily="2" charset="2"/>
              <a:buChar char="§"/>
            </a:pPr>
            <a:r>
              <a:rPr lang="en-US" dirty="0">
                <a:latin typeface="Comic Sans MS" pitchFamily="66" charset="0"/>
              </a:rPr>
              <a:t>A</a:t>
            </a:r>
            <a:r>
              <a:rPr lang="en-US" baseline="30000" dirty="0">
                <a:latin typeface="Comic Sans MS" pitchFamily="66" charset="0"/>
              </a:rPr>
              <a:t>(t+1)T</a:t>
            </a:r>
            <a:r>
              <a:rPr lang="en-US" dirty="0">
                <a:latin typeface="Comic Sans MS" pitchFamily="66" charset="0"/>
              </a:rPr>
              <a:t>A</a:t>
            </a:r>
            <a:r>
              <a:rPr lang="en-US" baseline="30000" dirty="0">
                <a:latin typeface="Comic Sans MS" pitchFamily="66" charset="0"/>
              </a:rPr>
              <a:t>(t+1)</a:t>
            </a:r>
            <a:r>
              <a:rPr lang="en-US" dirty="0">
                <a:latin typeface="Comic Sans MS" pitchFamily="66" charset="0"/>
              </a:rPr>
              <a:t> = A</a:t>
            </a:r>
            <a:r>
              <a:rPr lang="en-US" baseline="30000" dirty="0">
                <a:latin typeface="Comic Sans MS" pitchFamily="66" charset="0"/>
              </a:rPr>
              <a:t>(t)T</a:t>
            </a:r>
            <a:r>
              <a:rPr lang="en-US" dirty="0">
                <a:latin typeface="Comic Sans MS" pitchFamily="66" charset="0"/>
              </a:rPr>
              <a:t>A</a:t>
            </a:r>
            <a:r>
              <a:rPr lang="en-US" baseline="30000" dirty="0">
                <a:latin typeface="Comic Sans MS" pitchFamily="66" charset="0"/>
              </a:rPr>
              <a:t>(t)</a:t>
            </a:r>
            <a:r>
              <a:rPr lang="en-US" dirty="0">
                <a:latin typeface="Comic Sans MS" pitchFamily="66" charset="0"/>
              </a:rPr>
              <a:t> + x</a:t>
            </a:r>
            <a:r>
              <a:rPr lang="en-US" baseline="30000" dirty="0">
                <a:latin typeface="Comic Sans MS" pitchFamily="66" charset="0"/>
              </a:rPr>
              <a:t>(t+1)</a:t>
            </a:r>
            <a:r>
              <a:rPr lang="en-US" dirty="0">
                <a:latin typeface="Comic Sans MS" pitchFamily="66" charset="0"/>
              </a:rPr>
              <a:t>x</a:t>
            </a:r>
            <a:r>
              <a:rPr lang="en-US" baseline="30000" dirty="0">
                <a:latin typeface="Comic Sans MS" pitchFamily="66" charset="0"/>
              </a:rPr>
              <a:t>(t+1)T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2529FCE-FF3A-4020-B9CC-344F600FAD8C}" type="slidenum">
              <a:rPr lang="en-US"/>
              <a:pPr/>
              <a:t>42</a:t>
            </a:fld>
            <a:endParaRPr lang="en-US"/>
          </a:p>
        </p:txBody>
      </p:sp>
      <p:sp>
        <p:nvSpPr>
          <p:cNvPr id="409604" name="Text Box 4"/>
          <p:cNvSpPr txBox="1">
            <a:spLocks noChangeArrowheads="1"/>
          </p:cNvSpPr>
          <p:nvPr/>
        </p:nvSpPr>
        <p:spPr bwMode="auto">
          <a:xfrm>
            <a:off x="1295400" y="51054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A</a:t>
            </a:r>
            <a:r>
              <a:rPr lang="en-US" sz="2400" baseline="30000"/>
              <a:t>(t+1)</a:t>
            </a:r>
            <a:r>
              <a:rPr lang="en-US" sz="2400"/>
              <a:t> = </a:t>
            </a:r>
          </a:p>
        </p:txBody>
      </p:sp>
      <p:sp>
        <p:nvSpPr>
          <p:cNvPr id="409605" name="AutoShape 5"/>
          <p:cNvSpPr>
            <a:spLocks/>
          </p:cNvSpPr>
          <p:nvPr/>
        </p:nvSpPr>
        <p:spPr bwMode="auto">
          <a:xfrm>
            <a:off x="2514600" y="4648200"/>
            <a:ext cx="76200" cy="1905000"/>
          </a:xfrm>
          <a:prstGeom prst="leftBracket">
            <a:avLst>
              <a:gd name="adj" fmla="val 20833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06" name="AutoShape 6"/>
          <p:cNvSpPr>
            <a:spLocks/>
          </p:cNvSpPr>
          <p:nvPr/>
        </p:nvSpPr>
        <p:spPr bwMode="auto">
          <a:xfrm flipH="1">
            <a:off x="3581400" y="4648200"/>
            <a:ext cx="76200" cy="1905000"/>
          </a:xfrm>
          <a:prstGeom prst="leftBracket">
            <a:avLst>
              <a:gd name="adj" fmla="val 20833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09607" name="Text Box 7"/>
          <p:cNvSpPr txBox="1">
            <a:spLocks noChangeArrowheads="1"/>
          </p:cNvSpPr>
          <p:nvPr/>
        </p:nvSpPr>
        <p:spPr bwMode="auto">
          <a:xfrm>
            <a:off x="2819400" y="60960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x</a:t>
            </a:r>
            <a:r>
              <a:rPr lang="en-US" baseline="30000"/>
              <a:t>(t+1)</a:t>
            </a:r>
          </a:p>
        </p:txBody>
      </p:sp>
      <p:sp>
        <p:nvSpPr>
          <p:cNvPr id="409608" name="Text Box 8"/>
          <p:cNvSpPr txBox="1">
            <a:spLocks noChangeArrowheads="1"/>
          </p:cNvSpPr>
          <p:nvPr/>
        </p:nvSpPr>
        <p:spPr bwMode="auto">
          <a:xfrm>
            <a:off x="4114800" y="51054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b</a:t>
            </a:r>
            <a:r>
              <a:rPr lang="en-US" sz="2400" baseline="30000"/>
              <a:t>(t+1)</a:t>
            </a:r>
            <a:r>
              <a:rPr lang="en-US" sz="2400"/>
              <a:t> = </a:t>
            </a:r>
          </a:p>
        </p:txBody>
      </p:sp>
      <p:sp>
        <p:nvSpPr>
          <p:cNvPr id="409609" name="AutoShape 9"/>
          <p:cNvSpPr>
            <a:spLocks/>
          </p:cNvSpPr>
          <p:nvPr/>
        </p:nvSpPr>
        <p:spPr bwMode="auto">
          <a:xfrm>
            <a:off x="5181600" y="4648200"/>
            <a:ext cx="76200" cy="1905000"/>
          </a:xfrm>
          <a:prstGeom prst="leftBracket">
            <a:avLst>
              <a:gd name="adj" fmla="val 20833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10" name="AutoShape 10"/>
          <p:cNvSpPr>
            <a:spLocks/>
          </p:cNvSpPr>
          <p:nvPr/>
        </p:nvSpPr>
        <p:spPr bwMode="auto">
          <a:xfrm flipH="1">
            <a:off x="6248400" y="4648200"/>
            <a:ext cx="76200" cy="1905000"/>
          </a:xfrm>
          <a:prstGeom prst="leftBracket">
            <a:avLst>
              <a:gd name="adj" fmla="val 20833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09611" name="Text Box 11"/>
          <p:cNvSpPr txBox="1">
            <a:spLocks noChangeArrowheads="1"/>
          </p:cNvSpPr>
          <p:nvPr/>
        </p:nvSpPr>
        <p:spPr bwMode="auto">
          <a:xfrm>
            <a:off x="5486400" y="60960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y</a:t>
            </a:r>
            <a:r>
              <a:rPr lang="en-US" baseline="30000"/>
              <a:t>(t+1)</a:t>
            </a:r>
          </a:p>
        </p:txBody>
      </p:sp>
      <p:sp>
        <p:nvSpPr>
          <p:cNvPr id="409612" name="Text Box 12"/>
          <p:cNvSpPr txBox="1">
            <a:spLocks noChangeArrowheads="1"/>
          </p:cNvSpPr>
          <p:nvPr/>
        </p:nvSpPr>
        <p:spPr bwMode="auto">
          <a:xfrm>
            <a:off x="3657600" y="4419600"/>
            <a:ext cx="1143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(T+1)xM</a:t>
            </a:r>
          </a:p>
        </p:txBody>
      </p:sp>
      <p:sp>
        <p:nvSpPr>
          <p:cNvPr id="409613" name="Text Box 13"/>
          <p:cNvSpPr txBox="1">
            <a:spLocks noChangeArrowheads="1"/>
          </p:cNvSpPr>
          <p:nvPr/>
        </p:nvSpPr>
        <p:spPr bwMode="auto">
          <a:xfrm>
            <a:off x="6400800" y="44196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(t+1)x1</a:t>
            </a:r>
          </a:p>
        </p:txBody>
      </p:sp>
      <p:sp>
        <p:nvSpPr>
          <p:cNvPr id="409614" name="Text Box 14"/>
          <p:cNvSpPr txBox="1">
            <a:spLocks noChangeArrowheads="1"/>
          </p:cNvSpPr>
          <p:nvPr/>
        </p:nvSpPr>
        <p:spPr bwMode="auto">
          <a:xfrm>
            <a:off x="5486400" y="51054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b</a:t>
            </a:r>
            <a:r>
              <a:rPr lang="en-US" sz="2400" baseline="30000"/>
              <a:t>(t)</a:t>
            </a:r>
            <a:endParaRPr lang="en-US" sz="2400"/>
          </a:p>
        </p:txBody>
      </p:sp>
      <p:sp>
        <p:nvSpPr>
          <p:cNvPr id="409615" name="Text Box 15"/>
          <p:cNvSpPr txBox="1">
            <a:spLocks noChangeArrowheads="1"/>
          </p:cNvSpPr>
          <p:nvPr/>
        </p:nvSpPr>
        <p:spPr bwMode="auto">
          <a:xfrm>
            <a:off x="2819400" y="51054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A</a:t>
            </a:r>
            <a:r>
              <a:rPr lang="en-US" sz="2400" baseline="30000"/>
              <a:t>(t)</a:t>
            </a:r>
            <a:endParaRPr lang="en-US" sz="2400"/>
          </a:p>
        </p:txBody>
      </p:sp>
      <p:sp>
        <p:nvSpPr>
          <p:cNvPr id="409616" name="Line 16"/>
          <p:cNvSpPr>
            <a:spLocks noChangeShapeType="1"/>
          </p:cNvSpPr>
          <p:nvPr/>
        </p:nvSpPr>
        <p:spPr bwMode="auto">
          <a:xfrm>
            <a:off x="2667000" y="6096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9617" name="Line 17"/>
          <p:cNvSpPr>
            <a:spLocks noChangeShapeType="1"/>
          </p:cNvSpPr>
          <p:nvPr/>
        </p:nvSpPr>
        <p:spPr bwMode="auto">
          <a:xfrm>
            <a:off x="5410200" y="6096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08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>
                <a:solidFill>
                  <a:schemeClr val="accent2"/>
                </a:solidFill>
                <a:latin typeface="Comic Sans MS" pitchFamily="66" charset="0"/>
              </a:rPr>
              <a:t>Incremental Least Squares</a:t>
            </a:r>
          </a:p>
        </p:txBody>
      </p:sp>
      <p:sp>
        <p:nvSpPr>
          <p:cNvPr id="407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Clr>
                <a:srgbClr val="0033CC"/>
              </a:buClr>
              <a:buFont typeface="Wingdings" pitchFamily="2" charset="2"/>
              <a:buChar char="§"/>
            </a:pPr>
            <a:r>
              <a:rPr lang="en-US" dirty="0"/>
              <a:t>Let </a:t>
            </a:r>
            <a:r>
              <a:rPr lang="en-US" dirty="0">
                <a:latin typeface="Comic Sans MS" pitchFamily="66" charset="0"/>
              </a:rPr>
              <a:t>A</a:t>
            </a:r>
            <a:r>
              <a:rPr lang="en-US" baseline="30000" dirty="0">
                <a:latin typeface="Comic Sans MS" pitchFamily="66" charset="0"/>
              </a:rPr>
              <a:t>(t)</a:t>
            </a:r>
            <a:r>
              <a:rPr lang="en-US" dirty="0">
                <a:latin typeface="Comic Sans MS" pitchFamily="66" charset="0"/>
              </a:rPr>
              <a:t>, b</a:t>
            </a:r>
            <a:r>
              <a:rPr lang="en-US" baseline="30000" dirty="0">
                <a:latin typeface="Comic Sans MS" pitchFamily="66" charset="0"/>
              </a:rPr>
              <a:t>(t)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/>
              <a:t>be </a:t>
            </a:r>
            <a:r>
              <a:rPr lang="en-US" dirty="0">
                <a:latin typeface="Comic Sans MS" pitchFamily="66" charset="0"/>
              </a:rPr>
              <a:t>A </a:t>
            </a:r>
            <a:r>
              <a:rPr lang="en-US" dirty="0"/>
              <a:t>matrix,</a:t>
            </a:r>
            <a:r>
              <a:rPr lang="en-US" dirty="0">
                <a:latin typeface="Comic Sans MS" pitchFamily="66" charset="0"/>
              </a:rPr>
              <a:t> b </a:t>
            </a:r>
            <a:r>
              <a:rPr lang="en-US" dirty="0"/>
              <a:t>vector up to time</a:t>
            </a:r>
            <a:r>
              <a:rPr lang="en-US" dirty="0">
                <a:latin typeface="Comic Sans MS" pitchFamily="66" charset="0"/>
              </a:rPr>
              <a:t> t</a:t>
            </a:r>
            <a:br>
              <a:rPr lang="en-US" dirty="0">
                <a:latin typeface="Comic Sans MS" pitchFamily="66" charset="0"/>
              </a:rPr>
            </a:br>
            <a:r>
              <a:rPr lang="en-US" dirty="0">
                <a:latin typeface="Comic Sans MS" pitchFamily="66" charset="0"/>
              </a:rPr>
              <a:t>	</a:t>
            </a:r>
            <a:r>
              <a:rPr lang="en-US" b="1" dirty="0">
                <a:latin typeface="Symbol" pitchFamily="18" charset="2"/>
              </a:rPr>
              <a:t>q</a:t>
            </a:r>
            <a:r>
              <a:rPr lang="en-US" baseline="30000" dirty="0">
                <a:latin typeface="Comic Sans MS" pitchFamily="66" charset="0"/>
              </a:rPr>
              <a:t>(t+1)</a:t>
            </a:r>
            <a:r>
              <a:rPr lang="en-US" dirty="0">
                <a:latin typeface="Comic Sans MS" pitchFamily="66" charset="0"/>
              </a:rPr>
              <a:t> = (A</a:t>
            </a:r>
            <a:r>
              <a:rPr lang="en-US" baseline="30000" dirty="0">
                <a:latin typeface="Comic Sans MS" pitchFamily="66" charset="0"/>
              </a:rPr>
              <a:t>(t+1)T</a:t>
            </a:r>
            <a:r>
              <a:rPr lang="en-US" dirty="0">
                <a:latin typeface="Comic Sans MS" pitchFamily="66" charset="0"/>
              </a:rPr>
              <a:t>A</a:t>
            </a:r>
            <a:r>
              <a:rPr lang="en-US" baseline="30000" dirty="0">
                <a:latin typeface="Comic Sans MS" pitchFamily="66" charset="0"/>
              </a:rPr>
              <a:t>(t+1)</a:t>
            </a:r>
            <a:r>
              <a:rPr lang="en-US" dirty="0">
                <a:latin typeface="Comic Sans MS" pitchFamily="66" charset="0"/>
              </a:rPr>
              <a:t>)</a:t>
            </a:r>
            <a:r>
              <a:rPr lang="en-US" baseline="30000" dirty="0">
                <a:latin typeface="Comic Sans MS" pitchFamily="66" charset="0"/>
              </a:rPr>
              <a:t>-1 </a:t>
            </a:r>
            <a:r>
              <a:rPr lang="en-US" dirty="0">
                <a:latin typeface="Comic Sans MS" pitchFamily="66" charset="0"/>
              </a:rPr>
              <a:t>A</a:t>
            </a:r>
            <a:r>
              <a:rPr lang="en-US" baseline="30000" dirty="0">
                <a:latin typeface="Comic Sans MS" pitchFamily="66" charset="0"/>
              </a:rPr>
              <a:t>(t+1)T </a:t>
            </a:r>
            <a:r>
              <a:rPr lang="en-US" dirty="0">
                <a:latin typeface="Comic Sans MS" pitchFamily="66" charset="0"/>
              </a:rPr>
              <a:t>b</a:t>
            </a:r>
            <a:r>
              <a:rPr lang="en-US" baseline="30000" dirty="0">
                <a:latin typeface="Comic Sans MS" pitchFamily="66" charset="0"/>
              </a:rPr>
              <a:t>(t+1)</a:t>
            </a:r>
          </a:p>
          <a:p>
            <a:pPr>
              <a:buClr>
                <a:srgbClr val="0033CC"/>
              </a:buClr>
              <a:buFont typeface="Wingdings" pitchFamily="2" charset="2"/>
              <a:buChar char="§"/>
            </a:pPr>
            <a:r>
              <a:rPr lang="en-US" dirty="0">
                <a:latin typeface="Comic Sans MS" pitchFamily="66" charset="0"/>
              </a:rPr>
              <a:t>A</a:t>
            </a:r>
            <a:r>
              <a:rPr lang="en-US" baseline="30000" dirty="0">
                <a:latin typeface="Comic Sans MS" pitchFamily="66" charset="0"/>
              </a:rPr>
              <a:t>(t+1)T </a:t>
            </a:r>
            <a:r>
              <a:rPr lang="en-US" dirty="0">
                <a:latin typeface="Comic Sans MS" pitchFamily="66" charset="0"/>
              </a:rPr>
              <a:t>b</a:t>
            </a:r>
            <a:r>
              <a:rPr lang="en-US" baseline="30000" dirty="0">
                <a:latin typeface="Comic Sans MS" pitchFamily="66" charset="0"/>
              </a:rPr>
              <a:t>(t+1)</a:t>
            </a:r>
            <a:r>
              <a:rPr lang="en-US" dirty="0">
                <a:latin typeface="Comic Sans MS" pitchFamily="66" charset="0"/>
              </a:rPr>
              <a:t> =A</a:t>
            </a:r>
            <a:r>
              <a:rPr lang="en-US" baseline="30000" dirty="0">
                <a:latin typeface="Comic Sans MS" pitchFamily="66" charset="0"/>
              </a:rPr>
              <a:t>(t)T </a:t>
            </a:r>
            <a:r>
              <a:rPr lang="en-US" dirty="0">
                <a:latin typeface="Comic Sans MS" pitchFamily="66" charset="0"/>
              </a:rPr>
              <a:t>b</a:t>
            </a:r>
            <a:r>
              <a:rPr lang="en-US" baseline="30000" dirty="0">
                <a:latin typeface="Comic Sans MS" pitchFamily="66" charset="0"/>
              </a:rPr>
              <a:t>(t) </a:t>
            </a:r>
            <a:r>
              <a:rPr lang="en-US" dirty="0">
                <a:latin typeface="Comic Sans MS" pitchFamily="66" charset="0"/>
              </a:rPr>
              <a:t>+ y</a:t>
            </a:r>
            <a:r>
              <a:rPr lang="en-US" baseline="30000" dirty="0">
                <a:latin typeface="Comic Sans MS" pitchFamily="66" charset="0"/>
              </a:rPr>
              <a:t>(t+1)</a:t>
            </a:r>
            <a:r>
              <a:rPr lang="en-US" b="1" dirty="0">
                <a:latin typeface="Comic Sans MS" pitchFamily="66" charset="0"/>
              </a:rPr>
              <a:t>x</a:t>
            </a:r>
            <a:r>
              <a:rPr lang="en-US" baseline="30000" dirty="0">
                <a:latin typeface="Comic Sans MS" pitchFamily="66" charset="0"/>
              </a:rPr>
              <a:t>(t+1)</a:t>
            </a:r>
          </a:p>
          <a:p>
            <a:pPr>
              <a:buClr>
                <a:srgbClr val="0033CC"/>
              </a:buClr>
              <a:buFont typeface="Wingdings" pitchFamily="2" charset="2"/>
              <a:buChar char="§"/>
            </a:pPr>
            <a:r>
              <a:rPr lang="en-US" dirty="0">
                <a:latin typeface="Comic Sans MS" pitchFamily="66" charset="0"/>
              </a:rPr>
              <a:t>A</a:t>
            </a:r>
            <a:r>
              <a:rPr lang="en-US" baseline="30000" dirty="0">
                <a:latin typeface="Comic Sans MS" pitchFamily="66" charset="0"/>
              </a:rPr>
              <a:t>(t+1)T</a:t>
            </a:r>
            <a:r>
              <a:rPr lang="en-US" dirty="0">
                <a:latin typeface="Comic Sans MS" pitchFamily="66" charset="0"/>
              </a:rPr>
              <a:t>A</a:t>
            </a:r>
            <a:r>
              <a:rPr lang="en-US" baseline="30000" dirty="0">
                <a:latin typeface="Comic Sans MS" pitchFamily="66" charset="0"/>
              </a:rPr>
              <a:t>(t+1)</a:t>
            </a:r>
            <a:r>
              <a:rPr lang="en-US" dirty="0">
                <a:latin typeface="Comic Sans MS" pitchFamily="66" charset="0"/>
              </a:rPr>
              <a:t> = A</a:t>
            </a:r>
            <a:r>
              <a:rPr lang="en-US" baseline="30000" dirty="0">
                <a:latin typeface="Comic Sans MS" pitchFamily="66" charset="0"/>
              </a:rPr>
              <a:t>(t)T</a:t>
            </a:r>
            <a:r>
              <a:rPr lang="en-US" dirty="0">
                <a:latin typeface="Comic Sans MS" pitchFamily="66" charset="0"/>
              </a:rPr>
              <a:t>A</a:t>
            </a:r>
            <a:r>
              <a:rPr lang="en-US" baseline="30000" dirty="0">
                <a:latin typeface="Comic Sans MS" pitchFamily="66" charset="0"/>
              </a:rPr>
              <a:t>(t)</a:t>
            </a:r>
            <a:r>
              <a:rPr lang="en-US" dirty="0">
                <a:latin typeface="Comic Sans MS" pitchFamily="66" charset="0"/>
              </a:rPr>
              <a:t> + x</a:t>
            </a:r>
            <a:r>
              <a:rPr lang="en-US" baseline="30000" dirty="0">
                <a:latin typeface="Comic Sans MS" pitchFamily="66" charset="0"/>
              </a:rPr>
              <a:t>(t+1)</a:t>
            </a:r>
            <a:r>
              <a:rPr lang="en-US" dirty="0">
                <a:latin typeface="Comic Sans MS" pitchFamily="66" charset="0"/>
              </a:rPr>
              <a:t>x</a:t>
            </a:r>
            <a:r>
              <a:rPr lang="en-US" baseline="30000" dirty="0">
                <a:latin typeface="Comic Sans MS" pitchFamily="66" charset="0"/>
              </a:rPr>
              <a:t>(t+1)T</a:t>
            </a:r>
            <a:endParaRPr lang="en-US" dirty="0">
              <a:latin typeface="Comic Sans MS" pitchFamily="66" charset="0"/>
            </a:endParaRPr>
          </a:p>
          <a:p>
            <a:pPr>
              <a:buClr>
                <a:srgbClr val="0033CC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Sherman-Morrison Update</a:t>
            </a:r>
          </a:p>
          <a:p>
            <a:pPr lvl="1">
              <a:buClr>
                <a:srgbClr val="0033CC"/>
              </a:buClr>
              <a:buFont typeface="Wingdings" pitchFamily="2" charset="2"/>
              <a:buChar char="§"/>
            </a:pPr>
            <a:r>
              <a:rPr lang="en-US" dirty="0">
                <a:latin typeface="Comic Sans MS" pitchFamily="66" charset="0"/>
              </a:rPr>
              <a:t>(Y + </a:t>
            </a:r>
            <a:r>
              <a:rPr lang="en-US" dirty="0" err="1">
                <a:latin typeface="Comic Sans MS" pitchFamily="66" charset="0"/>
              </a:rPr>
              <a:t>xx</a:t>
            </a:r>
            <a:r>
              <a:rPr lang="en-US" baseline="30000" dirty="0" err="1">
                <a:latin typeface="Comic Sans MS" pitchFamily="66" charset="0"/>
              </a:rPr>
              <a:t>T</a:t>
            </a:r>
            <a:r>
              <a:rPr lang="en-US" dirty="0">
                <a:latin typeface="Comic Sans MS" pitchFamily="66" charset="0"/>
              </a:rPr>
              <a:t>)</a:t>
            </a:r>
            <a:r>
              <a:rPr lang="en-US" baseline="30000" dirty="0">
                <a:latin typeface="Comic Sans MS" pitchFamily="66" charset="0"/>
              </a:rPr>
              <a:t>-1</a:t>
            </a:r>
            <a:r>
              <a:rPr lang="en-US" dirty="0">
                <a:latin typeface="Comic Sans MS" pitchFamily="66" charset="0"/>
              </a:rPr>
              <a:t> = Y</a:t>
            </a:r>
            <a:r>
              <a:rPr lang="en-US" baseline="30000" dirty="0">
                <a:latin typeface="Comic Sans MS" pitchFamily="66" charset="0"/>
              </a:rPr>
              <a:t>-1</a:t>
            </a:r>
            <a:r>
              <a:rPr lang="en-US" dirty="0">
                <a:latin typeface="Comic Sans MS" pitchFamily="66" charset="0"/>
              </a:rPr>
              <a:t> - Y</a:t>
            </a:r>
            <a:r>
              <a:rPr lang="en-US" baseline="30000" dirty="0">
                <a:latin typeface="Comic Sans MS" pitchFamily="66" charset="0"/>
              </a:rPr>
              <a:t>-1</a:t>
            </a:r>
            <a:r>
              <a:rPr lang="en-US" baseline="-25000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xx</a:t>
            </a:r>
            <a:r>
              <a:rPr lang="en-US" baseline="30000" dirty="0" err="1">
                <a:latin typeface="Comic Sans MS" pitchFamily="66" charset="0"/>
              </a:rPr>
              <a:t>T</a:t>
            </a:r>
            <a:r>
              <a:rPr lang="en-US" dirty="0">
                <a:latin typeface="Comic Sans MS" pitchFamily="66" charset="0"/>
              </a:rPr>
              <a:t> Y</a:t>
            </a:r>
            <a:r>
              <a:rPr lang="en-US" baseline="30000" dirty="0">
                <a:latin typeface="Comic Sans MS" pitchFamily="66" charset="0"/>
              </a:rPr>
              <a:t>-1</a:t>
            </a:r>
            <a:r>
              <a:rPr lang="en-US" dirty="0">
                <a:latin typeface="Comic Sans MS" pitchFamily="66" charset="0"/>
              </a:rPr>
              <a:t> / (1 – </a:t>
            </a:r>
            <a:r>
              <a:rPr lang="en-US" dirty="0" err="1">
                <a:latin typeface="Comic Sans MS" pitchFamily="66" charset="0"/>
              </a:rPr>
              <a:t>x</a:t>
            </a:r>
            <a:r>
              <a:rPr lang="en-US" baseline="30000" dirty="0" err="1">
                <a:latin typeface="Comic Sans MS" pitchFamily="66" charset="0"/>
              </a:rPr>
              <a:t>T</a:t>
            </a:r>
            <a:r>
              <a:rPr lang="en-US" dirty="0">
                <a:latin typeface="Comic Sans MS" pitchFamily="66" charset="0"/>
              </a:rPr>
              <a:t> Y</a:t>
            </a:r>
            <a:r>
              <a:rPr lang="en-US" baseline="30000" dirty="0">
                <a:latin typeface="Comic Sans MS" pitchFamily="66" charset="0"/>
              </a:rPr>
              <a:t>-1</a:t>
            </a:r>
            <a:r>
              <a:rPr lang="en-US" dirty="0">
                <a:latin typeface="Comic Sans MS" pitchFamily="66" charset="0"/>
              </a:rPr>
              <a:t> x)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30A03A0E-354E-494E-BFA9-4B84FEF24A0E}" type="slidenum">
              <a:rPr lang="en-US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7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>
                <a:solidFill>
                  <a:schemeClr val="accent2"/>
                </a:solidFill>
                <a:latin typeface="Comic Sans MS" pitchFamily="66" charset="0"/>
              </a:rPr>
              <a:t>Incremental Least Squares</a:t>
            </a:r>
          </a:p>
        </p:txBody>
      </p:sp>
      <p:sp>
        <p:nvSpPr>
          <p:cNvPr id="4116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>
                <a:srgbClr val="0033CC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Putting it all together</a:t>
            </a:r>
          </a:p>
          <a:p>
            <a:pPr>
              <a:lnSpc>
                <a:spcPct val="90000"/>
              </a:lnSpc>
              <a:buClr>
                <a:srgbClr val="0033CC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Store</a:t>
            </a:r>
            <a:r>
              <a:rPr lang="en-US" dirty="0">
                <a:latin typeface="Comic Sans MS" pitchFamily="66" charset="0"/>
              </a:rPr>
              <a:t/>
            </a:r>
            <a:br>
              <a:rPr lang="en-US" dirty="0">
                <a:latin typeface="Comic Sans MS" pitchFamily="66" charset="0"/>
              </a:rPr>
            </a:br>
            <a:r>
              <a:rPr lang="en-US" dirty="0">
                <a:latin typeface="Comic Sans MS" pitchFamily="66" charset="0"/>
              </a:rPr>
              <a:t>	p</a:t>
            </a:r>
            <a:r>
              <a:rPr lang="en-US" baseline="30000" dirty="0">
                <a:latin typeface="Comic Sans MS" pitchFamily="66" charset="0"/>
              </a:rPr>
              <a:t>(t)</a:t>
            </a:r>
            <a:r>
              <a:rPr lang="en-US" dirty="0">
                <a:latin typeface="Comic Sans MS" pitchFamily="66" charset="0"/>
              </a:rPr>
              <a:t> = A</a:t>
            </a:r>
            <a:r>
              <a:rPr lang="en-US" baseline="30000" dirty="0">
                <a:latin typeface="Comic Sans MS" pitchFamily="66" charset="0"/>
              </a:rPr>
              <a:t>(t)T</a:t>
            </a:r>
            <a:r>
              <a:rPr lang="en-US" dirty="0">
                <a:latin typeface="Comic Sans MS" pitchFamily="66" charset="0"/>
              </a:rPr>
              <a:t>b</a:t>
            </a:r>
            <a:r>
              <a:rPr lang="en-US" baseline="30000" dirty="0">
                <a:latin typeface="Comic Sans MS" pitchFamily="66" charset="0"/>
              </a:rPr>
              <a:t>(t)</a:t>
            </a:r>
            <a:br>
              <a:rPr lang="en-US" baseline="30000" dirty="0">
                <a:latin typeface="Comic Sans MS" pitchFamily="66" charset="0"/>
              </a:rPr>
            </a:br>
            <a:r>
              <a:rPr lang="en-US" dirty="0">
                <a:latin typeface="Comic Sans MS" pitchFamily="66" charset="0"/>
              </a:rPr>
              <a:t>	Q</a:t>
            </a:r>
            <a:r>
              <a:rPr lang="en-US" baseline="30000" dirty="0">
                <a:latin typeface="Comic Sans MS" pitchFamily="66" charset="0"/>
              </a:rPr>
              <a:t>(t)</a:t>
            </a:r>
            <a:r>
              <a:rPr lang="en-US" dirty="0">
                <a:latin typeface="Comic Sans MS" pitchFamily="66" charset="0"/>
              </a:rPr>
              <a:t> = (A</a:t>
            </a:r>
            <a:r>
              <a:rPr lang="en-US" baseline="30000" dirty="0">
                <a:latin typeface="Comic Sans MS" pitchFamily="66" charset="0"/>
              </a:rPr>
              <a:t>(t)T</a:t>
            </a:r>
            <a:r>
              <a:rPr lang="en-US" dirty="0">
                <a:latin typeface="Comic Sans MS" pitchFamily="66" charset="0"/>
              </a:rPr>
              <a:t>A</a:t>
            </a:r>
            <a:r>
              <a:rPr lang="en-US" baseline="30000" dirty="0">
                <a:latin typeface="Comic Sans MS" pitchFamily="66" charset="0"/>
              </a:rPr>
              <a:t>(t)</a:t>
            </a:r>
            <a:r>
              <a:rPr lang="en-US" dirty="0">
                <a:latin typeface="Comic Sans MS" pitchFamily="66" charset="0"/>
              </a:rPr>
              <a:t>)</a:t>
            </a:r>
            <a:r>
              <a:rPr lang="en-US" baseline="30000" dirty="0">
                <a:latin typeface="Comic Sans MS" pitchFamily="66" charset="0"/>
              </a:rPr>
              <a:t>-1</a:t>
            </a:r>
            <a:endParaRPr lang="en-US" dirty="0">
              <a:latin typeface="Comic Sans MS" pitchFamily="66" charset="0"/>
            </a:endParaRPr>
          </a:p>
          <a:p>
            <a:pPr>
              <a:lnSpc>
                <a:spcPct val="90000"/>
              </a:lnSpc>
              <a:buClr>
                <a:srgbClr val="0033CC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Update</a:t>
            </a:r>
            <a:r>
              <a:rPr lang="en-US" dirty="0">
                <a:latin typeface="Comic Sans MS" pitchFamily="66" charset="0"/>
              </a:rPr>
              <a:t/>
            </a:r>
            <a:br>
              <a:rPr lang="en-US" dirty="0">
                <a:latin typeface="Comic Sans MS" pitchFamily="66" charset="0"/>
              </a:rPr>
            </a:br>
            <a:r>
              <a:rPr lang="en-US" dirty="0">
                <a:latin typeface="Comic Sans MS" pitchFamily="66" charset="0"/>
              </a:rPr>
              <a:t>	p</a:t>
            </a:r>
            <a:r>
              <a:rPr lang="en-US" baseline="30000" dirty="0">
                <a:latin typeface="Comic Sans MS" pitchFamily="66" charset="0"/>
              </a:rPr>
              <a:t>(t+1)</a:t>
            </a:r>
            <a:r>
              <a:rPr lang="en-US" dirty="0">
                <a:latin typeface="Comic Sans MS" pitchFamily="66" charset="0"/>
              </a:rPr>
              <a:t> = p</a:t>
            </a:r>
            <a:r>
              <a:rPr lang="en-US" baseline="30000" dirty="0">
                <a:latin typeface="Comic Sans MS" pitchFamily="66" charset="0"/>
              </a:rPr>
              <a:t>(t)</a:t>
            </a:r>
            <a:r>
              <a:rPr lang="en-US" dirty="0">
                <a:latin typeface="Comic Sans MS" pitchFamily="66" charset="0"/>
              </a:rPr>
              <a:t> + y </a:t>
            </a:r>
            <a:r>
              <a:rPr lang="en-US" b="1" dirty="0">
                <a:latin typeface="Comic Sans MS" pitchFamily="66" charset="0"/>
              </a:rPr>
              <a:t>x</a:t>
            </a:r>
            <a:br>
              <a:rPr lang="en-US" b="1" dirty="0">
                <a:latin typeface="Comic Sans MS" pitchFamily="66" charset="0"/>
              </a:rPr>
            </a:br>
            <a:r>
              <a:rPr lang="en-US" dirty="0">
                <a:latin typeface="Comic Sans MS" pitchFamily="66" charset="0"/>
              </a:rPr>
              <a:t>     Q</a:t>
            </a:r>
            <a:r>
              <a:rPr lang="en-US" baseline="30000" dirty="0">
                <a:latin typeface="Comic Sans MS" pitchFamily="66" charset="0"/>
              </a:rPr>
              <a:t>(t+1)</a:t>
            </a:r>
            <a:r>
              <a:rPr lang="en-US" dirty="0">
                <a:latin typeface="Comic Sans MS" pitchFamily="66" charset="0"/>
              </a:rPr>
              <a:t> = Q</a:t>
            </a:r>
            <a:r>
              <a:rPr lang="en-US" baseline="30000" dirty="0">
                <a:latin typeface="Comic Sans MS" pitchFamily="66" charset="0"/>
              </a:rPr>
              <a:t>(t)</a:t>
            </a:r>
            <a:r>
              <a:rPr lang="en-US" dirty="0">
                <a:latin typeface="Comic Sans MS" pitchFamily="66" charset="0"/>
              </a:rPr>
              <a:t> </a:t>
            </a:r>
            <a:br>
              <a:rPr lang="en-US" dirty="0">
                <a:latin typeface="Comic Sans MS" pitchFamily="66" charset="0"/>
              </a:rPr>
            </a:br>
            <a:r>
              <a:rPr lang="en-US" dirty="0">
                <a:latin typeface="Comic Sans MS" pitchFamily="66" charset="0"/>
              </a:rPr>
              <a:t>		- Q</a:t>
            </a:r>
            <a:r>
              <a:rPr lang="en-US" baseline="30000" dirty="0">
                <a:latin typeface="Comic Sans MS" pitchFamily="66" charset="0"/>
              </a:rPr>
              <a:t>(t)</a:t>
            </a:r>
            <a:r>
              <a:rPr lang="en-US" baseline="-25000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xx</a:t>
            </a:r>
            <a:r>
              <a:rPr lang="en-US" baseline="30000" dirty="0" err="1">
                <a:latin typeface="Comic Sans MS" pitchFamily="66" charset="0"/>
              </a:rPr>
              <a:t>T</a:t>
            </a:r>
            <a:r>
              <a:rPr lang="en-US" dirty="0">
                <a:latin typeface="Comic Sans MS" pitchFamily="66" charset="0"/>
              </a:rPr>
              <a:t> Q</a:t>
            </a:r>
            <a:r>
              <a:rPr lang="en-US" baseline="30000" dirty="0">
                <a:latin typeface="Comic Sans MS" pitchFamily="66" charset="0"/>
              </a:rPr>
              <a:t>(t)</a:t>
            </a:r>
            <a:r>
              <a:rPr lang="en-US" dirty="0">
                <a:latin typeface="Comic Sans MS" pitchFamily="66" charset="0"/>
              </a:rPr>
              <a:t> / (1 – </a:t>
            </a:r>
            <a:r>
              <a:rPr lang="en-US" dirty="0" err="1">
                <a:latin typeface="Comic Sans MS" pitchFamily="66" charset="0"/>
              </a:rPr>
              <a:t>x</a:t>
            </a:r>
            <a:r>
              <a:rPr lang="en-US" baseline="30000" dirty="0" err="1">
                <a:latin typeface="Comic Sans MS" pitchFamily="66" charset="0"/>
              </a:rPr>
              <a:t>T</a:t>
            </a:r>
            <a:r>
              <a:rPr lang="en-US" dirty="0">
                <a:latin typeface="Comic Sans MS" pitchFamily="66" charset="0"/>
              </a:rPr>
              <a:t> Q</a:t>
            </a:r>
            <a:r>
              <a:rPr lang="en-US" baseline="30000" dirty="0">
                <a:latin typeface="Comic Sans MS" pitchFamily="66" charset="0"/>
              </a:rPr>
              <a:t>(t)</a:t>
            </a:r>
            <a:r>
              <a:rPr lang="en-US" dirty="0">
                <a:latin typeface="Comic Sans MS" pitchFamily="66" charset="0"/>
              </a:rPr>
              <a:t> x)</a:t>
            </a:r>
            <a:br>
              <a:rPr lang="en-US" dirty="0">
                <a:latin typeface="Comic Sans MS" pitchFamily="66" charset="0"/>
              </a:rPr>
            </a:br>
            <a:r>
              <a:rPr lang="en-US" dirty="0">
                <a:latin typeface="Comic Sans MS" pitchFamily="66" charset="0"/>
              </a:rPr>
              <a:t>	</a:t>
            </a:r>
            <a:r>
              <a:rPr lang="en-US" dirty="0">
                <a:latin typeface="Symbol" pitchFamily="18" charset="2"/>
              </a:rPr>
              <a:t>q</a:t>
            </a:r>
            <a:r>
              <a:rPr lang="en-US" baseline="30000" dirty="0">
                <a:latin typeface="Comic Sans MS" pitchFamily="66" charset="0"/>
              </a:rPr>
              <a:t>(t+1)</a:t>
            </a:r>
            <a:r>
              <a:rPr lang="en-US" dirty="0">
                <a:latin typeface="Comic Sans MS" pitchFamily="66" charset="0"/>
              </a:rPr>
              <a:t> = Q</a:t>
            </a:r>
            <a:r>
              <a:rPr lang="en-US" baseline="30000" dirty="0">
                <a:latin typeface="Comic Sans MS" pitchFamily="66" charset="0"/>
              </a:rPr>
              <a:t>(t+1)</a:t>
            </a:r>
            <a:r>
              <a:rPr lang="en-US" dirty="0">
                <a:latin typeface="Comic Sans MS" pitchFamily="66" charset="0"/>
              </a:rPr>
              <a:t>p</a:t>
            </a:r>
            <a:r>
              <a:rPr lang="en-US" baseline="30000" dirty="0">
                <a:latin typeface="Comic Sans MS" pitchFamily="66" charset="0"/>
              </a:rPr>
              <a:t>(t+1</a:t>
            </a:r>
            <a:r>
              <a:rPr lang="en-US" baseline="30000" dirty="0" smtClean="0">
                <a:latin typeface="Comic Sans MS" pitchFamily="66" charset="0"/>
              </a:rPr>
              <a:t>)</a:t>
            </a:r>
          </a:p>
          <a:p>
            <a:pPr>
              <a:lnSpc>
                <a:spcPct val="90000"/>
              </a:lnSpc>
              <a:buClr>
                <a:srgbClr val="0033CC"/>
              </a:buClr>
              <a:buFont typeface="Wingdings" pitchFamily="2" charset="2"/>
              <a:buChar char="§"/>
            </a:pPr>
            <a:r>
              <a:rPr lang="en-US" dirty="0" smtClean="0">
                <a:latin typeface="Comic Sans MS" pitchFamily="66" charset="0"/>
              </a:rPr>
              <a:t>O(M</a:t>
            </a:r>
            <a:r>
              <a:rPr lang="en-US" baseline="30000" dirty="0" smtClean="0">
                <a:latin typeface="Comic Sans MS" pitchFamily="66" charset="0"/>
              </a:rPr>
              <a:t>2</a:t>
            </a:r>
            <a:r>
              <a:rPr lang="en-US" dirty="0" smtClean="0">
                <a:latin typeface="Comic Sans MS" pitchFamily="66" charset="0"/>
              </a:rPr>
              <a:t>) </a:t>
            </a:r>
            <a:r>
              <a:rPr lang="en-US" dirty="0" smtClean="0">
                <a:latin typeface="+mj-lt"/>
              </a:rPr>
              <a:t>time and space instead of </a:t>
            </a:r>
            <a:r>
              <a:rPr lang="en-US" dirty="0" smtClean="0">
                <a:latin typeface="Comic Sans MS" pitchFamily="66" charset="0"/>
              </a:rPr>
              <a:t>O(M</a:t>
            </a:r>
            <a:r>
              <a:rPr lang="en-US" baseline="30000" dirty="0" smtClean="0">
                <a:latin typeface="Comic Sans MS" pitchFamily="66" charset="0"/>
              </a:rPr>
              <a:t>3</a:t>
            </a:r>
            <a:r>
              <a:rPr lang="en-US" dirty="0" smtClean="0">
                <a:latin typeface="Comic Sans MS" pitchFamily="66" charset="0"/>
              </a:rPr>
              <a:t>+MN) </a:t>
            </a:r>
            <a:r>
              <a:rPr lang="en-US" dirty="0" smtClean="0">
                <a:latin typeface="+mj-lt"/>
              </a:rPr>
              <a:t>time and </a:t>
            </a:r>
            <a:r>
              <a:rPr lang="en-US" dirty="0" smtClean="0">
                <a:latin typeface="Comic Sans MS" pitchFamily="66" charset="0"/>
              </a:rPr>
              <a:t>O(MN) </a:t>
            </a:r>
            <a:r>
              <a:rPr lang="en-US" dirty="0" smtClean="0">
                <a:latin typeface="+mj-lt"/>
              </a:rPr>
              <a:t>space for OLS</a:t>
            </a:r>
          </a:p>
          <a:p>
            <a:pPr>
              <a:lnSpc>
                <a:spcPct val="90000"/>
              </a:lnSpc>
              <a:buClr>
                <a:srgbClr val="0033CC"/>
              </a:buClr>
              <a:buFont typeface="Wingdings" pitchFamily="2" charset="2"/>
              <a:buChar char="§"/>
            </a:pPr>
            <a:r>
              <a:rPr lang="en-US" dirty="0" smtClean="0">
                <a:latin typeface="+mj-lt"/>
              </a:rPr>
              <a:t>True least squares estimator for any t, (delta </a:t>
            </a:r>
            <a:r>
              <a:rPr lang="en-US" smtClean="0">
                <a:latin typeface="+mj-lt"/>
              </a:rPr>
              <a:t>rule works only </a:t>
            </a:r>
            <a:r>
              <a:rPr lang="en-US" dirty="0" smtClean="0">
                <a:latin typeface="+mj-lt"/>
              </a:rPr>
              <a:t>for </a:t>
            </a:r>
            <a:r>
              <a:rPr lang="en-US" smtClean="0">
                <a:latin typeface="+mj-lt"/>
              </a:rPr>
              <a:t>large t)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1AE3625A-652C-4026-B946-3F9F61D71221}" type="slidenum">
              <a:rPr lang="en-US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0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Mean Estimation</a:t>
            </a:r>
            <a:endParaRPr lang="en-US"/>
          </a:p>
        </p:txBody>
      </p:sp>
      <p:sp>
        <p:nvSpPr>
          <p:cNvPr id="3788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 = </a:t>
            </a:r>
            <a:r>
              <a:rPr lang="en-US" dirty="0">
                <a:latin typeface="Symbol" pitchFamily="18" charset="2"/>
              </a:rPr>
              <a:t>q</a:t>
            </a:r>
            <a:r>
              <a:rPr lang="en-US" dirty="0"/>
              <a:t> + error term     (no x’s)</a:t>
            </a:r>
          </a:p>
          <a:p>
            <a:r>
              <a:rPr lang="en-US" dirty="0"/>
              <a:t>Current estimate </a:t>
            </a:r>
            <a:r>
              <a:rPr lang="en-US" dirty="0" err="1">
                <a:latin typeface="Symbol" pitchFamily="18" charset="2"/>
              </a:rPr>
              <a:t>q</a:t>
            </a:r>
            <a:r>
              <a:rPr lang="en-US" baseline="-25000" dirty="0" err="1"/>
              <a:t>t</a:t>
            </a:r>
            <a:r>
              <a:rPr lang="en-US" dirty="0"/>
              <a:t> = 1/n </a:t>
            </a:r>
            <a:r>
              <a:rPr lang="en-US" dirty="0">
                <a:latin typeface="Symbol" pitchFamily="18" charset="2"/>
              </a:rPr>
              <a:t>S</a:t>
            </a:r>
            <a:r>
              <a:rPr lang="en-US" baseline="-25000" dirty="0"/>
              <a:t>i=1…n</a:t>
            </a:r>
            <a:r>
              <a:rPr lang="en-US" dirty="0"/>
              <a:t> </a:t>
            </a:r>
            <a:r>
              <a:rPr lang="en-US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Symbol" pitchFamily="18" charset="2"/>
              </a:rPr>
              <a:t>q</a:t>
            </a:r>
            <a:r>
              <a:rPr lang="en-US" baseline="-25000" dirty="0"/>
              <a:t>n+1</a:t>
            </a:r>
            <a:r>
              <a:rPr lang="en-US" dirty="0"/>
              <a:t> = 1/(n+1) </a:t>
            </a:r>
            <a:r>
              <a:rPr lang="en-US" dirty="0">
                <a:latin typeface="Symbol" pitchFamily="18" charset="2"/>
              </a:rPr>
              <a:t>S</a:t>
            </a:r>
            <a:r>
              <a:rPr lang="en-US" baseline="-25000" dirty="0"/>
              <a:t>i=1…n+1</a:t>
            </a:r>
            <a:r>
              <a:rPr lang="en-US" dirty="0"/>
              <a:t> </a:t>
            </a:r>
            <a:r>
              <a:rPr lang="en-US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     = 1/(n+1) (y</a:t>
            </a:r>
            <a:r>
              <a:rPr lang="en-US" baseline="-25000" dirty="0"/>
              <a:t>n+1</a:t>
            </a:r>
            <a:r>
              <a:rPr lang="en-US" dirty="0"/>
              <a:t> + </a:t>
            </a:r>
            <a:r>
              <a:rPr lang="en-US" dirty="0">
                <a:latin typeface="Symbol" pitchFamily="18" charset="2"/>
              </a:rPr>
              <a:t>S</a:t>
            </a:r>
            <a:r>
              <a:rPr lang="en-US" baseline="-25000" dirty="0"/>
              <a:t>i=1…n</a:t>
            </a:r>
            <a:r>
              <a:rPr lang="en-US" dirty="0"/>
              <a:t> </a:t>
            </a:r>
            <a:r>
              <a:rPr lang="en-US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  = 1/(n+1) (y</a:t>
            </a:r>
            <a:r>
              <a:rPr lang="en-US" baseline="-25000" dirty="0"/>
              <a:t>n+1</a:t>
            </a:r>
            <a:r>
              <a:rPr lang="en-US" dirty="0"/>
              <a:t> + n </a:t>
            </a:r>
            <a:r>
              <a:rPr lang="en-US" dirty="0" err="1">
                <a:latin typeface="Symbol" pitchFamily="18" charset="2"/>
              </a:rPr>
              <a:t>q</a:t>
            </a:r>
            <a:r>
              <a:rPr lang="en-US" baseline="-25000" dirty="0" err="1"/>
              <a:t>n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  = </a:t>
            </a:r>
            <a:r>
              <a:rPr lang="en-US" dirty="0" err="1">
                <a:latin typeface="Symbol" pitchFamily="18" charset="2"/>
              </a:rPr>
              <a:t>q</a:t>
            </a:r>
            <a:r>
              <a:rPr lang="en-US" baseline="-25000" dirty="0" err="1"/>
              <a:t>n</a:t>
            </a:r>
            <a:r>
              <a:rPr lang="en-US" dirty="0"/>
              <a:t> </a:t>
            </a:r>
            <a:r>
              <a:rPr lang="en-US" dirty="0" smtClean="0"/>
              <a:t>+ </a:t>
            </a:r>
            <a:r>
              <a:rPr lang="en-US" dirty="0"/>
              <a:t>1/(n+1) (y</a:t>
            </a:r>
            <a:r>
              <a:rPr lang="en-US" baseline="-25000" dirty="0"/>
              <a:t>n+1</a:t>
            </a:r>
            <a:r>
              <a:rPr lang="en-US" dirty="0"/>
              <a:t> - </a:t>
            </a:r>
            <a:r>
              <a:rPr lang="en-US" dirty="0" err="1">
                <a:latin typeface="Symbol" pitchFamily="18" charset="2"/>
              </a:rPr>
              <a:t>q</a:t>
            </a:r>
            <a:r>
              <a:rPr lang="en-US" baseline="-25000" dirty="0" err="1"/>
              <a:t>n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FC9D5D-3E95-467D-9E0A-FEFE08E7455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78886" name="Line 6"/>
          <p:cNvSpPr>
            <a:spLocks noChangeShapeType="1"/>
          </p:cNvSpPr>
          <p:nvPr/>
        </p:nvSpPr>
        <p:spPr bwMode="auto">
          <a:xfrm>
            <a:off x="838200" y="3505200"/>
            <a:ext cx="7391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8885" name="Oval 5"/>
          <p:cNvSpPr>
            <a:spLocks noChangeArrowheads="1"/>
          </p:cNvSpPr>
          <p:nvPr/>
        </p:nvSpPr>
        <p:spPr bwMode="auto">
          <a:xfrm>
            <a:off x="1447800" y="3429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78887" name="Oval 7"/>
          <p:cNvSpPr>
            <a:spLocks noChangeArrowheads="1"/>
          </p:cNvSpPr>
          <p:nvPr/>
        </p:nvSpPr>
        <p:spPr bwMode="auto">
          <a:xfrm>
            <a:off x="2133600" y="3429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78888" name="Oval 8"/>
          <p:cNvSpPr>
            <a:spLocks noChangeArrowheads="1"/>
          </p:cNvSpPr>
          <p:nvPr/>
        </p:nvSpPr>
        <p:spPr bwMode="auto">
          <a:xfrm>
            <a:off x="2438400" y="3429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78889" name="Oval 9"/>
          <p:cNvSpPr>
            <a:spLocks noChangeArrowheads="1"/>
          </p:cNvSpPr>
          <p:nvPr/>
        </p:nvSpPr>
        <p:spPr bwMode="auto">
          <a:xfrm>
            <a:off x="2667000" y="3429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78890" name="Oval 10"/>
          <p:cNvSpPr>
            <a:spLocks noChangeArrowheads="1"/>
          </p:cNvSpPr>
          <p:nvPr/>
        </p:nvSpPr>
        <p:spPr bwMode="auto">
          <a:xfrm>
            <a:off x="3810000" y="3429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78891" name="Oval 11"/>
          <p:cNvSpPr>
            <a:spLocks noChangeArrowheads="1"/>
          </p:cNvSpPr>
          <p:nvPr/>
        </p:nvSpPr>
        <p:spPr bwMode="auto">
          <a:xfrm>
            <a:off x="5791200" y="3429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78892" name="Line 12"/>
          <p:cNvSpPr>
            <a:spLocks noChangeShapeType="1"/>
          </p:cNvSpPr>
          <p:nvPr/>
        </p:nvSpPr>
        <p:spPr bwMode="auto">
          <a:xfrm>
            <a:off x="2819400" y="3048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8893" name="Text Box 13"/>
          <p:cNvSpPr txBox="1">
            <a:spLocks noChangeArrowheads="1"/>
          </p:cNvSpPr>
          <p:nvPr/>
        </p:nvSpPr>
        <p:spPr bwMode="auto">
          <a:xfrm>
            <a:off x="2438400" y="36576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Symbol" pitchFamily="18" charset="2"/>
              </a:rPr>
              <a:t>q</a:t>
            </a:r>
            <a:r>
              <a:rPr lang="en-US" sz="2400" baseline="-25000"/>
              <a:t>5</a:t>
            </a:r>
          </a:p>
        </p:txBody>
      </p:sp>
      <p:sp>
        <p:nvSpPr>
          <p:cNvPr id="16" name="Oval 13"/>
          <p:cNvSpPr>
            <a:spLocks noChangeArrowheads="1"/>
          </p:cNvSpPr>
          <p:nvPr/>
        </p:nvSpPr>
        <p:spPr bwMode="auto">
          <a:xfrm>
            <a:off x="4419600" y="34290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4343400" y="28194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y</a:t>
            </a:r>
            <a:r>
              <a:rPr lang="en-US" sz="2400" baseline="-2500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78587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Mean Estimation</a:t>
            </a:r>
            <a:endParaRPr lang="en-US"/>
          </a:p>
        </p:txBody>
      </p:sp>
      <p:sp>
        <p:nvSpPr>
          <p:cNvPr id="3788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 = </a:t>
            </a:r>
            <a:r>
              <a:rPr lang="en-US" dirty="0">
                <a:latin typeface="Symbol" pitchFamily="18" charset="2"/>
              </a:rPr>
              <a:t>q</a:t>
            </a:r>
            <a:r>
              <a:rPr lang="en-US" dirty="0"/>
              <a:t> + error term     (no x’s)</a:t>
            </a:r>
          </a:p>
          <a:p>
            <a:r>
              <a:rPr lang="en-US" dirty="0"/>
              <a:t>Current estimate </a:t>
            </a:r>
            <a:r>
              <a:rPr lang="en-US" dirty="0" err="1">
                <a:latin typeface="Symbol" pitchFamily="18" charset="2"/>
              </a:rPr>
              <a:t>q</a:t>
            </a:r>
            <a:r>
              <a:rPr lang="en-US" baseline="-25000" dirty="0" err="1"/>
              <a:t>t</a:t>
            </a:r>
            <a:r>
              <a:rPr lang="en-US" dirty="0"/>
              <a:t> = 1/n </a:t>
            </a:r>
            <a:r>
              <a:rPr lang="en-US" dirty="0">
                <a:latin typeface="Symbol" pitchFamily="18" charset="2"/>
              </a:rPr>
              <a:t>S</a:t>
            </a:r>
            <a:r>
              <a:rPr lang="en-US" baseline="-25000" dirty="0"/>
              <a:t>i=1…n</a:t>
            </a:r>
            <a:r>
              <a:rPr lang="en-US" dirty="0"/>
              <a:t> </a:t>
            </a:r>
            <a:r>
              <a:rPr lang="en-US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Symbol" pitchFamily="18" charset="2"/>
              </a:rPr>
              <a:t>q</a:t>
            </a:r>
            <a:r>
              <a:rPr lang="en-US" baseline="-25000" dirty="0"/>
              <a:t>n+1</a:t>
            </a:r>
            <a:r>
              <a:rPr lang="en-US" dirty="0"/>
              <a:t> = 1/(n+1) </a:t>
            </a:r>
            <a:r>
              <a:rPr lang="en-US" dirty="0">
                <a:latin typeface="Symbol" pitchFamily="18" charset="2"/>
              </a:rPr>
              <a:t>S</a:t>
            </a:r>
            <a:r>
              <a:rPr lang="en-US" baseline="-25000" dirty="0"/>
              <a:t>i=1…n+1</a:t>
            </a:r>
            <a:r>
              <a:rPr lang="en-US" dirty="0"/>
              <a:t> </a:t>
            </a:r>
            <a:r>
              <a:rPr lang="en-US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     = 1/(n+1) (y</a:t>
            </a:r>
            <a:r>
              <a:rPr lang="en-US" baseline="-25000" dirty="0"/>
              <a:t>n+1</a:t>
            </a:r>
            <a:r>
              <a:rPr lang="en-US" dirty="0"/>
              <a:t> + </a:t>
            </a:r>
            <a:r>
              <a:rPr lang="en-US" dirty="0">
                <a:latin typeface="Symbol" pitchFamily="18" charset="2"/>
              </a:rPr>
              <a:t>S</a:t>
            </a:r>
            <a:r>
              <a:rPr lang="en-US" baseline="-25000" dirty="0"/>
              <a:t>i=1…n</a:t>
            </a:r>
            <a:r>
              <a:rPr lang="en-US" dirty="0"/>
              <a:t> </a:t>
            </a:r>
            <a:r>
              <a:rPr lang="en-US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  = 1/(n+1) (y</a:t>
            </a:r>
            <a:r>
              <a:rPr lang="en-US" baseline="-25000" dirty="0"/>
              <a:t>n+1</a:t>
            </a:r>
            <a:r>
              <a:rPr lang="en-US" dirty="0"/>
              <a:t> + n </a:t>
            </a:r>
            <a:r>
              <a:rPr lang="en-US" dirty="0" err="1">
                <a:latin typeface="Symbol" pitchFamily="18" charset="2"/>
              </a:rPr>
              <a:t>q</a:t>
            </a:r>
            <a:r>
              <a:rPr lang="en-US" baseline="-25000" dirty="0" err="1"/>
              <a:t>n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  = </a:t>
            </a:r>
            <a:r>
              <a:rPr lang="en-US" dirty="0" err="1">
                <a:latin typeface="Symbol" pitchFamily="18" charset="2"/>
              </a:rPr>
              <a:t>q</a:t>
            </a:r>
            <a:r>
              <a:rPr lang="en-US" baseline="-25000" dirty="0" err="1"/>
              <a:t>n</a:t>
            </a:r>
            <a:r>
              <a:rPr lang="en-US" dirty="0"/>
              <a:t> </a:t>
            </a:r>
            <a:r>
              <a:rPr lang="en-US" dirty="0" smtClean="0"/>
              <a:t>+ </a:t>
            </a:r>
            <a:r>
              <a:rPr lang="en-US" dirty="0"/>
              <a:t>1/(n+1) (y</a:t>
            </a:r>
            <a:r>
              <a:rPr lang="en-US" baseline="-25000" dirty="0"/>
              <a:t>n+1</a:t>
            </a:r>
            <a:r>
              <a:rPr lang="en-US" dirty="0"/>
              <a:t> - </a:t>
            </a:r>
            <a:r>
              <a:rPr lang="en-US" dirty="0" err="1">
                <a:latin typeface="Symbol" pitchFamily="18" charset="2"/>
              </a:rPr>
              <a:t>q</a:t>
            </a:r>
            <a:r>
              <a:rPr lang="en-US" baseline="-25000" dirty="0" err="1"/>
              <a:t>n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FC9D5D-3E95-467D-9E0A-FEFE08E7455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78886" name="Line 6"/>
          <p:cNvSpPr>
            <a:spLocks noChangeShapeType="1"/>
          </p:cNvSpPr>
          <p:nvPr/>
        </p:nvSpPr>
        <p:spPr bwMode="auto">
          <a:xfrm>
            <a:off x="838200" y="3505200"/>
            <a:ext cx="7391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8885" name="Oval 5"/>
          <p:cNvSpPr>
            <a:spLocks noChangeArrowheads="1"/>
          </p:cNvSpPr>
          <p:nvPr/>
        </p:nvSpPr>
        <p:spPr bwMode="auto">
          <a:xfrm>
            <a:off x="1447800" y="3429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78887" name="Oval 7"/>
          <p:cNvSpPr>
            <a:spLocks noChangeArrowheads="1"/>
          </p:cNvSpPr>
          <p:nvPr/>
        </p:nvSpPr>
        <p:spPr bwMode="auto">
          <a:xfrm>
            <a:off x="2133600" y="3429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78888" name="Oval 8"/>
          <p:cNvSpPr>
            <a:spLocks noChangeArrowheads="1"/>
          </p:cNvSpPr>
          <p:nvPr/>
        </p:nvSpPr>
        <p:spPr bwMode="auto">
          <a:xfrm>
            <a:off x="2438400" y="3429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78889" name="Oval 9"/>
          <p:cNvSpPr>
            <a:spLocks noChangeArrowheads="1"/>
          </p:cNvSpPr>
          <p:nvPr/>
        </p:nvSpPr>
        <p:spPr bwMode="auto">
          <a:xfrm>
            <a:off x="2667000" y="3429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78890" name="Oval 10"/>
          <p:cNvSpPr>
            <a:spLocks noChangeArrowheads="1"/>
          </p:cNvSpPr>
          <p:nvPr/>
        </p:nvSpPr>
        <p:spPr bwMode="auto">
          <a:xfrm>
            <a:off x="3810000" y="3429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78891" name="Oval 11"/>
          <p:cNvSpPr>
            <a:spLocks noChangeArrowheads="1"/>
          </p:cNvSpPr>
          <p:nvPr/>
        </p:nvSpPr>
        <p:spPr bwMode="auto">
          <a:xfrm>
            <a:off x="5791200" y="3429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78892" name="Line 12"/>
          <p:cNvSpPr>
            <a:spLocks noChangeShapeType="1"/>
          </p:cNvSpPr>
          <p:nvPr/>
        </p:nvSpPr>
        <p:spPr bwMode="auto">
          <a:xfrm>
            <a:off x="2819400" y="3048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8893" name="Text Box 13"/>
          <p:cNvSpPr txBox="1">
            <a:spLocks noChangeArrowheads="1"/>
          </p:cNvSpPr>
          <p:nvPr/>
        </p:nvSpPr>
        <p:spPr bwMode="auto">
          <a:xfrm>
            <a:off x="2438400" y="36576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Symbol" pitchFamily="18" charset="2"/>
              </a:rPr>
              <a:t>q</a:t>
            </a:r>
            <a:r>
              <a:rPr lang="en-US" sz="2400" baseline="-25000"/>
              <a:t>5</a:t>
            </a:r>
          </a:p>
        </p:txBody>
      </p:sp>
      <p:sp>
        <p:nvSpPr>
          <p:cNvPr id="16" name="Oval 13"/>
          <p:cNvSpPr>
            <a:spLocks noChangeArrowheads="1"/>
          </p:cNvSpPr>
          <p:nvPr/>
        </p:nvSpPr>
        <p:spPr bwMode="auto">
          <a:xfrm>
            <a:off x="4419600" y="34290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>
            <a:off x="3200400" y="3048000"/>
            <a:ext cx="0" cy="838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3276600" y="3657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Symbol" pitchFamily="18" charset="2"/>
              </a:rPr>
              <a:t>q</a:t>
            </a:r>
            <a:r>
              <a:rPr lang="en-US" sz="2400" baseline="-25000" dirty="0"/>
              <a:t>6</a:t>
            </a:r>
            <a:r>
              <a:rPr lang="en-US" sz="2400" dirty="0"/>
              <a:t> = 5/6 </a:t>
            </a:r>
            <a:r>
              <a:rPr lang="en-US" sz="2400" dirty="0">
                <a:latin typeface="Symbol" pitchFamily="18" charset="2"/>
              </a:rPr>
              <a:t>q</a:t>
            </a:r>
            <a:r>
              <a:rPr lang="en-US" sz="2400" baseline="-25000" dirty="0"/>
              <a:t>5</a:t>
            </a:r>
            <a:r>
              <a:rPr lang="en-US" sz="2400" dirty="0"/>
              <a:t> + 1/6 y</a:t>
            </a:r>
            <a:r>
              <a:rPr lang="en-US" sz="2400" baseline="-25000" dirty="0"/>
              <a:t>6</a:t>
            </a:r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2895600" y="3124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07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Mean Estimation</a:t>
            </a:r>
            <a:endParaRPr lang="en-US"/>
          </a:p>
        </p:txBody>
      </p:sp>
      <p:sp>
        <p:nvSpPr>
          <p:cNvPr id="385028" name="Rectangle 4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Symbol" pitchFamily="18" charset="2"/>
              </a:rPr>
              <a:t>q</a:t>
            </a:r>
            <a:r>
              <a:rPr lang="en-US" baseline="-25000" dirty="0" smtClean="0"/>
              <a:t>n+1</a:t>
            </a:r>
            <a:r>
              <a:rPr lang="en-US" dirty="0" smtClean="0"/>
              <a:t> = </a:t>
            </a:r>
            <a:r>
              <a:rPr lang="en-US" dirty="0" err="1">
                <a:latin typeface="Symbol" pitchFamily="18" charset="2"/>
              </a:rPr>
              <a:t>q</a:t>
            </a:r>
            <a:r>
              <a:rPr lang="en-US" baseline="-25000" dirty="0" err="1"/>
              <a:t>n</a:t>
            </a:r>
            <a:r>
              <a:rPr lang="en-US" dirty="0"/>
              <a:t> + </a:t>
            </a:r>
            <a:r>
              <a:rPr lang="en-US" dirty="0" smtClean="0"/>
              <a:t>1/(n+1) (y</a:t>
            </a:r>
            <a:r>
              <a:rPr lang="en-US" baseline="-25000" dirty="0" smtClean="0"/>
              <a:t>n+1</a:t>
            </a:r>
            <a:r>
              <a:rPr lang="en-US" dirty="0" smtClean="0"/>
              <a:t> - </a:t>
            </a:r>
            <a:r>
              <a:rPr lang="en-US" dirty="0" err="1" smtClean="0">
                <a:latin typeface="Symbol" pitchFamily="18" charset="2"/>
              </a:rPr>
              <a:t>q</a:t>
            </a:r>
            <a:r>
              <a:rPr lang="en-US" baseline="-25000" dirty="0" err="1" smtClean="0"/>
              <a:t>n</a:t>
            </a:r>
            <a:r>
              <a:rPr lang="en-US" dirty="0" smtClean="0"/>
              <a:t>)</a:t>
            </a:r>
          </a:p>
          <a:p>
            <a:r>
              <a:rPr lang="en-US" dirty="0" smtClean="0"/>
              <a:t>Only need to store n, </a:t>
            </a:r>
            <a:r>
              <a:rPr lang="en-US" dirty="0" err="1" smtClean="0">
                <a:latin typeface="Symbol" pitchFamily="18" charset="2"/>
              </a:rPr>
              <a:t>q</a:t>
            </a:r>
            <a:r>
              <a:rPr lang="en-US" baseline="-25000" dirty="0" err="1" smtClean="0"/>
              <a:t>n</a:t>
            </a:r>
            <a:endParaRPr lang="en-US" baseline="-25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DB454A1-6266-498E-A4FC-F8902D382D2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85026" name="Line 2"/>
          <p:cNvSpPr>
            <a:spLocks noChangeShapeType="1"/>
          </p:cNvSpPr>
          <p:nvPr/>
        </p:nvSpPr>
        <p:spPr bwMode="auto">
          <a:xfrm>
            <a:off x="838200" y="3505200"/>
            <a:ext cx="7391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5029" name="Oval 5"/>
          <p:cNvSpPr>
            <a:spLocks noChangeArrowheads="1"/>
          </p:cNvSpPr>
          <p:nvPr/>
        </p:nvSpPr>
        <p:spPr bwMode="auto">
          <a:xfrm>
            <a:off x="1447800" y="3429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85030" name="Oval 6"/>
          <p:cNvSpPr>
            <a:spLocks noChangeArrowheads="1"/>
          </p:cNvSpPr>
          <p:nvPr/>
        </p:nvSpPr>
        <p:spPr bwMode="auto">
          <a:xfrm>
            <a:off x="2133600" y="3429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85031" name="Oval 7"/>
          <p:cNvSpPr>
            <a:spLocks noChangeArrowheads="1"/>
          </p:cNvSpPr>
          <p:nvPr/>
        </p:nvSpPr>
        <p:spPr bwMode="auto">
          <a:xfrm>
            <a:off x="2438400" y="3429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85032" name="Oval 8"/>
          <p:cNvSpPr>
            <a:spLocks noChangeArrowheads="1"/>
          </p:cNvSpPr>
          <p:nvPr/>
        </p:nvSpPr>
        <p:spPr bwMode="auto">
          <a:xfrm>
            <a:off x="2667000" y="3429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85033" name="Oval 9"/>
          <p:cNvSpPr>
            <a:spLocks noChangeArrowheads="1"/>
          </p:cNvSpPr>
          <p:nvPr/>
        </p:nvSpPr>
        <p:spPr bwMode="auto">
          <a:xfrm>
            <a:off x="3810000" y="3429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85034" name="Oval 10"/>
          <p:cNvSpPr>
            <a:spLocks noChangeArrowheads="1"/>
          </p:cNvSpPr>
          <p:nvPr/>
        </p:nvSpPr>
        <p:spPr bwMode="auto">
          <a:xfrm>
            <a:off x="5791200" y="3429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85035" name="Line 11"/>
          <p:cNvSpPr>
            <a:spLocks noChangeShapeType="1"/>
          </p:cNvSpPr>
          <p:nvPr/>
        </p:nvSpPr>
        <p:spPr bwMode="auto">
          <a:xfrm>
            <a:off x="2819400" y="3048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5036" name="Text Box 12"/>
          <p:cNvSpPr txBox="1">
            <a:spLocks noChangeArrowheads="1"/>
          </p:cNvSpPr>
          <p:nvPr/>
        </p:nvSpPr>
        <p:spPr bwMode="auto">
          <a:xfrm>
            <a:off x="2438400" y="36576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Symbol" pitchFamily="18" charset="2"/>
              </a:rPr>
              <a:t>q</a:t>
            </a:r>
            <a:r>
              <a:rPr lang="en-US" sz="2400" baseline="-25000"/>
              <a:t>5</a:t>
            </a:r>
          </a:p>
        </p:txBody>
      </p:sp>
      <p:sp>
        <p:nvSpPr>
          <p:cNvPr id="385037" name="Oval 13"/>
          <p:cNvSpPr>
            <a:spLocks noChangeArrowheads="1"/>
          </p:cNvSpPr>
          <p:nvPr/>
        </p:nvSpPr>
        <p:spPr bwMode="auto">
          <a:xfrm>
            <a:off x="4419600" y="34290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85038" name="Line 14"/>
          <p:cNvSpPr>
            <a:spLocks noChangeShapeType="1"/>
          </p:cNvSpPr>
          <p:nvPr/>
        </p:nvSpPr>
        <p:spPr bwMode="auto">
          <a:xfrm>
            <a:off x="3200400" y="3048000"/>
            <a:ext cx="0" cy="838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5039" name="Text Box 15"/>
          <p:cNvSpPr txBox="1">
            <a:spLocks noChangeArrowheads="1"/>
          </p:cNvSpPr>
          <p:nvPr/>
        </p:nvSpPr>
        <p:spPr bwMode="auto">
          <a:xfrm>
            <a:off x="3276600" y="3657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Symbol" pitchFamily="18" charset="2"/>
              </a:rPr>
              <a:t>q</a:t>
            </a:r>
            <a:r>
              <a:rPr lang="en-US" sz="2400" baseline="-25000"/>
              <a:t>6</a:t>
            </a:r>
            <a:r>
              <a:rPr lang="en-US" sz="2400"/>
              <a:t> = 5/6 </a:t>
            </a:r>
            <a:r>
              <a:rPr lang="en-US" sz="2400">
                <a:latin typeface="Symbol" pitchFamily="18" charset="2"/>
              </a:rPr>
              <a:t>q</a:t>
            </a:r>
            <a:r>
              <a:rPr lang="en-US" sz="2400" baseline="-25000"/>
              <a:t>6</a:t>
            </a:r>
            <a:r>
              <a:rPr lang="en-US" sz="2400"/>
              <a:t> + 1/6 y</a:t>
            </a:r>
            <a:r>
              <a:rPr lang="en-US" sz="2400" baseline="-25000"/>
              <a:t>6</a:t>
            </a:r>
          </a:p>
        </p:txBody>
      </p:sp>
      <p:sp>
        <p:nvSpPr>
          <p:cNvPr id="385040" name="Line 16"/>
          <p:cNvSpPr>
            <a:spLocks noChangeShapeType="1"/>
          </p:cNvSpPr>
          <p:nvPr/>
        </p:nvSpPr>
        <p:spPr bwMode="auto">
          <a:xfrm>
            <a:off x="2895600" y="3124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40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Rates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fact, </a:t>
            </a:r>
            <a:r>
              <a:rPr lang="en-US" dirty="0">
                <a:latin typeface="Symbol" pitchFamily="18" charset="2"/>
              </a:rPr>
              <a:t>q</a:t>
            </a:r>
            <a:r>
              <a:rPr lang="en-US" baseline="-25000" dirty="0"/>
              <a:t>n+1</a:t>
            </a:r>
            <a:r>
              <a:rPr lang="en-US" dirty="0"/>
              <a:t> = </a:t>
            </a:r>
            <a:r>
              <a:rPr lang="en-US" dirty="0" err="1">
                <a:latin typeface="Symbol" pitchFamily="18" charset="2"/>
              </a:rPr>
              <a:t>q</a:t>
            </a:r>
            <a:r>
              <a:rPr lang="en-US" baseline="-25000" dirty="0" err="1"/>
              <a:t>n</a:t>
            </a:r>
            <a:r>
              <a:rPr lang="en-US" dirty="0"/>
              <a:t> + </a:t>
            </a:r>
            <a:r>
              <a:rPr lang="en-US" dirty="0">
                <a:latin typeface="Symbol" pitchFamily="18" charset="2"/>
              </a:rPr>
              <a:t>a</a:t>
            </a:r>
            <a:r>
              <a:rPr lang="en-US" baseline="-25000" dirty="0"/>
              <a:t>n</a:t>
            </a:r>
            <a:r>
              <a:rPr lang="en-US" dirty="0"/>
              <a:t> (y</a:t>
            </a:r>
            <a:r>
              <a:rPr lang="en-US" baseline="-25000" dirty="0"/>
              <a:t>n+1</a:t>
            </a:r>
            <a:r>
              <a:rPr lang="en-US" dirty="0"/>
              <a:t> - </a:t>
            </a:r>
            <a:r>
              <a:rPr lang="en-US" dirty="0" err="1">
                <a:latin typeface="Symbol" pitchFamily="18" charset="2"/>
              </a:rPr>
              <a:t>q</a:t>
            </a:r>
            <a:r>
              <a:rPr lang="en-US" baseline="-25000" dirty="0" err="1"/>
              <a:t>n</a:t>
            </a:r>
            <a:r>
              <a:rPr lang="en-US" dirty="0"/>
              <a:t>) converges to the mean for any </a:t>
            </a:r>
            <a:r>
              <a:rPr lang="en-US" dirty="0">
                <a:latin typeface="Symbol" pitchFamily="18" charset="2"/>
              </a:rPr>
              <a:t>a</a:t>
            </a:r>
            <a:r>
              <a:rPr lang="en-US" baseline="-25000" dirty="0"/>
              <a:t>n</a:t>
            </a:r>
            <a:r>
              <a:rPr lang="en-US" dirty="0"/>
              <a:t> such that:</a:t>
            </a:r>
          </a:p>
          <a:p>
            <a:pPr lvl="1"/>
            <a:r>
              <a:rPr lang="en-US" dirty="0">
                <a:latin typeface="Symbol" pitchFamily="18" charset="2"/>
              </a:rPr>
              <a:t>a</a:t>
            </a:r>
            <a:r>
              <a:rPr lang="en-US" baseline="-25000" dirty="0"/>
              <a:t>n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</a:t>
            </a:r>
            <a:r>
              <a:rPr lang="en-US" dirty="0"/>
              <a:t> 0 as n</a:t>
            </a:r>
            <a:r>
              <a:rPr lang="en-US" dirty="0">
                <a:sym typeface="Symbol"/>
              </a:rPr>
              <a:t>  </a:t>
            </a:r>
          </a:p>
          <a:p>
            <a:pPr lvl="1"/>
            <a:r>
              <a:rPr lang="en-US" dirty="0">
                <a:latin typeface="Symbol" pitchFamily="18" charset="2"/>
              </a:rPr>
              <a:t>Sa</a:t>
            </a:r>
            <a:r>
              <a:rPr lang="en-US" baseline="-25000" dirty="0"/>
              <a:t>n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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</a:t>
            </a:r>
          </a:p>
          <a:p>
            <a:pPr lvl="1"/>
            <a:r>
              <a:rPr lang="en-US" dirty="0">
                <a:latin typeface="Symbol" pitchFamily="18" charset="2"/>
              </a:rPr>
              <a:t>Sa</a:t>
            </a:r>
            <a:r>
              <a:rPr lang="en-US" baseline="-25000" dirty="0"/>
              <a:t>n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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C</a:t>
            </a:r>
            <a:r>
              <a:rPr lang="en-US" dirty="0"/>
              <a:t> &lt; </a:t>
            </a:r>
            <a:r>
              <a:rPr lang="en-US" dirty="0">
                <a:sym typeface="Symbol"/>
              </a:rPr>
              <a:t></a:t>
            </a:r>
            <a:endParaRPr lang="en-US" dirty="0"/>
          </a:p>
          <a:p>
            <a:r>
              <a:rPr lang="en-US" dirty="0" smtClean="0"/>
              <a:t>O(1/n) does the trick</a:t>
            </a:r>
          </a:p>
          <a:p>
            <a:r>
              <a:rPr lang="en-US" dirty="0" smtClean="0"/>
              <a:t>If </a:t>
            </a:r>
            <a:r>
              <a:rPr lang="en-US" dirty="0" smtClean="0">
                <a:latin typeface="Symbol" pitchFamily="18" charset="2"/>
              </a:rPr>
              <a:t>a</a:t>
            </a:r>
            <a:r>
              <a:rPr lang="en-US" baseline="-25000" dirty="0" smtClean="0"/>
              <a:t>n</a:t>
            </a:r>
            <a:r>
              <a:rPr lang="en-US" dirty="0"/>
              <a:t> is </a:t>
            </a:r>
            <a:r>
              <a:rPr lang="en-US" dirty="0" smtClean="0"/>
              <a:t>close to 1, then the estimate shifts strongly to recent data; close to 0, and the old estimate is preserved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30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724400" cy="4873752"/>
          </a:xfrm>
        </p:spPr>
        <p:txBody>
          <a:bodyPr/>
          <a:lstStyle/>
          <a:p>
            <a:r>
              <a:rPr lang="en-US" b="1" dirty="0" smtClean="0"/>
              <a:t>RL problem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3"/>
                </a:solidFill>
              </a:rPr>
              <a:t>given only observations of actions, states, and rewards, learn a (near) optimal policy</a:t>
            </a:r>
          </a:p>
          <a:p>
            <a:r>
              <a:rPr lang="en-US" dirty="0" smtClean="0"/>
              <a:t>No prior knowledge of transition or reward models</a:t>
            </a:r>
          </a:p>
          <a:p>
            <a:r>
              <a:rPr lang="en-US" dirty="0" smtClean="0"/>
              <a:t>We consider: fully-observable</a:t>
            </a:r>
            <a:r>
              <a:rPr lang="en-US" dirty="0"/>
              <a:t>, episodic </a:t>
            </a:r>
            <a:r>
              <a:rPr lang="en-US" dirty="0" smtClean="0"/>
              <a:t>environment, finite </a:t>
            </a:r>
            <a:r>
              <a:rPr lang="en-US" dirty="0"/>
              <a:t>state space, uncertainty in action (MDP)</a:t>
            </a:r>
          </a:p>
          <a:p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4" name="Picture 4" descr="patonhe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524000"/>
            <a:ext cx="3505200" cy="2310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386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578</TotalTime>
  <Words>2282</Words>
  <Application>Microsoft Office PowerPoint</Application>
  <PresentationFormat>On-screen Show (4:3)</PresentationFormat>
  <Paragraphs>670</Paragraphs>
  <Slides>44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Oriel</vt:lpstr>
      <vt:lpstr>Reinforcement Learning</vt:lpstr>
      <vt:lpstr>Agenda</vt:lpstr>
      <vt:lpstr>Incremental (“Online”) Function Learning</vt:lpstr>
      <vt:lpstr>Example: Mean Estimation</vt:lpstr>
      <vt:lpstr>Example: Mean Estimation</vt:lpstr>
      <vt:lpstr>Example: Mean Estimation</vt:lpstr>
      <vt:lpstr>Example: Mean Estimation</vt:lpstr>
      <vt:lpstr>Learning Rates</vt:lpstr>
      <vt:lpstr>Reinforcement Learning</vt:lpstr>
      <vt:lpstr>What to Learn?</vt:lpstr>
      <vt:lpstr>First steps: Passive RL</vt:lpstr>
      <vt:lpstr>Direct Utility Estimation</vt:lpstr>
      <vt:lpstr>Online Implementation</vt:lpstr>
      <vt:lpstr>Temporal Difference Learning</vt:lpstr>
      <vt:lpstr>Temporal Difference Learning</vt:lpstr>
      <vt:lpstr>Temporal Difference Learning</vt:lpstr>
      <vt:lpstr>Temporal Difference Learning</vt:lpstr>
      <vt:lpstr>Temporal Difference Learning</vt:lpstr>
      <vt:lpstr>Temporal Difference Learning</vt:lpstr>
      <vt:lpstr>Temporal Difference Learning</vt:lpstr>
      <vt:lpstr>Temporal Difference Learning</vt:lpstr>
      <vt:lpstr>Temporal Difference Learning</vt:lpstr>
      <vt:lpstr>Temporal Difference Learning</vt:lpstr>
      <vt:lpstr>“Offline” interpretation of TD Learning</vt:lpstr>
      <vt:lpstr>Adaptive Dynamic Programming</vt:lpstr>
      <vt:lpstr>Active RL</vt:lpstr>
      <vt:lpstr>Greedy RL</vt:lpstr>
      <vt:lpstr>Exploration vs. Exploitation</vt:lpstr>
      <vt:lpstr>Restaurant Problem</vt:lpstr>
      <vt:lpstr>Optimistic Exploration Strategy</vt:lpstr>
      <vt:lpstr>Complexity</vt:lpstr>
      <vt:lpstr>Q-Values</vt:lpstr>
      <vt:lpstr>Q-learning Update</vt:lpstr>
      <vt:lpstr>More Issues in RL</vt:lpstr>
      <vt:lpstr>Large Scale Applications</vt:lpstr>
      <vt:lpstr>Recap</vt:lpstr>
      <vt:lpstr>Incremental Least Squares</vt:lpstr>
      <vt:lpstr>Delta Rule for Linear Least Squares</vt:lpstr>
      <vt:lpstr>Incremental Least Squares</vt:lpstr>
      <vt:lpstr>Incremental Least Squares</vt:lpstr>
      <vt:lpstr>Incremental Least Squares</vt:lpstr>
      <vt:lpstr>Incremental Least Squares</vt:lpstr>
      <vt:lpstr>Incremental Least Squares</vt:lpstr>
      <vt:lpstr>Incremental Least Squares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Uncertainty in Sensing (and action)</dc:title>
  <dc:creator>Kris Hauser</dc:creator>
  <cp:lastModifiedBy>hauser</cp:lastModifiedBy>
  <cp:revision>106</cp:revision>
  <dcterms:created xsi:type="dcterms:W3CDTF">2010-10-13T17:57:30Z</dcterms:created>
  <dcterms:modified xsi:type="dcterms:W3CDTF">2012-11-12T14:51:08Z</dcterms:modified>
</cp:coreProperties>
</file>