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7" r:id="rId2"/>
    <p:sldId id="296" r:id="rId3"/>
    <p:sldId id="312" r:id="rId4"/>
    <p:sldId id="313" r:id="rId5"/>
    <p:sldId id="294" r:id="rId6"/>
    <p:sldId id="314" r:id="rId7"/>
    <p:sldId id="317" r:id="rId8"/>
    <p:sldId id="297" r:id="rId9"/>
    <p:sldId id="299" r:id="rId10"/>
    <p:sldId id="298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315" r:id="rId22"/>
    <p:sldId id="316" r:id="rId23"/>
    <p:sldId id="318" r:id="rId24"/>
    <p:sldId id="321" r:id="rId25"/>
    <p:sldId id="322" r:id="rId26"/>
    <p:sldId id="323" r:id="rId27"/>
    <p:sldId id="310" r:id="rId28"/>
    <p:sldId id="325" r:id="rId29"/>
    <p:sldId id="311" r:id="rId30"/>
    <p:sldId id="324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0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9443AC-8D1A-450E-9356-306ED68BA471}" type="datetimeFigureOut">
              <a:rPr lang="en-US" smtClean="0"/>
              <a:t>11/15/2012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28F37B-DE9A-441C-8A3A-1E40ACA35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421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92EC08-047C-49D4-B636-8AF5D7237F1D}" type="slidenum">
              <a:rPr lang="en-US"/>
              <a:pPr/>
              <a:t>1</a:t>
            </a:fld>
            <a:endParaRPr lang="en-US"/>
          </a:p>
        </p:txBody>
      </p:sp>
      <p:sp>
        <p:nvSpPr>
          <p:cNvPr id="17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5A1AAA75-8628-4DB3-A658-74ED04727EBB}" type="datetimeFigureOut">
              <a:rPr lang="en-US" smtClean="0"/>
              <a:t>11/15/2012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9745FE82-E1B0-4236-A11C-BB939D155D6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AAA75-8628-4DB3-A658-74ED04727EBB}" type="datetimeFigureOut">
              <a:rPr lang="en-US" smtClean="0"/>
              <a:t>11/15/2012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5FE82-E1B0-4236-A11C-BB939D155D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AAA75-8628-4DB3-A658-74ED04727EBB}" type="datetimeFigureOut">
              <a:rPr lang="en-US" smtClean="0"/>
              <a:t>11/15/2012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5FE82-E1B0-4236-A11C-BB939D155D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A1AAA75-8628-4DB3-A658-74ED04727EBB}" type="datetimeFigureOut">
              <a:rPr lang="en-US" smtClean="0"/>
              <a:t>11/15/2012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745FE82-E1B0-4236-A11C-BB939D155D6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5A1AAA75-8628-4DB3-A658-74ED04727EBB}" type="datetimeFigureOut">
              <a:rPr lang="en-US" smtClean="0"/>
              <a:t>11/15/2012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9745FE82-E1B0-4236-A11C-BB939D155D6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AAA75-8628-4DB3-A658-74ED04727EBB}" type="datetimeFigureOut">
              <a:rPr lang="en-US" smtClean="0"/>
              <a:t>11/15/2012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5FE82-E1B0-4236-A11C-BB939D155D6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AAA75-8628-4DB3-A658-74ED04727EBB}" type="datetimeFigureOut">
              <a:rPr lang="en-US" smtClean="0"/>
              <a:t>11/15/2012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5FE82-E1B0-4236-A11C-BB939D155D6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A1AAA75-8628-4DB3-A658-74ED04727EBB}" type="datetimeFigureOut">
              <a:rPr lang="en-US" smtClean="0"/>
              <a:t>11/15/2012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745FE82-E1B0-4236-A11C-BB939D155D6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AAA75-8628-4DB3-A658-74ED04727EBB}" type="datetimeFigureOut">
              <a:rPr lang="en-US" smtClean="0"/>
              <a:t>11/15/2012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5FE82-E1B0-4236-A11C-BB939D155D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A1AAA75-8628-4DB3-A658-74ED04727EBB}" type="datetimeFigureOut">
              <a:rPr lang="en-US" smtClean="0"/>
              <a:t>11/15/2012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745FE82-E1B0-4236-A11C-BB939D155D62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A1AAA75-8628-4DB3-A658-74ED04727EBB}" type="datetimeFigureOut">
              <a:rPr lang="en-US" smtClean="0"/>
              <a:t>11/15/2012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745FE82-E1B0-4236-A11C-BB939D155D62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A1AAA75-8628-4DB3-A658-74ED04727EBB}" type="datetimeFigureOut">
              <a:rPr lang="en-US" smtClean="0"/>
              <a:t>11/15/2012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745FE82-E1B0-4236-A11C-BB939D155D6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Uncertainty in</a:t>
            </a:r>
            <a:br>
              <a:rPr lang="en-US" dirty="0" smtClean="0"/>
            </a:br>
            <a:r>
              <a:rPr lang="en-US" dirty="0" smtClean="0"/>
              <a:t>Sensing (and action)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POMDP Utility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policy </a:t>
            </a:r>
            <a:r>
              <a:rPr lang="en-US" dirty="0">
                <a:latin typeface="Symbol" pitchFamily="18" charset="2"/>
              </a:rPr>
              <a:t>p</a:t>
            </a:r>
            <a:r>
              <a:rPr lang="en-US" dirty="0"/>
              <a:t>(b)</a:t>
            </a:r>
            <a:r>
              <a:rPr lang="en-US" dirty="0">
                <a:latin typeface="Symbol" pitchFamily="18" charset="2"/>
              </a:rPr>
              <a:t> </a:t>
            </a:r>
            <a:r>
              <a:rPr lang="en-US" dirty="0"/>
              <a:t>is defined as a map from </a:t>
            </a:r>
            <a:r>
              <a:rPr lang="en-US" dirty="0">
                <a:solidFill>
                  <a:schemeClr val="accent3"/>
                </a:solidFill>
              </a:rPr>
              <a:t>belief states</a:t>
            </a:r>
            <a:r>
              <a:rPr lang="en-US" dirty="0"/>
              <a:t> to </a:t>
            </a:r>
            <a:r>
              <a:rPr lang="en-US" dirty="0">
                <a:solidFill>
                  <a:srgbClr val="7030A0"/>
                </a:solidFill>
              </a:rPr>
              <a:t>actions</a:t>
            </a:r>
          </a:p>
          <a:p>
            <a:r>
              <a:rPr lang="en-US" dirty="0"/>
              <a:t>Expected discounted reward with policy </a:t>
            </a:r>
            <a:r>
              <a:rPr lang="en-US" dirty="0">
                <a:latin typeface="Symbol" pitchFamily="18" charset="2"/>
              </a:rPr>
              <a:t>p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	U</a:t>
            </a:r>
            <a:r>
              <a:rPr lang="en-US" baseline="-25000" dirty="0">
                <a:latin typeface="Symbol" pitchFamily="18" charset="2"/>
              </a:rPr>
              <a:t>p</a:t>
            </a:r>
            <a:r>
              <a:rPr lang="en-US" dirty="0"/>
              <a:t>(</a:t>
            </a:r>
            <a:r>
              <a:rPr lang="en-US" dirty="0">
                <a:solidFill>
                  <a:srgbClr val="C00000"/>
                </a:solidFill>
              </a:rPr>
              <a:t>b</a:t>
            </a:r>
            <a:r>
              <a:rPr lang="en-US" dirty="0"/>
              <a:t>) = E[</a:t>
            </a:r>
            <a:r>
              <a:rPr lang="en-US" dirty="0">
                <a:sym typeface="Symbol"/>
              </a:rPr>
              <a:t></a:t>
            </a:r>
            <a:r>
              <a:rPr lang="en-US" baseline="-25000" dirty="0">
                <a:sym typeface="Symbol"/>
              </a:rPr>
              <a:t>t </a:t>
            </a:r>
            <a:r>
              <a:rPr lang="en-US" dirty="0" err="1">
                <a:latin typeface="Symbol" pitchFamily="18" charset="2"/>
                <a:sym typeface="Symbol"/>
              </a:rPr>
              <a:t>g</a:t>
            </a:r>
            <a:r>
              <a:rPr lang="en-US" baseline="30000" dirty="0" err="1">
                <a:sym typeface="Symbol"/>
              </a:rPr>
              <a:t>t</a:t>
            </a:r>
            <a:r>
              <a:rPr lang="en-US" baseline="30000" dirty="0">
                <a:sym typeface="Symbol"/>
              </a:rPr>
              <a:t> </a:t>
            </a:r>
            <a:r>
              <a:rPr lang="en-US" dirty="0"/>
              <a:t>R(S</a:t>
            </a:r>
            <a:r>
              <a:rPr lang="en-US" baseline="-25000" dirty="0"/>
              <a:t>t</a:t>
            </a:r>
            <a:r>
              <a:rPr lang="en-US" dirty="0" smtClean="0"/>
              <a:t>)]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where S</a:t>
            </a:r>
            <a:r>
              <a:rPr lang="en-US" baseline="-25000" dirty="0" smtClean="0"/>
              <a:t>t</a:t>
            </a:r>
            <a:r>
              <a:rPr lang="en-US" dirty="0" smtClean="0"/>
              <a:t> is the random variable indicating the state at time t</a:t>
            </a:r>
          </a:p>
          <a:p>
            <a:r>
              <a:rPr lang="en-US" dirty="0" smtClean="0"/>
              <a:t>P(S</a:t>
            </a:r>
            <a:r>
              <a:rPr lang="en-US" baseline="-25000" dirty="0" smtClean="0"/>
              <a:t>0</a:t>
            </a:r>
            <a:r>
              <a:rPr lang="en-US" dirty="0" smtClean="0"/>
              <a:t>=s) = b</a:t>
            </a:r>
            <a:r>
              <a:rPr lang="en-US" baseline="-25000" dirty="0" smtClean="0"/>
              <a:t>0</a:t>
            </a:r>
            <a:r>
              <a:rPr lang="en-US" dirty="0" smtClean="0"/>
              <a:t>(s)</a:t>
            </a:r>
          </a:p>
          <a:p>
            <a:r>
              <a:rPr lang="en-US" dirty="0" smtClean="0"/>
              <a:t>P(S</a:t>
            </a:r>
            <a:r>
              <a:rPr lang="en-US" baseline="-25000" dirty="0"/>
              <a:t>1</a:t>
            </a:r>
            <a:r>
              <a:rPr lang="en-US" dirty="0" smtClean="0"/>
              <a:t>=s) = </a:t>
            </a:r>
            <a:r>
              <a:rPr lang="en-US" dirty="0" smtClean="0">
                <a:sym typeface="Symbol"/>
              </a:rPr>
              <a:t></a:t>
            </a:r>
            <a:r>
              <a:rPr lang="en-US" baseline="-25000" dirty="0" smtClean="0">
                <a:sym typeface="Symbol"/>
              </a:rPr>
              <a:t>s’ </a:t>
            </a:r>
            <a:r>
              <a:rPr lang="en-US" dirty="0" smtClean="0"/>
              <a:t>P(</a:t>
            </a:r>
            <a:r>
              <a:rPr lang="en-US" dirty="0" err="1" smtClean="0"/>
              <a:t>s|s</a:t>
            </a:r>
            <a:r>
              <a:rPr lang="en-US" dirty="0" smtClean="0"/>
              <a:t>’,</a:t>
            </a:r>
            <a:r>
              <a:rPr lang="en-US" dirty="0" smtClean="0">
                <a:latin typeface="Symbol" pitchFamily="18" charset="2"/>
              </a:rPr>
              <a:t>p</a:t>
            </a:r>
            <a:r>
              <a:rPr lang="en-US" dirty="0" smtClean="0"/>
              <a:t>(b)) b</a:t>
            </a:r>
            <a:r>
              <a:rPr lang="en-US" baseline="-25000" dirty="0" smtClean="0"/>
              <a:t>0</a:t>
            </a:r>
            <a:r>
              <a:rPr lang="en-US" dirty="0" smtClean="0"/>
              <a:t>(s</a:t>
            </a:r>
            <a:r>
              <a:rPr lang="en-US" dirty="0"/>
              <a:t>’)</a:t>
            </a:r>
            <a:endParaRPr lang="en-US" dirty="0" smtClean="0"/>
          </a:p>
          <a:p>
            <a:r>
              <a:rPr lang="en-US" dirty="0" smtClean="0"/>
              <a:t>P(S</a:t>
            </a:r>
            <a:r>
              <a:rPr lang="en-US" baseline="-25000" dirty="0" smtClean="0"/>
              <a:t>2</a:t>
            </a:r>
            <a:r>
              <a:rPr lang="en-US" dirty="0" smtClean="0"/>
              <a:t>=s) = ?</a:t>
            </a:r>
          </a:p>
        </p:txBody>
      </p:sp>
    </p:spTree>
    <p:extLst>
      <p:ext uri="{BB962C8B-B14F-4D97-AF65-F5344CB8AC3E}">
        <p14:creationId xmlns:p14="http://schemas.microsoft.com/office/powerpoint/2010/main" val="181337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POMDP Utility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policy </a:t>
            </a:r>
            <a:r>
              <a:rPr lang="en-US" dirty="0">
                <a:latin typeface="Symbol" pitchFamily="18" charset="2"/>
              </a:rPr>
              <a:t>p</a:t>
            </a:r>
            <a:r>
              <a:rPr lang="en-US" dirty="0"/>
              <a:t>(b)</a:t>
            </a:r>
            <a:r>
              <a:rPr lang="en-US" dirty="0">
                <a:latin typeface="Symbol" pitchFamily="18" charset="2"/>
              </a:rPr>
              <a:t> </a:t>
            </a:r>
            <a:r>
              <a:rPr lang="en-US" dirty="0"/>
              <a:t>is defined as a map from </a:t>
            </a:r>
            <a:r>
              <a:rPr lang="en-US" dirty="0">
                <a:solidFill>
                  <a:schemeClr val="accent3"/>
                </a:solidFill>
              </a:rPr>
              <a:t>belief states</a:t>
            </a:r>
            <a:r>
              <a:rPr lang="en-US" dirty="0"/>
              <a:t> to </a:t>
            </a:r>
            <a:r>
              <a:rPr lang="en-US" dirty="0">
                <a:solidFill>
                  <a:srgbClr val="7030A0"/>
                </a:solidFill>
              </a:rPr>
              <a:t>actions</a:t>
            </a:r>
          </a:p>
          <a:p>
            <a:r>
              <a:rPr lang="en-US" dirty="0"/>
              <a:t>Expected discounted reward with policy </a:t>
            </a:r>
            <a:r>
              <a:rPr lang="en-US" dirty="0">
                <a:latin typeface="Symbol" pitchFamily="18" charset="2"/>
              </a:rPr>
              <a:t>p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	U</a:t>
            </a:r>
            <a:r>
              <a:rPr lang="en-US" baseline="-25000" dirty="0">
                <a:latin typeface="Symbol" pitchFamily="18" charset="2"/>
              </a:rPr>
              <a:t>p</a:t>
            </a:r>
            <a:r>
              <a:rPr lang="en-US" dirty="0"/>
              <a:t>(</a:t>
            </a:r>
            <a:r>
              <a:rPr lang="en-US" dirty="0">
                <a:solidFill>
                  <a:srgbClr val="C00000"/>
                </a:solidFill>
              </a:rPr>
              <a:t>b</a:t>
            </a:r>
            <a:r>
              <a:rPr lang="en-US" dirty="0"/>
              <a:t>) = E[</a:t>
            </a:r>
            <a:r>
              <a:rPr lang="en-US" dirty="0">
                <a:sym typeface="Symbol"/>
              </a:rPr>
              <a:t></a:t>
            </a:r>
            <a:r>
              <a:rPr lang="en-US" baseline="-25000" dirty="0">
                <a:sym typeface="Symbol"/>
              </a:rPr>
              <a:t>t </a:t>
            </a:r>
            <a:r>
              <a:rPr lang="en-US" dirty="0" err="1">
                <a:latin typeface="Symbol" pitchFamily="18" charset="2"/>
                <a:sym typeface="Symbol"/>
              </a:rPr>
              <a:t>g</a:t>
            </a:r>
            <a:r>
              <a:rPr lang="en-US" baseline="30000" dirty="0" err="1">
                <a:sym typeface="Symbol"/>
              </a:rPr>
              <a:t>t</a:t>
            </a:r>
            <a:r>
              <a:rPr lang="en-US" baseline="30000" dirty="0">
                <a:sym typeface="Symbol"/>
              </a:rPr>
              <a:t> </a:t>
            </a:r>
            <a:r>
              <a:rPr lang="en-US" dirty="0"/>
              <a:t>R(S</a:t>
            </a:r>
            <a:r>
              <a:rPr lang="en-US" baseline="-25000" dirty="0"/>
              <a:t>t</a:t>
            </a:r>
            <a:r>
              <a:rPr lang="en-US" dirty="0" smtClean="0"/>
              <a:t>)]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where S</a:t>
            </a:r>
            <a:r>
              <a:rPr lang="en-US" baseline="-25000" dirty="0" smtClean="0"/>
              <a:t>t</a:t>
            </a:r>
            <a:r>
              <a:rPr lang="en-US" dirty="0" smtClean="0"/>
              <a:t> is the random variable indicating the state at time t</a:t>
            </a:r>
          </a:p>
          <a:p>
            <a:r>
              <a:rPr lang="en-US" dirty="0" smtClean="0"/>
              <a:t>P(S</a:t>
            </a:r>
            <a:r>
              <a:rPr lang="en-US" baseline="-25000" dirty="0" smtClean="0"/>
              <a:t>0</a:t>
            </a:r>
            <a:r>
              <a:rPr lang="en-US" dirty="0" smtClean="0"/>
              <a:t>=s) = b</a:t>
            </a:r>
            <a:r>
              <a:rPr lang="en-US" baseline="-25000" dirty="0" smtClean="0"/>
              <a:t>0</a:t>
            </a:r>
            <a:r>
              <a:rPr lang="en-US" dirty="0" smtClean="0"/>
              <a:t>(s)</a:t>
            </a:r>
          </a:p>
          <a:p>
            <a:r>
              <a:rPr lang="en-US" dirty="0" smtClean="0"/>
              <a:t>P(S</a:t>
            </a:r>
            <a:r>
              <a:rPr lang="en-US" baseline="-25000" dirty="0"/>
              <a:t>1</a:t>
            </a:r>
            <a:r>
              <a:rPr lang="en-US" dirty="0" smtClean="0"/>
              <a:t>=s) = </a:t>
            </a:r>
            <a:r>
              <a:rPr lang="en-US" dirty="0" smtClean="0">
                <a:sym typeface="Symbol"/>
              </a:rPr>
              <a:t></a:t>
            </a:r>
            <a:r>
              <a:rPr lang="en-US" baseline="-25000" dirty="0" smtClean="0">
                <a:sym typeface="Symbol"/>
              </a:rPr>
              <a:t>s’ </a:t>
            </a:r>
            <a:r>
              <a:rPr lang="en-US" dirty="0" smtClean="0"/>
              <a:t>P(</a:t>
            </a:r>
            <a:r>
              <a:rPr lang="en-US" dirty="0" err="1" smtClean="0"/>
              <a:t>s|s</a:t>
            </a:r>
            <a:r>
              <a:rPr lang="en-US" dirty="0" smtClean="0"/>
              <a:t>’,</a:t>
            </a:r>
            <a:r>
              <a:rPr lang="en-US" dirty="0" smtClean="0">
                <a:latin typeface="Symbol" pitchFamily="18" charset="2"/>
              </a:rPr>
              <a:t>p</a:t>
            </a:r>
            <a:r>
              <a:rPr lang="en-US" dirty="0" smtClean="0"/>
              <a:t>(b)) b</a:t>
            </a:r>
            <a:r>
              <a:rPr lang="en-US" baseline="-25000" dirty="0" smtClean="0"/>
              <a:t>0</a:t>
            </a:r>
            <a:r>
              <a:rPr lang="en-US" dirty="0" smtClean="0"/>
              <a:t>(s’)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What belief states could the robot take on after 1 step?</a:t>
            </a:r>
          </a:p>
        </p:txBody>
      </p:sp>
    </p:spTree>
    <p:extLst>
      <p:ext uri="{BB962C8B-B14F-4D97-AF65-F5344CB8AC3E}">
        <p14:creationId xmlns:p14="http://schemas.microsoft.com/office/powerpoint/2010/main" val="291572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733800" y="457200"/>
            <a:ext cx="990600" cy="990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</a:t>
            </a:r>
            <a:r>
              <a:rPr lang="en-US" sz="2400" baseline="-25000" dirty="0" smtClean="0"/>
              <a:t>0</a:t>
            </a:r>
            <a:endParaRPr lang="en-US" sz="2400" baseline="-25000" dirty="0"/>
          </a:p>
        </p:txBody>
      </p:sp>
      <p:cxnSp>
        <p:nvCxnSpPr>
          <p:cNvPr id="6" name="Straight Arrow Connector 5"/>
          <p:cNvCxnSpPr>
            <a:stCxn id="4" idx="4"/>
          </p:cNvCxnSpPr>
          <p:nvPr/>
        </p:nvCxnSpPr>
        <p:spPr>
          <a:xfrm>
            <a:off x="4229100" y="1447800"/>
            <a:ext cx="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906240" y="2286000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Predict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b</a:t>
            </a:r>
            <a:r>
              <a:rPr lang="en-US" baseline="-25000" dirty="0" smtClean="0">
                <a:solidFill>
                  <a:schemeClr val="accent3"/>
                </a:solidFill>
              </a:rPr>
              <a:t>1</a:t>
            </a:r>
            <a:r>
              <a:rPr lang="en-US" dirty="0" smtClean="0">
                <a:solidFill>
                  <a:schemeClr val="accent3"/>
                </a:solidFill>
              </a:rPr>
              <a:t>(s)</a:t>
            </a:r>
            <a:r>
              <a:rPr lang="en-US" dirty="0" smtClean="0"/>
              <a:t>=</a:t>
            </a:r>
            <a:r>
              <a:rPr lang="en-US" dirty="0" smtClean="0">
                <a:sym typeface="Symbol"/>
              </a:rPr>
              <a:t></a:t>
            </a:r>
            <a:r>
              <a:rPr lang="en-US" baseline="-25000" dirty="0" smtClean="0">
                <a:sym typeface="Symbol"/>
              </a:rPr>
              <a:t>s’ </a:t>
            </a:r>
            <a:r>
              <a:rPr lang="en-US" dirty="0" smtClean="0">
                <a:sym typeface="Symbol"/>
              </a:rPr>
              <a:t>P(</a:t>
            </a:r>
            <a:r>
              <a:rPr lang="en-US" dirty="0" err="1" smtClean="0">
                <a:sym typeface="Symbol"/>
              </a:rPr>
              <a:t>s|s</a:t>
            </a:r>
            <a:r>
              <a:rPr lang="en-US" dirty="0" smtClean="0">
                <a:sym typeface="Symbol"/>
              </a:rPr>
              <a:t>’,</a:t>
            </a:r>
            <a:r>
              <a:rPr lang="en-US" dirty="0" smtClean="0">
                <a:solidFill>
                  <a:srgbClr val="7030A0"/>
                </a:solidFill>
                <a:sym typeface="Symbol"/>
              </a:rPr>
              <a:t>(b</a:t>
            </a:r>
            <a:r>
              <a:rPr lang="en-US" baseline="-25000" dirty="0" smtClean="0">
                <a:solidFill>
                  <a:srgbClr val="7030A0"/>
                </a:solidFill>
                <a:sym typeface="Symbol"/>
              </a:rPr>
              <a:t>0</a:t>
            </a:r>
            <a:r>
              <a:rPr lang="en-US" dirty="0" smtClean="0">
                <a:sym typeface="Symbol"/>
              </a:rPr>
              <a:t>)) </a:t>
            </a:r>
            <a:r>
              <a:rPr lang="en-US" dirty="0" smtClean="0">
                <a:solidFill>
                  <a:schemeClr val="accent3"/>
                </a:solidFill>
                <a:sym typeface="Symbol"/>
              </a:rPr>
              <a:t>b</a:t>
            </a:r>
            <a:r>
              <a:rPr lang="en-US" baseline="-25000" dirty="0" smtClean="0">
                <a:solidFill>
                  <a:schemeClr val="accent3"/>
                </a:solidFill>
                <a:sym typeface="Symbol"/>
              </a:rPr>
              <a:t>0</a:t>
            </a:r>
            <a:r>
              <a:rPr lang="en-US" dirty="0" smtClean="0">
                <a:solidFill>
                  <a:schemeClr val="accent3"/>
                </a:solidFill>
                <a:sym typeface="Symbol"/>
              </a:rPr>
              <a:t>(s’)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752600" y="1600200"/>
            <a:ext cx="274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</a:rPr>
              <a:t>Choose action </a:t>
            </a:r>
            <a:r>
              <a:rPr lang="en-US" sz="2000" dirty="0" smtClean="0">
                <a:solidFill>
                  <a:srgbClr val="7030A0"/>
                </a:solidFill>
                <a:latin typeface="Symbol" pitchFamily="18" charset="2"/>
              </a:rPr>
              <a:t>p</a:t>
            </a:r>
            <a:r>
              <a:rPr lang="en-US" sz="2000" dirty="0" smtClean="0">
                <a:solidFill>
                  <a:srgbClr val="7030A0"/>
                </a:solidFill>
              </a:rPr>
              <a:t>(b</a:t>
            </a:r>
            <a:r>
              <a:rPr lang="en-US" sz="2000" baseline="-25000" dirty="0" smtClean="0">
                <a:solidFill>
                  <a:srgbClr val="7030A0"/>
                </a:solidFill>
              </a:rPr>
              <a:t>0</a:t>
            </a:r>
            <a:r>
              <a:rPr lang="en-US" sz="2000" dirty="0" smtClean="0">
                <a:solidFill>
                  <a:srgbClr val="7030A0"/>
                </a:solidFill>
              </a:rPr>
              <a:t>)</a:t>
            </a:r>
            <a:endParaRPr lang="en-US" sz="2000" dirty="0">
              <a:solidFill>
                <a:srgbClr val="7030A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886200" y="2286000"/>
            <a:ext cx="762000" cy="679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</a:t>
            </a:r>
            <a:r>
              <a:rPr lang="en-US" sz="2400" baseline="-25000" dirty="0"/>
              <a:t>1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9044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733800" y="457200"/>
            <a:ext cx="990600" cy="990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</a:t>
            </a:r>
            <a:r>
              <a:rPr lang="en-US" sz="2400" baseline="-25000" dirty="0" smtClean="0"/>
              <a:t>0</a:t>
            </a:r>
            <a:endParaRPr lang="en-US" sz="2400" baseline="-25000" dirty="0"/>
          </a:p>
        </p:txBody>
      </p:sp>
      <p:cxnSp>
        <p:nvCxnSpPr>
          <p:cNvPr id="6" name="Straight Arrow Connector 5"/>
          <p:cNvCxnSpPr>
            <a:stCxn id="4" idx="4"/>
          </p:cNvCxnSpPr>
          <p:nvPr/>
        </p:nvCxnSpPr>
        <p:spPr>
          <a:xfrm>
            <a:off x="4229100" y="1447800"/>
            <a:ext cx="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2590800" y="2971800"/>
            <a:ext cx="1638300" cy="15170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3733800" y="2971800"/>
            <a:ext cx="495301" cy="15170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229100" y="2971800"/>
            <a:ext cx="697922" cy="15170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229100" y="2971800"/>
            <a:ext cx="1638300" cy="1524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82091" y="4572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FF0000"/>
                </a:solidFill>
              </a:rPr>
              <a:t>o</a:t>
            </a:r>
            <a:r>
              <a:rPr lang="en-US" sz="2400" baseline="-25000" dirty="0" err="1" smtClean="0">
                <a:solidFill>
                  <a:srgbClr val="FF0000"/>
                </a:solidFill>
              </a:rPr>
              <a:t>A</a:t>
            </a:r>
            <a:endParaRPr lang="en-US" sz="2400" baseline="-25000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500005" y="4572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FF0000"/>
                </a:solidFill>
              </a:rPr>
              <a:t>o</a:t>
            </a:r>
            <a:r>
              <a:rPr lang="en-US" sz="2400" baseline="-25000" dirty="0" err="1" smtClean="0">
                <a:solidFill>
                  <a:srgbClr val="FF0000"/>
                </a:solidFill>
              </a:rPr>
              <a:t>B</a:t>
            </a:r>
            <a:endParaRPr lang="en-US" sz="2400" baseline="-25000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750377" y="457674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FF0000"/>
                </a:solidFill>
              </a:rPr>
              <a:t>o</a:t>
            </a:r>
            <a:r>
              <a:rPr lang="en-US" sz="2400" baseline="-25000" dirty="0" err="1" smtClean="0">
                <a:solidFill>
                  <a:srgbClr val="FF0000"/>
                </a:solidFill>
              </a:rPr>
              <a:t>C</a:t>
            </a:r>
            <a:endParaRPr lang="en-US" sz="2400" baseline="-25000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943600" y="4572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FF0000"/>
                </a:solidFill>
              </a:rPr>
              <a:t>o</a:t>
            </a:r>
            <a:r>
              <a:rPr lang="en-US" sz="2400" baseline="-25000" dirty="0" err="1" smtClean="0">
                <a:solidFill>
                  <a:srgbClr val="FF0000"/>
                </a:solidFill>
              </a:rPr>
              <a:t>D</a:t>
            </a:r>
            <a:endParaRPr lang="en-US" sz="2400" baseline="-25000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906240" y="2286000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Predict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b</a:t>
            </a:r>
            <a:r>
              <a:rPr lang="en-US" baseline="-25000" dirty="0" smtClean="0">
                <a:solidFill>
                  <a:schemeClr val="tx2"/>
                </a:solidFill>
              </a:rPr>
              <a:t>1</a:t>
            </a:r>
            <a:r>
              <a:rPr lang="en-US" dirty="0" smtClean="0">
                <a:solidFill>
                  <a:schemeClr val="tx2"/>
                </a:solidFill>
              </a:rPr>
              <a:t>(s)=</a:t>
            </a:r>
            <a:r>
              <a:rPr lang="en-US" dirty="0" smtClean="0">
                <a:solidFill>
                  <a:schemeClr val="tx2"/>
                </a:solidFill>
                <a:sym typeface="Symbol"/>
              </a:rPr>
              <a:t></a:t>
            </a:r>
            <a:r>
              <a:rPr lang="en-US" baseline="-25000" dirty="0" smtClean="0">
                <a:solidFill>
                  <a:schemeClr val="tx2"/>
                </a:solidFill>
                <a:sym typeface="Symbol"/>
              </a:rPr>
              <a:t>s’ </a:t>
            </a:r>
            <a:r>
              <a:rPr lang="en-US" dirty="0" smtClean="0">
                <a:solidFill>
                  <a:schemeClr val="tx2"/>
                </a:solidFill>
                <a:sym typeface="Symbol"/>
              </a:rPr>
              <a:t>P(</a:t>
            </a:r>
            <a:r>
              <a:rPr lang="en-US" dirty="0" err="1" smtClean="0">
                <a:solidFill>
                  <a:schemeClr val="tx2"/>
                </a:solidFill>
                <a:sym typeface="Symbol"/>
              </a:rPr>
              <a:t>s|s</a:t>
            </a:r>
            <a:r>
              <a:rPr lang="en-US" dirty="0" smtClean="0">
                <a:solidFill>
                  <a:schemeClr val="tx2"/>
                </a:solidFill>
                <a:sym typeface="Symbol"/>
              </a:rPr>
              <a:t>’,(b</a:t>
            </a:r>
            <a:r>
              <a:rPr lang="en-US" baseline="-25000" dirty="0" smtClean="0">
                <a:solidFill>
                  <a:schemeClr val="tx2"/>
                </a:solidFill>
                <a:sym typeface="Symbol"/>
              </a:rPr>
              <a:t>0</a:t>
            </a:r>
            <a:r>
              <a:rPr lang="en-US" dirty="0" smtClean="0">
                <a:solidFill>
                  <a:schemeClr val="tx2"/>
                </a:solidFill>
                <a:sym typeface="Symbol"/>
              </a:rPr>
              <a:t>)) b</a:t>
            </a:r>
            <a:r>
              <a:rPr lang="en-US" baseline="-25000" dirty="0" smtClean="0">
                <a:solidFill>
                  <a:schemeClr val="tx2"/>
                </a:solidFill>
                <a:sym typeface="Symbol"/>
              </a:rPr>
              <a:t>0</a:t>
            </a:r>
            <a:r>
              <a:rPr lang="en-US" dirty="0" smtClean="0">
                <a:solidFill>
                  <a:schemeClr val="tx2"/>
                </a:solidFill>
                <a:sym typeface="Symbol"/>
              </a:rPr>
              <a:t>(s’)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752600" y="1600200"/>
            <a:ext cx="274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2"/>
                </a:solidFill>
                <a:latin typeface="+mj-lt"/>
              </a:rPr>
              <a:t>Choose action </a:t>
            </a:r>
            <a:r>
              <a:rPr lang="en-US" sz="2000" dirty="0" smtClean="0">
                <a:solidFill>
                  <a:schemeClr val="tx2"/>
                </a:solidFill>
                <a:latin typeface="Symbol" pitchFamily="18" charset="2"/>
              </a:rPr>
              <a:t>p</a:t>
            </a:r>
            <a:r>
              <a:rPr lang="en-US" sz="2000" dirty="0" smtClean="0">
                <a:solidFill>
                  <a:schemeClr val="tx2"/>
                </a:solidFill>
              </a:rPr>
              <a:t>(b</a:t>
            </a:r>
            <a:r>
              <a:rPr lang="en-US" sz="2000" baseline="-25000" dirty="0" smtClean="0">
                <a:solidFill>
                  <a:schemeClr val="tx2"/>
                </a:solidFill>
              </a:rPr>
              <a:t>0</a:t>
            </a:r>
            <a:r>
              <a:rPr lang="en-US" sz="2000" dirty="0" smtClean="0">
                <a:solidFill>
                  <a:schemeClr val="tx2"/>
                </a:solidFill>
              </a:rPr>
              <a:t>)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886200" y="2286000"/>
            <a:ext cx="762000" cy="679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</a:t>
            </a:r>
            <a:r>
              <a:rPr lang="en-US" sz="2400" baseline="-25000" dirty="0"/>
              <a:t>1</a:t>
            </a:r>
            <a:endParaRPr lang="en-US" sz="2400" dirty="0"/>
          </a:p>
        </p:txBody>
      </p:sp>
      <p:sp>
        <p:nvSpPr>
          <p:cNvPr id="46" name="TextBox 45"/>
          <p:cNvSpPr txBox="1"/>
          <p:nvPr/>
        </p:nvSpPr>
        <p:spPr>
          <a:xfrm>
            <a:off x="609600" y="4549914"/>
            <a:ext cx="1752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</a:rPr>
              <a:t>Receive</a:t>
            </a:r>
            <a:br>
              <a:rPr lang="en-US" sz="2000" dirty="0" smtClean="0">
                <a:latin typeface="+mj-lt"/>
              </a:rPr>
            </a:br>
            <a:r>
              <a:rPr lang="en-US" sz="2000" dirty="0" smtClean="0">
                <a:latin typeface="+mj-lt"/>
              </a:rPr>
              <a:t>observation</a:t>
            </a:r>
            <a:endParaRPr lang="en-US" sz="2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5692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733800" y="457200"/>
            <a:ext cx="990600" cy="990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</a:t>
            </a:r>
            <a:r>
              <a:rPr lang="en-US" sz="2400" baseline="-25000" dirty="0" smtClean="0"/>
              <a:t>0</a:t>
            </a:r>
            <a:endParaRPr lang="en-US" sz="2400" baseline="-25000" dirty="0"/>
          </a:p>
        </p:txBody>
      </p:sp>
      <p:cxnSp>
        <p:nvCxnSpPr>
          <p:cNvPr id="6" name="Straight Arrow Connector 5"/>
          <p:cNvCxnSpPr>
            <a:stCxn id="4" idx="4"/>
          </p:cNvCxnSpPr>
          <p:nvPr/>
        </p:nvCxnSpPr>
        <p:spPr>
          <a:xfrm>
            <a:off x="4229100" y="1447800"/>
            <a:ext cx="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2590800" y="2971800"/>
            <a:ext cx="1638300" cy="15170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3733800" y="2971800"/>
            <a:ext cx="495301" cy="15170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229100" y="2971800"/>
            <a:ext cx="697922" cy="15170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229100" y="2971800"/>
            <a:ext cx="1638300" cy="1524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752600" y="3918466"/>
            <a:ext cx="1572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P(o</a:t>
            </a:r>
            <a:r>
              <a:rPr lang="en-US" baseline="-25000" dirty="0" smtClean="0">
                <a:solidFill>
                  <a:srgbClr val="FF0000"/>
                </a:solidFill>
              </a:rPr>
              <a:t>A</a:t>
            </a:r>
            <a:r>
              <a:rPr lang="en-US" dirty="0" smtClean="0">
                <a:solidFill>
                  <a:srgbClr val="FF0000"/>
                </a:solidFill>
              </a:rPr>
              <a:t>|b</a:t>
            </a:r>
            <a:r>
              <a:rPr lang="en-US" baseline="-25000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906240" y="2286000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Predict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b</a:t>
            </a:r>
            <a:r>
              <a:rPr lang="en-US" baseline="-25000" dirty="0" smtClean="0">
                <a:solidFill>
                  <a:schemeClr val="tx2"/>
                </a:solidFill>
              </a:rPr>
              <a:t>1</a:t>
            </a:r>
            <a:r>
              <a:rPr lang="en-US" dirty="0" smtClean="0">
                <a:solidFill>
                  <a:schemeClr val="tx2"/>
                </a:solidFill>
              </a:rPr>
              <a:t>(s)=</a:t>
            </a:r>
            <a:r>
              <a:rPr lang="en-US" dirty="0" smtClean="0">
                <a:solidFill>
                  <a:schemeClr val="tx2"/>
                </a:solidFill>
                <a:sym typeface="Symbol"/>
              </a:rPr>
              <a:t></a:t>
            </a:r>
            <a:r>
              <a:rPr lang="en-US" baseline="-25000" dirty="0" smtClean="0">
                <a:solidFill>
                  <a:schemeClr val="tx2"/>
                </a:solidFill>
                <a:sym typeface="Symbol"/>
              </a:rPr>
              <a:t>s’ </a:t>
            </a:r>
            <a:r>
              <a:rPr lang="en-US" dirty="0" smtClean="0">
                <a:solidFill>
                  <a:schemeClr val="tx2"/>
                </a:solidFill>
                <a:sym typeface="Symbol"/>
              </a:rPr>
              <a:t>P(</a:t>
            </a:r>
            <a:r>
              <a:rPr lang="en-US" dirty="0" err="1" smtClean="0">
                <a:solidFill>
                  <a:schemeClr val="tx2"/>
                </a:solidFill>
                <a:sym typeface="Symbol"/>
              </a:rPr>
              <a:t>s|s</a:t>
            </a:r>
            <a:r>
              <a:rPr lang="en-US" dirty="0" smtClean="0">
                <a:solidFill>
                  <a:schemeClr val="tx2"/>
                </a:solidFill>
                <a:sym typeface="Symbol"/>
              </a:rPr>
              <a:t>’,(b</a:t>
            </a:r>
            <a:r>
              <a:rPr lang="en-US" baseline="-25000" dirty="0" smtClean="0">
                <a:solidFill>
                  <a:schemeClr val="tx2"/>
                </a:solidFill>
                <a:sym typeface="Symbol"/>
              </a:rPr>
              <a:t>0</a:t>
            </a:r>
            <a:r>
              <a:rPr lang="en-US" dirty="0" smtClean="0">
                <a:solidFill>
                  <a:schemeClr val="tx2"/>
                </a:solidFill>
                <a:sym typeface="Symbol"/>
              </a:rPr>
              <a:t>)) b</a:t>
            </a:r>
            <a:r>
              <a:rPr lang="en-US" baseline="-25000" dirty="0" smtClean="0">
                <a:solidFill>
                  <a:schemeClr val="tx2"/>
                </a:solidFill>
                <a:sym typeface="Symbol"/>
              </a:rPr>
              <a:t>0</a:t>
            </a:r>
            <a:r>
              <a:rPr lang="en-US" dirty="0" smtClean="0">
                <a:solidFill>
                  <a:schemeClr val="tx2"/>
                </a:solidFill>
                <a:sym typeface="Symbol"/>
              </a:rPr>
              <a:t>(s’)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752600" y="1600200"/>
            <a:ext cx="274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2"/>
                </a:solidFill>
                <a:latin typeface="+mj-lt"/>
              </a:rPr>
              <a:t>Choose action </a:t>
            </a:r>
            <a:r>
              <a:rPr lang="en-US" sz="2000" dirty="0" smtClean="0">
                <a:solidFill>
                  <a:schemeClr val="tx2"/>
                </a:solidFill>
                <a:latin typeface="Symbol" pitchFamily="18" charset="2"/>
              </a:rPr>
              <a:t>p</a:t>
            </a:r>
            <a:r>
              <a:rPr lang="en-US" sz="2000" dirty="0" smtClean="0">
                <a:solidFill>
                  <a:schemeClr val="tx2"/>
                </a:solidFill>
              </a:rPr>
              <a:t>(b</a:t>
            </a:r>
            <a:r>
              <a:rPr lang="en-US" sz="2000" baseline="-25000" dirty="0" smtClean="0">
                <a:solidFill>
                  <a:schemeClr val="tx2"/>
                </a:solidFill>
              </a:rPr>
              <a:t>0</a:t>
            </a:r>
            <a:r>
              <a:rPr lang="en-US" sz="2000" dirty="0" smtClean="0">
                <a:solidFill>
                  <a:schemeClr val="tx2"/>
                </a:solidFill>
              </a:rPr>
              <a:t>)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886200" y="2286000"/>
            <a:ext cx="762000" cy="679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</a:t>
            </a:r>
            <a:r>
              <a:rPr lang="en-US" sz="2400" baseline="-25000" dirty="0"/>
              <a:t>1</a:t>
            </a:r>
            <a:endParaRPr lang="en-US" sz="2400" dirty="0"/>
          </a:p>
        </p:txBody>
      </p:sp>
      <p:sp>
        <p:nvSpPr>
          <p:cNvPr id="46" name="TextBox 45"/>
          <p:cNvSpPr txBox="1"/>
          <p:nvPr/>
        </p:nvSpPr>
        <p:spPr>
          <a:xfrm>
            <a:off x="228600" y="3780987"/>
            <a:ext cx="2743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</a:rPr>
              <a:t>Receive</a:t>
            </a:r>
            <a:br>
              <a:rPr lang="en-US" sz="2000" dirty="0" smtClean="0">
                <a:latin typeface="+mj-lt"/>
              </a:rPr>
            </a:br>
            <a:r>
              <a:rPr lang="en-US" sz="2000" dirty="0" smtClean="0">
                <a:latin typeface="+mj-lt"/>
              </a:rPr>
              <a:t>observation</a:t>
            </a:r>
            <a:endParaRPr lang="en-US" sz="2000" dirty="0">
              <a:solidFill>
                <a:srgbClr val="7030A0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1772516" y="4572000"/>
            <a:ext cx="990600" cy="990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</a:t>
            </a:r>
            <a:r>
              <a:rPr lang="en-US" sz="2400" baseline="-25000" dirty="0" smtClean="0"/>
              <a:t>1,A</a:t>
            </a:r>
            <a:endParaRPr lang="en-US" sz="2400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3075709" y="3918466"/>
            <a:ext cx="1572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P(o</a:t>
            </a:r>
            <a:r>
              <a:rPr lang="en-US" baseline="-25000" dirty="0" smtClean="0">
                <a:solidFill>
                  <a:srgbClr val="FF0000"/>
                </a:solidFill>
              </a:rPr>
              <a:t>B</a:t>
            </a:r>
            <a:r>
              <a:rPr lang="en-US" dirty="0" smtClean="0">
                <a:solidFill>
                  <a:srgbClr val="FF0000"/>
                </a:solidFill>
              </a:rPr>
              <a:t>|b</a:t>
            </a:r>
            <a:r>
              <a:rPr lang="en-US" baseline="-25000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229100" y="3918466"/>
            <a:ext cx="1572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P(o</a:t>
            </a:r>
            <a:r>
              <a:rPr lang="en-US" baseline="-25000" dirty="0" smtClean="0">
                <a:solidFill>
                  <a:srgbClr val="FF0000"/>
                </a:solidFill>
              </a:rPr>
              <a:t>C</a:t>
            </a:r>
            <a:r>
              <a:rPr lang="en-US" dirty="0" smtClean="0">
                <a:solidFill>
                  <a:srgbClr val="FF0000"/>
                </a:solidFill>
              </a:rPr>
              <a:t>|b</a:t>
            </a:r>
            <a:r>
              <a:rPr lang="en-US" baseline="-25000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562600" y="3918466"/>
            <a:ext cx="1572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P(o</a:t>
            </a:r>
            <a:r>
              <a:rPr lang="en-US" baseline="-25000" dirty="0" smtClean="0">
                <a:solidFill>
                  <a:srgbClr val="FF0000"/>
                </a:solidFill>
              </a:rPr>
              <a:t>D</a:t>
            </a:r>
            <a:r>
              <a:rPr lang="en-US" dirty="0" smtClean="0">
                <a:solidFill>
                  <a:srgbClr val="FF0000"/>
                </a:solidFill>
              </a:rPr>
              <a:t>|b</a:t>
            </a:r>
            <a:r>
              <a:rPr lang="en-US" baseline="-25000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3124200" y="4572000"/>
            <a:ext cx="990600" cy="990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</a:t>
            </a:r>
            <a:r>
              <a:rPr lang="en-US" sz="2400" baseline="-25000" dirty="0" smtClean="0"/>
              <a:t>1,B</a:t>
            </a:r>
            <a:endParaRPr lang="en-US" sz="2400" baseline="-25000" dirty="0"/>
          </a:p>
        </p:txBody>
      </p:sp>
      <p:sp>
        <p:nvSpPr>
          <p:cNvPr id="25" name="Oval 24"/>
          <p:cNvSpPr/>
          <p:nvPr/>
        </p:nvSpPr>
        <p:spPr>
          <a:xfrm>
            <a:off x="4495800" y="4572000"/>
            <a:ext cx="990600" cy="990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</a:t>
            </a:r>
            <a:r>
              <a:rPr lang="en-US" sz="2400" baseline="-25000" dirty="0" smtClean="0"/>
              <a:t>1,C</a:t>
            </a:r>
            <a:endParaRPr lang="en-US" sz="2400" baseline="-25000" dirty="0"/>
          </a:p>
        </p:txBody>
      </p:sp>
      <p:sp>
        <p:nvSpPr>
          <p:cNvPr id="26" name="Oval 25"/>
          <p:cNvSpPr/>
          <p:nvPr/>
        </p:nvSpPr>
        <p:spPr>
          <a:xfrm>
            <a:off x="5715000" y="4572000"/>
            <a:ext cx="990600" cy="990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</a:t>
            </a:r>
            <a:r>
              <a:rPr lang="en-US" sz="2400" baseline="-25000" dirty="0" smtClean="0"/>
              <a:t>1,D</a:t>
            </a:r>
            <a:endParaRPr lang="en-US" sz="2400" baseline="-25000" dirty="0"/>
          </a:p>
        </p:txBody>
      </p:sp>
    </p:spTree>
    <p:extLst>
      <p:ext uri="{BB962C8B-B14F-4D97-AF65-F5344CB8AC3E}">
        <p14:creationId xmlns:p14="http://schemas.microsoft.com/office/powerpoint/2010/main" val="370196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733800" y="457200"/>
            <a:ext cx="990600" cy="990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</a:t>
            </a:r>
            <a:r>
              <a:rPr lang="en-US" sz="2400" baseline="-25000" dirty="0" smtClean="0"/>
              <a:t>0</a:t>
            </a:r>
            <a:endParaRPr lang="en-US" sz="2400" baseline="-25000" dirty="0"/>
          </a:p>
        </p:txBody>
      </p:sp>
      <p:cxnSp>
        <p:nvCxnSpPr>
          <p:cNvPr id="6" name="Straight Arrow Connector 5"/>
          <p:cNvCxnSpPr>
            <a:stCxn id="4" idx="4"/>
          </p:cNvCxnSpPr>
          <p:nvPr/>
        </p:nvCxnSpPr>
        <p:spPr>
          <a:xfrm>
            <a:off x="4229100" y="1447800"/>
            <a:ext cx="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2590800" y="2971800"/>
            <a:ext cx="1638300" cy="15170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3733800" y="2971800"/>
            <a:ext cx="495301" cy="15170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229100" y="2971800"/>
            <a:ext cx="697922" cy="15170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229100" y="2971800"/>
            <a:ext cx="1638300" cy="1524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906240" y="2286000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Predict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b</a:t>
            </a:r>
            <a:r>
              <a:rPr lang="en-US" baseline="-25000" dirty="0" smtClean="0">
                <a:solidFill>
                  <a:schemeClr val="tx2"/>
                </a:solidFill>
              </a:rPr>
              <a:t>1</a:t>
            </a:r>
            <a:r>
              <a:rPr lang="en-US" dirty="0" smtClean="0">
                <a:solidFill>
                  <a:schemeClr val="tx2"/>
                </a:solidFill>
              </a:rPr>
              <a:t>(s)=</a:t>
            </a:r>
            <a:r>
              <a:rPr lang="en-US" dirty="0" smtClean="0">
                <a:solidFill>
                  <a:schemeClr val="tx2"/>
                </a:solidFill>
                <a:sym typeface="Symbol"/>
              </a:rPr>
              <a:t></a:t>
            </a:r>
            <a:r>
              <a:rPr lang="en-US" baseline="-25000" dirty="0" smtClean="0">
                <a:solidFill>
                  <a:schemeClr val="tx2"/>
                </a:solidFill>
                <a:sym typeface="Symbol"/>
              </a:rPr>
              <a:t>s’ </a:t>
            </a:r>
            <a:r>
              <a:rPr lang="en-US" dirty="0" smtClean="0">
                <a:solidFill>
                  <a:schemeClr val="tx2"/>
                </a:solidFill>
                <a:sym typeface="Symbol"/>
              </a:rPr>
              <a:t>P(</a:t>
            </a:r>
            <a:r>
              <a:rPr lang="en-US" dirty="0" err="1" smtClean="0">
                <a:solidFill>
                  <a:schemeClr val="tx2"/>
                </a:solidFill>
                <a:sym typeface="Symbol"/>
              </a:rPr>
              <a:t>s|s</a:t>
            </a:r>
            <a:r>
              <a:rPr lang="en-US" dirty="0" smtClean="0">
                <a:solidFill>
                  <a:schemeClr val="tx2"/>
                </a:solidFill>
                <a:sym typeface="Symbol"/>
              </a:rPr>
              <a:t>’,(b</a:t>
            </a:r>
            <a:r>
              <a:rPr lang="en-US" baseline="-25000" dirty="0" smtClean="0">
                <a:solidFill>
                  <a:schemeClr val="tx2"/>
                </a:solidFill>
                <a:sym typeface="Symbol"/>
              </a:rPr>
              <a:t>0</a:t>
            </a:r>
            <a:r>
              <a:rPr lang="en-US" dirty="0" smtClean="0">
                <a:solidFill>
                  <a:schemeClr val="tx2"/>
                </a:solidFill>
                <a:sym typeface="Symbol"/>
              </a:rPr>
              <a:t>)) b</a:t>
            </a:r>
            <a:r>
              <a:rPr lang="en-US" baseline="-25000" dirty="0" smtClean="0">
                <a:solidFill>
                  <a:schemeClr val="tx2"/>
                </a:solidFill>
                <a:sym typeface="Symbol"/>
              </a:rPr>
              <a:t>0</a:t>
            </a:r>
            <a:r>
              <a:rPr lang="en-US" dirty="0" smtClean="0">
                <a:solidFill>
                  <a:schemeClr val="tx2"/>
                </a:solidFill>
                <a:sym typeface="Symbol"/>
              </a:rPr>
              <a:t>(s’)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752600" y="1600200"/>
            <a:ext cx="274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2"/>
                </a:solidFill>
                <a:latin typeface="+mj-lt"/>
              </a:rPr>
              <a:t>Choose action </a:t>
            </a:r>
            <a:r>
              <a:rPr lang="en-US" sz="2000" dirty="0" smtClean="0">
                <a:solidFill>
                  <a:schemeClr val="tx2"/>
                </a:solidFill>
                <a:latin typeface="Symbol" pitchFamily="18" charset="2"/>
              </a:rPr>
              <a:t>p</a:t>
            </a:r>
            <a:r>
              <a:rPr lang="en-US" sz="2000" dirty="0" smtClean="0">
                <a:solidFill>
                  <a:schemeClr val="tx2"/>
                </a:solidFill>
              </a:rPr>
              <a:t>(b</a:t>
            </a:r>
            <a:r>
              <a:rPr lang="en-US" sz="2000" baseline="-25000" dirty="0" smtClean="0">
                <a:solidFill>
                  <a:schemeClr val="tx2"/>
                </a:solidFill>
              </a:rPr>
              <a:t>0</a:t>
            </a:r>
            <a:r>
              <a:rPr lang="en-US" sz="2000" dirty="0" smtClean="0">
                <a:solidFill>
                  <a:schemeClr val="tx2"/>
                </a:solidFill>
              </a:rPr>
              <a:t>)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886200" y="2286000"/>
            <a:ext cx="762000" cy="679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</a:t>
            </a:r>
            <a:r>
              <a:rPr lang="en-US" sz="2400" baseline="-25000" dirty="0"/>
              <a:t>1</a:t>
            </a:r>
            <a:endParaRPr lang="en-US" sz="2400" dirty="0"/>
          </a:p>
        </p:txBody>
      </p:sp>
      <p:sp>
        <p:nvSpPr>
          <p:cNvPr id="46" name="TextBox 45"/>
          <p:cNvSpPr txBox="1"/>
          <p:nvPr/>
        </p:nvSpPr>
        <p:spPr>
          <a:xfrm>
            <a:off x="228600" y="4702314"/>
            <a:ext cx="15439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</a:rPr>
              <a:t>Update belief</a:t>
            </a:r>
            <a:endParaRPr lang="en-US" sz="2000" dirty="0">
              <a:solidFill>
                <a:srgbClr val="7030A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85800" y="5745079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r>
              <a:rPr lang="en-US" baseline="-25000" dirty="0" smtClean="0"/>
              <a:t>1,A</a:t>
            </a:r>
            <a:r>
              <a:rPr lang="en-US" dirty="0" smtClean="0"/>
              <a:t>(s</a:t>
            </a:r>
            <a:r>
              <a:rPr lang="en-US" dirty="0"/>
              <a:t>)</a:t>
            </a:r>
            <a:r>
              <a:rPr lang="en-US" dirty="0" smtClean="0"/>
              <a:t> = P(s|b</a:t>
            </a:r>
            <a:r>
              <a:rPr lang="en-US" baseline="-25000" dirty="0" smtClean="0"/>
              <a:t>1</a:t>
            </a:r>
            <a:r>
              <a:rPr lang="en-US" dirty="0" smtClean="0"/>
              <a:t>,o</a:t>
            </a:r>
            <a:r>
              <a:rPr lang="en-US" baseline="-25000" dirty="0" smtClean="0"/>
              <a:t>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752600" y="3918466"/>
            <a:ext cx="1572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P(o</a:t>
            </a:r>
            <a:r>
              <a:rPr lang="en-US" baseline="-25000" dirty="0" smtClean="0">
                <a:solidFill>
                  <a:srgbClr val="FF0000"/>
                </a:solidFill>
              </a:rPr>
              <a:t>A</a:t>
            </a:r>
            <a:r>
              <a:rPr lang="en-US" dirty="0" smtClean="0">
                <a:solidFill>
                  <a:srgbClr val="FF0000"/>
                </a:solidFill>
              </a:rPr>
              <a:t>|b</a:t>
            </a:r>
            <a:r>
              <a:rPr lang="en-US" baseline="-25000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75709" y="3918466"/>
            <a:ext cx="1572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P(o</a:t>
            </a:r>
            <a:r>
              <a:rPr lang="en-US" baseline="-25000" dirty="0" smtClean="0">
                <a:solidFill>
                  <a:srgbClr val="FF0000"/>
                </a:solidFill>
              </a:rPr>
              <a:t>B</a:t>
            </a:r>
            <a:r>
              <a:rPr lang="en-US" dirty="0" smtClean="0">
                <a:solidFill>
                  <a:srgbClr val="FF0000"/>
                </a:solidFill>
              </a:rPr>
              <a:t>|b</a:t>
            </a:r>
            <a:r>
              <a:rPr lang="en-US" baseline="-25000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229100" y="3918466"/>
            <a:ext cx="1572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P(o</a:t>
            </a:r>
            <a:r>
              <a:rPr lang="en-US" baseline="-25000" dirty="0" smtClean="0">
                <a:solidFill>
                  <a:srgbClr val="FF0000"/>
                </a:solidFill>
              </a:rPr>
              <a:t>C</a:t>
            </a:r>
            <a:r>
              <a:rPr lang="en-US" dirty="0" smtClean="0">
                <a:solidFill>
                  <a:srgbClr val="FF0000"/>
                </a:solidFill>
              </a:rPr>
              <a:t>|b</a:t>
            </a:r>
            <a:r>
              <a:rPr lang="en-US" baseline="-25000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562600" y="3918466"/>
            <a:ext cx="1572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P(o</a:t>
            </a:r>
            <a:r>
              <a:rPr lang="en-US" baseline="-25000" dirty="0" smtClean="0">
                <a:solidFill>
                  <a:srgbClr val="FF0000"/>
                </a:solidFill>
              </a:rPr>
              <a:t>D</a:t>
            </a:r>
            <a:r>
              <a:rPr lang="en-US" dirty="0" smtClean="0">
                <a:solidFill>
                  <a:srgbClr val="FF0000"/>
                </a:solidFill>
              </a:rPr>
              <a:t>|b</a:t>
            </a:r>
            <a:r>
              <a:rPr lang="en-US" baseline="-25000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28600" y="3780987"/>
            <a:ext cx="1905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</a:rPr>
              <a:t>Receive</a:t>
            </a:r>
            <a:br>
              <a:rPr lang="en-US" sz="2000" dirty="0" smtClean="0">
                <a:latin typeface="+mj-lt"/>
              </a:rPr>
            </a:br>
            <a:r>
              <a:rPr lang="en-US" sz="2000" dirty="0" smtClean="0">
                <a:latin typeface="+mj-lt"/>
              </a:rPr>
              <a:t>observation</a:t>
            </a:r>
            <a:endParaRPr lang="en-US" sz="2000" dirty="0">
              <a:solidFill>
                <a:srgbClr val="7030A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1772516" y="4572000"/>
            <a:ext cx="990600" cy="990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</a:t>
            </a:r>
            <a:r>
              <a:rPr lang="en-US" sz="2400" baseline="-25000" dirty="0" smtClean="0"/>
              <a:t>1,A</a:t>
            </a:r>
            <a:endParaRPr lang="en-US" sz="2400" baseline="-25000" dirty="0"/>
          </a:p>
        </p:txBody>
      </p:sp>
      <p:sp>
        <p:nvSpPr>
          <p:cNvPr id="38" name="Oval 37"/>
          <p:cNvSpPr/>
          <p:nvPr/>
        </p:nvSpPr>
        <p:spPr>
          <a:xfrm>
            <a:off x="3124200" y="4572000"/>
            <a:ext cx="990600" cy="990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</a:t>
            </a:r>
            <a:r>
              <a:rPr lang="en-US" sz="2400" baseline="-25000" dirty="0" smtClean="0"/>
              <a:t>1,B</a:t>
            </a:r>
            <a:endParaRPr lang="en-US" sz="2400" baseline="-25000" dirty="0"/>
          </a:p>
        </p:txBody>
      </p:sp>
      <p:sp>
        <p:nvSpPr>
          <p:cNvPr id="39" name="Oval 38"/>
          <p:cNvSpPr/>
          <p:nvPr/>
        </p:nvSpPr>
        <p:spPr>
          <a:xfrm>
            <a:off x="4495800" y="4572000"/>
            <a:ext cx="990600" cy="990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</a:t>
            </a:r>
            <a:r>
              <a:rPr lang="en-US" sz="2400" baseline="-25000" dirty="0" smtClean="0"/>
              <a:t>1,C</a:t>
            </a:r>
            <a:endParaRPr lang="en-US" sz="2400" baseline="-25000" dirty="0"/>
          </a:p>
        </p:txBody>
      </p:sp>
      <p:sp>
        <p:nvSpPr>
          <p:cNvPr id="40" name="Oval 39"/>
          <p:cNvSpPr/>
          <p:nvPr/>
        </p:nvSpPr>
        <p:spPr>
          <a:xfrm>
            <a:off x="5715000" y="4572000"/>
            <a:ext cx="990600" cy="990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</a:t>
            </a:r>
            <a:r>
              <a:rPr lang="en-US" sz="2400" baseline="-25000" dirty="0" smtClean="0"/>
              <a:t>1,D</a:t>
            </a:r>
            <a:endParaRPr lang="en-US" sz="2400" baseline="-25000" dirty="0"/>
          </a:p>
        </p:txBody>
      </p:sp>
      <p:sp>
        <p:nvSpPr>
          <p:cNvPr id="41" name="TextBox 40"/>
          <p:cNvSpPr txBox="1"/>
          <p:nvPr/>
        </p:nvSpPr>
        <p:spPr>
          <a:xfrm>
            <a:off x="685800" y="62484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r>
              <a:rPr lang="en-US" baseline="-25000" dirty="0" smtClean="0"/>
              <a:t>1,B</a:t>
            </a:r>
            <a:r>
              <a:rPr lang="en-US" dirty="0" smtClean="0"/>
              <a:t>(s</a:t>
            </a:r>
            <a:r>
              <a:rPr lang="en-US" dirty="0"/>
              <a:t>)</a:t>
            </a:r>
            <a:r>
              <a:rPr lang="en-US" dirty="0" smtClean="0"/>
              <a:t> = P(s|b</a:t>
            </a:r>
            <a:r>
              <a:rPr lang="en-US" baseline="-25000" dirty="0" smtClean="0"/>
              <a:t>1</a:t>
            </a:r>
            <a:r>
              <a:rPr lang="en-US" dirty="0" smtClean="0"/>
              <a:t>,o</a:t>
            </a:r>
            <a:r>
              <a:rPr lang="en-US" baseline="-25000" dirty="0"/>
              <a:t>B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237634" y="5772788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r>
              <a:rPr lang="en-US" baseline="-25000" dirty="0" smtClean="0"/>
              <a:t>1,C</a:t>
            </a:r>
            <a:r>
              <a:rPr lang="en-US" dirty="0" smtClean="0"/>
              <a:t>(s</a:t>
            </a:r>
            <a:r>
              <a:rPr lang="en-US" dirty="0"/>
              <a:t>)</a:t>
            </a:r>
            <a:r>
              <a:rPr lang="en-US" dirty="0" smtClean="0"/>
              <a:t> = P(s|b</a:t>
            </a:r>
            <a:r>
              <a:rPr lang="en-US" baseline="-25000" dirty="0" smtClean="0"/>
              <a:t>1</a:t>
            </a:r>
            <a:r>
              <a:rPr lang="en-US" dirty="0" smtClean="0"/>
              <a:t>,o</a:t>
            </a:r>
            <a:r>
              <a:rPr lang="en-US" baseline="-25000" dirty="0" smtClean="0"/>
              <a:t>C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237634" y="62484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r>
              <a:rPr lang="en-US" baseline="-25000" dirty="0" smtClean="0"/>
              <a:t>1,D</a:t>
            </a:r>
            <a:r>
              <a:rPr lang="en-US" dirty="0" smtClean="0"/>
              <a:t>(s</a:t>
            </a:r>
            <a:r>
              <a:rPr lang="en-US" dirty="0"/>
              <a:t>)</a:t>
            </a:r>
            <a:r>
              <a:rPr lang="en-US" dirty="0" smtClean="0"/>
              <a:t> = P(s|b</a:t>
            </a:r>
            <a:r>
              <a:rPr lang="en-US" baseline="-25000" dirty="0" smtClean="0"/>
              <a:t>1</a:t>
            </a:r>
            <a:r>
              <a:rPr lang="en-US" dirty="0" smtClean="0"/>
              <a:t>,o</a:t>
            </a:r>
            <a:r>
              <a:rPr lang="en-US" baseline="-25000" dirty="0" smtClean="0"/>
              <a:t>D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7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733800" y="457200"/>
            <a:ext cx="990600" cy="990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</a:t>
            </a:r>
            <a:r>
              <a:rPr lang="en-US" sz="2400" baseline="-25000" dirty="0" smtClean="0"/>
              <a:t>0</a:t>
            </a:r>
            <a:endParaRPr lang="en-US" sz="2400" baseline="-25000" dirty="0"/>
          </a:p>
        </p:txBody>
      </p:sp>
      <p:cxnSp>
        <p:nvCxnSpPr>
          <p:cNvPr id="6" name="Straight Arrow Connector 5"/>
          <p:cNvCxnSpPr>
            <a:stCxn id="4" idx="4"/>
          </p:cNvCxnSpPr>
          <p:nvPr/>
        </p:nvCxnSpPr>
        <p:spPr>
          <a:xfrm>
            <a:off x="4229100" y="1447800"/>
            <a:ext cx="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2590800" y="2971800"/>
            <a:ext cx="1638300" cy="15170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3733800" y="2971800"/>
            <a:ext cx="495301" cy="15170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229100" y="2971800"/>
            <a:ext cx="697922" cy="15170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229100" y="2971800"/>
            <a:ext cx="1638300" cy="1524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906240" y="2286000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Predict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b</a:t>
            </a:r>
            <a:r>
              <a:rPr lang="en-US" baseline="-25000" dirty="0" smtClean="0">
                <a:solidFill>
                  <a:schemeClr val="tx2"/>
                </a:solidFill>
              </a:rPr>
              <a:t>1</a:t>
            </a:r>
            <a:r>
              <a:rPr lang="en-US" dirty="0" smtClean="0">
                <a:solidFill>
                  <a:schemeClr val="tx2"/>
                </a:solidFill>
              </a:rPr>
              <a:t>(s)=</a:t>
            </a:r>
            <a:r>
              <a:rPr lang="en-US" dirty="0" smtClean="0">
                <a:solidFill>
                  <a:schemeClr val="tx2"/>
                </a:solidFill>
                <a:sym typeface="Symbol"/>
              </a:rPr>
              <a:t></a:t>
            </a:r>
            <a:r>
              <a:rPr lang="en-US" baseline="-25000" dirty="0" smtClean="0">
                <a:solidFill>
                  <a:schemeClr val="tx2"/>
                </a:solidFill>
                <a:sym typeface="Symbol"/>
              </a:rPr>
              <a:t>s’ </a:t>
            </a:r>
            <a:r>
              <a:rPr lang="en-US" dirty="0" smtClean="0">
                <a:solidFill>
                  <a:schemeClr val="tx2"/>
                </a:solidFill>
                <a:sym typeface="Symbol"/>
              </a:rPr>
              <a:t>P(</a:t>
            </a:r>
            <a:r>
              <a:rPr lang="en-US" dirty="0" err="1" smtClean="0">
                <a:solidFill>
                  <a:schemeClr val="tx2"/>
                </a:solidFill>
                <a:sym typeface="Symbol"/>
              </a:rPr>
              <a:t>s|s</a:t>
            </a:r>
            <a:r>
              <a:rPr lang="en-US" dirty="0" smtClean="0">
                <a:solidFill>
                  <a:schemeClr val="tx2"/>
                </a:solidFill>
                <a:sym typeface="Symbol"/>
              </a:rPr>
              <a:t>’,(b</a:t>
            </a:r>
            <a:r>
              <a:rPr lang="en-US" baseline="-25000" dirty="0" smtClean="0">
                <a:solidFill>
                  <a:schemeClr val="tx2"/>
                </a:solidFill>
                <a:sym typeface="Symbol"/>
              </a:rPr>
              <a:t>0</a:t>
            </a:r>
            <a:r>
              <a:rPr lang="en-US" dirty="0" smtClean="0">
                <a:solidFill>
                  <a:schemeClr val="tx2"/>
                </a:solidFill>
                <a:sym typeface="Symbol"/>
              </a:rPr>
              <a:t>)) b</a:t>
            </a:r>
            <a:r>
              <a:rPr lang="en-US" baseline="-25000" dirty="0" smtClean="0">
                <a:solidFill>
                  <a:schemeClr val="tx2"/>
                </a:solidFill>
                <a:sym typeface="Symbol"/>
              </a:rPr>
              <a:t>0</a:t>
            </a:r>
            <a:r>
              <a:rPr lang="en-US" dirty="0" smtClean="0">
                <a:solidFill>
                  <a:schemeClr val="tx2"/>
                </a:solidFill>
                <a:sym typeface="Symbol"/>
              </a:rPr>
              <a:t>(s’)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752600" y="1600200"/>
            <a:ext cx="274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2"/>
                </a:solidFill>
                <a:latin typeface="+mj-lt"/>
              </a:rPr>
              <a:t>Choose action </a:t>
            </a:r>
            <a:r>
              <a:rPr lang="en-US" sz="2000" dirty="0" smtClean="0">
                <a:solidFill>
                  <a:schemeClr val="tx2"/>
                </a:solidFill>
                <a:latin typeface="Symbol" pitchFamily="18" charset="2"/>
              </a:rPr>
              <a:t>p</a:t>
            </a:r>
            <a:r>
              <a:rPr lang="en-US" sz="2000" dirty="0" smtClean="0">
                <a:solidFill>
                  <a:schemeClr val="tx2"/>
                </a:solidFill>
              </a:rPr>
              <a:t>(b</a:t>
            </a:r>
            <a:r>
              <a:rPr lang="en-US" sz="2000" baseline="-25000" dirty="0" smtClean="0">
                <a:solidFill>
                  <a:schemeClr val="tx2"/>
                </a:solidFill>
              </a:rPr>
              <a:t>0</a:t>
            </a:r>
            <a:r>
              <a:rPr lang="en-US" sz="2000" dirty="0" smtClean="0">
                <a:solidFill>
                  <a:schemeClr val="tx2"/>
                </a:solidFill>
              </a:rPr>
              <a:t>)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886200" y="2286000"/>
            <a:ext cx="762000" cy="679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</a:t>
            </a:r>
            <a:r>
              <a:rPr lang="en-US" sz="2400" baseline="-25000" dirty="0"/>
              <a:t>1</a:t>
            </a:r>
            <a:endParaRPr lang="en-US" sz="2400" dirty="0"/>
          </a:p>
        </p:txBody>
      </p:sp>
      <p:sp>
        <p:nvSpPr>
          <p:cNvPr id="46" name="TextBox 45"/>
          <p:cNvSpPr txBox="1"/>
          <p:nvPr/>
        </p:nvSpPr>
        <p:spPr>
          <a:xfrm>
            <a:off x="228600" y="4702314"/>
            <a:ext cx="15439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</a:rPr>
              <a:t>Update belief</a:t>
            </a:r>
            <a:endParaRPr lang="en-US" sz="2000" dirty="0">
              <a:solidFill>
                <a:srgbClr val="7030A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752600" y="3918466"/>
            <a:ext cx="1572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P(o</a:t>
            </a:r>
            <a:r>
              <a:rPr lang="en-US" baseline="-25000" dirty="0" smtClean="0">
                <a:solidFill>
                  <a:srgbClr val="FF0000"/>
                </a:solidFill>
              </a:rPr>
              <a:t>A</a:t>
            </a:r>
            <a:r>
              <a:rPr lang="en-US" dirty="0" smtClean="0">
                <a:solidFill>
                  <a:srgbClr val="FF0000"/>
                </a:solidFill>
              </a:rPr>
              <a:t>|b</a:t>
            </a:r>
            <a:r>
              <a:rPr lang="en-US" baseline="-25000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75709" y="3918466"/>
            <a:ext cx="1572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P(o</a:t>
            </a:r>
            <a:r>
              <a:rPr lang="en-US" baseline="-25000" dirty="0" smtClean="0">
                <a:solidFill>
                  <a:srgbClr val="FF0000"/>
                </a:solidFill>
              </a:rPr>
              <a:t>B</a:t>
            </a:r>
            <a:r>
              <a:rPr lang="en-US" dirty="0" smtClean="0">
                <a:solidFill>
                  <a:srgbClr val="FF0000"/>
                </a:solidFill>
              </a:rPr>
              <a:t>|b</a:t>
            </a:r>
            <a:r>
              <a:rPr lang="en-US" baseline="-25000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229100" y="3918466"/>
            <a:ext cx="1572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P(o</a:t>
            </a:r>
            <a:r>
              <a:rPr lang="en-US" baseline="-25000" dirty="0" smtClean="0">
                <a:solidFill>
                  <a:srgbClr val="FF0000"/>
                </a:solidFill>
              </a:rPr>
              <a:t>C</a:t>
            </a:r>
            <a:r>
              <a:rPr lang="en-US" dirty="0" smtClean="0">
                <a:solidFill>
                  <a:srgbClr val="FF0000"/>
                </a:solidFill>
              </a:rPr>
              <a:t>|b</a:t>
            </a:r>
            <a:r>
              <a:rPr lang="en-US" baseline="-25000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562600" y="3918466"/>
            <a:ext cx="1572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P(o</a:t>
            </a:r>
            <a:r>
              <a:rPr lang="en-US" baseline="-25000" dirty="0" smtClean="0">
                <a:solidFill>
                  <a:srgbClr val="FF0000"/>
                </a:solidFill>
              </a:rPr>
              <a:t>D</a:t>
            </a:r>
            <a:r>
              <a:rPr lang="en-US" dirty="0" smtClean="0">
                <a:solidFill>
                  <a:srgbClr val="FF0000"/>
                </a:solidFill>
              </a:rPr>
              <a:t>|b</a:t>
            </a:r>
            <a:r>
              <a:rPr lang="en-US" baseline="-25000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28600" y="3780987"/>
            <a:ext cx="1905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</a:rPr>
              <a:t>Receive</a:t>
            </a:r>
            <a:br>
              <a:rPr lang="en-US" sz="2000" dirty="0" smtClean="0">
                <a:latin typeface="+mj-lt"/>
              </a:rPr>
            </a:br>
            <a:r>
              <a:rPr lang="en-US" sz="2000" dirty="0" smtClean="0">
                <a:latin typeface="+mj-lt"/>
              </a:rPr>
              <a:t>observation</a:t>
            </a:r>
            <a:endParaRPr lang="en-US" sz="2000" dirty="0">
              <a:solidFill>
                <a:srgbClr val="7030A0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6934200" y="3408218"/>
            <a:ext cx="1981200" cy="127331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P(</a:t>
            </a:r>
            <a:r>
              <a:rPr lang="en-US" sz="2000" dirty="0" err="1" smtClean="0">
                <a:solidFill>
                  <a:schemeClr val="tx1"/>
                </a:solidFill>
              </a:rPr>
              <a:t>o|b</a:t>
            </a:r>
            <a:r>
              <a:rPr lang="en-US" sz="2000" dirty="0" smtClean="0">
                <a:solidFill>
                  <a:schemeClr val="tx1"/>
                </a:solidFill>
              </a:rPr>
              <a:t>) = </a:t>
            </a:r>
            <a:r>
              <a:rPr lang="en-US" sz="2000" dirty="0" smtClean="0">
                <a:solidFill>
                  <a:schemeClr val="tx1"/>
                </a:solidFill>
                <a:sym typeface="Symbol"/>
              </a:rPr>
              <a:t></a:t>
            </a:r>
            <a:r>
              <a:rPr lang="en-US" sz="2000" baseline="-25000" dirty="0" err="1" smtClean="0">
                <a:solidFill>
                  <a:schemeClr val="tx1"/>
                </a:solidFill>
                <a:sym typeface="Symbol"/>
              </a:rPr>
              <a:t>s</a:t>
            </a:r>
            <a:r>
              <a:rPr lang="en-US" sz="2000" dirty="0" err="1" smtClean="0">
                <a:solidFill>
                  <a:schemeClr val="tx1"/>
                </a:solidFill>
                <a:sym typeface="Symbol"/>
              </a:rPr>
              <a:t>P</a:t>
            </a:r>
            <a:r>
              <a:rPr lang="en-US" sz="2000" dirty="0" smtClean="0">
                <a:solidFill>
                  <a:schemeClr val="tx1"/>
                </a:solidFill>
                <a:sym typeface="Symbol"/>
              </a:rPr>
              <a:t>(</a:t>
            </a:r>
            <a:r>
              <a:rPr lang="en-US" sz="2000" dirty="0" err="1" smtClean="0">
                <a:solidFill>
                  <a:schemeClr val="tx1"/>
                </a:solidFill>
                <a:sym typeface="Symbol"/>
              </a:rPr>
              <a:t>o|s</a:t>
            </a:r>
            <a:r>
              <a:rPr lang="en-US" sz="2000" dirty="0" smtClean="0">
                <a:solidFill>
                  <a:schemeClr val="tx1"/>
                </a:solidFill>
                <a:sym typeface="Symbol"/>
              </a:rPr>
              <a:t>)b(s)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5276850" y="5682734"/>
            <a:ext cx="3867150" cy="102286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P(</a:t>
            </a:r>
            <a:r>
              <a:rPr lang="en-US" sz="2000" dirty="0" err="1" smtClean="0">
                <a:solidFill>
                  <a:schemeClr val="tx1"/>
                </a:solidFill>
              </a:rPr>
              <a:t>s|b,o</a:t>
            </a:r>
            <a:r>
              <a:rPr lang="en-US" sz="2000" dirty="0" smtClean="0">
                <a:solidFill>
                  <a:schemeClr val="tx1"/>
                </a:solidFill>
              </a:rPr>
              <a:t>) = </a:t>
            </a:r>
            <a:r>
              <a:rPr lang="en-US" sz="2000" dirty="0" smtClean="0">
                <a:solidFill>
                  <a:schemeClr val="tx1"/>
                </a:solidFill>
                <a:sym typeface="Symbol"/>
              </a:rPr>
              <a:t>P(</a:t>
            </a:r>
            <a:r>
              <a:rPr lang="en-US" sz="2000" dirty="0" err="1" smtClean="0">
                <a:solidFill>
                  <a:schemeClr val="tx1"/>
                </a:solidFill>
                <a:sym typeface="Symbol"/>
              </a:rPr>
              <a:t>o|s</a:t>
            </a:r>
            <a:r>
              <a:rPr lang="en-US" sz="2000" dirty="0" smtClean="0">
                <a:solidFill>
                  <a:schemeClr val="tx1"/>
                </a:solidFill>
                <a:sym typeface="Symbol"/>
              </a:rPr>
              <a:t>)P(</a:t>
            </a:r>
            <a:r>
              <a:rPr lang="en-US" sz="2000" dirty="0" err="1" smtClean="0">
                <a:solidFill>
                  <a:schemeClr val="tx1"/>
                </a:solidFill>
                <a:sym typeface="Symbol"/>
              </a:rPr>
              <a:t>s|b</a:t>
            </a:r>
            <a:r>
              <a:rPr lang="en-US" sz="2000" dirty="0" smtClean="0">
                <a:solidFill>
                  <a:schemeClr val="tx1"/>
                </a:solidFill>
                <a:sym typeface="Symbol"/>
              </a:rPr>
              <a:t>)/P(</a:t>
            </a:r>
            <a:r>
              <a:rPr lang="en-US" sz="2000" dirty="0" err="1" smtClean="0">
                <a:solidFill>
                  <a:schemeClr val="tx1"/>
                </a:solidFill>
                <a:sym typeface="Symbol"/>
              </a:rPr>
              <a:t>o|b</a:t>
            </a:r>
            <a:r>
              <a:rPr lang="en-US" sz="2000" dirty="0" smtClean="0">
                <a:solidFill>
                  <a:schemeClr val="tx1"/>
                </a:solidFill>
                <a:sym typeface="Symbol"/>
              </a:rPr>
              <a:t>) </a:t>
            </a:r>
            <a:br>
              <a:rPr lang="en-US" sz="2000" dirty="0" smtClean="0">
                <a:solidFill>
                  <a:schemeClr val="tx1"/>
                </a:solidFill>
                <a:sym typeface="Symbol"/>
              </a:rPr>
            </a:br>
            <a:r>
              <a:rPr lang="en-US" sz="2000" dirty="0" smtClean="0">
                <a:solidFill>
                  <a:schemeClr val="tx1"/>
                </a:solidFill>
                <a:sym typeface="Symbol"/>
              </a:rPr>
              <a:t>= 1/Z P(</a:t>
            </a:r>
            <a:r>
              <a:rPr lang="en-US" sz="2000" dirty="0" err="1" smtClean="0">
                <a:solidFill>
                  <a:schemeClr val="tx1"/>
                </a:solidFill>
                <a:sym typeface="Symbol"/>
              </a:rPr>
              <a:t>o|s</a:t>
            </a:r>
            <a:r>
              <a:rPr lang="en-US" sz="2000" dirty="0" smtClean="0">
                <a:solidFill>
                  <a:schemeClr val="tx1"/>
                </a:solidFill>
                <a:sym typeface="Symbol"/>
              </a:rPr>
              <a:t>) b(s)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85800" y="5745079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r>
              <a:rPr lang="en-US" baseline="-25000" dirty="0" smtClean="0"/>
              <a:t>1,A</a:t>
            </a:r>
            <a:r>
              <a:rPr lang="en-US" dirty="0" smtClean="0"/>
              <a:t>(s</a:t>
            </a:r>
            <a:r>
              <a:rPr lang="en-US" dirty="0"/>
              <a:t>)</a:t>
            </a:r>
            <a:r>
              <a:rPr lang="en-US" dirty="0" smtClean="0"/>
              <a:t> = P(s|b</a:t>
            </a:r>
            <a:r>
              <a:rPr lang="en-US" baseline="-25000" dirty="0" smtClean="0"/>
              <a:t>1</a:t>
            </a:r>
            <a:r>
              <a:rPr lang="en-US" dirty="0" smtClean="0"/>
              <a:t>,o</a:t>
            </a:r>
            <a:r>
              <a:rPr lang="en-US" baseline="-25000" dirty="0" smtClean="0"/>
              <a:t>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85800" y="62484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r>
              <a:rPr lang="en-US" baseline="-25000" dirty="0" smtClean="0"/>
              <a:t>1,B</a:t>
            </a:r>
            <a:r>
              <a:rPr lang="en-US" dirty="0" smtClean="0"/>
              <a:t>(s</a:t>
            </a:r>
            <a:r>
              <a:rPr lang="en-US" dirty="0"/>
              <a:t>)</a:t>
            </a:r>
            <a:r>
              <a:rPr lang="en-US" dirty="0" smtClean="0"/>
              <a:t> = P(s|b</a:t>
            </a:r>
            <a:r>
              <a:rPr lang="en-US" baseline="-25000" dirty="0" smtClean="0"/>
              <a:t>1</a:t>
            </a:r>
            <a:r>
              <a:rPr lang="en-US" dirty="0" smtClean="0"/>
              <a:t>,o</a:t>
            </a:r>
            <a:r>
              <a:rPr lang="en-US" baseline="-25000" dirty="0"/>
              <a:t>B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237634" y="5772788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r>
              <a:rPr lang="en-US" baseline="-25000" dirty="0" smtClean="0"/>
              <a:t>1,C</a:t>
            </a:r>
            <a:r>
              <a:rPr lang="en-US" dirty="0" smtClean="0"/>
              <a:t>(s</a:t>
            </a:r>
            <a:r>
              <a:rPr lang="en-US" dirty="0"/>
              <a:t>)</a:t>
            </a:r>
            <a:r>
              <a:rPr lang="en-US" dirty="0" smtClean="0"/>
              <a:t> = P(s|b</a:t>
            </a:r>
            <a:r>
              <a:rPr lang="en-US" baseline="-25000" dirty="0" smtClean="0"/>
              <a:t>1</a:t>
            </a:r>
            <a:r>
              <a:rPr lang="en-US" dirty="0" smtClean="0"/>
              <a:t>,o</a:t>
            </a:r>
            <a:r>
              <a:rPr lang="en-US" baseline="-25000" dirty="0" smtClean="0"/>
              <a:t>C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237634" y="62484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r>
              <a:rPr lang="en-US" baseline="-25000" dirty="0" smtClean="0"/>
              <a:t>1,D</a:t>
            </a:r>
            <a:r>
              <a:rPr lang="en-US" dirty="0" smtClean="0"/>
              <a:t>(s</a:t>
            </a:r>
            <a:r>
              <a:rPr lang="en-US" dirty="0"/>
              <a:t>)</a:t>
            </a:r>
            <a:r>
              <a:rPr lang="en-US" dirty="0" smtClean="0"/>
              <a:t> = P(s|b</a:t>
            </a:r>
            <a:r>
              <a:rPr lang="en-US" baseline="-25000" dirty="0" smtClean="0"/>
              <a:t>1</a:t>
            </a:r>
            <a:r>
              <a:rPr lang="en-US" dirty="0" smtClean="0"/>
              <a:t>,o</a:t>
            </a:r>
            <a:r>
              <a:rPr lang="en-US" baseline="-25000" dirty="0" smtClean="0"/>
              <a:t>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8" name="Oval 47"/>
          <p:cNvSpPr/>
          <p:nvPr/>
        </p:nvSpPr>
        <p:spPr>
          <a:xfrm>
            <a:off x="1772516" y="4572000"/>
            <a:ext cx="990600" cy="990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</a:t>
            </a:r>
            <a:r>
              <a:rPr lang="en-US" sz="2400" baseline="-25000" dirty="0" smtClean="0"/>
              <a:t>1,A</a:t>
            </a:r>
            <a:endParaRPr lang="en-US" sz="2400" baseline="-25000" dirty="0"/>
          </a:p>
        </p:txBody>
      </p:sp>
      <p:sp>
        <p:nvSpPr>
          <p:cNvPr id="49" name="Oval 48"/>
          <p:cNvSpPr/>
          <p:nvPr/>
        </p:nvSpPr>
        <p:spPr>
          <a:xfrm>
            <a:off x="3124200" y="4572000"/>
            <a:ext cx="990600" cy="990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</a:t>
            </a:r>
            <a:r>
              <a:rPr lang="en-US" sz="2400" baseline="-25000" dirty="0" smtClean="0"/>
              <a:t>1,B</a:t>
            </a:r>
            <a:endParaRPr lang="en-US" sz="2400" baseline="-25000" dirty="0"/>
          </a:p>
        </p:txBody>
      </p:sp>
      <p:sp>
        <p:nvSpPr>
          <p:cNvPr id="50" name="Oval 49"/>
          <p:cNvSpPr/>
          <p:nvPr/>
        </p:nvSpPr>
        <p:spPr>
          <a:xfrm>
            <a:off x="4495800" y="4572000"/>
            <a:ext cx="990600" cy="990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</a:t>
            </a:r>
            <a:r>
              <a:rPr lang="en-US" sz="2400" baseline="-25000" dirty="0" smtClean="0"/>
              <a:t>1,C</a:t>
            </a:r>
            <a:endParaRPr lang="en-US" sz="2400" baseline="-25000" dirty="0"/>
          </a:p>
        </p:txBody>
      </p:sp>
      <p:sp>
        <p:nvSpPr>
          <p:cNvPr id="51" name="Oval 50"/>
          <p:cNvSpPr/>
          <p:nvPr/>
        </p:nvSpPr>
        <p:spPr>
          <a:xfrm>
            <a:off x="5715000" y="4572000"/>
            <a:ext cx="990600" cy="990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</a:t>
            </a:r>
            <a:r>
              <a:rPr lang="en-US" sz="2400" baseline="-25000" dirty="0" smtClean="0"/>
              <a:t>1,D</a:t>
            </a:r>
            <a:endParaRPr lang="en-US" sz="2400" baseline="-25000" dirty="0"/>
          </a:p>
        </p:txBody>
      </p:sp>
    </p:spTree>
    <p:extLst>
      <p:ext uri="{BB962C8B-B14F-4D97-AF65-F5344CB8AC3E}">
        <p14:creationId xmlns:p14="http://schemas.microsoft.com/office/powerpoint/2010/main" val="326836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04800" y="3200400"/>
            <a:ext cx="6477000" cy="25146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Belief-space search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Each belief node has |A| action node successors</a:t>
            </a:r>
          </a:p>
          <a:p>
            <a:r>
              <a:rPr lang="en-US" dirty="0" smtClean="0"/>
              <a:t>Each action node has |O| belief successors</a:t>
            </a:r>
          </a:p>
          <a:p>
            <a:r>
              <a:rPr lang="en-US" dirty="0" smtClean="0"/>
              <a:t>Each (</a:t>
            </a:r>
            <a:r>
              <a:rPr lang="en-US" dirty="0" err="1" smtClean="0"/>
              <a:t>action,observation</a:t>
            </a:r>
            <a:r>
              <a:rPr lang="en-US" dirty="0" smtClean="0"/>
              <a:t>) pair (</a:t>
            </a:r>
            <a:r>
              <a:rPr lang="en-US" dirty="0" err="1" smtClean="0"/>
              <a:t>a,o</a:t>
            </a:r>
            <a:r>
              <a:rPr lang="en-US" dirty="0" smtClean="0"/>
              <a:t>) requires predict/update step similar to HMMs</a:t>
            </a:r>
          </a:p>
          <a:p>
            <a:endParaRPr lang="en-US" dirty="0"/>
          </a:p>
          <a:p>
            <a:r>
              <a:rPr lang="en-US" dirty="0" smtClean="0"/>
              <a:t>Matrix/vector formulation: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(s): a vector </a:t>
            </a:r>
            <a:r>
              <a:rPr lang="en-US" b="1" dirty="0" smtClean="0"/>
              <a:t>b </a:t>
            </a:r>
            <a:r>
              <a:rPr lang="en-US" dirty="0" smtClean="0"/>
              <a:t>of length </a:t>
            </a:r>
            <a:r>
              <a:rPr lang="en-US" dirty="0"/>
              <a:t>|S|</a:t>
            </a:r>
            <a:endParaRPr lang="en-US" b="1" dirty="0" smtClean="0"/>
          </a:p>
          <a:p>
            <a:pPr lvl="1"/>
            <a:r>
              <a:rPr lang="en-US" dirty="0" smtClean="0"/>
              <a:t>P(s’|</a:t>
            </a:r>
            <a:r>
              <a:rPr lang="en-US" dirty="0" err="1" smtClean="0"/>
              <a:t>s,a</a:t>
            </a:r>
            <a:r>
              <a:rPr lang="en-US" dirty="0" smtClean="0"/>
              <a:t>): a set </a:t>
            </a:r>
            <a:r>
              <a:rPr lang="en-US" dirty="0"/>
              <a:t>of </a:t>
            </a:r>
            <a:r>
              <a:rPr lang="en-US" dirty="0" smtClean="0"/>
              <a:t>|</a:t>
            </a:r>
            <a:r>
              <a:rPr lang="en-US" dirty="0" err="1" smtClean="0"/>
              <a:t>S|x|S</a:t>
            </a:r>
            <a:r>
              <a:rPr lang="en-US" dirty="0" smtClean="0"/>
              <a:t>| matrices T</a:t>
            </a:r>
            <a:r>
              <a:rPr lang="en-US" baseline="-25000" dirty="0" smtClean="0"/>
              <a:t>a</a:t>
            </a:r>
          </a:p>
          <a:p>
            <a:pPr lvl="1"/>
            <a:r>
              <a:rPr lang="en-US" dirty="0" smtClean="0"/>
              <a:t>P(</a:t>
            </a:r>
            <a:r>
              <a:rPr lang="en-US" dirty="0" err="1" smtClean="0"/>
              <a:t>o</a:t>
            </a:r>
            <a:r>
              <a:rPr lang="en-US" baseline="-25000" dirty="0" err="1" smtClean="0"/>
              <a:t>k</a:t>
            </a:r>
            <a:r>
              <a:rPr lang="en-US" dirty="0" err="1" smtClean="0"/>
              <a:t>|s</a:t>
            </a:r>
            <a:r>
              <a:rPr lang="en-US" dirty="0" smtClean="0"/>
              <a:t>): a vector </a:t>
            </a:r>
            <a:r>
              <a:rPr lang="en-US" b="1" dirty="0" smtClean="0"/>
              <a:t>o</a:t>
            </a:r>
            <a:r>
              <a:rPr lang="en-US" b="1" baseline="-25000" dirty="0" smtClean="0"/>
              <a:t>k</a:t>
            </a:r>
            <a:r>
              <a:rPr lang="en-US" dirty="0" smtClean="0"/>
              <a:t> of length |S</a:t>
            </a:r>
            <a:r>
              <a:rPr lang="en-US" dirty="0"/>
              <a:t>|</a:t>
            </a:r>
            <a:endParaRPr lang="en-US" dirty="0" smtClean="0"/>
          </a:p>
          <a:p>
            <a:r>
              <a:rPr lang="en-US" b="1" dirty="0" err="1" smtClean="0"/>
              <a:t>b</a:t>
            </a:r>
            <a:r>
              <a:rPr lang="en-US" baseline="-25000" dirty="0" err="1" smtClean="0"/>
              <a:t>a</a:t>
            </a:r>
            <a:r>
              <a:rPr lang="en-US" b="1" dirty="0" smtClean="0"/>
              <a:t> </a:t>
            </a:r>
            <a:r>
              <a:rPr lang="en-US" dirty="0" smtClean="0"/>
              <a:t>= T</a:t>
            </a:r>
            <a:r>
              <a:rPr lang="en-US" baseline="-25000" dirty="0" smtClean="0"/>
              <a:t>a</a:t>
            </a:r>
            <a:r>
              <a:rPr lang="en-US" b="1" dirty="0" smtClean="0"/>
              <a:t>b</a:t>
            </a:r>
            <a:r>
              <a:rPr lang="en-US" b="1" baseline="-25000" dirty="0" smtClean="0"/>
              <a:t> 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2"/>
                </a:solidFill>
              </a:rPr>
              <a:t>(predict)</a:t>
            </a:r>
            <a:endParaRPr lang="en-US" b="1" dirty="0" smtClean="0">
              <a:solidFill>
                <a:schemeClr val="tx2"/>
              </a:solidFill>
            </a:endParaRPr>
          </a:p>
          <a:p>
            <a:r>
              <a:rPr lang="en-US" dirty="0" smtClean="0"/>
              <a:t>P(</a:t>
            </a:r>
            <a:r>
              <a:rPr lang="en-US" dirty="0" err="1" smtClean="0"/>
              <a:t>o</a:t>
            </a:r>
            <a:r>
              <a:rPr lang="en-US" baseline="-25000" dirty="0" err="1" smtClean="0"/>
              <a:t>k</a:t>
            </a:r>
            <a:r>
              <a:rPr lang="en-US" dirty="0" err="1" smtClean="0"/>
              <a:t>|b</a:t>
            </a:r>
            <a:r>
              <a:rPr lang="en-US" baseline="-25000" dirty="0" err="1" smtClean="0"/>
              <a:t>a</a:t>
            </a:r>
            <a:r>
              <a:rPr lang="en-US" dirty="0" smtClean="0"/>
              <a:t>) = </a:t>
            </a:r>
            <a:r>
              <a:rPr lang="en-US" b="1" dirty="0" err="1" smtClean="0"/>
              <a:t>o</a:t>
            </a:r>
            <a:r>
              <a:rPr lang="en-US" b="1" baseline="-25000" dirty="0" err="1" smtClean="0"/>
              <a:t>k</a:t>
            </a:r>
            <a:r>
              <a:rPr lang="en-US" baseline="30000" dirty="0" err="1" smtClean="0"/>
              <a:t>T</a:t>
            </a:r>
            <a:r>
              <a:rPr lang="en-US" baseline="30000" dirty="0" smtClean="0"/>
              <a:t> </a:t>
            </a:r>
            <a:r>
              <a:rPr lang="en-US" b="1" dirty="0" err="1" smtClean="0"/>
              <a:t>b</a:t>
            </a:r>
            <a:r>
              <a:rPr lang="en-US" baseline="-25000" dirty="0" err="1" smtClean="0"/>
              <a:t>a</a:t>
            </a:r>
            <a:r>
              <a:rPr lang="en-US" b="1" baseline="-25000" dirty="0" smtClean="0"/>
              <a:t> 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2"/>
                </a:solidFill>
              </a:rPr>
              <a:t>(probability of observation)</a:t>
            </a:r>
            <a:endParaRPr lang="en-US" b="1" baseline="-25000" dirty="0" smtClean="0">
              <a:solidFill>
                <a:schemeClr val="tx2"/>
              </a:solidFill>
            </a:endParaRPr>
          </a:p>
          <a:p>
            <a:r>
              <a:rPr lang="en-US" b="1" dirty="0" err="1" smtClean="0"/>
              <a:t>b</a:t>
            </a:r>
            <a:r>
              <a:rPr lang="en-US" b="1" baseline="-25000" dirty="0" err="1" smtClean="0"/>
              <a:t>a,k</a:t>
            </a:r>
            <a:r>
              <a:rPr lang="en-US" dirty="0" smtClean="0"/>
              <a:t> = </a:t>
            </a:r>
            <a:r>
              <a:rPr lang="en-US" dirty="0" err="1" smtClean="0"/>
              <a:t>diag</a:t>
            </a:r>
            <a:r>
              <a:rPr lang="en-US" dirty="0" smtClean="0"/>
              <a:t>(</a:t>
            </a:r>
            <a:r>
              <a:rPr lang="en-US" b="1" dirty="0"/>
              <a:t>o</a:t>
            </a:r>
            <a:r>
              <a:rPr lang="en-US" b="1" baseline="-25000" dirty="0"/>
              <a:t>k</a:t>
            </a:r>
            <a:r>
              <a:rPr lang="en-US" dirty="0" smtClean="0"/>
              <a:t>)</a:t>
            </a:r>
            <a:r>
              <a:rPr lang="en-US" baseline="30000" dirty="0" smtClean="0"/>
              <a:t> </a:t>
            </a:r>
            <a:r>
              <a:rPr lang="en-US" b="1" dirty="0" err="1" smtClean="0"/>
              <a:t>b</a:t>
            </a:r>
            <a:r>
              <a:rPr lang="en-US" baseline="-25000" dirty="0" err="1"/>
              <a:t>a</a:t>
            </a:r>
            <a:r>
              <a:rPr lang="en-US" dirty="0" smtClean="0"/>
              <a:t> / (</a:t>
            </a:r>
            <a:r>
              <a:rPr lang="en-US" b="1" dirty="0" err="1" smtClean="0"/>
              <a:t>o</a:t>
            </a:r>
            <a:r>
              <a:rPr lang="en-US" b="1" baseline="-25000" dirty="0" err="1" smtClean="0"/>
              <a:t>k</a:t>
            </a:r>
            <a:r>
              <a:rPr lang="en-US" baseline="30000" dirty="0" err="1" smtClean="0"/>
              <a:t>T</a:t>
            </a:r>
            <a:r>
              <a:rPr lang="en-US" baseline="30000" dirty="0" smtClean="0"/>
              <a:t> </a:t>
            </a:r>
            <a:r>
              <a:rPr lang="en-US" b="1" dirty="0" err="1" smtClean="0"/>
              <a:t>b</a:t>
            </a:r>
            <a:r>
              <a:rPr lang="en-US" baseline="-25000" dirty="0" err="1"/>
              <a:t>a</a:t>
            </a:r>
            <a:r>
              <a:rPr lang="en-US" dirty="0" smtClean="0"/>
              <a:t>) </a:t>
            </a:r>
            <a:r>
              <a:rPr lang="en-US" dirty="0" smtClean="0">
                <a:solidFill>
                  <a:schemeClr val="tx2"/>
                </a:solidFill>
              </a:rPr>
              <a:t>(update)</a:t>
            </a:r>
            <a:br>
              <a:rPr lang="en-US" dirty="0" smtClean="0">
                <a:solidFill>
                  <a:schemeClr val="tx2"/>
                </a:solidFill>
              </a:rPr>
            </a:br>
            <a:endParaRPr lang="en-US" dirty="0" smtClean="0">
              <a:solidFill>
                <a:schemeClr val="tx2"/>
              </a:solidFill>
            </a:endParaRPr>
          </a:p>
          <a:p>
            <a:r>
              <a:rPr lang="en-US" dirty="0" smtClean="0">
                <a:solidFill>
                  <a:schemeClr val="accent3"/>
                </a:solidFill>
              </a:rPr>
              <a:t>Denote this operation as </a:t>
            </a:r>
            <a:r>
              <a:rPr lang="en-US" dirty="0" err="1" smtClean="0">
                <a:solidFill>
                  <a:schemeClr val="accent3"/>
                </a:solidFill>
              </a:rPr>
              <a:t>b</a:t>
            </a:r>
            <a:r>
              <a:rPr lang="en-US" baseline="-25000" dirty="0" err="1" smtClean="0">
                <a:solidFill>
                  <a:schemeClr val="accent3"/>
                </a:solidFill>
              </a:rPr>
              <a:t>a,o</a:t>
            </a:r>
            <a:endParaRPr lang="en-US" b="1" baseline="-250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149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Receding horizon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Expand belief-space search tree to some depth h</a:t>
            </a:r>
          </a:p>
          <a:p>
            <a:r>
              <a:rPr lang="en-US" dirty="0" smtClean="0"/>
              <a:t>Use an evaluation function on leaf beliefs to estimate utilities</a:t>
            </a:r>
          </a:p>
          <a:p>
            <a:endParaRPr lang="en-US" dirty="0" smtClean="0"/>
          </a:p>
          <a:p>
            <a:r>
              <a:rPr lang="en-US" dirty="0" smtClean="0"/>
              <a:t>For internal nodes, back up estimated utilities:</a:t>
            </a:r>
            <a:br>
              <a:rPr lang="en-US" dirty="0" smtClean="0"/>
            </a:br>
            <a:r>
              <a:rPr lang="en-US" dirty="0" smtClean="0"/>
              <a:t>U(b) = E[R(s)|b] </a:t>
            </a:r>
            <a:r>
              <a:rPr lang="en-US" dirty="0"/>
              <a:t>+ </a:t>
            </a:r>
            <a:r>
              <a:rPr lang="en-US" dirty="0" smtClean="0">
                <a:latin typeface="Symbol" pitchFamily="18" charset="2"/>
              </a:rPr>
              <a:t>g</a:t>
            </a:r>
            <a:r>
              <a:rPr lang="en-US" dirty="0" smtClean="0"/>
              <a:t> </a:t>
            </a:r>
            <a:r>
              <a:rPr lang="en-US" dirty="0" err="1" smtClean="0"/>
              <a:t>max</a:t>
            </a:r>
            <a:r>
              <a:rPr lang="en-US" baseline="-25000" dirty="0" err="1" smtClean="0"/>
              <a:t>a</a:t>
            </a:r>
            <a:r>
              <a:rPr lang="en-US" baseline="-25000" dirty="0" err="1" smtClean="0">
                <a:sym typeface="Symbol"/>
              </a:rPr>
              <a:t>A</a:t>
            </a:r>
            <a:r>
              <a:rPr lang="en-US" dirty="0" smtClean="0">
                <a:sym typeface="Symbol"/>
              </a:rPr>
              <a:t> </a:t>
            </a:r>
            <a:r>
              <a:rPr lang="en-US" baseline="-25000" dirty="0" err="1" smtClean="0">
                <a:sym typeface="Symbol"/>
              </a:rPr>
              <a:t>oO</a:t>
            </a:r>
            <a:r>
              <a:rPr lang="en-US" dirty="0" smtClean="0">
                <a:sym typeface="Symbol"/>
              </a:rPr>
              <a:t> P(</a:t>
            </a:r>
            <a:r>
              <a:rPr lang="en-US" dirty="0" err="1" smtClean="0">
                <a:sym typeface="Symbol"/>
              </a:rPr>
              <a:t>o|b</a:t>
            </a:r>
            <a:r>
              <a:rPr lang="en-US" baseline="-25000" dirty="0" err="1" smtClean="0">
                <a:sym typeface="Symbol"/>
              </a:rPr>
              <a:t>a</a:t>
            </a:r>
            <a:r>
              <a:rPr lang="en-US" dirty="0" smtClean="0">
                <a:sym typeface="Symbol"/>
              </a:rPr>
              <a:t>)U(</a:t>
            </a:r>
            <a:r>
              <a:rPr lang="en-US" dirty="0" err="1" smtClean="0">
                <a:sym typeface="Symbol"/>
              </a:rPr>
              <a:t>b</a:t>
            </a:r>
            <a:r>
              <a:rPr lang="en-US" baseline="-25000" dirty="0" err="1" smtClean="0">
                <a:sym typeface="Symbol"/>
              </a:rPr>
              <a:t>a,o</a:t>
            </a:r>
            <a:r>
              <a:rPr lang="en-US" dirty="0" smtClean="0">
                <a:sym typeface="Symbol"/>
              </a:rPr>
              <a:t>)</a:t>
            </a:r>
          </a:p>
          <a:p>
            <a:endParaRPr lang="en-US" dirty="0">
              <a:sym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338896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QMDP Evaluation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One possible evaluation function is to compute the expectation of the underlying </a:t>
            </a:r>
            <a:r>
              <a:rPr lang="en-US" dirty="0"/>
              <a:t>MDP </a:t>
            </a:r>
            <a:r>
              <a:rPr lang="en-US" dirty="0" smtClean="0"/>
              <a:t>value function over the leaf belief states</a:t>
            </a:r>
          </a:p>
          <a:p>
            <a:pPr lvl="1"/>
            <a:r>
              <a:rPr lang="en-US" dirty="0" smtClean="0"/>
              <a:t>f(b) = </a:t>
            </a:r>
            <a:r>
              <a:rPr lang="en-US" dirty="0" smtClean="0">
                <a:sym typeface="Symbol"/>
              </a:rPr>
              <a:t></a:t>
            </a:r>
            <a:r>
              <a:rPr lang="en-US" baseline="-25000" dirty="0" smtClean="0">
                <a:sym typeface="Symbol"/>
              </a:rPr>
              <a:t>s</a:t>
            </a:r>
            <a:r>
              <a:rPr lang="en-US" dirty="0" smtClean="0">
                <a:sym typeface="Symbol"/>
              </a:rPr>
              <a:t> </a:t>
            </a:r>
            <a:r>
              <a:rPr lang="en-US" dirty="0" smtClean="0"/>
              <a:t>U</a:t>
            </a:r>
            <a:r>
              <a:rPr lang="en-US" baseline="-25000" dirty="0" smtClean="0"/>
              <a:t>MDP</a:t>
            </a:r>
            <a:r>
              <a:rPr lang="en-US" dirty="0" smtClean="0"/>
              <a:t>(s) b(s)</a:t>
            </a:r>
            <a:endParaRPr lang="en-US" baseline="-25000" dirty="0" smtClean="0"/>
          </a:p>
          <a:p>
            <a:r>
              <a:rPr lang="en-US" dirty="0" smtClean="0"/>
              <a:t>“Averaging over clairvoyance”</a:t>
            </a:r>
          </a:p>
          <a:p>
            <a:pPr lvl="1"/>
            <a:r>
              <a:rPr lang="en-US" dirty="0" smtClean="0"/>
              <a:t>Assumes the problem becomes instantly fully observable after 1 action</a:t>
            </a:r>
          </a:p>
          <a:p>
            <a:pPr lvl="1"/>
            <a:r>
              <a:rPr lang="en-US" dirty="0" smtClean="0"/>
              <a:t>Is optimistic: U(b) </a:t>
            </a:r>
            <a:r>
              <a:rPr lang="en-US" dirty="0" smtClean="0">
                <a:sym typeface="Symbol"/>
              </a:rPr>
              <a:t> f(b)</a:t>
            </a:r>
            <a:endParaRPr lang="en-US" dirty="0" smtClean="0"/>
          </a:p>
          <a:p>
            <a:pPr lvl="1"/>
            <a:r>
              <a:rPr lang="en-US" dirty="0" smtClean="0"/>
              <a:t>Approaches POMDP value function as state and sensing uncertainty decreases</a:t>
            </a:r>
          </a:p>
          <a:p>
            <a:r>
              <a:rPr lang="en-US" dirty="0" smtClean="0"/>
              <a:t>In extreme h=1 case, this is called the QMDP policy</a:t>
            </a:r>
          </a:p>
        </p:txBody>
      </p:sp>
    </p:spTree>
    <p:extLst>
      <p:ext uri="{BB962C8B-B14F-4D97-AF65-F5344CB8AC3E}">
        <p14:creationId xmlns:p14="http://schemas.microsoft.com/office/powerpoint/2010/main" val="88559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7467600" cy="1371600"/>
          </a:xfrm>
        </p:spPr>
        <p:txBody>
          <a:bodyPr/>
          <a:lstStyle/>
          <a:p>
            <a:r>
              <a:rPr lang="en-US" dirty="0" smtClean="0"/>
              <a:t>Planning With Probabilistic Uncertainty in Sensing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4558" y="1600200"/>
            <a:ext cx="4219231" cy="1702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786312"/>
            <a:ext cx="4232042" cy="276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5800" y="21336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 motion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5800" y="4572000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Perpendicular motion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436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QMDP Policy </a:t>
            </a:r>
            <a:r>
              <a:rPr lang="en-US" sz="2000" dirty="0" smtClean="0"/>
              <a:t>(Littman, Cassandra, </a:t>
            </a:r>
            <a:r>
              <a:rPr lang="en-US" sz="2000" dirty="0" err="1" smtClean="0"/>
              <a:t>Kaelbling</a:t>
            </a:r>
            <a:r>
              <a:rPr lang="en-US" sz="2000" dirty="0" smtClean="0"/>
              <a:t> 1995</a:t>
            </a:r>
            <a:r>
              <a:rPr lang="en-US" sz="2200" dirty="0" smtClean="0"/>
              <a:t>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676400"/>
            <a:ext cx="4393449" cy="4422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21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Utilities for terminal 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Consider a belief-space interval mapped to a terminating action </a:t>
            </a:r>
            <a:r>
              <a:rPr lang="en-US" dirty="0" smtClean="0">
                <a:latin typeface="Symbol" pitchFamily="18" charset="2"/>
              </a:rPr>
              <a:t>p</a:t>
            </a:r>
            <a:r>
              <a:rPr lang="en-US" dirty="0" smtClean="0"/>
              <a:t>(p) </a:t>
            </a:r>
            <a:r>
              <a:rPr lang="en-US" dirty="0">
                <a:sym typeface="Symbol"/>
              </a:rPr>
              <a:t></a:t>
            </a:r>
            <a:r>
              <a:rPr lang="en-US" dirty="0" smtClean="0"/>
              <a:t> open-right for p </a:t>
            </a:r>
            <a:r>
              <a:rPr lang="en-US" dirty="0" smtClean="0">
                <a:sym typeface="Symbol"/>
              </a:rPr>
              <a:t> [</a:t>
            </a:r>
            <a:r>
              <a:rPr lang="en-US" dirty="0" err="1" smtClean="0">
                <a:sym typeface="Symbol"/>
              </a:rPr>
              <a:t>a,b</a:t>
            </a:r>
            <a:r>
              <a:rPr lang="en-US" dirty="0" smtClean="0">
                <a:sym typeface="Symbol"/>
              </a:rPr>
              <a:t>]</a:t>
            </a:r>
          </a:p>
          <a:p>
            <a:r>
              <a:rPr lang="en-US" dirty="0" smtClean="0">
                <a:sym typeface="Symbol"/>
              </a:rPr>
              <a:t>If true state is s</a:t>
            </a:r>
            <a:r>
              <a:rPr lang="en-US" baseline="-25000" dirty="0" smtClean="0">
                <a:sym typeface="Symbol"/>
              </a:rPr>
              <a:t>1</a:t>
            </a:r>
            <a:r>
              <a:rPr lang="en-US" dirty="0" smtClean="0">
                <a:sym typeface="Symbol"/>
              </a:rPr>
              <a:t>, reward is </a:t>
            </a:r>
            <a:r>
              <a:rPr lang="en-US" dirty="0">
                <a:sym typeface="Symbol"/>
              </a:rPr>
              <a:t>+</a:t>
            </a:r>
            <a:r>
              <a:rPr lang="en-US" dirty="0" smtClean="0">
                <a:sym typeface="Symbol"/>
              </a:rPr>
              <a:t>10, otherwise -100</a:t>
            </a:r>
          </a:p>
          <a:p>
            <a:r>
              <a:rPr lang="en-US" dirty="0" smtClean="0">
                <a:sym typeface="Symbol"/>
              </a:rPr>
              <a:t>P(s</a:t>
            </a:r>
            <a:r>
              <a:rPr lang="en-US" baseline="-25000" dirty="0" smtClean="0">
                <a:sym typeface="Symbol"/>
              </a:rPr>
              <a:t>1</a:t>
            </a:r>
            <a:r>
              <a:rPr lang="en-US" dirty="0" smtClean="0">
                <a:sym typeface="Symbol"/>
              </a:rPr>
              <a:t>)=p, so U</a:t>
            </a:r>
            <a:r>
              <a:rPr lang="en-US" baseline="-25000" dirty="0" smtClean="0">
                <a:latin typeface="Symbol" pitchFamily="18" charset="2"/>
              </a:rPr>
              <a:t>p</a:t>
            </a:r>
            <a:r>
              <a:rPr lang="en-US" dirty="0" smtClean="0">
                <a:sym typeface="Symbol"/>
              </a:rPr>
              <a:t>(p) = p*10 - (1-p)*100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255" y="4905375"/>
            <a:ext cx="6448425" cy="164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3" name="Straight Arrow Connector 22"/>
          <p:cNvCxnSpPr/>
          <p:nvPr/>
        </p:nvCxnSpPr>
        <p:spPr>
          <a:xfrm>
            <a:off x="2057400" y="4424341"/>
            <a:ext cx="449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057400" y="4271941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248400" y="4271941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257800" y="4348141"/>
            <a:ext cx="0" cy="152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121982" y="4507468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  <a:r>
              <a:rPr lang="en-US" dirty="0" smtClean="0"/>
              <a:t>pen-right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254149" y="40480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744494" y="40480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553200" y="419574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5121982" y="3557566"/>
            <a:ext cx="1126418" cy="131923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2057400" y="3557566"/>
            <a:ext cx="0" cy="8598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600200" y="348136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</a:t>
            </a:r>
            <a:r>
              <a:rPr lang="en-US" baseline="-25000" dirty="0">
                <a:latin typeface="Symbol" pitchFamily="18" charset="2"/>
              </a:rPr>
              <a:t>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38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Utilities </a:t>
            </a:r>
            <a:r>
              <a:rPr lang="en-US" dirty="0"/>
              <a:t>for terminal 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Now consider </a:t>
            </a:r>
            <a:r>
              <a:rPr lang="en-US" dirty="0" smtClean="0">
                <a:latin typeface="Symbol" pitchFamily="18" charset="2"/>
              </a:rPr>
              <a:t>p</a:t>
            </a:r>
            <a:r>
              <a:rPr lang="en-US" dirty="0" smtClean="0"/>
              <a:t>(p) </a:t>
            </a:r>
            <a:r>
              <a:rPr lang="en-US" dirty="0">
                <a:sym typeface="Symbol"/>
              </a:rPr>
              <a:t></a:t>
            </a:r>
            <a:r>
              <a:rPr lang="en-US" dirty="0" smtClean="0"/>
              <a:t> open-right for p </a:t>
            </a:r>
            <a:r>
              <a:rPr lang="en-US" dirty="0" smtClean="0">
                <a:sym typeface="Symbol"/>
              </a:rPr>
              <a:t> [</a:t>
            </a:r>
            <a:r>
              <a:rPr lang="en-US" dirty="0" err="1" smtClean="0">
                <a:sym typeface="Symbol"/>
              </a:rPr>
              <a:t>a,b</a:t>
            </a:r>
            <a:r>
              <a:rPr lang="en-US" dirty="0" smtClean="0">
                <a:sym typeface="Symbol"/>
              </a:rPr>
              <a:t>]</a:t>
            </a:r>
          </a:p>
          <a:p>
            <a:r>
              <a:rPr lang="en-US" dirty="0" smtClean="0">
                <a:sym typeface="Symbol"/>
              </a:rPr>
              <a:t>If true state is s</a:t>
            </a:r>
            <a:r>
              <a:rPr lang="en-US" baseline="-25000" dirty="0" smtClean="0">
                <a:sym typeface="Symbol"/>
              </a:rPr>
              <a:t>1</a:t>
            </a:r>
            <a:r>
              <a:rPr lang="en-US" dirty="0" smtClean="0">
                <a:sym typeface="Symbol"/>
              </a:rPr>
              <a:t>, reward is -100, otherwise +10</a:t>
            </a:r>
          </a:p>
          <a:p>
            <a:r>
              <a:rPr lang="en-US" dirty="0" smtClean="0">
                <a:sym typeface="Symbol"/>
              </a:rPr>
              <a:t>P(s</a:t>
            </a:r>
            <a:r>
              <a:rPr lang="en-US" baseline="-25000" dirty="0" smtClean="0">
                <a:sym typeface="Symbol"/>
              </a:rPr>
              <a:t>1</a:t>
            </a:r>
            <a:r>
              <a:rPr lang="en-US" dirty="0" smtClean="0">
                <a:sym typeface="Symbol"/>
              </a:rPr>
              <a:t>)=p, so U</a:t>
            </a:r>
            <a:r>
              <a:rPr lang="en-US" baseline="-25000" dirty="0" smtClean="0">
                <a:latin typeface="Symbol" pitchFamily="18" charset="2"/>
              </a:rPr>
              <a:t>p</a:t>
            </a:r>
            <a:r>
              <a:rPr lang="en-US" dirty="0" smtClean="0">
                <a:sym typeface="Symbol"/>
              </a:rPr>
              <a:t>(p) = -p*100 </a:t>
            </a:r>
            <a:r>
              <a:rPr lang="en-US" dirty="0">
                <a:sym typeface="Symbol"/>
              </a:rPr>
              <a:t>+</a:t>
            </a:r>
            <a:r>
              <a:rPr lang="en-US" dirty="0" smtClean="0">
                <a:sym typeface="Symbol"/>
              </a:rPr>
              <a:t> (1-p)*10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255" y="4905375"/>
            <a:ext cx="6448425" cy="164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3" name="Straight Arrow Connector 22"/>
          <p:cNvCxnSpPr/>
          <p:nvPr/>
        </p:nvCxnSpPr>
        <p:spPr>
          <a:xfrm>
            <a:off x="2057400" y="4424341"/>
            <a:ext cx="449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057400" y="4271941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248400" y="4271941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257800" y="4348141"/>
            <a:ext cx="0" cy="152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121982" y="4507468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  <a:r>
              <a:rPr lang="en-US" dirty="0" smtClean="0"/>
              <a:t>pen-right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254149" y="40480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744494" y="40480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553200" y="419574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5121982" y="3557566"/>
            <a:ext cx="1126418" cy="131923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2057400" y="3557566"/>
            <a:ext cx="0" cy="8598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600200" y="348136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</a:t>
            </a:r>
            <a:r>
              <a:rPr lang="en-US" baseline="-25000" dirty="0">
                <a:latin typeface="Symbol" pitchFamily="18" charset="2"/>
              </a:rPr>
              <a:t>p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819400" y="4348141"/>
            <a:ext cx="0" cy="152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036618" y="4507468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  <a:r>
              <a:rPr lang="en-US" dirty="0" smtClean="0"/>
              <a:t>pen-left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2057400" y="3640694"/>
            <a:ext cx="762000" cy="86677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36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Piecewise Linear Value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US" dirty="0"/>
              <a:t>U</a:t>
            </a:r>
            <a:r>
              <a:rPr lang="en-US" baseline="-25000" dirty="0">
                <a:latin typeface="Symbol" pitchFamily="18" charset="2"/>
              </a:rPr>
              <a:t>p</a:t>
            </a:r>
            <a:r>
              <a:rPr lang="en-US" dirty="0"/>
              <a:t>(p) = -1 + P(</a:t>
            </a:r>
            <a:r>
              <a:rPr lang="en-US" dirty="0" err="1"/>
              <a:t>GR|p</a:t>
            </a:r>
            <a:r>
              <a:rPr lang="en-US" dirty="0"/>
              <a:t>) U</a:t>
            </a:r>
            <a:r>
              <a:rPr lang="en-US" baseline="-25000" dirty="0">
                <a:latin typeface="Symbol" pitchFamily="18" charset="2"/>
              </a:rPr>
              <a:t>p</a:t>
            </a:r>
            <a:r>
              <a:rPr lang="en-US" dirty="0">
                <a:latin typeface="Symbol" pitchFamily="18" charset="2"/>
              </a:rPr>
              <a:t>(</a:t>
            </a:r>
            <a:r>
              <a:rPr lang="en-US" dirty="0"/>
              <a:t>0.85p / </a:t>
            </a:r>
            <a:r>
              <a:rPr lang="en-US" dirty="0" smtClean="0">
                <a:sym typeface="Symbol"/>
              </a:rPr>
              <a:t>P(GR</a:t>
            </a:r>
            <a:r>
              <a:rPr lang="en-US" baseline="-25000" dirty="0" smtClean="0">
                <a:sym typeface="Symbol"/>
              </a:rPr>
              <a:t> </a:t>
            </a:r>
            <a:r>
              <a:rPr lang="en-US" dirty="0">
                <a:sym typeface="Symbol"/>
              </a:rPr>
              <a:t>| p</a:t>
            </a:r>
            <a:r>
              <a:rPr lang="en-US" dirty="0" smtClean="0">
                <a:sym typeface="Symbol"/>
              </a:rPr>
              <a:t>)</a:t>
            </a:r>
            <a:r>
              <a:rPr lang="en-US" dirty="0" smtClean="0"/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	+ P(</a:t>
            </a:r>
            <a:r>
              <a:rPr lang="en-US" dirty="0" err="1"/>
              <a:t>GL|p</a:t>
            </a:r>
            <a:r>
              <a:rPr lang="en-US" dirty="0"/>
              <a:t>) U</a:t>
            </a:r>
            <a:r>
              <a:rPr lang="en-US" baseline="-25000" dirty="0">
                <a:latin typeface="Symbol" pitchFamily="18" charset="2"/>
              </a:rPr>
              <a:t>p</a:t>
            </a:r>
            <a:r>
              <a:rPr lang="en-US" dirty="0">
                <a:latin typeface="Symbol" pitchFamily="18" charset="2"/>
              </a:rPr>
              <a:t>(</a:t>
            </a:r>
            <a:r>
              <a:rPr lang="en-US" dirty="0"/>
              <a:t>0.15p / </a:t>
            </a:r>
            <a:r>
              <a:rPr lang="en-US" dirty="0" smtClean="0">
                <a:sym typeface="Symbol"/>
              </a:rPr>
              <a:t>P(GL</a:t>
            </a:r>
            <a:r>
              <a:rPr lang="en-US" baseline="-25000" dirty="0" smtClean="0">
                <a:sym typeface="Symbol"/>
              </a:rPr>
              <a:t> </a:t>
            </a:r>
            <a:r>
              <a:rPr lang="en-US" dirty="0">
                <a:sym typeface="Symbol"/>
              </a:rPr>
              <a:t>| p</a:t>
            </a:r>
            <a:r>
              <a:rPr lang="en-US" dirty="0" smtClean="0">
                <a:sym typeface="Symbol"/>
              </a:rPr>
              <a:t>)</a:t>
            </a:r>
            <a:r>
              <a:rPr lang="en-US" dirty="0" smtClean="0"/>
              <a:t>)</a:t>
            </a:r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US" dirty="0" smtClean="0"/>
              <a:t>If we assume U</a:t>
            </a:r>
            <a:r>
              <a:rPr lang="en-US" baseline="-25000" dirty="0" smtClean="0">
                <a:latin typeface="Symbol" pitchFamily="18" charset="2"/>
              </a:rPr>
              <a:t>p</a:t>
            </a:r>
            <a:r>
              <a:rPr lang="en-US" dirty="0" smtClean="0">
                <a:latin typeface="+mj-lt"/>
              </a:rPr>
              <a:t> at </a:t>
            </a:r>
            <a:r>
              <a:rPr lang="en-US" dirty="0"/>
              <a:t>0.85p / </a:t>
            </a:r>
            <a:r>
              <a:rPr lang="en-US" dirty="0">
                <a:sym typeface="Symbol"/>
              </a:rPr>
              <a:t>P(GR</a:t>
            </a:r>
            <a:r>
              <a:rPr lang="en-US" baseline="-25000" dirty="0">
                <a:sym typeface="Symbol"/>
              </a:rPr>
              <a:t> </a:t>
            </a:r>
            <a:r>
              <a:rPr lang="en-US" dirty="0">
                <a:sym typeface="Symbol"/>
              </a:rPr>
              <a:t>| p</a:t>
            </a:r>
            <a:r>
              <a:rPr lang="en-US" dirty="0" smtClean="0">
                <a:sym typeface="Symbol"/>
              </a:rPr>
              <a:t>) and </a:t>
            </a:r>
            <a:r>
              <a:rPr lang="en-US" dirty="0"/>
              <a:t>0.15p / </a:t>
            </a:r>
            <a:r>
              <a:rPr lang="en-US" dirty="0">
                <a:sym typeface="Symbol"/>
              </a:rPr>
              <a:t>P(GL</a:t>
            </a:r>
            <a:r>
              <a:rPr lang="en-US" baseline="-25000" dirty="0">
                <a:sym typeface="Symbol"/>
              </a:rPr>
              <a:t> </a:t>
            </a:r>
            <a:r>
              <a:rPr lang="en-US" dirty="0">
                <a:sym typeface="Symbol"/>
              </a:rPr>
              <a:t>| p)</a:t>
            </a:r>
            <a:r>
              <a:rPr lang="en-US" dirty="0" smtClean="0">
                <a:sym typeface="Symbol"/>
              </a:rPr>
              <a:t> are</a:t>
            </a:r>
            <a:r>
              <a:rPr lang="en-US" dirty="0" smtClean="0">
                <a:latin typeface="+mj-lt"/>
              </a:rPr>
              <a:t> linear functions </a:t>
            </a:r>
            <a:r>
              <a:rPr lang="en-US" dirty="0" smtClean="0"/>
              <a:t>U</a:t>
            </a:r>
            <a:r>
              <a:rPr lang="en-US" baseline="-25000" dirty="0" smtClean="0">
                <a:latin typeface="Symbol" pitchFamily="18" charset="2"/>
              </a:rPr>
              <a:t>p</a:t>
            </a:r>
            <a:r>
              <a:rPr lang="en-US" dirty="0" smtClean="0">
                <a:latin typeface="+mj-lt"/>
              </a:rPr>
              <a:t>(x) = m</a:t>
            </a:r>
            <a:r>
              <a:rPr lang="en-US" baseline="-25000" dirty="0" smtClean="0">
                <a:latin typeface="+mj-lt"/>
              </a:rPr>
              <a:t>1</a:t>
            </a:r>
            <a:r>
              <a:rPr lang="en-US" dirty="0" smtClean="0">
                <a:latin typeface="+mj-lt"/>
              </a:rPr>
              <a:t>x+b</a:t>
            </a:r>
            <a:r>
              <a:rPr lang="en-US" baseline="-25000" dirty="0" smtClean="0">
                <a:latin typeface="+mj-lt"/>
              </a:rPr>
              <a:t>1</a:t>
            </a: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and </a:t>
            </a:r>
            <a:r>
              <a:rPr lang="en-US" dirty="0"/>
              <a:t>U</a:t>
            </a:r>
            <a:r>
              <a:rPr lang="en-US" baseline="-25000" dirty="0">
                <a:latin typeface="Symbol" pitchFamily="18" charset="2"/>
              </a:rPr>
              <a:t>p</a:t>
            </a:r>
            <a:r>
              <a:rPr lang="en-US" sz="2000" dirty="0"/>
              <a:t>(x) = </a:t>
            </a:r>
            <a:r>
              <a:rPr lang="en-US" sz="2000" dirty="0" smtClean="0"/>
              <a:t>m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x+b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, then </a:t>
            </a:r>
            <a:endParaRPr lang="en-US" dirty="0" smtClean="0">
              <a:latin typeface="+mj-lt"/>
            </a:endParaRPr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US" dirty="0"/>
              <a:t>U</a:t>
            </a:r>
            <a:r>
              <a:rPr lang="en-US" baseline="-25000" dirty="0">
                <a:latin typeface="Symbol" pitchFamily="18" charset="2"/>
              </a:rPr>
              <a:t>p</a:t>
            </a:r>
            <a:r>
              <a:rPr lang="en-US" dirty="0"/>
              <a:t>(p) = -1 + P(</a:t>
            </a:r>
            <a:r>
              <a:rPr lang="en-US" dirty="0" err="1"/>
              <a:t>GR|p</a:t>
            </a:r>
            <a:r>
              <a:rPr lang="en-US" dirty="0"/>
              <a:t>) </a:t>
            </a:r>
            <a:r>
              <a:rPr lang="en-US" dirty="0" smtClean="0"/>
              <a:t>(m</a:t>
            </a:r>
            <a:r>
              <a:rPr lang="en-US" baseline="-25000" dirty="0" smtClean="0"/>
              <a:t>1</a:t>
            </a:r>
            <a:r>
              <a:rPr lang="en-US" dirty="0" smtClean="0"/>
              <a:t> 0.85p </a:t>
            </a:r>
            <a:r>
              <a:rPr lang="en-US" dirty="0"/>
              <a:t>/ </a:t>
            </a:r>
            <a:r>
              <a:rPr lang="en-US" dirty="0">
                <a:sym typeface="Symbol"/>
              </a:rPr>
              <a:t>P(GR</a:t>
            </a:r>
            <a:r>
              <a:rPr lang="en-US" baseline="-25000" dirty="0">
                <a:sym typeface="Symbol"/>
              </a:rPr>
              <a:t> </a:t>
            </a:r>
            <a:r>
              <a:rPr lang="en-US" dirty="0">
                <a:sym typeface="Symbol"/>
              </a:rPr>
              <a:t>| p</a:t>
            </a:r>
            <a:r>
              <a:rPr lang="en-US" dirty="0" smtClean="0">
                <a:sym typeface="Symbol"/>
              </a:rPr>
              <a:t>) + b</a:t>
            </a:r>
            <a:r>
              <a:rPr lang="en-US" baseline="-25000" dirty="0" smtClean="0">
                <a:sym typeface="Symbol"/>
              </a:rPr>
              <a:t>1</a:t>
            </a:r>
            <a:r>
              <a:rPr lang="en-US" dirty="0" smtClean="0">
                <a:sym typeface="Symbol"/>
              </a:rPr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	+ P(</a:t>
            </a:r>
            <a:r>
              <a:rPr lang="en-US" dirty="0" err="1"/>
              <a:t>GL|p</a:t>
            </a:r>
            <a:r>
              <a:rPr lang="en-US" dirty="0"/>
              <a:t>) </a:t>
            </a:r>
            <a:r>
              <a:rPr lang="en-US" dirty="0" smtClean="0"/>
              <a:t>(m</a:t>
            </a:r>
            <a:r>
              <a:rPr lang="en-US" baseline="-25000" dirty="0" smtClean="0"/>
              <a:t>2</a:t>
            </a:r>
            <a:r>
              <a:rPr lang="en-US" dirty="0" smtClean="0"/>
              <a:t> 0.15p </a:t>
            </a:r>
            <a:r>
              <a:rPr lang="en-US" dirty="0"/>
              <a:t>/ </a:t>
            </a:r>
            <a:r>
              <a:rPr lang="en-US" dirty="0" smtClean="0">
                <a:sym typeface="Symbol"/>
              </a:rPr>
              <a:t>P(GL</a:t>
            </a:r>
            <a:r>
              <a:rPr lang="en-US" baseline="-25000" dirty="0" smtClean="0">
                <a:sym typeface="Symbol"/>
              </a:rPr>
              <a:t> </a:t>
            </a:r>
            <a:r>
              <a:rPr lang="en-US" dirty="0">
                <a:sym typeface="Symbol"/>
              </a:rPr>
              <a:t>| p</a:t>
            </a:r>
            <a:r>
              <a:rPr lang="en-US" dirty="0" smtClean="0">
                <a:sym typeface="Symbol"/>
              </a:rPr>
              <a:t>) + b</a:t>
            </a:r>
            <a:r>
              <a:rPr lang="en-US" baseline="-25000" dirty="0" smtClean="0">
                <a:sym typeface="Symbol"/>
              </a:rPr>
              <a:t>2</a:t>
            </a:r>
            <a:r>
              <a:rPr lang="en-US" dirty="0" smtClean="0">
                <a:sym typeface="Symbol"/>
              </a:rPr>
              <a:t>)</a:t>
            </a:r>
            <a:br>
              <a:rPr lang="en-US" dirty="0" smtClean="0">
                <a:sym typeface="Symbol"/>
              </a:rPr>
            </a:br>
            <a:r>
              <a:rPr lang="en-US" dirty="0" smtClean="0">
                <a:sym typeface="Symbol"/>
              </a:rPr>
              <a:t>	= </a:t>
            </a:r>
            <a:r>
              <a:rPr lang="en-US" dirty="0" smtClean="0"/>
              <a:t>-</a:t>
            </a:r>
            <a:r>
              <a:rPr lang="en-US" dirty="0"/>
              <a:t>1 + </a:t>
            </a:r>
            <a:r>
              <a:rPr lang="en-US" dirty="0" smtClean="0"/>
              <a:t>m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r>
              <a:rPr lang="en-US" dirty="0"/>
              <a:t>0.85p </a:t>
            </a:r>
            <a:r>
              <a:rPr lang="en-US" dirty="0" smtClean="0">
                <a:sym typeface="Symbol"/>
              </a:rPr>
              <a:t>+ b</a:t>
            </a:r>
            <a:r>
              <a:rPr lang="en-US" baseline="-25000" dirty="0" smtClean="0">
                <a:sym typeface="Symbol"/>
              </a:rPr>
              <a:t>1</a:t>
            </a:r>
            <a:r>
              <a:rPr lang="en-US" dirty="0" smtClean="0">
                <a:sym typeface="Symbol"/>
              </a:rPr>
              <a:t> </a:t>
            </a:r>
            <a:r>
              <a:rPr lang="en-US" dirty="0"/>
              <a:t>P(</a:t>
            </a:r>
            <a:r>
              <a:rPr lang="en-US" dirty="0" err="1"/>
              <a:t>GR|p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		+ </a:t>
            </a:r>
            <a:r>
              <a:rPr lang="en-US" dirty="0" smtClean="0"/>
              <a:t>m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0.15p </a:t>
            </a:r>
            <a:r>
              <a:rPr lang="en-US" dirty="0" smtClean="0">
                <a:sym typeface="Symbol"/>
              </a:rPr>
              <a:t>+ b</a:t>
            </a:r>
            <a:r>
              <a:rPr lang="en-US" baseline="-25000" dirty="0" smtClean="0">
                <a:sym typeface="Symbol"/>
              </a:rPr>
              <a:t>2</a:t>
            </a:r>
            <a:r>
              <a:rPr lang="en-US" dirty="0" smtClean="0">
                <a:sym typeface="Symbol"/>
              </a:rPr>
              <a:t> </a:t>
            </a:r>
            <a:r>
              <a:rPr lang="en-US" dirty="0"/>
              <a:t>P(</a:t>
            </a:r>
            <a:r>
              <a:rPr lang="en-US" dirty="0" err="1"/>
              <a:t>GL|p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>
                <a:sym typeface="Symbol"/>
              </a:rPr>
              <a:t>	= </a:t>
            </a:r>
            <a:r>
              <a:rPr lang="en-US" dirty="0"/>
              <a:t>-1 </a:t>
            </a:r>
            <a:r>
              <a:rPr lang="en-US" dirty="0" smtClean="0"/>
              <a:t>+ </a:t>
            </a:r>
            <a:r>
              <a:rPr lang="en-US" dirty="0" smtClean="0">
                <a:sym typeface="Symbol"/>
              </a:rPr>
              <a:t>0.15b</a:t>
            </a:r>
            <a:r>
              <a:rPr lang="en-US" baseline="-25000" dirty="0" smtClean="0">
                <a:sym typeface="Symbol"/>
              </a:rPr>
              <a:t>1</a:t>
            </a:r>
            <a:r>
              <a:rPr lang="en-US" dirty="0" smtClean="0">
                <a:sym typeface="Symbol"/>
              </a:rPr>
              <a:t>+0.85b</a:t>
            </a:r>
            <a:r>
              <a:rPr lang="en-US" baseline="-25000" dirty="0" smtClean="0">
                <a:sym typeface="Symbol"/>
              </a:rPr>
              <a:t>2</a:t>
            </a:r>
            <a:r>
              <a:rPr lang="en-US" dirty="0" smtClean="0">
                <a:sym typeface="Symbol"/>
              </a:rPr>
              <a:t> </a:t>
            </a:r>
            <a:br>
              <a:rPr lang="en-US" dirty="0" smtClean="0">
                <a:sym typeface="Symbol"/>
              </a:rPr>
            </a:br>
            <a:r>
              <a:rPr lang="en-US" dirty="0" smtClean="0">
                <a:sym typeface="Symbol"/>
              </a:rPr>
              <a:t>		</a:t>
            </a:r>
            <a:r>
              <a:rPr lang="en-US" dirty="0" smtClean="0"/>
              <a:t>+ (m</a:t>
            </a:r>
            <a:r>
              <a:rPr lang="en-US" baseline="-25000" dirty="0" smtClean="0"/>
              <a:t>1</a:t>
            </a:r>
            <a:r>
              <a:rPr lang="en-US" dirty="0" smtClean="0"/>
              <a:t> 0.85 + m</a:t>
            </a:r>
            <a:r>
              <a:rPr lang="en-US" baseline="-25000" dirty="0" smtClean="0"/>
              <a:t>2</a:t>
            </a:r>
            <a:r>
              <a:rPr lang="en-US" dirty="0" smtClean="0"/>
              <a:t> 0.15 </a:t>
            </a:r>
            <a:r>
              <a:rPr lang="en-US" dirty="0" smtClean="0">
                <a:sym typeface="Symbol"/>
              </a:rPr>
              <a:t>+ </a:t>
            </a:r>
            <a:r>
              <a:rPr lang="en-US" dirty="0"/>
              <a:t>0.7 </a:t>
            </a:r>
            <a:r>
              <a:rPr lang="en-US" dirty="0" smtClean="0">
                <a:sym typeface="Symbol"/>
              </a:rPr>
              <a:t>b</a:t>
            </a:r>
            <a:r>
              <a:rPr lang="en-US" baseline="-25000" dirty="0" smtClean="0">
                <a:sym typeface="Symbol"/>
              </a:rPr>
              <a:t>1 </a:t>
            </a:r>
            <a:r>
              <a:rPr lang="en-US" dirty="0"/>
              <a:t>- 0.7 </a:t>
            </a:r>
            <a:r>
              <a:rPr lang="en-US" dirty="0">
                <a:sym typeface="Symbol"/>
              </a:rPr>
              <a:t>b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 </a:t>
            </a:r>
            <a:r>
              <a:rPr lang="en-US" dirty="0" smtClean="0"/>
              <a:t>) p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Linear!</a:t>
            </a:r>
            <a:endParaRPr lang="en-US" dirty="0">
              <a:latin typeface="+mj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939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Iteration for POMDPs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Start with optimal zero-step rewards</a:t>
            </a:r>
          </a:p>
          <a:p>
            <a:r>
              <a:rPr lang="en-US" dirty="0" smtClean="0">
                <a:sym typeface="Symbol"/>
              </a:rPr>
              <a:t>Compute optimal one-step rewards given piecewise linear U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255" y="4905375"/>
            <a:ext cx="6448425" cy="164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3" name="Straight Arrow Connector 22"/>
          <p:cNvCxnSpPr/>
          <p:nvPr/>
        </p:nvCxnSpPr>
        <p:spPr>
          <a:xfrm>
            <a:off x="2057400" y="4295775"/>
            <a:ext cx="449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057400" y="414337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248400" y="414337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410200" y="4226502"/>
            <a:ext cx="0" cy="152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121982" y="4507468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  <a:r>
              <a:rPr lang="en-US" dirty="0" smtClean="0"/>
              <a:t>pen-right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254149" y="39195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744494" y="39195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553200" y="406717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5410200" y="3429000"/>
            <a:ext cx="838200" cy="94990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2057400" y="3429000"/>
            <a:ext cx="0" cy="8598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600200" y="33528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</a:t>
            </a:r>
            <a:r>
              <a:rPr lang="en-US" baseline="-25000" dirty="0">
                <a:latin typeface="Symbol" pitchFamily="18" charset="2"/>
              </a:rPr>
              <a:t>p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819400" y="4219575"/>
            <a:ext cx="0" cy="152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036618" y="4507468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  <a:r>
              <a:rPr lang="en-US" dirty="0" smtClean="0"/>
              <a:t>pen-left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2057400" y="3512128"/>
            <a:ext cx="762000" cy="86677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2819401" y="4371975"/>
            <a:ext cx="2590799" cy="6927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865613" y="4507468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501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Iteration for POMDPs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Start with optimal zero-step rewards</a:t>
            </a:r>
          </a:p>
          <a:p>
            <a:r>
              <a:rPr lang="en-US" dirty="0" smtClean="0">
                <a:sym typeface="Symbol"/>
              </a:rPr>
              <a:t>Compute optimal one-step rewards given piecewise linear U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255" y="4905375"/>
            <a:ext cx="6448425" cy="164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3" name="Straight Arrow Connector 22"/>
          <p:cNvCxnSpPr/>
          <p:nvPr/>
        </p:nvCxnSpPr>
        <p:spPr>
          <a:xfrm>
            <a:off x="2057400" y="4295775"/>
            <a:ext cx="449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057400" y="414337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248400" y="414337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019800" y="4226502"/>
            <a:ext cx="0" cy="152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486253" y="4507468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  <a:r>
              <a:rPr lang="en-US" dirty="0" smtClean="0"/>
              <a:t>pen-right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254149" y="39195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744494" y="39195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553200" y="406717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5410200" y="3429000"/>
            <a:ext cx="838200" cy="94990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2057400" y="3429000"/>
            <a:ext cx="0" cy="8598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600200" y="33528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</a:t>
            </a:r>
            <a:r>
              <a:rPr lang="en-US" baseline="-25000" dirty="0">
                <a:latin typeface="Symbol" pitchFamily="18" charset="2"/>
              </a:rPr>
              <a:t>p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286000" y="4204216"/>
            <a:ext cx="0" cy="152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76400" y="4507468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  <a:r>
              <a:rPr lang="en-US" dirty="0" smtClean="0"/>
              <a:t>pen-left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2057400" y="3512128"/>
            <a:ext cx="762000" cy="86677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2819401" y="4371975"/>
            <a:ext cx="2590799" cy="6927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865613" y="4507468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listen</a:t>
            </a: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3429000" y="4507468"/>
            <a:ext cx="13716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4800600" y="3722132"/>
            <a:ext cx="1219200" cy="781872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 flipV="1">
            <a:off x="2209800" y="3722132"/>
            <a:ext cx="1219200" cy="785336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410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Iteration for POMDPs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Start with optimal zero-step rewards</a:t>
            </a:r>
          </a:p>
          <a:p>
            <a:r>
              <a:rPr lang="en-US" dirty="0" smtClean="0">
                <a:sym typeface="Symbol"/>
              </a:rPr>
              <a:t>Compute optimal one-step rewards given piecewise linear U</a:t>
            </a:r>
          </a:p>
          <a:p>
            <a:r>
              <a:rPr lang="en-US" dirty="0" smtClean="0">
                <a:sym typeface="Symbol"/>
              </a:rPr>
              <a:t>Repeat…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255" y="4905375"/>
            <a:ext cx="6448425" cy="164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3" name="Straight Arrow Connector 22"/>
          <p:cNvCxnSpPr/>
          <p:nvPr/>
        </p:nvCxnSpPr>
        <p:spPr>
          <a:xfrm>
            <a:off x="2057400" y="4295775"/>
            <a:ext cx="449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057400" y="414337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248400" y="414337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019800" y="4226502"/>
            <a:ext cx="0" cy="152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486253" y="4507468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  <a:r>
              <a:rPr lang="en-US" dirty="0" smtClean="0"/>
              <a:t>pen-right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254149" y="39195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744494" y="39195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553200" y="406717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6019800" y="3429000"/>
            <a:ext cx="228600" cy="29313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2057400" y="3429000"/>
            <a:ext cx="0" cy="8598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600200" y="33528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</a:t>
            </a:r>
            <a:r>
              <a:rPr lang="en-US" baseline="-25000" dirty="0">
                <a:latin typeface="Symbol" pitchFamily="18" charset="2"/>
              </a:rPr>
              <a:t>p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286000" y="4204216"/>
            <a:ext cx="0" cy="152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76400" y="4507468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  <a:r>
              <a:rPr lang="en-US" dirty="0" smtClean="0"/>
              <a:t>pen-left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2057400" y="3512128"/>
            <a:ext cx="179410" cy="21000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865613" y="4507468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listen</a:t>
            </a: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3429000" y="4507468"/>
            <a:ext cx="13716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4800600" y="3722132"/>
            <a:ext cx="1219200" cy="78187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 flipV="1">
            <a:off x="2209800" y="3722132"/>
            <a:ext cx="1219200" cy="78533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895600" y="4104182"/>
            <a:ext cx="1205346" cy="288574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4114801" y="4067175"/>
            <a:ext cx="1295399" cy="325581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2236810" y="3722132"/>
            <a:ext cx="658790" cy="38205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5410200" y="3722132"/>
            <a:ext cx="609600" cy="345043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893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Worst-case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Infinite-horizon undiscounted POMDPs are </a:t>
            </a:r>
            <a:r>
              <a:rPr lang="en-US" dirty="0" err="1" smtClean="0"/>
              <a:t>undecideable</a:t>
            </a:r>
            <a:r>
              <a:rPr lang="en-US" dirty="0" smtClean="0"/>
              <a:t> (reduction to halting problem)</a:t>
            </a:r>
          </a:p>
          <a:p>
            <a:r>
              <a:rPr lang="en-US" dirty="0" smtClean="0"/>
              <a:t>Exact solution to infinite-horizon discounted POMDPs are intractable even for low |S|</a:t>
            </a:r>
          </a:p>
          <a:p>
            <a:r>
              <a:rPr lang="en-US" dirty="0" smtClean="0"/>
              <a:t>Finite horizon: O(|S|</a:t>
            </a:r>
            <a:r>
              <a:rPr lang="en-US" baseline="30000" dirty="0" smtClean="0"/>
              <a:t>2 </a:t>
            </a:r>
            <a:r>
              <a:rPr lang="en-US" dirty="0" smtClean="0"/>
              <a:t>|</a:t>
            </a:r>
            <a:r>
              <a:rPr lang="en-US" dirty="0" err="1" smtClean="0"/>
              <a:t>A|</a:t>
            </a:r>
            <a:r>
              <a:rPr lang="en-US" baseline="30000" dirty="0" err="1" smtClean="0"/>
              <a:t>h</a:t>
            </a:r>
            <a:r>
              <a:rPr lang="en-US" baseline="30000" dirty="0" smtClean="0"/>
              <a:t> </a:t>
            </a:r>
            <a:r>
              <a:rPr lang="en-US" dirty="0" smtClean="0"/>
              <a:t>|</a:t>
            </a:r>
            <a:r>
              <a:rPr lang="en-US" dirty="0" err="1" smtClean="0"/>
              <a:t>O|</a:t>
            </a:r>
            <a:r>
              <a:rPr lang="en-US" baseline="30000" dirty="0" err="1" smtClean="0"/>
              <a:t>h</a:t>
            </a:r>
            <a:r>
              <a:rPr lang="en-US" dirty="0" smtClean="0"/>
              <a:t>)</a:t>
            </a:r>
          </a:p>
          <a:p>
            <a:r>
              <a:rPr lang="en-US" dirty="0" smtClean="0"/>
              <a:t>Receding horizon approximation: one-step regret is O(</a:t>
            </a:r>
            <a:r>
              <a:rPr lang="en-US" dirty="0" err="1" smtClean="0">
                <a:latin typeface="Symbol" pitchFamily="18" charset="2"/>
              </a:rPr>
              <a:t>g</a:t>
            </a:r>
            <a:r>
              <a:rPr lang="en-US" baseline="30000" dirty="0" err="1" smtClean="0">
                <a:latin typeface="+mj-lt"/>
              </a:rPr>
              <a:t>h</a:t>
            </a:r>
            <a:r>
              <a:rPr lang="en-US" dirty="0"/>
              <a:t>)</a:t>
            </a:r>
            <a:endParaRPr lang="en-US" baseline="30000" dirty="0" smtClean="0">
              <a:latin typeface="+mj-lt"/>
            </a:endParaRPr>
          </a:p>
          <a:p>
            <a:r>
              <a:rPr lang="en-US" dirty="0" smtClean="0"/>
              <a:t>Approximate solution: becoming tractable for |S| in millions</a:t>
            </a:r>
          </a:p>
          <a:p>
            <a:pPr lvl="1"/>
            <a:r>
              <a:rPr lang="en-US" dirty="0" smtClean="0">
                <a:latin typeface="Symbol" pitchFamily="18" charset="2"/>
              </a:rPr>
              <a:t>a</a:t>
            </a:r>
            <a:r>
              <a:rPr lang="en-US" dirty="0" smtClean="0"/>
              <a:t>-vector point-based </a:t>
            </a:r>
            <a:r>
              <a:rPr lang="en-US" dirty="0"/>
              <a:t>techniques</a:t>
            </a:r>
            <a:endParaRPr lang="en-US" dirty="0" smtClean="0"/>
          </a:p>
          <a:p>
            <a:pPr lvl="1"/>
            <a:r>
              <a:rPr lang="en-US" dirty="0" smtClean="0"/>
              <a:t>Monte Carlo tree search</a:t>
            </a:r>
          </a:p>
          <a:p>
            <a:pPr lvl="1"/>
            <a:r>
              <a:rPr lang="en-US" dirty="0" smtClean="0"/>
              <a:t>…Beyond scope of course…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89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(Sometimes) Effective Heuristics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Assume most likely state</a:t>
            </a:r>
          </a:p>
          <a:p>
            <a:pPr lvl="1"/>
            <a:r>
              <a:rPr lang="en-US" dirty="0" smtClean="0"/>
              <a:t>Works well if </a:t>
            </a:r>
            <a:r>
              <a:rPr lang="en-US" dirty="0"/>
              <a:t>uncertainty is low, sensing is passive, and there are no “cliffs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QMDP – average utilities of actions over current belief state</a:t>
            </a:r>
          </a:p>
          <a:p>
            <a:pPr lvl="1"/>
            <a:r>
              <a:rPr lang="en-US" dirty="0" smtClean="0"/>
              <a:t>Works well if the agent doesn’t need to “go out of the way” to perform sensing actions</a:t>
            </a:r>
          </a:p>
          <a:p>
            <a:r>
              <a:rPr lang="en-US" dirty="0"/>
              <a:t>Most-likely-observation </a:t>
            </a:r>
            <a:r>
              <a:rPr lang="en-US" dirty="0" smtClean="0"/>
              <a:t>assumption</a:t>
            </a:r>
          </a:p>
          <a:p>
            <a:r>
              <a:rPr lang="en-US" dirty="0" smtClean="0"/>
              <a:t>Information-gathering rewards / uncertainty penalties</a:t>
            </a:r>
          </a:p>
          <a:p>
            <a:pPr lvl="1"/>
            <a:r>
              <a:rPr lang="en-US" dirty="0" smtClean="0"/>
              <a:t>Map building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7529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11/27: Robotics</a:t>
            </a:r>
          </a:p>
          <a:p>
            <a:r>
              <a:rPr lang="en-US" dirty="0" smtClean="0"/>
              <a:t>11/29 Guest lecture: David Crandall, computer vision</a:t>
            </a:r>
          </a:p>
          <a:p>
            <a:r>
              <a:rPr lang="en-US" dirty="0" smtClean="0"/>
              <a:t>12/4: Review</a:t>
            </a:r>
          </a:p>
          <a:p>
            <a:r>
              <a:rPr lang="en-US" dirty="0" smtClean="0"/>
              <a:t>12/6: Final project presentations, review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7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“Tiger”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Two states: s</a:t>
            </a:r>
            <a:r>
              <a:rPr lang="en-US" sz="2000" baseline="-25000" dirty="0" smtClean="0"/>
              <a:t>0</a:t>
            </a:r>
            <a:r>
              <a:rPr lang="en-US" sz="2000" dirty="0" smtClean="0"/>
              <a:t> (tiger-left) and s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 (tiger right)</a:t>
            </a:r>
          </a:p>
          <a:p>
            <a:r>
              <a:rPr lang="en-US" sz="2000" dirty="0" smtClean="0"/>
              <a:t>Observations: GL (growl-left) and GR (growl-right) received only if listen action is chosen</a:t>
            </a:r>
          </a:p>
          <a:p>
            <a:pPr lvl="1"/>
            <a:r>
              <a:rPr lang="en-US" sz="2000" dirty="0" smtClean="0"/>
              <a:t>P(GL|s</a:t>
            </a:r>
            <a:r>
              <a:rPr lang="en-US" sz="2000" baseline="-25000" dirty="0" smtClean="0"/>
              <a:t>0</a:t>
            </a:r>
            <a:r>
              <a:rPr lang="en-US" sz="2000" dirty="0" smtClean="0"/>
              <a:t>)=0.85, P(GR|s</a:t>
            </a:r>
            <a:r>
              <a:rPr lang="en-US" sz="2000" baseline="-25000" dirty="0" smtClean="0"/>
              <a:t>0</a:t>
            </a:r>
            <a:r>
              <a:rPr lang="en-US" sz="2000" dirty="0" smtClean="0"/>
              <a:t>)=0.15</a:t>
            </a:r>
          </a:p>
          <a:p>
            <a:pPr lvl="1"/>
            <a:r>
              <a:rPr lang="en-US" sz="2000" dirty="0" smtClean="0"/>
              <a:t>P(GL|s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)=0.15, P(GL|s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)=0.85</a:t>
            </a:r>
          </a:p>
          <a:p>
            <a:r>
              <a:rPr lang="en-US" sz="2000" dirty="0" smtClean="0"/>
              <a:t>Rewards:</a:t>
            </a:r>
          </a:p>
          <a:p>
            <a:pPr lvl="1"/>
            <a:r>
              <a:rPr lang="en-US" sz="2000" dirty="0" smtClean="0"/>
              <a:t>-100 if wrong door opened, +10 if correct door opened, -1 for listening</a:t>
            </a:r>
            <a:endParaRPr 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724400"/>
            <a:ext cx="6448425" cy="164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66512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72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Belief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Probability of s</a:t>
            </a:r>
            <a:r>
              <a:rPr lang="en-US" baseline="-25000" dirty="0" smtClean="0"/>
              <a:t>0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s</a:t>
            </a:r>
            <a:r>
              <a:rPr lang="en-US" baseline="-25000" dirty="0" smtClean="0"/>
              <a:t>1</a:t>
            </a:r>
            <a:r>
              <a:rPr lang="en-US" dirty="0" smtClean="0"/>
              <a:t> being true underlying state</a:t>
            </a:r>
          </a:p>
          <a:p>
            <a:r>
              <a:rPr lang="en-US" dirty="0" smtClean="0"/>
              <a:t>Initial belief state: P(s</a:t>
            </a:r>
            <a:r>
              <a:rPr lang="en-US" baseline="-25000" dirty="0" smtClean="0"/>
              <a:t>0</a:t>
            </a:r>
            <a:r>
              <a:rPr lang="en-US" dirty="0" smtClean="0"/>
              <a:t>)=P(s</a:t>
            </a:r>
            <a:r>
              <a:rPr lang="en-US" baseline="-25000" dirty="0" smtClean="0"/>
              <a:t>1</a:t>
            </a:r>
            <a:r>
              <a:rPr lang="en-US" dirty="0" smtClean="0"/>
              <a:t>)=0.5</a:t>
            </a:r>
          </a:p>
          <a:p>
            <a:r>
              <a:rPr lang="en-US" dirty="0" smtClean="0"/>
              <a:t>Upon listening, the belief state should change according to the Bayesian update (filtering)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255" y="4724400"/>
            <a:ext cx="6448425" cy="164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838200" y="3429000"/>
            <a:ext cx="653848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But how confident should you be on the tiger’s position before choosing a door?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87861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Partially Observable MDPs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Consider the MDP model with states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s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S</a:t>
            </a:r>
            <a:r>
              <a:rPr lang="en-US" dirty="0" smtClean="0">
                <a:sym typeface="Symbol"/>
              </a:rPr>
              <a:t>, actions </a:t>
            </a:r>
            <a:r>
              <a:rPr lang="en-US" dirty="0" err="1" smtClean="0">
                <a:solidFill>
                  <a:srgbClr val="7030A0"/>
                </a:solidFill>
                <a:sym typeface="Symbol"/>
              </a:rPr>
              <a:t>aA</a:t>
            </a:r>
            <a:endParaRPr lang="en-US" dirty="0" smtClean="0">
              <a:solidFill>
                <a:srgbClr val="7030A0"/>
              </a:solidFill>
            </a:endParaRPr>
          </a:p>
          <a:p>
            <a:pPr lvl="1"/>
            <a:r>
              <a:rPr lang="en-US" dirty="0" smtClean="0"/>
              <a:t>Reward </a:t>
            </a:r>
            <a:r>
              <a:rPr lang="en-US" dirty="0" smtClean="0">
                <a:solidFill>
                  <a:srgbClr val="00B050"/>
                </a:solidFill>
              </a:rPr>
              <a:t>R(s)</a:t>
            </a:r>
          </a:p>
          <a:p>
            <a:pPr lvl="1"/>
            <a:r>
              <a:rPr lang="en-US" dirty="0" smtClean="0"/>
              <a:t>Transition model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P(s’|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s,a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)</a:t>
            </a:r>
          </a:p>
          <a:p>
            <a:pPr lvl="1"/>
            <a:r>
              <a:rPr lang="en-US" dirty="0" smtClean="0"/>
              <a:t>Discount factor </a:t>
            </a:r>
            <a:r>
              <a:rPr lang="en-US" dirty="0" smtClean="0">
                <a:latin typeface="Symbol" pitchFamily="18" charset="2"/>
              </a:rPr>
              <a:t>g</a:t>
            </a:r>
          </a:p>
          <a:p>
            <a:r>
              <a:rPr lang="en-US" dirty="0" smtClean="0"/>
              <a:t>With sensing uncertainty, initial </a:t>
            </a:r>
            <a:r>
              <a:rPr lang="en-US" dirty="0" smtClean="0">
                <a:solidFill>
                  <a:schemeClr val="accent3"/>
                </a:solidFill>
              </a:rPr>
              <a:t>belief </a:t>
            </a:r>
            <a:r>
              <a:rPr lang="en-US" dirty="0">
                <a:solidFill>
                  <a:schemeClr val="accent3"/>
                </a:solidFill>
              </a:rPr>
              <a:t>state </a:t>
            </a:r>
            <a:r>
              <a:rPr lang="en-US" dirty="0"/>
              <a:t>is a probability distributions over state: </a:t>
            </a:r>
            <a:r>
              <a:rPr lang="en-US" dirty="0">
                <a:solidFill>
                  <a:schemeClr val="accent3"/>
                </a:solidFill>
              </a:rPr>
              <a:t>b(s</a:t>
            </a:r>
            <a:r>
              <a:rPr lang="en-US" dirty="0" smtClean="0">
                <a:solidFill>
                  <a:schemeClr val="accent3"/>
                </a:solidFill>
              </a:rPr>
              <a:t>)</a:t>
            </a:r>
          </a:p>
          <a:p>
            <a:pPr lvl="1"/>
            <a:r>
              <a:rPr lang="en-US" sz="2400" dirty="0">
                <a:sym typeface="Symbol"/>
              </a:rPr>
              <a:t>b(</a:t>
            </a:r>
            <a:r>
              <a:rPr lang="en-US" sz="2400" dirty="0" err="1">
                <a:sym typeface="Symbol"/>
              </a:rPr>
              <a:t>s</a:t>
            </a:r>
            <a:r>
              <a:rPr lang="en-US" sz="2400" baseline="-25000" dirty="0" err="1">
                <a:sym typeface="Symbol"/>
              </a:rPr>
              <a:t>i</a:t>
            </a:r>
            <a:r>
              <a:rPr lang="en-US" sz="2400" dirty="0">
                <a:sym typeface="Symbol"/>
              </a:rPr>
              <a:t>) </a:t>
            </a:r>
            <a:r>
              <a:rPr lang="en-US" sz="2400" dirty="0" smtClean="0">
                <a:sym typeface="Symbol"/>
              </a:rPr>
              <a:t> 0 for all </a:t>
            </a:r>
            <a:r>
              <a:rPr lang="en-US" sz="2400" dirty="0" err="1" smtClean="0">
                <a:sym typeface="Symbol"/>
              </a:rPr>
              <a:t>s</a:t>
            </a:r>
            <a:r>
              <a:rPr lang="en-US" sz="2400" baseline="-25000" dirty="0" err="1" smtClean="0">
                <a:sym typeface="Symbol"/>
              </a:rPr>
              <a:t>i</a:t>
            </a:r>
            <a:r>
              <a:rPr lang="en-US" sz="2400" dirty="0" err="1" smtClean="0">
                <a:sym typeface="Symbol"/>
              </a:rPr>
              <a:t></a:t>
            </a:r>
            <a:r>
              <a:rPr lang="en-US" sz="2400" dirty="0" err="1">
                <a:sym typeface="Symbol"/>
              </a:rPr>
              <a:t>S</a:t>
            </a:r>
            <a:r>
              <a:rPr lang="en-US" sz="2400" dirty="0" smtClean="0">
                <a:sym typeface="Symbol"/>
              </a:rPr>
              <a:t>, </a:t>
            </a:r>
            <a:r>
              <a:rPr lang="en-US" baseline="-25000" dirty="0" smtClean="0">
                <a:sym typeface="Symbol"/>
              </a:rPr>
              <a:t>i </a:t>
            </a:r>
            <a:r>
              <a:rPr lang="en-US" dirty="0" smtClean="0">
                <a:sym typeface="Symbol"/>
              </a:rPr>
              <a:t>b(</a:t>
            </a:r>
            <a:r>
              <a:rPr lang="en-US" dirty="0" err="1" smtClean="0">
                <a:sym typeface="Symbol"/>
              </a:rPr>
              <a:t>s</a:t>
            </a:r>
            <a:r>
              <a:rPr lang="en-US" baseline="-25000" dirty="0" err="1" smtClean="0">
                <a:sym typeface="Symbol"/>
              </a:rPr>
              <a:t>i</a:t>
            </a:r>
            <a:r>
              <a:rPr lang="en-US" dirty="0" smtClean="0">
                <a:sym typeface="Symbol"/>
              </a:rPr>
              <a:t>) = 1</a:t>
            </a:r>
            <a:endParaRPr lang="en-US" dirty="0"/>
          </a:p>
          <a:p>
            <a:r>
              <a:rPr lang="en-US" dirty="0" smtClean="0"/>
              <a:t>Observations are generated according to a </a:t>
            </a:r>
            <a:r>
              <a:rPr lang="en-US" dirty="0" smtClean="0">
                <a:solidFill>
                  <a:srgbClr val="FF0000"/>
                </a:solidFill>
              </a:rPr>
              <a:t>sensor model</a:t>
            </a:r>
          </a:p>
          <a:p>
            <a:pPr lvl="1"/>
            <a:r>
              <a:rPr lang="en-US" dirty="0" smtClean="0"/>
              <a:t>Observation space </a:t>
            </a:r>
            <a:r>
              <a:rPr lang="en-US" dirty="0" err="1" smtClean="0">
                <a:solidFill>
                  <a:srgbClr val="FF0000"/>
                </a:solidFill>
              </a:rPr>
              <a:t>o</a:t>
            </a:r>
            <a:r>
              <a:rPr lang="en-US" dirty="0" err="1" smtClean="0">
                <a:solidFill>
                  <a:srgbClr val="FF0000"/>
                </a:solidFill>
                <a:sym typeface="Symbol"/>
              </a:rPr>
              <a:t>O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Sensor model </a:t>
            </a:r>
            <a:r>
              <a:rPr lang="en-US" dirty="0" smtClean="0">
                <a:solidFill>
                  <a:srgbClr val="FF0000"/>
                </a:solidFill>
              </a:rPr>
              <a:t>P(</a:t>
            </a:r>
            <a:r>
              <a:rPr lang="en-US" dirty="0" err="1" smtClean="0">
                <a:solidFill>
                  <a:srgbClr val="FF0000"/>
                </a:solidFill>
              </a:rPr>
              <a:t>o|s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dirty="0" smtClean="0"/>
              <a:t>Resulting problem is a Partially Observable Markov Decision Process (POMDP)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68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Belief 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Belief can be defined by a single number </a:t>
            </a:r>
            <a:r>
              <a:rPr lang="en-US" dirty="0" err="1" smtClean="0"/>
              <a:t>p</a:t>
            </a:r>
            <a:r>
              <a:rPr lang="en-US" baseline="-25000" dirty="0" err="1" smtClean="0"/>
              <a:t>t</a:t>
            </a:r>
            <a:r>
              <a:rPr lang="en-US" dirty="0" smtClean="0"/>
              <a:t> = P(s</a:t>
            </a:r>
            <a:r>
              <a:rPr lang="en-US" baseline="-25000" dirty="0" smtClean="0"/>
              <a:t>1</a:t>
            </a:r>
            <a:r>
              <a:rPr lang="en-US" dirty="0" smtClean="0"/>
              <a:t>|O</a:t>
            </a:r>
            <a:r>
              <a:rPr lang="en-US" baseline="-25000" dirty="0" smtClean="0"/>
              <a:t>1</a:t>
            </a:r>
            <a:r>
              <a:rPr lang="en-US" dirty="0" smtClean="0"/>
              <a:t>,…,</a:t>
            </a:r>
            <a:r>
              <a:rPr lang="en-US" dirty="0" err="1" smtClean="0"/>
              <a:t>O</a:t>
            </a:r>
            <a:r>
              <a:rPr lang="en-US" baseline="-25000" dirty="0" err="1" smtClean="0"/>
              <a:t>t</a:t>
            </a:r>
            <a:r>
              <a:rPr lang="en-US" dirty="0" smtClean="0"/>
              <a:t>)</a:t>
            </a:r>
          </a:p>
          <a:p>
            <a:r>
              <a:rPr lang="en-US" dirty="0" smtClean="0"/>
              <a:t>Optimal action does not depend on time step, just the value of </a:t>
            </a:r>
            <a:r>
              <a:rPr lang="en-US" dirty="0" err="1" smtClean="0"/>
              <a:t>p</a:t>
            </a:r>
            <a:r>
              <a:rPr lang="en-US" baseline="-25000" dirty="0" err="1" smtClean="0"/>
              <a:t>t</a:t>
            </a:r>
            <a:endParaRPr lang="en-US" dirty="0" smtClean="0"/>
          </a:p>
          <a:p>
            <a:r>
              <a:rPr lang="en-US" dirty="0" smtClean="0"/>
              <a:t>So a policy </a:t>
            </a:r>
            <a:r>
              <a:rPr lang="en-US" dirty="0" smtClean="0">
                <a:latin typeface="Symbol" pitchFamily="18" charset="2"/>
              </a:rPr>
              <a:t>p</a:t>
            </a:r>
            <a:r>
              <a:rPr lang="en-US" dirty="0" smtClean="0">
                <a:latin typeface="+mj-lt"/>
              </a:rPr>
              <a:t>(p)</a:t>
            </a:r>
            <a:r>
              <a:rPr lang="en-US" dirty="0" smtClean="0"/>
              <a:t> is a map from [0,1] </a:t>
            </a:r>
            <a:r>
              <a:rPr lang="en-US" dirty="0">
                <a:sym typeface="Symbol"/>
              </a:rPr>
              <a:t></a:t>
            </a:r>
            <a:r>
              <a:rPr lang="en-US" dirty="0" smtClean="0"/>
              <a:t> {0,1,2}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255" y="4905375"/>
            <a:ext cx="6448425" cy="164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2057400" y="4424341"/>
            <a:ext cx="449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057400" y="4271941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248400" y="4271941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2036618" y="4348141"/>
            <a:ext cx="4973929" cy="528659"/>
            <a:chOff x="2036618" y="3962400"/>
            <a:chExt cx="4973929" cy="528659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5257800" y="3962400"/>
              <a:ext cx="0" cy="1524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4800600" y="3962400"/>
              <a:ext cx="0" cy="1524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2819400" y="3962400"/>
              <a:ext cx="0" cy="1524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335244" y="4107873"/>
              <a:ext cx="7825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listen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036618" y="4121727"/>
              <a:ext cx="11208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</a:t>
              </a:r>
              <a:r>
                <a:rPr lang="en-US" dirty="0" smtClean="0"/>
                <a:t>pen-left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572000" y="4121727"/>
              <a:ext cx="11208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</a:t>
              </a:r>
              <a:r>
                <a:rPr lang="en-US" dirty="0" smtClean="0"/>
                <a:t>pen-left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715000" y="4121727"/>
              <a:ext cx="12955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</a:t>
              </a:r>
              <a:r>
                <a:rPr lang="en-US" dirty="0" smtClean="0"/>
                <a:t>pen-right</a:t>
              </a:r>
              <a:endParaRPr lang="en-US" dirty="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6254149" y="40480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744494" y="40480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553200" y="419574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937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Utilities for non-terminal actions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Now consider </a:t>
            </a:r>
            <a:r>
              <a:rPr lang="en-US" dirty="0">
                <a:latin typeface="Symbol" pitchFamily="18" charset="2"/>
              </a:rPr>
              <a:t>p</a:t>
            </a:r>
            <a:r>
              <a:rPr lang="en-US" dirty="0"/>
              <a:t>(p) </a:t>
            </a:r>
            <a:r>
              <a:rPr lang="en-US" dirty="0">
                <a:sym typeface="Symbol"/>
              </a:rPr>
              <a:t></a:t>
            </a:r>
            <a:r>
              <a:rPr lang="en-US" dirty="0"/>
              <a:t> </a:t>
            </a:r>
            <a:r>
              <a:rPr lang="en-US" dirty="0" smtClean="0"/>
              <a:t>listen for </a:t>
            </a:r>
            <a:r>
              <a:rPr lang="en-US" dirty="0"/>
              <a:t>p </a:t>
            </a:r>
            <a:r>
              <a:rPr lang="en-US" dirty="0">
                <a:sym typeface="Symbol"/>
              </a:rPr>
              <a:t> [</a:t>
            </a:r>
            <a:r>
              <a:rPr lang="en-US" dirty="0" err="1">
                <a:sym typeface="Symbol"/>
              </a:rPr>
              <a:t>a,b</a:t>
            </a:r>
            <a:r>
              <a:rPr lang="en-US" dirty="0" smtClean="0">
                <a:sym typeface="Symbol"/>
              </a:rPr>
              <a:t>]</a:t>
            </a:r>
          </a:p>
          <a:p>
            <a:pPr lvl="1"/>
            <a:r>
              <a:rPr lang="en-US" dirty="0" smtClean="0">
                <a:sym typeface="Symbol"/>
              </a:rPr>
              <a:t>Reward of -1</a:t>
            </a:r>
          </a:p>
          <a:p>
            <a:r>
              <a:rPr lang="en-US" dirty="0" smtClean="0">
                <a:sym typeface="Symbol"/>
              </a:rPr>
              <a:t>If GR is observed at time t, p becomes</a:t>
            </a:r>
          </a:p>
          <a:p>
            <a:pPr lvl="1"/>
            <a:r>
              <a:rPr lang="en-US" dirty="0" smtClean="0">
                <a:sym typeface="Symbol"/>
              </a:rPr>
              <a:t>P(GR</a:t>
            </a:r>
            <a:r>
              <a:rPr lang="en-US" baseline="-25000" dirty="0" smtClean="0">
                <a:sym typeface="Symbol"/>
              </a:rPr>
              <a:t>t</a:t>
            </a:r>
            <a:r>
              <a:rPr lang="en-US" dirty="0" smtClean="0">
                <a:sym typeface="Symbol"/>
              </a:rPr>
              <a:t>|s</a:t>
            </a:r>
            <a:r>
              <a:rPr lang="en-US" baseline="-25000" dirty="0" smtClean="0">
                <a:sym typeface="Symbol"/>
              </a:rPr>
              <a:t>1</a:t>
            </a:r>
            <a:r>
              <a:rPr lang="en-US" dirty="0" smtClean="0">
                <a:sym typeface="Symbol"/>
              </a:rPr>
              <a:t>) P(s</a:t>
            </a:r>
            <a:r>
              <a:rPr lang="en-US" baseline="-25000" dirty="0" smtClean="0">
                <a:sym typeface="Symbol"/>
              </a:rPr>
              <a:t>1 </a:t>
            </a:r>
            <a:r>
              <a:rPr lang="en-US" dirty="0" smtClean="0">
                <a:sym typeface="Symbol"/>
              </a:rPr>
              <a:t>| p) / P(</a:t>
            </a:r>
            <a:r>
              <a:rPr lang="en-US" dirty="0" err="1" smtClean="0">
                <a:sym typeface="Symbol"/>
              </a:rPr>
              <a:t>GR</a:t>
            </a:r>
            <a:r>
              <a:rPr lang="en-US" baseline="-25000" dirty="0" err="1" smtClean="0">
                <a:sym typeface="Symbol"/>
              </a:rPr>
              <a:t>t</a:t>
            </a:r>
            <a:r>
              <a:rPr lang="en-US" baseline="-25000" dirty="0" smtClean="0">
                <a:sym typeface="Symbol"/>
              </a:rPr>
              <a:t> </a:t>
            </a:r>
            <a:r>
              <a:rPr lang="en-US" dirty="0" smtClean="0">
                <a:sym typeface="Symbol"/>
              </a:rPr>
              <a:t>|</a:t>
            </a:r>
            <a:r>
              <a:rPr lang="en-US" dirty="0">
                <a:sym typeface="Symbol"/>
              </a:rPr>
              <a:t> </a:t>
            </a:r>
            <a:r>
              <a:rPr lang="en-US" dirty="0" smtClean="0">
                <a:sym typeface="Symbol"/>
              </a:rPr>
              <a:t>p)</a:t>
            </a:r>
          </a:p>
          <a:p>
            <a:pPr lvl="1"/>
            <a:r>
              <a:rPr lang="en-US" dirty="0" smtClean="0"/>
              <a:t>0.85 p / (0.85 p + 0.15 (1-p)) = 0.85p / (0.15 + 0.7 p)</a:t>
            </a:r>
          </a:p>
          <a:p>
            <a:r>
              <a:rPr lang="en-US" dirty="0" smtClean="0"/>
              <a:t>Otherwise, p becomes</a:t>
            </a:r>
          </a:p>
          <a:p>
            <a:pPr lvl="1"/>
            <a:r>
              <a:rPr lang="en-US" dirty="0" smtClean="0">
                <a:sym typeface="Symbol"/>
              </a:rPr>
              <a:t>P(GL</a:t>
            </a:r>
            <a:r>
              <a:rPr lang="en-US" baseline="-25000" dirty="0" smtClean="0">
                <a:sym typeface="Symbol"/>
              </a:rPr>
              <a:t>t</a:t>
            </a:r>
            <a:r>
              <a:rPr lang="en-US" dirty="0" smtClean="0">
                <a:sym typeface="Symbol"/>
              </a:rPr>
              <a:t>|s</a:t>
            </a:r>
            <a:r>
              <a:rPr lang="en-US" baseline="-25000" dirty="0" smtClean="0">
                <a:sym typeface="Symbol"/>
              </a:rPr>
              <a:t>1</a:t>
            </a:r>
            <a:r>
              <a:rPr lang="en-US" dirty="0">
                <a:sym typeface="Symbol"/>
              </a:rPr>
              <a:t>) P(s</a:t>
            </a:r>
            <a:r>
              <a:rPr lang="en-US" baseline="-25000" dirty="0">
                <a:sym typeface="Symbol"/>
              </a:rPr>
              <a:t>1 </a:t>
            </a:r>
            <a:r>
              <a:rPr lang="en-US" dirty="0">
                <a:sym typeface="Symbol"/>
              </a:rPr>
              <a:t>| </a:t>
            </a:r>
            <a:r>
              <a:rPr lang="en-US" dirty="0" smtClean="0">
                <a:sym typeface="Symbol"/>
              </a:rPr>
              <a:t>p) </a:t>
            </a:r>
            <a:r>
              <a:rPr lang="en-US" dirty="0">
                <a:sym typeface="Symbol"/>
              </a:rPr>
              <a:t>/ </a:t>
            </a:r>
            <a:r>
              <a:rPr lang="en-US" dirty="0" smtClean="0">
                <a:sym typeface="Symbol"/>
              </a:rPr>
              <a:t>P(</a:t>
            </a:r>
            <a:r>
              <a:rPr lang="en-US" dirty="0" err="1" smtClean="0">
                <a:sym typeface="Symbol"/>
              </a:rPr>
              <a:t>GL</a:t>
            </a:r>
            <a:r>
              <a:rPr lang="en-US" baseline="-25000" dirty="0" err="1" smtClean="0">
                <a:sym typeface="Symbol"/>
              </a:rPr>
              <a:t>t</a:t>
            </a:r>
            <a:r>
              <a:rPr lang="en-US" baseline="-25000" dirty="0" smtClean="0">
                <a:sym typeface="Symbol"/>
              </a:rPr>
              <a:t> </a:t>
            </a:r>
            <a:r>
              <a:rPr lang="en-US" dirty="0">
                <a:sym typeface="Symbol"/>
              </a:rPr>
              <a:t>| </a:t>
            </a:r>
            <a:r>
              <a:rPr lang="en-US" dirty="0" smtClean="0">
                <a:sym typeface="Symbol"/>
              </a:rPr>
              <a:t>p)</a:t>
            </a:r>
            <a:endParaRPr lang="en-US" dirty="0">
              <a:sym typeface="Symbol"/>
            </a:endParaRPr>
          </a:p>
          <a:p>
            <a:pPr lvl="1"/>
            <a:r>
              <a:rPr lang="en-US" dirty="0" smtClean="0"/>
              <a:t>0.15 </a:t>
            </a:r>
            <a:r>
              <a:rPr lang="en-US" dirty="0"/>
              <a:t>p / (</a:t>
            </a:r>
            <a:r>
              <a:rPr lang="en-US" dirty="0" smtClean="0"/>
              <a:t>0.15 </a:t>
            </a:r>
            <a:r>
              <a:rPr lang="en-US" dirty="0"/>
              <a:t>p + </a:t>
            </a:r>
            <a:r>
              <a:rPr lang="en-US" dirty="0" smtClean="0"/>
              <a:t>0.85 </a:t>
            </a:r>
            <a:r>
              <a:rPr lang="en-US" dirty="0"/>
              <a:t>(1-p)) = </a:t>
            </a:r>
            <a:r>
              <a:rPr lang="en-US" dirty="0" smtClean="0"/>
              <a:t>0.15p </a:t>
            </a:r>
            <a:r>
              <a:rPr lang="en-US" dirty="0"/>
              <a:t>/ (</a:t>
            </a:r>
            <a:r>
              <a:rPr lang="en-US" dirty="0" smtClean="0"/>
              <a:t>0.85 - </a:t>
            </a:r>
            <a:r>
              <a:rPr lang="en-US" dirty="0"/>
              <a:t>0.7 p</a:t>
            </a:r>
            <a:r>
              <a:rPr lang="en-US" dirty="0" smtClean="0"/>
              <a:t>)</a:t>
            </a:r>
          </a:p>
          <a:p>
            <a:r>
              <a:rPr lang="en-US" dirty="0" smtClean="0"/>
              <a:t>So, the utility at p is</a:t>
            </a:r>
          </a:p>
          <a:p>
            <a:pPr lvl="1"/>
            <a:r>
              <a:rPr lang="en-US" dirty="0" smtClean="0"/>
              <a:t>U</a:t>
            </a:r>
            <a:r>
              <a:rPr lang="en-US" baseline="-25000" dirty="0" smtClean="0">
                <a:latin typeface="Symbol" pitchFamily="18" charset="2"/>
              </a:rPr>
              <a:t>p</a:t>
            </a:r>
            <a:r>
              <a:rPr lang="en-US" dirty="0" smtClean="0"/>
              <a:t>(p) = -1 + P(</a:t>
            </a:r>
            <a:r>
              <a:rPr lang="en-US" dirty="0" err="1" smtClean="0"/>
              <a:t>GR|p</a:t>
            </a:r>
            <a:r>
              <a:rPr lang="en-US" dirty="0" smtClean="0"/>
              <a:t>) U</a:t>
            </a:r>
            <a:r>
              <a:rPr lang="en-US" baseline="-25000" dirty="0" smtClean="0">
                <a:latin typeface="Symbol" pitchFamily="18" charset="2"/>
              </a:rPr>
              <a:t>p</a:t>
            </a:r>
            <a:r>
              <a:rPr lang="en-US" dirty="0" smtClean="0">
                <a:latin typeface="Symbol" pitchFamily="18" charset="2"/>
              </a:rPr>
              <a:t>(</a:t>
            </a:r>
            <a:r>
              <a:rPr lang="en-US" dirty="0"/>
              <a:t>0.85p / (0.15 + 0.7 p</a:t>
            </a:r>
            <a:r>
              <a:rPr lang="en-US" dirty="0" smtClean="0"/>
              <a:t>))</a:t>
            </a:r>
            <a:br>
              <a:rPr lang="en-US" dirty="0" smtClean="0"/>
            </a:br>
            <a:r>
              <a:rPr lang="en-US" dirty="0" smtClean="0"/>
              <a:t>		+ P(</a:t>
            </a:r>
            <a:r>
              <a:rPr lang="en-US" dirty="0" err="1" smtClean="0"/>
              <a:t>GL|p</a:t>
            </a:r>
            <a:r>
              <a:rPr lang="en-US" dirty="0" smtClean="0"/>
              <a:t>)</a:t>
            </a:r>
            <a:r>
              <a:rPr lang="en-US" dirty="0"/>
              <a:t> </a:t>
            </a:r>
            <a:r>
              <a:rPr lang="en-US" dirty="0" smtClean="0"/>
              <a:t>U</a:t>
            </a:r>
            <a:r>
              <a:rPr lang="en-US" baseline="-25000" dirty="0" smtClean="0">
                <a:latin typeface="Symbol" pitchFamily="18" charset="2"/>
              </a:rPr>
              <a:t>p</a:t>
            </a:r>
            <a:r>
              <a:rPr lang="en-US" dirty="0" smtClean="0">
                <a:latin typeface="Symbol" pitchFamily="18" charset="2"/>
              </a:rPr>
              <a:t>(</a:t>
            </a:r>
            <a:r>
              <a:rPr lang="en-US" dirty="0" smtClean="0"/>
              <a:t>0.15p </a:t>
            </a:r>
            <a:r>
              <a:rPr lang="en-US" dirty="0"/>
              <a:t>/ (</a:t>
            </a:r>
            <a:r>
              <a:rPr lang="en-US" dirty="0" smtClean="0"/>
              <a:t>0.85 - </a:t>
            </a:r>
            <a:r>
              <a:rPr lang="en-US" dirty="0"/>
              <a:t>0.7 p))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131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POMDP Utility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policy </a:t>
            </a:r>
            <a:r>
              <a:rPr lang="en-US" dirty="0" smtClean="0">
                <a:latin typeface="Symbol" pitchFamily="18" charset="2"/>
              </a:rPr>
              <a:t>p</a:t>
            </a:r>
            <a:r>
              <a:rPr lang="en-US" dirty="0"/>
              <a:t>(b)</a:t>
            </a:r>
            <a:r>
              <a:rPr lang="en-US" dirty="0" smtClean="0">
                <a:latin typeface="Symbol" pitchFamily="18" charset="2"/>
              </a:rPr>
              <a:t> </a:t>
            </a:r>
            <a:r>
              <a:rPr lang="en-US" dirty="0" smtClean="0"/>
              <a:t>is defined as a map from </a:t>
            </a:r>
            <a:r>
              <a:rPr lang="en-US" dirty="0" smtClean="0">
                <a:solidFill>
                  <a:schemeClr val="accent3"/>
                </a:solidFill>
              </a:rPr>
              <a:t>belief states</a:t>
            </a:r>
            <a:r>
              <a:rPr lang="en-US" dirty="0" smtClean="0"/>
              <a:t> to </a:t>
            </a:r>
            <a:r>
              <a:rPr lang="en-US" dirty="0" smtClean="0">
                <a:solidFill>
                  <a:srgbClr val="7030A0"/>
                </a:solidFill>
              </a:rPr>
              <a:t>actions</a:t>
            </a:r>
          </a:p>
          <a:p>
            <a:r>
              <a:rPr lang="en-US" dirty="0" smtClean="0"/>
              <a:t>Expected discounted reward with policy </a:t>
            </a:r>
            <a:r>
              <a:rPr lang="en-US" dirty="0" smtClean="0">
                <a:latin typeface="Symbol" pitchFamily="18" charset="2"/>
              </a:rPr>
              <a:t>p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U</a:t>
            </a:r>
            <a:r>
              <a:rPr lang="en-US" baseline="-25000" dirty="0" smtClean="0">
                <a:latin typeface="Symbol" pitchFamily="18" charset="2"/>
              </a:rPr>
              <a:t>p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C00000"/>
                </a:solidFill>
              </a:rPr>
              <a:t>b</a:t>
            </a:r>
            <a:r>
              <a:rPr lang="en-US" dirty="0" smtClean="0"/>
              <a:t>) = E[</a:t>
            </a:r>
            <a:r>
              <a:rPr lang="en-US" dirty="0">
                <a:sym typeface="Symbol"/>
              </a:rPr>
              <a:t></a:t>
            </a:r>
            <a:r>
              <a:rPr lang="en-US" baseline="-25000" dirty="0" smtClean="0">
                <a:sym typeface="Symbol"/>
              </a:rPr>
              <a:t>t </a:t>
            </a:r>
            <a:r>
              <a:rPr lang="en-US" dirty="0" err="1" smtClean="0">
                <a:latin typeface="Symbol" pitchFamily="18" charset="2"/>
                <a:sym typeface="Symbol"/>
              </a:rPr>
              <a:t>g</a:t>
            </a:r>
            <a:r>
              <a:rPr lang="en-US" baseline="30000" dirty="0" err="1" smtClean="0">
                <a:sym typeface="Symbol"/>
              </a:rPr>
              <a:t>t</a:t>
            </a:r>
            <a:r>
              <a:rPr lang="en-US" baseline="30000" dirty="0" smtClean="0">
                <a:sym typeface="Symbol"/>
              </a:rPr>
              <a:t> </a:t>
            </a:r>
            <a:r>
              <a:rPr lang="en-US" dirty="0" smtClean="0"/>
              <a:t>R(S</a:t>
            </a:r>
            <a:r>
              <a:rPr lang="en-US" baseline="-25000" dirty="0" smtClean="0"/>
              <a:t>t</a:t>
            </a:r>
            <a:r>
              <a:rPr lang="en-US" dirty="0" smtClean="0"/>
              <a:t>)]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where S</a:t>
            </a:r>
            <a:r>
              <a:rPr lang="en-US" baseline="-25000" dirty="0" smtClean="0"/>
              <a:t>t</a:t>
            </a:r>
            <a:r>
              <a:rPr lang="en-US" dirty="0" smtClean="0"/>
              <a:t> is the random variable indicating the state at time t</a:t>
            </a:r>
          </a:p>
          <a:p>
            <a:r>
              <a:rPr lang="en-US" dirty="0" smtClean="0"/>
              <a:t>P(S</a:t>
            </a:r>
            <a:r>
              <a:rPr lang="en-US" baseline="-25000" dirty="0" smtClean="0"/>
              <a:t>0</a:t>
            </a:r>
            <a:r>
              <a:rPr lang="en-US" dirty="0" smtClean="0"/>
              <a:t>=s) = b</a:t>
            </a:r>
            <a:r>
              <a:rPr lang="en-US" baseline="-25000" dirty="0" smtClean="0"/>
              <a:t>0</a:t>
            </a:r>
            <a:r>
              <a:rPr lang="en-US" dirty="0" smtClean="0"/>
              <a:t>(s)</a:t>
            </a:r>
          </a:p>
          <a:p>
            <a:r>
              <a:rPr lang="en-US" dirty="0" smtClean="0"/>
              <a:t>P(S</a:t>
            </a:r>
            <a:r>
              <a:rPr lang="en-US" baseline="-25000" dirty="0"/>
              <a:t>1</a:t>
            </a:r>
            <a:r>
              <a:rPr lang="en-US" dirty="0" smtClean="0"/>
              <a:t>=s) = ?</a:t>
            </a:r>
          </a:p>
        </p:txBody>
      </p:sp>
    </p:spTree>
    <p:extLst>
      <p:ext uri="{BB962C8B-B14F-4D97-AF65-F5344CB8AC3E}">
        <p14:creationId xmlns:p14="http://schemas.microsoft.com/office/powerpoint/2010/main" val="382527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POMDP Utility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policy </a:t>
            </a:r>
            <a:r>
              <a:rPr lang="en-US" dirty="0" smtClean="0">
                <a:latin typeface="Symbol" pitchFamily="18" charset="2"/>
              </a:rPr>
              <a:t>p</a:t>
            </a:r>
            <a:r>
              <a:rPr lang="en-US" dirty="0" smtClean="0">
                <a:latin typeface="+mj-lt"/>
              </a:rPr>
              <a:t>(b)</a:t>
            </a:r>
            <a:r>
              <a:rPr lang="en-US" dirty="0" smtClean="0">
                <a:latin typeface="Symbol" pitchFamily="18" charset="2"/>
              </a:rPr>
              <a:t> </a:t>
            </a:r>
            <a:r>
              <a:rPr lang="en-US" dirty="0" smtClean="0"/>
              <a:t>is defined as a map from </a:t>
            </a:r>
            <a:r>
              <a:rPr lang="en-US" dirty="0" smtClean="0">
                <a:solidFill>
                  <a:schemeClr val="accent3"/>
                </a:solidFill>
              </a:rPr>
              <a:t>belief states</a:t>
            </a:r>
            <a:r>
              <a:rPr lang="en-US" dirty="0" smtClean="0"/>
              <a:t> to </a:t>
            </a:r>
            <a:r>
              <a:rPr lang="en-US" dirty="0" smtClean="0">
                <a:solidFill>
                  <a:srgbClr val="7030A0"/>
                </a:solidFill>
              </a:rPr>
              <a:t>actions</a:t>
            </a:r>
          </a:p>
          <a:p>
            <a:r>
              <a:rPr lang="en-US" dirty="0"/>
              <a:t>Expected discounted reward with policy </a:t>
            </a:r>
            <a:r>
              <a:rPr lang="en-US" dirty="0">
                <a:latin typeface="Symbol" pitchFamily="18" charset="2"/>
              </a:rPr>
              <a:t>p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	U</a:t>
            </a:r>
            <a:r>
              <a:rPr lang="en-US" baseline="-25000" dirty="0">
                <a:latin typeface="Symbol" pitchFamily="18" charset="2"/>
              </a:rPr>
              <a:t>p</a:t>
            </a:r>
            <a:r>
              <a:rPr lang="en-US" dirty="0"/>
              <a:t>(</a:t>
            </a:r>
            <a:r>
              <a:rPr lang="en-US" dirty="0">
                <a:solidFill>
                  <a:srgbClr val="C00000"/>
                </a:solidFill>
              </a:rPr>
              <a:t>b</a:t>
            </a:r>
            <a:r>
              <a:rPr lang="en-US" dirty="0"/>
              <a:t>) = E[</a:t>
            </a:r>
            <a:r>
              <a:rPr lang="en-US" dirty="0">
                <a:sym typeface="Symbol"/>
              </a:rPr>
              <a:t></a:t>
            </a:r>
            <a:r>
              <a:rPr lang="en-US" baseline="-25000" dirty="0">
                <a:sym typeface="Symbol"/>
              </a:rPr>
              <a:t>t </a:t>
            </a:r>
            <a:r>
              <a:rPr lang="en-US" dirty="0" err="1">
                <a:latin typeface="Symbol" pitchFamily="18" charset="2"/>
                <a:sym typeface="Symbol"/>
              </a:rPr>
              <a:t>g</a:t>
            </a:r>
            <a:r>
              <a:rPr lang="en-US" baseline="30000" dirty="0" err="1">
                <a:sym typeface="Symbol"/>
              </a:rPr>
              <a:t>t</a:t>
            </a:r>
            <a:r>
              <a:rPr lang="en-US" baseline="30000" dirty="0">
                <a:sym typeface="Symbol"/>
              </a:rPr>
              <a:t> </a:t>
            </a:r>
            <a:r>
              <a:rPr lang="en-US" dirty="0"/>
              <a:t>R(S</a:t>
            </a:r>
            <a:r>
              <a:rPr lang="en-US" baseline="-25000" dirty="0"/>
              <a:t>t</a:t>
            </a:r>
            <a:r>
              <a:rPr lang="en-US" dirty="0"/>
              <a:t>)]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where S</a:t>
            </a:r>
            <a:r>
              <a:rPr lang="en-US" baseline="-25000" dirty="0" smtClean="0"/>
              <a:t>t</a:t>
            </a:r>
            <a:r>
              <a:rPr lang="en-US" dirty="0" smtClean="0"/>
              <a:t> is the random variable indicating the state at time t</a:t>
            </a:r>
          </a:p>
          <a:p>
            <a:r>
              <a:rPr lang="en-US" dirty="0" smtClean="0"/>
              <a:t>P(S</a:t>
            </a:r>
            <a:r>
              <a:rPr lang="en-US" baseline="-25000" dirty="0" smtClean="0"/>
              <a:t>0</a:t>
            </a:r>
            <a:r>
              <a:rPr lang="en-US" dirty="0" smtClean="0"/>
              <a:t>=s) = b</a:t>
            </a:r>
            <a:r>
              <a:rPr lang="en-US" baseline="-25000" dirty="0" smtClean="0"/>
              <a:t>0</a:t>
            </a:r>
            <a:r>
              <a:rPr lang="en-US" dirty="0" smtClean="0"/>
              <a:t>(s)</a:t>
            </a:r>
          </a:p>
          <a:p>
            <a:r>
              <a:rPr lang="en-US" dirty="0" smtClean="0"/>
              <a:t>P(S</a:t>
            </a:r>
            <a:r>
              <a:rPr lang="en-US" baseline="-25000" dirty="0"/>
              <a:t>1</a:t>
            </a:r>
            <a:r>
              <a:rPr lang="en-US" dirty="0" smtClean="0"/>
              <a:t>=s) = P(</a:t>
            </a:r>
            <a:r>
              <a:rPr lang="en-US" dirty="0" err="1" smtClean="0"/>
              <a:t>s|</a:t>
            </a:r>
            <a:r>
              <a:rPr lang="en-US" dirty="0" err="1" smtClean="0">
                <a:latin typeface="Symbol" pitchFamily="18" charset="2"/>
              </a:rPr>
              <a:t>p</a:t>
            </a:r>
            <a:r>
              <a:rPr lang="en-US" dirty="0" smtClean="0"/>
              <a:t>(b</a:t>
            </a:r>
            <a:r>
              <a:rPr lang="en-US" baseline="-25000" dirty="0" smtClean="0">
                <a:latin typeface="Symbol" pitchFamily="18" charset="2"/>
              </a:rPr>
              <a:t>0</a:t>
            </a:r>
            <a:r>
              <a:rPr lang="en-US" dirty="0" smtClean="0"/>
              <a:t>),b</a:t>
            </a:r>
            <a:r>
              <a:rPr lang="en-US" baseline="-25000" dirty="0" smtClean="0"/>
              <a:t>0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	      = </a:t>
            </a:r>
            <a:r>
              <a:rPr lang="en-US" dirty="0" smtClean="0">
                <a:sym typeface="Symbol"/>
              </a:rPr>
              <a:t></a:t>
            </a:r>
            <a:r>
              <a:rPr lang="en-US" baseline="-25000" dirty="0" smtClean="0">
                <a:sym typeface="Symbol"/>
              </a:rPr>
              <a:t>s’ </a:t>
            </a:r>
            <a:r>
              <a:rPr lang="en-US" dirty="0" smtClean="0"/>
              <a:t>P(</a:t>
            </a:r>
            <a:r>
              <a:rPr lang="en-US" dirty="0" err="1" smtClean="0"/>
              <a:t>s|s</a:t>
            </a:r>
            <a:r>
              <a:rPr lang="en-US" dirty="0" smtClean="0"/>
              <a:t>’,</a:t>
            </a:r>
            <a:r>
              <a:rPr lang="en-US" dirty="0" smtClean="0">
                <a:latin typeface="Symbol" pitchFamily="18" charset="2"/>
              </a:rPr>
              <a:t>p</a:t>
            </a:r>
            <a:r>
              <a:rPr lang="en-US" dirty="0" smtClean="0"/>
              <a:t>(b</a:t>
            </a:r>
            <a:r>
              <a:rPr lang="en-US" baseline="-25000" dirty="0"/>
              <a:t>0</a:t>
            </a:r>
            <a:r>
              <a:rPr lang="en-US" dirty="0" smtClean="0"/>
              <a:t>)) P(S</a:t>
            </a:r>
            <a:r>
              <a:rPr lang="en-US" baseline="-25000" dirty="0" smtClean="0"/>
              <a:t>0</a:t>
            </a:r>
            <a:r>
              <a:rPr lang="en-US" dirty="0" smtClean="0"/>
              <a:t>=s’)</a:t>
            </a:r>
            <a:br>
              <a:rPr lang="en-US" dirty="0" smtClean="0"/>
            </a:br>
            <a:r>
              <a:rPr lang="en-US" dirty="0" smtClean="0"/>
              <a:t>	      = </a:t>
            </a:r>
            <a:r>
              <a:rPr lang="en-US" dirty="0">
                <a:sym typeface="Symbol"/>
              </a:rPr>
              <a:t></a:t>
            </a:r>
            <a:r>
              <a:rPr lang="en-US" baseline="-25000" dirty="0">
                <a:sym typeface="Symbol"/>
              </a:rPr>
              <a:t>s’ </a:t>
            </a:r>
            <a:r>
              <a:rPr lang="en-US" dirty="0"/>
              <a:t>P(</a:t>
            </a:r>
            <a:r>
              <a:rPr lang="en-US" dirty="0" err="1"/>
              <a:t>s|s</a:t>
            </a:r>
            <a:r>
              <a:rPr lang="en-US" dirty="0"/>
              <a:t>’,</a:t>
            </a:r>
            <a:r>
              <a:rPr lang="en-US" dirty="0" smtClean="0">
                <a:latin typeface="Symbol" pitchFamily="18" charset="2"/>
              </a:rPr>
              <a:t>p</a:t>
            </a:r>
            <a:r>
              <a:rPr lang="en-US" dirty="0" smtClean="0"/>
              <a:t>(b</a:t>
            </a:r>
            <a:r>
              <a:rPr lang="en-US" baseline="-25000" dirty="0"/>
              <a:t>0</a:t>
            </a:r>
            <a:r>
              <a:rPr lang="en-US" dirty="0" smtClean="0"/>
              <a:t>)) b</a:t>
            </a:r>
            <a:r>
              <a:rPr lang="en-US" baseline="-25000" dirty="0" smtClean="0"/>
              <a:t>0</a:t>
            </a:r>
            <a:r>
              <a:rPr lang="en-US" dirty="0" smtClean="0"/>
              <a:t>(s’)</a:t>
            </a:r>
          </a:p>
        </p:txBody>
      </p:sp>
    </p:spTree>
    <p:extLst>
      <p:ext uri="{BB962C8B-B14F-4D97-AF65-F5344CB8AC3E}">
        <p14:creationId xmlns:p14="http://schemas.microsoft.com/office/powerpoint/2010/main" val="319017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1486</TotalTime>
  <Words>1269</Words>
  <Application>Microsoft Office PowerPoint</Application>
  <PresentationFormat>On-screen Show (4:3)</PresentationFormat>
  <Paragraphs>245</Paragraphs>
  <Slides>30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Oriel</vt:lpstr>
      <vt:lpstr>Uncertainty in Sensing (and action)</vt:lpstr>
      <vt:lpstr>Planning With Probabilistic Uncertainty in Sensing</vt:lpstr>
      <vt:lpstr>The “Tiger” Example</vt:lpstr>
      <vt:lpstr>Belief state</vt:lpstr>
      <vt:lpstr>Partially Observable MDPs</vt:lpstr>
      <vt:lpstr>Belief Space</vt:lpstr>
      <vt:lpstr>Utilities for non-terminal actions </vt:lpstr>
      <vt:lpstr>POMDP Utility Function</vt:lpstr>
      <vt:lpstr>POMDP Utility Function</vt:lpstr>
      <vt:lpstr>POMDP Utility Function</vt:lpstr>
      <vt:lpstr>POMDP Utility Function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Belief-space search tree</vt:lpstr>
      <vt:lpstr>Receding horizon search</vt:lpstr>
      <vt:lpstr>QMDP Evaluation Function</vt:lpstr>
      <vt:lpstr>QMDP Policy (Littman, Cassandra, Kaelbling 1995)</vt:lpstr>
      <vt:lpstr>Utilities for terminal actions</vt:lpstr>
      <vt:lpstr>Utilities for terminal actions</vt:lpstr>
      <vt:lpstr>Piecewise Linear Value Function</vt:lpstr>
      <vt:lpstr>Value Iteration for POMDPs</vt:lpstr>
      <vt:lpstr>Value Iteration for POMDPs</vt:lpstr>
      <vt:lpstr>Value Iteration for POMDPs</vt:lpstr>
      <vt:lpstr>Worst-case Complexity</vt:lpstr>
      <vt:lpstr>(Sometimes) Effective Heuristics</vt:lpstr>
      <vt:lpstr>Schedule</vt:lpstr>
      <vt:lpstr>Final Discussion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Uncertainty in Sensing (and action)</dc:title>
  <dc:creator>Kris Hauser</dc:creator>
  <cp:lastModifiedBy>hauser</cp:lastModifiedBy>
  <cp:revision>92</cp:revision>
  <dcterms:created xsi:type="dcterms:W3CDTF">2010-10-13T17:57:30Z</dcterms:created>
  <dcterms:modified xsi:type="dcterms:W3CDTF">2012-11-15T06:26:49Z</dcterms:modified>
</cp:coreProperties>
</file>