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437" r:id="rId2"/>
    <p:sldId id="1445" r:id="rId3"/>
    <p:sldId id="1435" r:id="rId4"/>
    <p:sldId id="1363" r:id="rId5"/>
    <p:sldId id="1440" r:id="rId6"/>
    <p:sldId id="1373" r:id="rId7"/>
    <p:sldId id="1375" r:id="rId8"/>
    <p:sldId id="1376" r:id="rId9"/>
    <p:sldId id="1377" r:id="rId10"/>
    <p:sldId id="1379" r:id="rId11"/>
    <p:sldId id="1446" r:id="rId12"/>
    <p:sldId id="1447" r:id="rId13"/>
    <p:sldId id="1454" r:id="rId14"/>
    <p:sldId id="1378" r:id="rId15"/>
    <p:sldId id="1380" r:id="rId16"/>
    <p:sldId id="1381" r:id="rId17"/>
    <p:sldId id="1382" r:id="rId18"/>
    <p:sldId id="1383" r:id="rId19"/>
    <p:sldId id="1384" r:id="rId20"/>
    <p:sldId id="1385" r:id="rId21"/>
    <p:sldId id="1386" r:id="rId22"/>
    <p:sldId id="1441" r:id="rId23"/>
    <p:sldId id="1390" r:id="rId24"/>
    <p:sldId id="1389" r:id="rId25"/>
    <p:sldId id="1387" r:id="rId26"/>
    <p:sldId id="1388" r:id="rId27"/>
    <p:sldId id="1442" r:id="rId28"/>
    <p:sldId id="1443" r:id="rId29"/>
    <p:sldId id="1391" r:id="rId30"/>
    <p:sldId id="1392" r:id="rId31"/>
    <p:sldId id="1449" r:id="rId32"/>
    <p:sldId id="1394" r:id="rId33"/>
    <p:sldId id="1397" r:id="rId34"/>
    <p:sldId id="1444" r:id="rId35"/>
    <p:sldId id="1398" r:id="rId36"/>
    <p:sldId id="1399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3" autoAdjust="0"/>
    <p:restoredTop sz="96173" autoAdjust="0"/>
  </p:normalViewPr>
  <p:slideViewPr>
    <p:cSldViewPr snapToGrid="0">
      <p:cViewPr>
        <p:scale>
          <a:sx n="100" d="100"/>
          <a:sy n="100" d="100"/>
        </p:scale>
        <p:origin x="-123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5504F3-565B-284E-9FA4-3A25560B432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8B4F96-5FF0-FE49-A47A-269F95C4F0F8}" type="slidenum">
              <a:rPr lang="en-US" altLang="zh-TW">
                <a:ea typeface="PMingLiU" pitchFamily="18" charset="-120"/>
                <a:cs typeface="PMingLiU" pitchFamily="18" charset="-120"/>
              </a:rPr>
              <a:pPr/>
              <a:t>25</a:t>
            </a:fld>
            <a:endParaRPr lang="en-US" altLang="zh-TW"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0625" y="703263"/>
            <a:ext cx="4632325" cy="34750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8013"/>
            <a:ext cx="5143500" cy="41798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81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81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738211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chemeClr val="tx1"/>
                </a:solidFill>
              </a:rPr>
              <a:t>Generalized g</a:t>
            </a:r>
            <a:r>
              <a:rPr lang="en-US" sz="4800" smtClean="0">
                <a:solidFill>
                  <a:schemeClr val="tx1"/>
                </a:solidFill>
              </a:rPr>
              <a:t>raph </a:t>
            </a:r>
            <a:r>
              <a:rPr lang="en-US" sz="4800" dirty="0" smtClean="0">
                <a:solidFill>
                  <a:schemeClr val="tx1"/>
                </a:solidFill>
              </a:rPr>
              <a:t>cuts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3200" dirty="0" smtClean="0"/>
              <a:t>CS B553</a:t>
            </a:r>
            <a:br>
              <a:rPr lang="en-US" sz="3200" dirty="0" smtClean="0"/>
            </a:br>
            <a:r>
              <a:rPr lang="en-US" sz="3200" dirty="0" smtClean="0"/>
              <a:t>Spring 2013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6554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6062"/>
            <a:ext cx="8229600" cy="1143000"/>
          </a:xfrm>
        </p:spPr>
        <p:txBody>
          <a:bodyPr/>
          <a:lstStyle/>
          <a:p>
            <a:r>
              <a:rPr lang="en-US" dirty="0"/>
              <a:t>Basic graph cut construction</a:t>
            </a:r>
          </a:p>
        </p:txBody>
      </p:sp>
      <p:sp>
        <p:nvSpPr>
          <p:cNvPr id="170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5943600" cy="4876800"/>
          </a:xfrm>
        </p:spPr>
        <p:txBody>
          <a:bodyPr/>
          <a:lstStyle/>
          <a:p>
            <a:r>
              <a:rPr lang="en-US" dirty="0"/>
              <a:t>One non-terminal vertex per pixel</a:t>
            </a:r>
          </a:p>
          <a:p>
            <a:pPr lvl="1"/>
            <a:r>
              <a:rPr lang="en-US" dirty="0"/>
              <a:t>Each pixel </a:t>
            </a:r>
            <a:r>
              <a:rPr lang="en-US" dirty="0" smtClean="0"/>
              <a:t>has edge to </a:t>
            </a:r>
            <a:r>
              <a:rPr lang="en-US" dirty="0" err="1"/>
              <a:t>s,</a:t>
            </a:r>
            <a:r>
              <a:rPr lang="en-US" dirty="0" err="1" smtClean="0"/>
              <a:t>t</a:t>
            </a:r>
            <a:r>
              <a:rPr lang="en-US" dirty="0" smtClean="0"/>
              <a:t>, and </a:t>
            </a:r>
            <a:r>
              <a:rPr lang="en-US" dirty="0" smtClean="0"/>
              <a:t>neighbors</a:t>
            </a:r>
            <a:endParaRPr lang="en-US" dirty="0" smtClean="0"/>
          </a:p>
          <a:p>
            <a:pPr lvl="1"/>
            <a:r>
              <a:rPr lang="en-US" dirty="0" smtClean="0"/>
              <a:t>Edge </a:t>
            </a:r>
            <a:r>
              <a:rPr lang="en-US" dirty="0" smtClean="0"/>
              <a:t>p-</a:t>
            </a:r>
            <a:r>
              <a:rPr lang="en-US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has weight Dp(0), edge </a:t>
            </a:r>
            <a:r>
              <a:rPr lang="en-US" dirty="0" smtClean="0"/>
              <a:t>p-t </a:t>
            </a:r>
            <a:r>
              <a:rPr lang="en-US" dirty="0" smtClean="0"/>
              <a:t>has weight Dp(1)</a:t>
            </a:r>
          </a:p>
          <a:p>
            <a:pPr lvl="1"/>
            <a:r>
              <a:rPr lang="en-US" dirty="0" smtClean="0"/>
              <a:t>Edge (</a:t>
            </a:r>
            <a:r>
              <a:rPr lang="en-US" dirty="0" err="1" smtClean="0"/>
              <a:t>p,q</a:t>
            </a:r>
            <a:r>
              <a:rPr lang="en-US" dirty="0" smtClean="0"/>
              <a:t>) has weight V</a:t>
            </a:r>
            <a:r>
              <a:rPr lang="en-US" baseline="-25000" dirty="0" smtClean="0"/>
              <a:t>pq</a:t>
            </a:r>
            <a:r>
              <a:rPr lang="en-US" dirty="0" smtClean="0"/>
              <a:t>(0,1)</a:t>
            </a:r>
          </a:p>
          <a:p>
            <a:r>
              <a:rPr lang="en-US" dirty="0" smtClean="0"/>
              <a:t>Run graph cuts to find a min cut</a:t>
            </a:r>
          </a:p>
          <a:p>
            <a:pPr lvl="1"/>
            <a:r>
              <a:rPr lang="en-US" dirty="0" smtClean="0"/>
              <a:t>Label pixel p 1 if connected to t, and 0 if connected to s</a:t>
            </a:r>
            <a:endParaRPr lang="en-US" dirty="0" smtClean="0"/>
          </a:p>
          <a:p>
            <a:r>
              <a:rPr lang="en-US" dirty="0" smtClean="0"/>
              <a:t>Cost </a:t>
            </a:r>
            <a:r>
              <a:rPr lang="en-US" dirty="0"/>
              <a:t>of cut is the cost of the entire </a:t>
            </a:r>
            <a:r>
              <a:rPr lang="en-US" dirty="0" smtClean="0"/>
              <a:t>MRF labeling</a:t>
            </a:r>
          </a:p>
          <a:p>
            <a:pPr lvl="1"/>
            <a:r>
              <a:rPr lang="en-US" dirty="0" smtClean="0"/>
              <a:t>So min cut means we’ve found min-cost</a:t>
            </a:r>
            <a:r>
              <a:rPr lang="en-US" dirty="0"/>
              <a:t> </a:t>
            </a:r>
            <a:r>
              <a:rPr lang="en-US" dirty="0" smtClean="0"/>
              <a:t>labeling!</a:t>
            </a: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6362700" y="2032000"/>
            <a:ext cx="2617788" cy="2222500"/>
            <a:chOff x="4008" y="816"/>
            <a:chExt cx="1649" cy="1400"/>
          </a:xfrm>
        </p:grpSpPr>
        <p:sp>
          <p:nvSpPr>
            <p:cNvPr id="1701994" name="Freeform 106"/>
            <p:cNvSpPr>
              <a:spLocks/>
            </p:cNvSpPr>
            <p:nvPr/>
          </p:nvSpPr>
          <p:spPr bwMode="auto">
            <a:xfrm>
              <a:off x="4008" y="968"/>
              <a:ext cx="1056" cy="1248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864" y="480"/>
                </a:cxn>
                <a:cxn ang="0">
                  <a:pos x="672" y="720"/>
                </a:cxn>
                <a:cxn ang="0">
                  <a:pos x="384" y="672"/>
                </a:cxn>
                <a:cxn ang="0">
                  <a:pos x="144" y="912"/>
                </a:cxn>
                <a:cxn ang="0">
                  <a:pos x="0" y="1248"/>
                </a:cxn>
              </a:cxnLst>
              <a:rect l="0" t="0" r="r" b="b"/>
              <a:pathLst>
                <a:path w="1056" h="1248">
                  <a:moveTo>
                    <a:pt x="1056" y="0"/>
                  </a:moveTo>
                  <a:cubicBezTo>
                    <a:pt x="992" y="180"/>
                    <a:pt x="928" y="360"/>
                    <a:pt x="864" y="480"/>
                  </a:cubicBezTo>
                  <a:cubicBezTo>
                    <a:pt x="800" y="600"/>
                    <a:pt x="752" y="688"/>
                    <a:pt x="672" y="720"/>
                  </a:cubicBezTo>
                  <a:cubicBezTo>
                    <a:pt x="592" y="752"/>
                    <a:pt x="472" y="640"/>
                    <a:pt x="384" y="672"/>
                  </a:cubicBezTo>
                  <a:cubicBezTo>
                    <a:pt x="296" y="704"/>
                    <a:pt x="208" y="816"/>
                    <a:pt x="144" y="912"/>
                  </a:cubicBezTo>
                  <a:cubicBezTo>
                    <a:pt x="80" y="1008"/>
                    <a:pt x="40" y="1128"/>
                    <a:pt x="0" y="124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95" name="Text Box 107"/>
            <p:cNvSpPr txBox="1">
              <a:spLocks noChangeArrowheads="1"/>
            </p:cNvSpPr>
            <p:nvPr/>
          </p:nvSpPr>
          <p:spPr bwMode="auto">
            <a:xfrm>
              <a:off x="5112" y="816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2800" i="0">
                  <a:solidFill>
                    <a:srgbClr val="FF0000"/>
                  </a:solidFill>
                </a:rPr>
                <a:t>a cut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6453188" y="1619250"/>
            <a:ext cx="1735137" cy="2841626"/>
            <a:chOff x="4065" y="1556"/>
            <a:chExt cx="1093" cy="1790"/>
          </a:xfrm>
        </p:grpSpPr>
        <p:grpSp>
          <p:nvGrpSpPr>
            <p:cNvPr id="4" name="Group 134"/>
            <p:cNvGrpSpPr>
              <a:grpSpLocks/>
            </p:cNvGrpSpPr>
            <p:nvPr/>
          </p:nvGrpSpPr>
          <p:grpSpPr bwMode="auto">
            <a:xfrm>
              <a:off x="4100" y="2352"/>
              <a:ext cx="1058" cy="994"/>
              <a:chOff x="4100" y="2352"/>
              <a:chExt cx="1058" cy="994"/>
            </a:xfrm>
          </p:grpSpPr>
          <p:grpSp>
            <p:nvGrpSpPr>
              <p:cNvPr id="5" name="Group 120"/>
              <p:cNvGrpSpPr>
                <a:grpSpLocks/>
              </p:cNvGrpSpPr>
              <p:nvPr/>
            </p:nvGrpSpPr>
            <p:grpSpPr bwMode="auto">
              <a:xfrm>
                <a:off x="4100" y="2352"/>
                <a:ext cx="1058" cy="768"/>
                <a:chOff x="1773" y="3216"/>
                <a:chExt cx="1058" cy="768"/>
              </a:xfrm>
            </p:grpSpPr>
            <p:sp>
              <p:nvSpPr>
                <p:cNvPr id="1702009" name="Freeform 121"/>
                <p:cNvSpPr>
                  <a:spLocks/>
                </p:cNvSpPr>
                <p:nvPr/>
              </p:nvSpPr>
              <p:spPr bwMode="auto">
                <a:xfrm rot="10836302">
                  <a:off x="2350" y="3601"/>
                  <a:ext cx="192" cy="336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48" y="144"/>
                    </a:cxn>
                    <a:cxn ang="0">
                      <a:pos x="0" y="336"/>
                    </a:cxn>
                  </a:cxnLst>
                  <a:rect l="0" t="0" r="r" b="b"/>
                  <a:pathLst>
                    <a:path w="192" h="336">
                      <a:moveTo>
                        <a:pt x="192" y="0"/>
                      </a:moveTo>
                      <a:cubicBezTo>
                        <a:pt x="136" y="44"/>
                        <a:pt x="80" y="88"/>
                        <a:pt x="48" y="144"/>
                      </a:cubicBezTo>
                      <a:cubicBezTo>
                        <a:pt x="16" y="200"/>
                        <a:pt x="8" y="268"/>
                        <a:pt x="0" y="33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2010" name="Freeform 122"/>
                <p:cNvSpPr>
                  <a:spLocks/>
                </p:cNvSpPr>
                <p:nvPr/>
              </p:nvSpPr>
              <p:spPr bwMode="auto">
                <a:xfrm rot="10836302">
                  <a:off x="2304" y="3408"/>
                  <a:ext cx="390" cy="574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56" y="192"/>
                    </a:cxn>
                    <a:cxn ang="0">
                      <a:pos x="8" y="576"/>
                    </a:cxn>
                  </a:cxnLst>
                  <a:rect l="0" t="0" r="r" b="b"/>
                  <a:pathLst>
                    <a:path w="344" h="576">
                      <a:moveTo>
                        <a:pt x="344" y="0"/>
                      </a:moveTo>
                      <a:cubicBezTo>
                        <a:pt x="228" y="48"/>
                        <a:pt x="112" y="96"/>
                        <a:pt x="56" y="192"/>
                      </a:cubicBezTo>
                      <a:cubicBezTo>
                        <a:pt x="0" y="288"/>
                        <a:pt x="4" y="432"/>
                        <a:pt x="8" y="57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2011" name="Freeform 123"/>
                <p:cNvSpPr>
                  <a:spLocks/>
                </p:cNvSpPr>
                <p:nvPr/>
              </p:nvSpPr>
              <p:spPr bwMode="auto">
                <a:xfrm rot="10836302">
                  <a:off x="2351" y="3219"/>
                  <a:ext cx="480" cy="765"/>
                </a:xfrm>
                <a:custGeom>
                  <a:avLst/>
                  <a:gdLst/>
                  <a:ahLst/>
                  <a:cxnLst>
                    <a:cxn ang="0">
                      <a:pos x="480" y="0"/>
                    </a:cxn>
                    <a:cxn ang="0">
                      <a:pos x="96" y="192"/>
                    </a:cxn>
                    <a:cxn ang="0">
                      <a:pos x="0" y="816"/>
                    </a:cxn>
                  </a:cxnLst>
                  <a:rect l="0" t="0" r="r" b="b"/>
                  <a:pathLst>
                    <a:path w="480" h="816">
                      <a:moveTo>
                        <a:pt x="480" y="0"/>
                      </a:moveTo>
                      <a:cubicBezTo>
                        <a:pt x="328" y="28"/>
                        <a:pt x="176" y="56"/>
                        <a:pt x="96" y="192"/>
                      </a:cubicBezTo>
                      <a:cubicBezTo>
                        <a:pt x="16" y="328"/>
                        <a:pt x="8" y="572"/>
                        <a:pt x="0" y="81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2012" name="Freeform 124"/>
                <p:cNvSpPr>
                  <a:spLocks/>
                </p:cNvSpPr>
                <p:nvPr/>
              </p:nvSpPr>
              <p:spPr bwMode="auto">
                <a:xfrm rot="10836302">
                  <a:off x="2142" y="3598"/>
                  <a:ext cx="112" cy="3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192"/>
                    </a:cxn>
                    <a:cxn ang="0">
                      <a:pos x="96" y="336"/>
                    </a:cxn>
                  </a:cxnLst>
                  <a:rect l="0" t="0" r="r" b="b"/>
                  <a:pathLst>
                    <a:path w="112" h="336">
                      <a:moveTo>
                        <a:pt x="0" y="0"/>
                      </a:moveTo>
                      <a:cubicBezTo>
                        <a:pt x="40" y="68"/>
                        <a:pt x="80" y="136"/>
                        <a:pt x="96" y="192"/>
                      </a:cubicBezTo>
                      <a:cubicBezTo>
                        <a:pt x="112" y="248"/>
                        <a:pt x="104" y="292"/>
                        <a:pt x="96" y="33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2013" name="Freeform 125"/>
                <p:cNvSpPr>
                  <a:spLocks/>
                </p:cNvSpPr>
                <p:nvPr/>
              </p:nvSpPr>
              <p:spPr bwMode="auto">
                <a:xfrm rot="10836302">
                  <a:off x="2301" y="3407"/>
                  <a:ext cx="1" cy="5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1" h="528">
                      <a:moveTo>
                        <a:pt x="0" y="0"/>
                      </a:moveTo>
                      <a:cubicBezTo>
                        <a:pt x="0" y="0"/>
                        <a:pt x="0" y="264"/>
                        <a:pt x="0" y="5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2014" name="Freeform 126"/>
                <p:cNvSpPr>
                  <a:spLocks/>
                </p:cNvSpPr>
                <p:nvPr/>
              </p:nvSpPr>
              <p:spPr bwMode="auto">
                <a:xfrm rot="10836302">
                  <a:off x="2351" y="3216"/>
                  <a:ext cx="120" cy="720"/>
                </a:xfrm>
                <a:custGeom>
                  <a:avLst/>
                  <a:gdLst/>
                  <a:ahLst/>
                  <a:cxnLst>
                    <a:cxn ang="0">
                      <a:pos x="168" y="0"/>
                    </a:cxn>
                    <a:cxn ang="0">
                      <a:pos x="24" y="480"/>
                    </a:cxn>
                    <a:cxn ang="0">
                      <a:pos x="24" y="720"/>
                    </a:cxn>
                  </a:cxnLst>
                  <a:rect l="0" t="0" r="r" b="b"/>
                  <a:pathLst>
                    <a:path w="168" h="720">
                      <a:moveTo>
                        <a:pt x="168" y="0"/>
                      </a:moveTo>
                      <a:cubicBezTo>
                        <a:pt x="108" y="180"/>
                        <a:pt x="48" y="360"/>
                        <a:pt x="24" y="480"/>
                      </a:cubicBezTo>
                      <a:cubicBezTo>
                        <a:pt x="0" y="600"/>
                        <a:pt x="12" y="660"/>
                        <a:pt x="24" y="72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2015" name="Freeform 127"/>
                <p:cNvSpPr>
                  <a:spLocks/>
                </p:cNvSpPr>
                <p:nvPr/>
              </p:nvSpPr>
              <p:spPr bwMode="auto">
                <a:xfrm rot="10836302">
                  <a:off x="1773" y="3596"/>
                  <a:ext cx="480" cy="3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6" y="96"/>
                    </a:cxn>
                    <a:cxn ang="0">
                      <a:pos x="480" y="432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128" y="12"/>
                        <a:pt x="256" y="24"/>
                        <a:pt x="336" y="96"/>
                      </a:cubicBezTo>
                      <a:cubicBezTo>
                        <a:pt x="416" y="168"/>
                        <a:pt x="448" y="300"/>
                        <a:pt x="480" y="43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2016" name="Freeform 128"/>
                <p:cNvSpPr>
                  <a:spLocks/>
                </p:cNvSpPr>
                <p:nvPr/>
              </p:nvSpPr>
              <p:spPr bwMode="auto">
                <a:xfrm rot="10836302">
                  <a:off x="1911" y="3405"/>
                  <a:ext cx="344" cy="57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288"/>
                    </a:cxn>
                    <a:cxn ang="0">
                      <a:pos x="336" y="576"/>
                    </a:cxn>
                  </a:cxnLst>
                  <a:rect l="0" t="0" r="r" b="b"/>
                  <a:pathLst>
                    <a:path w="344" h="576">
                      <a:moveTo>
                        <a:pt x="0" y="0"/>
                      </a:moveTo>
                      <a:cubicBezTo>
                        <a:pt x="116" y="96"/>
                        <a:pt x="232" y="192"/>
                        <a:pt x="288" y="288"/>
                      </a:cubicBezTo>
                      <a:cubicBezTo>
                        <a:pt x="344" y="384"/>
                        <a:pt x="340" y="480"/>
                        <a:pt x="336" y="57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0"/>
              <p:cNvGrpSpPr>
                <a:grpSpLocks/>
              </p:cNvGrpSpPr>
              <p:nvPr/>
            </p:nvGrpSpPr>
            <p:grpSpPr bwMode="auto">
              <a:xfrm>
                <a:off x="4533" y="3016"/>
                <a:ext cx="336" cy="330"/>
                <a:chOff x="4533" y="3016"/>
                <a:chExt cx="336" cy="330"/>
              </a:xfrm>
            </p:grpSpPr>
            <p:sp>
              <p:nvSpPr>
                <p:cNvPr id="1701990" name="Oval 102"/>
                <p:cNvSpPr>
                  <a:spLocks noChangeArrowheads="1"/>
                </p:cNvSpPr>
                <p:nvPr/>
              </p:nvSpPr>
              <p:spPr bwMode="auto">
                <a:xfrm>
                  <a:off x="4533" y="301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199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677" y="3016"/>
                  <a:ext cx="192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l" eaLnBrk="1" hangingPunct="1">
                    <a:buFontTx/>
                    <a:buNone/>
                  </a:pPr>
                  <a:r>
                    <a:rPr lang="en-US" sz="2800" b="1" dirty="0">
                      <a:solidFill>
                        <a:schemeClr val="accent1"/>
                      </a:solidFill>
                    </a:rPr>
                    <a:t>t</a:t>
                  </a:r>
                  <a:endParaRPr lang="en-US" sz="2800" b="1" i="0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4065" y="1908"/>
              <a:ext cx="1056" cy="768"/>
              <a:chOff x="1776" y="2832"/>
              <a:chExt cx="1056" cy="768"/>
            </a:xfrm>
          </p:grpSpPr>
          <p:sp>
            <p:nvSpPr>
              <p:cNvPr id="1701998" name="Freeform 110"/>
              <p:cNvSpPr>
                <a:spLocks/>
              </p:cNvSpPr>
              <p:nvPr/>
            </p:nvSpPr>
            <p:spPr bwMode="auto">
              <a:xfrm>
                <a:off x="2064" y="2880"/>
                <a:ext cx="192" cy="336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48" y="144"/>
                  </a:cxn>
                  <a:cxn ang="0">
                    <a:pos x="0" y="336"/>
                  </a:cxn>
                </a:cxnLst>
                <a:rect l="0" t="0" r="r" b="b"/>
                <a:pathLst>
                  <a:path w="192" h="336">
                    <a:moveTo>
                      <a:pt x="192" y="0"/>
                    </a:moveTo>
                    <a:cubicBezTo>
                      <a:pt x="136" y="44"/>
                      <a:pt x="80" y="88"/>
                      <a:pt x="48" y="144"/>
                    </a:cubicBezTo>
                    <a:cubicBezTo>
                      <a:pt x="16" y="200"/>
                      <a:pt x="8" y="268"/>
                      <a:pt x="0" y="336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99" name="Freeform 111"/>
              <p:cNvSpPr>
                <a:spLocks/>
              </p:cNvSpPr>
              <p:nvPr/>
            </p:nvSpPr>
            <p:spPr bwMode="auto">
              <a:xfrm>
                <a:off x="1912" y="2832"/>
                <a:ext cx="392" cy="576"/>
              </a:xfrm>
              <a:custGeom>
                <a:avLst/>
                <a:gdLst/>
                <a:ahLst/>
                <a:cxnLst>
                  <a:cxn ang="0">
                    <a:pos x="344" y="0"/>
                  </a:cxn>
                  <a:cxn ang="0">
                    <a:pos x="56" y="192"/>
                  </a:cxn>
                  <a:cxn ang="0">
                    <a:pos x="8" y="576"/>
                  </a:cxn>
                </a:cxnLst>
                <a:rect l="0" t="0" r="r" b="b"/>
                <a:pathLst>
                  <a:path w="344" h="576">
                    <a:moveTo>
                      <a:pt x="344" y="0"/>
                    </a:moveTo>
                    <a:cubicBezTo>
                      <a:pt x="228" y="48"/>
                      <a:pt x="112" y="96"/>
                      <a:pt x="56" y="192"/>
                    </a:cubicBezTo>
                    <a:cubicBezTo>
                      <a:pt x="0" y="288"/>
                      <a:pt x="4" y="432"/>
                      <a:pt x="8" y="576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000" name="Freeform 112"/>
              <p:cNvSpPr>
                <a:spLocks/>
              </p:cNvSpPr>
              <p:nvPr/>
            </p:nvSpPr>
            <p:spPr bwMode="auto">
              <a:xfrm>
                <a:off x="1776" y="2832"/>
                <a:ext cx="480" cy="768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96" y="192"/>
                  </a:cxn>
                  <a:cxn ang="0">
                    <a:pos x="0" y="816"/>
                  </a:cxn>
                </a:cxnLst>
                <a:rect l="0" t="0" r="r" b="b"/>
                <a:pathLst>
                  <a:path w="480" h="816">
                    <a:moveTo>
                      <a:pt x="480" y="0"/>
                    </a:moveTo>
                    <a:cubicBezTo>
                      <a:pt x="328" y="28"/>
                      <a:pt x="176" y="56"/>
                      <a:pt x="96" y="192"/>
                    </a:cubicBezTo>
                    <a:cubicBezTo>
                      <a:pt x="16" y="328"/>
                      <a:pt x="8" y="572"/>
                      <a:pt x="0" y="816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001" name="Freeform 113"/>
              <p:cNvSpPr>
                <a:spLocks/>
              </p:cNvSpPr>
              <p:nvPr/>
            </p:nvSpPr>
            <p:spPr bwMode="auto">
              <a:xfrm>
                <a:off x="2352" y="2880"/>
                <a:ext cx="112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192"/>
                  </a:cxn>
                  <a:cxn ang="0">
                    <a:pos x="96" y="336"/>
                  </a:cxn>
                </a:cxnLst>
                <a:rect l="0" t="0" r="r" b="b"/>
                <a:pathLst>
                  <a:path w="112" h="336">
                    <a:moveTo>
                      <a:pt x="0" y="0"/>
                    </a:moveTo>
                    <a:cubicBezTo>
                      <a:pt x="40" y="68"/>
                      <a:pt x="80" y="136"/>
                      <a:pt x="96" y="192"/>
                    </a:cubicBezTo>
                    <a:cubicBezTo>
                      <a:pt x="112" y="248"/>
                      <a:pt x="104" y="292"/>
                      <a:pt x="96" y="336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002" name="Freeform 114"/>
              <p:cNvSpPr>
                <a:spLocks/>
              </p:cNvSpPr>
              <p:nvPr/>
            </p:nvSpPr>
            <p:spPr bwMode="auto">
              <a:xfrm>
                <a:off x="2304" y="2880"/>
                <a:ext cx="1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</a:cxnLst>
                <a:rect l="0" t="0" r="r" b="b"/>
                <a:pathLst>
                  <a:path w="1" h="528">
                    <a:moveTo>
                      <a:pt x="0" y="0"/>
                    </a:moveTo>
                    <a:cubicBezTo>
                      <a:pt x="0" y="0"/>
                      <a:pt x="0" y="264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003" name="Freeform 115"/>
              <p:cNvSpPr>
                <a:spLocks/>
              </p:cNvSpPr>
              <p:nvPr/>
            </p:nvSpPr>
            <p:spPr bwMode="auto">
              <a:xfrm>
                <a:off x="2136" y="2880"/>
                <a:ext cx="120" cy="720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24" y="480"/>
                  </a:cxn>
                  <a:cxn ang="0">
                    <a:pos x="24" y="720"/>
                  </a:cxn>
                </a:cxnLst>
                <a:rect l="0" t="0" r="r" b="b"/>
                <a:pathLst>
                  <a:path w="168" h="720">
                    <a:moveTo>
                      <a:pt x="168" y="0"/>
                    </a:moveTo>
                    <a:cubicBezTo>
                      <a:pt x="108" y="180"/>
                      <a:pt x="48" y="360"/>
                      <a:pt x="24" y="480"/>
                    </a:cubicBezTo>
                    <a:cubicBezTo>
                      <a:pt x="0" y="600"/>
                      <a:pt x="12" y="660"/>
                      <a:pt x="24" y="720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004" name="Freeform 116"/>
              <p:cNvSpPr>
                <a:spLocks/>
              </p:cNvSpPr>
              <p:nvPr/>
            </p:nvSpPr>
            <p:spPr bwMode="auto">
              <a:xfrm>
                <a:off x="2352" y="2832"/>
                <a:ext cx="480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6" y="96"/>
                  </a:cxn>
                  <a:cxn ang="0">
                    <a:pos x="480" y="432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128" y="12"/>
                      <a:pt x="256" y="24"/>
                      <a:pt x="336" y="96"/>
                    </a:cubicBezTo>
                    <a:cubicBezTo>
                      <a:pt x="416" y="168"/>
                      <a:pt x="448" y="300"/>
                      <a:pt x="480" y="432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005" name="Freeform 117"/>
              <p:cNvSpPr>
                <a:spLocks/>
              </p:cNvSpPr>
              <p:nvPr/>
            </p:nvSpPr>
            <p:spPr bwMode="auto">
              <a:xfrm>
                <a:off x="2352" y="2832"/>
                <a:ext cx="344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288"/>
                  </a:cxn>
                  <a:cxn ang="0">
                    <a:pos x="336" y="576"/>
                  </a:cxn>
                </a:cxnLst>
                <a:rect l="0" t="0" r="r" b="b"/>
                <a:pathLst>
                  <a:path w="344" h="576">
                    <a:moveTo>
                      <a:pt x="0" y="0"/>
                    </a:moveTo>
                    <a:cubicBezTo>
                      <a:pt x="116" y="96"/>
                      <a:pt x="232" y="192"/>
                      <a:pt x="288" y="288"/>
                    </a:cubicBezTo>
                    <a:cubicBezTo>
                      <a:pt x="344" y="384"/>
                      <a:pt x="340" y="480"/>
                      <a:pt x="336" y="57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31"/>
            <p:cNvGrpSpPr>
              <a:grpSpLocks/>
            </p:cNvGrpSpPr>
            <p:nvPr/>
          </p:nvGrpSpPr>
          <p:grpSpPr bwMode="auto">
            <a:xfrm>
              <a:off x="4325" y="1556"/>
              <a:ext cx="400" cy="448"/>
              <a:chOff x="4325" y="1608"/>
              <a:chExt cx="400" cy="448"/>
            </a:xfrm>
          </p:grpSpPr>
          <p:sp>
            <p:nvSpPr>
              <p:cNvPr id="1701989" name="Oval 101"/>
              <p:cNvSpPr>
                <a:spLocks noChangeArrowheads="1"/>
              </p:cNvSpPr>
              <p:nvPr/>
            </p:nvSpPr>
            <p:spPr bwMode="auto">
              <a:xfrm>
                <a:off x="4533" y="1864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92" name="Text Box 104"/>
              <p:cNvSpPr txBox="1">
                <a:spLocks noChangeArrowheads="1"/>
              </p:cNvSpPr>
              <p:nvPr/>
            </p:nvSpPr>
            <p:spPr bwMode="auto">
              <a:xfrm>
                <a:off x="4325" y="1608"/>
                <a:ext cx="2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1" hangingPunct="1">
                  <a:buFontTx/>
                  <a:buNone/>
                </a:pPr>
                <a:r>
                  <a:rPr lang="en-US" sz="2800" b="1" dirty="0">
                    <a:solidFill>
                      <a:schemeClr val="accent2"/>
                    </a:solidFill>
                  </a:rPr>
                  <a:t>s</a:t>
                </a:r>
                <a:endParaRPr lang="en-US" sz="2800" b="1" i="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6096000" y="1273175"/>
            <a:ext cx="871538" cy="3586163"/>
            <a:chOff x="3840" y="1338"/>
            <a:chExt cx="549" cy="2259"/>
          </a:xfrm>
        </p:grpSpPr>
        <p:sp>
          <p:nvSpPr>
            <p:cNvPr id="1702024" name="AutoShape 136"/>
            <p:cNvSpPr>
              <a:spLocks noChangeArrowheads="1"/>
            </p:cNvSpPr>
            <p:nvPr/>
          </p:nvSpPr>
          <p:spPr bwMode="auto">
            <a:xfrm>
              <a:off x="3840" y="1338"/>
              <a:ext cx="549" cy="294"/>
            </a:xfrm>
            <a:prstGeom prst="wedgeRectCallout">
              <a:avLst>
                <a:gd name="adj1" fmla="val 15208"/>
                <a:gd name="adj2" fmla="val 17414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b="1"/>
                <a:t>D</a:t>
              </a:r>
              <a:r>
                <a:rPr lang="en-US" b="1" baseline="-25000"/>
                <a:t>p</a:t>
              </a:r>
              <a:r>
                <a:rPr lang="en-US" b="1" i="0"/>
                <a:t>(</a:t>
              </a:r>
              <a:r>
                <a:rPr lang="en-US" b="1"/>
                <a:t>0</a:t>
              </a:r>
              <a:r>
                <a:rPr lang="en-US" b="1" i="0"/>
                <a:t>)</a:t>
              </a:r>
              <a:endParaRPr lang="en-US"/>
            </a:p>
          </p:txBody>
        </p:sp>
        <p:sp>
          <p:nvSpPr>
            <p:cNvPr id="1702025" name="AutoShape 137"/>
            <p:cNvSpPr>
              <a:spLocks noChangeArrowheads="1"/>
            </p:cNvSpPr>
            <p:nvPr/>
          </p:nvSpPr>
          <p:spPr bwMode="auto">
            <a:xfrm>
              <a:off x="3840" y="3303"/>
              <a:ext cx="549" cy="294"/>
            </a:xfrm>
            <a:prstGeom prst="wedgeRectCallout">
              <a:avLst>
                <a:gd name="adj1" fmla="val 18486"/>
                <a:gd name="adj2" fmla="val -14659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b="1"/>
                <a:t>D</a:t>
              </a:r>
              <a:r>
                <a:rPr lang="en-US" b="1" baseline="-25000"/>
                <a:t>p</a:t>
              </a:r>
              <a:r>
                <a:rPr lang="en-US" b="1" i="0"/>
                <a:t>(</a:t>
              </a:r>
              <a:r>
                <a:rPr lang="en-US" b="1"/>
                <a:t>1</a:t>
              </a:r>
              <a:r>
                <a:rPr lang="en-US" b="1" i="0"/>
                <a:t>)</a:t>
              </a:r>
              <a:endParaRPr lang="en-US"/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6324600" y="2806700"/>
            <a:ext cx="1981200" cy="762000"/>
            <a:chOff x="1680" y="3168"/>
            <a:chExt cx="1248" cy="480"/>
          </a:xfrm>
        </p:grpSpPr>
        <p:sp>
          <p:nvSpPr>
            <p:cNvPr id="1701967" name="Line 79"/>
            <p:cNvSpPr>
              <a:spLocks noChangeShapeType="1"/>
            </p:cNvSpPr>
            <p:nvPr/>
          </p:nvSpPr>
          <p:spPr bwMode="auto">
            <a:xfrm flipH="1">
              <a:off x="1776" y="3216"/>
              <a:ext cx="288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68" name="Line 80"/>
            <p:cNvSpPr>
              <a:spLocks noChangeShapeType="1"/>
            </p:cNvSpPr>
            <p:nvPr/>
          </p:nvSpPr>
          <p:spPr bwMode="auto">
            <a:xfrm flipH="1">
              <a:off x="2304" y="3216"/>
              <a:ext cx="144" cy="192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69" name="Line 81"/>
            <p:cNvSpPr>
              <a:spLocks noChangeShapeType="1"/>
            </p:cNvSpPr>
            <p:nvPr/>
          </p:nvSpPr>
          <p:spPr bwMode="auto">
            <a:xfrm flipH="1">
              <a:off x="2544" y="3216"/>
              <a:ext cx="288" cy="384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70" name="Line 82"/>
            <p:cNvSpPr>
              <a:spLocks noChangeShapeType="1"/>
            </p:cNvSpPr>
            <p:nvPr/>
          </p:nvSpPr>
          <p:spPr bwMode="auto">
            <a:xfrm>
              <a:off x="2160" y="3600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71" name="Line 83"/>
            <p:cNvSpPr>
              <a:spLocks noChangeShapeType="1"/>
            </p:cNvSpPr>
            <p:nvPr/>
          </p:nvSpPr>
          <p:spPr bwMode="auto">
            <a:xfrm>
              <a:off x="1920" y="3408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72" name="Line 84"/>
            <p:cNvSpPr>
              <a:spLocks noChangeShapeType="1"/>
            </p:cNvSpPr>
            <p:nvPr/>
          </p:nvSpPr>
          <p:spPr bwMode="auto">
            <a:xfrm>
              <a:off x="2064" y="3216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73" name="Line 85"/>
            <p:cNvSpPr>
              <a:spLocks noChangeShapeType="1"/>
            </p:cNvSpPr>
            <p:nvPr/>
          </p:nvSpPr>
          <p:spPr bwMode="auto">
            <a:xfrm flipH="1">
              <a:off x="1776" y="3216"/>
              <a:ext cx="288" cy="384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74" name="Line 86"/>
            <p:cNvSpPr>
              <a:spLocks noChangeShapeType="1"/>
            </p:cNvSpPr>
            <p:nvPr/>
          </p:nvSpPr>
          <p:spPr bwMode="auto">
            <a:xfrm>
              <a:off x="1776" y="3600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75" name="Line 87"/>
            <p:cNvSpPr>
              <a:spLocks noChangeShapeType="1"/>
            </p:cNvSpPr>
            <p:nvPr/>
          </p:nvSpPr>
          <p:spPr bwMode="auto">
            <a:xfrm>
              <a:off x="2304" y="3408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76" name="Line 88"/>
            <p:cNvSpPr>
              <a:spLocks noChangeShapeType="1"/>
            </p:cNvSpPr>
            <p:nvPr/>
          </p:nvSpPr>
          <p:spPr bwMode="auto">
            <a:xfrm>
              <a:off x="2448" y="3216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977" name="Line 89"/>
            <p:cNvSpPr>
              <a:spLocks noChangeShapeType="1"/>
            </p:cNvSpPr>
            <p:nvPr/>
          </p:nvSpPr>
          <p:spPr bwMode="auto">
            <a:xfrm flipH="1">
              <a:off x="2160" y="3408"/>
              <a:ext cx="144" cy="192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1680" y="3168"/>
              <a:ext cx="1248" cy="480"/>
              <a:chOff x="2256" y="1536"/>
              <a:chExt cx="1248" cy="480"/>
            </a:xfrm>
          </p:grpSpPr>
          <p:sp>
            <p:nvSpPr>
              <p:cNvPr id="1701979" name="Oval 91"/>
              <p:cNvSpPr>
                <a:spLocks noChangeArrowheads="1"/>
              </p:cNvSpPr>
              <p:nvPr/>
            </p:nvSpPr>
            <p:spPr bwMode="auto">
              <a:xfrm>
                <a:off x="2544" y="1536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80" name="Oval 92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81" name="Oval 93"/>
              <p:cNvSpPr>
                <a:spLocks noChangeArrowheads="1"/>
              </p:cNvSpPr>
              <p:nvPr/>
            </p:nvSpPr>
            <p:spPr bwMode="auto">
              <a:xfrm>
                <a:off x="2256" y="1920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82" name="Oval 94"/>
              <p:cNvSpPr>
                <a:spLocks noChangeArrowheads="1"/>
              </p:cNvSpPr>
              <p:nvPr/>
            </p:nvSpPr>
            <p:spPr bwMode="auto">
              <a:xfrm>
                <a:off x="2928" y="1536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83" name="Oval 95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84" name="Oval 96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85" name="Oval 97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86" name="Oval 98"/>
              <p:cNvSpPr>
                <a:spLocks noChangeArrowheads="1"/>
              </p:cNvSpPr>
              <p:nvPr/>
            </p:nvSpPr>
            <p:spPr bwMode="auto">
              <a:xfrm>
                <a:off x="3168" y="1728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987" name="Oval 99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59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24"/>
          <a:stretch>
            <a:fillRect/>
          </a:stretch>
        </p:blipFill>
        <p:spPr bwMode="auto">
          <a:xfrm>
            <a:off x="635000" y="5908675"/>
            <a:ext cx="7086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Rectangle 59"/>
          <p:cNvSpPr/>
          <p:nvPr/>
        </p:nvSpPr>
        <p:spPr>
          <a:xfrm rot="16200000">
            <a:off x="7348738" y="506273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976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2800" y="2873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9400" cy="4525963"/>
          </a:xfrm>
        </p:spPr>
        <p:txBody>
          <a:bodyPr/>
          <a:lstStyle/>
          <a:p>
            <a:r>
              <a:rPr lang="en-US" dirty="0" smtClean="0"/>
              <a:t>Pairwise (V) costs: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baseline="-25000" dirty="0" smtClean="0"/>
              <a:t>12</a:t>
            </a:r>
            <a:r>
              <a:rPr lang="en-US" dirty="0" smtClean="0"/>
              <a:t>=6, k</a:t>
            </a:r>
            <a:r>
              <a:rPr lang="en-US" baseline="-25000" dirty="0" smtClean="0"/>
              <a:t>23</a:t>
            </a:r>
            <a:r>
              <a:rPr lang="en-US" dirty="0" smtClean="0"/>
              <a:t>=6, k</a:t>
            </a:r>
            <a:r>
              <a:rPr lang="en-US" baseline="-25000" dirty="0" smtClean="0"/>
              <a:t>34</a:t>
            </a:r>
            <a:r>
              <a:rPr lang="en-US" dirty="0" smtClean="0"/>
              <a:t>=2, k</a:t>
            </a:r>
            <a:r>
              <a:rPr lang="en-US" baseline="-25000" dirty="0" smtClean="0"/>
              <a:t>14</a:t>
            </a:r>
            <a:r>
              <a:rPr lang="en-US" dirty="0" smtClean="0"/>
              <a:t>=1</a:t>
            </a:r>
          </a:p>
          <a:p>
            <a:r>
              <a:rPr lang="en-US" dirty="0" smtClean="0"/>
              <a:t>Unary (D) costs:</a:t>
            </a:r>
          </a:p>
          <a:p>
            <a:pPr lvl="1"/>
            <a:r>
              <a:rPr lang="en-US" dirty="0" smtClean="0"/>
              <a:t>D1(0)=7, D1(1)=0, D2(0)=0, D2(1)=2, D3(0)=0, D3(1)=1, D4(0)=2, D4(1)=6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866900"/>
            <a:ext cx="3225800" cy="322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602" y="2057402"/>
            <a:ext cx="3371565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907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866900"/>
            <a:ext cx="3225800" cy="322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2800" y="2873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9400" cy="4525963"/>
          </a:xfrm>
        </p:spPr>
        <p:txBody>
          <a:bodyPr/>
          <a:lstStyle/>
          <a:p>
            <a:r>
              <a:rPr lang="en-US" dirty="0" smtClean="0"/>
              <a:t>Pairwise (V) costs: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baseline="-25000" dirty="0" smtClean="0"/>
              <a:t>12</a:t>
            </a:r>
            <a:r>
              <a:rPr lang="en-US" dirty="0" smtClean="0"/>
              <a:t>=6, k</a:t>
            </a:r>
            <a:r>
              <a:rPr lang="en-US" baseline="-25000" dirty="0" smtClean="0"/>
              <a:t>23</a:t>
            </a:r>
            <a:r>
              <a:rPr lang="en-US" dirty="0" smtClean="0"/>
              <a:t>=6, k</a:t>
            </a:r>
            <a:r>
              <a:rPr lang="en-US" baseline="-25000" dirty="0" smtClean="0"/>
              <a:t>34</a:t>
            </a:r>
            <a:r>
              <a:rPr lang="en-US" dirty="0" smtClean="0"/>
              <a:t>=2, k</a:t>
            </a:r>
            <a:r>
              <a:rPr lang="en-US" baseline="-25000" dirty="0" smtClean="0"/>
              <a:t>14</a:t>
            </a:r>
            <a:r>
              <a:rPr lang="en-US" dirty="0" smtClean="0"/>
              <a:t>=1</a:t>
            </a:r>
          </a:p>
          <a:p>
            <a:r>
              <a:rPr lang="en-US" dirty="0" smtClean="0"/>
              <a:t>Unary (D) costs:</a:t>
            </a:r>
          </a:p>
          <a:p>
            <a:pPr lvl="1"/>
            <a:r>
              <a:rPr lang="en-US" dirty="0" smtClean="0"/>
              <a:t>D1(0)=7, D1(1)=0, D2(0)=0, D2(1)=2, D3(0)=0, D3(1)=1, D4(0)=2, D4(1)=6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602" y="2057402"/>
            <a:ext cx="3371565" cy="1032933"/>
          </a:xfrm>
          <a:prstGeom prst="rect">
            <a:avLst/>
          </a:prstGeom>
        </p:spPr>
      </p:pic>
      <p:sp>
        <p:nvSpPr>
          <p:cNvPr id="6" name="Oval 101"/>
          <p:cNvSpPr>
            <a:spLocks noChangeArrowheads="1"/>
          </p:cNvSpPr>
          <p:nvPr/>
        </p:nvSpPr>
        <p:spPr bwMode="auto">
          <a:xfrm>
            <a:off x="6713538" y="89535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104"/>
          <p:cNvSpPr txBox="1">
            <a:spLocks noChangeArrowheads="1"/>
          </p:cNvSpPr>
          <p:nvPr/>
        </p:nvSpPr>
        <p:spPr bwMode="auto">
          <a:xfrm>
            <a:off x="6383338" y="48895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None/>
            </a:pPr>
            <a:r>
              <a:rPr lang="en-US" sz="2800" b="1" dirty="0">
                <a:solidFill>
                  <a:schemeClr val="accent2"/>
                </a:solidFill>
              </a:rPr>
              <a:t>s</a:t>
            </a:r>
            <a:endParaRPr lang="en-US" sz="2800" b="1" i="0" dirty="0">
              <a:solidFill>
                <a:schemeClr val="accent2"/>
              </a:solidFill>
            </a:endParaRPr>
          </a:p>
        </p:txBody>
      </p:sp>
      <p:sp>
        <p:nvSpPr>
          <p:cNvPr id="8" name="Oval 102"/>
          <p:cNvSpPr>
            <a:spLocks noChangeArrowheads="1"/>
          </p:cNvSpPr>
          <p:nvPr/>
        </p:nvSpPr>
        <p:spPr bwMode="auto">
          <a:xfrm>
            <a:off x="6764338" y="5689601"/>
            <a:ext cx="304800" cy="304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103"/>
          <p:cNvSpPr txBox="1">
            <a:spLocks noChangeArrowheads="1"/>
          </p:cNvSpPr>
          <p:nvPr/>
        </p:nvSpPr>
        <p:spPr bwMode="auto">
          <a:xfrm>
            <a:off x="6992938" y="5689601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None/>
            </a:pPr>
            <a:r>
              <a:rPr lang="en-US" sz="2800" b="1" dirty="0">
                <a:solidFill>
                  <a:schemeClr val="accent1"/>
                </a:solidFill>
              </a:rPr>
              <a:t>t</a:t>
            </a:r>
            <a:endParaRPr lang="en-US" sz="2800" b="1" i="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1878" y="24569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39678" y="24442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33278" y="36126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0478" y="36126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Curved Connector 14"/>
          <p:cNvCxnSpPr>
            <a:stCxn id="6" idx="4"/>
          </p:cNvCxnSpPr>
          <p:nvPr/>
        </p:nvCxnSpPr>
        <p:spPr>
          <a:xfrm rot="16200000" flipH="1">
            <a:off x="6477794" y="1588294"/>
            <a:ext cx="831850" cy="5556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6278" y="14028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5" name="Straight Connector 24"/>
          <p:cNvCxnSpPr>
            <a:endCxn id="8" idx="7"/>
          </p:cNvCxnSpPr>
          <p:nvPr/>
        </p:nvCxnSpPr>
        <p:spPr>
          <a:xfrm flipH="1">
            <a:off x="7024501" y="3619500"/>
            <a:ext cx="1027299" cy="2114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04778" y="42476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61778" y="48318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9" name="Straight Connector 28"/>
          <p:cNvCxnSpPr>
            <a:endCxn id="8" idx="1"/>
          </p:cNvCxnSpPr>
          <p:nvPr/>
        </p:nvCxnSpPr>
        <p:spPr>
          <a:xfrm>
            <a:off x="5791200" y="3606800"/>
            <a:ext cx="1017775" cy="2127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63278" y="43619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37878" y="18981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6" name="Straight Connector 55"/>
          <p:cNvCxnSpPr>
            <a:endCxn id="8" idx="0"/>
          </p:cNvCxnSpPr>
          <p:nvPr/>
        </p:nvCxnSpPr>
        <p:spPr>
          <a:xfrm flipH="1">
            <a:off x="6916738" y="4724400"/>
            <a:ext cx="4762" cy="965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740400" y="1104900"/>
            <a:ext cx="1016001" cy="1993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5410200" y="1625600"/>
            <a:ext cx="2336800" cy="4546600"/>
          </a:xfrm>
          <a:custGeom>
            <a:avLst/>
            <a:gdLst>
              <a:gd name="connsiteX0" fmla="*/ 0 w 2336800"/>
              <a:gd name="connsiteY0" fmla="*/ 0 h 4546600"/>
              <a:gd name="connsiteX1" fmla="*/ 1168400 w 2336800"/>
              <a:gd name="connsiteY1" fmla="*/ 1409700 h 4546600"/>
              <a:gd name="connsiteX2" fmla="*/ 863600 w 2336800"/>
              <a:gd name="connsiteY2" fmla="*/ 2527300 h 4546600"/>
              <a:gd name="connsiteX3" fmla="*/ 2336800 w 2336800"/>
              <a:gd name="connsiteY3" fmla="*/ 4546600 h 454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4546600">
                <a:moveTo>
                  <a:pt x="0" y="0"/>
                </a:moveTo>
                <a:cubicBezTo>
                  <a:pt x="512233" y="494241"/>
                  <a:pt x="1024467" y="988483"/>
                  <a:pt x="1168400" y="1409700"/>
                </a:cubicBezTo>
                <a:cubicBezTo>
                  <a:pt x="1312333" y="1830917"/>
                  <a:pt x="668867" y="2004483"/>
                  <a:pt x="863600" y="2527300"/>
                </a:cubicBezTo>
                <a:cubicBezTo>
                  <a:pt x="1058333" y="3050117"/>
                  <a:pt x="2336800" y="4546600"/>
                  <a:pt x="2336800" y="4546600"/>
                </a:cubicBezTo>
              </a:path>
            </a:pathLst>
          </a:custGeom>
          <a:ln w="381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01278" y="3066534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0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96778" y="1821934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90578" y="3218934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28478" y="3777734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923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  <p:bldP spid="27" grpId="0"/>
      <p:bldP spid="28" grpId="0"/>
      <p:bldP spid="32" grpId="0"/>
      <p:bldP spid="55" grpId="0"/>
      <p:bldP spid="63" grpId="0" animBg="1"/>
      <p:bldP spid="64" grpId="0"/>
      <p:bldP spid="65" grpId="0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866900"/>
            <a:ext cx="3225800" cy="322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2800" y="2873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9400" cy="4525963"/>
          </a:xfrm>
        </p:spPr>
        <p:txBody>
          <a:bodyPr/>
          <a:lstStyle/>
          <a:p>
            <a:r>
              <a:rPr lang="en-US" dirty="0" smtClean="0"/>
              <a:t>Pairwise (V) costs: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baseline="-25000" dirty="0" smtClean="0"/>
              <a:t>12</a:t>
            </a:r>
            <a:r>
              <a:rPr lang="en-US" dirty="0" smtClean="0"/>
              <a:t>=6, k</a:t>
            </a:r>
            <a:r>
              <a:rPr lang="en-US" baseline="-25000" dirty="0" smtClean="0"/>
              <a:t>23</a:t>
            </a:r>
            <a:r>
              <a:rPr lang="en-US" dirty="0" smtClean="0"/>
              <a:t>=6, k</a:t>
            </a:r>
            <a:r>
              <a:rPr lang="en-US" baseline="-25000" dirty="0" smtClean="0"/>
              <a:t>34</a:t>
            </a:r>
            <a:r>
              <a:rPr lang="en-US" dirty="0" smtClean="0"/>
              <a:t>=2, k</a:t>
            </a:r>
            <a:r>
              <a:rPr lang="en-US" baseline="-25000" dirty="0" smtClean="0"/>
              <a:t>14</a:t>
            </a:r>
            <a:r>
              <a:rPr lang="en-US" dirty="0" smtClean="0"/>
              <a:t>=1</a:t>
            </a:r>
          </a:p>
          <a:p>
            <a:r>
              <a:rPr lang="en-US" dirty="0" smtClean="0"/>
              <a:t>Unary (D) costs:</a:t>
            </a:r>
          </a:p>
          <a:p>
            <a:pPr lvl="1"/>
            <a:r>
              <a:rPr lang="en-US" dirty="0" smtClean="0"/>
              <a:t>D1(0)=7, D1(1)=0, D2(0)=0, D2(1)=2, D3(0)=0, D3(1)=1, D4(0)=2, D4(1)=6</a:t>
            </a:r>
          </a:p>
          <a:p>
            <a:r>
              <a:rPr lang="en-US" dirty="0" smtClean="0"/>
              <a:t>So MAP labeling is:</a:t>
            </a:r>
          </a:p>
          <a:p>
            <a:pPr marL="457200" lvl="1" indent="0">
              <a:buNone/>
            </a:pPr>
            <a:r>
              <a:rPr lang="en-US" dirty="0" smtClean="0"/>
              <a:t>X1=X2=X3=1, X4=0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602" y="2057402"/>
            <a:ext cx="3371565" cy="1032933"/>
          </a:xfrm>
          <a:prstGeom prst="rect">
            <a:avLst/>
          </a:prstGeom>
        </p:spPr>
      </p:pic>
      <p:sp>
        <p:nvSpPr>
          <p:cNvPr id="6" name="Oval 101"/>
          <p:cNvSpPr>
            <a:spLocks noChangeArrowheads="1"/>
          </p:cNvSpPr>
          <p:nvPr/>
        </p:nvSpPr>
        <p:spPr bwMode="auto">
          <a:xfrm>
            <a:off x="6713538" y="895350"/>
            <a:ext cx="304800" cy="304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104"/>
          <p:cNvSpPr txBox="1">
            <a:spLocks noChangeArrowheads="1"/>
          </p:cNvSpPr>
          <p:nvPr/>
        </p:nvSpPr>
        <p:spPr bwMode="auto">
          <a:xfrm>
            <a:off x="6383338" y="48895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None/>
            </a:pPr>
            <a:r>
              <a:rPr lang="en-US" sz="2800" b="1" dirty="0">
                <a:solidFill>
                  <a:schemeClr val="accent2"/>
                </a:solidFill>
              </a:rPr>
              <a:t>s</a:t>
            </a:r>
            <a:endParaRPr lang="en-US" sz="2800" b="1" i="0" dirty="0">
              <a:solidFill>
                <a:schemeClr val="accent2"/>
              </a:solidFill>
            </a:endParaRPr>
          </a:p>
        </p:txBody>
      </p:sp>
      <p:sp>
        <p:nvSpPr>
          <p:cNvPr id="8" name="Oval 102"/>
          <p:cNvSpPr>
            <a:spLocks noChangeArrowheads="1"/>
          </p:cNvSpPr>
          <p:nvPr/>
        </p:nvSpPr>
        <p:spPr bwMode="auto">
          <a:xfrm>
            <a:off x="6764338" y="5689601"/>
            <a:ext cx="304800" cy="304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103"/>
          <p:cNvSpPr txBox="1">
            <a:spLocks noChangeArrowheads="1"/>
          </p:cNvSpPr>
          <p:nvPr/>
        </p:nvSpPr>
        <p:spPr bwMode="auto">
          <a:xfrm>
            <a:off x="6992938" y="5689601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buFontTx/>
              <a:buNone/>
            </a:pPr>
            <a:r>
              <a:rPr lang="en-US" sz="2800" b="1" dirty="0">
                <a:solidFill>
                  <a:schemeClr val="accent1"/>
                </a:solidFill>
              </a:rPr>
              <a:t>t</a:t>
            </a:r>
            <a:endParaRPr lang="en-US" sz="2800" b="1" i="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1878" y="24569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39678" y="24442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33278" y="36126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0478" y="36126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Curved Connector 14"/>
          <p:cNvCxnSpPr>
            <a:stCxn id="6" idx="4"/>
          </p:cNvCxnSpPr>
          <p:nvPr/>
        </p:nvCxnSpPr>
        <p:spPr>
          <a:xfrm rot="16200000" flipH="1">
            <a:off x="6477794" y="1588294"/>
            <a:ext cx="831850" cy="5556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6278" y="14028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5" name="Straight Connector 24"/>
          <p:cNvCxnSpPr>
            <a:endCxn id="8" idx="7"/>
          </p:cNvCxnSpPr>
          <p:nvPr/>
        </p:nvCxnSpPr>
        <p:spPr>
          <a:xfrm flipH="1">
            <a:off x="7024501" y="3619500"/>
            <a:ext cx="1027299" cy="2114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04778" y="42476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61778" y="48318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9" name="Straight Connector 28"/>
          <p:cNvCxnSpPr>
            <a:endCxn id="8" idx="1"/>
          </p:cNvCxnSpPr>
          <p:nvPr/>
        </p:nvCxnSpPr>
        <p:spPr>
          <a:xfrm>
            <a:off x="5791200" y="3606800"/>
            <a:ext cx="1017775" cy="2127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63278" y="43619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37878" y="189813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6" name="Straight Connector 55"/>
          <p:cNvCxnSpPr>
            <a:endCxn id="8" idx="0"/>
          </p:cNvCxnSpPr>
          <p:nvPr/>
        </p:nvCxnSpPr>
        <p:spPr>
          <a:xfrm flipH="1">
            <a:off x="6916738" y="4724400"/>
            <a:ext cx="4762" cy="965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740400" y="1104900"/>
            <a:ext cx="1016001" cy="1993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5410200" y="1625600"/>
            <a:ext cx="2336800" cy="4546600"/>
          </a:xfrm>
          <a:custGeom>
            <a:avLst/>
            <a:gdLst>
              <a:gd name="connsiteX0" fmla="*/ 0 w 2336800"/>
              <a:gd name="connsiteY0" fmla="*/ 0 h 4546600"/>
              <a:gd name="connsiteX1" fmla="*/ 1168400 w 2336800"/>
              <a:gd name="connsiteY1" fmla="*/ 1409700 h 4546600"/>
              <a:gd name="connsiteX2" fmla="*/ 863600 w 2336800"/>
              <a:gd name="connsiteY2" fmla="*/ 2527300 h 4546600"/>
              <a:gd name="connsiteX3" fmla="*/ 2336800 w 2336800"/>
              <a:gd name="connsiteY3" fmla="*/ 4546600 h 454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4546600">
                <a:moveTo>
                  <a:pt x="0" y="0"/>
                </a:moveTo>
                <a:cubicBezTo>
                  <a:pt x="512233" y="494241"/>
                  <a:pt x="1024467" y="988483"/>
                  <a:pt x="1168400" y="1409700"/>
                </a:cubicBezTo>
                <a:cubicBezTo>
                  <a:pt x="1312333" y="1830917"/>
                  <a:pt x="668867" y="2004483"/>
                  <a:pt x="863600" y="2527300"/>
                </a:cubicBezTo>
                <a:cubicBezTo>
                  <a:pt x="1058333" y="3050117"/>
                  <a:pt x="2336800" y="4546600"/>
                  <a:pt x="2336800" y="4546600"/>
                </a:cubicBezTo>
              </a:path>
            </a:pathLst>
          </a:custGeom>
          <a:ln w="38100" cmpd="sng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01278" y="3066534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0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96778" y="1821934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90578" y="3218934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28478" y="3777734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002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flow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Ford-Fulkerson (1962) is the classic algorithm</a:t>
            </a:r>
          </a:p>
          <a:p>
            <a:pPr lvl="1"/>
            <a:r>
              <a:rPr lang="en-US" dirty="0" smtClean="0"/>
              <a:t>Takes time O(|E| </a:t>
            </a:r>
            <a:r>
              <a:rPr lang="en-US" dirty="0" err="1" smtClean="0"/>
              <a:t>f</a:t>
            </a:r>
            <a:r>
              <a:rPr lang="en-US" dirty="0" smtClean="0"/>
              <a:t>), where </a:t>
            </a:r>
            <a:r>
              <a:rPr lang="en-US" dirty="0" err="1" smtClean="0"/>
              <a:t>f</a:t>
            </a:r>
            <a:r>
              <a:rPr lang="en-US" dirty="0" smtClean="0"/>
              <a:t> is the maximum flow</a:t>
            </a:r>
          </a:p>
          <a:p>
            <a:pPr lvl="1"/>
            <a:r>
              <a:rPr lang="en-US" dirty="0" smtClean="0"/>
              <a:t>May not converge in some cases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Edmonds-Karp (1972) gave an improved version</a:t>
            </a:r>
          </a:p>
          <a:p>
            <a:pPr lvl="1"/>
            <a:r>
              <a:rPr lang="en-US" dirty="0" smtClean="0"/>
              <a:t>Same as F-F, but the augmented path is always the shortest with available capacity. Can be found using breadth-first search.</a:t>
            </a:r>
          </a:p>
          <a:p>
            <a:pPr lvl="1"/>
            <a:r>
              <a:rPr lang="en-US" dirty="0" smtClean="0"/>
              <a:t>Takes time O( |V| |E|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985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9F1D0-583A-3D49-9DE1-2798F3435698}" type="slidenum">
              <a:rPr lang="en-US"/>
              <a:pPr/>
              <a:t>15</a:t>
            </a:fld>
            <a:endParaRPr lang="en-US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properties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efficient in practice</a:t>
            </a:r>
          </a:p>
          <a:p>
            <a:pPr lvl="1"/>
            <a:r>
              <a:rPr lang="en-US" dirty="0"/>
              <a:t>Lots of short paths, so roughly linear</a:t>
            </a:r>
          </a:p>
          <a:p>
            <a:pPr lvl="1"/>
            <a:r>
              <a:rPr lang="en-US" dirty="0"/>
              <a:t>Edmonds-Karp max flow algorithm finds augmenting paths in breadth-first order</a:t>
            </a:r>
          </a:p>
          <a:p>
            <a:r>
              <a:rPr lang="en-US" dirty="0" smtClean="0"/>
              <a:t>Specific </a:t>
            </a:r>
            <a:r>
              <a:rPr lang="en-US" dirty="0"/>
              <a:t>to </a:t>
            </a:r>
            <a:r>
              <a:rPr lang="en-US" dirty="0" smtClean="0"/>
              <a:t>binary labels</a:t>
            </a:r>
          </a:p>
          <a:p>
            <a:r>
              <a:rPr lang="en-US" dirty="0" smtClean="0"/>
              <a:t>Can be generalized to handle V cost functions that are </a:t>
            </a:r>
            <a:r>
              <a:rPr lang="en-US" i="1" dirty="0" err="1" smtClean="0"/>
              <a:t>submodular</a:t>
            </a:r>
            <a:r>
              <a:rPr lang="en-US" dirty="0" smtClean="0"/>
              <a:t>, i.e. that obey: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66" y="4960383"/>
            <a:ext cx="5664200" cy="6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916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9657-DB12-B543-B733-0FEC05445835}" type="slidenum">
              <a:rPr lang="en-US"/>
              <a:pPr/>
              <a:t>16</a:t>
            </a:fld>
            <a:endParaRPr lang="en-US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this be </a:t>
            </a:r>
            <a:r>
              <a:rPr lang="en-US" dirty="0" smtClean="0"/>
              <a:t>generalized for multi-label problems?</a:t>
            </a:r>
            <a:endParaRPr lang="en-US" dirty="0"/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 smtClean="0"/>
              <a:t>Not easily.</a:t>
            </a:r>
          </a:p>
          <a:p>
            <a:pPr marL="933450" lvl="1" indent="-533400"/>
            <a:r>
              <a:rPr lang="en-US" dirty="0" smtClean="0"/>
              <a:t>NP</a:t>
            </a:r>
            <a:r>
              <a:rPr lang="en-US" dirty="0"/>
              <a:t>-hard for </a:t>
            </a:r>
            <a:r>
              <a:rPr lang="en-US" dirty="0" smtClean="0"/>
              <a:t>even the Potts </a:t>
            </a:r>
            <a:r>
              <a:rPr lang="en-US" dirty="0"/>
              <a:t>model </a:t>
            </a:r>
            <a:r>
              <a:rPr lang="en-US" sz="2000" dirty="0"/>
              <a:t>[K/BVZ 01</a:t>
            </a:r>
            <a:r>
              <a:rPr lang="en-US" sz="2000" dirty="0" smtClean="0"/>
              <a:t>]</a:t>
            </a:r>
          </a:p>
          <a:p>
            <a:pPr marL="933450" lvl="1" indent="-533400"/>
            <a:endParaRPr lang="en-US" sz="2000" dirty="0"/>
          </a:p>
          <a:p>
            <a:pPr marL="533400" indent="-533400"/>
            <a:r>
              <a:rPr lang="en-US" dirty="0"/>
              <a:t>Two main approaches</a:t>
            </a:r>
          </a:p>
          <a:p>
            <a:pPr marL="914400" lvl="1" indent="-457200">
              <a:buFontTx/>
              <a:buNone/>
            </a:pPr>
            <a:r>
              <a:rPr lang="en-US" dirty="0"/>
              <a:t>1. Exact solution </a:t>
            </a:r>
            <a:r>
              <a:rPr lang="en-US" sz="2000" dirty="0"/>
              <a:t>[Ishikawa 03]</a:t>
            </a:r>
          </a:p>
          <a:p>
            <a:pPr marL="1333500" lvl="2" indent="-419100"/>
            <a:r>
              <a:rPr lang="en-US" dirty="0"/>
              <a:t>Large graph, convex </a:t>
            </a:r>
            <a:r>
              <a:rPr lang="en-US" b="1" i="1" dirty="0">
                <a:latin typeface="Times New Roman" charset="0"/>
              </a:rPr>
              <a:t>V</a:t>
            </a:r>
            <a:r>
              <a:rPr lang="en-US" dirty="0"/>
              <a:t> (arbitrary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)</a:t>
            </a:r>
          </a:p>
          <a:p>
            <a:pPr marL="914400" lvl="1" indent="-457200">
              <a:buFontTx/>
              <a:buNone/>
            </a:pPr>
            <a:endParaRPr lang="en-US" dirty="0" smtClean="0"/>
          </a:p>
          <a:p>
            <a:pPr marL="914400" lvl="1" indent="-457200">
              <a:buFontTx/>
              <a:buNone/>
            </a:pPr>
            <a:r>
              <a:rPr lang="en-US" dirty="0" smtClean="0"/>
              <a:t>2</a:t>
            </a:r>
            <a:r>
              <a:rPr lang="en-US" dirty="0"/>
              <a:t>. Approximate solutions </a:t>
            </a:r>
            <a:r>
              <a:rPr lang="en-US" sz="2000" dirty="0"/>
              <a:t>[BVZ 01]</a:t>
            </a:r>
          </a:p>
          <a:p>
            <a:pPr marL="1333500" lvl="2" indent="-419100"/>
            <a:r>
              <a:rPr lang="en-US" dirty="0"/>
              <a:t>Solve a binary labeling problem, repeatedly</a:t>
            </a:r>
          </a:p>
          <a:p>
            <a:pPr marL="1333500" lvl="2" indent="-419100"/>
            <a:r>
              <a:rPr lang="en-US" dirty="0"/>
              <a:t>Expansion move algorithm</a:t>
            </a:r>
          </a:p>
        </p:txBody>
      </p:sp>
    </p:spTree>
    <p:extLst>
      <p:ext uri="{BB962C8B-B14F-4D97-AF65-F5344CB8AC3E}">
        <p14:creationId xmlns:p14="http://schemas.microsoft.com/office/powerpoint/2010/main" val="2073820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5" grpId="0" build="p"/>
      <p:bldP spid="1697795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B4E5E-1772-8B4C-9082-8CC6CCE8AEAD}" type="slidenum">
              <a:rPr lang="en-US"/>
              <a:pPr/>
              <a:t>17</a:t>
            </a:fld>
            <a:endParaRPr lang="en-US"/>
          </a:p>
        </p:txBody>
      </p:sp>
      <p:sp>
        <p:nvSpPr>
          <p:cNvPr id="169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en-US" sz="4000" dirty="0"/>
              <a:t>Exact construction for L1 distance</a:t>
            </a:r>
          </a:p>
        </p:txBody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19200"/>
            <a:ext cx="5564187" cy="4876800"/>
          </a:xfrm>
        </p:spPr>
        <p:txBody>
          <a:bodyPr/>
          <a:lstStyle/>
          <a:p>
            <a:r>
              <a:rPr lang="en-US" dirty="0" smtClean="0"/>
              <a:t>E.g. Graph </a:t>
            </a:r>
            <a:r>
              <a:rPr lang="en-US" dirty="0"/>
              <a:t>for 2 pixels, 7 labels:</a:t>
            </a:r>
          </a:p>
          <a:p>
            <a:pPr lvl="1"/>
            <a:r>
              <a:rPr lang="en-US" dirty="0"/>
              <a:t>6 non-terminal vertices per </a:t>
            </a:r>
            <a:r>
              <a:rPr lang="en-US" dirty="0" smtClean="0"/>
              <a:t>pixel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(6 = 7 – 1)</a:t>
            </a:r>
          </a:p>
          <a:p>
            <a:pPr lvl="1"/>
            <a:r>
              <a:rPr lang="en-US" dirty="0"/>
              <a:t>Certain edges (vertical green in the figure) correspond to different labels for a pixel</a:t>
            </a:r>
          </a:p>
          <a:p>
            <a:pPr lvl="2"/>
            <a:r>
              <a:rPr lang="en-US" dirty="0"/>
              <a:t>If we cut these edges, the right number of horizontal edges will also be cut</a:t>
            </a:r>
          </a:p>
          <a:p>
            <a:r>
              <a:rPr lang="en-US" dirty="0"/>
              <a:t>Can be generalized for convex </a:t>
            </a:r>
            <a:r>
              <a:rPr lang="en-US" b="1" i="1" dirty="0">
                <a:latin typeface="Times New Roman" charset="0"/>
              </a:rPr>
              <a:t>V</a:t>
            </a:r>
            <a:r>
              <a:rPr lang="en-US" i="1" dirty="0"/>
              <a:t> </a:t>
            </a:r>
            <a:r>
              <a:rPr lang="en-US" dirty="0"/>
              <a:t>(arbitrary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)</a:t>
            </a: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5943600" y="1524000"/>
            <a:ext cx="2713038" cy="3746500"/>
            <a:chOff x="3706" y="960"/>
            <a:chExt cx="1709" cy="2360"/>
          </a:xfrm>
        </p:grpSpPr>
        <p:sp>
          <p:nvSpPr>
            <p:cNvPr id="1700004" name="Line 164"/>
            <p:cNvSpPr>
              <a:spLocks noChangeShapeType="1"/>
            </p:cNvSpPr>
            <p:nvPr/>
          </p:nvSpPr>
          <p:spPr bwMode="auto">
            <a:xfrm>
              <a:off x="4944" y="1550"/>
              <a:ext cx="0" cy="22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2" name="Line 82"/>
            <p:cNvSpPr>
              <a:spLocks noChangeShapeType="1"/>
            </p:cNvSpPr>
            <p:nvPr/>
          </p:nvSpPr>
          <p:spPr bwMode="auto">
            <a:xfrm>
              <a:off x="4197" y="2058"/>
              <a:ext cx="743" cy="0"/>
            </a:xfrm>
            <a:prstGeom prst="line">
              <a:avLst/>
            </a:prstGeom>
            <a:noFill/>
            <a:ln w="28575">
              <a:solidFill>
                <a:srgbClr val="F3A313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3" name="Line 83"/>
            <p:cNvSpPr>
              <a:spLocks noChangeShapeType="1"/>
            </p:cNvSpPr>
            <p:nvPr/>
          </p:nvSpPr>
          <p:spPr bwMode="auto">
            <a:xfrm>
              <a:off x="4197" y="2322"/>
              <a:ext cx="743" cy="0"/>
            </a:xfrm>
            <a:prstGeom prst="line">
              <a:avLst/>
            </a:prstGeom>
            <a:noFill/>
            <a:ln w="28575">
              <a:solidFill>
                <a:srgbClr val="F3A313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4" name="Line 84"/>
            <p:cNvSpPr>
              <a:spLocks noChangeShapeType="1"/>
            </p:cNvSpPr>
            <p:nvPr/>
          </p:nvSpPr>
          <p:spPr bwMode="auto">
            <a:xfrm>
              <a:off x="4197" y="2585"/>
              <a:ext cx="743" cy="0"/>
            </a:xfrm>
            <a:prstGeom prst="line">
              <a:avLst/>
            </a:prstGeom>
            <a:noFill/>
            <a:ln w="28575">
              <a:solidFill>
                <a:srgbClr val="F3A313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5" name="Line 85"/>
            <p:cNvSpPr>
              <a:spLocks noChangeShapeType="1"/>
            </p:cNvSpPr>
            <p:nvPr/>
          </p:nvSpPr>
          <p:spPr bwMode="auto">
            <a:xfrm>
              <a:off x="4937" y="2096"/>
              <a:ext cx="0" cy="226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6" name="Line 86"/>
            <p:cNvSpPr>
              <a:spLocks noChangeShapeType="1"/>
            </p:cNvSpPr>
            <p:nvPr/>
          </p:nvSpPr>
          <p:spPr bwMode="auto">
            <a:xfrm>
              <a:off x="4198" y="2334"/>
              <a:ext cx="0" cy="226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7" name="Line 87"/>
            <p:cNvSpPr>
              <a:spLocks noChangeShapeType="1"/>
            </p:cNvSpPr>
            <p:nvPr/>
          </p:nvSpPr>
          <p:spPr bwMode="auto">
            <a:xfrm>
              <a:off x="4937" y="2610"/>
              <a:ext cx="0" cy="226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8" name="Line 88"/>
            <p:cNvSpPr>
              <a:spLocks noChangeShapeType="1"/>
            </p:cNvSpPr>
            <p:nvPr/>
          </p:nvSpPr>
          <p:spPr bwMode="auto">
            <a:xfrm>
              <a:off x="4937" y="2334"/>
              <a:ext cx="0" cy="22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9" name="Line 89"/>
            <p:cNvSpPr>
              <a:spLocks noChangeShapeType="1"/>
            </p:cNvSpPr>
            <p:nvPr/>
          </p:nvSpPr>
          <p:spPr bwMode="auto">
            <a:xfrm>
              <a:off x="4202" y="1833"/>
              <a:ext cx="0" cy="22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30" name="Line 90"/>
            <p:cNvSpPr>
              <a:spLocks noChangeShapeType="1"/>
            </p:cNvSpPr>
            <p:nvPr/>
          </p:nvSpPr>
          <p:spPr bwMode="auto">
            <a:xfrm>
              <a:off x="4937" y="1820"/>
              <a:ext cx="0" cy="226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31" name="Line 91"/>
            <p:cNvSpPr>
              <a:spLocks noChangeShapeType="1"/>
            </p:cNvSpPr>
            <p:nvPr/>
          </p:nvSpPr>
          <p:spPr bwMode="auto">
            <a:xfrm>
              <a:off x="4198" y="2084"/>
              <a:ext cx="0" cy="225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32" name="Line 92"/>
            <p:cNvSpPr>
              <a:spLocks noChangeShapeType="1"/>
            </p:cNvSpPr>
            <p:nvPr/>
          </p:nvSpPr>
          <p:spPr bwMode="auto">
            <a:xfrm>
              <a:off x="4198" y="2598"/>
              <a:ext cx="0" cy="225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34" name="Freeform 94"/>
            <p:cNvSpPr>
              <a:spLocks/>
            </p:cNvSpPr>
            <p:nvPr/>
          </p:nvSpPr>
          <p:spPr bwMode="auto">
            <a:xfrm>
              <a:off x="4188" y="1093"/>
              <a:ext cx="381" cy="41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37" y="121"/>
                </a:cxn>
                <a:cxn ang="0">
                  <a:pos x="0" y="265"/>
                </a:cxn>
              </a:cxnLst>
              <a:rect l="0" t="0" r="r" b="b"/>
              <a:pathLst>
                <a:path w="136" h="265">
                  <a:moveTo>
                    <a:pt x="136" y="0"/>
                  </a:moveTo>
                  <a:cubicBezTo>
                    <a:pt x="98" y="38"/>
                    <a:pt x="60" y="77"/>
                    <a:pt x="37" y="121"/>
                  </a:cubicBezTo>
                  <a:cubicBezTo>
                    <a:pt x="14" y="165"/>
                    <a:pt x="7" y="215"/>
                    <a:pt x="0" y="265"/>
                  </a:cubicBez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35" name="Text Box 95"/>
            <p:cNvSpPr txBox="1">
              <a:spLocks noChangeArrowheads="1"/>
            </p:cNvSpPr>
            <p:nvPr/>
          </p:nvSpPr>
          <p:spPr bwMode="auto">
            <a:xfrm>
              <a:off x="3706" y="1184"/>
              <a:ext cx="4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2000" b="1"/>
                <a:t>D</a:t>
              </a:r>
              <a:r>
                <a:rPr lang="en-US" sz="2000" b="1" baseline="-25000"/>
                <a:t>p</a:t>
              </a:r>
              <a:r>
                <a:rPr lang="en-US" sz="2000" b="1" i="0"/>
                <a:t>(</a:t>
              </a:r>
              <a:r>
                <a:rPr lang="en-US" sz="2000" b="1"/>
                <a:t>0</a:t>
              </a:r>
              <a:r>
                <a:rPr lang="en-US" sz="2000" b="1" i="0"/>
                <a:t>)</a:t>
              </a:r>
            </a:p>
          </p:txBody>
        </p:sp>
        <p:sp>
          <p:nvSpPr>
            <p:cNvPr id="1699937" name="Line 97"/>
            <p:cNvSpPr>
              <a:spLocks noChangeShapeType="1"/>
            </p:cNvSpPr>
            <p:nvPr/>
          </p:nvSpPr>
          <p:spPr bwMode="auto">
            <a:xfrm>
              <a:off x="4198" y="1544"/>
              <a:ext cx="0" cy="226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38" name="Text Box 98"/>
            <p:cNvSpPr txBox="1">
              <a:spLocks noChangeArrowheads="1"/>
            </p:cNvSpPr>
            <p:nvPr/>
          </p:nvSpPr>
          <p:spPr bwMode="auto">
            <a:xfrm>
              <a:off x="3706" y="1530"/>
              <a:ext cx="4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2000" b="1"/>
                <a:t>D</a:t>
              </a:r>
              <a:r>
                <a:rPr lang="en-US" sz="2000" b="1" baseline="-25000"/>
                <a:t>p</a:t>
              </a:r>
              <a:r>
                <a:rPr lang="en-US" sz="2000" b="1" i="0"/>
                <a:t>(</a:t>
              </a:r>
              <a:r>
                <a:rPr lang="en-US" sz="2000" b="1"/>
                <a:t>1</a:t>
              </a:r>
              <a:r>
                <a:rPr lang="en-US" sz="2000" b="1" i="0"/>
                <a:t>)</a:t>
              </a:r>
            </a:p>
          </p:txBody>
        </p:sp>
        <p:sp>
          <p:nvSpPr>
            <p:cNvPr id="1699940" name="Freeform 100"/>
            <p:cNvSpPr>
              <a:spLocks/>
            </p:cNvSpPr>
            <p:nvPr/>
          </p:nvSpPr>
          <p:spPr bwMode="auto">
            <a:xfrm>
              <a:off x="4198" y="2863"/>
              <a:ext cx="339" cy="368"/>
            </a:xfrm>
            <a:custGeom>
              <a:avLst/>
              <a:gdLst/>
              <a:ahLst/>
              <a:cxnLst>
                <a:cxn ang="0">
                  <a:pos x="121" y="235"/>
                </a:cxn>
                <a:cxn ang="0">
                  <a:pos x="30" y="114"/>
                </a:cxn>
                <a:cxn ang="0">
                  <a:pos x="0" y="0"/>
                </a:cxn>
              </a:cxnLst>
              <a:rect l="0" t="0" r="r" b="b"/>
              <a:pathLst>
                <a:path w="121" h="235">
                  <a:moveTo>
                    <a:pt x="121" y="235"/>
                  </a:moveTo>
                  <a:cubicBezTo>
                    <a:pt x="85" y="194"/>
                    <a:pt x="50" y="153"/>
                    <a:pt x="30" y="114"/>
                  </a:cubicBezTo>
                  <a:cubicBezTo>
                    <a:pt x="10" y="75"/>
                    <a:pt x="5" y="37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41" name="Text Box 101"/>
            <p:cNvSpPr txBox="1">
              <a:spLocks noChangeArrowheads="1"/>
            </p:cNvSpPr>
            <p:nvPr/>
          </p:nvSpPr>
          <p:spPr bwMode="auto">
            <a:xfrm>
              <a:off x="3706" y="2947"/>
              <a:ext cx="4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2000" b="1"/>
                <a:t>D</a:t>
              </a:r>
              <a:r>
                <a:rPr lang="en-US" sz="2000" b="1" baseline="-25000"/>
                <a:t>p</a:t>
              </a:r>
              <a:r>
                <a:rPr lang="en-US" sz="2000" b="1" i="0"/>
                <a:t>(</a:t>
              </a:r>
              <a:r>
                <a:rPr lang="en-US" sz="2000" b="1"/>
                <a:t>6</a:t>
              </a:r>
              <a:r>
                <a:rPr lang="en-US" sz="2000" b="1" i="0"/>
                <a:t>)</a:t>
              </a:r>
            </a:p>
          </p:txBody>
        </p:sp>
        <p:sp>
          <p:nvSpPr>
            <p:cNvPr id="1699943" name="Freeform 103"/>
            <p:cNvSpPr>
              <a:spLocks/>
            </p:cNvSpPr>
            <p:nvPr/>
          </p:nvSpPr>
          <p:spPr bwMode="auto">
            <a:xfrm>
              <a:off x="4601" y="1104"/>
              <a:ext cx="353" cy="4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152"/>
                </a:cxn>
                <a:cxn ang="0">
                  <a:pos x="121" y="273"/>
                </a:cxn>
              </a:cxnLst>
              <a:rect l="0" t="0" r="r" b="b"/>
              <a:pathLst>
                <a:path w="126" h="273">
                  <a:moveTo>
                    <a:pt x="0" y="0"/>
                  </a:moveTo>
                  <a:cubicBezTo>
                    <a:pt x="43" y="53"/>
                    <a:pt x="86" y="107"/>
                    <a:pt x="106" y="152"/>
                  </a:cubicBezTo>
                  <a:cubicBezTo>
                    <a:pt x="126" y="197"/>
                    <a:pt x="123" y="235"/>
                    <a:pt x="121" y="273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44" name="Text Box 104"/>
            <p:cNvSpPr txBox="1">
              <a:spLocks noChangeArrowheads="1"/>
            </p:cNvSpPr>
            <p:nvPr/>
          </p:nvSpPr>
          <p:spPr bwMode="auto">
            <a:xfrm>
              <a:off x="4945" y="1185"/>
              <a:ext cx="4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2000" b="1"/>
                <a:t>D</a:t>
              </a:r>
              <a:r>
                <a:rPr lang="en-US" sz="2000" b="1" baseline="-25000"/>
                <a:t>q</a:t>
              </a:r>
              <a:r>
                <a:rPr lang="en-US" sz="2000" b="1" i="0"/>
                <a:t>(</a:t>
              </a:r>
              <a:r>
                <a:rPr lang="en-US" sz="2000" b="1"/>
                <a:t>0</a:t>
              </a:r>
              <a:r>
                <a:rPr lang="en-US" sz="2000" b="1" i="0"/>
                <a:t>)</a:t>
              </a:r>
            </a:p>
          </p:txBody>
        </p:sp>
        <p:sp>
          <p:nvSpPr>
            <p:cNvPr id="1699946" name="Freeform 106"/>
            <p:cNvSpPr>
              <a:spLocks/>
            </p:cNvSpPr>
            <p:nvPr/>
          </p:nvSpPr>
          <p:spPr bwMode="auto">
            <a:xfrm>
              <a:off x="4623" y="2875"/>
              <a:ext cx="306" cy="356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91" y="128"/>
                </a:cxn>
                <a:cxn ang="0">
                  <a:pos x="106" y="0"/>
                </a:cxn>
              </a:cxnLst>
              <a:rect l="0" t="0" r="r" b="b"/>
              <a:pathLst>
                <a:path w="109" h="227">
                  <a:moveTo>
                    <a:pt x="0" y="227"/>
                  </a:moveTo>
                  <a:cubicBezTo>
                    <a:pt x="36" y="196"/>
                    <a:pt x="73" y="166"/>
                    <a:pt x="91" y="128"/>
                  </a:cubicBezTo>
                  <a:cubicBezTo>
                    <a:pt x="109" y="90"/>
                    <a:pt x="107" y="45"/>
                    <a:pt x="106" y="0"/>
                  </a:cubicBez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47" name="Text Box 107"/>
            <p:cNvSpPr txBox="1">
              <a:spLocks noChangeArrowheads="1"/>
            </p:cNvSpPr>
            <p:nvPr/>
          </p:nvSpPr>
          <p:spPr bwMode="auto">
            <a:xfrm>
              <a:off x="4945" y="2947"/>
              <a:ext cx="4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2000" b="1"/>
                <a:t>D</a:t>
              </a:r>
              <a:r>
                <a:rPr lang="en-US" sz="2000" b="1" baseline="-25000"/>
                <a:t>q</a:t>
              </a:r>
              <a:r>
                <a:rPr lang="en-US" sz="2000" b="1" i="0"/>
                <a:t>(</a:t>
              </a:r>
              <a:r>
                <a:rPr lang="en-US" sz="2000" b="1"/>
                <a:t>6</a:t>
              </a:r>
              <a:r>
                <a:rPr lang="en-US" sz="2000" b="1" i="0"/>
                <a:t>)</a:t>
              </a:r>
            </a:p>
          </p:txBody>
        </p:sp>
        <p:sp>
          <p:nvSpPr>
            <p:cNvPr id="1699949" name="Line 109"/>
            <p:cNvSpPr>
              <a:spLocks noChangeShapeType="1"/>
            </p:cNvSpPr>
            <p:nvPr/>
          </p:nvSpPr>
          <p:spPr bwMode="auto">
            <a:xfrm>
              <a:off x="4197" y="1795"/>
              <a:ext cx="743" cy="0"/>
            </a:xfrm>
            <a:prstGeom prst="line">
              <a:avLst/>
            </a:prstGeom>
            <a:noFill/>
            <a:ln w="28575">
              <a:solidFill>
                <a:srgbClr val="F3A313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52" name="Line 112"/>
            <p:cNvSpPr>
              <a:spLocks noChangeShapeType="1"/>
            </p:cNvSpPr>
            <p:nvPr/>
          </p:nvSpPr>
          <p:spPr bwMode="auto">
            <a:xfrm>
              <a:off x="4197" y="1532"/>
              <a:ext cx="743" cy="0"/>
            </a:xfrm>
            <a:prstGeom prst="line">
              <a:avLst/>
            </a:prstGeom>
            <a:noFill/>
            <a:ln w="28575">
              <a:solidFill>
                <a:srgbClr val="F3A313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55" name="Line 115"/>
            <p:cNvSpPr>
              <a:spLocks noChangeShapeType="1"/>
            </p:cNvSpPr>
            <p:nvPr/>
          </p:nvSpPr>
          <p:spPr bwMode="auto">
            <a:xfrm>
              <a:off x="4197" y="2848"/>
              <a:ext cx="743" cy="0"/>
            </a:xfrm>
            <a:prstGeom prst="line">
              <a:avLst/>
            </a:prstGeom>
            <a:noFill/>
            <a:ln w="28575">
              <a:solidFill>
                <a:srgbClr val="F3A313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58" name="Oval 118"/>
            <p:cNvSpPr>
              <a:spLocks noChangeArrowheads="1"/>
            </p:cNvSpPr>
            <p:nvPr/>
          </p:nvSpPr>
          <p:spPr bwMode="auto">
            <a:xfrm>
              <a:off x="4433" y="960"/>
              <a:ext cx="341" cy="19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59" name="Oval 119"/>
            <p:cNvSpPr>
              <a:spLocks noChangeArrowheads="1"/>
            </p:cNvSpPr>
            <p:nvPr/>
          </p:nvSpPr>
          <p:spPr bwMode="auto">
            <a:xfrm>
              <a:off x="4410" y="3129"/>
              <a:ext cx="342" cy="1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21"/>
            <p:cNvGrpSpPr>
              <a:grpSpLocks/>
            </p:cNvGrpSpPr>
            <p:nvPr/>
          </p:nvGrpSpPr>
          <p:grpSpPr bwMode="auto">
            <a:xfrm>
              <a:off x="4071" y="1472"/>
              <a:ext cx="255" cy="1437"/>
              <a:chOff x="4354" y="2147"/>
              <a:chExt cx="255" cy="1437"/>
            </a:xfrm>
          </p:grpSpPr>
          <p:sp>
            <p:nvSpPr>
              <p:cNvPr id="1699962" name="Oval 122"/>
              <p:cNvSpPr>
                <a:spLocks noChangeArrowheads="1"/>
              </p:cNvSpPr>
              <p:nvPr/>
            </p:nvSpPr>
            <p:spPr bwMode="auto">
              <a:xfrm>
                <a:off x="4354" y="2147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63" name="Oval 123"/>
              <p:cNvSpPr>
                <a:spLocks noChangeArrowheads="1"/>
              </p:cNvSpPr>
              <p:nvPr/>
            </p:nvSpPr>
            <p:spPr bwMode="auto">
              <a:xfrm>
                <a:off x="4354" y="2408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64" name="Oval 124"/>
              <p:cNvSpPr>
                <a:spLocks noChangeArrowheads="1"/>
              </p:cNvSpPr>
              <p:nvPr/>
            </p:nvSpPr>
            <p:spPr bwMode="auto">
              <a:xfrm>
                <a:off x="4354" y="2669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65" name="Oval 125"/>
              <p:cNvSpPr>
                <a:spLocks noChangeArrowheads="1"/>
              </p:cNvSpPr>
              <p:nvPr/>
            </p:nvSpPr>
            <p:spPr bwMode="auto">
              <a:xfrm>
                <a:off x="4354" y="2931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66" name="Oval 126"/>
              <p:cNvSpPr>
                <a:spLocks noChangeArrowheads="1"/>
              </p:cNvSpPr>
              <p:nvPr/>
            </p:nvSpPr>
            <p:spPr bwMode="auto">
              <a:xfrm>
                <a:off x="4354" y="3193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67" name="Oval 127"/>
              <p:cNvSpPr>
                <a:spLocks noChangeArrowheads="1"/>
              </p:cNvSpPr>
              <p:nvPr/>
            </p:nvSpPr>
            <p:spPr bwMode="auto">
              <a:xfrm>
                <a:off x="4354" y="3454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9968" name="Text Box 128"/>
            <p:cNvSpPr txBox="1">
              <a:spLocks noChangeArrowheads="1"/>
            </p:cNvSpPr>
            <p:nvPr/>
          </p:nvSpPr>
          <p:spPr bwMode="auto">
            <a:xfrm>
              <a:off x="4084" y="1415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699969" name="Text Box 129"/>
            <p:cNvSpPr txBox="1">
              <a:spLocks noChangeArrowheads="1"/>
            </p:cNvSpPr>
            <p:nvPr/>
          </p:nvSpPr>
          <p:spPr bwMode="auto">
            <a:xfrm>
              <a:off x="4090" y="1682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1699970" name="Text Box 130"/>
            <p:cNvSpPr txBox="1">
              <a:spLocks noChangeArrowheads="1"/>
            </p:cNvSpPr>
            <p:nvPr/>
          </p:nvSpPr>
          <p:spPr bwMode="auto">
            <a:xfrm>
              <a:off x="4087" y="2732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p6</a:t>
              </a:r>
            </a:p>
          </p:txBody>
        </p:sp>
        <p:grpSp>
          <p:nvGrpSpPr>
            <p:cNvPr id="4" name="Group 132"/>
            <p:cNvGrpSpPr>
              <a:grpSpLocks/>
            </p:cNvGrpSpPr>
            <p:nvPr/>
          </p:nvGrpSpPr>
          <p:grpSpPr bwMode="auto">
            <a:xfrm>
              <a:off x="4811" y="1472"/>
              <a:ext cx="255" cy="1437"/>
              <a:chOff x="5094" y="2147"/>
              <a:chExt cx="255" cy="1437"/>
            </a:xfrm>
          </p:grpSpPr>
          <p:sp>
            <p:nvSpPr>
              <p:cNvPr id="1699973" name="Oval 133"/>
              <p:cNvSpPr>
                <a:spLocks noChangeArrowheads="1"/>
              </p:cNvSpPr>
              <p:nvPr/>
            </p:nvSpPr>
            <p:spPr bwMode="auto">
              <a:xfrm>
                <a:off x="5094" y="2147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74" name="Oval 134"/>
              <p:cNvSpPr>
                <a:spLocks noChangeArrowheads="1"/>
              </p:cNvSpPr>
              <p:nvPr/>
            </p:nvSpPr>
            <p:spPr bwMode="auto">
              <a:xfrm>
                <a:off x="5094" y="2408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75" name="Oval 135"/>
              <p:cNvSpPr>
                <a:spLocks noChangeArrowheads="1"/>
              </p:cNvSpPr>
              <p:nvPr/>
            </p:nvSpPr>
            <p:spPr bwMode="auto">
              <a:xfrm>
                <a:off x="5094" y="2669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76" name="Oval 136"/>
              <p:cNvSpPr>
                <a:spLocks noChangeArrowheads="1"/>
              </p:cNvSpPr>
              <p:nvPr/>
            </p:nvSpPr>
            <p:spPr bwMode="auto">
              <a:xfrm>
                <a:off x="5094" y="2931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77" name="Oval 137"/>
              <p:cNvSpPr>
                <a:spLocks noChangeArrowheads="1"/>
              </p:cNvSpPr>
              <p:nvPr/>
            </p:nvSpPr>
            <p:spPr bwMode="auto">
              <a:xfrm>
                <a:off x="5094" y="3193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978" name="Oval 138"/>
              <p:cNvSpPr>
                <a:spLocks noChangeArrowheads="1"/>
              </p:cNvSpPr>
              <p:nvPr/>
            </p:nvSpPr>
            <p:spPr bwMode="auto">
              <a:xfrm>
                <a:off x="5094" y="3454"/>
                <a:ext cx="255" cy="13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9979" name="Text Box 139"/>
            <p:cNvSpPr txBox="1">
              <a:spLocks noChangeArrowheads="1"/>
            </p:cNvSpPr>
            <p:nvPr/>
          </p:nvSpPr>
          <p:spPr bwMode="auto">
            <a:xfrm>
              <a:off x="4822" y="2729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q6</a:t>
              </a:r>
            </a:p>
          </p:txBody>
        </p:sp>
        <p:sp>
          <p:nvSpPr>
            <p:cNvPr id="1699980" name="Text Box 140"/>
            <p:cNvSpPr txBox="1">
              <a:spLocks noChangeArrowheads="1"/>
            </p:cNvSpPr>
            <p:nvPr/>
          </p:nvSpPr>
          <p:spPr bwMode="auto">
            <a:xfrm>
              <a:off x="4818" y="1410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1699981" name="Text Box 141"/>
            <p:cNvSpPr txBox="1">
              <a:spLocks noChangeArrowheads="1"/>
            </p:cNvSpPr>
            <p:nvPr/>
          </p:nvSpPr>
          <p:spPr bwMode="auto">
            <a:xfrm>
              <a:off x="4824" y="1677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q2</a:t>
              </a:r>
            </a:p>
          </p:txBody>
        </p:sp>
      </p:grpSp>
      <p:sp>
        <p:nvSpPr>
          <p:cNvPr id="1700024" name="Freeform 184"/>
          <p:cNvSpPr>
            <a:spLocks/>
          </p:cNvSpPr>
          <p:nvPr/>
        </p:nvSpPr>
        <p:spPr bwMode="auto">
          <a:xfrm>
            <a:off x="6419850" y="2562225"/>
            <a:ext cx="1876425" cy="1819275"/>
          </a:xfrm>
          <a:custGeom>
            <a:avLst/>
            <a:gdLst/>
            <a:ahLst/>
            <a:cxnLst>
              <a:cxn ang="0">
                <a:pos x="1182" y="59"/>
              </a:cxn>
              <a:cxn ang="0">
                <a:pos x="588" y="113"/>
              </a:cxn>
              <a:cxn ang="0">
                <a:pos x="444" y="1062"/>
              </a:cxn>
              <a:cxn ang="0">
                <a:pos x="0" y="1103"/>
              </a:cxn>
            </a:cxnLst>
            <a:rect l="0" t="0" r="r" b="b"/>
            <a:pathLst>
              <a:path w="1182" h="1146">
                <a:moveTo>
                  <a:pt x="1182" y="59"/>
                </a:moveTo>
                <a:cubicBezTo>
                  <a:pt x="1083" y="69"/>
                  <a:pt x="738" y="0"/>
                  <a:pt x="588" y="113"/>
                </a:cubicBezTo>
                <a:cubicBezTo>
                  <a:pt x="480" y="294"/>
                  <a:pt x="542" y="897"/>
                  <a:pt x="444" y="1062"/>
                </a:cubicBezTo>
                <a:cubicBezTo>
                  <a:pt x="240" y="1146"/>
                  <a:pt x="92" y="1095"/>
                  <a:pt x="0" y="110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0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43" grpId="0" build="p"/>
      <p:bldP spid="17000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4E40D-29E1-444A-8FAD-1E7FA454B8CE}" type="slidenum">
              <a:rPr lang="en-US"/>
              <a:pPr/>
              <a:t>18</a:t>
            </a:fld>
            <a:endParaRPr lang="en-US"/>
          </a:p>
        </p:txBody>
      </p:sp>
      <p:sp>
        <p:nvSpPr>
          <p:cNvPr id="185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787900" cy="4525963"/>
          </a:xfrm>
        </p:spPr>
        <p:txBody>
          <a:bodyPr/>
          <a:lstStyle/>
          <a:p>
            <a:r>
              <a:rPr lang="en-US" dirty="0" smtClean="0"/>
              <a:t>Ishikawa (2003) showed how to handle </a:t>
            </a:r>
            <a:r>
              <a:rPr lang="en-US" i="1" dirty="0" smtClean="0"/>
              <a:t>any </a:t>
            </a:r>
            <a:r>
              <a:rPr lang="en-US" dirty="0" smtClean="0"/>
              <a:t>convex function V</a:t>
            </a:r>
          </a:p>
          <a:p>
            <a:pPr lvl="1"/>
            <a:r>
              <a:rPr lang="en-US" dirty="0" smtClean="0"/>
              <a:t>Add diagonal </a:t>
            </a:r>
            <a:r>
              <a:rPr lang="en-US" dirty="0" err="1" smtClean="0"/>
              <a:t>n</a:t>
            </a:r>
            <a:r>
              <a:rPr lang="en-US" dirty="0" smtClean="0"/>
              <a:t>-links between pixel nodes, with the right choice of edge weights</a:t>
            </a:r>
          </a:p>
          <a:p>
            <a:pPr lvl="1"/>
            <a:r>
              <a:rPr lang="en-US" dirty="0" smtClean="0"/>
              <a:t>Labels must be ordered natural numbers (0,1,2,…,L)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8049" y="1619250"/>
            <a:ext cx="4051351" cy="48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17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</a:t>
            </a:r>
            <a:r>
              <a:rPr lang="en-US" dirty="0" smtClean="0"/>
              <a:t>inference on multi-label MRFs with graph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inference on </a:t>
            </a:r>
            <a:r>
              <a:rPr lang="en-US" dirty="0" err="1" smtClean="0"/>
              <a:t>MRFs</a:t>
            </a:r>
            <a:r>
              <a:rPr lang="en-US" dirty="0" smtClean="0"/>
              <a:t> with convex priors is possible in polynomial time, but not practical</a:t>
            </a:r>
          </a:p>
          <a:p>
            <a:pPr lvl="1"/>
            <a:r>
              <a:rPr lang="en-US" dirty="0" smtClean="0"/>
              <a:t>E.g. for L1 (linear) distance functions, graph has O(NL) nodes, O(NL) edges, so min-cut running time is O(N</a:t>
            </a:r>
            <a:r>
              <a:rPr lang="en-US" baseline="30000" dirty="0" smtClean="0"/>
              <a:t>3</a:t>
            </a:r>
            <a:r>
              <a:rPr lang="en-US" dirty="0" smtClean="0"/>
              <a:t>L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L2 (quadratic) distance functions, graph has O(NL) nodes and O(NL</a:t>
            </a:r>
            <a:r>
              <a:rPr lang="en-US" baseline="30000" dirty="0" smtClean="0"/>
              <a:t>2</a:t>
            </a:r>
            <a:r>
              <a:rPr lang="en-US" dirty="0" smtClean="0"/>
              <a:t>) edges, so min-cut takes time O(N</a:t>
            </a:r>
            <a:r>
              <a:rPr lang="en-US" baseline="30000" dirty="0" smtClean="0"/>
              <a:t>3</a:t>
            </a:r>
            <a:r>
              <a:rPr lang="en-US" dirty="0" smtClean="0"/>
              <a:t>L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431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A3 posted</a:t>
            </a:r>
          </a:p>
          <a:p>
            <a:pPr lvl="1"/>
            <a:r>
              <a:rPr lang="en-US" dirty="0" smtClean="0"/>
              <a:t>Due Friday March 8, 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011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946-0DC0-F64B-863C-79DCC9DEC46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70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over-smoothing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Convex priors are widely viewed in vision as inappropriate (“non-robust”)</a:t>
            </a:r>
          </a:p>
          <a:p>
            <a:pPr lvl="1"/>
            <a:r>
              <a:rPr lang="en-US" dirty="0"/>
              <a:t>These priors prefer globally smooth </a:t>
            </a:r>
            <a:r>
              <a:rPr lang="en-US" dirty="0" smtClean="0"/>
              <a:t>images, which </a:t>
            </a:r>
            <a:r>
              <a:rPr lang="en-US" dirty="0"/>
              <a:t>is almost never suitable</a:t>
            </a:r>
          </a:p>
          <a:p>
            <a:r>
              <a:rPr lang="en-US" dirty="0"/>
              <a:t>This is not just a theoretical argument</a:t>
            </a:r>
          </a:p>
          <a:p>
            <a:pPr lvl="1"/>
            <a:r>
              <a:rPr lang="en-US" dirty="0"/>
              <a:t>It’s observed in practice, even at global min</a:t>
            </a:r>
          </a:p>
        </p:txBody>
      </p:sp>
      <p:pic>
        <p:nvPicPr>
          <p:cNvPr id="1705988" name="Picture 4"/>
          <p:cNvPicPr>
            <a:picLocks noChangeAspect="1" noChangeArrowheads="1"/>
          </p:cNvPicPr>
          <p:nvPr/>
        </p:nvPicPr>
        <p:blipFill>
          <a:blip r:embed="rId3"/>
          <a:srcRect l="5400" t="7117" r="6015" b="8595"/>
          <a:stretch>
            <a:fillRect/>
          </a:stretch>
        </p:blipFill>
        <p:spPr bwMode="auto">
          <a:xfrm>
            <a:off x="863600" y="4500563"/>
            <a:ext cx="2971800" cy="20907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4684901"/>
            <a:ext cx="2457450" cy="1557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590" y="4741333"/>
            <a:ext cx="2395110" cy="1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08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4616-F857-A349-B5EF-46B143F935DF}" type="slidenum">
              <a:rPr lang="en-US"/>
              <a:pPr/>
              <a:t>21</a:t>
            </a:fld>
            <a:endParaRPr lang="en-US"/>
          </a:p>
        </p:txBody>
      </p:sp>
      <p:sp>
        <p:nvSpPr>
          <p:cNvPr id="185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robust priors</a:t>
            </a:r>
            <a:endParaRPr lang="en-US" dirty="0"/>
          </a:p>
        </p:txBody>
      </p:sp>
      <p:sp>
        <p:nvSpPr>
          <p:cNvPr id="185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How do we handle the problem we really want to solve?</a:t>
            </a:r>
          </a:p>
          <a:p>
            <a:pPr lvl="1"/>
            <a:r>
              <a:rPr lang="en-US" dirty="0" smtClean="0"/>
              <a:t>Multiple labels</a:t>
            </a:r>
          </a:p>
          <a:p>
            <a:pPr lvl="1"/>
            <a:r>
              <a:rPr lang="en-US" dirty="0" smtClean="0"/>
              <a:t>Robust distance functions (discontinuity-preserving)</a:t>
            </a:r>
          </a:p>
          <a:p>
            <a:pPr lvl="1"/>
            <a:r>
              <a:rPr lang="en-US" dirty="0" smtClean="0"/>
              <a:t>Willing to solve approximately</a:t>
            </a:r>
          </a:p>
          <a:p>
            <a:r>
              <a:rPr lang="en-US" dirty="0" smtClean="0"/>
              <a:t>Can we generalize the binary case?</a:t>
            </a:r>
          </a:p>
          <a:p>
            <a:r>
              <a:rPr lang="en-US" dirty="0" smtClean="0"/>
              <a:t>Focus first on Potts model 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917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9657-DB12-B543-B733-0FEC05445835}" type="slidenum">
              <a:rPr lang="en-US"/>
              <a:pPr/>
              <a:t>22</a:t>
            </a:fld>
            <a:endParaRPr lang="en-US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this be </a:t>
            </a:r>
            <a:r>
              <a:rPr lang="en-US" dirty="0" smtClean="0"/>
              <a:t>generalized for multi-label problems?</a:t>
            </a:r>
            <a:endParaRPr lang="en-US" dirty="0"/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 smtClean="0"/>
              <a:t>Not easily.</a:t>
            </a:r>
          </a:p>
          <a:p>
            <a:pPr marL="933450" lvl="1" indent="-533400"/>
            <a:r>
              <a:rPr lang="en-US" dirty="0" smtClean="0"/>
              <a:t>NP</a:t>
            </a:r>
            <a:r>
              <a:rPr lang="en-US" dirty="0"/>
              <a:t>-hard for </a:t>
            </a:r>
            <a:r>
              <a:rPr lang="en-US" dirty="0" smtClean="0"/>
              <a:t>even the Potts </a:t>
            </a:r>
            <a:r>
              <a:rPr lang="en-US" dirty="0"/>
              <a:t>model </a:t>
            </a:r>
            <a:r>
              <a:rPr lang="en-US" sz="2000" dirty="0"/>
              <a:t>[K/BVZ 01]</a:t>
            </a:r>
          </a:p>
          <a:p>
            <a:pPr marL="533400" indent="-533400"/>
            <a:r>
              <a:rPr lang="en-US" dirty="0"/>
              <a:t>Two main approaches</a:t>
            </a:r>
          </a:p>
          <a:p>
            <a:pPr marL="914400" lvl="1" indent="-457200">
              <a:buFontTx/>
              <a:buNone/>
            </a:pPr>
            <a:r>
              <a:rPr lang="en-US" dirty="0"/>
              <a:t>1. Exact solution </a:t>
            </a:r>
            <a:r>
              <a:rPr lang="en-US" sz="2000" dirty="0"/>
              <a:t>[Ishikawa 03]</a:t>
            </a:r>
          </a:p>
          <a:p>
            <a:pPr marL="1333500" lvl="2" indent="-419100"/>
            <a:r>
              <a:rPr lang="en-US" dirty="0"/>
              <a:t>Large graph, convex </a:t>
            </a:r>
            <a:r>
              <a:rPr lang="en-US" b="1" i="1" dirty="0">
                <a:latin typeface="Times New Roman" charset="0"/>
              </a:rPr>
              <a:t>V</a:t>
            </a:r>
            <a:r>
              <a:rPr lang="en-US" dirty="0"/>
              <a:t> (arbitrary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)</a:t>
            </a:r>
          </a:p>
          <a:p>
            <a:pPr marL="914400" lvl="1" indent="-457200">
              <a:buFontTx/>
              <a:buNone/>
            </a:pPr>
            <a:endParaRPr lang="en-US" dirty="0" smtClean="0"/>
          </a:p>
          <a:p>
            <a:pPr marL="914400" lvl="1" indent="-457200">
              <a:buFontTx/>
              <a:buNone/>
            </a:pPr>
            <a:r>
              <a:rPr lang="en-US" dirty="0" smtClean="0"/>
              <a:t>2</a:t>
            </a:r>
            <a:r>
              <a:rPr lang="en-US" dirty="0"/>
              <a:t>. Approximate solutions </a:t>
            </a:r>
            <a:r>
              <a:rPr lang="en-US" sz="2000" dirty="0"/>
              <a:t>[BVZ 01]</a:t>
            </a:r>
          </a:p>
          <a:p>
            <a:pPr marL="1333500" lvl="2" indent="-419100"/>
            <a:r>
              <a:rPr lang="en-US" dirty="0"/>
              <a:t>Solve a binary labeling problem, repeatedly</a:t>
            </a:r>
          </a:p>
          <a:p>
            <a:pPr marL="1333500" lvl="2" indent="-419100"/>
            <a:r>
              <a:rPr lang="en-US" dirty="0"/>
              <a:t>Expansion move algorithm</a:t>
            </a:r>
          </a:p>
        </p:txBody>
      </p:sp>
    </p:spTree>
    <p:extLst>
      <p:ext uri="{BB962C8B-B14F-4D97-AF65-F5344CB8AC3E}">
        <p14:creationId xmlns:p14="http://schemas.microsoft.com/office/powerpoint/2010/main" val="8232701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A236-325E-9D41-80A9-D552E453234F}" type="slidenum">
              <a:rPr lang="en-US"/>
              <a:pPr/>
              <a:t>23</a:t>
            </a:fld>
            <a:endParaRPr lang="en-US"/>
          </a:p>
        </p:txBody>
      </p:sp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Expansion move algorithm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86200"/>
            <a:ext cx="8496300" cy="2133600"/>
          </a:xfrm>
        </p:spPr>
        <p:txBody>
          <a:bodyPr/>
          <a:lstStyle/>
          <a:p>
            <a:r>
              <a:rPr lang="en-US" sz="2400" dirty="0"/>
              <a:t>Make green expansion move that most </a:t>
            </a:r>
            <a:r>
              <a:rPr lang="en-US" sz="2400" dirty="0" smtClean="0"/>
              <a:t>decreases cost</a:t>
            </a:r>
            <a:endParaRPr lang="en-US" sz="2400" i="1" dirty="0">
              <a:latin typeface="Times New Roman" charset="0"/>
            </a:endParaRPr>
          </a:p>
          <a:p>
            <a:pPr lvl="1"/>
            <a:r>
              <a:rPr lang="en-US" sz="2200" dirty="0"/>
              <a:t>Then make the best blue expansion move, etc</a:t>
            </a:r>
          </a:p>
          <a:p>
            <a:pPr lvl="1"/>
            <a:r>
              <a:rPr lang="en-US" sz="2200" dirty="0"/>
              <a:t>Done when no </a:t>
            </a:r>
            <a:r>
              <a:rPr lang="en-US" sz="2200" dirty="0" err="1">
                <a:sym typeface="Symbol" charset="2"/>
              </a:rPr>
              <a:t></a:t>
            </a:r>
            <a:r>
              <a:rPr lang="en-US" sz="2200" dirty="0">
                <a:sym typeface="Symbol" charset="2"/>
              </a:rPr>
              <a:t>-</a:t>
            </a:r>
            <a:r>
              <a:rPr lang="en-US" sz="2200" dirty="0"/>
              <a:t>expansion move decreases the energy, for any label </a:t>
            </a:r>
            <a:r>
              <a:rPr lang="en-US" sz="2200" dirty="0" err="1">
                <a:sym typeface="Symbol" charset="2"/>
              </a:rPr>
              <a:t></a:t>
            </a:r>
            <a:endParaRPr lang="en-US" sz="2200" dirty="0">
              <a:sym typeface="Symbol" charset="2"/>
            </a:endParaRPr>
          </a:p>
          <a:p>
            <a:pPr lvl="1"/>
            <a:r>
              <a:rPr lang="en-US" sz="2200" dirty="0"/>
              <a:t>See </a:t>
            </a:r>
            <a:r>
              <a:rPr lang="en-US" sz="2000" dirty="0"/>
              <a:t>[BVZ 01]</a:t>
            </a:r>
            <a:r>
              <a:rPr lang="en-US" sz="2200" dirty="0"/>
              <a:t> for details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1295400"/>
            <a:ext cx="2514600" cy="2514600"/>
            <a:chOff x="672" y="816"/>
            <a:chExt cx="1584" cy="1584"/>
          </a:xfrm>
        </p:grpSpPr>
        <p:sp>
          <p:nvSpPr>
            <p:cNvPr id="1523717" name="Text Box 5"/>
            <p:cNvSpPr txBox="1">
              <a:spLocks noChangeArrowheads="1"/>
            </p:cNvSpPr>
            <p:nvPr/>
          </p:nvSpPr>
          <p:spPr bwMode="auto">
            <a:xfrm>
              <a:off x="672" y="81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 i="0">
                  <a:latin typeface="Tahoma" charset="0"/>
                </a:rPr>
                <a:t>Input labeling </a:t>
              </a:r>
              <a:r>
                <a:rPr lang="en-US" sz="2000"/>
                <a:t>f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44" y="1104"/>
              <a:ext cx="1440" cy="1296"/>
              <a:chOff x="336" y="1632"/>
              <a:chExt cx="1440" cy="1296"/>
            </a:xfrm>
          </p:grpSpPr>
          <p:sp>
            <p:nvSpPr>
              <p:cNvPr id="1523719" name="Rectangle 7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440" cy="12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720" name="AutoShape 8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576" cy="691"/>
              </a:xfrm>
              <a:prstGeom prst="flowChartDocumen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721" name="Oval 9"/>
              <p:cNvSpPr>
                <a:spLocks noChangeArrowheads="1"/>
              </p:cNvSpPr>
              <p:nvPr/>
            </p:nvSpPr>
            <p:spPr bwMode="auto">
              <a:xfrm>
                <a:off x="1104" y="1805"/>
                <a:ext cx="624" cy="561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722" name="Freeform 10"/>
              <p:cNvSpPr>
                <a:spLocks/>
              </p:cNvSpPr>
              <p:nvPr/>
            </p:nvSpPr>
            <p:spPr bwMode="auto">
              <a:xfrm>
                <a:off x="384" y="2280"/>
                <a:ext cx="816" cy="562"/>
              </a:xfrm>
              <a:custGeom>
                <a:avLst/>
                <a:gdLst/>
                <a:ahLst/>
                <a:cxnLst>
                  <a:cxn ang="0">
                    <a:pos x="279" y="241"/>
                  </a:cxn>
                  <a:cxn ang="0">
                    <a:pos x="324" y="136"/>
                  </a:cxn>
                  <a:cxn ang="0">
                    <a:pos x="332" y="106"/>
                  </a:cxn>
                  <a:cxn ang="0">
                    <a:pos x="347" y="76"/>
                  </a:cxn>
                  <a:cxn ang="0">
                    <a:pos x="576" y="0"/>
                  </a:cxn>
                  <a:cxn ang="0">
                    <a:pos x="672" y="48"/>
                  </a:cxn>
                  <a:cxn ang="0">
                    <a:pos x="816" y="192"/>
                  </a:cxn>
                  <a:cxn ang="0">
                    <a:pos x="720" y="384"/>
                  </a:cxn>
                  <a:cxn ang="0">
                    <a:pos x="624" y="576"/>
                  </a:cxn>
                  <a:cxn ang="0">
                    <a:pos x="336" y="624"/>
                  </a:cxn>
                  <a:cxn ang="0">
                    <a:pos x="96" y="576"/>
                  </a:cxn>
                  <a:cxn ang="0">
                    <a:pos x="0" y="384"/>
                  </a:cxn>
                  <a:cxn ang="0">
                    <a:pos x="48" y="288"/>
                  </a:cxn>
                  <a:cxn ang="0">
                    <a:pos x="279" y="241"/>
                  </a:cxn>
                </a:cxnLst>
                <a:rect l="0" t="0" r="r" b="b"/>
                <a:pathLst>
                  <a:path w="816" h="624">
                    <a:moveTo>
                      <a:pt x="279" y="241"/>
                    </a:moveTo>
                    <a:cubicBezTo>
                      <a:pt x="292" y="204"/>
                      <a:pt x="312" y="173"/>
                      <a:pt x="324" y="136"/>
                    </a:cubicBezTo>
                    <a:cubicBezTo>
                      <a:pt x="327" y="126"/>
                      <a:pt x="328" y="116"/>
                      <a:pt x="332" y="106"/>
                    </a:cubicBezTo>
                    <a:cubicBezTo>
                      <a:pt x="336" y="96"/>
                      <a:pt x="347" y="76"/>
                      <a:pt x="347" y="76"/>
                    </a:cubicBezTo>
                    <a:lnTo>
                      <a:pt x="576" y="0"/>
                    </a:lnTo>
                    <a:lnTo>
                      <a:pt x="672" y="48"/>
                    </a:lnTo>
                    <a:lnTo>
                      <a:pt x="816" y="192"/>
                    </a:lnTo>
                    <a:lnTo>
                      <a:pt x="720" y="384"/>
                    </a:lnTo>
                    <a:lnTo>
                      <a:pt x="624" y="576"/>
                    </a:lnTo>
                    <a:lnTo>
                      <a:pt x="336" y="624"/>
                    </a:lnTo>
                    <a:lnTo>
                      <a:pt x="96" y="576"/>
                    </a:lnTo>
                    <a:lnTo>
                      <a:pt x="0" y="384"/>
                    </a:lnTo>
                    <a:lnTo>
                      <a:pt x="48" y="288"/>
                    </a:lnTo>
                    <a:lnTo>
                      <a:pt x="279" y="24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689350" y="1616075"/>
            <a:ext cx="4540250" cy="2193925"/>
            <a:chOff x="2324" y="1018"/>
            <a:chExt cx="2860" cy="1382"/>
          </a:xfrm>
        </p:grpSpPr>
        <p:sp>
          <p:nvSpPr>
            <p:cNvPr id="1523724" name="AutoShape 12"/>
            <p:cNvSpPr>
              <a:spLocks noChangeArrowheads="1"/>
            </p:cNvSpPr>
            <p:nvPr/>
          </p:nvSpPr>
          <p:spPr bwMode="auto">
            <a:xfrm>
              <a:off x="2547" y="1618"/>
              <a:ext cx="768" cy="192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725" name="Text Box 13"/>
            <p:cNvSpPr txBox="1">
              <a:spLocks noChangeArrowheads="1"/>
            </p:cNvSpPr>
            <p:nvPr/>
          </p:nvSpPr>
          <p:spPr bwMode="auto">
            <a:xfrm>
              <a:off x="2324" y="1018"/>
              <a:ext cx="1372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3200" i="0" baseline="-25000">
                  <a:latin typeface="Tahoma" charset="0"/>
                </a:rPr>
                <a:t>Green expansion move from </a:t>
              </a:r>
              <a:r>
                <a:rPr lang="en-US" sz="3200" baseline="-25000"/>
                <a:t>f</a:t>
              </a:r>
              <a:endParaRPr lang="en-US" sz="2800" baseline="-25000"/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744" y="1104"/>
              <a:ext cx="1440" cy="1296"/>
              <a:chOff x="3199" y="2544"/>
              <a:chExt cx="1440" cy="1296"/>
            </a:xfrm>
          </p:grpSpPr>
          <p:sp>
            <p:nvSpPr>
              <p:cNvPr id="1523727" name="Rectangle 15"/>
              <p:cNvSpPr>
                <a:spLocks noChangeArrowheads="1"/>
              </p:cNvSpPr>
              <p:nvPr/>
            </p:nvSpPr>
            <p:spPr bwMode="auto">
              <a:xfrm>
                <a:off x="3199" y="2544"/>
                <a:ext cx="1440" cy="12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728" name="AutoShape 16"/>
              <p:cNvSpPr>
                <a:spLocks noChangeArrowheads="1"/>
              </p:cNvSpPr>
              <p:nvPr/>
            </p:nvSpPr>
            <p:spPr bwMode="auto">
              <a:xfrm>
                <a:off x="3199" y="2544"/>
                <a:ext cx="576" cy="691"/>
              </a:xfrm>
              <a:prstGeom prst="flowChartDocumen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729" name="Oval 17"/>
              <p:cNvSpPr>
                <a:spLocks noChangeArrowheads="1"/>
              </p:cNvSpPr>
              <p:nvPr/>
            </p:nvSpPr>
            <p:spPr bwMode="auto">
              <a:xfrm>
                <a:off x="3967" y="2717"/>
                <a:ext cx="624" cy="561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730" name="Freeform 18"/>
              <p:cNvSpPr>
                <a:spLocks/>
              </p:cNvSpPr>
              <p:nvPr/>
            </p:nvSpPr>
            <p:spPr bwMode="auto">
              <a:xfrm>
                <a:off x="3247" y="3192"/>
                <a:ext cx="816" cy="562"/>
              </a:xfrm>
              <a:custGeom>
                <a:avLst/>
                <a:gdLst/>
                <a:ahLst/>
                <a:cxnLst>
                  <a:cxn ang="0">
                    <a:pos x="279" y="241"/>
                  </a:cxn>
                  <a:cxn ang="0">
                    <a:pos x="324" y="136"/>
                  </a:cxn>
                  <a:cxn ang="0">
                    <a:pos x="332" y="106"/>
                  </a:cxn>
                  <a:cxn ang="0">
                    <a:pos x="347" y="76"/>
                  </a:cxn>
                  <a:cxn ang="0">
                    <a:pos x="576" y="0"/>
                  </a:cxn>
                  <a:cxn ang="0">
                    <a:pos x="672" y="48"/>
                  </a:cxn>
                  <a:cxn ang="0">
                    <a:pos x="816" y="192"/>
                  </a:cxn>
                  <a:cxn ang="0">
                    <a:pos x="720" y="384"/>
                  </a:cxn>
                  <a:cxn ang="0">
                    <a:pos x="624" y="576"/>
                  </a:cxn>
                  <a:cxn ang="0">
                    <a:pos x="336" y="624"/>
                  </a:cxn>
                  <a:cxn ang="0">
                    <a:pos x="96" y="576"/>
                  </a:cxn>
                  <a:cxn ang="0">
                    <a:pos x="0" y="384"/>
                  </a:cxn>
                  <a:cxn ang="0">
                    <a:pos x="48" y="288"/>
                  </a:cxn>
                  <a:cxn ang="0">
                    <a:pos x="279" y="241"/>
                  </a:cxn>
                </a:cxnLst>
                <a:rect l="0" t="0" r="r" b="b"/>
                <a:pathLst>
                  <a:path w="816" h="624">
                    <a:moveTo>
                      <a:pt x="279" y="241"/>
                    </a:moveTo>
                    <a:cubicBezTo>
                      <a:pt x="292" y="204"/>
                      <a:pt x="312" y="173"/>
                      <a:pt x="324" y="136"/>
                    </a:cubicBezTo>
                    <a:cubicBezTo>
                      <a:pt x="327" y="126"/>
                      <a:pt x="328" y="116"/>
                      <a:pt x="332" y="106"/>
                    </a:cubicBezTo>
                    <a:cubicBezTo>
                      <a:pt x="336" y="96"/>
                      <a:pt x="347" y="76"/>
                      <a:pt x="347" y="76"/>
                    </a:cubicBezTo>
                    <a:lnTo>
                      <a:pt x="576" y="0"/>
                    </a:lnTo>
                    <a:lnTo>
                      <a:pt x="672" y="48"/>
                    </a:lnTo>
                    <a:lnTo>
                      <a:pt x="816" y="192"/>
                    </a:lnTo>
                    <a:lnTo>
                      <a:pt x="720" y="384"/>
                    </a:lnTo>
                    <a:lnTo>
                      <a:pt x="624" y="576"/>
                    </a:lnTo>
                    <a:lnTo>
                      <a:pt x="336" y="624"/>
                    </a:lnTo>
                    <a:lnTo>
                      <a:pt x="96" y="576"/>
                    </a:lnTo>
                    <a:lnTo>
                      <a:pt x="0" y="384"/>
                    </a:lnTo>
                    <a:lnTo>
                      <a:pt x="48" y="288"/>
                    </a:lnTo>
                    <a:lnTo>
                      <a:pt x="279" y="24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731" name="Freeform 19"/>
              <p:cNvSpPr>
                <a:spLocks/>
              </p:cNvSpPr>
              <p:nvPr/>
            </p:nvSpPr>
            <p:spPr bwMode="auto">
              <a:xfrm>
                <a:off x="4159" y="3024"/>
                <a:ext cx="315" cy="4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210" y="2"/>
                  </a:cxn>
                  <a:cxn ang="0">
                    <a:pos x="277" y="9"/>
                  </a:cxn>
                  <a:cxn ang="0">
                    <a:pos x="292" y="39"/>
                  </a:cxn>
                  <a:cxn ang="0">
                    <a:pos x="307" y="107"/>
                  </a:cxn>
                  <a:cxn ang="0">
                    <a:pos x="315" y="129"/>
                  </a:cxn>
                  <a:cxn ang="0">
                    <a:pos x="307" y="309"/>
                  </a:cxn>
                  <a:cxn ang="0">
                    <a:pos x="150" y="429"/>
                  </a:cxn>
                  <a:cxn ang="0">
                    <a:pos x="60" y="377"/>
                  </a:cxn>
                  <a:cxn ang="0">
                    <a:pos x="30" y="317"/>
                  </a:cxn>
                  <a:cxn ang="0">
                    <a:pos x="0" y="129"/>
                  </a:cxn>
                </a:cxnLst>
                <a:rect l="0" t="0" r="r" b="b"/>
                <a:pathLst>
                  <a:path w="315" h="429">
                    <a:moveTo>
                      <a:pt x="0" y="129"/>
                    </a:moveTo>
                    <a:cubicBezTo>
                      <a:pt x="75" y="92"/>
                      <a:pt x="128" y="27"/>
                      <a:pt x="210" y="2"/>
                    </a:cubicBezTo>
                    <a:cubicBezTo>
                      <a:pt x="232" y="4"/>
                      <a:pt x="257" y="0"/>
                      <a:pt x="277" y="9"/>
                    </a:cubicBezTo>
                    <a:cubicBezTo>
                      <a:pt x="287" y="14"/>
                      <a:pt x="289" y="28"/>
                      <a:pt x="292" y="39"/>
                    </a:cubicBezTo>
                    <a:cubicBezTo>
                      <a:pt x="299" y="61"/>
                      <a:pt x="299" y="85"/>
                      <a:pt x="307" y="107"/>
                    </a:cubicBezTo>
                    <a:cubicBezTo>
                      <a:pt x="310" y="114"/>
                      <a:pt x="312" y="122"/>
                      <a:pt x="315" y="129"/>
                    </a:cubicBezTo>
                    <a:cubicBezTo>
                      <a:pt x="312" y="189"/>
                      <a:pt x="311" y="249"/>
                      <a:pt x="307" y="309"/>
                    </a:cubicBezTo>
                    <a:cubicBezTo>
                      <a:pt x="302" y="374"/>
                      <a:pt x="203" y="419"/>
                      <a:pt x="150" y="429"/>
                    </a:cubicBezTo>
                    <a:cubicBezTo>
                      <a:pt x="100" y="422"/>
                      <a:pt x="84" y="421"/>
                      <a:pt x="60" y="377"/>
                    </a:cubicBezTo>
                    <a:cubicBezTo>
                      <a:pt x="49" y="357"/>
                      <a:pt x="30" y="317"/>
                      <a:pt x="30" y="317"/>
                    </a:cubicBezTo>
                    <a:cubicBezTo>
                      <a:pt x="19" y="254"/>
                      <a:pt x="12" y="192"/>
                      <a:pt x="0" y="129"/>
                    </a:cubicBez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732" name="Freeform 20"/>
              <p:cNvSpPr>
                <a:spLocks/>
              </p:cNvSpPr>
              <p:nvPr/>
            </p:nvSpPr>
            <p:spPr bwMode="auto">
              <a:xfrm>
                <a:off x="3247" y="2736"/>
                <a:ext cx="480" cy="238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15" y="141"/>
                  </a:cxn>
                  <a:cxn ang="0">
                    <a:pos x="67" y="186"/>
                  </a:cxn>
                  <a:cxn ang="0">
                    <a:pos x="232" y="238"/>
                  </a:cxn>
                  <a:cxn ang="0">
                    <a:pos x="495" y="208"/>
                  </a:cxn>
                  <a:cxn ang="0">
                    <a:pos x="487" y="88"/>
                  </a:cxn>
                  <a:cxn ang="0">
                    <a:pos x="405" y="66"/>
                  </a:cxn>
                  <a:cxn ang="0">
                    <a:pos x="195" y="73"/>
                  </a:cxn>
                  <a:cxn ang="0">
                    <a:pos x="82" y="6"/>
                  </a:cxn>
                  <a:cxn ang="0">
                    <a:pos x="0" y="51"/>
                  </a:cxn>
                </a:cxnLst>
                <a:rect l="0" t="0" r="r" b="b"/>
                <a:pathLst>
                  <a:path w="540" h="238">
                    <a:moveTo>
                      <a:pt x="0" y="51"/>
                    </a:moveTo>
                    <a:cubicBezTo>
                      <a:pt x="5" y="81"/>
                      <a:pt x="4" y="113"/>
                      <a:pt x="15" y="141"/>
                    </a:cubicBezTo>
                    <a:cubicBezTo>
                      <a:pt x="19" y="153"/>
                      <a:pt x="53" y="179"/>
                      <a:pt x="67" y="186"/>
                    </a:cubicBezTo>
                    <a:cubicBezTo>
                      <a:pt x="123" y="217"/>
                      <a:pt x="169" y="230"/>
                      <a:pt x="232" y="238"/>
                    </a:cubicBezTo>
                    <a:cubicBezTo>
                      <a:pt x="323" y="234"/>
                      <a:pt x="408" y="231"/>
                      <a:pt x="495" y="208"/>
                    </a:cubicBezTo>
                    <a:cubicBezTo>
                      <a:pt x="540" y="177"/>
                      <a:pt x="536" y="116"/>
                      <a:pt x="487" y="88"/>
                    </a:cubicBezTo>
                    <a:cubicBezTo>
                      <a:pt x="464" y="75"/>
                      <a:pt x="430" y="72"/>
                      <a:pt x="405" y="66"/>
                    </a:cubicBezTo>
                    <a:cubicBezTo>
                      <a:pt x="321" y="72"/>
                      <a:pt x="275" y="82"/>
                      <a:pt x="195" y="73"/>
                    </a:cubicBezTo>
                    <a:cubicBezTo>
                      <a:pt x="155" y="47"/>
                      <a:pt x="130" y="20"/>
                      <a:pt x="82" y="6"/>
                    </a:cubicBezTo>
                    <a:cubicBezTo>
                      <a:pt x="1" y="15"/>
                      <a:pt x="24" y="0"/>
                      <a:pt x="0" y="51"/>
                    </a:cubicBez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79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5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5068D-5625-1841-9184-E3594CA258AF}" type="slidenum">
              <a:rPr lang="en-US"/>
              <a:pPr/>
              <a:t>24</a:t>
            </a:fld>
            <a:endParaRPr lang="en-US"/>
          </a:p>
        </p:txBody>
      </p:sp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sub-problem</a:t>
            </a:r>
          </a:p>
        </p:txBody>
      </p:sp>
      <p:pic>
        <p:nvPicPr>
          <p:cNvPr id="1529859" name="Picture 3" descr="hea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1624013"/>
            <a:ext cx="2644775" cy="190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29860" name="Text Box 4"/>
          <p:cNvSpPr txBox="1">
            <a:spLocks noChangeArrowheads="1"/>
          </p:cNvSpPr>
          <p:nvPr/>
        </p:nvSpPr>
        <p:spPr bwMode="auto">
          <a:xfrm>
            <a:off x="712788" y="3808413"/>
            <a:ext cx="20399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buFontTx/>
              <a:buNone/>
            </a:pPr>
            <a:r>
              <a:rPr lang="en-US" i="0">
                <a:latin typeface="Tahoma" charset="0"/>
              </a:rPr>
              <a:t>Input labeling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0113" y="1625600"/>
            <a:ext cx="2644775" cy="2640013"/>
            <a:chOff x="2167" y="1637"/>
            <a:chExt cx="1666" cy="1663"/>
          </a:xfrm>
        </p:grpSpPr>
        <p:sp>
          <p:nvSpPr>
            <p:cNvPr id="1529862" name="Text Box 6"/>
            <p:cNvSpPr txBox="1">
              <a:spLocks noChangeArrowheads="1"/>
            </p:cNvSpPr>
            <p:nvPr/>
          </p:nvSpPr>
          <p:spPr bwMode="auto">
            <a:xfrm>
              <a:off x="2252" y="3012"/>
              <a:ext cx="149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i="0">
                  <a:latin typeface="Tahoma" charset="0"/>
                </a:rPr>
                <a:t>Expansion move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167" y="1637"/>
              <a:ext cx="1666" cy="1198"/>
              <a:chOff x="2167" y="1654"/>
              <a:chExt cx="1666" cy="1198"/>
            </a:xfrm>
          </p:grpSpPr>
          <p:pic>
            <p:nvPicPr>
              <p:cNvPr id="1529864" name="Picture 8" descr="head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167" y="1654"/>
                <a:ext cx="1666" cy="1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1529865" name="Oval 9"/>
              <p:cNvSpPr>
                <a:spLocks noChangeArrowheads="1"/>
              </p:cNvSpPr>
              <p:nvPr/>
            </p:nvSpPr>
            <p:spPr bwMode="auto">
              <a:xfrm>
                <a:off x="2879" y="2084"/>
                <a:ext cx="800" cy="527"/>
              </a:xfrm>
              <a:prstGeom prst="ellipse">
                <a:avLst/>
              </a:prstGeom>
              <a:solidFill>
                <a:srgbClr val="12D240"/>
              </a:soli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866" name="Freeform 10"/>
              <p:cNvSpPr>
                <a:spLocks/>
              </p:cNvSpPr>
              <p:nvPr/>
            </p:nvSpPr>
            <p:spPr bwMode="auto">
              <a:xfrm>
                <a:off x="2309" y="2346"/>
                <a:ext cx="333" cy="373"/>
              </a:xfrm>
              <a:custGeom>
                <a:avLst/>
                <a:gdLst/>
                <a:ahLst/>
                <a:cxnLst>
                  <a:cxn ang="0">
                    <a:pos x="5" y="95"/>
                  </a:cxn>
                  <a:cxn ang="0">
                    <a:pos x="178" y="8"/>
                  </a:cxn>
                  <a:cxn ang="0">
                    <a:pos x="230" y="23"/>
                  </a:cxn>
                  <a:cxn ang="0">
                    <a:pos x="250" y="37"/>
                  </a:cxn>
                  <a:cxn ang="0">
                    <a:pos x="298" y="47"/>
                  </a:cxn>
                  <a:cxn ang="0">
                    <a:pos x="312" y="52"/>
                  </a:cxn>
                  <a:cxn ang="0">
                    <a:pos x="331" y="100"/>
                  </a:cxn>
                  <a:cxn ang="0">
                    <a:pos x="326" y="138"/>
                  </a:cxn>
                  <a:cxn ang="0">
                    <a:pos x="322" y="186"/>
                  </a:cxn>
                  <a:cxn ang="0">
                    <a:pos x="269" y="196"/>
                  </a:cxn>
                  <a:cxn ang="0">
                    <a:pos x="230" y="244"/>
                  </a:cxn>
                  <a:cxn ang="0">
                    <a:pos x="206" y="277"/>
                  </a:cxn>
                  <a:cxn ang="0">
                    <a:pos x="149" y="364"/>
                  </a:cxn>
                  <a:cxn ang="0">
                    <a:pos x="115" y="373"/>
                  </a:cxn>
                  <a:cxn ang="0">
                    <a:pos x="53" y="330"/>
                  </a:cxn>
                  <a:cxn ang="0">
                    <a:pos x="38" y="320"/>
                  </a:cxn>
                  <a:cxn ang="0">
                    <a:pos x="0" y="272"/>
                  </a:cxn>
                  <a:cxn ang="0">
                    <a:pos x="5" y="95"/>
                  </a:cxn>
                </a:cxnLst>
                <a:rect l="0" t="0" r="r" b="b"/>
                <a:pathLst>
                  <a:path w="333" h="373">
                    <a:moveTo>
                      <a:pt x="5" y="95"/>
                    </a:moveTo>
                    <a:cubicBezTo>
                      <a:pt x="112" y="6"/>
                      <a:pt x="78" y="0"/>
                      <a:pt x="178" y="8"/>
                    </a:cubicBezTo>
                    <a:cubicBezTo>
                      <a:pt x="195" y="14"/>
                      <a:pt x="213" y="16"/>
                      <a:pt x="230" y="23"/>
                    </a:cubicBezTo>
                    <a:cubicBezTo>
                      <a:pt x="237" y="26"/>
                      <a:pt x="242" y="34"/>
                      <a:pt x="250" y="37"/>
                    </a:cubicBezTo>
                    <a:cubicBezTo>
                      <a:pt x="265" y="42"/>
                      <a:pt x="283" y="42"/>
                      <a:pt x="298" y="47"/>
                    </a:cubicBezTo>
                    <a:cubicBezTo>
                      <a:pt x="303" y="49"/>
                      <a:pt x="307" y="50"/>
                      <a:pt x="312" y="52"/>
                    </a:cubicBezTo>
                    <a:cubicBezTo>
                      <a:pt x="323" y="68"/>
                      <a:pt x="325" y="82"/>
                      <a:pt x="331" y="100"/>
                    </a:cubicBezTo>
                    <a:cubicBezTo>
                      <a:pt x="329" y="113"/>
                      <a:pt x="327" y="125"/>
                      <a:pt x="326" y="138"/>
                    </a:cubicBezTo>
                    <a:cubicBezTo>
                      <a:pt x="324" y="154"/>
                      <a:pt x="333" y="175"/>
                      <a:pt x="322" y="186"/>
                    </a:cubicBezTo>
                    <a:cubicBezTo>
                      <a:pt x="309" y="199"/>
                      <a:pt x="287" y="193"/>
                      <a:pt x="269" y="196"/>
                    </a:cubicBezTo>
                    <a:cubicBezTo>
                      <a:pt x="256" y="214"/>
                      <a:pt x="249" y="231"/>
                      <a:pt x="230" y="244"/>
                    </a:cubicBezTo>
                    <a:cubicBezTo>
                      <a:pt x="223" y="255"/>
                      <a:pt x="213" y="265"/>
                      <a:pt x="206" y="277"/>
                    </a:cubicBezTo>
                    <a:cubicBezTo>
                      <a:pt x="191" y="303"/>
                      <a:pt x="178" y="348"/>
                      <a:pt x="149" y="364"/>
                    </a:cubicBezTo>
                    <a:cubicBezTo>
                      <a:pt x="139" y="370"/>
                      <a:pt x="126" y="369"/>
                      <a:pt x="115" y="373"/>
                    </a:cubicBezTo>
                    <a:cubicBezTo>
                      <a:pt x="89" y="366"/>
                      <a:pt x="76" y="346"/>
                      <a:pt x="53" y="330"/>
                    </a:cubicBezTo>
                    <a:cubicBezTo>
                      <a:pt x="48" y="327"/>
                      <a:pt x="38" y="320"/>
                      <a:pt x="38" y="320"/>
                    </a:cubicBezTo>
                    <a:cubicBezTo>
                      <a:pt x="26" y="299"/>
                      <a:pt x="19" y="286"/>
                      <a:pt x="0" y="272"/>
                    </a:cubicBezTo>
                    <a:cubicBezTo>
                      <a:pt x="8" y="193"/>
                      <a:pt x="9" y="193"/>
                      <a:pt x="5" y="95"/>
                    </a:cubicBezTo>
                    <a:close/>
                  </a:path>
                </a:pathLst>
              </a:custGeom>
              <a:solidFill>
                <a:srgbClr val="14D04E"/>
              </a:solidFill>
              <a:ln w="381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421438" y="1625600"/>
            <a:ext cx="2644775" cy="2640013"/>
            <a:chOff x="4045" y="1637"/>
            <a:chExt cx="1666" cy="1663"/>
          </a:xfrm>
        </p:grpSpPr>
        <p:sp>
          <p:nvSpPr>
            <p:cNvPr id="1529868" name="Text Box 12"/>
            <p:cNvSpPr txBox="1">
              <a:spLocks noChangeArrowheads="1"/>
            </p:cNvSpPr>
            <p:nvPr/>
          </p:nvSpPr>
          <p:spPr bwMode="auto">
            <a:xfrm>
              <a:off x="4269" y="3012"/>
              <a:ext cx="121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i="0">
                  <a:latin typeface="Tahoma" charset="0"/>
                </a:rPr>
                <a:t>Binary image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045" y="1637"/>
              <a:ext cx="1666" cy="1198"/>
              <a:chOff x="4045" y="1655"/>
              <a:chExt cx="1666" cy="1198"/>
            </a:xfrm>
          </p:grpSpPr>
          <p:pic>
            <p:nvPicPr>
              <p:cNvPr id="1529870" name="Picture 14" descr="head1"/>
              <p:cNvPicPr>
                <a:picLocks noChangeAspect="1" noChangeArrowheads="1"/>
              </p:cNvPicPr>
              <p:nvPr/>
            </p:nvPicPr>
            <p:blipFill>
              <a:blip r:embed="rId3">
                <a:lum bright="18000" contrast="6000"/>
                <a:grayscl/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4045" y="1655"/>
                <a:ext cx="1666" cy="1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1529871" name="Oval 15"/>
              <p:cNvSpPr>
                <a:spLocks noChangeArrowheads="1"/>
              </p:cNvSpPr>
              <p:nvPr/>
            </p:nvSpPr>
            <p:spPr bwMode="auto">
              <a:xfrm>
                <a:off x="4756" y="2085"/>
                <a:ext cx="800" cy="527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872" name="Freeform 16"/>
              <p:cNvSpPr>
                <a:spLocks/>
              </p:cNvSpPr>
              <p:nvPr/>
            </p:nvSpPr>
            <p:spPr bwMode="auto">
              <a:xfrm>
                <a:off x="4186" y="2347"/>
                <a:ext cx="333" cy="373"/>
              </a:xfrm>
              <a:custGeom>
                <a:avLst/>
                <a:gdLst/>
                <a:ahLst/>
                <a:cxnLst>
                  <a:cxn ang="0">
                    <a:pos x="5" y="95"/>
                  </a:cxn>
                  <a:cxn ang="0">
                    <a:pos x="178" y="8"/>
                  </a:cxn>
                  <a:cxn ang="0">
                    <a:pos x="230" y="23"/>
                  </a:cxn>
                  <a:cxn ang="0">
                    <a:pos x="250" y="37"/>
                  </a:cxn>
                  <a:cxn ang="0">
                    <a:pos x="298" y="47"/>
                  </a:cxn>
                  <a:cxn ang="0">
                    <a:pos x="312" y="52"/>
                  </a:cxn>
                  <a:cxn ang="0">
                    <a:pos x="331" y="100"/>
                  </a:cxn>
                  <a:cxn ang="0">
                    <a:pos x="326" y="138"/>
                  </a:cxn>
                  <a:cxn ang="0">
                    <a:pos x="322" y="186"/>
                  </a:cxn>
                  <a:cxn ang="0">
                    <a:pos x="269" y="196"/>
                  </a:cxn>
                  <a:cxn ang="0">
                    <a:pos x="230" y="244"/>
                  </a:cxn>
                  <a:cxn ang="0">
                    <a:pos x="206" y="277"/>
                  </a:cxn>
                  <a:cxn ang="0">
                    <a:pos x="149" y="364"/>
                  </a:cxn>
                  <a:cxn ang="0">
                    <a:pos x="115" y="373"/>
                  </a:cxn>
                  <a:cxn ang="0">
                    <a:pos x="53" y="330"/>
                  </a:cxn>
                  <a:cxn ang="0">
                    <a:pos x="38" y="320"/>
                  </a:cxn>
                  <a:cxn ang="0">
                    <a:pos x="0" y="272"/>
                  </a:cxn>
                  <a:cxn ang="0">
                    <a:pos x="5" y="95"/>
                  </a:cxn>
                </a:cxnLst>
                <a:rect l="0" t="0" r="r" b="b"/>
                <a:pathLst>
                  <a:path w="333" h="373">
                    <a:moveTo>
                      <a:pt x="5" y="95"/>
                    </a:moveTo>
                    <a:cubicBezTo>
                      <a:pt x="112" y="6"/>
                      <a:pt x="78" y="0"/>
                      <a:pt x="178" y="8"/>
                    </a:cubicBezTo>
                    <a:cubicBezTo>
                      <a:pt x="195" y="14"/>
                      <a:pt x="213" y="16"/>
                      <a:pt x="230" y="23"/>
                    </a:cubicBezTo>
                    <a:cubicBezTo>
                      <a:pt x="237" y="26"/>
                      <a:pt x="242" y="34"/>
                      <a:pt x="250" y="37"/>
                    </a:cubicBezTo>
                    <a:cubicBezTo>
                      <a:pt x="265" y="42"/>
                      <a:pt x="283" y="42"/>
                      <a:pt x="298" y="47"/>
                    </a:cubicBezTo>
                    <a:cubicBezTo>
                      <a:pt x="303" y="49"/>
                      <a:pt x="307" y="50"/>
                      <a:pt x="312" y="52"/>
                    </a:cubicBezTo>
                    <a:cubicBezTo>
                      <a:pt x="323" y="68"/>
                      <a:pt x="325" y="82"/>
                      <a:pt x="331" y="100"/>
                    </a:cubicBezTo>
                    <a:cubicBezTo>
                      <a:pt x="329" y="113"/>
                      <a:pt x="327" y="125"/>
                      <a:pt x="326" y="138"/>
                    </a:cubicBezTo>
                    <a:cubicBezTo>
                      <a:pt x="324" y="154"/>
                      <a:pt x="333" y="175"/>
                      <a:pt x="322" y="186"/>
                    </a:cubicBezTo>
                    <a:cubicBezTo>
                      <a:pt x="309" y="199"/>
                      <a:pt x="287" y="193"/>
                      <a:pt x="269" y="196"/>
                    </a:cubicBezTo>
                    <a:cubicBezTo>
                      <a:pt x="256" y="214"/>
                      <a:pt x="249" y="231"/>
                      <a:pt x="230" y="244"/>
                    </a:cubicBezTo>
                    <a:cubicBezTo>
                      <a:pt x="223" y="255"/>
                      <a:pt x="213" y="265"/>
                      <a:pt x="206" y="277"/>
                    </a:cubicBezTo>
                    <a:cubicBezTo>
                      <a:pt x="191" y="303"/>
                      <a:pt x="178" y="348"/>
                      <a:pt x="149" y="364"/>
                    </a:cubicBezTo>
                    <a:cubicBezTo>
                      <a:pt x="139" y="370"/>
                      <a:pt x="126" y="369"/>
                      <a:pt x="115" y="373"/>
                    </a:cubicBezTo>
                    <a:cubicBezTo>
                      <a:pt x="89" y="366"/>
                      <a:pt x="76" y="346"/>
                      <a:pt x="53" y="330"/>
                    </a:cubicBezTo>
                    <a:cubicBezTo>
                      <a:pt x="48" y="327"/>
                      <a:pt x="38" y="320"/>
                      <a:pt x="38" y="320"/>
                    </a:cubicBezTo>
                    <a:cubicBezTo>
                      <a:pt x="26" y="299"/>
                      <a:pt x="19" y="286"/>
                      <a:pt x="0" y="272"/>
                    </a:cubicBezTo>
                    <a:cubicBezTo>
                      <a:pt x="8" y="193"/>
                      <a:pt x="9" y="193"/>
                      <a:pt x="5" y="95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72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  <a:cs typeface="PMingLiU" pitchFamily="18" charset="-120"/>
              </a:rPr>
              <a:t>The swap move algorithm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082800"/>
            <a:ext cx="8610600" cy="377190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80000"/>
              </a:lnSpc>
              <a:buNone/>
            </a:pPr>
            <a:r>
              <a:rPr lang="en-US" altLang="zh-TW" sz="2600" dirty="0" smtClean="0">
                <a:ea typeface="PMingLiU" pitchFamily="18" charset="-120"/>
                <a:cs typeface="PMingLiU" pitchFamily="18" charset="-120"/>
              </a:rPr>
              <a:t>1. Start </a:t>
            </a:r>
            <a:r>
              <a:rPr lang="en-US" altLang="zh-TW" sz="2600" dirty="0">
                <a:ea typeface="PMingLiU" pitchFamily="18" charset="-120"/>
                <a:cs typeface="PMingLiU" pitchFamily="18" charset="-120"/>
              </a:rPr>
              <a:t>with an arbitrary </a:t>
            </a:r>
            <a:r>
              <a:rPr lang="en-US" altLang="zh-TW" sz="2600" dirty="0" smtClean="0">
                <a:ea typeface="PMingLiU" pitchFamily="18" charset="-120"/>
                <a:cs typeface="PMingLiU" pitchFamily="18" charset="-120"/>
              </a:rPr>
              <a:t>labeling</a:t>
            </a:r>
          </a:p>
          <a:p>
            <a:pPr marL="971550" lvl="1" indent="-514350">
              <a:lnSpc>
                <a:spcPct val="80000"/>
              </a:lnSpc>
              <a:buFontTx/>
              <a:buAutoNum type="arabicPeriod"/>
            </a:pPr>
            <a:endParaRPr lang="en-US" altLang="zh-TW" sz="2600" dirty="0" smtClean="0">
              <a:ea typeface="PMingLiU" pitchFamily="18" charset="-120"/>
              <a:cs typeface="PMingLiU" pitchFamily="18" charset="-12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ea typeface="PMingLiU" pitchFamily="18" charset="-120"/>
                <a:cs typeface="PMingLiU" pitchFamily="18" charset="-120"/>
              </a:rPr>
              <a:t>2. Cycle through every label pair </a:t>
            </a:r>
            <a:r>
              <a:rPr lang="en-US" altLang="zh-TW" sz="2600" i="1" dirty="0">
                <a:ea typeface="PMingLiU" pitchFamily="18" charset="-120"/>
                <a:cs typeface="PMingLiU" pitchFamily="18" charset="-120"/>
              </a:rPr>
              <a:t>(A,B)</a:t>
            </a:r>
            <a:r>
              <a:rPr lang="en-US" altLang="zh-TW" sz="2600" dirty="0">
                <a:ea typeface="PMingLiU" pitchFamily="18" charset="-120"/>
                <a:cs typeface="PMingLiU" pitchFamily="18" charset="-120"/>
              </a:rPr>
              <a:t> in some order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200" dirty="0">
                <a:ea typeface="PMingLiU" pitchFamily="18" charset="-120"/>
                <a:cs typeface="PMingLiU" pitchFamily="18" charset="-120"/>
              </a:rPr>
              <a:t>2.1 Find the lowest </a:t>
            </a:r>
            <a:r>
              <a:rPr lang="en-US" altLang="zh-TW" sz="2200" i="1" dirty="0">
                <a:ea typeface="PMingLiU" pitchFamily="18" charset="-120"/>
                <a:cs typeface="PMingLiU" pitchFamily="18" charset="-120"/>
              </a:rPr>
              <a:t>E</a:t>
            </a:r>
            <a:r>
              <a:rPr lang="en-US" altLang="zh-TW" sz="2200" dirty="0">
                <a:ea typeface="PMingLiU" pitchFamily="18" charset="-120"/>
                <a:cs typeface="PMingLiU" pitchFamily="18" charset="-120"/>
              </a:rPr>
              <a:t> labeling within a single </a:t>
            </a:r>
            <a:r>
              <a:rPr lang="en-US" altLang="zh-TW" sz="2200" i="1" dirty="0">
                <a:ea typeface="PMingLiU" pitchFamily="18" charset="-120"/>
                <a:cs typeface="PMingLiU" pitchFamily="18" charset="-120"/>
              </a:rPr>
              <a:t>AB</a:t>
            </a:r>
            <a:r>
              <a:rPr lang="en-US" altLang="zh-TW" sz="2200" dirty="0">
                <a:ea typeface="PMingLiU" pitchFamily="18" charset="-120"/>
                <a:cs typeface="PMingLiU" pitchFamily="18" charset="-120"/>
              </a:rPr>
              <a:t>-swap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200" dirty="0">
                <a:ea typeface="PMingLiU" pitchFamily="18" charset="-120"/>
                <a:cs typeface="PMingLiU" pitchFamily="18" charset="-120"/>
              </a:rPr>
              <a:t>2.2 Go there if it’s lower </a:t>
            </a:r>
            <a:r>
              <a:rPr lang="en-US" altLang="zh-TW" sz="2200" i="1" dirty="0">
                <a:ea typeface="PMingLiU" pitchFamily="18" charset="-120"/>
                <a:cs typeface="PMingLiU" pitchFamily="18" charset="-120"/>
              </a:rPr>
              <a:t>E </a:t>
            </a:r>
            <a:r>
              <a:rPr lang="en-US" altLang="zh-TW" sz="2200" dirty="0">
                <a:ea typeface="PMingLiU" pitchFamily="18" charset="-120"/>
                <a:cs typeface="PMingLiU" pitchFamily="18" charset="-120"/>
              </a:rPr>
              <a:t>than the current </a:t>
            </a:r>
            <a:r>
              <a:rPr lang="en-US" altLang="zh-TW" sz="2200" dirty="0" smtClean="0">
                <a:ea typeface="PMingLiU" pitchFamily="18" charset="-120"/>
                <a:cs typeface="PMingLiU" pitchFamily="18" charset="-120"/>
              </a:rPr>
              <a:t>labeling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TW" sz="2200" dirty="0" smtClean="0">
              <a:ea typeface="PMingLiU" pitchFamily="18" charset="-120"/>
              <a:cs typeface="PMingLiU" pitchFamily="18" charset="-12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ea typeface="PMingLiU" pitchFamily="18" charset="-120"/>
                <a:cs typeface="PMingLiU" pitchFamily="18" charset="-120"/>
              </a:rPr>
              <a:t>3. If </a:t>
            </a:r>
            <a:r>
              <a:rPr lang="en-US" altLang="zh-TW" sz="2600" i="1" dirty="0">
                <a:ea typeface="PMingLiU" pitchFamily="18" charset="-120"/>
                <a:cs typeface="PMingLiU" pitchFamily="18" charset="-120"/>
              </a:rPr>
              <a:t>E </a:t>
            </a:r>
            <a:r>
              <a:rPr lang="en-US" altLang="zh-TW" sz="2600" dirty="0">
                <a:ea typeface="PMingLiU" pitchFamily="18" charset="-120"/>
                <a:cs typeface="PMingLiU" pitchFamily="18" charset="-120"/>
              </a:rPr>
              <a:t>did not decrease in the cycle, we’re done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ea typeface="PMingLiU" pitchFamily="18" charset="-120"/>
                <a:cs typeface="PMingLiU" pitchFamily="18" charset="-120"/>
              </a:rPr>
              <a:t>    Otherwise, go to step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685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76D2-AE44-0E49-A6A4-36D53BF307EA}" type="slidenum">
              <a:rPr lang="en-US"/>
              <a:pPr/>
              <a:t>26</a:t>
            </a:fld>
            <a:endParaRPr lang="en-US"/>
          </a:p>
        </p:txBody>
      </p:sp>
      <p:sp>
        <p:nvSpPr>
          <p:cNvPr id="184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6276" name="Picture 4" descr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1325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9100" y="3606800"/>
            <a:ext cx="4787900" cy="26797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 move algorithm</a:t>
            </a:r>
          </a:p>
          <a:p>
            <a:pPr lvl="1"/>
            <a:r>
              <a:rPr lang="en-US" dirty="0" smtClean="0"/>
              <a:t>Cycle through each label</a:t>
            </a:r>
          </a:p>
          <a:p>
            <a:pPr lvl="1"/>
            <a:r>
              <a:rPr lang="en-US" dirty="0" smtClean="0"/>
              <a:t>For each label L, solve a binary </a:t>
            </a:r>
            <a:r>
              <a:rPr lang="en-US" dirty="0" err="1" smtClean="0"/>
              <a:t>subproblem</a:t>
            </a:r>
            <a:r>
              <a:rPr lang="en-US" dirty="0" smtClean="0"/>
              <a:t> in which each pixel either keeps its current label or switches to L</a:t>
            </a:r>
          </a:p>
          <a:p>
            <a:pPr lvl="1"/>
            <a:r>
              <a:rPr lang="en-US" dirty="0" smtClean="0"/>
              <a:t>Make the move if cost decreases</a:t>
            </a:r>
          </a:p>
          <a:p>
            <a:pPr lvl="1"/>
            <a:r>
              <a:rPr lang="en-US" dirty="0" smtClean="0"/>
              <a:t>Continue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157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76D2-AE44-0E49-A6A4-36D53BF307EA}" type="slidenum">
              <a:rPr lang="en-US"/>
              <a:pPr/>
              <a:t>28</a:t>
            </a:fld>
            <a:endParaRPr lang="en-US"/>
          </a:p>
        </p:txBody>
      </p:sp>
      <p:sp>
        <p:nvSpPr>
          <p:cNvPr id="184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6276" name="Picture 4" descr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1325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11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F3E98-F151-5D49-A076-D505C3832002}" type="slidenum">
              <a:rPr lang="en-US"/>
              <a:pPr/>
              <a:t>29</a:t>
            </a:fld>
            <a:endParaRPr lang="en-US"/>
          </a:p>
        </p:txBody>
      </p:sp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8324" name="Picture 4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1372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75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MAP inference?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We’ve now seen two algorithms for MAP inference:</a:t>
            </a:r>
          </a:p>
          <a:p>
            <a:pPr lvl="1"/>
            <a:r>
              <a:rPr lang="en-US" dirty="0" smtClean="0"/>
              <a:t>Variable elimination: Exact, but potentially very slow</a:t>
            </a:r>
          </a:p>
          <a:p>
            <a:pPr lvl="1"/>
            <a:r>
              <a:rPr lang="en-US" dirty="0" smtClean="0"/>
              <a:t>Loopy Max-product BP: Fast, but approximate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turns out that in some cases, MAP problems are easier than Marginal inference problems</a:t>
            </a:r>
          </a:p>
          <a:p>
            <a:pPr lvl="1"/>
            <a:r>
              <a:rPr lang="en-US" dirty="0" smtClean="0"/>
              <a:t>One interesting case: With binary random variables, and potential functions that satisfy (relatively weak) restrictions, exact inference on a pairwise Markov network is efficient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79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B79BD-8DB4-444B-B749-959CD240D0FC}" type="slidenum">
              <a:rPr lang="en-US"/>
              <a:pPr/>
              <a:t>30</a:t>
            </a:fld>
            <a:endParaRPr lang="en-US"/>
          </a:p>
        </p:txBody>
      </p:sp>
      <p:sp>
        <p:nvSpPr>
          <p:cNvPr id="184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Multi-label graph cuts</a:t>
            </a:r>
            <a:endParaRPr lang="en-US" dirty="0"/>
          </a:p>
        </p:txBody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approximate algorithm works for:</a:t>
            </a:r>
          </a:p>
          <a:p>
            <a:pPr lvl="1"/>
            <a:r>
              <a:rPr lang="en-US" dirty="0" smtClean="0"/>
              <a:t>D of any form</a:t>
            </a:r>
          </a:p>
          <a:p>
            <a:pPr lvl="1"/>
            <a:r>
              <a:rPr lang="en-US" dirty="0" smtClean="0"/>
              <a:t>V must satisfy a (generalized) </a:t>
            </a:r>
            <a:r>
              <a:rPr lang="en-US" dirty="0" err="1" smtClean="0"/>
              <a:t>submodularity</a:t>
            </a:r>
            <a:r>
              <a:rPr lang="en-US" dirty="0" smtClean="0"/>
              <a:t> constraint:</a:t>
            </a:r>
            <a:endParaRPr lang="en-US" dirty="0"/>
          </a:p>
        </p:txBody>
      </p:sp>
      <p:pic>
        <p:nvPicPr>
          <p:cNvPr id="1849349" name="Picture 5" descr="Picture 12"/>
          <p:cNvPicPr>
            <a:picLocks noChangeAspect="1" noChangeArrowheads="1"/>
          </p:cNvPicPr>
          <p:nvPr/>
        </p:nvPicPr>
        <p:blipFill rotWithShape="1">
          <a:blip r:embed="rId3"/>
          <a:srcRect l="-139" t="56017" r="139" b="-2075"/>
          <a:stretch/>
        </p:blipFill>
        <p:spPr bwMode="auto">
          <a:xfrm>
            <a:off x="1041400" y="3302000"/>
            <a:ext cx="7302500" cy="225160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4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cuts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graph cuts is key step of inner loop</a:t>
            </a:r>
          </a:p>
          <a:p>
            <a:r>
              <a:rPr lang="en-US" dirty="0" smtClean="0"/>
              <a:t>In each iteration of graph cuts, the total cost can’t increase</a:t>
            </a:r>
          </a:p>
          <a:p>
            <a:pPr lvl="1"/>
            <a:r>
              <a:rPr lang="en-US" dirty="0" smtClean="0"/>
              <a:t>Converges to a solution in O(n) steps</a:t>
            </a:r>
          </a:p>
          <a:p>
            <a:pPr lvl="1"/>
            <a:r>
              <a:rPr lang="en-US" dirty="0" smtClean="0"/>
              <a:t>In practice, typically converges in just a few steps</a:t>
            </a:r>
          </a:p>
          <a:p>
            <a:r>
              <a:rPr lang="en-US" dirty="0" smtClean="0"/>
              <a:t>At convergence, the solution is a local minimum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16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does graph cuts work so well?</a:t>
            </a:r>
            <a:endParaRPr lang="en-US" dirty="0"/>
          </a:p>
        </p:txBody>
      </p:sp>
      <p:sp>
        <p:nvSpPr>
          <p:cNvPr id="184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an iterative, </a:t>
            </a:r>
            <a:r>
              <a:rPr lang="en-US" dirty="0" smtClean="0"/>
              <a:t>hill-climbing approach, but one in which every step is searching over a </a:t>
            </a:r>
            <a:r>
              <a:rPr lang="en-US" i="1" dirty="0" smtClean="0"/>
              <a:t>huge</a:t>
            </a:r>
            <a:r>
              <a:rPr lang="en-US" dirty="0" smtClean="0"/>
              <a:t> space</a:t>
            </a:r>
          </a:p>
          <a:p>
            <a:pPr lvl="1"/>
            <a:r>
              <a:rPr lang="en-US" dirty="0" smtClean="0"/>
              <a:t>Every step searches over O(2</a:t>
            </a:r>
            <a:r>
              <a:rPr lang="en-US" baseline="30000" dirty="0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labelings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Starting from an arbitrary labeling, you can get to the optimal labeling in just </a:t>
            </a:r>
            <a:r>
              <a:rPr lang="en-US" i="1" dirty="0" smtClean="0"/>
              <a:t>k</a:t>
            </a:r>
            <a:r>
              <a:rPr lang="en-US" dirty="0" smtClean="0"/>
              <a:t> of these steps</a:t>
            </a:r>
            <a:endParaRPr lang="en-US" dirty="0"/>
          </a:p>
          <a:p>
            <a:r>
              <a:rPr lang="en-US" dirty="0" smtClean="0"/>
              <a:t>Compare this to other, more obvious hill-climbing techniques, e.g. change a single pixel at a time</a:t>
            </a:r>
          </a:p>
          <a:p>
            <a:pPr lvl="1"/>
            <a:r>
              <a:rPr lang="en-US" dirty="0" smtClean="0"/>
              <a:t>Every step searches over just O(1) </a:t>
            </a:r>
            <a:r>
              <a:rPr lang="en-US" dirty="0" err="1" smtClean="0"/>
              <a:t>labelings</a:t>
            </a:r>
            <a:endParaRPr lang="en-US" dirty="0" smtClean="0"/>
          </a:p>
          <a:p>
            <a:pPr lvl="1"/>
            <a:r>
              <a:rPr lang="en-US" dirty="0" smtClean="0"/>
              <a:t>Generally yields a weak local minimum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547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Graph cuts </a:t>
            </a:r>
            <a:r>
              <a:rPr lang="en-US" sz="4000" dirty="0" err="1" smtClean="0"/>
              <a:t>vs</a:t>
            </a:r>
            <a:r>
              <a:rPr lang="en-US" sz="4000" dirty="0" smtClean="0"/>
              <a:t> BP</a:t>
            </a:r>
            <a:endParaRPr lang="en-US" sz="4000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933825"/>
            <a:ext cx="7772400" cy="2459038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4572000" y="5600700"/>
            <a:ext cx="4572000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Tappen</a:t>
            </a:r>
            <a:r>
              <a:rPr lang="en-US" dirty="0" smtClean="0">
                <a:solidFill>
                  <a:srgbClr val="0000FF"/>
                </a:solidFill>
              </a:rPr>
              <a:t> 2003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622597" name="Object 5"/>
          <p:cNvGraphicFramePr>
            <a:graphicFrameLocks noChangeAspect="1"/>
          </p:cNvGraphicFramePr>
          <p:nvPr/>
        </p:nvGraphicFramePr>
        <p:xfrm>
          <a:off x="0" y="2611438"/>
          <a:ext cx="8820150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Image" r:id="rId3" imgW="10057143" imgH="3314286" progId="">
                  <p:embed/>
                </p:oleObj>
              </mc:Choice>
              <mc:Fallback>
                <p:oleObj name="Image" r:id="rId3" imgW="10057143" imgH="33142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11438"/>
                        <a:ext cx="8820150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75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Comparing techniques on stereo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4525963"/>
          </a:xfrm>
        </p:spPr>
        <p:txBody>
          <a:bodyPr/>
          <a:lstStyle/>
          <a:p>
            <a:r>
              <a:rPr lang="en-US" dirty="0" smtClean="0"/>
              <a:t>Compare techniques on cost of best solution (“energy”) versus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2" y="2133600"/>
            <a:ext cx="873899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68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424862" cy="1143000"/>
          </a:xfrm>
        </p:spPr>
        <p:txBody>
          <a:bodyPr/>
          <a:lstStyle/>
          <a:p>
            <a:r>
              <a:rPr lang="en-US" sz="4000" dirty="0" smtClean="0"/>
              <a:t>Ground truth </a:t>
            </a:r>
            <a:r>
              <a:rPr lang="en-US" sz="4000" dirty="0" err="1" smtClean="0"/>
              <a:t>vs</a:t>
            </a:r>
            <a:r>
              <a:rPr lang="en-US" sz="4000" dirty="0" smtClean="0"/>
              <a:t> Graph cuts </a:t>
            </a:r>
            <a:r>
              <a:rPr lang="en-US" sz="4000" dirty="0" err="1" smtClean="0"/>
              <a:t>vs</a:t>
            </a:r>
            <a:r>
              <a:rPr lang="en-US" sz="4000" dirty="0" smtClean="0"/>
              <a:t> BP</a:t>
            </a:r>
            <a:endParaRPr lang="en-US" sz="4000" dirty="0"/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/>
        </p:nvGraphicFramePr>
        <p:xfrm>
          <a:off x="323850" y="2376488"/>
          <a:ext cx="8424863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Image" r:id="rId3" imgW="9726984" imgH="3542857" progId="">
                  <p:embed/>
                </p:oleObj>
              </mc:Choice>
              <mc:Fallback>
                <p:oleObj name="Image" r:id="rId3" imgW="9726984" imgH="35428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376488"/>
                        <a:ext cx="8424863" cy="306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48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cuts </a:t>
            </a:r>
            <a:r>
              <a:rPr lang="en-US" dirty="0" err="1" smtClean="0"/>
              <a:t>vs</a:t>
            </a:r>
            <a:r>
              <a:rPr lang="en-US" dirty="0" smtClean="0"/>
              <a:t> BP</a:t>
            </a: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Graph cuts typically finds slightly lower-energy solutions</a:t>
            </a:r>
          </a:p>
          <a:p>
            <a:pPr lvl="1"/>
            <a:r>
              <a:rPr lang="en-US" dirty="0" smtClean="0"/>
              <a:t>However, lower-energy is not necessarily better…</a:t>
            </a:r>
          </a:p>
          <a:p>
            <a:r>
              <a:rPr lang="en-US" dirty="0" smtClean="0"/>
              <a:t>BP is typically faster</a:t>
            </a:r>
          </a:p>
          <a:p>
            <a:r>
              <a:rPr lang="en-US" dirty="0" smtClean="0"/>
              <a:t>More theoretical results are known for graph cuts</a:t>
            </a:r>
          </a:p>
          <a:p>
            <a:pPr lvl="1"/>
            <a:r>
              <a:rPr lang="en-US" dirty="0" smtClean="0"/>
              <a:t>On 2 label problems, graph cuts gives exact solution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multilabel</a:t>
            </a:r>
            <a:r>
              <a:rPr lang="en-US" dirty="0" smtClean="0"/>
              <a:t> problems with convex cost functions, GC gives solutions in polynomial time (but not practical in practice)</a:t>
            </a:r>
          </a:p>
          <a:p>
            <a:r>
              <a:rPr lang="en-US" dirty="0" smtClean="0"/>
              <a:t>BP is more general</a:t>
            </a:r>
          </a:p>
          <a:p>
            <a:pPr lvl="1"/>
            <a:r>
              <a:rPr lang="en-US" dirty="0" smtClean="0"/>
              <a:t>Works on any graph structure, and any </a:t>
            </a:r>
            <a:r>
              <a:rPr lang="en-US" dirty="0" err="1" smtClean="0"/>
              <a:t>pairwise</a:t>
            </a:r>
            <a:r>
              <a:rPr lang="en-US" dirty="0" smtClean="0"/>
              <a:t> cost function</a:t>
            </a:r>
          </a:p>
          <a:p>
            <a:pPr lvl="1"/>
            <a:r>
              <a:rPr lang="en-US" dirty="0" smtClean="0"/>
              <a:t>Can choose MAP inference or compute </a:t>
            </a:r>
            <a:r>
              <a:rPr lang="en-US" dirty="0" err="1" smtClean="0"/>
              <a:t>marginals</a:t>
            </a:r>
            <a:endParaRPr lang="en-US" dirty="0" smtClean="0"/>
          </a:p>
          <a:p>
            <a:pPr lvl="1"/>
            <a:r>
              <a:rPr lang="en-US" dirty="0" smtClean="0"/>
              <a:t>Easier to implement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12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slightly more interesting problem…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Foreground </a:t>
            </a:r>
            <a:r>
              <a:rPr lang="en-US" dirty="0" err="1" smtClean="0"/>
              <a:t>vs</a:t>
            </a:r>
            <a:r>
              <a:rPr lang="en-US" dirty="0" smtClean="0"/>
              <a:t> background segmentation</a:t>
            </a:r>
          </a:p>
          <a:p>
            <a:pPr lvl="1"/>
            <a:r>
              <a:rPr lang="en-US" dirty="0" smtClean="0"/>
              <a:t>We want to label every pixel of an im</a:t>
            </a:r>
            <a:r>
              <a:rPr lang="en-US" dirty="0" smtClean="0"/>
              <a:t>age with a 0 or a 1, indicating whether it’s a background or foreground pixel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114675"/>
            <a:ext cx="24384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114675"/>
            <a:ext cx="24384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114675"/>
            <a:ext cx="2438400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32308" y="6488668"/>
            <a:ext cx="3464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N. </a:t>
            </a:r>
            <a:r>
              <a:rPr lang="en-US" dirty="0" err="1" smtClean="0"/>
              <a:t>Snavely’s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65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58933" cy="1143000"/>
          </a:xfrm>
        </p:spPr>
        <p:txBody>
          <a:bodyPr/>
          <a:lstStyle/>
          <a:p>
            <a:r>
              <a:rPr lang="en-US" dirty="0" smtClean="0"/>
              <a:t>Solving with an 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84800" cy="4525963"/>
          </a:xfrm>
        </p:spPr>
        <p:txBody>
          <a:bodyPr/>
          <a:lstStyle/>
          <a:p>
            <a:r>
              <a:rPr lang="en-US" dirty="0" smtClean="0"/>
              <a:t>So, we want to solve a problem of the form: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Y variables are given</a:t>
            </a:r>
          </a:p>
          <a:p>
            <a:pPr lvl="1"/>
            <a:r>
              <a:rPr lang="en-US" dirty="0" smtClean="0"/>
              <a:t>X variables are binary-valued</a:t>
            </a:r>
          </a:p>
          <a:p>
            <a:pPr lvl="1"/>
            <a:r>
              <a:rPr lang="en-US" dirty="0" smtClean="0"/>
              <a:t>D cost functions have any form</a:t>
            </a:r>
          </a:p>
          <a:p>
            <a:pPr lvl="1"/>
            <a:r>
              <a:rPr lang="en-US" dirty="0" smtClean="0"/>
              <a:t>V cost functions have the form: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3666" y="236538"/>
            <a:ext cx="2898563" cy="211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714066" y="37900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34666" y="35868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929966" y="35868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425266" y="35868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434666" y="40440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929966" y="40440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425266" y="40440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434666" y="45012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929966" y="45012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425266" y="450125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510866" y="3663055"/>
            <a:ext cx="97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510866" y="412025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510866" y="457745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510866" y="366305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006166" y="366305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7501466" y="366305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209366" y="37900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17366" y="37900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510866" y="36630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006166" y="36630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501466" y="36630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714066" y="42472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209366" y="42472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717366" y="42472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510866" y="41202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006166" y="41202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501466" y="41202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714066" y="47044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7209366" y="47044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717366" y="470445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510866" y="45774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7006166" y="45774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7501466" y="457745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7710537" y="37938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7431137" y="35906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7926437" y="35906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8421737" y="35906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7431137" y="40478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7926437" y="40478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8421737" y="40478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7431137" y="45050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7926437" y="45050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8421737" y="450504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7507337" y="3666845"/>
            <a:ext cx="97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7507337" y="412404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7507337" y="458124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507337" y="366684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8002637" y="366684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8497937" y="366684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8205837" y="37938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8713837" y="37938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7507337" y="36668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8002637" y="36668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8497937" y="36668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710537" y="42510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8205837" y="42510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8713837" y="42510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>
            <a:off x="7507337" y="41240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8002637" y="41240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8497937" y="41240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7710537" y="47082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8205837" y="47082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8713837" y="470824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7507337" y="45812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36"/>
          <p:cNvSpPr>
            <a:spLocks noChangeShapeType="1"/>
          </p:cNvSpPr>
          <p:nvPr/>
        </p:nvSpPr>
        <p:spPr bwMode="auto">
          <a:xfrm>
            <a:off x="8002637" y="45812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>
            <a:off x="8497937" y="458124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6714066" y="4699014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6434666" y="44958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6929966" y="44958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8"/>
          <p:cNvSpPr>
            <a:spLocks noChangeArrowheads="1"/>
          </p:cNvSpPr>
          <p:nvPr/>
        </p:nvSpPr>
        <p:spPr bwMode="auto">
          <a:xfrm>
            <a:off x="7425266" y="44958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9"/>
          <p:cNvSpPr>
            <a:spLocks noChangeArrowheads="1"/>
          </p:cNvSpPr>
          <p:nvPr/>
        </p:nvSpPr>
        <p:spPr bwMode="auto">
          <a:xfrm>
            <a:off x="6434666" y="49530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10"/>
          <p:cNvSpPr>
            <a:spLocks noChangeArrowheads="1"/>
          </p:cNvSpPr>
          <p:nvPr/>
        </p:nvSpPr>
        <p:spPr bwMode="auto">
          <a:xfrm>
            <a:off x="6929966" y="49530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7425266" y="49530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12"/>
          <p:cNvSpPr>
            <a:spLocks noChangeArrowheads="1"/>
          </p:cNvSpPr>
          <p:nvPr/>
        </p:nvSpPr>
        <p:spPr bwMode="auto">
          <a:xfrm>
            <a:off x="6434666" y="54102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13"/>
          <p:cNvSpPr>
            <a:spLocks noChangeArrowheads="1"/>
          </p:cNvSpPr>
          <p:nvPr/>
        </p:nvSpPr>
        <p:spPr bwMode="auto">
          <a:xfrm>
            <a:off x="6929966" y="54102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14"/>
          <p:cNvSpPr>
            <a:spLocks noChangeArrowheads="1"/>
          </p:cNvSpPr>
          <p:nvPr/>
        </p:nvSpPr>
        <p:spPr bwMode="auto">
          <a:xfrm>
            <a:off x="7425266" y="54102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>
            <a:off x="6510866" y="4572014"/>
            <a:ext cx="97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6510866" y="502921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>
            <a:off x="6510866" y="548641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6510866" y="457201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7006166" y="457201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>
            <a:off x="7501466" y="457201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21"/>
          <p:cNvSpPr>
            <a:spLocks noChangeArrowheads="1"/>
          </p:cNvSpPr>
          <p:nvPr/>
        </p:nvSpPr>
        <p:spPr bwMode="auto">
          <a:xfrm>
            <a:off x="7209366" y="46990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22"/>
          <p:cNvSpPr>
            <a:spLocks noChangeArrowheads="1"/>
          </p:cNvSpPr>
          <p:nvPr/>
        </p:nvSpPr>
        <p:spPr bwMode="auto">
          <a:xfrm>
            <a:off x="7717366" y="46990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3"/>
          <p:cNvSpPr>
            <a:spLocks noChangeShapeType="1"/>
          </p:cNvSpPr>
          <p:nvPr/>
        </p:nvSpPr>
        <p:spPr bwMode="auto">
          <a:xfrm>
            <a:off x="6510866" y="45720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4"/>
          <p:cNvSpPr>
            <a:spLocks noChangeShapeType="1"/>
          </p:cNvSpPr>
          <p:nvPr/>
        </p:nvSpPr>
        <p:spPr bwMode="auto">
          <a:xfrm>
            <a:off x="7006166" y="45720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5"/>
          <p:cNvSpPr>
            <a:spLocks noChangeShapeType="1"/>
          </p:cNvSpPr>
          <p:nvPr/>
        </p:nvSpPr>
        <p:spPr bwMode="auto">
          <a:xfrm>
            <a:off x="7501466" y="45720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26"/>
          <p:cNvSpPr>
            <a:spLocks noChangeArrowheads="1"/>
          </p:cNvSpPr>
          <p:nvPr/>
        </p:nvSpPr>
        <p:spPr bwMode="auto">
          <a:xfrm>
            <a:off x="6714066" y="51562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7209366" y="51562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7717366" y="51562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>
            <a:off x="6510866" y="50292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30"/>
          <p:cNvSpPr>
            <a:spLocks noChangeShapeType="1"/>
          </p:cNvSpPr>
          <p:nvPr/>
        </p:nvSpPr>
        <p:spPr bwMode="auto">
          <a:xfrm>
            <a:off x="7006166" y="50292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31"/>
          <p:cNvSpPr>
            <a:spLocks noChangeShapeType="1"/>
          </p:cNvSpPr>
          <p:nvPr/>
        </p:nvSpPr>
        <p:spPr bwMode="auto">
          <a:xfrm>
            <a:off x="7501466" y="50292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32"/>
          <p:cNvSpPr>
            <a:spLocks noChangeArrowheads="1"/>
          </p:cNvSpPr>
          <p:nvPr/>
        </p:nvSpPr>
        <p:spPr bwMode="auto">
          <a:xfrm>
            <a:off x="6714066" y="56134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33"/>
          <p:cNvSpPr>
            <a:spLocks noChangeArrowheads="1"/>
          </p:cNvSpPr>
          <p:nvPr/>
        </p:nvSpPr>
        <p:spPr bwMode="auto">
          <a:xfrm>
            <a:off x="7209366" y="56134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34"/>
          <p:cNvSpPr>
            <a:spLocks noChangeArrowheads="1"/>
          </p:cNvSpPr>
          <p:nvPr/>
        </p:nvSpPr>
        <p:spPr bwMode="auto">
          <a:xfrm>
            <a:off x="7717366" y="56134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35"/>
          <p:cNvSpPr>
            <a:spLocks noChangeShapeType="1"/>
          </p:cNvSpPr>
          <p:nvPr/>
        </p:nvSpPr>
        <p:spPr bwMode="auto">
          <a:xfrm>
            <a:off x="6510866" y="54864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36"/>
          <p:cNvSpPr>
            <a:spLocks noChangeShapeType="1"/>
          </p:cNvSpPr>
          <p:nvPr/>
        </p:nvSpPr>
        <p:spPr bwMode="auto">
          <a:xfrm>
            <a:off x="7006166" y="54864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37"/>
          <p:cNvSpPr>
            <a:spLocks noChangeShapeType="1"/>
          </p:cNvSpPr>
          <p:nvPr/>
        </p:nvSpPr>
        <p:spPr bwMode="auto">
          <a:xfrm>
            <a:off x="7501466" y="548641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7710537" y="47028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7431137" y="44996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7926437" y="44996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8421737" y="44996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7431137" y="49568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7926437" y="49568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11"/>
          <p:cNvSpPr>
            <a:spLocks noChangeArrowheads="1"/>
          </p:cNvSpPr>
          <p:nvPr/>
        </p:nvSpPr>
        <p:spPr bwMode="auto">
          <a:xfrm>
            <a:off x="8421737" y="49568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2"/>
          <p:cNvSpPr>
            <a:spLocks noChangeArrowheads="1"/>
          </p:cNvSpPr>
          <p:nvPr/>
        </p:nvSpPr>
        <p:spPr bwMode="auto">
          <a:xfrm>
            <a:off x="7431137" y="54140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13"/>
          <p:cNvSpPr>
            <a:spLocks noChangeArrowheads="1"/>
          </p:cNvSpPr>
          <p:nvPr/>
        </p:nvSpPr>
        <p:spPr bwMode="auto">
          <a:xfrm>
            <a:off x="7926437" y="54140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14"/>
          <p:cNvSpPr>
            <a:spLocks noChangeArrowheads="1"/>
          </p:cNvSpPr>
          <p:nvPr/>
        </p:nvSpPr>
        <p:spPr bwMode="auto">
          <a:xfrm>
            <a:off x="8421737" y="541400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7507337" y="4575804"/>
            <a:ext cx="97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7507337" y="503300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>
            <a:off x="7507337" y="549020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>
            <a:off x="7507337" y="45758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>
            <a:off x="8002637" y="45758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20"/>
          <p:cNvSpPr>
            <a:spLocks noChangeShapeType="1"/>
          </p:cNvSpPr>
          <p:nvPr/>
        </p:nvSpPr>
        <p:spPr bwMode="auto">
          <a:xfrm>
            <a:off x="8497937" y="457580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21"/>
          <p:cNvSpPr>
            <a:spLocks noChangeArrowheads="1"/>
          </p:cNvSpPr>
          <p:nvPr/>
        </p:nvSpPr>
        <p:spPr bwMode="auto">
          <a:xfrm>
            <a:off x="8205837" y="47028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22"/>
          <p:cNvSpPr>
            <a:spLocks noChangeArrowheads="1"/>
          </p:cNvSpPr>
          <p:nvPr/>
        </p:nvSpPr>
        <p:spPr bwMode="auto">
          <a:xfrm>
            <a:off x="8713837" y="47028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23"/>
          <p:cNvSpPr>
            <a:spLocks noChangeShapeType="1"/>
          </p:cNvSpPr>
          <p:nvPr/>
        </p:nvSpPr>
        <p:spPr bwMode="auto">
          <a:xfrm>
            <a:off x="7507337" y="45758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24"/>
          <p:cNvSpPr>
            <a:spLocks noChangeShapeType="1"/>
          </p:cNvSpPr>
          <p:nvPr/>
        </p:nvSpPr>
        <p:spPr bwMode="auto">
          <a:xfrm>
            <a:off x="8002637" y="45758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25"/>
          <p:cNvSpPr>
            <a:spLocks noChangeShapeType="1"/>
          </p:cNvSpPr>
          <p:nvPr/>
        </p:nvSpPr>
        <p:spPr bwMode="auto">
          <a:xfrm>
            <a:off x="8497937" y="45758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7710537" y="51600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8205837" y="51600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8713837" y="51600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29"/>
          <p:cNvSpPr>
            <a:spLocks noChangeShapeType="1"/>
          </p:cNvSpPr>
          <p:nvPr/>
        </p:nvSpPr>
        <p:spPr bwMode="auto">
          <a:xfrm>
            <a:off x="7507337" y="50330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30"/>
          <p:cNvSpPr>
            <a:spLocks noChangeShapeType="1"/>
          </p:cNvSpPr>
          <p:nvPr/>
        </p:nvSpPr>
        <p:spPr bwMode="auto">
          <a:xfrm>
            <a:off x="8002637" y="50330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>
            <a:off x="8497937" y="50330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32"/>
          <p:cNvSpPr>
            <a:spLocks noChangeArrowheads="1"/>
          </p:cNvSpPr>
          <p:nvPr/>
        </p:nvSpPr>
        <p:spPr bwMode="auto">
          <a:xfrm>
            <a:off x="7710537" y="56172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33"/>
          <p:cNvSpPr>
            <a:spLocks noChangeArrowheads="1"/>
          </p:cNvSpPr>
          <p:nvPr/>
        </p:nvSpPr>
        <p:spPr bwMode="auto">
          <a:xfrm>
            <a:off x="8205837" y="56172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34"/>
          <p:cNvSpPr>
            <a:spLocks noChangeArrowheads="1"/>
          </p:cNvSpPr>
          <p:nvPr/>
        </p:nvSpPr>
        <p:spPr bwMode="auto">
          <a:xfrm>
            <a:off x="8713837" y="56172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7507337" y="54902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36"/>
          <p:cNvSpPr>
            <a:spLocks noChangeShapeType="1"/>
          </p:cNvSpPr>
          <p:nvPr/>
        </p:nvSpPr>
        <p:spPr bwMode="auto">
          <a:xfrm>
            <a:off x="8002637" y="54902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37"/>
          <p:cNvSpPr>
            <a:spLocks noChangeShapeType="1"/>
          </p:cNvSpPr>
          <p:nvPr/>
        </p:nvSpPr>
        <p:spPr bwMode="auto">
          <a:xfrm>
            <a:off x="8497937" y="549020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345127" y="3155434"/>
            <a:ext cx="223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Observed pixel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400439" y="5847834"/>
            <a:ext cx="2523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Unobservable </a:t>
            </a:r>
            <a:r>
              <a:rPr lang="en-US" dirty="0" smtClean="0"/>
              <a:t>binary 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" y="2874435"/>
            <a:ext cx="5799667" cy="937064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8302" y="5664202"/>
            <a:ext cx="3371565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01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CBCB-41CC-704E-91A1-133F6F93B68E}" type="slidenum">
              <a:rPr lang="en-US"/>
              <a:pPr/>
              <a:t>6</a:t>
            </a:fld>
            <a:endParaRPr lang="en-US"/>
          </a:p>
        </p:txBody>
      </p:sp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cut problem </a:t>
            </a:r>
          </a:p>
        </p:txBody>
      </p:sp>
      <p:sp>
        <p:nvSpPr>
          <p:cNvPr id="1809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0" y="1981200"/>
            <a:ext cx="4191000" cy="3733800"/>
          </a:xfrm>
        </p:spPr>
        <p:txBody>
          <a:bodyPr/>
          <a:lstStyle/>
          <a:p>
            <a:r>
              <a:rPr lang="en-US"/>
              <a:t>Min cut problem:</a:t>
            </a:r>
          </a:p>
          <a:p>
            <a:pPr lvl="1"/>
            <a:r>
              <a:rPr lang="en-US" sz="2000"/>
              <a:t>Find the cheapest way to cut the edges so that the “source” is separated from the “sink”</a:t>
            </a:r>
          </a:p>
          <a:p>
            <a:pPr lvl="1"/>
            <a:r>
              <a:rPr lang="en-US" sz="2000"/>
              <a:t>Cut edges going from source side to sink side</a:t>
            </a:r>
          </a:p>
          <a:p>
            <a:pPr lvl="1"/>
            <a:r>
              <a:rPr lang="en-US" sz="2000"/>
              <a:t>Edge weights now represent cutting “costs”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1905000"/>
            <a:ext cx="1504950" cy="3048000"/>
            <a:chOff x="1392" y="1200"/>
            <a:chExt cx="948" cy="1920"/>
          </a:xfrm>
        </p:grpSpPr>
        <p:sp>
          <p:nvSpPr>
            <p:cNvPr id="1809413" name="Freeform 5"/>
            <p:cNvSpPr>
              <a:spLocks/>
            </p:cNvSpPr>
            <p:nvPr/>
          </p:nvSpPr>
          <p:spPr bwMode="auto">
            <a:xfrm>
              <a:off x="1392" y="1488"/>
              <a:ext cx="624" cy="163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512" y="576"/>
                </a:cxn>
                <a:cxn ang="0">
                  <a:pos x="80" y="624"/>
                </a:cxn>
                <a:cxn ang="0">
                  <a:pos x="32" y="1728"/>
                </a:cxn>
              </a:cxnLst>
              <a:rect l="0" t="0" r="r" b="b"/>
              <a:pathLst>
                <a:path w="656" h="1728">
                  <a:moveTo>
                    <a:pt x="656" y="0"/>
                  </a:moveTo>
                  <a:cubicBezTo>
                    <a:pt x="632" y="236"/>
                    <a:pt x="608" y="472"/>
                    <a:pt x="512" y="576"/>
                  </a:cubicBezTo>
                  <a:cubicBezTo>
                    <a:pt x="416" y="680"/>
                    <a:pt x="160" y="432"/>
                    <a:pt x="80" y="624"/>
                  </a:cubicBezTo>
                  <a:cubicBezTo>
                    <a:pt x="0" y="816"/>
                    <a:pt x="16" y="1272"/>
                    <a:pt x="32" y="1728"/>
                  </a:cubicBez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9414" name="Text Box 6"/>
            <p:cNvSpPr txBox="1">
              <a:spLocks noChangeArrowheads="1"/>
            </p:cNvSpPr>
            <p:nvPr/>
          </p:nvSpPr>
          <p:spPr bwMode="auto">
            <a:xfrm>
              <a:off x="1680" y="1200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buFontTx/>
                <a:buNone/>
              </a:pPr>
              <a:r>
                <a:rPr lang="en-US" i="0">
                  <a:solidFill>
                    <a:srgbClr val="00CC00"/>
                  </a:solidFill>
                </a:rPr>
                <a:t>a cut C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400" y="2667000"/>
            <a:ext cx="4802188" cy="3048000"/>
            <a:chOff x="96" y="1680"/>
            <a:chExt cx="3025" cy="1920"/>
          </a:xfrm>
        </p:grpSpPr>
        <p:sp>
          <p:nvSpPr>
            <p:cNvPr id="1809416" name="Text Box 8"/>
            <p:cNvSpPr txBox="1">
              <a:spLocks noChangeArrowheads="1"/>
            </p:cNvSpPr>
            <p:nvPr/>
          </p:nvSpPr>
          <p:spPr bwMode="auto">
            <a:xfrm>
              <a:off x="96" y="1862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buFontTx/>
                <a:buNone/>
              </a:pPr>
              <a:r>
                <a:rPr lang="en-US" sz="2000" i="0"/>
                <a:t>“source”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88" y="1680"/>
              <a:ext cx="2833" cy="1920"/>
              <a:chOff x="144" y="1728"/>
              <a:chExt cx="2833" cy="1920"/>
            </a:xfrm>
          </p:grpSpPr>
          <p:sp>
            <p:nvSpPr>
              <p:cNvPr id="1809418" name="Line 10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19" name="Line 11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0" name="Line 12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1" name="Line 13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2" name="Line 14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3" name="Line 15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4" name="Line 16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5" name="Line 17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6" name="Line 18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7" name="Line 19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8" name="Line 20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29" name="Line 21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0" name="Line 22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1" name="Line 23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2" name="Text Box 24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i="0"/>
                  <a:t>A graph with two terminals</a:t>
                </a:r>
              </a:p>
            </p:txBody>
          </p:sp>
          <p:sp>
            <p:nvSpPr>
              <p:cNvPr id="1809433" name="Oval 25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4" name="Oval 26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5" name="Oval 27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6" name="Line 28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7" name="Line 29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8" name="Line 30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39" name="Line 3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40" name="Oval 32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41" name="Oval 33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42" name="Oval 34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43" name="Oval 35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44" name="Oval 3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45" name="Oval 37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46" name="Oval 38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buFontTx/>
                  <a:buNone/>
                </a:pPr>
                <a:endParaRPr lang="en-US" b="1" i="0"/>
              </a:p>
            </p:txBody>
          </p:sp>
          <p:sp>
            <p:nvSpPr>
              <p:cNvPr id="1809447" name="Oval 39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448" name="Text Box 40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 i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809449" name="Text Box 41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 i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809450" name="Text Box 42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 i="0"/>
                  <a:t>“sink”</a:t>
                </a: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48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E38DE-ED13-2C4D-9288-D55ABDEBFF09}" type="slidenum">
              <a:rPr lang="en-US"/>
              <a:pPr/>
              <a:t>7</a:t>
            </a:fld>
            <a:endParaRPr lang="en-US"/>
          </a:p>
        </p:txBody>
      </p:sp>
      <p:sp>
        <p:nvSpPr>
          <p:cNvPr id="181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“Augmenting Path” algorithms</a:t>
            </a:r>
          </a:p>
        </p:txBody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676400"/>
            <a:ext cx="3733800" cy="1447800"/>
          </a:xfrm>
        </p:spPr>
        <p:txBody>
          <a:bodyPr/>
          <a:lstStyle/>
          <a:p>
            <a:r>
              <a:rPr lang="en-US" sz="2400" dirty="0"/>
              <a:t>Find a path from S to T along non-saturated edges</a:t>
            </a:r>
          </a:p>
          <a:p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2667000"/>
            <a:ext cx="4802188" cy="3048000"/>
            <a:chOff x="96" y="1680"/>
            <a:chExt cx="3025" cy="1920"/>
          </a:xfrm>
        </p:grpSpPr>
        <p:sp>
          <p:nvSpPr>
            <p:cNvPr id="1813509" name="Text Box 5"/>
            <p:cNvSpPr txBox="1">
              <a:spLocks noChangeArrowheads="1"/>
            </p:cNvSpPr>
            <p:nvPr/>
          </p:nvSpPr>
          <p:spPr bwMode="auto">
            <a:xfrm>
              <a:off x="96" y="1862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buFontTx/>
                <a:buNone/>
              </a:pPr>
              <a:r>
                <a:rPr lang="en-US" sz="2000" i="0"/>
                <a:t>“source”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" y="1680"/>
              <a:ext cx="2833" cy="1920"/>
              <a:chOff x="144" y="1728"/>
              <a:chExt cx="2833" cy="1920"/>
            </a:xfrm>
          </p:grpSpPr>
          <p:sp>
            <p:nvSpPr>
              <p:cNvPr id="1813511" name="Line 7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12" name="Line 8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13" name="Line 9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14" name="Line 1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15" name="Line 1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16" name="Line 1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17" name="Line 1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18" name="Line 1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19" name="Line 15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0" name="Line 16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1" name="Line 17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2" name="Line 1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3" name="Line 19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4" name="Line 20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5" name="Text Box 21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i="0"/>
                  <a:t>A graph with two terminals</a:t>
                </a:r>
              </a:p>
            </p:txBody>
          </p:sp>
          <p:sp>
            <p:nvSpPr>
              <p:cNvPr id="1813526" name="Oval 2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7" name="Oval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8" name="Oval 24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29" name="Line 25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0" name="Line 2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1" name="Line 27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2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3" name="Oval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4" name="Oval 30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5" name="Oval 31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6" name="Oval 32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7" name="Oval 3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8" name="Oval 3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39" name="Oval 3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buFontTx/>
                  <a:buNone/>
                </a:pPr>
                <a:endParaRPr lang="en-US" b="1" i="0"/>
              </a:p>
            </p:txBody>
          </p:sp>
          <p:sp>
            <p:nvSpPr>
              <p:cNvPr id="1813540" name="Oval 3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541" name="Text Box 37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 i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813542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 i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813543" name="Text Box 39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 i="0"/>
                  <a:t>“sink”</a:t>
                </a:r>
              </a:p>
            </p:txBody>
          </p:sp>
        </p:grpSp>
      </p:grpSp>
      <p:sp>
        <p:nvSpPr>
          <p:cNvPr id="1813544" name="Rectangle 40"/>
          <p:cNvSpPr>
            <a:spLocks noChangeArrowheads="1"/>
          </p:cNvSpPr>
          <p:nvPr/>
        </p:nvSpPr>
        <p:spPr bwMode="auto">
          <a:xfrm>
            <a:off x="5257800" y="32004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400" i="0" dirty="0" smtClean="0">
                <a:latin typeface="Calibri"/>
                <a:cs typeface="Calibri"/>
              </a:rPr>
              <a:t>Increase </a:t>
            </a:r>
            <a:r>
              <a:rPr lang="en-US" sz="2400" i="0" dirty="0">
                <a:latin typeface="Calibri"/>
                <a:cs typeface="Calibri"/>
              </a:rPr>
              <a:t>flow along this path until some edge saturates</a:t>
            </a:r>
          </a:p>
        </p:txBody>
      </p:sp>
      <p:sp>
        <p:nvSpPr>
          <p:cNvPr id="1813545" name="Freeform 41"/>
          <p:cNvSpPr>
            <a:spLocks/>
          </p:cNvSpPr>
          <p:nvPr/>
        </p:nvSpPr>
        <p:spPr bwMode="auto">
          <a:xfrm>
            <a:off x="914400" y="2971800"/>
            <a:ext cx="33528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624" y="0"/>
              </a:cxn>
              <a:cxn ang="0">
                <a:pos x="1152" y="0"/>
              </a:cxn>
              <a:cxn ang="0">
                <a:pos x="1152" y="384"/>
              </a:cxn>
              <a:cxn ang="0">
                <a:pos x="2112" y="384"/>
              </a:cxn>
            </a:cxnLst>
            <a:rect l="0" t="0" r="r" b="b"/>
            <a:pathLst>
              <a:path w="2112" h="384">
                <a:moveTo>
                  <a:pt x="0" y="384"/>
                </a:moveTo>
                <a:lnTo>
                  <a:pt x="624" y="0"/>
                </a:lnTo>
                <a:lnTo>
                  <a:pt x="1152" y="0"/>
                </a:lnTo>
                <a:lnTo>
                  <a:pt x="1152" y="384"/>
                </a:lnTo>
                <a:lnTo>
                  <a:pt x="2112" y="384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143000" y="2819400"/>
            <a:ext cx="3048000" cy="914400"/>
            <a:chOff x="720" y="1776"/>
            <a:chExt cx="1920" cy="576"/>
          </a:xfrm>
        </p:grpSpPr>
        <p:sp>
          <p:nvSpPr>
            <p:cNvPr id="1813547" name="Line 43"/>
            <p:cNvSpPr>
              <a:spLocks noChangeShapeType="1"/>
            </p:cNvSpPr>
            <p:nvPr/>
          </p:nvSpPr>
          <p:spPr bwMode="auto">
            <a:xfrm>
              <a:off x="2400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548" name="Line 44"/>
            <p:cNvSpPr>
              <a:spLocks noChangeShapeType="1"/>
            </p:cNvSpPr>
            <p:nvPr/>
          </p:nvSpPr>
          <p:spPr bwMode="auto">
            <a:xfrm>
              <a:off x="1824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549" name="Line 45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550" name="Line 46"/>
            <p:cNvSpPr>
              <a:spLocks noChangeShapeType="1"/>
            </p:cNvSpPr>
            <p:nvPr/>
          </p:nvSpPr>
          <p:spPr bwMode="auto">
            <a:xfrm flipV="1">
              <a:off x="720" y="2016"/>
              <a:ext cx="240" cy="144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551" name="Line 47"/>
            <p:cNvSpPr>
              <a:spLocks noChangeShapeType="1"/>
            </p:cNvSpPr>
            <p:nvPr/>
          </p:nvSpPr>
          <p:spPr bwMode="auto">
            <a:xfrm>
              <a:off x="1632" y="1968"/>
              <a:ext cx="0" cy="192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300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1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507" grpId="0" build="p" autoUpdateAnimBg="0"/>
      <p:bldP spid="1813544" grpId="0" autoUpdateAnimBg="0"/>
      <p:bldP spid="18135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950E-5414-B741-B260-9316F4B64FBA}" type="slidenum">
              <a:rPr lang="en-US"/>
              <a:pPr/>
              <a:t>8</a:t>
            </a:fld>
            <a:endParaRPr lang="en-US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“Augmenting Path” algorithms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676400"/>
            <a:ext cx="3733800" cy="1447800"/>
          </a:xfrm>
        </p:spPr>
        <p:txBody>
          <a:bodyPr/>
          <a:lstStyle/>
          <a:p>
            <a:r>
              <a:rPr lang="en-US" sz="2400"/>
              <a:t>Find a path from S to T along non-saturated edges</a:t>
            </a:r>
          </a:p>
          <a:p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2667000"/>
            <a:ext cx="4802188" cy="3048000"/>
            <a:chOff x="96" y="1680"/>
            <a:chExt cx="3025" cy="1920"/>
          </a:xfrm>
        </p:grpSpPr>
        <p:sp>
          <p:nvSpPr>
            <p:cNvPr id="1815557" name="Text Box 5"/>
            <p:cNvSpPr txBox="1">
              <a:spLocks noChangeArrowheads="1"/>
            </p:cNvSpPr>
            <p:nvPr/>
          </p:nvSpPr>
          <p:spPr bwMode="auto">
            <a:xfrm>
              <a:off x="96" y="1862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buFontTx/>
                <a:buNone/>
              </a:pPr>
              <a:r>
                <a:rPr lang="en-US" sz="2000" i="0"/>
                <a:t>“source”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" y="1680"/>
              <a:ext cx="2833" cy="1920"/>
              <a:chOff x="144" y="1728"/>
              <a:chExt cx="2833" cy="1920"/>
            </a:xfrm>
          </p:grpSpPr>
          <p:sp>
            <p:nvSpPr>
              <p:cNvPr id="1815559" name="Line 7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0" name="Line 8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1" name="Line 9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2" name="Line 1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3" name="Line 1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4" name="Line 1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5" name="Line 1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6" name="Line 1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7" name="Line 15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8" name="Line 16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69" name="Line 17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0" name="Line 1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1" name="Line 19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2" name="Line 20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3" name="Text Box 21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i="0"/>
                  <a:t>A graph with two terminals</a:t>
                </a:r>
              </a:p>
            </p:txBody>
          </p:sp>
          <p:sp>
            <p:nvSpPr>
              <p:cNvPr id="1815574" name="Oval 2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5" name="Oval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6" name="Oval 24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7" name="Line 25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8" name="Line 2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79" name="Line 27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0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1" name="Oval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2" name="Oval 30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3" name="Oval 31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4" name="Oval 32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5" name="Oval 3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6" name="Oval 3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7" name="Oval 3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buFontTx/>
                  <a:buNone/>
                </a:pPr>
                <a:endParaRPr lang="en-US" b="1" i="0"/>
              </a:p>
            </p:txBody>
          </p:sp>
          <p:sp>
            <p:nvSpPr>
              <p:cNvPr id="1815588" name="Oval 3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589" name="Text Box 37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 i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815590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 i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815591" name="Text Box 39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 i="0"/>
                  <a:t>“sink”</a:t>
                </a:r>
              </a:p>
            </p:txBody>
          </p:sp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2819400"/>
            <a:ext cx="3124200" cy="685800"/>
            <a:chOff x="672" y="1776"/>
            <a:chExt cx="1968" cy="432"/>
          </a:xfrm>
        </p:grpSpPr>
        <p:sp>
          <p:nvSpPr>
            <p:cNvPr id="1815593" name="Line 41"/>
            <p:cNvSpPr>
              <a:spLocks noChangeShapeType="1"/>
            </p:cNvSpPr>
            <p:nvPr/>
          </p:nvSpPr>
          <p:spPr bwMode="auto">
            <a:xfrm flipV="1">
              <a:off x="672" y="2016"/>
              <a:ext cx="336" cy="192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594" name="Line 42"/>
            <p:cNvSpPr>
              <a:spLocks noChangeShapeType="1"/>
            </p:cNvSpPr>
            <p:nvPr/>
          </p:nvSpPr>
          <p:spPr bwMode="auto">
            <a:xfrm>
              <a:off x="2400" y="1824"/>
              <a:ext cx="240" cy="192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595" name="Line 43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596" name="Line 44"/>
            <p:cNvSpPr>
              <a:spLocks noChangeShapeType="1"/>
            </p:cNvSpPr>
            <p:nvPr/>
          </p:nvSpPr>
          <p:spPr bwMode="auto">
            <a:xfrm>
              <a:off x="1824" y="1776"/>
              <a:ext cx="240" cy="0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5598" name="Rectangle 46"/>
          <p:cNvSpPr>
            <a:spLocks noChangeArrowheads="1"/>
          </p:cNvSpPr>
          <p:nvPr/>
        </p:nvSpPr>
        <p:spPr bwMode="auto">
          <a:xfrm>
            <a:off x="5257800" y="5029200"/>
            <a:ext cx="373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2400" i="0" dirty="0">
                <a:latin typeface="Calibri"/>
                <a:cs typeface="Calibri"/>
              </a:rPr>
              <a:t>Find next path…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n"/>
            </a:pPr>
            <a:endParaRPr lang="en-US" sz="2800" i="0" dirty="0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143000" y="2819400"/>
            <a:ext cx="3048000" cy="914400"/>
            <a:chOff x="720" y="1776"/>
            <a:chExt cx="1920" cy="576"/>
          </a:xfrm>
        </p:grpSpPr>
        <p:sp>
          <p:nvSpPr>
            <p:cNvPr id="1815600" name="Line 48"/>
            <p:cNvSpPr>
              <a:spLocks noChangeShapeType="1"/>
            </p:cNvSpPr>
            <p:nvPr/>
          </p:nvSpPr>
          <p:spPr bwMode="auto">
            <a:xfrm>
              <a:off x="2400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601" name="Line 49"/>
            <p:cNvSpPr>
              <a:spLocks noChangeShapeType="1"/>
            </p:cNvSpPr>
            <p:nvPr/>
          </p:nvSpPr>
          <p:spPr bwMode="auto">
            <a:xfrm>
              <a:off x="1824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602" name="Line 50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603" name="Line 51"/>
            <p:cNvSpPr>
              <a:spLocks noChangeShapeType="1"/>
            </p:cNvSpPr>
            <p:nvPr/>
          </p:nvSpPr>
          <p:spPr bwMode="auto">
            <a:xfrm flipV="1">
              <a:off x="720" y="2016"/>
              <a:ext cx="240" cy="144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604" name="Line 52"/>
            <p:cNvSpPr>
              <a:spLocks noChangeShapeType="1"/>
            </p:cNvSpPr>
            <p:nvPr/>
          </p:nvSpPr>
          <p:spPr bwMode="auto">
            <a:xfrm>
              <a:off x="1632" y="1968"/>
              <a:ext cx="0" cy="192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5605" name="Freeform 53"/>
          <p:cNvSpPr>
            <a:spLocks/>
          </p:cNvSpPr>
          <p:nvPr/>
        </p:nvSpPr>
        <p:spPr bwMode="auto">
          <a:xfrm>
            <a:off x="914400" y="2971800"/>
            <a:ext cx="34290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624" y="0"/>
              </a:cxn>
              <a:cxn ang="0">
                <a:pos x="1680" y="0"/>
              </a:cxn>
              <a:cxn ang="0">
                <a:pos x="2160" y="384"/>
              </a:cxn>
            </a:cxnLst>
            <a:rect l="0" t="0" r="r" b="b"/>
            <a:pathLst>
              <a:path w="2160" h="384">
                <a:moveTo>
                  <a:pt x="0" y="384"/>
                </a:moveTo>
                <a:lnTo>
                  <a:pt x="624" y="0"/>
                </a:lnTo>
                <a:lnTo>
                  <a:pt x="1680" y="0"/>
                </a:lnTo>
                <a:lnTo>
                  <a:pt x="2160" y="384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5606" name="Rectangle 54"/>
          <p:cNvSpPr>
            <a:spLocks noChangeArrowheads="1"/>
          </p:cNvSpPr>
          <p:nvPr/>
        </p:nvSpPr>
        <p:spPr bwMode="auto">
          <a:xfrm>
            <a:off x="5257800" y="5486400"/>
            <a:ext cx="373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2400" i="0" dirty="0">
                <a:latin typeface="Calibri"/>
                <a:cs typeface="Calibri"/>
              </a:rPr>
              <a:t>Increase flow…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n"/>
            </a:pPr>
            <a:endParaRPr lang="en-US" sz="2800" i="0" dirty="0"/>
          </a:p>
        </p:txBody>
      </p:sp>
      <p:sp>
        <p:nvSpPr>
          <p:cNvPr id="56" name="Rectangle 40"/>
          <p:cNvSpPr>
            <a:spLocks noChangeArrowheads="1"/>
          </p:cNvSpPr>
          <p:nvPr/>
        </p:nvSpPr>
        <p:spPr bwMode="auto">
          <a:xfrm>
            <a:off x="5257800" y="32004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400" i="0" dirty="0" smtClean="0">
                <a:latin typeface="Calibri"/>
                <a:cs typeface="Calibri"/>
              </a:rPr>
              <a:t>Increase </a:t>
            </a:r>
            <a:r>
              <a:rPr lang="en-US" sz="2400" i="0" dirty="0">
                <a:latin typeface="Calibri"/>
                <a:cs typeface="Calibri"/>
              </a:rPr>
              <a:t>flow along this path until some edge saturates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795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5605" grpId="0" animBg="1"/>
      <p:bldP spid="181560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07CD4-D501-E549-9EFB-8F72BBA94265}" type="slidenum">
              <a:rPr lang="en-US"/>
              <a:pPr/>
              <a:t>9</a:t>
            </a:fld>
            <a:endParaRPr lang="en-US"/>
          </a:p>
        </p:txBody>
      </p:sp>
      <p:sp>
        <p:nvSpPr>
          <p:cNvPr id="181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“Augmenting Path” algorithms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676400"/>
            <a:ext cx="3733800" cy="1447800"/>
          </a:xfrm>
        </p:spPr>
        <p:txBody>
          <a:bodyPr/>
          <a:lstStyle/>
          <a:p>
            <a:r>
              <a:rPr lang="en-US" sz="2400"/>
              <a:t>Find a path from S to T along non-saturated edges</a:t>
            </a:r>
          </a:p>
          <a:p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2667000"/>
            <a:ext cx="4802188" cy="3048000"/>
            <a:chOff x="96" y="1680"/>
            <a:chExt cx="3025" cy="1920"/>
          </a:xfrm>
        </p:grpSpPr>
        <p:sp>
          <p:nvSpPr>
            <p:cNvPr id="1817605" name="Text Box 5"/>
            <p:cNvSpPr txBox="1">
              <a:spLocks noChangeArrowheads="1"/>
            </p:cNvSpPr>
            <p:nvPr/>
          </p:nvSpPr>
          <p:spPr bwMode="auto">
            <a:xfrm>
              <a:off x="96" y="1862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buFontTx/>
                <a:buNone/>
              </a:pPr>
              <a:r>
                <a:rPr lang="en-US" sz="2000" i="0"/>
                <a:t>“source”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" y="1680"/>
              <a:ext cx="2833" cy="1920"/>
              <a:chOff x="144" y="1728"/>
              <a:chExt cx="2833" cy="1920"/>
            </a:xfrm>
          </p:grpSpPr>
          <p:sp>
            <p:nvSpPr>
              <p:cNvPr id="1817607" name="Line 7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08" name="Line 8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09" name="Line 9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0" name="Line 1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1" name="Line 1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2" name="Line 1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3" name="Line 1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4" name="Line 1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5" name="Line 15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6" name="Line 16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7" name="Line 17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8" name="Line 1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19" name="Line 19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0" name="Line 20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1" name="Text Box 21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i="0"/>
                  <a:t>A graph with two terminals</a:t>
                </a:r>
              </a:p>
            </p:txBody>
          </p:sp>
          <p:sp>
            <p:nvSpPr>
              <p:cNvPr id="1817622" name="Oval 2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3" name="Oval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4" name="Oval 24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5" name="Line 25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6" name="Line 2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7" name="Line 27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8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29" name="Oval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30" name="Oval 30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31" name="Oval 31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32" name="Oval 32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33" name="Oval 3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34" name="Oval 3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35" name="Oval 3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buFontTx/>
                  <a:buNone/>
                </a:pPr>
                <a:endParaRPr lang="en-US" b="1" i="0"/>
              </a:p>
            </p:txBody>
          </p:sp>
          <p:sp>
            <p:nvSpPr>
              <p:cNvPr id="1817636" name="Oval 3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637" name="Text Box 37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 i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817638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 i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817639" name="Text Box 39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 i="0"/>
                  <a:t>“sink”</a:t>
                </a:r>
              </a:p>
            </p:txBody>
          </p:sp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3124200"/>
            <a:ext cx="3276600" cy="1447800"/>
            <a:chOff x="672" y="3216"/>
            <a:chExt cx="2064" cy="912"/>
          </a:xfrm>
        </p:grpSpPr>
        <p:sp>
          <p:nvSpPr>
            <p:cNvPr id="1817641" name="Line 41"/>
            <p:cNvSpPr>
              <a:spLocks noChangeShapeType="1"/>
            </p:cNvSpPr>
            <p:nvPr/>
          </p:nvSpPr>
          <p:spPr bwMode="auto">
            <a:xfrm>
              <a:off x="672" y="3600"/>
              <a:ext cx="288" cy="0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42" name="Line 42"/>
            <p:cNvSpPr>
              <a:spLocks noChangeShapeType="1"/>
            </p:cNvSpPr>
            <p:nvPr/>
          </p:nvSpPr>
          <p:spPr bwMode="auto">
            <a:xfrm>
              <a:off x="672" y="3792"/>
              <a:ext cx="240" cy="192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43" name="Line 43"/>
            <p:cNvSpPr>
              <a:spLocks noChangeShapeType="1"/>
            </p:cNvSpPr>
            <p:nvPr/>
          </p:nvSpPr>
          <p:spPr bwMode="auto">
            <a:xfrm flipV="1">
              <a:off x="2448" y="3792"/>
              <a:ext cx="288" cy="192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44" name="Line 44"/>
            <p:cNvSpPr>
              <a:spLocks noChangeShapeType="1"/>
            </p:cNvSpPr>
            <p:nvPr/>
          </p:nvSpPr>
          <p:spPr bwMode="auto">
            <a:xfrm flipV="1">
              <a:off x="1104" y="3216"/>
              <a:ext cx="0" cy="192"/>
            </a:xfrm>
            <a:prstGeom prst="line">
              <a:avLst/>
            </a:prstGeom>
            <a:noFill/>
            <a:ln w="28575">
              <a:solidFill>
                <a:srgbClr val="F40A0A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45" name="Line 45"/>
            <p:cNvSpPr>
              <a:spLocks noChangeShapeType="1"/>
            </p:cNvSpPr>
            <p:nvPr/>
          </p:nvSpPr>
          <p:spPr bwMode="auto">
            <a:xfrm flipV="1">
              <a:off x="1632" y="3696"/>
              <a:ext cx="0" cy="240"/>
            </a:xfrm>
            <a:prstGeom prst="line">
              <a:avLst/>
            </a:prstGeom>
            <a:noFill/>
            <a:ln w="28575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46" name="Line 46"/>
            <p:cNvSpPr>
              <a:spLocks noChangeShapeType="1"/>
            </p:cNvSpPr>
            <p:nvPr/>
          </p:nvSpPr>
          <p:spPr bwMode="auto">
            <a:xfrm flipV="1">
              <a:off x="2160" y="3696"/>
              <a:ext cx="0" cy="24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47" name="Line 47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48" name="Line 48"/>
            <p:cNvSpPr>
              <a:spLocks noChangeShapeType="1"/>
            </p:cNvSpPr>
            <p:nvPr/>
          </p:nvSpPr>
          <p:spPr bwMode="auto">
            <a:xfrm>
              <a:off x="1824" y="3600"/>
              <a:ext cx="240" cy="0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49" name="Line 49"/>
            <p:cNvSpPr>
              <a:spLocks noChangeShapeType="1"/>
            </p:cNvSpPr>
            <p:nvPr/>
          </p:nvSpPr>
          <p:spPr bwMode="auto">
            <a:xfrm>
              <a:off x="1296" y="4128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50" name="Line 50"/>
            <p:cNvSpPr>
              <a:spLocks noChangeShapeType="1"/>
            </p:cNvSpPr>
            <p:nvPr/>
          </p:nvSpPr>
          <p:spPr bwMode="auto">
            <a:xfrm>
              <a:off x="1824" y="4128"/>
              <a:ext cx="240" cy="0"/>
            </a:xfrm>
            <a:prstGeom prst="line">
              <a:avLst/>
            </a:prstGeom>
            <a:noFill/>
            <a:ln w="28575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7652" name="Rectangle 52"/>
          <p:cNvSpPr>
            <a:spLocks noChangeArrowheads="1"/>
          </p:cNvSpPr>
          <p:nvPr/>
        </p:nvSpPr>
        <p:spPr bwMode="auto">
          <a:xfrm>
            <a:off x="5029200" y="4953000"/>
            <a:ext cx="3886200" cy="1447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sz="2400" i="0" dirty="0" smtClean="0">
                <a:latin typeface="Calibri"/>
                <a:cs typeface="Calibri"/>
              </a:rPr>
              <a:t>Iterate </a:t>
            </a:r>
            <a:r>
              <a:rPr lang="en-US" sz="2400" i="0" dirty="0">
                <a:latin typeface="Calibri"/>
                <a:cs typeface="Calibri"/>
              </a:rPr>
              <a:t>until</a:t>
            </a:r>
            <a:r>
              <a:rPr lang="en-US" sz="2400" i="0" dirty="0" smtClean="0">
                <a:latin typeface="Calibri"/>
                <a:cs typeface="Calibri"/>
              </a:rPr>
              <a:t> all </a:t>
            </a:r>
            <a:r>
              <a:rPr lang="en-US" sz="2400" i="0" dirty="0">
                <a:latin typeface="Calibri"/>
                <a:cs typeface="Calibri"/>
              </a:rPr>
              <a:t>paths from S to T have at least one saturated edge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1143000" y="2819400"/>
            <a:ext cx="3048000" cy="914400"/>
            <a:chOff x="720" y="1776"/>
            <a:chExt cx="1920" cy="576"/>
          </a:xfrm>
        </p:grpSpPr>
        <p:sp>
          <p:nvSpPr>
            <p:cNvPr id="1817654" name="Line 54"/>
            <p:cNvSpPr>
              <a:spLocks noChangeShapeType="1"/>
            </p:cNvSpPr>
            <p:nvPr/>
          </p:nvSpPr>
          <p:spPr bwMode="auto">
            <a:xfrm>
              <a:off x="2400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55" name="Line 55"/>
            <p:cNvSpPr>
              <a:spLocks noChangeShapeType="1"/>
            </p:cNvSpPr>
            <p:nvPr/>
          </p:nvSpPr>
          <p:spPr bwMode="auto">
            <a:xfrm>
              <a:off x="1824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56" name="Line 56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57" name="Line 57"/>
            <p:cNvSpPr>
              <a:spLocks noChangeShapeType="1"/>
            </p:cNvSpPr>
            <p:nvPr/>
          </p:nvSpPr>
          <p:spPr bwMode="auto">
            <a:xfrm flipV="1">
              <a:off x="720" y="2016"/>
              <a:ext cx="240" cy="144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58" name="Line 58"/>
            <p:cNvSpPr>
              <a:spLocks noChangeShapeType="1"/>
            </p:cNvSpPr>
            <p:nvPr/>
          </p:nvSpPr>
          <p:spPr bwMode="auto">
            <a:xfrm>
              <a:off x="1632" y="1968"/>
              <a:ext cx="0" cy="192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7659" name="Freeform 59"/>
          <p:cNvSpPr>
            <a:spLocks/>
          </p:cNvSpPr>
          <p:nvPr/>
        </p:nvSpPr>
        <p:spPr bwMode="auto">
          <a:xfrm>
            <a:off x="2209800" y="2362200"/>
            <a:ext cx="990600" cy="2590800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512" y="576"/>
              </a:cxn>
              <a:cxn ang="0">
                <a:pos x="80" y="624"/>
              </a:cxn>
              <a:cxn ang="0">
                <a:pos x="32" y="1728"/>
              </a:cxn>
            </a:cxnLst>
            <a:rect l="0" t="0" r="r" b="b"/>
            <a:pathLst>
              <a:path w="656" h="1728">
                <a:moveTo>
                  <a:pt x="656" y="0"/>
                </a:moveTo>
                <a:cubicBezTo>
                  <a:pt x="632" y="236"/>
                  <a:pt x="608" y="472"/>
                  <a:pt x="512" y="576"/>
                </a:cubicBezTo>
                <a:cubicBezTo>
                  <a:pt x="416" y="680"/>
                  <a:pt x="160" y="432"/>
                  <a:pt x="80" y="624"/>
                </a:cubicBezTo>
                <a:cubicBezTo>
                  <a:pt x="0" y="816"/>
                  <a:pt x="16" y="1272"/>
                  <a:pt x="32" y="172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1066800" y="2819400"/>
            <a:ext cx="3124200" cy="685800"/>
            <a:chOff x="672" y="1776"/>
            <a:chExt cx="1968" cy="432"/>
          </a:xfrm>
        </p:grpSpPr>
        <p:sp>
          <p:nvSpPr>
            <p:cNvPr id="1817661" name="Line 61"/>
            <p:cNvSpPr>
              <a:spLocks noChangeShapeType="1"/>
            </p:cNvSpPr>
            <p:nvPr/>
          </p:nvSpPr>
          <p:spPr bwMode="auto">
            <a:xfrm flipV="1">
              <a:off x="672" y="2016"/>
              <a:ext cx="336" cy="192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62" name="Line 62"/>
            <p:cNvSpPr>
              <a:spLocks noChangeShapeType="1"/>
            </p:cNvSpPr>
            <p:nvPr/>
          </p:nvSpPr>
          <p:spPr bwMode="auto">
            <a:xfrm>
              <a:off x="2400" y="1824"/>
              <a:ext cx="240" cy="192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63" name="Line 63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664" name="Line 64"/>
            <p:cNvSpPr>
              <a:spLocks noChangeShapeType="1"/>
            </p:cNvSpPr>
            <p:nvPr/>
          </p:nvSpPr>
          <p:spPr bwMode="auto">
            <a:xfrm>
              <a:off x="1824" y="1776"/>
              <a:ext cx="240" cy="0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5257800" y="32004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400" i="0" dirty="0" smtClean="0">
                <a:latin typeface="Calibri"/>
                <a:cs typeface="Calibri"/>
              </a:rPr>
              <a:t>Increase </a:t>
            </a:r>
            <a:r>
              <a:rPr lang="en-US" sz="2400" i="0" dirty="0">
                <a:latin typeface="Calibri"/>
                <a:cs typeface="Calibri"/>
              </a:rPr>
              <a:t>flow along this path until some edge saturates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22808" y="6488668"/>
            <a:ext cx="322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R. </a:t>
            </a:r>
            <a:r>
              <a:rPr lang="en-US" dirty="0" err="1" smtClean="0"/>
              <a:t>Zabih’s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69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1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765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,amssymb,amsmath}&#10;\begin{document}&#10;$$&#10;E(x_{\scriptscriptstyle{1}},\ldots,x_n) = \;\overbrace{\sum_p \vphantom{\int}D_p(x_p)} \; + &#10;\;\overbrace{\sum_{p,q} \vphantom{\int}V_{p,q}(x_p,x_q)}&#10;$$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24"/>
  <p:tag name="BOXHEIGHT" val="360"/>
  <p:tag name="BOXFONT" val="10"/>
  <p:tag name="BOXWRAP" val="False"/>
  <p:tag name="WORKAROUNDTRANSPARENCYBUG" val="False"/>
  <p:tag name="ALLOWFONTSUBSTITUTION" val="False"/>
  <p:tag name="BITMAPFORMAT" val="pngmono"/>
  <p:tag name="ORIGWIDTH" val="431"/>
  <p:tag name="PICTUREFILESIZE" val="294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100681</TotalTime>
  <Words>1922</Words>
  <Application>Microsoft Macintosh PowerPoint</Application>
  <PresentationFormat>On-screen Show (4:3)</PresentationFormat>
  <Paragraphs>316</Paragraphs>
  <Slides>36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Image</vt:lpstr>
      <vt:lpstr>Generalized graph cuts   CS B553 Spring 2013</vt:lpstr>
      <vt:lpstr>Announcements</vt:lpstr>
      <vt:lpstr>Faster MAP inference?</vt:lpstr>
      <vt:lpstr>A slightly more interesting problem…</vt:lpstr>
      <vt:lpstr>Solving with an MRF</vt:lpstr>
      <vt:lpstr>Minimum cut problem </vt:lpstr>
      <vt:lpstr>“Augmenting Path” algorithms</vt:lpstr>
      <vt:lpstr>“Augmenting Path” algorithms</vt:lpstr>
      <vt:lpstr>“Augmenting Path” algorithms</vt:lpstr>
      <vt:lpstr>Basic graph cut construction</vt:lpstr>
      <vt:lpstr>Example</vt:lpstr>
      <vt:lpstr>Example</vt:lpstr>
      <vt:lpstr>Example</vt:lpstr>
      <vt:lpstr>Min flow algorithms</vt:lpstr>
      <vt:lpstr>Important properties</vt:lpstr>
      <vt:lpstr>Can this be generalized for multi-label problems?</vt:lpstr>
      <vt:lpstr>Exact construction for L1 distance</vt:lpstr>
      <vt:lpstr>Generalization</vt:lpstr>
      <vt:lpstr>Exact inference on multi-label MRFs with graph cuts</vt:lpstr>
      <vt:lpstr>Convex over-smoothing</vt:lpstr>
      <vt:lpstr>Handling robust priors</vt:lpstr>
      <vt:lpstr>Can this be generalized for multi-label problems?</vt:lpstr>
      <vt:lpstr>Expansion move algorithm</vt:lpstr>
      <vt:lpstr>Binary sub-problem</vt:lpstr>
      <vt:lpstr>The swap move algorithm</vt:lpstr>
      <vt:lpstr>PowerPoint Presentation</vt:lpstr>
      <vt:lpstr>Another approach</vt:lpstr>
      <vt:lpstr>PowerPoint Presentation</vt:lpstr>
      <vt:lpstr>PowerPoint Presentation</vt:lpstr>
      <vt:lpstr>Multi-label graph cuts</vt:lpstr>
      <vt:lpstr>Graph cuts properties</vt:lpstr>
      <vt:lpstr>Why does graph cuts work so well?</vt:lpstr>
      <vt:lpstr>Graph cuts vs BP</vt:lpstr>
      <vt:lpstr>Comparing techniques on stereo</vt:lpstr>
      <vt:lpstr>Ground truth vs Graph cuts vs BP</vt:lpstr>
      <vt:lpstr>Graph cuts vs BP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David Crandall</cp:lastModifiedBy>
  <cp:revision>503</cp:revision>
  <cp:lastPrinted>2013-02-23T20:28:37Z</cp:lastPrinted>
  <dcterms:created xsi:type="dcterms:W3CDTF">2012-02-19T21:48:47Z</dcterms:created>
  <dcterms:modified xsi:type="dcterms:W3CDTF">2013-02-26T15:38:13Z</dcterms:modified>
</cp:coreProperties>
</file>