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-14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415" y="824775"/>
            <a:ext cx="8115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A Two-Step Approach to Hallucinating Faces:</a:t>
            </a:r>
          </a:p>
          <a:p>
            <a:pPr algn="ctr"/>
            <a:r>
              <a:rPr lang="en-US" sz="2400" dirty="0" smtClean="0">
                <a:latin typeface="Calibri"/>
                <a:cs typeface="Calibri"/>
              </a:rPr>
              <a:t>Global Parametric Model and Local Nonparametric Model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9242" y="1721752"/>
            <a:ext cx="71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Ce</a:t>
            </a:r>
            <a:r>
              <a:rPr lang="en-US" dirty="0" smtClean="0"/>
              <a:t> Liu		Heung-</a:t>
            </a:r>
            <a:r>
              <a:rPr lang="en-US" dirty="0" err="1" smtClean="0"/>
              <a:t>Yeung</a:t>
            </a:r>
            <a:r>
              <a:rPr lang="en-US" dirty="0" smtClean="0"/>
              <a:t> Shum	Chang-</a:t>
            </a:r>
            <a:r>
              <a:rPr lang="en-US" dirty="0" err="1" smtClean="0"/>
              <a:t>Shui</a:t>
            </a:r>
            <a:r>
              <a:rPr lang="en-US" dirty="0" smtClean="0"/>
              <a:t> Zhang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27748" y="4107341"/>
            <a:ext cx="428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Chaitanya Bilgikar		Nasheed Moiz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86483" y="3497054"/>
            <a:ext cx="277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B553 Project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2615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4970" y="1736229"/>
            <a:ext cx="457406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Introduction.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Data Constraint.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Global and Local </a:t>
            </a:r>
            <a:r>
              <a:rPr lang="en-US" sz="2400" dirty="0" smtClean="0"/>
              <a:t>Constraint</a:t>
            </a:r>
            <a:r>
              <a:rPr lang="en-US" sz="2400" dirty="0" smtClean="0"/>
              <a:t>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Problems with faces.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Finer Details.</a:t>
            </a:r>
          </a:p>
        </p:txBody>
      </p:sp>
    </p:spTree>
    <p:extLst>
      <p:ext uri="{BB962C8B-B14F-4D97-AF65-F5344CB8AC3E}">
        <p14:creationId xmlns:p14="http://schemas.microsoft.com/office/powerpoint/2010/main" val="200421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4368" y="395892"/>
            <a:ext cx="602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Step 1: Global Modeling of face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1207" y="1583567"/>
            <a:ext cx="582247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I</a:t>
            </a:r>
            <a:r>
              <a:rPr lang="en-US" sz="2400" baseline="-25000" dirty="0" smtClean="0">
                <a:latin typeface="Calibri"/>
                <a:cs typeface="Calibri"/>
              </a:rPr>
              <a:t>H</a:t>
            </a:r>
            <a:r>
              <a:rPr lang="en-US" sz="2400" dirty="0" smtClean="0">
                <a:latin typeface="Calibri"/>
                <a:cs typeface="Calibri"/>
              </a:rPr>
              <a:t> and I</a:t>
            </a:r>
            <a:r>
              <a:rPr lang="en-US" sz="2400" baseline="-25000" dirty="0" smtClean="0">
                <a:latin typeface="Calibri"/>
                <a:cs typeface="Calibri"/>
              </a:rPr>
              <a:t>L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I</a:t>
            </a:r>
            <a:r>
              <a:rPr lang="en-US" sz="2400" baseline="30000" dirty="0" smtClean="0">
                <a:latin typeface="Calibri"/>
                <a:cs typeface="Calibri"/>
              </a:rPr>
              <a:t>*</a:t>
            </a:r>
            <a:r>
              <a:rPr lang="en-US" sz="2400" baseline="-25000" dirty="0" smtClean="0">
                <a:latin typeface="Calibri"/>
                <a:cs typeface="Calibri"/>
              </a:rPr>
              <a:t>H</a:t>
            </a:r>
            <a:r>
              <a:rPr lang="en-US" sz="2400" dirty="0" smtClean="0">
                <a:latin typeface="Calibri"/>
                <a:cs typeface="Calibri"/>
              </a:rPr>
              <a:t> = </a:t>
            </a:r>
            <a:r>
              <a:rPr lang="en-US" sz="2400" dirty="0" err="1" smtClean="0">
                <a:latin typeface="Calibri"/>
                <a:cs typeface="Calibri"/>
              </a:rPr>
              <a:t>arg</a:t>
            </a:r>
            <a:r>
              <a:rPr lang="en-US" sz="2400" dirty="0" smtClean="0">
                <a:latin typeface="Calibri"/>
                <a:cs typeface="Calibri"/>
              </a:rPr>
              <a:t> max </a:t>
            </a:r>
            <a:r>
              <a:rPr lang="en-US" sz="2400" baseline="-25000" dirty="0" smtClean="0">
                <a:latin typeface="Calibri"/>
                <a:cs typeface="Calibri"/>
              </a:rPr>
              <a:t>IH</a:t>
            </a:r>
            <a:r>
              <a:rPr lang="en-US" sz="2400" dirty="0" smtClean="0">
                <a:latin typeface="Calibri"/>
                <a:cs typeface="Calibri"/>
              </a:rPr>
              <a:t> p(I</a:t>
            </a:r>
            <a:r>
              <a:rPr lang="en-US" sz="2400" baseline="-25000" dirty="0" smtClean="0">
                <a:latin typeface="Calibri"/>
                <a:cs typeface="Calibri"/>
              </a:rPr>
              <a:t>L</a:t>
            </a:r>
            <a:r>
              <a:rPr lang="en-US" sz="2400" dirty="0" smtClean="0">
                <a:latin typeface="Calibri"/>
                <a:cs typeface="Calibri"/>
              </a:rPr>
              <a:t>|I</a:t>
            </a:r>
            <a:r>
              <a:rPr lang="en-US" sz="2400" baseline="-25000" dirty="0" smtClean="0">
                <a:latin typeface="Calibri"/>
                <a:cs typeface="Calibri"/>
              </a:rPr>
              <a:t>H</a:t>
            </a:r>
            <a:r>
              <a:rPr lang="en-US" sz="2400" dirty="0" smtClean="0">
                <a:latin typeface="Calibri"/>
                <a:cs typeface="Calibri"/>
              </a:rPr>
              <a:t>)p(I</a:t>
            </a:r>
            <a:r>
              <a:rPr lang="en-US" sz="2400" baseline="-25000" dirty="0" smtClean="0">
                <a:latin typeface="Calibri"/>
                <a:cs typeface="Calibri"/>
              </a:rPr>
              <a:t>H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I</a:t>
            </a:r>
            <a:r>
              <a:rPr lang="en-US" sz="2400" baseline="-25000" dirty="0" smtClean="0">
                <a:latin typeface="Calibri"/>
                <a:cs typeface="Calibri"/>
              </a:rPr>
              <a:t>H</a:t>
            </a:r>
            <a:r>
              <a:rPr lang="en-US" sz="2400" dirty="0" smtClean="0">
                <a:latin typeface="Calibri"/>
                <a:cs typeface="Calibri"/>
              </a:rPr>
              <a:t> = </a:t>
            </a:r>
            <a:r>
              <a:rPr lang="en-US" sz="2400" dirty="0" err="1" smtClean="0">
                <a:latin typeface="Calibri"/>
                <a:cs typeface="Calibri"/>
              </a:rPr>
              <a:t>I</a:t>
            </a:r>
            <a:r>
              <a:rPr lang="en-US" sz="2400" baseline="30000" dirty="0" err="1" smtClean="0">
                <a:latin typeface="Calibri"/>
                <a:cs typeface="Calibri"/>
              </a:rPr>
              <a:t>l</a:t>
            </a:r>
            <a:r>
              <a:rPr lang="en-US" sz="2400" baseline="-25000" dirty="0" err="1" smtClean="0">
                <a:latin typeface="Calibri"/>
                <a:cs typeface="Calibri"/>
              </a:rPr>
              <a:t>H</a:t>
            </a:r>
            <a:r>
              <a:rPr lang="en-US" sz="2400" dirty="0" smtClean="0">
                <a:latin typeface="Calibri"/>
                <a:cs typeface="Calibri"/>
              </a:rPr>
              <a:t> + </a:t>
            </a:r>
            <a:r>
              <a:rPr lang="en-US" sz="2400" dirty="0" err="1" smtClean="0">
                <a:latin typeface="Calibri"/>
                <a:cs typeface="Calibri"/>
              </a:rPr>
              <a:t>I</a:t>
            </a:r>
            <a:r>
              <a:rPr lang="en-US" sz="2400" baseline="30000" dirty="0" err="1" smtClean="0">
                <a:latin typeface="Calibri"/>
                <a:cs typeface="Calibri"/>
              </a:rPr>
              <a:t>g</a:t>
            </a:r>
            <a:r>
              <a:rPr lang="en-US" sz="2400" baseline="-25000" dirty="0" err="1" smtClean="0">
                <a:latin typeface="Calibri"/>
                <a:cs typeface="Calibri"/>
              </a:rPr>
              <a:t>H</a:t>
            </a:r>
            <a:endParaRPr lang="en-US" sz="2400" baseline="-25000" dirty="0" smtClean="0"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>
                <a:latin typeface="Calibri"/>
                <a:cs typeface="Calibri"/>
              </a:rPr>
              <a:t>I</a:t>
            </a:r>
            <a:r>
              <a:rPr lang="en-US" sz="2400" baseline="-25000" dirty="0" err="1" smtClean="0">
                <a:latin typeface="Calibri"/>
                <a:cs typeface="Calibri"/>
              </a:rPr>
              <a:t>H</a:t>
            </a:r>
            <a:r>
              <a:rPr lang="en-US" sz="2400" baseline="30000" dirty="0" err="1" smtClean="0">
                <a:latin typeface="Calibri"/>
                <a:cs typeface="Calibri"/>
              </a:rPr>
              <a:t>g</a:t>
            </a:r>
            <a:r>
              <a:rPr lang="en-US" sz="2400" baseline="30000" dirty="0" smtClean="0">
                <a:latin typeface="Calibri"/>
                <a:cs typeface="Calibri"/>
              </a:rPr>
              <a:t>*</a:t>
            </a:r>
            <a:r>
              <a:rPr lang="en-US" sz="2400" dirty="0" smtClean="0">
                <a:latin typeface="Calibri"/>
                <a:cs typeface="Calibri"/>
              </a:rPr>
              <a:t> = BX</a:t>
            </a:r>
            <a:r>
              <a:rPr lang="en-US" sz="2400" baseline="30000" dirty="0" smtClean="0">
                <a:latin typeface="Calibri"/>
                <a:cs typeface="Calibri"/>
              </a:rPr>
              <a:t>*</a:t>
            </a:r>
            <a:r>
              <a:rPr lang="en-US" sz="2400" dirty="0" smtClean="0">
                <a:latin typeface="Calibri"/>
                <a:cs typeface="Calibri"/>
              </a:rPr>
              <a:t> + μ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X* = (B</a:t>
            </a:r>
            <a:r>
              <a:rPr lang="en-US" sz="2400" baseline="30000" dirty="0" smtClean="0">
                <a:latin typeface="Calibri"/>
                <a:cs typeface="Calibri"/>
              </a:rPr>
              <a:t>T</a:t>
            </a:r>
            <a:r>
              <a:rPr lang="en-US" sz="2400" dirty="0" smtClean="0">
                <a:latin typeface="Calibri"/>
                <a:cs typeface="Calibri"/>
              </a:rPr>
              <a:t>A</a:t>
            </a:r>
            <a:r>
              <a:rPr lang="en-US" sz="2400" baseline="30000" dirty="0" smtClean="0">
                <a:latin typeface="Calibri"/>
                <a:cs typeface="Calibri"/>
              </a:rPr>
              <a:t>T</a:t>
            </a:r>
            <a:r>
              <a:rPr lang="en-US" sz="2400" dirty="0" smtClean="0">
                <a:latin typeface="Calibri"/>
                <a:cs typeface="Calibri"/>
              </a:rPr>
              <a:t>AB + λΛ</a:t>
            </a:r>
            <a:r>
              <a:rPr lang="en-US" sz="2400" baseline="30000" dirty="0" smtClean="0">
                <a:latin typeface="Calibri"/>
                <a:cs typeface="Calibri"/>
              </a:rPr>
              <a:t>-1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r>
              <a:rPr lang="en-US" sz="2400" baseline="30000" dirty="0" smtClean="0">
                <a:latin typeface="Calibri"/>
                <a:cs typeface="Calibri"/>
              </a:rPr>
              <a:t>-1</a:t>
            </a:r>
            <a:r>
              <a:rPr lang="en-US" sz="2400" dirty="0" smtClean="0">
                <a:latin typeface="Calibri"/>
                <a:cs typeface="Calibri"/>
              </a:rPr>
              <a:t>B</a:t>
            </a:r>
            <a:r>
              <a:rPr lang="en-US" sz="2400" baseline="30000" dirty="0" smtClean="0">
                <a:latin typeface="Calibri"/>
                <a:cs typeface="Calibri"/>
              </a:rPr>
              <a:t>T</a:t>
            </a:r>
            <a:r>
              <a:rPr lang="en-US" sz="2400" dirty="0" smtClean="0">
                <a:latin typeface="Calibri"/>
                <a:cs typeface="Calibri"/>
              </a:rPr>
              <a:t>A</a:t>
            </a:r>
            <a:r>
              <a:rPr lang="en-US" sz="2400" baseline="30000" dirty="0" smtClean="0">
                <a:latin typeface="Calibri"/>
                <a:cs typeface="Calibri"/>
              </a:rPr>
              <a:t>T</a:t>
            </a:r>
            <a:r>
              <a:rPr lang="en-US" sz="2400" dirty="0" smtClean="0">
                <a:latin typeface="Calibri"/>
                <a:cs typeface="Calibri"/>
              </a:rPr>
              <a:t>(I</a:t>
            </a:r>
            <a:r>
              <a:rPr lang="en-US" sz="2400" baseline="-25000" dirty="0" smtClean="0">
                <a:latin typeface="Calibri"/>
                <a:cs typeface="Calibri"/>
              </a:rPr>
              <a:t>L</a:t>
            </a:r>
            <a:r>
              <a:rPr lang="en-US" sz="2400" dirty="0" smtClean="0">
                <a:latin typeface="Calibri"/>
                <a:cs typeface="Calibri"/>
              </a:rPr>
              <a:t> – </a:t>
            </a:r>
            <a:r>
              <a:rPr lang="en-US" sz="2400" dirty="0" err="1" smtClean="0">
                <a:latin typeface="Calibri"/>
                <a:cs typeface="Calibri"/>
              </a:rPr>
              <a:t>Aμ</a:t>
            </a:r>
            <a:r>
              <a:rPr lang="en-US" sz="2400" dirty="0" smtClean="0">
                <a:latin typeface="Calibri"/>
                <a:cs typeface="Calibri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PCA.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>
                <a:latin typeface="Calibri"/>
                <a:cs typeface="Calibri"/>
              </a:rPr>
              <a:t>I</a:t>
            </a:r>
            <a:r>
              <a:rPr lang="en-US" sz="2400" baseline="-25000" dirty="0" err="1" smtClean="0">
                <a:latin typeface="Calibri"/>
                <a:cs typeface="Calibri"/>
              </a:rPr>
              <a:t>H</a:t>
            </a:r>
            <a:r>
              <a:rPr lang="en-US" sz="2400" baseline="30000" dirty="0" err="1" smtClean="0">
                <a:latin typeface="Calibri"/>
                <a:cs typeface="Calibri"/>
              </a:rPr>
              <a:t>g</a:t>
            </a:r>
            <a:r>
              <a:rPr lang="en-US" sz="2400" baseline="30000" dirty="0" smtClean="0">
                <a:latin typeface="Calibri"/>
                <a:cs typeface="Calibri"/>
              </a:rPr>
              <a:t>*</a:t>
            </a:r>
            <a:r>
              <a:rPr lang="en-US" sz="2400" dirty="0" smtClean="0">
                <a:latin typeface="Calibri"/>
                <a:cs typeface="Calibri"/>
              </a:rPr>
              <a:t> close to actual face image.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28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42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Local Modeling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17" y="2847249"/>
            <a:ext cx="8707767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PCA has two components </a:t>
            </a:r>
          </a:p>
          <a:p>
            <a:pPr lvl="1"/>
            <a:r>
              <a:rPr lang="en-US" sz="2600" dirty="0" smtClean="0"/>
              <a:t> Principal Component  - </a:t>
            </a:r>
            <a:r>
              <a:rPr lang="en-US" sz="2600" dirty="0"/>
              <a:t>I</a:t>
            </a:r>
            <a:r>
              <a:rPr lang="en-US" sz="2600" baseline="30000" dirty="0"/>
              <a:t>g</a:t>
            </a:r>
            <a:r>
              <a:rPr lang="en-US" sz="2600" baseline="-25000" dirty="0"/>
              <a:t>H</a:t>
            </a:r>
            <a:endParaRPr lang="en-US" sz="2600" dirty="0" smtClean="0"/>
          </a:p>
          <a:p>
            <a:pPr lvl="1"/>
            <a:r>
              <a:rPr lang="en-US" sz="2600" dirty="0" smtClean="0"/>
              <a:t>Residual independent component – I</a:t>
            </a:r>
            <a:r>
              <a:rPr lang="en-US" sz="2600" baseline="30000" dirty="0" smtClean="0"/>
              <a:t>l</a:t>
            </a:r>
            <a:r>
              <a:rPr lang="en-US" sz="2600" baseline="-25000" dirty="0" smtClean="0"/>
              <a:t>H</a:t>
            </a:r>
            <a:endParaRPr lang="en-US" sz="2600" dirty="0" smtClean="0"/>
          </a:p>
          <a:p>
            <a:r>
              <a:rPr lang="en-US" sz="2600" dirty="0"/>
              <a:t>I</a:t>
            </a:r>
            <a:r>
              <a:rPr lang="en-US" sz="2600" baseline="-25000" dirty="0"/>
              <a:t>H </a:t>
            </a:r>
            <a:r>
              <a:rPr lang="en-US" sz="2600" dirty="0"/>
              <a:t>= I</a:t>
            </a:r>
            <a:r>
              <a:rPr lang="en-US" sz="2600" baseline="30000" dirty="0"/>
              <a:t>l</a:t>
            </a:r>
            <a:r>
              <a:rPr lang="en-US" sz="2600" baseline="-25000" dirty="0"/>
              <a:t>H </a:t>
            </a:r>
            <a:r>
              <a:rPr lang="en-US" sz="2600" dirty="0"/>
              <a:t>+ I</a:t>
            </a:r>
            <a:r>
              <a:rPr lang="en-US" sz="2600" baseline="30000" dirty="0"/>
              <a:t>g</a:t>
            </a:r>
            <a:r>
              <a:rPr lang="en-US" sz="2600" baseline="-25000" dirty="0"/>
              <a:t>H </a:t>
            </a:r>
            <a:r>
              <a:rPr lang="en-US" sz="2600" dirty="0"/>
              <a:t> =&gt; I</a:t>
            </a:r>
            <a:r>
              <a:rPr lang="en-US" sz="2600" baseline="30000" dirty="0"/>
              <a:t>l</a:t>
            </a:r>
            <a:r>
              <a:rPr lang="en-US" sz="2600" baseline="-25000" dirty="0"/>
              <a:t>H </a:t>
            </a:r>
            <a:r>
              <a:rPr lang="en-US" sz="2600" dirty="0"/>
              <a:t>= I</a:t>
            </a:r>
            <a:r>
              <a:rPr lang="en-US" sz="2600" baseline="-25000" dirty="0"/>
              <a:t>H</a:t>
            </a:r>
            <a:r>
              <a:rPr lang="en-US" sz="2600" dirty="0"/>
              <a:t> – </a:t>
            </a:r>
            <a:r>
              <a:rPr lang="en-US" sz="2600" dirty="0" err="1"/>
              <a:t>I</a:t>
            </a:r>
            <a:r>
              <a:rPr lang="en-US" sz="2600" baseline="30000" dirty="0" err="1"/>
              <a:t>g</a:t>
            </a:r>
            <a:r>
              <a:rPr lang="en-US" sz="2600" baseline="-25000" dirty="0" err="1"/>
              <a:t>H</a:t>
            </a:r>
            <a:r>
              <a:rPr lang="en-US" sz="2600" baseline="-25000" dirty="0"/>
              <a:t>  </a:t>
            </a:r>
            <a:r>
              <a:rPr lang="en-US" sz="2600" dirty="0" smtClean="0"/>
              <a:t>i.e. </a:t>
            </a:r>
            <a:r>
              <a:rPr lang="en-US" sz="2600" dirty="0"/>
              <a:t>the high frequency component</a:t>
            </a:r>
          </a:p>
          <a:p>
            <a:r>
              <a:rPr lang="en-US" sz="2600" dirty="0" smtClean="0"/>
              <a:t>Attempt to model p(I</a:t>
            </a:r>
            <a:r>
              <a:rPr lang="en-US" sz="2600" baseline="30000" dirty="0" smtClean="0"/>
              <a:t>l</a:t>
            </a:r>
            <a:r>
              <a:rPr lang="en-US" sz="2600" baseline="-25000" dirty="0" smtClean="0"/>
              <a:t>H</a:t>
            </a:r>
            <a:r>
              <a:rPr lang="en-US" sz="2600" dirty="0" smtClean="0"/>
              <a:t> | I</a:t>
            </a:r>
            <a:r>
              <a:rPr lang="en-US" sz="2600" baseline="30000" dirty="0" smtClean="0"/>
              <a:t>g</a:t>
            </a:r>
            <a:r>
              <a:rPr lang="en-US" sz="2600" baseline="-25000" dirty="0" smtClean="0"/>
              <a:t>H</a:t>
            </a:r>
            <a:r>
              <a:rPr lang="en-US" sz="2600" dirty="0" smtClean="0"/>
              <a:t>) </a:t>
            </a:r>
          </a:p>
          <a:p>
            <a:r>
              <a:rPr lang="en-US" sz="2600" dirty="0" smtClean="0"/>
              <a:t>Using a patch based non parametric Markov Network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9975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Network Structure</a:t>
            </a:r>
            <a:endParaRPr lang="en-US" dirty="0"/>
          </a:p>
        </p:txBody>
      </p:sp>
      <p:pic>
        <p:nvPicPr>
          <p:cNvPr id="6" name="Picture 5" descr="im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504347"/>
            <a:ext cx="44577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4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1570" y="1979459"/>
            <a:ext cx="4700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05889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417</TotalTime>
  <Words>162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Twilight</vt:lpstr>
      <vt:lpstr>PowerPoint Presentation</vt:lpstr>
      <vt:lpstr>PowerPoint Presentation</vt:lpstr>
      <vt:lpstr>PowerPoint Presentation</vt:lpstr>
      <vt:lpstr>Local Modeling</vt:lpstr>
      <vt:lpstr>Network Structure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 Bilgikar</dc:creator>
  <cp:lastModifiedBy>Chaitanya Bilgikar</cp:lastModifiedBy>
  <cp:revision>15</cp:revision>
  <dcterms:created xsi:type="dcterms:W3CDTF">2013-04-23T02:39:41Z</dcterms:created>
  <dcterms:modified xsi:type="dcterms:W3CDTF">2013-04-23T15:41:56Z</dcterms:modified>
</cp:coreProperties>
</file>