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3" r:id="rId7"/>
    <p:sldId id="543" r:id="rId8"/>
    <p:sldId id="548" r:id="rId9"/>
    <p:sldId id="549" r:id="rId10"/>
    <p:sldId id="550" r:id="rId11"/>
    <p:sldId id="552" r:id="rId12"/>
    <p:sldId id="551" r:id="rId13"/>
    <p:sldId id="547" r:id="rId14"/>
    <p:sldId id="534" r:id="rId15"/>
    <p:sldId id="5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4422"/>
  </p:normalViewPr>
  <p:slideViewPr>
    <p:cSldViewPr snapToGrid="0">
      <p:cViewPr varScale="1">
        <p:scale>
          <a:sx n="83" d="100"/>
          <a:sy n="83"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393476" y="2493653"/>
            <a:ext cx="9951464" cy="1600200"/>
          </a:xfrm>
        </p:spPr>
        <p:txBody>
          <a:bodyPr anchor="t">
            <a:noAutofit/>
          </a:bodyPr>
          <a:lstStyle/>
          <a:p>
            <a:pPr algn="l"/>
            <a:r>
              <a:rPr lang="en-US" sz="6000" dirty="0">
                <a:latin typeface="Congenial SemiBold" panose="02000503040000020004" pitchFamily="2" charset="0"/>
              </a:rPr>
              <a:t>OLIST SALES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86908" y="3753612"/>
            <a:ext cx="2843784" cy="448056"/>
          </a:xfrm>
        </p:spPr>
        <p:txBody>
          <a:bodyPr>
            <a:normAutofit fontScale="77500" lnSpcReduction="20000"/>
          </a:bodyPr>
          <a:lstStyle/>
          <a:p>
            <a:r>
              <a:rPr lang="en-US" sz="4000" b="1" dirty="0"/>
              <a:t>GROUP 2</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52236"/>
            <a:ext cx="7735824" cy="812801"/>
          </a:xfrm>
        </p:spPr>
        <p:txBody>
          <a:bodyPr/>
          <a:lstStyle/>
          <a:p>
            <a:r>
              <a:rPr lang="en-US" dirty="0"/>
              <a:t>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722582" y="2260600"/>
            <a:ext cx="8746836" cy="3687618"/>
          </a:xfrm>
        </p:spPr>
        <p:txBody>
          <a:bodyPr/>
          <a:lstStyle/>
          <a:p>
            <a:pPr marL="285750" indent="-285750" algn="l">
              <a:buFont typeface="Arial" panose="020B0604020202020204" pitchFamily="34" charset="0"/>
              <a:buChar char="•"/>
            </a:pPr>
            <a:r>
              <a:rPr lang="en-US" sz="2400" b="1" dirty="0"/>
              <a:t>The overarching conclusion is the need for a holistic approach that considers inventory adjustments, pricing strategies, delivery efficiency, payment preferences, and the correlation between shipping speed and customer satisfaction.</a:t>
            </a:r>
          </a:p>
          <a:p>
            <a:pPr marL="285750" indent="-285750" algn="l">
              <a:buFont typeface="Arial" panose="020B0604020202020204" pitchFamily="34" charset="0"/>
              <a:buChar char="•"/>
            </a:pPr>
            <a:r>
              <a:rPr lang="en-US" sz="2400" b="1" dirty="0"/>
              <a:t> Combining these insights can inform a comprehensive strategy aimed at enhancing overall business performance and customer experience.</a:t>
            </a:r>
          </a:p>
        </p:txBody>
      </p:sp>
    </p:spTree>
    <p:extLst>
      <p:ext uri="{BB962C8B-B14F-4D97-AF65-F5344CB8AC3E}">
        <p14:creationId xmlns:p14="http://schemas.microsoft.com/office/powerpoint/2010/main" val="12870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850392" y="832104"/>
            <a:ext cx="10881360" cy="1069848"/>
          </a:xfrm>
        </p:spPr>
        <p:txBody>
          <a:bodyPr anchor="b">
            <a:normAutofit/>
          </a:bodyPr>
          <a:lstStyle/>
          <a:p>
            <a:pPr algn="l"/>
            <a:r>
              <a:rPr lang="en-US" dirty="0"/>
              <a:t>Team Members</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014984" y="2212848"/>
            <a:ext cx="10332720" cy="3547872"/>
          </a:xfrm>
        </p:spPr>
        <p:txBody>
          <a:bodyPr>
            <a:normAutofit/>
          </a:bodyPr>
          <a:lstStyle/>
          <a:p>
            <a:pPr>
              <a:buFont typeface="Wingdings" panose="05000000000000000000" pitchFamily="2" charset="2"/>
              <a:buChar char="q"/>
            </a:pPr>
            <a:r>
              <a:rPr lang="en-US" b="1" dirty="0"/>
              <a:t> Shubhkaram Singh Thind	</a:t>
            </a:r>
          </a:p>
          <a:p>
            <a:pPr>
              <a:buFont typeface="Wingdings" panose="05000000000000000000" pitchFamily="2" charset="2"/>
              <a:buChar char="q"/>
            </a:pPr>
            <a:r>
              <a:rPr lang="en-US" b="1" dirty="0"/>
              <a:t> Chaitanya Rohidas Patil	</a:t>
            </a:r>
          </a:p>
          <a:p>
            <a:pPr>
              <a:buFont typeface="Wingdings" panose="05000000000000000000" pitchFamily="2" charset="2"/>
              <a:buChar char="q"/>
            </a:pPr>
            <a:r>
              <a:rPr lang="en-US" b="1" dirty="0"/>
              <a:t> Ranjith kumar. L	</a:t>
            </a:r>
          </a:p>
          <a:p>
            <a:pPr>
              <a:buFont typeface="Wingdings" panose="05000000000000000000" pitchFamily="2" charset="2"/>
              <a:buChar char="q"/>
            </a:pPr>
            <a:r>
              <a:rPr lang="en-US" b="1" dirty="0"/>
              <a:t> SYED ZUBAIR	</a:t>
            </a:r>
          </a:p>
          <a:p>
            <a:pPr>
              <a:buFont typeface="Wingdings" panose="05000000000000000000" pitchFamily="2" charset="2"/>
              <a:buChar char="q"/>
            </a:pPr>
            <a:r>
              <a:rPr lang="en-US" b="1" dirty="0"/>
              <a:t> Sohit	</a:t>
            </a:r>
          </a:p>
          <a:p>
            <a:pPr>
              <a:buFont typeface="Wingdings" panose="05000000000000000000" pitchFamily="2" charset="2"/>
              <a:buChar char="q"/>
            </a:pPr>
            <a:r>
              <a:rPr lang="en-US" b="1" dirty="0"/>
              <a:t> Kaif Yusuf Khan</a:t>
            </a:r>
          </a:p>
        </p:txBody>
      </p:sp>
    </p:spTree>
    <p:extLst>
      <p:ext uri="{BB962C8B-B14F-4D97-AF65-F5344CB8AC3E}">
        <p14:creationId xmlns:p14="http://schemas.microsoft.com/office/powerpoint/2010/main" val="54847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7FBE-A356-DBDB-0C00-075D5021035F}"/>
              </a:ext>
            </a:extLst>
          </p:cNvPr>
          <p:cNvSpPr>
            <a:spLocks noGrp="1"/>
          </p:cNvSpPr>
          <p:nvPr>
            <p:ph type="title"/>
          </p:nvPr>
        </p:nvSpPr>
        <p:spPr>
          <a:xfrm>
            <a:off x="5470606" y="2022486"/>
            <a:ext cx="4718304" cy="1069848"/>
          </a:xfrm>
        </p:spPr>
        <p:txBody>
          <a:bodyPr/>
          <a:lstStyle/>
          <a:p>
            <a:r>
              <a:rPr lang="en-US" dirty="0"/>
              <a:t>THANK YOU</a:t>
            </a:r>
            <a:endParaRPr lang="en-IN" dirty="0"/>
          </a:p>
        </p:txBody>
      </p:sp>
    </p:spTree>
    <p:extLst>
      <p:ext uri="{BB962C8B-B14F-4D97-AF65-F5344CB8AC3E}">
        <p14:creationId xmlns:p14="http://schemas.microsoft.com/office/powerpoint/2010/main" val="44389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080655" y="566928"/>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agenda</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080655" y="1736436"/>
            <a:ext cx="6877673" cy="3759108"/>
          </a:xfrm>
        </p:spPr>
        <p:txBody>
          <a:bodyPr/>
          <a:lstStyle/>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Overview</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Objective</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Insights</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872097"/>
            <a:ext cx="7735824" cy="1069848"/>
          </a:xfrm>
        </p:spPr>
        <p:txBody>
          <a:bodyPr/>
          <a:lstStyle/>
          <a:p>
            <a:r>
              <a:rPr lang="en-US" dirty="0"/>
              <a:t>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722582" y="2099703"/>
            <a:ext cx="8746836" cy="3886200"/>
          </a:xfrm>
        </p:spPr>
        <p:txBody>
          <a:bodyPr/>
          <a:lstStyle/>
          <a:p>
            <a:pPr marL="285750" indent="-285750" algn="l">
              <a:buFont typeface="Arial" panose="020B0604020202020204" pitchFamily="34" charset="0"/>
              <a:buChar char="•"/>
            </a:pPr>
            <a:r>
              <a:rPr lang="en-US" sz="2400" b="1" dirty="0"/>
              <a:t>A comprehensive collection of data provided by Olist, encompassing a diverse range of e-commerce transactions.</a:t>
            </a:r>
          </a:p>
          <a:p>
            <a:pPr marL="285750" indent="-285750" algn="l">
              <a:buFont typeface="Arial" panose="020B0604020202020204" pitchFamily="34" charset="0"/>
              <a:buChar char="•"/>
            </a:pPr>
            <a:r>
              <a:rPr lang="en-US" sz="2400" b="1" dirty="0"/>
              <a:t>Includes information on sellers, customers, products, orders, and reviews.</a:t>
            </a:r>
          </a:p>
          <a:p>
            <a:pPr marL="285750" indent="-285750" algn="l">
              <a:buFont typeface="Arial" panose="020B0604020202020204" pitchFamily="34" charset="0"/>
              <a:buChar char="•"/>
            </a:pPr>
            <a:r>
              <a:rPr lang="en-US" sz="2400" b="1" dirty="0"/>
              <a:t>Captures the intricacies of the e-commerce ecosystem, offering valuable insights into market trends, consumer behavior, and business dynamics.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979424"/>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objective</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2049272"/>
            <a:ext cx="7735824" cy="3274567"/>
          </a:xfrm>
        </p:spPr>
        <p:txBody>
          <a:bodyPr/>
          <a:lstStyle/>
          <a:p>
            <a:pPr marL="285750" indent="-285750" algn="l">
              <a:buFont typeface="Arial" panose="020B0604020202020204" pitchFamily="34" charset="0"/>
              <a:buChar char="•"/>
            </a:pPr>
            <a:r>
              <a:rPr lang="en-US" sz="2000" b="1" dirty="0">
                <a:solidFill>
                  <a:schemeClr val="bg1"/>
                </a:solidFill>
                <a:latin typeface="Segoe UI Light (Body)"/>
                <a:ea typeface="+mn-lt"/>
                <a:cs typeface="Segoe UI Light" panose="020B0502040204020203" pitchFamily="34" charset="0"/>
              </a:rPr>
              <a:t>Extract meaningful insights from the dataset to inform strategic decision-making.</a:t>
            </a:r>
          </a:p>
          <a:p>
            <a:pPr marL="285750" indent="-285750" algn="l">
              <a:buFont typeface="Arial" panose="020B0604020202020204" pitchFamily="34" charset="0"/>
              <a:buChar char="•"/>
            </a:pPr>
            <a:r>
              <a:rPr lang="en-US" sz="2000" b="1" dirty="0">
                <a:solidFill>
                  <a:schemeClr val="bg1"/>
                </a:solidFill>
                <a:latin typeface="Segoe UI Light (Body)"/>
                <a:ea typeface="+mn-lt"/>
                <a:cs typeface="Segoe UI Light" panose="020B0502040204020203" pitchFamily="34" charset="0"/>
              </a:rPr>
              <a:t>Understand customer preferences, optimize supply chain processes, and identify opportunities for business expansion</a:t>
            </a:r>
          </a:p>
          <a:p>
            <a:pPr marL="285750" indent="-285750" algn="l">
              <a:buFont typeface="Arial" panose="020B0604020202020204" pitchFamily="34" charset="0"/>
              <a:buChar char="•"/>
            </a:pPr>
            <a:r>
              <a:rPr lang="en-US" sz="2000" b="1" i="0" dirty="0">
                <a:effectLst/>
                <a:latin typeface="Segoe UI Light (Body)"/>
              </a:rPr>
              <a:t>Leverage data-driven approaches to enhance the overall user experience for both sellers and buyers.</a:t>
            </a:r>
          </a:p>
          <a:p>
            <a:pPr marL="342900" indent="-342900" algn="l">
              <a:buFont typeface="Arial" panose="020B0604020202020204" pitchFamily="34" charset="0"/>
              <a:buChar char="•"/>
            </a:pPr>
            <a:r>
              <a:rPr lang="en-US" sz="2000" b="1" i="0" dirty="0">
                <a:effectLst/>
                <a:latin typeface="Segoe UI Light (Body)"/>
              </a:rPr>
              <a:t>Implement targeted strategies to improve customer satisfaction and loyalty</a:t>
            </a:r>
            <a:r>
              <a:rPr lang="en-US" sz="2000" b="1" i="0" dirty="0">
                <a:solidFill>
                  <a:srgbClr val="D1D5DB"/>
                </a:solidFill>
                <a:effectLst/>
                <a:latin typeface="Segoe UI Light (Body)"/>
              </a:rPr>
              <a:t>.</a:t>
            </a:r>
          </a:p>
          <a:p>
            <a:pPr marL="285750" indent="-285750" algn="l">
              <a:buFont typeface="Arial" panose="020B0604020202020204" pitchFamily="34" charset="0"/>
              <a:buChar char="•"/>
            </a:pPr>
            <a:endParaRPr lang="en-US" sz="2000" b="1" dirty="0"/>
          </a:p>
        </p:txBody>
      </p:sp>
    </p:spTree>
    <p:extLst>
      <p:ext uri="{BB962C8B-B14F-4D97-AF65-F5344CB8AC3E}">
        <p14:creationId xmlns:p14="http://schemas.microsoft.com/office/powerpoint/2010/main" val="19587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379615" y="175006"/>
            <a:ext cx="8878824" cy="763524"/>
          </a:xfrm>
        </p:spPr>
        <p:txBody>
          <a:bodyPr>
            <a:normAutofit/>
          </a:bodyPr>
          <a:lstStyle/>
          <a:p>
            <a:r>
              <a:rPr lang="en-US" dirty="0"/>
              <a:t>insights</a:t>
            </a:r>
          </a:p>
        </p:txBody>
      </p:sp>
      <p:pic>
        <p:nvPicPr>
          <p:cNvPr id="6" name="Picture 5">
            <a:extLst>
              <a:ext uri="{FF2B5EF4-FFF2-40B4-BE49-F238E27FC236}">
                <a16:creationId xmlns:a16="http://schemas.microsoft.com/office/drawing/2014/main" id="{56EDF56E-6AAA-D0FD-7F09-360C21CB5AD1}"/>
              </a:ext>
            </a:extLst>
          </p:cNvPr>
          <p:cNvPicPr>
            <a:picLocks noChangeAspect="1"/>
          </p:cNvPicPr>
          <p:nvPr/>
        </p:nvPicPr>
        <p:blipFill>
          <a:blip r:embed="rId2"/>
          <a:stretch>
            <a:fillRect/>
          </a:stretch>
        </p:blipFill>
        <p:spPr>
          <a:xfrm>
            <a:off x="379615" y="2592101"/>
            <a:ext cx="6002653" cy="3791150"/>
          </a:xfrm>
          <a:prstGeom prst="rect">
            <a:avLst/>
          </a:prstGeom>
        </p:spPr>
      </p:pic>
      <p:pic>
        <p:nvPicPr>
          <p:cNvPr id="8" name="Picture 7">
            <a:extLst>
              <a:ext uri="{FF2B5EF4-FFF2-40B4-BE49-F238E27FC236}">
                <a16:creationId xmlns:a16="http://schemas.microsoft.com/office/drawing/2014/main" id="{39909F8F-51DB-F093-F7DB-CDA9E55A9A46}"/>
              </a:ext>
            </a:extLst>
          </p:cNvPr>
          <p:cNvPicPr>
            <a:picLocks noChangeAspect="1"/>
          </p:cNvPicPr>
          <p:nvPr/>
        </p:nvPicPr>
        <p:blipFill>
          <a:blip r:embed="rId3"/>
          <a:stretch>
            <a:fillRect/>
          </a:stretch>
        </p:blipFill>
        <p:spPr>
          <a:xfrm>
            <a:off x="1081579" y="1065130"/>
            <a:ext cx="4395585" cy="1400370"/>
          </a:xfrm>
          <a:prstGeom prst="rect">
            <a:avLst/>
          </a:prstGeom>
        </p:spPr>
      </p:pic>
      <p:sp>
        <p:nvSpPr>
          <p:cNvPr id="10" name="TextBox 9">
            <a:extLst>
              <a:ext uri="{FF2B5EF4-FFF2-40B4-BE49-F238E27FC236}">
                <a16:creationId xmlns:a16="http://schemas.microsoft.com/office/drawing/2014/main" id="{82F21FE7-3F96-5888-D781-C637AFE22D23}"/>
              </a:ext>
            </a:extLst>
          </p:cNvPr>
          <p:cNvSpPr txBox="1"/>
          <p:nvPr/>
        </p:nvSpPr>
        <p:spPr>
          <a:xfrm>
            <a:off x="7060646" y="1065130"/>
            <a:ext cx="4395585"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In analyzing payment statistics between weekdays and weekends, we observe that weekdays comprise 10.06 million payments, constituting 62.8%, whereas weekends account for 5.95 million payments, representing 37.15%. </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r>
              <a:rPr lang="en-US" sz="2000" b="1" dirty="0">
                <a:solidFill>
                  <a:schemeClr val="bg1"/>
                </a:solidFill>
              </a:rPr>
              <a:t>In the light of this data, it is advisable to make inventory adjustments to align with these patterns. Additionally, implementing strategies specifically tailored for weekend engagement would be beneficial.</a:t>
            </a:r>
            <a:endParaRPr lang="en-IN" sz="2000" b="1" dirty="0">
              <a:solidFill>
                <a:schemeClr val="bg1"/>
              </a:solidFill>
            </a:endParaRPr>
          </a:p>
        </p:txBody>
      </p:sp>
    </p:spTree>
    <p:extLst>
      <p:ext uri="{BB962C8B-B14F-4D97-AF65-F5344CB8AC3E}">
        <p14:creationId xmlns:p14="http://schemas.microsoft.com/office/powerpoint/2010/main" val="32907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379615" y="175006"/>
            <a:ext cx="8878824" cy="763524"/>
          </a:xfrm>
        </p:spPr>
        <p:txBody>
          <a:bodyPr>
            <a:normAutofit/>
          </a:bodyPr>
          <a:lstStyle/>
          <a:p>
            <a:r>
              <a:rPr lang="en-US" dirty="0"/>
              <a:t>insights</a:t>
            </a:r>
          </a:p>
        </p:txBody>
      </p:sp>
      <p:pic>
        <p:nvPicPr>
          <p:cNvPr id="7" name="Picture 6">
            <a:extLst>
              <a:ext uri="{FF2B5EF4-FFF2-40B4-BE49-F238E27FC236}">
                <a16:creationId xmlns:a16="http://schemas.microsoft.com/office/drawing/2014/main" id="{77D5697B-5A76-0307-AFD7-85D7536F25DB}"/>
              </a:ext>
            </a:extLst>
          </p:cNvPr>
          <p:cNvPicPr>
            <a:picLocks noChangeAspect="1"/>
          </p:cNvPicPr>
          <p:nvPr/>
        </p:nvPicPr>
        <p:blipFill>
          <a:blip r:embed="rId2"/>
          <a:stretch>
            <a:fillRect/>
          </a:stretch>
        </p:blipFill>
        <p:spPr>
          <a:xfrm>
            <a:off x="6065081" y="1169933"/>
            <a:ext cx="5970778" cy="3910067"/>
          </a:xfrm>
          <a:prstGeom prst="rect">
            <a:avLst/>
          </a:prstGeom>
        </p:spPr>
      </p:pic>
      <p:sp>
        <p:nvSpPr>
          <p:cNvPr id="3" name="TextBox 2">
            <a:extLst>
              <a:ext uri="{FF2B5EF4-FFF2-40B4-BE49-F238E27FC236}">
                <a16:creationId xmlns:a16="http://schemas.microsoft.com/office/drawing/2014/main" id="{53A86272-061E-812C-5D5C-EBC3D780419F}"/>
              </a:ext>
            </a:extLst>
          </p:cNvPr>
          <p:cNvSpPr txBox="1"/>
          <p:nvPr/>
        </p:nvSpPr>
        <p:spPr>
          <a:xfrm>
            <a:off x="563418" y="1385455"/>
            <a:ext cx="4553527"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In São Paulo, where the average price is 108 and the average payment value is 136, it indicates that the cost of goods or services is slightly below what consumers are willing to spend. </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This favorable pricing environment may boost purchase intent.</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 Moreover, the higher average payment value suggests that consumers in São Paulo are generally open to spending beyond the baseline price, reflecting positive confidence and an inclination for higher-value transactions.</a:t>
            </a:r>
            <a:endParaRPr lang="en-IN" sz="2000" b="1" dirty="0">
              <a:solidFill>
                <a:schemeClr val="bg1"/>
              </a:solidFill>
            </a:endParaRPr>
          </a:p>
        </p:txBody>
      </p:sp>
    </p:spTree>
    <p:extLst>
      <p:ext uri="{BB962C8B-B14F-4D97-AF65-F5344CB8AC3E}">
        <p14:creationId xmlns:p14="http://schemas.microsoft.com/office/powerpoint/2010/main" val="46037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379615" y="175006"/>
            <a:ext cx="8878824" cy="763524"/>
          </a:xfrm>
        </p:spPr>
        <p:txBody>
          <a:bodyPr>
            <a:normAutofit/>
          </a:bodyPr>
          <a:lstStyle/>
          <a:p>
            <a:r>
              <a:rPr lang="en-US" dirty="0"/>
              <a:t>insights</a:t>
            </a:r>
          </a:p>
        </p:txBody>
      </p:sp>
      <p:pic>
        <p:nvPicPr>
          <p:cNvPr id="4" name="Picture 3">
            <a:extLst>
              <a:ext uri="{FF2B5EF4-FFF2-40B4-BE49-F238E27FC236}">
                <a16:creationId xmlns:a16="http://schemas.microsoft.com/office/drawing/2014/main" id="{CA1E0728-A0C4-47BE-7B7F-20DBDD2F8508}"/>
              </a:ext>
            </a:extLst>
          </p:cNvPr>
          <p:cNvPicPr>
            <a:picLocks noChangeAspect="1"/>
          </p:cNvPicPr>
          <p:nvPr/>
        </p:nvPicPr>
        <p:blipFill>
          <a:blip r:embed="rId2"/>
          <a:stretch>
            <a:fillRect/>
          </a:stretch>
        </p:blipFill>
        <p:spPr>
          <a:xfrm>
            <a:off x="379615" y="1112902"/>
            <a:ext cx="5578738" cy="3976334"/>
          </a:xfrm>
          <a:prstGeom prst="rect">
            <a:avLst/>
          </a:prstGeom>
        </p:spPr>
      </p:pic>
      <p:sp>
        <p:nvSpPr>
          <p:cNvPr id="3" name="TextBox 2">
            <a:extLst>
              <a:ext uri="{FF2B5EF4-FFF2-40B4-BE49-F238E27FC236}">
                <a16:creationId xmlns:a16="http://schemas.microsoft.com/office/drawing/2014/main" id="{28C72BF9-9B0D-20D5-BEBA-12F65DF34405}"/>
              </a:ext>
            </a:extLst>
          </p:cNvPr>
          <p:cNvSpPr txBox="1"/>
          <p:nvPr/>
        </p:nvSpPr>
        <p:spPr>
          <a:xfrm>
            <a:off x="7166864" y="556768"/>
            <a:ext cx="4183149" cy="5355312"/>
          </a:xfrm>
          <a:prstGeom prst="rect">
            <a:avLst/>
          </a:prstGeom>
          <a:noFill/>
        </p:spPr>
        <p:txBody>
          <a:bodyPr wrap="square" rtlCol="0">
            <a:spAutoFit/>
          </a:bodyPr>
          <a:lstStyle/>
          <a:p>
            <a:pPr marL="342900" indent="-342900">
              <a:buFont typeface="Arial" panose="020B0604020202020204" pitchFamily="34" charset="0"/>
              <a:buChar char="•"/>
            </a:pPr>
            <a:r>
              <a:rPr lang="en-US" sz="1900" b="1" dirty="0">
                <a:solidFill>
                  <a:schemeClr val="bg1"/>
                </a:solidFill>
              </a:rPr>
              <a:t>With an average delivery time of 11.19 days for the pet shop, there's a potential impact on customer expectations. </a:t>
            </a:r>
          </a:p>
          <a:p>
            <a:pPr marL="342900" indent="-342900">
              <a:buFont typeface="Arial" panose="020B0604020202020204" pitchFamily="34" charset="0"/>
              <a:buChar char="•"/>
            </a:pPr>
            <a:endParaRPr lang="en-US" sz="1900" b="1" dirty="0">
              <a:solidFill>
                <a:schemeClr val="bg1"/>
              </a:solidFill>
            </a:endParaRPr>
          </a:p>
          <a:p>
            <a:pPr marL="342900" indent="-342900">
              <a:buFont typeface="Arial" panose="020B0604020202020204" pitchFamily="34" charset="0"/>
              <a:buChar char="•"/>
            </a:pPr>
            <a:r>
              <a:rPr lang="en-US" sz="1900" b="1" dirty="0">
                <a:solidFill>
                  <a:schemeClr val="bg1"/>
                </a:solidFill>
              </a:rPr>
              <a:t>It's crucial to evaluate if this duration meets customer anticipations and consider adjustments to align with or surpass those expectations. </a:t>
            </a:r>
          </a:p>
          <a:p>
            <a:pPr marL="342900" indent="-342900">
              <a:buFont typeface="Arial" panose="020B0604020202020204" pitchFamily="34" charset="0"/>
              <a:buChar char="•"/>
            </a:pPr>
            <a:endParaRPr lang="en-US" sz="1900" b="1" dirty="0">
              <a:solidFill>
                <a:schemeClr val="bg1"/>
              </a:solidFill>
            </a:endParaRPr>
          </a:p>
          <a:p>
            <a:pPr marL="342900" indent="-342900">
              <a:buFont typeface="Arial" panose="020B0604020202020204" pitchFamily="34" charset="0"/>
              <a:buChar char="•"/>
            </a:pPr>
            <a:r>
              <a:rPr lang="en-US" sz="1900" b="1" dirty="0">
                <a:solidFill>
                  <a:schemeClr val="bg1"/>
                </a:solidFill>
              </a:rPr>
              <a:t>Additionally, comparing the pet shop's delivery time to industry standards and competitors is vital.</a:t>
            </a:r>
          </a:p>
          <a:p>
            <a:r>
              <a:rPr lang="en-US" sz="1900" b="1" dirty="0">
                <a:solidFill>
                  <a:schemeClr val="bg1"/>
                </a:solidFill>
              </a:rPr>
              <a:t> </a:t>
            </a:r>
          </a:p>
          <a:p>
            <a:pPr marL="342900" indent="-342900">
              <a:buFont typeface="Arial" panose="020B0604020202020204" pitchFamily="34" charset="0"/>
              <a:buChar char="•"/>
            </a:pPr>
            <a:r>
              <a:rPr lang="en-US" sz="1900" b="1" dirty="0">
                <a:solidFill>
                  <a:schemeClr val="bg1"/>
                </a:solidFill>
              </a:rPr>
              <a:t>A significantly longer delivery time may pose a competitive disadvantage, necessitating attention and improvement</a:t>
            </a:r>
            <a:r>
              <a:rPr lang="en-US" sz="1900" dirty="0"/>
              <a:t>.</a:t>
            </a:r>
            <a:endParaRPr lang="en-IN" sz="1900" dirty="0"/>
          </a:p>
        </p:txBody>
      </p:sp>
    </p:spTree>
    <p:extLst>
      <p:ext uri="{BB962C8B-B14F-4D97-AF65-F5344CB8AC3E}">
        <p14:creationId xmlns:p14="http://schemas.microsoft.com/office/powerpoint/2010/main" val="368303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379615" y="175006"/>
            <a:ext cx="8878824" cy="763524"/>
          </a:xfrm>
        </p:spPr>
        <p:txBody>
          <a:bodyPr>
            <a:normAutofit/>
          </a:bodyPr>
          <a:lstStyle/>
          <a:p>
            <a:r>
              <a:rPr lang="en-US" dirty="0"/>
              <a:t>insights</a:t>
            </a:r>
          </a:p>
        </p:txBody>
      </p:sp>
      <p:pic>
        <p:nvPicPr>
          <p:cNvPr id="4" name="Picture 3">
            <a:extLst>
              <a:ext uri="{FF2B5EF4-FFF2-40B4-BE49-F238E27FC236}">
                <a16:creationId xmlns:a16="http://schemas.microsoft.com/office/drawing/2014/main" id="{1492D3D4-4650-6342-97D6-522719F60C0B}"/>
              </a:ext>
            </a:extLst>
          </p:cNvPr>
          <p:cNvPicPr>
            <a:picLocks noChangeAspect="1"/>
          </p:cNvPicPr>
          <p:nvPr/>
        </p:nvPicPr>
        <p:blipFill>
          <a:blip r:embed="rId2"/>
          <a:stretch>
            <a:fillRect/>
          </a:stretch>
        </p:blipFill>
        <p:spPr>
          <a:xfrm>
            <a:off x="6493359" y="1339272"/>
            <a:ext cx="5530160" cy="3934691"/>
          </a:xfrm>
          <a:prstGeom prst="rect">
            <a:avLst/>
          </a:prstGeom>
        </p:spPr>
      </p:pic>
      <p:sp>
        <p:nvSpPr>
          <p:cNvPr id="3" name="TextBox 2">
            <a:extLst>
              <a:ext uri="{FF2B5EF4-FFF2-40B4-BE49-F238E27FC236}">
                <a16:creationId xmlns:a16="http://schemas.microsoft.com/office/drawing/2014/main" id="{13A2FB79-7F5E-AEB4-8291-482326F272F7}"/>
              </a:ext>
            </a:extLst>
          </p:cNvPr>
          <p:cNvSpPr txBox="1"/>
          <p:nvPr/>
        </p:nvSpPr>
        <p:spPr>
          <a:xfrm>
            <a:off x="489527" y="1339272"/>
            <a:ext cx="4682837"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Out of orders with a review score of 5, 75.39% use credit cards, 19.34% opt for boleto, 3.69% utilize vouchers, and 1.58% choose debit cards. </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r>
              <a:rPr lang="en-US" sz="2000" b="1" dirty="0">
                <a:solidFill>
                  <a:schemeClr val="bg1"/>
                </a:solidFill>
              </a:rPr>
              <a:t>The dominance of credit card usage implies that promotional strategies tied to credit card payments may appeal to satisfied customers. </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r>
              <a:rPr lang="en-US" sz="2000" b="1" dirty="0">
                <a:solidFill>
                  <a:schemeClr val="bg1"/>
                </a:solidFill>
              </a:rPr>
              <a:t>However, ensuring user-friendly processes for boleto, voucher, and debit card payments is crucial for accommodating a diverse customer base.</a:t>
            </a:r>
            <a:endParaRPr lang="en-IN" sz="2000" b="1" dirty="0">
              <a:solidFill>
                <a:schemeClr val="bg1"/>
              </a:solidFill>
            </a:endParaRPr>
          </a:p>
        </p:txBody>
      </p:sp>
    </p:spTree>
    <p:extLst>
      <p:ext uri="{BB962C8B-B14F-4D97-AF65-F5344CB8AC3E}">
        <p14:creationId xmlns:p14="http://schemas.microsoft.com/office/powerpoint/2010/main" val="148155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379615" y="175006"/>
            <a:ext cx="8878824" cy="763524"/>
          </a:xfrm>
        </p:spPr>
        <p:txBody>
          <a:bodyPr>
            <a:normAutofit/>
          </a:bodyPr>
          <a:lstStyle/>
          <a:p>
            <a:r>
              <a:rPr lang="en-US" dirty="0"/>
              <a:t>insights</a:t>
            </a:r>
          </a:p>
        </p:txBody>
      </p:sp>
      <p:pic>
        <p:nvPicPr>
          <p:cNvPr id="4" name="Picture 3">
            <a:extLst>
              <a:ext uri="{FF2B5EF4-FFF2-40B4-BE49-F238E27FC236}">
                <a16:creationId xmlns:a16="http://schemas.microsoft.com/office/drawing/2014/main" id="{7C77A459-13E4-FE6A-788A-A038BB633A3B}"/>
              </a:ext>
            </a:extLst>
          </p:cNvPr>
          <p:cNvPicPr>
            <a:picLocks noChangeAspect="1"/>
          </p:cNvPicPr>
          <p:nvPr/>
        </p:nvPicPr>
        <p:blipFill>
          <a:blip r:embed="rId2"/>
          <a:stretch>
            <a:fillRect/>
          </a:stretch>
        </p:blipFill>
        <p:spPr>
          <a:xfrm>
            <a:off x="379614" y="1195740"/>
            <a:ext cx="5477525" cy="4056980"/>
          </a:xfrm>
          <a:prstGeom prst="rect">
            <a:avLst/>
          </a:prstGeom>
        </p:spPr>
      </p:pic>
      <p:sp>
        <p:nvSpPr>
          <p:cNvPr id="3" name="TextBox 2">
            <a:extLst>
              <a:ext uri="{FF2B5EF4-FFF2-40B4-BE49-F238E27FC236}">
                <a16:creationId xmlns:a16="http://schemas.microsoft.com/office/drawing/2014/main" id="{E0D8B1C4-698E-40FA-49D3-AC40FD69E6F9}"/>
              </a:ext>
            </a:extLst>
          </p:cNvPr>
          <p:cNvSpPr txBox="1"/>
          <p:nvPr/>
        </p:nvSpPr>
        <p:spPr>
          <a:xfrm>
            <a:off x="7241309" y="812800"/>
            <a:ext cx="4294909" cy="5062924"/>
          </a:xfrm>
          <a:prstGeom prst="rect">
            <a:avLst/>
          </a:prstGeom>
          <a:noFill/>
        </p:spPr>
        <p:txBody>
          <a:bodyPr wrap="square" rtlCol="0">
            <a:spAutoFit/>
          </a:bodyPr>
          <a:lstStyle/>
          <a:p>
            <a:pPr marL="285750" indent="-285750">
              <a:buFont typeface="Arial" panose="020B0604020202020204" pitchFamily="34" charset="0"/>
              <a:buChar char="•"/>
            </a:pPr>
            <a:r>
              <a:rPr lang="en-US" sz="1900" b="1" dirty="0">
                <a:solidFill>
                  <a:schemeClr val="bg1"/>
                </a:solidFill>
              </a:rPr>
              <a:t>Examining shipping days in relation to review scores reveals a clear trend: review score 1 orders take 17.51 days, score 2 takes 15.50 days, score 3 takes 13.85 days, score 4 takes 12.17 days, and score 5 takes 10.59 days. </a:t>
            </a:r>
          </a:p>
          <a:p>
            <a:pPr marL="285750" indent="-285750">
              <a:buFont typeface="Arial" panose="020B0604020202020204" pitchFamily="34" charset="0"/>
              <a:buChar char="•"/>
            </a:pPr>
            <a:endParaRPr lang="en-US" sz="1900" b="1" dirty="0">
              <a:solidFill>
                <a:schemeClr val="bg1"/>
              </a:solidFill>
            </a:endParaRPr>
          </a:p>
          <a:p>
            <a:pPr marL="285750" indent="-285750">
              <a:buFont typeface="Arial" panose="020B0604020202020204" pitchFamily="34" charset="0"/>
              <a:buChar char="•"/>
            </a:pPr>
            <a:r>
              <a:rPr lang="en-US" sz="1900" b="1" dirty="0">
                <a:solidFill>
                  <a:schemeClr val="bg1"/>
                </a:solidFill>
              </a:rPr>
              <a:t>This declining trend suggests that faster shipping correlates with higher customer satisfaction. </a:t>
            </a:r>
          </a:p>
          <a:p>
            <a:pPr marL="285750" indent="-285750">
              <a:buFont typeface="Arial" panose="020B0604020202020204" pitchFamily="34" charset="0"/>
              <a:buChar char="•"/>
            </a:pPr>
            <a:endParaRPr lang="en-US" sz="1900" b="1" dirty="0">
              <a:solidFill>
                <a:schemeClr val="bg1"/>
              </a:solidFill>
            </a:endParaRPr>
          </a:p>
          <a:p>
            <a:pPr marL="285750" indent="-285750">
              <a:buFont typeface="Arial" panose="020B0604020202020204" pitchFamily="34" charset="0"/>
              <a:buChar char="•"/>
            </a:pPr>
            <a:r>
              <a:rPr lang="en-US" sz="1900" b="1" dirty="0">
                <a:solidFill>
                  <a:schemeClr val="bg1"/>
                </a:solidFill>
              </a:rPr>
              <a:t>Customers assigning higher scores appear to value and appreciate timely order fulfillment, emphasizing the importance of efficient shipping processes in enhancing overall customer experience.</a:t>
            </a:r>
            <a:endParaRPr lang="en-IN" sz="1900" b="1" dirty="0">
              <a:solidFill>
                <a:schemeClr val="bg1"/>
              </a:solidFill>
            </a:endParaRPr>
          </a:p>
        </p:txBody>
      </p:sp>
    </p:spTree>
    <p:extLst>
      <p:ext uri="{BB962C8B-B14F-4D97-AF65-F5344CB8AC3E}">
        <p14:creationId xmlns:p14="http://schemas.microsoft.com/office/powerpoint/2010/main" val="179682080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67</TotalTime>
  <Words>589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Congenial SemiBold</vt:lpstr>
      <vt:lpstr>Courier New</vt:lpstr>
      <vt:lpstr>Segoe UI Light</vt:lpstr>
      <vt:lpstr>Segoe UI Light (Body)</vt:lpstr>
      <vt:lpstr>Tw Cen MT</vt:lpstr>
      <vt:lpstr>Wingdings</vt:lpstr>
      <vt:lpstr>Office Theme</vt:lpstr>
      <vt:lpstr>OLIST SALES ANALYSIS</vt:lpstr>
      <vt:lpstr>agenda</vt:lpstr>
      <vt:lpstr>Overview</vt:lpstr>
      <vt:lpstr>objective</vt:lpstr>
      <vt:lpstr>insights</vt:lpstr>
      <vt:lpstr>insights</vt:lpstr>
      <vt:lpstr>insights</vt:lpstr>
      <vt:lpstr>insights</vt:lpstr>
      <vt:lpstr>insights</vt:lpstr>
      <vt:lpstr>CONCLUSION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SALES ANALYSIS</dc:title>
  <dc:creator>chaitanya Patil</dc:creator>
  <cp:lastModifiedBy>chaitanya Patil</cp:lastModifiedBy>
  <cp:revision>7</cp:revision>
  <dcterms:created xsi:type="dcterms:W3CDTF">2023-11-09T05:51:14Z</dcterms:created>
  <dcterms:modified xsi:type="dcterms:W3CDTF">2023-11-11T08:51:40Z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2023-11-09T06:53:55Z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f9b82b4d-df55-4292-959c-661028ec7fca</vt:lpwstr>
  </property>
  <property fmtid="{D5CDD505-2E9C-101B-9397-08002B2CF9AE}" pid="8" name="MSIP_Label_defa4170-0d19-0005-0004-bc88714345d2_ActionId">
    <vt:lpwstr>c6d38fda-c3de-4496-a36d-4a3d7d5b96a8</vt:lpwstr>
  </property>
  <property fmtid="{D5CDD505-2E9C-101B-9397-08002B2CF9AE}" pid="9" name="MSIP_Label_defa4170-0d19-0005-0004-bc88714345d2_ContentBits">
    <vt:lpwstr>0</vt:lpwstr>
  </property>
</Properties>
</file>