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ublic Sans Bold" charset="1" panose="00000000000000000000"/>
      <p:regular r:id="rId25"/>
    </p:embeddedFont>
    <p:embeddedFont>
      <p:font typeface="Public Sans" charset="1" panose="00000000000000000000"/>
      <p:regular r:id="rId26"/>
    </p:embeddedFont>
    <p:embeddedFont>
      <p:font typeface="Playfair Display"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674672" y="2749907"/>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674677" y="3410540"/>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000000"/>
                </a:solidFill>
                <a:latin typeface="Public Sans Bold"/>
              </a:rPr>
              <a:t>BY USING LOGISTIC REGRESSION</a:t>
            </a:r>
          </a:p>
        </p:txBody>
      </p:sp>
      <p:sp>
        <p:nvSpPr>
          <p:cNvPr name="TextBox 4" id="4"/>
          <p:cNvSpPr txBox="true"/>
          <p:nvPr/>
        </p:nvSpPr>
        <p:spPr>
          <a:xfrm rot="0">
            <a:off x="674677" y="1872968"/>
            <a:ext cx="16408332" cy="566153"/>
          </a:xfrm>
          <a:prstGeom prst="rect">
            <a:avLst/>
          </a:prstGeom>
        </p:spPr>
        <p:txBody>
          <a:bodyPr anchor="t" rtlCol="false" tIns="0" lIns="0" bIns="0" rIns="0">
            <a:spAutoFit/>
          </a:bodyPr>
          <a:lstStyle/>
          <a:p>
            <a:pPr algn="l">
              <a:lnSpc>
                <a:spcPts val="4104"/>
              </a:lnSpc>
            </a:pPr>
            <a:r>
              <a:rPr lang="en-US" sz="4509" spc="22" u="sng">
                <a:solidFill>
                  <a:srgbClr val="000000"/>
                </a:solidFill>
                <a:latin typeface="Public Sans Bold"/>
              </a:rPr>
              <a:t>LEAD SCORE CASE-STUDY</a:t>
            </a:r>
          </a:p>
        </p:txBody>
      </p:sp>
      <p:sp>
        <p:nvSpPr>
          <p:cNvPr name="TextBox 5" id="5"/>
          <p:cNvSpPr txBox="true"/>
          <p:nvPr/>
        </p:nvSpPr>
        <p:spPr>
          <a:xfrm rot="0">
            <a:off x="850974" y="6688393"/>
            <a:ext cx="8027869" cy="2655632"/>
          </a:xfrm>
          <a:prstGeom prst="rect">
            <a:avLst/>
          </a:prstGeom>
        </p:spPr>
        <p:txBody>
          <a:bodyPr anchor="t" rtlCol="false" tIns="0" lIns="0" bIns="0" rIns="0">
            <a:spAutoFit/>
          </a:bodyPr>
          <a:lstStyle/>
          <a:p>
            <a:pPr algn="l">
              <a:lnSpc>
                <a:spcPts val="5322"/>
              </a:lnSpc>
            </a:pPr>
            <a:r>
              <a:rPr lang="en-US" sz="3548">
                <a:solidFill>
                  <a:srgbClr val="000000"/>
                </a:solidFill>
                <a:latin typeface="Public Sans"/>
              </a:rPr>
              <a:t>Submitted By, </a:t>
            </a:r>
          </a:p>
          <a:p>
            <a:pPr algn="l">
              <a:lnSpc>
                <a:spcPts val="5322"/>
              </a:lnSpc>
            </a:pPr>
            <a:r>
              <a:rPr lang="en-US" sz="3548">
                <a:solidFill>
                  <a:srgbClr val="000000"/>
                </a:solidFill>
                <a:latin typeface="Public Sans"/>
              </a:rPr>
              <a:t>Biraj Mukherjee</a:t>
            </a:r>
          </a:p>
          <a:p>
            <a:pPr algn="l">
              <a:lnSpc>
                <a:spcPts val="5322"/>
              </a:lnSpc>
            </a:pPr>
            <a:r>
              <a:rPr lang="en-US" sz="3548">
                <a:solidFill>
                  <a:srgbClr val="000000"/>
                </a:solidFill>
                <a:latin typeface="Public Sans"/>
              </a:rPr>
              <a:t>Chaitanya Pande</a:t>
            </a:r>
          </a:p>
          <a:p>
            <a:pPr algn="l">
              <a:lnSpc>
                <a:spcPts val="5322"/>
              </a:lnSpc>
            </a:pPr>
            <a:r>
              <a:rPr lang="en-US" sz="3548">
                <a:solidFill>
                  <a:srgbClr val="000000"/>
                </a:solidFill>
                <a:latin typeface="Public Sans"/>
              </a:rPr>
              <a:t>Chaithanya. 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8442252" y="2745218"/>
            <a:ext cx="8230158" cy="6020655"/>
          </a:xfrm>
          <a:custGeom>
            <a:avLst/>
            <a:gdLst/>
            <a:ahLst/>
            <a:cxnLst/>
            <a:rect r="r" b="b" t="t" l="l"/>
            <a:pathLst>
              <a:path h="6020655" w="8230158">
                <a:moveTo>
                  <a:pt x="0" y="0"/>
                </a:moveTo>
                <a:lnTo>
                  <a:pt x="8230158" y="0"/>
                </a:lnTo>
                <a:lnTo>
                  <a:pt x="8230158" y="6020655"/>
                </a:lnTo>
                <a:lnTo>
                  <a:pt x="0" y="6020655"/>
                </a:lnTo>
                <a:lnTo>
                  <a:pt x="0" y="0"/>
                </a:lnTo>
                <a:close/>
              </a:path>
            </a:pathLst>
          </a:custGeom>
          <a:blipFill>
            <a:blip r:embed="rId2"/>
            <a:stretch>
              <a:fillRect l="0" t="0" r="0" b="0"/>
            </a:stretch>
          </a:blipFill>
        </p:spPr>
      </p:sp>
      <p:sp>
        <p:nvSpPr>
          <p:cNvPr name="TextBox 3" id="3"/>
          <p:cNvSpPr txBox="true"/>
          <p:nvPr/>
        </p:nvSpPr>
        <p:spPr>
          <a:xfrm rot="0">
            <a:off x="1006871" y="933450"/>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COMPETITIVE ANALYSIS</a:t>
            </a:r>
          </a:p>
        </p:txBody>
      </p:sp>
      <p:sp>
        <p:nvSpPr>
          <p:cNvPr name="TextBox 4" id="4"/>
          <p:cNvSpPr txBox="true"/>
          <p:nvPr/>
        </p:nvSpPr>
        <p:spPr>
          <a:xfrm rot="0">
            <a:off x="357281" y="2210650"/>
            <a:ext cx="7312095" cy="6178551"/>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Distribution of leads or conversions by city in Maharashtra, India. The graph shows the count of leads or conversions for each city, with the 'Unknown' category representing leads or conversions that could not be attributed to a specific city. The 'Converted' category represents leads that have been successfully converted into customers.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824670" y="165892"/>
            <a:ext cx="6434630" cy="9563946"/>
          </a:xfrm>
          <a:custGeom>
            <a:avLst/>
            <a:gdLst/>
            <a:ahLst/>
            <a:cxnLst/>
            <a:rect r="r" b="b" t="t" l="l"/>
            <a:pathLst>
              <a:path h="9563946" w="6434630">
                <a:moveTo>
                  <a:pt x="0" y="0"/>
                </a:moveTo>
                <a:lnTo>
                  <a:pt x="6434630" y="0"/>
                </a:lnTo>
                <a:lnTo>
                  <a:pt x="6434630" y="9563947"/>
                </a:lnTo>
                <a:lnTo>
                  <a:pt x="0" y="9563947"/>
                </a:lnTo>
                <a:lnTo>
                  <a:pt x="0" y="0"/>
                </a:lnTo>
                <a:close/>
              </a:path>
            </a:pathLst>
          </a:custGeom>
          <a:blipFill>
            <a:blip r:embed="rId2"/>
            <a:stretch>
              <a:fillRect l="0" t="-554" r="0" b="-554"/>
            </a:stretch>
          </a:blipFill>
        </p:spPr>
      </p:sp>
      <p:sp>
        <p:nvSpPr>
          <p:cNvPr name="TextBox 3" id="3"/>
          <p:cNvSpPr txBox="true"/>
          <p:nvPr/>
        </p:nvSpPr>
        <p:spPr>
          <a:xfrm rot="0">
            <a:off x="638465" y="272677"/>
            <a:ext cx="8905718" cy="9274176"/>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Distribution of leads or conversions by various lead origins, contact preferences, and marketing channels. </a:t>
            </a:r>
          </a:p>
          <a:p>
            <a:pPr algn="l">
              <a:lnSpc>
                <a:spcPts val="4899"/>
              </a:lnSpc>
            </a:pPr>
            <a:r>
              <a:rPr lang="en-US" sz="3499">
                <a:solidFill>
                  <a:srgbClr val="000000"/>
                </a:solidFill>
                <a:latin typeface="Public Sans"/>
              </a:rPr>
              <a:t>The graph shows the count of leads or conversions for each category within each column, with the x-axis labels rotated for readability. </a:t>
            </a:r>
          </a:p>
          <a:p>
            <a:pPr algn="l">
              <a:lnSpc>
                <a:spcPts val="4899"/>
              </a:lnSpc>
            </a:pPr>
            <a:r>
              <a:rPr lang="en-US" sz="3499">
                <a:solidFill>
                  <a:srgbClr val="000000"/>
                </a:solidFill>
                <a:latin typeface="Public Sans"/>
              </a:rPr>
              <a:t>The columns represented include lead origin, contact preferences (Do Not Email, Do Not Call, and Last Notable Activity), and marketing channels (Search, Newspaper Article, X Education Forums, Newspaper, Digital Advertisement, Through Recommendations, and A free copy of Mastering The Interview)</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6926492" y="1652769"/>
            <a:ext cx="9708024" cy="7263944"/>
          </a:xfrm>
          <a:custGeom>
            <a:avLst/>
            <a:gdLst/>
            <a:ahLst/>
            <a:cxnLst/>
            <a:rect r="r" b="b" t="t" l="l"/>
            <a:pathLst>
              <a:path h="7263944" w="9708024">
                <a:moveTo>
                  <a:pt x="0" y="0"/>
                </a:moveTo>
                <a:lnTo>
                  <a:pt x="9708024" y="0"/>
                </a:lnTo>
                <a:lnTo>
                  <a:pt x="9708024" y="7263944"/>
                </a:lnTo>
                <a:lnTo>
                  <a:pt x="0" y="7263944"/>
                </a:lnTo>
                <a:lnTo>
                  <a:pt x="0" y="0"/>
                </a:lnTo>
                <a:close/>
              </a:path>
            </a:pathLst>
          </a:custGeom>
          <a:blipFill>
            <a:blip r:embed="rId2"/>
            <a:stretch>
              <a:fillRect l="0" t="0" r="0" b="0"/>
            </a:stretch>
          </a:blipFill>
        </p:spPr>
      </p:sp>
      <p:sp>
        <p:nvSpPr>
          <p:cNvPr name="TextBox 3" id="3"/>
          <p:cNvSpPr txBox="true"/>
          <p:nvPr/>
        </p:nvSpPr>
        <p:spPr>
          <a:xfrm rot="0">
            <a:off x="450143" y="1725972"/>
            <a:ext cx="5774870" cy="7416801"/>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Visualization of the distribution of leads or conversions by specialization, current occupation, and last activity. The resulting plot would show the count of leads or conversions for each unique value in each of these columns, with the x-axis labels rotated for readability.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6862142" y="2072957"/>
            <a:ext cx="11013734" cy="6141085"/>
          </a:xfrm>
          <a:custGeom>
            <a:avLst/>
            <a:gdLst/>
            <a:ahLst/>
            <a:cxnLst/>
            <a:rect r="r" b="b" t="t" l="l"/>
            <a:pathLst>
              <a:path h="6141085" w="11013734">
                <a:moveTo>
                  <a:pt x="0" y="0"/>
                </a:moveTo>
                <a:lnTo>
                  <a:pt x="11013735" y="0"/>
                </a:lnTo>
                <a:lnTo>
                  <a:pt x="11013735" y="6141086"/>
                </a:lnTo>
                <a:lnTo>
                  <a:pt x="0" y="6141086"/>
                </a:lnTo>
                <a:lnTo>
                  <a:pt x="0" y="0"/>
                </a:lnTo>
                <a:close/>
              </a:path>
            </a:pathLst>
          </a:custGeom>
          <a:blipFill>
            <a:blip r:embed="rId2"/>
            <a:stretch>
              <a:fillRect l="0" t="0" r="0" b="0"/>
            </a:stretch>
          </a:blipFill>
        </p:spPr>
      </p:sp>
      <p:sp>
        <p:nvSpPr>
          <p:cNvPr name="TextBox 3" id="3"/>
          <p:cNvSpPr txBox="true"/>
          <p:nvPr/>
        </p:nvSpPr>
        <p:spPr>
          <a:xfrm rot="0">
            <a:off x="167661" y="1841499"/>
            <a:ext cx="6294298" cy="7416801"/>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This outlier boxplots represents three numerical variables , namely,</a:t>
            </a:r>
          </a:p>
          <a:p>
            <a:pPr algn="l" marL="755641" indent="-377820" lvl="1">
              <a:lnSpc>
                <a:spcPts val="4899"/>
              </a:lnSpc>
              <a:buAutoNum type="arabicPeriod" startAt="1"/>
            </a:pPr>
            <a:r>
              <a:rPr lang="en-US" sz="3499">
                <a:solidFill>
                  <a:srgbClr val="000000"/>
                </a:solidFill>
                <a:latin typeface="Public Sans"/>
              </a:rPr>
              <a:t>Total Visits</a:t>
            </a:r>
          </a:p>
          <a:p>
            <a:pPr algn="l" marL="755641" indent="-377820" lvl="1">
              <a:lnSpc>
                <a:spcPts val="4899"/>
              </a:lnSpc>
              <a:buAutoNum type="arabicPeriod" startAt="1"/>
            </a:pPr>
            <a:r>
              <a:rPr lang="en-US" sz="3499">
                <a:solidFill>
                  <a:srgbClr val="000000"/>
                </a:solidFill>
                <a:latin typeface="Public Sans"/>
              </a:rPr>
              <a:t>Total time spent on the website</a:t>
            </a:r>
          </a:p>
          <a:p>
            <a:pPr algn="l" marL="755641" indent="-377820" lvl="1">
              <a:lnSpc>
                <a:spcPts val="4899"/>
              </a:lnSpc>
              <a:buAutoNum type="arabicPeriod" startAt="1"/>
            </a:pPr>
            <a:r>
              <a:rPr lang="en-US" sz="3499">
                <a:solidFill>
                  <a:srgbClr val="000000"/>
                </a:solidFill>
                <a:latin typeface="Public Sans"/>
              </a:rPr>
              <a:t>Page views per visit</a:t>
            </a:r>
          </a:p>
          <a:p>
            <a:pPr algn="l">
              <a:lnSpc>
                <a:spcPts val="4899"/>
              </a:lnSpc>
            </a:pPr>
          </a:p>
          <a:p>
            <a:pPr algn="l">
              <a:lnSpc>
                <a:spcPts val="4899"/>
              </a:lnSpc>
            </a:pPr>
            <a:r>
              <a:rPr lang="en-US" sz="3499">
                <a:solidFill>
                  <a:srgbClr val="000000"/>
                </a:solidFill>
                <a:latin typeface="Public Sans"/>
              </a:rPr>
              <a:t>We can clearly visualize from the plot that total visits and page view per visit attributes has an outlier.</a:t>
            </a:r>
          </a:p>
        </p:txBody>
      </p:sp>
      <p:sp>
        <p:nvSpPr>
          <p:cNvPr name="TextBox 4" id="4"/>
          <p:cNvSpPr txBox="true"/>
          <p:nvPr/>
        </p:nvSpPr>
        <p:spPr>
          <a:xfrm rot="0">
            <a:off x="567845" y="650763"/>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OUTLIERS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720245" y="4198117"/>
            <a:ext cx="9690525" cy="5417537"/>
          </a:xfrm>
          <a:custGeom>
            <a:avLst/>
            <a:gdLst/>
            <a:ahLst/>
            <a:cxnLst/>
            <a:rect r="r" b="b" t="t" l="l"/>
            <a:pathLst>
              <a:path h="5417537" w="9690525">
                <a:moveTo>
                  <a:pt x="0" y="0"/>
                </a:moveTo>
                <a:lnTo>
                  <a:pt x="9690524" y="0"/>
                </a:lnTo>
                <a:lnTo>
                  <a:pt x="9690524" y="5417537"/>
                </a:lnTo>
                <a:lnTo>
                  <a:pt x="0" y="5417537"/>
                </a:lnTo>
                <a:lnTo>
                  <a:pt x="0" y="0"/>
                </a:lnTo>
                <a:close/>
              </a:path>
            </a:pathLst>
          </a:custGeom>
          <a:blipFill>
            <a:blip r:embed="rId2"/>
            <a:stretch>
              <a:fillRect l="0" t="0" r="0" b="0"/>
            </a:stretch>
          </a:blipFill>
        </p:spPr>
      </p:sp>
      <p:sp>
        <p:nvSpPr>
          <p:cNvPr name="TextBox 3" id="3"/>
          <p:cNvSpPr txBox="true"/>
          <p:nvPr/>
        </p:nvSpPr>
        <p:spPr>
          <a:xfrm rot="0">
            <a:off x="579003" y="650763"/>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OUTLIERS(CONTINUATION)</a:t>
            </a:r>
          </a:p>
        </p:txBody>
      </p:sp>
      <p:sp>
        <p:nvSpPr>
          <p:cNvPr name="TextBox 4" id="4"/>
          <p:cNvSpPr txBox="true"/>
          <p:nvPr/>
        </p:nvSpPr>
        <p:spPr>
          <a:xfrm rot="0">
            <a:off x="720245" y="2149157"/>
            <a:ext cx="16862311" cy="1844676"/>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 Removing outlier values based on the Interquartile distance for some of the continuous variable.</a:t>
            </a:r>
          </a:p>
          <a:p>
            <a:pPr algn="l">
              <a:lnSpc>
                <a:spcPts val="4899"/>
              </a:lnSpc>
            </a:pPr>
            <a:r>
              <a:rPr lang="en-US" sz="3499">
                <a:solidFill>
                  <a:srgbClr val="000000"/>
                </a:solidFill>
                <a:latin typeface="Public Sans"/>
              </a:rPr>
              <a:t>Below is the boxplot is shown: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872645" y="4312915"/>
            <a:ext cx="10169829" cy="5533891"/>
          </a:xfrm>
          <a:custGeom>
            <a:avLst/>
            <a:gdLst/>
            <a:ahLst/>
            <a:cxnLst/>
            <a:rect r="r" b="b" t="t" l="l"/>
            <a:pathLst>
              <a:path h="5533891" w="10169829">
                <a:moveTo>
                  <a:pt x="0" y="0"/>
                </a:moveTo>
                <a:lnTo>
                  <a:pt x="10169829" y="0"/>
                </a:lnTo>
                <a:lnTo>
                  <a:pt x="10169829" y="5533890"/>
                </a:lnTo>
                <a:lnTo>
                  <a:pt x="0" y="5533890"/>
                </a:lnTo>
                <a:lnTo>
                  <a:pt x="0" y="0"/>
                </a:lnTo>
                <a:close/>
              </a:path>
            </a:pathLst>
          </a:custGeom>
          <a:blipFill>
            <a:blip r:embed="rId2"/>
            <a:stretch>
              <a:fillRect l="0" t="0" r="0" b="0"/>
            </a:stretch>
          </a:blipFill>
        </p:spPr>
      </p:sp>
      <p:sp>
        <p:nvSpPr>
          <p:cNvPr name="TextBox 3" id="3"/>
          <p:cNvSpPr txBox="true"/>
          <p:nvPr/>
        </p:nvSpPr>
        <p:spPr>
          <a:xfrm rot="0">
            <a:off x="872645" y="2301557"/>
            <a:ext cx="16862311" cy="1844676"/>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 This is the final model we build, and the below stats shows the p value for all the feature variables are &gt;0.05.So, we conclude that the model which we have created is meeting the criteria.</a:t>
            </a:r>
          </a:p>
        </p:txBody>
      </p:sp>
      <p:sp>
        <p:nvSpPr>
          <p:cNvPr name="TextBox 4" id="4"/>
          <p:cNvSpPr txBox="true"/>
          <p:nvPr/>
        </p:nvSpPr>
        <p:spPr>
          <a:xfrm rot="0">
            <a:off x="872645" y="955563"/>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FINAL MODEL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8411185" y="1506554"/>
            <a:ext cx="8527694" cy="6943314"/>
          </a:xfrm>
          <a:custGeom>
            <a:avLst/>
            <a:gdLst/>
            <a:ahLst/>
            <a:cxnLst/>
            <a:rect r="r" b="b" t="t" l="l"/>
            <a:pathLst>
              <a:path h="6943314" w="8527694">
                <a:moveTo>
                  <a:pt x="0" y="0"/>
                </a:moveTo>
                <a:lnTo>
                  <a:pt x="8527694" y="0"/>
                </a:lnTo>
                <a:lnTo>
                  <a:pt x="8527694" y="6943314"/>
                </a:lnTo>
                <a:lnTo>
                  <a:pt x="0" y="6943314"/>
                </a:lnTo>
                <a:lnTo>
                  <a:pt x="0" y="0"/>
                </a:lnTo>
                <a:close/>
              </a:path>
            </a:pathLst>
          </a:custGeom>
          <a:blipFill>
            <a:blip r:embed="rId2"/>
            <a:stretch>
              <a:fillRect l="0" t="0" r="0" b="0"/>
            </a:stretch>
          </a:blipFill>
        </p:spPr>
      </p:sp>
      <p:sp>
        <p:nvSpPr>
          <p:cNvPr name="TextBox 3" id="3"/>
          <p:cNvSpPr txBox="true"/>
          <p:nvPr/>
        </p:nvSpPr>
        <p:spPr>
          <a:xfrm rot="0">
            <a:off x="1028700" y="3238745"/>
            <a:ext cx="5774870" cy="2463801"/>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It is a correlation matrix which depicts the correlation or a heatmap between the variables.</a:t>
            </a:r>
          </a:p>
        </p:txBody>
      </p:sp>
      <p:sp>
        <p:nvSpPr>
          <p:cNvPr name="TextBox 4" id="4"/>
          <p:cNvSpPr txBox="true"/>
          <p:nvPr/>
        </p:nvSpPr>
        <p:spPr>
          <a:xfrm rot="0">
            <a:off x="863918" y="1155716"/>
            <a:ext cx="5774870" cy="762002"/>
          </a:xfrm>
          <a:prstGeom prst="rect">
            <a:avLst/>
          </a:prstGeom>
        </p:spPr>
        <p:txBody>
          <a:bodyPr anchor="t" rtlCol="false" tIns="0" lIns="0" bIns="0" rIns="0">
            <a:spAutoFit/>
          </a:bodyPr>
          <a:lstStyle/>
          <a:p>
            <a:pPr algn="l">
              <a:lnSpc>
                <a:spcPts val="6299"/>
              </a:lnSpc>
            </a:pPr>
            <a:r>
              <a:rPr lang="en-US" sz="4499" u="sng">
                <a:solidFill>
                  <a:srgbClr val="000000"/>
                </a:solidFill>
                <a:latin typeface="Public Sans Bold"/>
              </a:rPr>
              <a:t>CORRELATION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394242" y="3589487"/>
            <a:ext cx="5644431" cy="5668813"/>
          </a:xfrm>
          <a:custGeom>
            <a:avLst/>
            <a:gdLst/>
            <a:ahLst/>
            <a:cxnLst/>
            <a:rect r="r" b="b" t="t" l="l"/>
            <a:pathLst>
              <a:path h="5668813" w="5644431">
                <a:moveTo>
                  <a:pt x="0" y="0"/>
                </a:moveTo>
                <a:lnTo>
                  <a:pt x="5644431" y="0"/>
                </a:lnTo>
                <a:lnTo>
                  <a:pt x="5644431" y="5668813"/>
                </a:lnTo>
                <a:lnTo>
                  <a:pt x="0" y="5668813"/>
                </a:lnTo>
                <a:lnTo>
                  <a:pt x="0" y="0"/>
                </a:lnTo>
                <a:close/>
              </a:path>
            </a:pathLst>
          </a:custGeom>
          <a:blipFill>
            <a:blip r:embed="rId2"/>
            <a:stretch>
              <a:fillRect l="0" t="0" r="0" b="0"/>
            </a:stretch>
          </a:blipFill>
        </p:spPr>
      </p:sp>
      <p:sp>
        <p:nvSpPr>
          <p:cNvPr name="Freeform 3" id="3"/>
          <p:cNvSpPr/>
          <p:nvPr/>
        </p:nvSpPr>
        <p:spPr>
          <a:xfrm flipH="false" flipV="false" rot="0">
            <a:off x="489089" y="3823278"/>
            <a:ext cx="9333108" cy="5809722"/>
          </a:xfrm>
          <a:custGeom>
            <a:avLst/>
            <a:gdLst/>
            <a:ahLst/>
            <a:cxnLst/>
            <a:rect r="r" b="b" t="t" l="l"/>
            <a:pathLst>
              <a:path h="5809722" w="9333108">
                <a:moveTo>
                  <a:pt x="0" y="0"/>
                </a:moveTo>
                <a:lnTo>
                  <a:pt x="9333108" y="0"/>
                </a:lnTo>
                <a:lnTo>
                  <a:pt x="9333108" y="5809722"/>
                </a:lnTo>
                <a:lnTo>
                  <a:pt x="0" y="5809722"/>
                </a:lnTo>
                <a:lnTo>
                  <a:pt x="0" y="0"/>
                </a:lnTo>
                <a:close/>
              </a:path>
            </a:pathLst>
          </a:custGeom>
          <a:blipFill>
            <a:blip r:embed="rId3"/>
            <a:stretch>
              <a:fillRect l="0" t="0" r="0" b="0"/>
            </a:stretch>
          </a:blipFill>
        </p:spPr>
      </p:sp>
      <p:sp>
        <p:nvSpPr>
          <p:cNvPr name="TextBox 4" id="4"/>
          <p:cNvSpPr txBox="true"/>
          <p:nvPr/>
        </p:nvSpPr>
        <p:spPr>
          <a:xfrm rot="0">
            <a:off x="471146" y="368076"/>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MODEL EVALUATION-ROC CURVE</a:t>
            </a:r>
          </a:p>
        </p:txBody>
      </p:sp>
      <p:sp>
        <p:nvSpPr>
          <p:cNvPr name="TextBox 5" id="5"/>
          <p:cNvSpPr txBox="true"/>
          <p:nvPr/>
        </p:nvSpPr>
        <p:spPr>
          <a:xfrm rot="0">
            <a:off x="471146" y="1179711"/>
            <a:ext cx="8115300" cy="1708150"/>
          </a:xfrm>
          <a:prstGeom prst="rect">
            <a:avLst/>
          </a:prstGeom>
        </p:spPr>
        <p:txBody>
          <a:bodyPr anchor="t" rtlCol="false" tIns="0" lIns="0" bIns="0" rIns="0">
            <a:spAutoFit/>
          </a:bodyPr>
          <a:lstStyle/>
          <a:p>
            <a:pPr algn="l">
              <a:lnSpc>
                <a:spcPts val="4550"/>
              </a:lnSpc>
            </a:pPr>
            <a:r>
              <a:rPr lang="en-US" sz="3500" spc="17">
                <a:solidFill>
                  <a:srgbClr val="000000"/>
                </a:solidFill>
                <a:latin typeface="Playfair Display"/>
              </a:rPr>
              <a:t> From the second  curve , the cut off point is between 0.3 ~ 0.35 which comes around 0.33 as curtoff probability.</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781005" y="834568"/>
            <a:ext cx="13208550" cy="733298"/>
          </a:xfrm>
          <a:prstGeom prst="rect">
            <a:avLst/>
          </a:prstGeom>
        </p:spPr>
        <p:txBody>
          <a:bodyPr anchor="t" rtlCol="false" tIns="0" lIns="0" bIns="0" rIns="0">
            <a:spAutoFit/>
          </a:bodyPr>
          <a:lstStyle/>
          <a:p>
            <a:pPr algn="l">
              <a:lnSpc>
                <a:spcPts val="5862"/>
              </a:lnSpc>
            </a:pPr>
            <a:r>
              <a:rPr lang="en-US" sz="4509" spc="22" u="sng">
                <a:solidFill>
                  <a:srgbClr val="000000"/>
                </a:solidFill>
                <a:latin typeface="Public Sans Bold"/>
              </a:rPr>
              <a:t>CONCLUSION</a:t>
            </a:r>
          </a:p>
        </p:txBody>
      </p:sp>
      <p:sp>
        <p:nvSpPr>
          <p:cNvPr name="TextBox 3" id="3"/>
          <p:cNvSpPr txBox="true"/>
          <p:nvPr/>
        </p:nvSpPr>
        <p:spPr>
          <a:xfrm rot="0">
            <a:off x="781005" y="2204609"/>
            <a:ext cx="12154268" cy="5603240"/>
          </a:xfrm>
          <a:prstGeom prst="rect">
            <a:avLst/>
          </a:prstGeom>
        </p:spPr>
        <p:txBody>
          <a:bodyPr anchor="t" rtlCol="false" tIns="0" lIns="0" bIns="0" rIns="0">
            <a:spAutoFit/>
          </a:bodyPr>
          <a:lstStyle/>
          <a:p>
            <a:pPr algn="l">
              <a:lnSpc>
                <a:spcPts val="4900"/>
              </a:lnSpc>
            </a:pPr>
            <a:r>
              <a:rPr lang="en-US" sz="3500">
                <a:solidFill>
                  <a:srgbClr val="000000"/>
                </a:solidFill>
                <a:latin typeface="Public Sans"/>
              </a:rPr>
              <a:t>After trying several models, we finally chose a model with the following characteristics: </a:t>
            </a:r>
          </a:p>
          <a:p>
            <a:pPr algn="l" marL="755651" indent="-377825" lvl="1">
              <a:lnSpc>
                <a:spcPts val="4900"/>
              </a:lnSpc>
              <a:buFont typeface="Arial"/>
              <a:buChar char="•"/>
            </a:pPr>
            <a:r>
              <a:rPr lang="en-US" sz="3500">
                <a:solidFill>
                  <a:srgbClr val="000000"/>
                </a:solidFill>
                <a:latin typeface="Public Sans"/>
              </a:rPr>
              <a:t> All variables have p-value &lt; 0.05.</a:t>
            </a:r>
          </a:p>
          <a:p>
            <a:pPr algn="l" marL="755651" indent="-377825" lvl="1">
              <a:lnSpc>
                <a:spcPts val="4900"/>
              </a:lnSpc>
              <a:buFont typeface="Arial"/>
              <a:buChar char="•"/>
            </a:pPr>
            <a:r>
              <a:rPr lang="en-US" sz="3500">
                <a:solidFill>
                  <a:srgbClr val="000000"/>
                </a:solidFill>
                <a:latin typeface="Public Sans"/>
              </a:rPr>
              <a:t> All the features have very low VIF values, meaning, there is hardly any muliticollinearity among the features. - This is also evident from the heat map.</a:t>
            </a:r>
          </a:p>
          <a:p>
            <a:pPr algn="l" marL="755651" indent="-377825" lvl="1">
              <a:lnSpc>
                <a:spcPts val="4900"/>
              </a:lnSpc>
              <a:buFont typeface="Arial"/>
              <a:buChar char="•"/>
            </a:pPr>
            <a:r>
              <a:rPr lang="en-US" sz="3500">
                <a:solidFill>
                  <a:srgbClr val="000000"/>
                </a:solidFill>
                <a:latin typeface="Public Sans"/>
              </a:rPr>
              <a:t> The overall accuracy of 91.06% at a probability threshold of 0.33 on the test dataset is also very acceptable.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792164" y="892807"/>
            <a:ext cx="13208550" cy="733298"/>
          </a:xfrm>
          <a:prstGeom prst="rect">
            <a:avLst/>
          </a:prstGeom>
        </p:spPr>
        <p:txBody>
          <a:bodyPr anchor="t" rtlCol="false" tIns="0" lIns="0" bIns="0" rIns="0">
            <a:spAutoFit/>
          </a:bodyPr>
          <a:lstStyle/>
          <a:p>
            <a:pPr algn="l">
              <a:lnSpc>
                <a:spcPts val="5862"/>
              </a:lnSpc>
            </a:pPr>
            <a:r>
              <a:rPr lang="en-US" sz="4509" spc="22" u="sng">
                <a:solidFill>
                  <a:srgbClr val="000000"/>
                </a:solidFill>
                <a:latin typeface="Public Sans Bold"/>
              </a:rPr>
              <a:t>SUMMARY</a:t>
            </a:r>
          </a:p>
        </p:txBody>
      </p:sp>
      <p:sp>
        <p:nvSpPr>
          <p:cNvPr name="TextBox 3" id="3"/>
          <p:cNvSpPr txBox="true"/>
          <p:nvPr/>
        </p:nvSpPr>
        <p:spPr>
          <a:xfrm rot="0">
            <a:off x="933405" y="2366534"/>
            <a:ext cx="12154268" cy="5559426"/>
          </a:xfrm>
          <a:prstGeom prst="rect">
            <a:avLst/>
          </a:prstGeom>
        </p:spPr>
        <p:txBody>
          <a:bodyPr anchor="t" rtlCol="false" tIns="0" lIns="0" bIns="0" rIns="0">
            <a:spAutoFit/>
          </a:bodyPr>
          <a:lstStyle/>
          <a:p>
            <a:pPr algn="l">
              <a:lnSpc>
                <a:spcPts val="4899"/>
              </a:lnSpc>
            </a:pPr>
            <a:r>
              <a:rPr lang="en-US" sz="3499">
                <a:solidFill>
                  <a:srgbClr val="000000"/>
                </a:solidFill>
                <a:latin typeface="Public Sans"/>
              </a:rPr>
              <a:t>The important features responsible for a good conversion rate or the ones that contribute more towards the probability of a lead getting converted are:</a:t>
            </a:r>
          </a:p>
          <a:p>
            <a:pPr algn="l">
              <a:lnSpc>
                <a:spcPts val="4899"/>
              </a:lnSpc>
            </a:pPr>
          </a:p>
          <a:p>
            <a:pPr algn="l">
              <a:lnSpc>
                <a:spcPts val="4899"/>
              </a:lnSpc>
            </a:pPr>
            <a:r>
              <a:rPr lang="en-US" sz="3499">
                <a:solidFill>
                  <a:srgbClr val="000000"/>
                </a:solidFill>
                <a:latin typeface="Public Sans"/>
              </a:rPr>
              <a:t>1. Tags_Lost to EINS 100.00</a:t>
            </a:r>
          </a:p>
          <a:p>
            <a:pPr algn="l">
              <a:lnSpc>
                <a:spcPts val="4899"/>
              </a:lnSpc>
            </a:pPr>
          </a:p>
          <a:p>
            <a:pPr algn="l">
              <a:lnSpc>
                <a:spcPts val="4899"/>
              </a:lnSpc>
            </a:pPr>
            <a:r>
              <a:rPr lang="en-US" sz="3499">
                <a:solidFill>
                  <a:srgbClr val="000000"/>
                </a:solidFill>
                <a:latin typeface="Public Sans"/>
              </a:rPr>
              <a:t>2. Tags_Closed by Horizzon 93.53</a:t>
            </a:r>
          </a:p>
          <a:p>
            <a:pPr algn="l">
              <a:lnSpc>
                <a:spcPts val="4899"/>
              </a:lnSpc>
            </a:pPr>
          </a:p>
          <a:p>
            <a:pPr algn="l">
              <a:lnSpc>
                <a:spcPts val="4899"/>
              </a:lnSpc>
            </a:pPr>
            <a:r>
              <a:rPr lang="en-US" sz="3499">
                <a:solidFill>
                  <a:srgbClr val="000000"/>
                </a:solidFill>
                <a:latin typeface="Public Sans"/>
              </a:rPr>
              <a:t>3. Tags_Will revert after reading the email 69.14</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CONTENTS</a:t>
            </a:r>
          </a:p>
        </p:txBody>
      </p:sp>
      <p:sp>
        <p:nvSpPr>
          <p:cNvPr name="TextBox 3" id="3"/>
          <p:cNvSpPr txBox="true"/>
          <p:nvPr/>
        </p:nvSpPr>
        <p:spPr>
          <a:xfrm rot="0">
            <a:off x="1028689" y="2265165"/>
            <a:ext cx="7877184" cy="6928803"/>
          </a:xfrm>
          <a:prstGeom prst="rect">
            <a:avLst/>
          </a:prstGeom>
        </p:spPr>
        <p:txBody>
          <a:bodyPr anchor="t" rtlCol="false" tIns="0" lIns="0" bIns="0" rIns="0">
            <a:spAutoFit/>
          </a:bodyPr>
          <a:lstStyle/>
          <a:p>
            <a:pPr algn="l">
              <a:lnSpc>
                <a:spcPts val="2659"/>
              </a:lnSpc>
            </a:pPr>
          </a:p>
          <a:p>
            <a:pPr algn="l" marL="755646" indent="-377823" lvl="1">
              <a:lnSpc>
                <a:spcPts val="6544"/>
              </a:lnSpc>
              <a:buFont typeface="Arial"/>
              <a:buChar char="•"/>
            </a:pPr>
            <a:r>
              <a:rPr lang="en-US" sz="3499">
                <a:solidFill>
                  <a:srgbClr val="000000"/>
                </a:solidFill>
                <a:latin typeface="Public Sans"/>
              </a:rPr>
              <a:t>Problem Statement</a:t>
            </a:r>
          </a:p>
          <a:p>
            <a:pPr algn="l" marL="755646" indent="-377823" lvl="1">
              <a:lnSpc>
                <a:spcPts val="6544"/>
              </a:lnSpc>
              <a:buFont typeface="Arial"/>
              <a:buChar char="•"/>
            </a:pPr>
            <a:r>
              <a:rPr lang="en-US" sz="3499">
                <a:solidFill>
                  <a:srgbClr val="000000"/>
                </a:solidFill>
                <a:latin typeface="Public Sans"/>
              </a:rPr>
              <a:t>Methodology</a:t>
            </a:r>
          </a:p>
          <a:p>
            <a:pPr algn="l" marL="755646" indent="-377823" lvl="1">
              <a:lnSpc>
                <a:spcPts val="6544"/>
              </a:lnSpc>
              <a:buFont typeface="Arial"/>
              <a:buChar char="•"/>
            </a:pPr>
            <a:r>
              <a:rPr lang="en-US" sz="3499">
                <a:solidFill>
                  <a:srgbClr val="000000"/>
                </a:solidFill>
                <a:latin typeface="Public Sans"/>
              </a:rPr>
              <a:t>EDA</a:t>
            </a:r>
          </a:p>
          <a:p>
            <a:pPr algn="l" marL="755646" indent="-377823" lvl="1">
              <a:lnSpc>
                <a:spcPts val="6544"/>
              </a:lnSpc>
              <a:buFont typeface="Arial"/>
              <a:buChar char="•"/>
            </a:pPr>
            <a:r>
              <a:rPr lang="en-US" sz="3499">
                <a:solidFill>
                  <a:srgbClr val="000000"/>
                </a:solidFill>
                <a:latin typeface="Public Sans"/>
              </a:rPr>
              <a:t>Outliers</a:t>
            </a:r>
          </a:p>
          <a:p>
            <a:pPr algn="l" marL="755646" indent="-377823" lvl="1">
              <a:lnSpc>
                <a:spcPts val="6544"/>
              </a:lnSpc>
              <a:buFont typeface="Arial"/>
              <a:buChar char="•"/>
            </a:pPr>
            <a:r>
              <a:rPr lang="en-US" sz="3499">
                <a:solidFill>
                  <a:srgbClr val="000000"/>
                </a:solidFill>
                <a:latin typeface="Public Sans"/>
              </a:rPr>
              <a:t>Correlations</a:t>
            </a:r>
          </a:p>
          <a:p>
            <a:pPr algn="l" marL="755646" indent="-377823" lvl="1">
              <a:lnSpc>
                <a:spcPts val="6544"/>
              </a:lnSpc>
              <a:buFont typeface="Arial"/>
              <a:buChar char="•"/>
            </a:pPr>
            <a:r>
              <a:rPr lang="en-US" sz="3499">
                <a:solidFill>
                  <a:srgbClr val="000000"/>
                </a:solidFill>
                <a:latin typeface="Public Sans"/>
              </a:rPr>
              <a:t>Model Evaluation</a:t>
            </a:r>
          </a:p>
          <a:p>
            <a:pPr algn="l" marL="755646" indent="-377823" lvl="1">
              <a:lnSpc>
                <a:spcPts val="6544"/>
              </a:lnSpc>
              <a:buFont typeface="Arial"/>
              <a:buChar char="•"/>
            </a:pPr>
            <a:r>
              <a:rPr lang="en-US" sz="3499">
                <a:solidFill>
                  <a:srgbClr val="000000"/>
                </a:solidFill>
                <a:latin typeface="Public Sans"/>
              </a:rPr>
              <a:t>Observation</a:t>
            </a:r>
          </a:p>
          <a:p>
            <a:pPr algn="l" marL="755646" indent="-377823" lvl="1">
              <a:lnSpc>
                <a:spcPts val="6544"/>
              </a:lnSpc>
              <a:buFont typeface="Arial"/>
              <a:buChar char="•"/>
            </a:pPr>
            <a:r>
              <a:rPr lang="en-US" sz="3499">
                <a:solidFill>
                  <a:srgbClr val="000000"/>
                </a:solidFill>
                <a:latin typeface="Public Sans"/>
              </a:rPr>
              <a:t>Conclusion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04669" y="3645070"/>
            <a:ext cx="17278661" cy="4599940"/>
          </a:xfrm>
          <a:prstGeom prst="rect">
            <a:avLst/>
          </a:prstGeom>
        </p:spPr>
        <p:txBody>
          <a:bodyPr anchor="t" rtlCol="false" tIns="0" lIns="0" bIns="0" rIns="0">
            <a:spAutoFit/>
          </a:bodyPr>
          <a:lstStyle/>
          <a:p>
            <a:pPr algn="l" marL="755651" indent="-377825" lvl="1">
              <a:lnSpc>
                <a:spcPts val="4550"/>
              </a:lnSpc>
              <a:buFont typeface="Arial"/>
              <a:buChar char="•"/>
            </a:pPr>
            <a:r>
              <a:rPr lang="en-US" sz="3500" spc="17">
                <a:solidFill>
                  <a:srgbClr val="000000"/>
                </a:solidFill>
                <a:latin typeface="Playfair Display"/>
              </a:rPr>
              <a:t>X Education, an online course provider for industry professionals, aims to improve its lead conversion process. Currently, they acquire leads through form submissions on their website and have a conversion rate of about 30%. </a:t>
            </a:r>
          </a:p>
          <a:p>
            <a:pPr algn="l" marL="755651" indent="-377825" lvl="1">
              <a:lnSpc>
                <a:spcPts val="4550"/>
              </a:lnSpc>
              <a:buFont typeface="Arial"/>
              <a:buChar char="•"/>
            </a:pPr>
            <a:r>
              <a:rPr lang="en-US" sz="3500" spc="17">
                <a:solidFill>
                  <a:srgbClr val="000000"/>
                </a:solidFill>
                <a:latin typeface="Playfair Display"/>
              </a:rPr>
              <a:t>This means out of 100 daily leads, only 30 are typically converted. To enhance efficiency, X Education wants to identify "Hot Leads"—the leads with the highest conversion potential.</a:t>
            </a:r>
          </a:p>
          <a:p>
            <a:pPr algn="l" marL="755651" indent="-377825" lvl="1">
              <a:lnSpc>
                <a:spcPts val="4550"/>
              </a:lnSpc>
              <a:buFont typeface="Arial"/>
              <a:buChar char="•"/>
            </a:pPr>
            <a:r>
              <a:rPr lang="en-US" sz="3500" spc="17">
                <a:solidFill>
                  <a:srgbClr val="000000"/>
                </a:solidFill>
                <a:latin typeface="Playfair Display"/>
              </a:rPr>
              <a:t> By focusing on these high-potential leads, the sales team can improve the conversion rate, making their efforts more effective and targeted.</a:t>
            </a:r>
          </a:p>
        </p:txBody>
      </p:sp>
      <p:sp>
        <p:nvSpPr>
          <p:cNvPr name="TextBox 3" id="3"/>
          <p:cNvSpPr txBox="true"/>
          <p:nvPr/>
        </p:nvSpPr>
        <p:spPr>
          <a:xfrm rot="0">
            <a:off x="517746" y="933450"/>
            <a:ext cx="17265585" cy="780796"/>
          </a:xfrm>
          <a:prstGeom prst="rect">
            <a:avLst/>
          </a:prstGeom>
        </p:spPr>
        <p:txBody>
          <a:bodyPr anchor="t" rtlCol="false" tIns="0" lIns="0" bIns="0" rIns="0">
            <a:spAutoFit/>
          </a:bodyPr>
          <a:lstStyle/>
          <a:p>
            <a:pPr algn="l">
              <a:lnSpc>
                <a:spcPts val="6313"/>
              </a:lnSpc>
              <a:spcBef>
                <a:spcPct val="0"/>
              </a:spcBef>
            </a:pPr>
            <a:r>
              <a:rPr lang="en-US" sz="4509" spc="1023" u="sng">
                <a:solidFill>
                  <a:srgbClr val="000000"/>
                </a:solidFill>
                <a:latin typeface="Public Sans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795009" y="486186"/>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BUSINESS OBJECTIVE</a:t>
            </a:r>
          </a:p>
        </p:txBody>
      </p:sp>
      <p:sp>
        <p:nvSpPr>
          <p:cNvPr name="TextBox 3" id="3"/>
          <p:cNvSpPr txBox="true"/>
          <p:nvPr/>
        </p:nvSpPr>
        <p:spPr>
          <a:xfrm rot="0">
            <a:off x="816833" y="2507056"/>
            <a:ext cx="15691556" cy="5314950"/>
          </a:xfrm>
          <a:prstGeom prst="rect">
            <a:avLst/>
          </a:prstGeom>
        </p:spPr>
        <p:txBody>
          <a:bodyPr anchor="t" rtlCol="false" tIns="0" lIns="0" bIns="0" rIns="0">
            <a:spAutoFit/>
          </a:bodyPr>
          <a:lstStyle/>
          <a:p>
            <a:pPr algn="l">
              <a:lnSpc>
                <a:spcPts val="5250"/>
              </a:lnSpc>
            </a:pPr>
            <a:r>
              <a:rPr lang="en-US" sz="3500">
                <a:solidFill>
                  <a:srgbClr val="000000"/>
                </a:solidFill>
                <a:latin typeface="Public Sans"/>
              </a:rPr>
              <a:t>X Education is an education company that sells online courses to industry professionals. When interested professionals visit their website and browse courses, they fill out a form, which makes them leads. However, the lead conversion rate is around 30%, meaning that out of 100 leads, only about 30 are converted. To make the sales process more efficient, X Education wants to identify the most potential leads, or "Hot Leads," so that the sales team can focus on communicating with them instead of making calls to everyone. This should increase the lead conversion rate.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590734"/>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METHODOLOGY</a:t>
            </a:r>
          </a:p>
        </p:txBody>
      </p:sp>
      <p:sp>
        <p:nvSpPr>
          <p:cNvPr name="TextBox 3" id="3"/>
          <p:cNvSpPr txBox="true"/>
          <p:nvPr/>
        </p:nvSpPr>
        <p:spPr>
          <a:xfrm rot="0">
            <a:off x="883866" y="2249935"/>
            <a:ext cx="15940925" cy="6667501"/>
          </a:xfrm>
          <a:prstGeom prst="rect">
            <a:avLst/>
          </a:prstGeom>
        </p:spPr>
        <p:txBody>
          <a:bodyPr anchor="t" rtlCol="false" tIns="0" lIns="0" bIns="0" rIns="0">
            <a:spAutoFit/>
          </a:bodyPr>
          <a:lstStyle/>
          <a:p>
            <a:pPr algn="l" marL="755646" indent="-377823" lvl="1">
              <a:lnSpc>
                <a:spcPts val="5249"/>
              </a:lnSpc>
              <a:buFont typeface="Arial"/>
              <a:buChar char="•"/>
            </a:pPr>
            <a:r>
              <a:rPr lang="en-US" sz="3499">
                <a:solidFill>
                  <a:srgbClr val="000000"/>
                </a:solidFill>
                <a:latin typeface="Public Sans"/>
              </a:rPr>
              <a:t>Importing and inspecting the data</a:t>
            </a:r>
          </a:p>
          <a:p>
            <a:pPr algn="l" marL="755646" indent="-377823" lvl="1">
              <a:lnSpc>
                <a:spcPts val="5249"/>
              </a:lnSpc>
              <a:buFont typeface="Arial"/>
              <a:buChar char="•"/>
            </a:pPr>
            <a:r>
              <a:rPr lang="en-US" sz="3499">
                <a:solidFill>
                  <a:srgbClr val="000000"/>
                </a:solidFill>
                <a:latin typeface="Public Sans"/>
              </a:rPr>
              <a:t>Data preparation</a:t>
            </a:r>
          </a:p>
          <a:p>
            <a:pPr algn="l" marL="755646" indent="-377823" lvl="1">
              <a:lnSpc>
                <a:spcPts val="5249"/>
              </a:lnSpc>
              <a:buFont typeface="Arial"/>
              <a:buChar char="•"/>
            </a:pPr>
            <a:r>
              <a:rPr lang="en-US" sz="3499">
                <a:solidFill>
                  <a:srgbClr val="000000"/>
                </a:solidFill>
                <a:latin typeface="Public Sans"/>
              </a:rPr>
              <a:t>Exploratory Data Analysis (EDA)</a:t>
            </a:r>
          </a:p>
          <a:p>
            <a:pPr algn="l" marL="755646" indent="-377823" lvl="1">
              <a:lnSpc>
                <a:spcPts val="5249"/>
              </a:lnSpc>
              <a:buFont typeface="Arial"/>
              <a:buChar char="•"/>
            </a:pPr>
            <a:r>
              <a:rPr lang="en-US" sz="3499">
                <a:solidFill>
                  <a:srgbClr val="000000"/>
                </a:solidFill>
                <a:latin typeface="Public Sans"/>
              </a:rPr>
              <a:t>Creating dummy variables</a:t>
            </a:r>
          </a:p>
          <a:p>
            <a:pPr algn="l" marL="755646" indent="-377823" lvl="1">
              <a:lnSpc>
                <a:spcPts val="5249"/>
              </a:lnSpc>
              <a:buFont typeface="Arial"/>
              <a:buChar char="•"/>
            </a:pPr>
            <a:r>
              <a:rPr lang="en-US" sz="3499">
                <a:solidFill>
                  <a:srgbClr val="000000"/>
                </a:solidFill>
                <a:latin typeface="Public Sans"/>
              </a:rPr>
              <a:t>Splitting data into training and testing sets</a:t>
            </a:r>
          </a:p>
          <a:p>
            <a:pPr algn="l" marL="755646" indent="-377823" lvl="1">
              <a:lnSpc>
                <a:spcPts val="5249"/>
              </a:lnSpc>
              <a:buFont typeface="Arial"/>
              <a:buChar char="•"/>
            </a:pPr>
            <a:r>
              <a:rPr lang="en-US" sz="3499">
                <a:solidFill>
                  <a:srgbClr val="000000"/>
                </a:solidFill>
                <a:latin typeface="Public Sans"/>
              </a:rPr>
              <a:t>Scaling features</a:t>
            </a:r>
          </a:p>
          <a:p>
            <a:pPr algn="l" marL="755646" indent="-377823" lvl="1">
              <a:lnSpc>
                <a:spcPts val="5249"/>
              </a:lnSpc>
              <a:buFont typeface="Arial"/>
              <a:buChar char="•"/>
            </a:pPr>
            <a:r>
              <a:rPr lang="en-US" sz="3499">
                <a:solidFill>
                  <a:srgbClr val="000000"/>
                </a:solidFill>
                <a:latin typeface="Public Sans"/>
              </a:rPr>
              <a:t>Analyzing correlations</a:t>
            </a:r>
          </a:p>
          <a:p>
            <a:pPr algn="l" marL="755646" indent="-377823" lvl="1">
              <a:lnSpc>
                <a:spcPts val="5249"/>
              </a:lnSpc>
              <a:buFont typeface="Arial"/>
              <a:buChar char="•"/>
            </a:pPr>
            <a:r>
              <a:rPr lang="en-US" sz="3499">
                <a:solidFill>
                  <a:srgbClr val="000000"/>
                </a:solidFill>
                <a:latin typeface="Public Sans"/>
              </a:rPr>
              <a:t>Building models (RFE, R-squared, p-values)</a:t>
            </a:r>
          </a:p>
          <a:p>
            <a:pPr algn="l" marL="755646" indent="-377823" lvl="1">
              <a:lnSpc>
                <a:spcPts val="5249"/>
              </a:lnSpc>
              <a:buFont typeface="Arial"/>
              <a:buChar char="•"/>
            </a:pPr>
            <a:r>
              <a:rPr lang="en-US" sz="3499">
                <a:solidFill>
                  <a:srgbClr val="000000"/>
                </a:solidFill>
                <a:latin typeface="Public Sans"/>
              </a:rPr>
              <a:t>Evaluating models</a:t>
            </a:r>
          </a:p>
          <a:p>
            <a:pPr algn="l" marL="755646" indent="-377823" lvl="1">
              <a:lnSpc>
                <a:spcPts val="5249"/>
              </a:lnSpc>
              <a:buFont typeface="Arial"/>
              <a:buChar char="•"/>
            </a:pPr>
            <a:r>
              <a:rPr lang="en-US" sz="3499">
                <a:solidFill>
                  <a:srgbClr val="000000"/>
                </a:solidFill>
                <a:latin typeface="Public Sans"/>
              </a:rPr>
              <a:t>Predicting on the test 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706746" y="4150556"/>
            <a:ext cx="8147580" cy="5579462"/>
          </a:xfrm>
          <a:custGeom>
            <a:avLst/>
            <a:gdLst/>
            <a:ahLst/>
            <a:cxnLst/>
            <a:rect r="r" b="b" t="t" l="l"/>
            <a:pathLst>
              <a:path h="5579462" w="8147580">
                <a:moveTo>
                  <a:pt x="0" y="0"/>
                </a:moveTo>
                <a:lnTo>
                  <a:pt x="8147579" y="0"/>
                </a:lnTo>
                <a:lnTo>
                  <a:pt x="8147579" y="5579462"/>
                </a:lnTo>
                <a:lnTo>
                  <a:pt x="0" y="5579462"/>
                </a:lnTo>
                <a:lnTo>
                  <a:pt x="0" y="0"/>
                </a:lnTo>
                <a:close/>
              </a:path>
            </a:pathLst>
          </a:custGeom>
          <a:blipFill>
            <a:blip r:embed="rId2"/>
            <a:stretch>
              <a:fillRect l="0" t="0" r="0" b="0"/>
            </a:stretch>
          </a:blipFill>
          <a:ln cap="sq">
            <a:noFill/>
            <a:prstDash val="solid"/>
            <a:miter/>
          </a:ln>
        </p:spPr>
      </p:sp>
      <p:sp>
        <p:nvSpPr>
          <p:cNvPr name="TextBox 3" id="3"/>
          <p:cNvSpPr txBox="true"/>
          <p:nvPr/>
        </p:nvSpPr>
        <p:spPr>
          <a:xfrm rot="0">
            <a:off x="739025" y="635502"/>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EDA</a:t>
            </a:r>
          </a:p>
        </p:txBody>
      </p:sp>
      <p:sp>
        <p:nvSpPr>
          <p:cNvPr name="TextBox 4" id="4"/>
          <p:cNvSpPr txBox="true"/>
          <p:nvPr/>
        </p:nvSpPr>
        <p:spPr>
          <a:xfrm rot="0">
            <a:off x="581436" y="1517845"/>
            <a:ext cx="15940925" cy="2632711"/>
          </a:xfrm>
          <a:prstGeom prst="rect">
            <a:avLst/>
          </a:prstGeom>
        </p:spPr>
        <p:txBody>
          <a:bodyPr anchor="t" rtlCol="false" tIns="0" lIns="0" bIns="0" rIns="0">
            <a:spAutoFit/>
          </a:bodyPr>
          <a:lstStyle/>
          <a:p>
            <a:pPr algn="l" marL="755646" indent="-377823" lvl="1">
              <a:lnSpc>
                <a:spcPts val="5249"/>
              </a:lnSpc>
              <a:buFont typeface="Arial"/>
              <a:buChar char="•"/>
            </a:pPr>
            <a:r>
              <a:rPr lang="en-US" sz="3499">
                <a:solidFill>
                  <a:srgbClr val="000000"/>
                </a:solidFill>
                <a:latin typeface="Public Sans"/>
              </a:rPr>
              <a:t>Some columns contain a category labeled 'Select', which has been addressed.</a:t>
            </a:r>
          </a:p>
          <a:p>
            <a:pPr algn="l" marL="755646" indent="-377823" lvl="1">
              <a:lnSpc>
                <a:spcPts val="5249"/>
              </a:lnSpc>
              <a:buFont typeface="Arial"/>
              <a:buChar char="•"/>
            </a:pPr>
            <a:r>
              <a:rPr lang="en-US" sz="3499">
                <a:solidFill>
                  <a:srgbClr val="000000"/>
                </a:solidFill>
                <a:latin typeface="Public Sans"/>
              </a:rPr>
              <a:t>Assigning 'Select' values a unique category enriches data, altering variance. Common due to non-mandatory fields on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287642" y="4425308"/>
            <a:ext cx="8551699" cy="5579462"/>
          </a:xfrm>
          <a:custGeom>
            <a:avLst/>
            <a:gdLst/>
            <a:ahLst/>
            <a:cxnLst/>
            <a:rect r="r" b="b" t="t" l="l"/>
            <a:pathLst>
              <a:path h="5579462" w="8551699">
                <a:moveTo>
                  <a:pt x="0" y="0"/>
                </a:moveTo>
                <a:lnTo>
                  <a:pt x="8551700" y="0"/>
                </a:lnTo>
                <a:lnTo>
                  <a:pt x="8551700" y="5579462"/>
                </a:lnTo>
                <a:lnTo>
                  <a:pt x="0" y="5579462"/>
                </a:lnTo>
                <a:lnTo>
                  <a:pt x="0" y="0"/>
                </a:lnTo>
                <a:close/>
              </a:path>
            </a:pathLst>
          </a:custGeom>
          <a:blipFill>
            <a:blip r:embed="rId2"/>
            <a:stretch>
              <a:fillRect l="0" t="0" r="0" b="0"/>
            </a:stretch>
          </a:blipFill>
        </p:spPr>
      </p:sp>
      <p:sp>
        <p:nvSpPr>
          <p:cNvPr name="TextBox 3" id="3"/>
          <p:cNvSpPr txBox="true"/>
          <p:nvPr/>
        </p:nvSpPr>
        <p:spPr>
          <a:xfrm rot="0">
            <a:off x="891425" y="787902"/>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LEAD QUALITY VS CONVERTED </a:t>
            </a:r>
          </a:p>
        </p:txBody>
      </p:sp>
      <p:sp>
        <p:nvSpPr>
          <p:cNvPr name="TextBox 4" id="4"/>
          <p:cNvSpPr txBox="true"/>
          <p:nvPr/>
        </p:nvSpPr>
        <p:spPr>
          <a:xfrm rot="0">
            <a:off x="733836" y="1670245"/>
            <a:ext cx="15940925" cy="3301366"/>
          </a:xfrm>
          <a:prstGeom prst="rect">
            <a:avLst/>
          </a:prstGeom>
        </p:spPr>
        <p:txBody>
          <a:bodyPr anchor="t" rtlCol="false" tIns="0" lIns="0" bIns="0" rIns="0">
            <a:spAutoFit/>
          </a:bodyPr>
          <a:lstStyle/>
          <a:p>
            <a:pPr algn="l" marL="755646" indent="-377823" lvl="1">
              <a:lnSpc>
                <a:spcPts val="5249"/>
              </a:lnSpc>
              <a:buFont typeface="Arial"/>
              <a:buChar char="•"/>
            </a:pPr>
            <a:r>
              <a:rPr lang="en-US" sz="3499">
                <a:solidFill>
                  <a:srgbClr val="000000"/>
                </a:solidFill>
                <a:latin typeface="Public Sans"/>
              </a:rPr>
              <a:t>This particular graph depicts the variation of lead quality across the target variable converted.</a:t>
            </a:r>
          </a:p>
          <a:p>
            <a:pPr algn="l" marL="755646" indent="-377823" lvl="1">
              <a:lnSpc>
                <a:spcPts val="5249"/>
              </a:lnSpc>
              <a:buFont typeface="Arial"/>
              <a:buChar char="•"/>
            </a:pPr>
            <a:r>
              <a:rPr lang="en-US" sz="3499">
                <a:solidFill>
                  <a:srgbClr val="000000"/>
                </a:solidFill>
                <a:latin typeface="Public Sans"/>
              </a:rPr>
              <a:t>x = Converted(Target variable)</a:t>
            </a:r>
          </a:p>
          <a:p>
            <a:pPr algn="l" marL="755646" indent="-377823" lvl="1">
              <a:lnSpc>
                <a:spcPts val="5249"/>
              </a:lnSpc>
              <a:buFont typeface="Arial"/>
              <a:buChar char="•"/>
            </a:pPr>
            <a:r>
              <a:rPr lang="en-US" sz="3499">
                <a:solidFill>
                  <a:srgbClr val="000000"/>
                </a:solidFill>
                <a:latin typeface="Public Sans"/>
              </a:rPr>
              <a:t>y = Lead quality (Quality of leads for conversion)</a:t>
            </a:r>
          </a:p>
          <a:p>
            <a:pPr algn="l">
              <a:lnSpc>
                <a:spcPts val="524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741399" y="3678838"/>
            <a:ext cx="9386012" cy="5579462"/>
          </a:xfrm>
          <a:custGeom>
            <a:avLst/>
            <a:gdLst/>
            <a:ahLst/>
            <a:cxnLst/>
            <a:rect r="r" b="b" t="t" l="l"/>
            <a:pathLst>
              <a:path h="5579462" w="9386012">
                <a:moveTo>
                  <a:pt x="0" y="0"/>
                </a:moveTo>
                <a:lnTo>
                  <a:pt x="9386011" y="0"/>
                </a:lnTo>
                <a:lnTo>
                  <a:pt x="9386011" y="5579462"/>
                </a:lnTo>
                <a:lnTo>
                  <a:pt x="0" y="5579462"/>
                </a:lnTo>
                <a:lnTo>
                  <a:pt x="0" y="0"/>
                </a:lnTo>
                <a:close/>
              </a:path>
            </a:pathLst>
          </a:custGeom>
          <a:blipFill>
            <a:blip r:embed="rId2"/>
            <a:stretch>
              <a:fillRect l="0" t="0" r="0" b="0"/>
            </a:stretch>
          </a:blipFill>
        </p:spPr>
      </p:sp>
      <p:sp>
        <p:nvSpPr>
          <p:cNvPr name="TextBox 3" id="3"/>
          <p:cNvSpPr txBox="true"/>
          <p:nvPr/>
        </p:nvSpPr>
        <p:spPr>
          <a:xfrm rot="0">
            <a:off x="741399" y="139934"/>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CITY VS CONVERTED</a:t>
            </a:r>
          </a:p>
        </p:txBody>
      </p:sp>
      <p:sp>
        <p:nvSpPr>
          <p:cNvPr name="TextBox 4" id="4"/>
          <p:cNvSpPr txBox="true"/>
          <p:nvPr/>
        </p:nvSpPr>
        <p:spPr>
          <a:xfrm rot="0">
            <a:off x="741399" y="914400"/>
            <a:ext cx="15940925" cy="3301366"/>
          </a:xfrm>
          <a:prstGeom prst="rect">
            <a:avLst/>
          </a:prstGeom>
        </p:spPr>
        <p:txBody>
          <a:bodyPr anchor="t" rtlCol="false" tIns="0" lIns="0" bIns="0" rIns="0">
            <a:spAutoFit/>
          </a:bodyPr>
          <a:lstStyle/>
          <a:p>
            <a:pPr algn="l" marL="755646" indent="-377823" lvl="1">
              <a:lnSpc>
                <a:spcPts val="5249"/>
              </a:lnSpc>
              <a:buFont typeface="Arial"/>
              <a:buChar char="•"/>
            </a:pPr>
            <a:r>
              <a:rPr lang="en-US" sz="3499">
                <a:solidFill>
                  <a:srgbClr val="000000"/>
                </a:solidFill>
                <a:latin typeface="Public Sans"/>
              </a:rPr>
              <a:t>This particular graph depicts the variation of converted target variable across various cities.</a:t>
            </a:r>
          </a:p>
          <a:p>
            <a:pPr algn="l" marL="755646" indent="-377823" lvl="1">
              <a:lnSpc>
                <a:spcPts val="5249"/>
              </a:lnSpc>
              <a:buFont typeface="Arial"/>
              <a:buChar char="•"/>
            </a:pPr>
            <a:r>
              <a:rPr lang="en-US" sz="3499">
                <a:solidFill>
                  <a:srgbClr val="000000"/>
                </a:solidFill>
                <a:latin typeface="Public Sans"/>
              </a:rPr>
              <a:t>x = Converted(Target variable)</a:t>
            </a:r>
          </a:p>
          <a:p>
            <a:pPr algn="l" marL="755646" indent="-377823" lvl="1">
              <a:lnSpc>
                <a:spcPts val="5249"/>
              </a:lnSpc>
              <a:buFont typeface="Arial"/>
              <a:buChar char="•"/>
            </a:pPr>
            <a:r>
              <a:rPr lang="en-US" sz="3499">
                <a:solidFill>
                  <a:srgbClr val="000000"/>
                </a:solidFill>
                <a:latin typeface="Public Sans"/>
              </a:rPr>
              <a:t>y = Cities </a:t>
            </a:r>
          </a:p>
          <a:p>
            <a:pPr algn="l">
              <a:lnSpc>
                <a:spcPts val="52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747929" y="368076"/>
            <a:ext cx="16230600" cy="780682"/>
          </a:xfrm>
          <a:prstGeom prst="rect">
            <a:avLst/>
          </a:prstGeom>
        </p:spPr>
        <p:txBody>
          <a:bodyPr anchor="t" rtlCol="false" tIns="0" lIns="0" bIns="0" rIns="0">
            <a:spAutoFit/>
          </a:bodyPr>
          <a:lstStyle/>
          <a:p>
            <a:pPr algn="l">
              <a:lnSpc>
                <a:spcPts val="6320"/>
              </a:lnSpc>
              <a:spcBef>
                <a:spcPct val="0"/>
              </a:spcBef>
            </a:pPr>
            <a:r>
              <a:rPr lang="en-US" sz="4514" spc="1024" u="sng">
                <a:solidFill>
                  <a:srgbClr val="000000"/>
                </a:solidFill>
                <a:latin typeface="Public Sans Bold"/>
              </a:rPr>
              <a:t>CATEGORICAL DATA VISUALIZATION</a:t>
            </a:r>
          </a:p>
        </p:txBody>
      </p:sp>
      <p:sp>
        <p:nvSpPr>
          <p:cNvPr name="Freeform 3" id="3"/>
          <p:cNvSpPr/>
          <p:nvPr/>
        </p:nvSpPr>
        <p:spPr>
          <a:xfrm flipH="false" flipV="false" rot="0">
            <a:off x="757454" y="3483798"/>
            <a:ext cx="12447601" cy="5360499"/>
          </a:xfrm>
          <a:custGeom>
            <a:avLst/>
            <a:gdLst/>
            <a:ahLst/>
            <a:cxnLst/>
            <a:rect r="r" b="b" t="t" l="l"/>
            <a:pathLst>
              <a:path h="5360499" w="12447601">
                <a:moveTo>
                  <a:pt x="0" y="0"/>
                </a:moveTo>
                <a:lnTo>
                  <a:pt x="12447600" y="0"/>
                </a:lnTo>
                <a:lnTo>
                  <a:pt x="12447600" y="5360499"/>
                </a:lnTo>
                <a:lnTo>
                  <a:pt x="0" y="5360499"/>
                </a:lnTo>
                <a:lnTo>
                  <a:pt x="0" y="0"/>
                </a:lnTo>
                <a:close/>
              </a:path>
            </a:pathLst>
          </a:custGeom>
          <a:blipFill>
            <a:blip r:embed="rId2"/>
            <a:stretch>
              <a:fillRect l="0" t="0" r="0" b="0"/>
            </a:stretch>
          </a:blipFill>
        </p:spPr>
      </p:sp>
      <p:sp>
        <p:nvSpPr>
          <p:cNvPr name="TextBox 4" id="4"/>
          <p:cNvSpPr txBox="true"/>
          <p:nvPr/>
        </p:nvSpPr>
        <p:spPr>
          <a:xfrm rot="0">
            <a:off x="747929" y="1442273"/>
            <a:ext cx="15953207" cy="1708150"/>
          </a:xfrm>
          <a:prstGeom prst="rect">
            <a:avLst/>
          </a:prstGeom>
        </p:spPr>
        <p:txBody>
          <a:bodyPr anchor="t" rtlCol="false" tIns="0" lIns="0" bIns="0" rIns="0">
            <a:spAutoFit/>
          </a:bodyPr>
          <a:lstStyle/>
          <a:p>
            <a:pPr algn="l">
              <a:lnSpc>
                <a:spcPts val="4550"/>
              </a:lnSpc>
            </a:pPr>
            <a:r>
              <a:rPr lang="en-US" sz="3500" spc="17">
                <a:solidFill>
                  <a:srgbClr val="000000"/>
                </a:solidFill>
                <a:latin typeface="Playfair Display"/>
              </a:rPr>
              <a:t>Upon the categorical segmentation of country, we got to visualize that :- Given that the vast majority of entries (~97%) in the 'Country' column are for India, it can be safely removed.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DAGFvMFUn48</dc:identifier>
  <dcterms:modified xsi:type="dcterms:W3CDTF">2011-08-01T06:04:30Z</dcterms:modified>
  <cp:revision>1</cp:revision>
  <dc:title>Cream Neutral Minimalist New Business Pitch Deck Presentation</dc:title>
</cp:coreProperties>
</file>