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300" r:id="rId6"/>
    <p:sldId id="2522" r:id="rId7"/>
    <p:sldId id="2510" r:id="rId8"/>
    <p:sldId id="2531" r:id="rId9"/>
    <p:sldId id="2545" r:id="rId10"/>
    <p:sldId id="2503" r:id="rId11"/>
    <p:sldId id="2530" r:id="rId12"/>
    <p:sldId id="2509" r:id="rId13"/>
    <p:sldId id="2538" r:id="rId14"/>
    <p:sldId id="313" r:id="rId15"/>
    <p:sldId id="2514" r:id="rId16"/>
    <p:sldId id="2524" r:id="rId17"/>
    <p:sldId id="2527" r:id="rId18"/>
    <p:sldId id="311" r:id="rId19"/>
    <p:sldId id="1868" r:id="rId20"/>
    <p:sldId id="2529" r:id="rId21"/>
    <p:sldId id="2537" r:id="rId22"/>
    <p:sldId id="2528" r:id="rId23"/>
    <p:sldId id="2543" r:id="rId24"/>
    <p:sldId id="1514" r:id="rId25"/>
    <p:sldId id="2534" r:id="rId26"/>
    <p:sldId id="2542" r:id="rId27"/>
    <p:sldId id="2535" r:id="rId28"/>
    <p:sldId id="2540" r:id="rId29"/>
    <p:sldId id="2539" r:id="rId30"/>
    <p:sldId id="2541" r:id="rId31"/>
    <p:sldId id="2518" r:id="rId32"/>
    <p:sldId id="276" r:id="rId33"/>
    <p:sldId id="2521" r:id="rId34"/>
    <p:sldId id="2546" r:id="rId35"/>
    <p:sldId id="2515" r:id="rId36"/>
    <p:sldId id="2516" r:id="rId37"/>
    <p:sldId id="2506" r:id="rId38"/>
    <p:sldId id="2544" r:id="rId39"/>
    <p:sldId id="2511" r:id="rId40"/>
    <p:sldId id="2507" r:id="rId41"/>
    <p:sldId id="2525" r:id="rId42"/>
    <p:sldId id="1873" r:id="rId43"/>
    <p:sldId id="28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tivation for CoreClr" id="{2FECF0D2-ADD3-497A-A416-A59F7ACD13BD}">
          <p14:sldIdLst>
            <p14:sldId id="256"/>
            <p14:sldId id="300"/>
            <p14:sldId id="2522"/>
            <p14:sldId id="2510"/>
            <p14:sldId id="2531"/>
            <p14:sldId id="2545"/>
          </p14:sldIdLst>
        </p14:section>
        <p14:section name="OSS Journey" id="{FE03D7C1-A31B-47AC-A31B-B0AF6F4B2794}">
          <p14:sldIdLst>
            <p14:sldId id="2503"/>
            <p14:sldId id="2530"/>
            <p14:sldId id="2509"/>
            <p14:sldId id="2538"/>
            <p14:sldId id="313"/>
          </p14:sldIdLst>
        </p14:section>
        <p14:section name=".NET Core Journey" id="{A9F00632-8816-43ED-868B-EBD7C5804089}">
          <p14:sldIdLst>
            <p14:sldId id="2514"/>
            <p14:sldId id="2524"/>
            <p14:sldId id="2527"/>
            <p14:sldId id="311"/>
            <p14:sldId id="1868"/>
            <p14:sldId id="2529"/>
            <p14:sldId id="2537"/>
          </p14:sldIdLst>
        </p14:section>
        <p14:section name="Span" id="{8AD6C881-B001-4F00-B22C-9F0C5816F3FB}">
          <p14:sldIdLst>
            <p14:sldId id="2528"/>
            <p14:sldId id="2543"/>
            <p14:sldId id="1514"/>
            <p14:sldId id="2534"/>
            <p14:sldId id="2542"/>
            <p14:sldId id="2535"/>
            <p14:sldId id="2540"/>
            <p14:sldId id="2539"/>
            <p14:sldId id="2541"/>
          </p14:sldIdLst>
        </p14:section>
        <p14:section name="Looking Forward" id="{D6CBC6C8-7BB4-4BE8-8EA4-B8953877BF7F}">
          <p14:sldIdLst>
            <p14:sldId id="2518"/>
            <p14:sldId id="276"/>
            <p14:sldId id="2521"/>
            <p14:sldId id="2546"/>
            <p14:sldId id="2515"/>
            <p14:sldId id="2516"/>
            <p14:sldId id="2506"/>
            <p14:sldId id="2544"/>
            <p14:sldId id="2511"/>
            <p14:sldId id="2507"/>
          </p14:sldIdLst>
        </p14:section>
        <p14:section name="Closing Out" id="{3E4D8C31-1E27-4AC9-93CB-33DAC6A65154}">
          <p14:sldIdLst>
            <p14:sldId id="2525"/>
            <p14:sldId id="1873"/>
            <p14:sldId id="287"/>
          </p14:sldIdLst>
        </p14:section>
        <p14:section name="Cut" id="{3E09A121-1733-49F5-A08D-39A261E6760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8087F-DEFF-40BC-A36C-5A43ECAEDF31}" v="521" dt="2018-11-07T18:21:46.875"/>
    <p1510:client id="{BE17F288-0906-4636-8211-FE1894C8A056}" v="8376" vWet="8688" dt="2018-11-07T19:18:13.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16" autoAdjust="0"/>
  </p:normalViewPr>
  <p:slideViewPr>
    <p:cSldViewPr snapToGrid="0">
      <p:cViewPr varScale="1">
        <p:scale>
          <a:sx n="75" d="100"/>
          <a:sy n="75" d="100"/>
        </p:scale>
        <p:origin x="868"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my.sharepoint.com/personal/bethma_microsoft_com/Documents/Work/Stats/Community%20Created%20Pull%20Requests%20by%20Mont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100" baseline="0">
                <a:solidFill>
                  <a:schemeClr val="tx1"/>
                </a:solidFill>
                <a:effectLst/>
                <a:latin typeface="+mj-lt"/>
                <a:ea typeface="+mn-ea"/>
                <a:cs typeface="+mn-cs"/>
              </a:defRPr>
            </a:pPr>
            <a:r>
              <a:rPr lang="en-US" sz="1400" b="0">
                <a:solidFill>
                  <a:schemeClr val="tx1"/>
                </a:solidFill>
                <a:effectLst/>
                <a:latin typeface="+mj-lt"/>
              </a:rPr>
              <a:t>COMMUNITY ACCEPTED PULL REQUESTS</a:t>
            </a:r>
          </a:p>
        </c:rich>
      </c:tx>
      <c:overlay val="0"/>
      <c:spPr>
        <a:noFill/>
        <a:ln>
          <a:noFill/>
        </a:ln>
        <a:effectLst/>
      </c:spPr>
      <c:txPr>
        <a:bodyPr rot="0" spcFirstLastPara="1" vertOverflow="ellipsis" vert="horz" wrap="square" anchor="ctr" anchorCtr="1"/>
        <a:lstStyle/>
        <a:p>
          <a:pPr>
            <a:defRPr sz="1400" b="0" i="0" u="none" strike="noStrike" kern="1200" spc="100" baseline="0">
              <a:solidFill>
                <a:schemeClr val="tx1"/>
              </a:solidFill>
              <a:effectLst/>
              <a:latin typeface="+mj-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 Accepted PRs</c:v>
                </c:pt>
              </c:strCache>
            </c:strRef>
          </c:tx>
          <c:spPr>
            <a:solidFill>
              <a:schemeClr val="tx2"/>
            </a:solidFill>
            <a:ln>
              <a:noFill/>
            </a:ln>
            <a:effectLst>
              <a:outerShdw blurRad="57150" dist="19050" dir="5400000" algn="ctr" rotWithShape="0">
                <a:srgbClr val="000000">
                  <a:alpha val="63000"/>
                </a:srgbClr>
              </a:outerShdw>
            </a:effectLst>
          </c:spPr>
          <c:invertIfNegative val="0"/>
          <c:cat>
            <c:numRef>
              <c:f>Sheet1!$A$2:$A$41</c:f>
              <c:numCache>
                <c:formatCode>[$-409]mmm\-yy;@</c:formatCode>
                <c:ptCount val="40"/>
                <c:pt idx="0">
                  <c:v>41974</c:v>
                </c:pt>
                <c:pt idx="1">
                  <c:v>42005</c:v>
                </c:pt>
                <c:pt idx="2">
                  <c:v>42036</c:v>
                </c:pt>
                <c:pt idx="3">
                  <c:v>42064</c:v>
                </c:pt>
                <c:pt idx="4">
                  <c:v>42095</c:v>
                </c:pt>
                <c:pt idx="5">
                  <c:v>42125</c:v>
                </c:pt>
                <c:pt idx="6">
                  <c:v>42156</c:v>
                </c:pt>
                <c:pt idx="7">
                  <c:v>42186</c:v>
                </c:pt>
                <c:pt idx="8">
                  <c:v>42217</c:v>
                </c:pt>
                <c:pt idx="9">
                  <c:v>42248</c:v>
                </c:pt>
                <c:pt idx="10">
                  <c:v>42278</c:v>
                </c:pt>
                <c:pt idx="11">
                  <c:v>42309</c:v>
                </c:pt>
                <c:pt idx="12">
                  <c:v>42339</c:v>
                </c:pt>
                <c:pt idx="13">
                  <c:v>42370</c:v>
                </c:pt>
                <c:pt idx="14">
                  <c:v>42401</c:v>
                </c:pt>
                <c:pt idx="15">
                  <c:v>42430</c:v>
                </c:pt>
                <c:pt idx="16">
                  <c:v>42461</c:v>
                </c:pt>
                <c:pt idx="17">
                  <c:v>42491</c:v>
                </c:pt>
                <c:pt idx="18">
                  <c:v>42522</c:v>
                </c:pt>
                <c:pt idx="19">
                  <c:v>42552</c:v>
                </c:pt>
                <c:pt idx="20">
                  <c:v>42583</c:v>
                </c:pt>
                <c:pt idx="21">
                  <c:v>42614</c:v>
                </c:pt>
                <c:pt idx="22">
                  <c:v>42644</c:v>
                </c:pt>
                <c:pt idx="23">
                  <c:v>42675</c:v>
                </c:pt>
                <c:pt idx="24">
                  <c:v>42705</c:v>
                </c:pt>
                <c:pt idx="25">
                  <c:v>42736</c:v>
                </c:pt>
                <c:pt idx="26">
                  <c:v>42767</c:v>
                </c:pt>
                <c:pt idx="27">
                  <c:v>42795</c:v>
                </c:pt>
                <c:pt idx="28">
                  <c:v>42826</c:v>
                </c:pt>
                <c:pt idx="29">
                  <c:v>42856</c:v>
                </c:pt>
                <c:pt idx="30">
                  <c:v>42887</c:v>
                </c:pt>
                <c:pt idx="31">
                  <c:v>42917</c:v>
                </c:pt>
                <c:pt idx="32">
                  <c:v>42948</c:v>
                </c:pt>
                <c:pt idx="33">
                  <c:v>42979</c:v>
                </c:pt>
                <c:pt idx="34">
                  <c:v>43009</c:v>
                </c:pt>
                <c:pt idx="35">
                  <c:v>43040</c:v>
                </c:pt>
                <c:pt idx="36">
                  <c:v>43070</c:v>
                </c:pt>
                <c:pt idx="37">
                  <c:v>43101</c:v>
                </c:pt>
                <c:pt idx="38">
                  <c:v>43132</c:v>
                </c:pt>
                <c:pt idx="39">
                  <c:v>43160</c:v>
                </c:pt>
              </c:numCache>
            </c:numRef>
          </c:cat>
          <c:val>
            <c:numRef>
              <c:f>Sheet1!$B$2:$B$41</c:f>
              <c:numCache>
                <c:formatCode>0</c:formatCode>
                <c:ptCount val="40"/>
                <c:pt idx="0">
                  <c:v>201</c:v>
                </c:pt>
                <c:pt idx="1">
                  <c:v>315</c:v>
                </c:pt>
                <c:pt idx="2">
                  <c:v>434</c:v>
                </c:pt>
                <c:pt idx="3">
                  <c:v>397</c:v>
                </c:pt>
                <c:pt idx="4">
                  <c:v>379</c:v>
                </c:pt>
                <c:pt idx="5">
                  <c:v>443</c:v>
                </c:pt>
                <c:pt idx="6">
                  <c:v>407</c:v>
                </c:pt>
                <c:pt idx="7">
                  <c:v>440</c:v>
                </c:pt>
                <c:pt idx="8">
                  <c:v>412</c:v>
                </c:pt>
                <c:pt idx="9">
                  <c:v>475</c:v>
                </c:pt>
                <c:pt idx="10">
                  <c:v>514</c:v>
                </c:pt>
                <c:pt idx="11">
                  <c:v>577</c:v>
                </c:pt>
                <c:pt idx="12">
                  <c:v>563</c:v>
                </c:pt>
                <c:pt idx="13">
                  <c:v>515</c:v>
                </c:pt>
                <c:pt idx="14">
                  <c:v>578</c:v>
                </c:pt>
                <c:pt idx="15">
                  <c:v>560</c:v>
                </c:pt>
                <c:pt idx="16">
                  <c:v>650</c:v>
                </c:pt>
                <c:pt idx="17">
                  <c:v>768</c:v>
                </c:pt>
                <c:pt idx="18">
                  <c:v>823</c:v>
                </c:pt>
                <c:pt idx="19">
                  <c:v>809</c:v>
                </c:pt>
                <c:pt idx="20">
                  <c:v>908</c:v>
                </c:pt>
                <c:pt idx="21">
                  <c:v>798</c:v>
                </c:pt>
                <c:pt idx="22">
                  <c:v>879</c:v>
                </c:pt>
                <c:pt idx="23">
                  <c:v>1065</c:v>
                </c:pt>
                <c:pt idx="24">
                  <c:v>965</c:v>
                </c:pt>
                <c:pt idx="25">
                  <c:v>1038</c:v>
                </c:pt>
                <c:pt idx="26">
                  <c:v>1186</c:v>
                </c:pt>
                <c:pt idx="27">
                  <c:v>1367</c:v>
                </c:pt>
                <c:pt idx="28">
                  <c:v>1180</c:v>
                </c:pt>
                <c:pt idx="29">
                  <c:v>1145</c:v>
                </c:pt>
                <c:pt idx="30">
                  <c:v>1372</c:v>
                </c:pt>
                <c:pt idx="31">
                  <c:v>1459</c:v>
                </c:pt>
                <c:pt idx="32">
                  <c:v>1499</c:v>
                </c:pt>
                <c:pt idx="33">
                  <c:v>1235</c:v>
                </c:pt>
                <c:pt idx="34">
                  <c:v>1314</c:v>
                </c:pt>
                <c:pt idx="35">
                  <c:v>1395</c:v>
                </c:pt>
                <c:pt idx="36">
                  <c:v>1137</c:v>
                </c:pt>
                <c:pt idx="37">
                  <c:v>1382</c:v>
                </c:pt>
                <c:pt idx="38">
                  <c:v>1568</c:v>
                </c:pt>
                <c:pt idx="39">
                  <c:v>1951</c:v>
                </c:pt>
              </c:numCache>
            </c:numRef>
          </c:val>
          <c:extLst>
            <c:ext xmlns:c16="http://schemas.microsoft.com/office/drawing/2014/chart" uri="{C3380CC4-5D6E-409C-BE32-E72D297353CC}">
              <c16:uniqueId val="{00000000-13C3-4548-AE9A-AFE5726D8943}"/>
            </c:ext>
          </c:extLst>
        </c:ser>
        <c:dLbls>
          <c:showLegendKey val="0"/>
          <c:showVal val="0"/>
          <c:showCatName val="0"/>
          <c:showSerName val="0"/>
          <c:showPercent val="0"/>
          <c:showBubbleSize val="0"/>
        </c:dLbls>
        <c:gapWidth val="100"/>
        <c:overlap val="-24"/>
        <c:axId val="468717760"/>
        <c:axId val="468718416"/>
      </c:barChart>
      <c:dateAx>
        <c:axId val="468717760"/>
        <c:scaling>
          <c:orientation val="minMax"/>
        </c:scaling>
        <c:delete val="0"/>
        <c:axPos val="b"/>
        <c:numFmt formatCode="[$-409]mmm\-yy;@" sourceLinked="1"/>
        <c:majorTickMark val="out"/>
        <c:minorTickMark val="none"/>
        <c:tickLblPos val="nextTo"/>
        <c:spPr>
          <a:noFill/>
          <a:ln w="12700" cap="flat" cmpd="sng" algn="ctr">
            <a:solidFill>
              <a:schemeClr val="bg1">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68718416"/>
        <c:crosses val="autoZero"/>
        <c:auto val="1"/>
        <c:lblOffset val="100"/>
        <c:baseTimeUnit val="months"/>
      </c:dateAx>
      <c:valAx>
        <c:axId val="468718416"/>
        <c:scaling>
          <c:orientation val="minMax"/>
          <c:max val="2000"/>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68717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60" baseline="0">
                <a:solidFill>
                  <a:schemeClr val="tx1">
                    <a:lumMod val="65000"/>
                    <a:lumOff val="35000"/>
                  </a:schemeClr>
                </a:solidFill>
                <a:latin typeface="+mj-lt"/>
                <a:ea typeface="+mn-ea"/>
                <a:cs typeface="+mn-cs"/>
              </a:defRPr>
            </a:pPr>
            <a:r>
              <a:rPr lang="en-US" spc="60" baseline="0">
                <a:latin typeface="+mj-lt"/>
              </a:rPr>
              <a:t>RUNTIME PERFORMANCE</a:t>
            </a:r>
          </a:p>
        </c:rich>
      </c:tx>
      <c:overlay val="0"/>
      <c:spPr>
        <a:noFill/>
        <a:ln>
          <a:noFill/>
        </a:ln>
        <a:effectLst/>
      </c:spPr>
      <c:txPr>
        <a:bodyPr rot="0" spcFirstLastPara="1" vertOverflow="ellipsis" vert="horz" wrap="square" anchor="ctr" anchorCtr="1"/>
        <a:lstStyle/>
        <a:p>
          <a:pPr>
            <a:defRPr sz="1680" b="0" i="0" u="none" strike="noStrike" kern="1200" spc="6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 .NET Core 2.0 </c:v>
                </c:pt>
              </c:strCache>
            </c:strRef>
          </c:tx>
          <c:spPr>
            <a:solidFill>
              <a:schemeClr val="accent1"/>
            </a:solidFill>
            <a:ln>
              <a:noFill/>
            </a:ln>
            <a:effectLst/>
          </c:spPr>
          <c:invertIfNegative val="0"/>
          <c:dLbls>
            <c:dLbl>
              <c:idx val="0"/>
              <c:tx>
                <c:rich>
                  <a:bodyPr/>
                  <a:lstStyle/>
                  <a:p>
                    <a:r>
                      <a:rPr lang="en-US"/>
                      <a:t>2.6MM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F9-4989-A3A8-5EE7E6958F03}"/>
                </c:ext>
              </c:extLst>
            </c:dLbl>
            <c:dLbl>
              <c:idx val="1"/>
              <c:tx>
                <c:rich>
                  <a:bodyPr/>
                  <a:lstStyle/>
                  <a:p>
                    <a:r>
                      <a:rPr lang="en-US"/>
                      <a:t>599K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F9-4989-A3A8-5EE7E6958F03}"/>
                </c:ext>
              </c:extLst>
            </c:dLbl>
            <c:dLbl>
              <c:idx val="2"/>
              <c:tx>
                <c:rich>
                  <a:bodyPr/>
                  <a:lstStyle/>
                  <a:p>
                    <a:r>
                      <a:rPr lang="en-US"/>
                      <a:t>97K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F9-4989-A3A8-5EE7E6958F0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Plaintext</c:v>
                </c:pt>
                <c:pt idx="1">
                  <c:v>JSON</c:v>
                </c:pt>
                <c:pt idx="2">
                  <c:v>Fortunes (data access)</c:v>
                </c:pt>
              </c:strCache>
            </c:strRef>
          </c:cat>
          <c:val>
            <c:numRef>
              <c:f>Sheet2!$B$2:$B$4</c:f>
              <c:numCache>
                <c:formatCode>_(* #,##0_);_(* \(#,##0\);_(* "-"??_);_(@_)</c:formatCode>
                <c:ptCount val="3"/>
                <c:pt idx="0">
                  <c:v>2600000</c:v>
                </c:pt>
                <c:pt idx="1">
                  <c:v>599000</c:v>
                </c:pt>
                <c:pt idx="2">
                  <c:v>67000</c:v>
                </c:pt>
              </c:numCache>
            </c:numRef>
          </c:val>
          <c:extLst>
            <c:ext xmlns:c16="http://schemas.microsoft.com/office/drawing/2014/chart" uri="{C3380CC4-5D6E-409C-BE32-E72D297353CC}">
              <c16:uniqueId val="{00000000-3FF9-4989-A3A8-5EE7E6958F03}"/>
            </c:ext>
          </c:extLst>
        </c:ser>
        <c:ser>
          <c:idx val="1"/>
          <c:order val="1"/>
          <c:tx>
            <c:strRef>
              <c:f>Sheet2!$C$1</c:f>
              <c:strCache>
                <c:ptCount val="1"/>
                <c:pt idx="0">
                  <c:v> .NET Core 2.1 </c:v>
                </c:pt>
              </c:strCache>
            </c:strRef>
          </c:tx>
          <c:spPr>
            <a:solidFill>
              <a:schemeClr val="accent3"/>
            </a:solidFill>
            <a:ln>
              <a:noFill/>
            </a:ln>
            <a:effectLst/>
          </c:spPr>
          <c:invertIfNegative val="0"/>
          <c:dLbls>
            <c:dLbl>
              <c:idx val="0"/>
              <c:tx>
                <c:rich>
                  <a:bodyPr/>
                  <a:lstStyle/>
                  <a:p>
                    <a:r>
                      <a:rPr lang="en-US"/>
                      <a:t>2.9MM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FF9-4989-A3A8-5EE7E6958F03}"/>
                </c:ext>
              </c:extLst>
            </c:dLbl>
            <c:dLbl>
              <c:idx val="1"/>
              <c:tx>
                <c:rich>
                  <a:bodyPr/>
                  <a:lstStyle/>
                  <a:p>
                    <a:r>
                      <a:rPr lang="en-US"/>
                      <a:t>662K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F9-4989-A3A8-5EE7E6958F03}"/>
                </c:ext>
              </c:extLst>
            </c:dLbl>
            <c:dLbl>
              <c:idx val="2"/>
              <c:tx>
                <c:rich>
                  <a:bodyPr/>
                  <a:lstStyle/>
                  <a:p>
                    <a:r>
                      <a:rPr lang="en-US"/>
                      <a:t>216K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F9-4989-A3A8-5EE7E6958F0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Plaintext</c:v>
                </c:pt>
                <c:pt idx="1">
                  <c:v>JSON</c:v>
                </c:pt>
                <c:pt idx="2">
                  <c:v>Fortunes (data access)</c:v>
                </c:pt>
              </c:strCache>
            </c:strRef>
          </c:cat>
          <c:val>
            <c:numRef>
              <c:f>Sheet2!$C$2:$C$4</c:f>
              <c:numCache>
                <c:formatCode>_(* #,##0_);_(* \(#,##0\);_(* "-"??_);_(@_)</c:formatCode>
                <c:ptCount val="3"/>
                <c:pt idx="0">
                  <c:v>2900000</c:v>
                </c:pt>
                <c:pt idx="1">
                  <c:v>662000</c:v>
                </c:pt>
                <c:pt idx="2">
                  <c:v>216000</c:v>
                </c:pt>
              </c:numCache>
            </c:numRef>
          </c:val>
          <c:extLst>
            <c:ext xmlns:c16="http://schemas.microsoft.com/office/drawing/2014/chart" uri="{C3380CC4-5D6E-409C-BE32-E72D297353CC}">
              <c16:uniqueId val="{00000001-3FF9-4989-A3A8-5EE7E6958F03}"/>
            </c:ext>
          </c:extLst>
        </c:ser>
        <c:dLbls>
          <c:showLegendKey val="0"/>
          <c:showVal val="0"/>
          <c:showCatName val="0"/>
          <c:showSerName val="0"/>
          <c:showPercent val="0"/>
          <c:showBubbleSize val="0"/>
        </c:dLbls>
        <c:gapWidth val="219"/>
        <c:overlap val="-27"/>
        <c:axId val="863012408"/>
        <c:axId val="863012736"/>
      </c:barChart>
      <c:catAx>
        <c:axId val="863012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63012736"/>
        <c:crosses val="autoZero"/>
        <c:auto val="1"/>
        <c:lblAlgn val="ctr"/>
        <c:lblOffset val="100"/>
        <c:noMultiLvlLbl val="0"/>
      </c:catAx>
      <c:valAx>
        <c:axId val="863012736"/>
        <c:scaling>
          <c:orientation val="minMax"/>
          <c:max val="3000000"/>
          <c:min val="0"/>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63012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3567D-EAA2-4DD7-B636-939E053F17F9}"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EE613-5111-4938-96D5-6A9848F3941E}" type="slidenum">
              <a:rPr lang="en-US" smtClean="0"/>
              <a:t>‹#›</a:t>
            </a:fld>
            <a:endParaRPr lang="en-US"/>
          </a:p>
        </p:txBody>
      </p:sp>
    </p:spTree>
    <p:extLst>
      <p:ext uri="{BB962C8B-B14F-4D97-AF65-F5344CB8AC3E}">
        <p14:creationId xmlns:p14="http://schemas.microsoft.com/office/powerpoint/2010/main" val="100525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Mei-Chin introduction slide</a:t>
            </a:r>
          </a:p>
        </p:txBody>
      </p:sp>
      <p:sp>
        <p:nvSpPr>
          <p:cNvPr id="4" name="Slide Number Placeholder 3"/>
          <p:cNvSpPr>
            <a:spLocks noGrp="1"/>
          </p:cNvSpPr>
          <p:nvPr>
            <p:ph type="sldNum" sz="quarter" idx="10"/>
          </p:nvPr>
        </p:nvSpPr>
        <p:spPr/>
        <p:txBody>
          <a:bodyPr/>
          <a:lstStyle/>
          <a:p>
            <a:fld id="{B6CEE613-5111-4938-96D5-6A9848F3941E}" type="slidenum">
              <a:rPr lang="en-US" smtClean="0"/>
              <a:t>1</a:t>
            </a:fld>
            <a:endParaRPr lang="en-US"/>
          </a:p>
        </p:txBody>
      </p:sp>
    </p:spTree>
    <p:extLst>
      <p:ext uri="{BB962C8B-B14F-4D97-AF65-F5344CB8AC3E}">
        <p14:creationId xmlns:p14="http://schemas.microsoft.com/office/powerpoint/2010/main" val="2078556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this chart it’s easy to see that we were able to succeed on that mark. </a:t>
            </a:r>
          </a:p>
          <a:p>
            <a:endParaRPr lang="en-US" dirty="0"/>
          </a:p>
          <a:p>
            <a:r>
              <a:rPr lang="en-US" dirty="0"/>
              <a:t>This slide actually has two different charts on it. In the foreground you’ll see the accepted PRs every </a:t>
            </a:r>
            <a:r>
              <a:rPr lang="en-US" dirty="0" err="1"/>
              <a:t>monvth</a:t>
            </a:r>
            <a:r>
              <a:rPr lang="en-US" dirty="0"/>
              <a:t> from the community since we’ve gone open source. This is not just a rush of developers trying to get a nice piece of swag. This is sustained effort and deep involvement from our community. At this point community PRs outperform FTE. Want to say that again: we get more PRs from the community than our FTE. </a:t>
            </a:r>
          </a:p>
          <a:p>
            <a:endParaRPr lang="en-US" dirty="0"/>
          </a:p>
          <a:p>
            <a:r>
              <a:rPr lang="en-US" dirty="0"/>
              <a:t>When we drill down and look at the specific repositories we can see individual contributors who’ve stuck with us and shown great growth over this time. On the C# compiler we’ve had one contributor, </a:t>
            </a:r>
            <a:r>
              <a:rPr lang="en-US" dirty="0" err="1"/>
              <a:t>alrz</a:t>
            </a:r>
            <a:r>
              <a:rPr lang="en-US" dirty="0"/>
              <a:t>, who started out with simple bug fixes and has slowly worked up to participating in C# language design meetings and submitting implementations of medium sized language features. We see this type of involvement all over the .NET Core landscape (even ended up hiring several contributors). </a:t>
            </a:r>
          </a:p>
          <a:p>
            <a:endParaRPr lang="en-US" dirty="0"/>
          </a:p>
          <a:p>
            <a:r>
              <a:rPr lang="en-US" dirty="0"/>
              <a:t>In the background what we have a hit map showing where our contributions are coming from. These are users who submitted a PR or created an issue in our repository. As you can see we’re getting lots </a:t>
            </a:r>
            <a:r>
              <a:rPr lang="en-US" dirty="0" err="1"/>
              <a:t>fo</a:t>
            </a:r>
            <a:r>
              <a:rPr lang="en-US" dirty="0"/>
              <a:t> contributions and we’re getting them from all over the globe. That’s really encouraging for us to see.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we’ve seen companies taking a bet on .NET because it’s a completely open source project now. More than 20,000 contributors* from 3700 companies have contributed to .NET Core and related open source repositories, with over half of the contributions coming from outside Microsoft. </a:t>
            </a:r>
          </a:p>
          <a:p>
            <a:endParaRPr lang="en-US" dirty="0"/>
          </a:p>
          <a:p>
            <a:endParaRPr lang="en-US" b="1" dirty="0"/>
          </a:p>
          <a:p>
            <a:r>
              <a:rPr lang="en-US" b="1" dirty="0"/>
              <a:t>Transition line: all this OSS work was done so we could actually sustainably build .NET Core as an open product</a:t>
            </a:r>
          </a:p>
          <a:p>
            <a:endParaRPr lang="en-US" b="1" dirty="0"/>
          </a:p>
          <a:p>
            <a:r>
              <a:rPr lang="en-US" b="0" dirty="0"/>
              <a:t>Notes:</a:t>
            </a:r>
          </a:p>
          <a:p>
            <a:r>
              <a:rPr lang="en-US" dirty="0"/>
              <a:t>This data is from March 2018</a:t>
            </a:r>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11</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90CD7AC4-82E9-4367-8CA7-1036982E541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a:t>https://github.com/dotnet-presentations/home</a:t>
            </a:r>
          </a:p>
          <a:p>
            <a:endParaRPr lang="en-US"/>
          </a:p>
        </p:txBody>
      </p:sp>
    </p:spTree>
    <p:extLst>
      <p:ext uri="{BB962C8B-B14F-4D97-AF65-F5344CB8AC3E}">
        <p14:creationId xmlns:p14="http://schemas.microsoft.com/office/powerpoint/2010/main" val="52344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1 was our first deliverable of our </a:t>
            </a:r>
            <a:r>
              <a:rPr lang="en-US" dirty="0" err="1"/>
              <a:t>CoreClr</a:t>
            </a:r>
            <a:r>
              <a:rPr lang="en-US" dirty="0"/>
              <a:t> runtime. The goals here were to: </a:t>
            </a:r>
          </a:p>
          <a:p>
            <a:endParaRPr lang="en-US" dirty="0"/>
          </a:p>
          <a:p>
            <a:pPr marL="171450" indent="-171450">
              <a:buFontTx/>
              <a:buChar char="-"/>
            </a:pPr>
            <a:r>
              <a:rPr lang="en-US" dirty="0"/>
              <a:t>Deliver a cross platform runtime for Windows, Linux and OSX. Particularly what we wanted to enable here is cloud workloads in Linux. This was one of our more motivating scenarios from our ASP.NET customers.</a:t>
            </a:r>
          </a:p>
          <a:p>
            <a:pPr marL="171450" indent="-171450">
              <a:buFontTx/>
              <a:buChar char="-"/>
            </a:pPr>
            <a:r>
              <a:rPr lang="en-US" dirty="0"/>
              <a:t>Slimming down our runtime and framework. Our starting point was a full desktop runtime and framework that included a lot of now deprecated technologies and </a:t>
            </a:r>
            <a:r>
              <a:rPr lang="en-US" dirty="0" err="1"/>
              <a:t>crudgy</a:t>
            </a:r>
            <a:r>
              <a:rPr lang="en-US" dirty="0"/>
              <a:t> old APIs. Some that just didn’t make sense in a cross platform environment. We removed those pieces, as well as removing a number of other APIs in order get our payloads smaller and make it easier to complete our port. Additionally having less baggage meant we could innovate faster in the future</a:t>
            </a:r>
          </a:p>
          <a:p>
            <a:pPr marL="171450" indent="-171450">
              <a:buFontTx/>
              <a:buChar char="-"/>
            </a:pPr>
            <a:r>
              <a:rPr lang="en-US" dirty="0"/>
              <a:t>.NET Core has a very flexible deployment story. It can be bundled with your application. Or multiple versions can be installed side by side for a particular user or machine. </a:t>
            </a:r>
          </a:p>
          <a:p>
            <a:pPr marL="0" indent="0">
              <a:buFontTx/>
              <a:buNone/>
            </a:pPr>
            <a:endParaRPr lang="en-US" dirty="0"/>
          </a:p>
          <a:p>
            <a:endParaRPr lang="en-US" dirty="0"/>
          </a:p>
          <a:p>
            <a:endParaRPr lang="en-US" dirty="0"/>
          </a:p>
          <a:p>
            <a:r>
              <a:rPr lang="en-US" dirty="0"/>
              <a:t>https://blogs.msdn.microsoft.com/dotnet/2016/06/27/announcing-net-core-1-0/</a:t>
            </a:r>
          </a:p>
          <a:p>
            <a:r>
              <a:rPr lang="en-US" dirty="0"/>
              <a:t>https://blogs.msdn.microsoft.com/dotnet/2016/11/16/announcing-net-core-1-1/</a:t>
            </a:r>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12</a:t>
            </a:fld>
            <a:endParaRPr lang="en-US"/>
          </a:p>
        </p:txBody>
      </p:sp>
    </p:spTree>
    <p:extLst>
      <p:ext uri="{BB962C8B-B14F-4D97-AF65-F5344CB8AC3E}">
        <p14:creationId xmlns:p14="http://schemas.microsoft.com/office/powerpoint/2010/main" val="3664482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version one release of .NET Core accomplished our main goals. It delivered on the cross platform promise and a number of teams and companies used it in production. At the same time it taught us a few lessons about what we needed to do going forward.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was that we trimmed down the API set too far. The provided API was very reasonable for creating new applications on .NET Core. But it was too different from .NET framework to enable porting applications and libraries over easily. It also caused a bit of frustration for .NET developers used to the API set offered by the full framework. They couldn’t take a lot of their understanding and intuition and use it to target .NET 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standard is the portable target for .NET. When developers want to author code that runs on a variety of .NET runtimes like .NET Framework, .NET Core, Mono and Unity, the compile against the .NET standard API set. The initial .NET standard release had the same limited set as .NET Core. This meant it hurt developers ability to write portable code and move existing portable code to .NET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13</a:t>
            </a:fld>
            <a:endParaRPr lang="en-US"/>
          </a:p>
        </p:txBody>
      </p:sp>
    </p:spTree>
    <p:extLst>
      <p:ext uri="{BB962C8B-B14F-4D97-AF65-F5344CB8AC3E}">
        <p14:creationId xmlns:p14="http://schemas.microsoft.com/office/powerpoint/2010/main" val="163833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to the second version of .NET we had a number of priorities.</a:t>
            </a:r>
          </a:p>
          <a:p>
            <a:endParaRPr lang="en-US" dirty="0"/>
          </a:p>
          <a:p>
            <a:r>
              <a:rPr lang="en-US" dirty="0"/>
              <a:t>The first was performance. After all one of the reasons we started this project was to have a platform for rapid innovation. Performance is one area we were eager to dig into 2.0. Particularly in areas that crossed the entire stack and would’ve been deemed too risky for doing in desktop. </a:t>
            </a:r>
          </a:p>
          <a:p>
            <a:endParaRPr lang="en-US" dirty="0"/>
          </a:p>
          <a:p>
            <a:r>
              <a:rPr lang="en-US" dirty="0"/>
              <a:t>We also wanted to close the API gap with the desktop framework. Needed to turn this from a source of friction when porting to a smooth experience. </a:t>
            </a:r>
          </a:p>
          <a:p>
            <a:endParaRPr lang="en-US" dirty="0"/>
          </a:p>
          <a:p>
            <a:r>
              <a:rPr lang="en-US" dirty="0"/>
              <a:t>There is also a focus on beefing up our developer tooling experience</a:t>
            </a:r>
            <a:r>
              <a:rPr lang="en-US"/>
              <a:t>. </a:t>
            </a:r>
            <a:endParaRPr lang="en-US" dirty="0"/>
          </a:p>
          <a:p>
            <a:endParaRPr lang="en-US" dirty="0"/>
          </a:p>
          <a:p>
            <a:r>
              <a:rPr lang="en-US" dirty="0"/>
              <a:t>https://blogs.msdn.microsoft.com/dotnet/2018/05/30/announcing-net-core-2-1/</a:t>
            </a:r>
          </a:p>
          <a:p>
            <a:r>
              <a:rPr lang="en-US" dirty="0"/>
              <a:t>https://blogs.msdn.microsoft.com/dotnet/2017/08/14/announcing-net-core-2-0/</a:t>
            </a:r>
          </a:p>
        </p:txBody>
      </p:sp>
      <p:sp>
        <p:nvSpPr>
          <p:cNvPr id="4" name="Slide Number Placeholder 3"/>
          <p:cNvSpPr>
            <a:spLocks noGrp="1"/>
          </p:cNvSpPr>
          <p:nvPr>
            <p:ph type="sldNum" sz="quarter" idx="10"/>
          </p:nvPr>
        </p:nvSpPr>
        <p:spPr/>
        <p:txBody>
          <a:bodyPr/>
          <a:lstStyle/>
          <a:p>
            <a:fld id="{B6CEE613-5111-4938-96D5-6A9848F3941E}" type="slidenum">
              <a:rPr lang="en-US" smtClean="0"/>
              <a:t>14</a:t>
            </a:fld>
            <a:endParaRPr lang="en-US"/>
          </a:p>
        </p:txBody>
      </p:sp>
    </p:spTree>
    <p:extLst>
      <p:ext uri="{BB962C8B-B14F-4D97-AF65-F5344CB8AC3E}">
        <p14:creationId xmlns:p14="http://schemas.microsoft.com/office/powerpoint/2010/main" val="2422551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defTabSz="914295">
              <a:defRPr/>
            </a:pPr>
            <a:fld id="{CC8195A8-0CC9-4EC5-84EE-12317B82121E}" type="slidenum">
              <a:rPr lang="en-US" sz="1200">
                <a:solidFill>
                  <a:prstClr val="black"/>
                </a:solidFill>
                <a:latin typeface="Calibri" panose="020F0502020204030204"/>
              </a:rPr>
              <a:pPr defTabSz="914295">
                <a:defRPr/>
              </a:pPr>
              <a:t>15</a:t>
            </a:fld>
            <a:endParaRPr lang="en-US" sz="1200">
              <a:solidFill>
                <a:prstClr val="black"/>
              </a:solidFill>
              <a:latin typeface="Calibri" panose="020F0502020204030204"/>
            </a:endParaRPr>
          </a:p>
        </p:txBody>
      </p:sp>
      <p:sp>
        <p:nvSpPr>
          <p:cNvPr id="3" name="Notes Placeholder 2">
            <a:extLst>
              <a:ext uri="{FF2B5EF4-FFF2-40B4-BE49-F238E27FC236}">
                <a16:creationId xmlns:a16="http://schemas.microsoft.com/office/drawing/2014/main" id="{B4AAC032-AB74-43C1-97CB-774B70D9D62F}"/>
              </a:ext>
            </a:extLst>
          </p:cNvPr>
          <p:cNvSpPr>
            <a:spLocks noGrp="1"/>
          </p:cNvSpPr>
          <p:nvPr>
            <p:ph type="body" idx="1"/>
          </p:nvPr>
        </p:nvSpPr>
        <p:spPr/>
        <p:txBody>
          <a:bodyPr/>
          <a:lstStyle/>
          <a:p>
            <a:r>
              <a:rPr lang="en-US"/>
              <a:t>Performance is definitely big focus for us in .NET Core. In the 2.0 release we made a lot of strides here. What this slide is showing is our performance on the </a:t>
            </a:r>
            <a:r>
              <a:rPr lang="en-US" err="1"/>
              <a:t>techempower</a:t>
            </a:r>
            <a:r>
              <a:rPr lang="en-US"/>
              <a:t> benchmark. Specifically this is from round 14. As you can see we’re a bit over twice as fast as Java Servlet and almost four times as fast as Node.js.</a:t>
            </a:r>
          </a:p>
          <a:p>
            <a:endParaRPr lang="en-US"/>
          </a:p>
          <a:p>
            <a:r>
              <a:rPr lang="en-US"/>
              <a:t>Customers are seeming similar wins in their real world applications. </a:t>
            </a:r>
            <a:r>
              <a:rPr lang="en-US" err="1"/>
              <a:t>Raygun</a:t>
            </a:r>
            <a:r>
              <a:rPr lang="en-US"/>
              <a:t> for example was able to go from 1,000 requests per second per node with Node.js to 20,000 with .NET Core</a:t>
            </a:r>
          </a:p>
          <a:p>
            <a:endParaRPr lang="en-US"/>
          </a:p>
        </p:txBody>
      </p:sp>
    </p:spTree>
    <p:extLst>
      <p:ext uri="{BB962C8B-B14F-4D97-AF65-F5344CB8AC3E}">
        <p14:creationId xmlns:p14="http://schemas.microsoft.com/office/powerpoint/2010/main" val="4234208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defTabSz="914295">
              <a:defRPr/>
            </a:pPr>
            <a:fld id="{CC8195A8-0CC9-4EC5-84EE-12317B82121E}" type="slidenum">
              <a:rPr lang="en-US" sz="1200">
                <a:solidFill>
                  <a:prstClr val="black"/>
                </a:solidFill>
                <a:latin typeface="Calibri" panose="020F0502020204030204"/>
              </a:rPr>
              <a:pPr defTabSz="914295">
                <a:defRPr/>
              </a:pPr>
              <a:t>16</a:t>
            </a:fld>
            <a:endParaRPr lang="en-US" sz="1200">
              <a:solidFill>
                <a:prstClr val="black"/>
              </a:solidFill>
              <a:latin typeface="Calibri" panose="020F0502020204030204"/>
            </a:endParaRPr>
          </a:p>
        </p:txBody>
      </p:sp>
      <p:sp>
        <p:nvSpPr>
          <p:cNvPr id="3" name="Notes Placeholder 2">
            <a:extLst>
              <a:ext uri="{FF2B5EF4-FFF2-40B4-BE49-F238E27FC236}">
                <a16:creationId xmlns:a16="http://schemas.microsoft.com/office/drawing/2014/main" id="{E255582E-9597-48ED-BBEE-A65D843265F4}"/>
              </a:ext>
            </a:extLst>
          </p:cNvPr>
          <p:cNvSpPr>
            <a:spLocks noGrp="1"/>
          </p:cNvSpPr>
          <p:nvPr>
            <p:ph type="body" idx="1"/>
          </p:nvPr>
        </p:nvSpPr>
        <p:spPr/>
        <p:txBody>
          <a:bodyPr/>
          <a:lstStyle/>
          <a:p>
            <a:r>
              <a:rPr lang="en-US"/>
              <a:t>In the 2.1 release we’ve continued to make strides. This benchmark is an internal one we’ve developed but runs on the same hardware as </a:t>
            </a:r>
            <a:r>
              <a:rPr lang="en-US" err="1"/>
              <a:t>TechEmpower</a:t>
            </a:r>
            <a:r>
              <a:rPr lang="en-US"/>
              <a:t>. As you can see we were able to increase our plain text workload by 12%, our JSON workload by 11% and the Fortunes data access benchmark by 123%. This is good to see because it emphasizes that we’re pushing the envelope on every single release. </a:t>
            </a:r>
          </a:p>
        </p:txBody>
      </p:sp>
    </p:spTree>
    <p:extLst>
      <p:ext uri="{BB962C8B-B14F-4D97-AF65-F5344CB8AC3E}">
        <p14:creationId xmlns:p14="http://schemas.microsoft.com/office/powerpoint/2010/main" val="111064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our other focuses for the second release of .NET Core was closing the API gap. We wanted to make the platform feel more much natural for .NET Framework developers and at the same make it easier to port existing .NET assets onto .NET Standard or .NET Core.</a:t>
            </a:r>
          </a:p>
          <a:p>
            <a:endParaRPr lang="en-US" dirty="0"/>
          </a:p>
          <a:p>
            <a:r>
              <a:rPr lang="en-US" dirty="0"/>
              <a:t>As mentioned before .NET standard is what .NET developers target when they want to write portable libraries. In version 2 we brought back 20,000 APIs from desktop. This really lowered the bar for developers who wanted to write portable libraries. </a:t>
            </a:r>
          </a:p>
          <a:p>
            <a:endParaRPr lang="en-US" dirty="0"/>
          </a:p>
          <a:p>
            <a:r>
              <a:rPr lang="en-US" dirty="0"/>
              <a:t>Additionally we released the Windows compatibility package which brought a further 20,000 APIs back to .NET Core. This is primarily for Windows based development although some of the APIs do work cross platform. </a:t>
            </a:r>
          </a:p>
          <a:p>
            <a:endParaRPr lang="en-US" dirty="0"/>
          </a:p>
          <a:p>
            <a:r>
              <a:rPr lang="en-US" dirty="0"/>
              <a:t>These additions made .NET Core a much more comfortable platform for all of the developers coming from the desktop framework. It was now actually fairly easy to port existing libraries and code bases to target Net Standard and be portable. Or to simply go all the way to .NET Core. </a:t>
            </a:r>
          </a:p>
          <a:p>
            <a:endParaRPr lang="en-US" dirty="0"/>
          </a:p>
          <a:p>
            <a:r>
              <a:rPr lang="en-US" dirty="0"/>
              <a:t>https://blogs.msdn.microsoft.com/dotnet/2017/08/14/announcing-net-standard-2-0/</a:t>
            </a:r>
          </a:p>
          <a:p>
            <a:r>
              <a:rPr lang="en-US" dirty="0"/>
              <a:t>https://blogs.msdn.microsoft.com/dotnet/2017/11/16/announcing-the-windows-compatibility-pack-for-net-core/</a:t>
            </a:r>
          </a:p>
        </p:txBody>
      </p:sp>
      <p:sp>
        <p:nvSpPr>
          <p:cNvPr id="4" name="Slide Number Placeholder 3"/>
          <p:cNvSpPr>
            <a:spLocks noGrp="1"/>
          </p:cNvSpPr>
          <p:nvPr>
            <p:ph type="sldNum" sz="quarter" idx="10"/>
          </p:nvPr>
        </p:nvSpPr>
        <p:spPr/>
        <p:txBody>
          <a:bodyPr/>
          <a:lstStyle/>
          <a:p>
            <a:fld id="{B6CEE613-5111-4938-96D5-6A9848F3941E}" type="slidenum">
              <a:rPr lang="en-US" smtClean="0"/>
              <a:t>17</a:t>
            </a:fld>
            <a:endParaRPr lang="en-US"/>
          </a:p>
        </p:txBody>
      </p:sp>
    </p:spTree>
    <p:extLst>
      <p:ext uri="{BB962C8B-B14F-4D97-AF65-F5344CB8AC3E}">
        <p14:creationId xmlns:p14="http://schemas.microsoft.com/office/powerpoint/2010/main" val="471832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Looking forward to version three there a couple of themes that we’re targeting. </a:t>
            </a:r>
          </a:p>
          <a:p>
            <a:endParaRPr lang="en-US"/>
          </a:p>
          <a:p>
            <a:r>
              <a:rPr lang="en-US"/>
              <a:t>The first is enabling desktop workloads. That is making it possible to author WPF and WinForms applications on top of .NET Core. Just as the runtime is side by side, so will be the UI frameworks. This means we can innovate in them without the back </a:t>
            </a:r>
            <a:r>
              <a:rPr lang="en-US" err="1"/>
              <a:t>compat</a:t>
            </a:r>
            <a:r>
              <a:rPr lang="en-US"/>
              <a:t> constraints that we face today. I don’t know if you’ve ever taken a peak into how some of the WPF controls are authored but they’re complex. Maintaining </a:t>
            </a:r>
            <a:r>
              <a:rPr lang="en-US" err="1"/>
              <a:t>compat</a:t>
            </a:r>
            <a:r>
              <a:rPr lang="en-US"/>
              <a:t> is hard.</a:t>
            </a:r>
          </a:p>
          <a:p>
            <a:endParaRPr lang="en-US"/>
          </a:p>
          <a:p>
            <a:r>
              <a:rPr lang="en-US"/>
              <a:t>The second is further innovation in the runtime. We’ve seen a lot of wins in version 2 from this work and we plan to keep moving on it in the future. Particularly in improving performance and evolving the language and runtime together.  </a:t>
            </a:r>
          </a:p>
          <a:p>
            <a:endParaRPr lang="en-US" b="1"/>
          </a:p>
          <a:p>
            <a:r>
              <a:rPr lang="en-US" b="1"/>
              <a:t>Transition: We’ve talked a lot about our emphasis on performance. Wanted to take a bit of a deeper look at one of the features that was key to our performance story: Span&lt;T&gt;</a:t>
            </a:r>
          </a:p>
          <a:p>
            <a:endParaRPr lang="en-US"/>
          </a:p>
          <a:p>
            <a:r>
              <a:rPr lang="en-US"/>
              <a:t>https://blogs.msdn.microsoft.com/dotnet/2018/05/07/net-core-3-and-support-for-windows-desktop-applications/</a:t>
            </a:r>
          </a:p>
          <a:p>
            <a:r>
              <a:rPr lang="en-US"/>
              <a:t>https://blogs.msdn.microsoft.com/dotnet/2018/10/04/update-on-net-core-3-0-and-net-framework-4-8/</a:t>
            </a:r>
          </a:p>
        </p:txBody>
      </p:sp>
      <p:sp>
        <p:nvSpPr>
          <p:cNvPr id="4" name="Slide Number Placeholder 3"/>
          <p:cNvSpPr>
            <a:spLocks noGrp="1"/>
          </p:cNvSpPr>
          <p:nvPr>
            <p:ph type="sldNum" sz="quarter" idx="10"/>
          </p:nvPr>
        </p:nvSpPr>
        <p:spPr/>
        <p:txBody>
          <a:bodyPr/>
          <a:lstStyle/>
          <a:p>
            <a:fld id="{B6CEE613-5111-4938-96D5-6A9848F3941E}" type="slidenum">
              <a:rPr lang="en-US" smtClean="0"/>
              <a:t>18</a:t>
            </a:fld>
            <a:endParaRPr lang="en-US"/>
          </a:p>
        </p:txBody>
      </p:sp>
    </p:spTree>
    <p:extLst>
      <p:ext uri="{BB962C8B-B14F-4D97-AF65-F5344CB8AC3E}">
        <p14:creationId xmlns:p14="http://schemas.microsoft.com/office/powerpoint/2010/main" val="166630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performance of managed applications one theme that . Allocations in managed code are cheap but not free. A short lived allocation is cheap the majority of the time but. Lets say you have a string that you call substring on in order to get a number that you can then pass to </a:t>
            </a:r>
            <a:r>
              <a:rPr lang="en-US" dirty="0" err="1"/>
              <a:t>int.parse</a:t>
            </a:r>
            <a:r>
              <a:rPr lang="en-US" dirty="0"/>
              <a:t>. Typically that allocation is a simple increment on a bump pointer. But there is always the chance that it will trigger a collection, possibly even a gen 2 collection which is relatively expensive. Often times improving performance of scale applications comes down to simply reducing allocations in critical paths: either by converting critical types to structs, using object pooling are changing hot paths to simply avoid them at all. </a:t>
            </a:r>
          </a:p>
          <a:p>
            <a:endParaRPr lang="en-US" dirty="0"/>
          </a:p>
          <a:p>
            <a:r>
              <a:rPr lang="en-US" dirty="0"/>
              <a:t>When looking across the ecosystem we saw a pattern of problems here: too many string and array allocations. There are a number of reasons for this, sometimes it was just that the customer had chosen an approach that forced a lot of allocations. In many cases though we found it’s because we were giving the customer little other choice. The .NET APIs as a whole prefer string and arrays as input parameters: </a:t>
            </a:r>
            <a:r>
              <a:rPr lang="en-US" dirty="0" err="1"/>
              <a:t>int.parse</a:t>
            </a:r>
            <a:r>
              <a:rPr lang="en-US" dirty="0"/>
              <a:t>, character encoding, string manipulation APIs, </a:t>
            </a:r>
            <a:r>
              <a:rPr lang="en-US" dirty="0" err="1"/>
              <a:t>etc</a:t>
            </a:r>
            <a:r>
              <a:rPr lang="en-US" dirty="0"/>
              <a:t> .... This mean the only way customers could use our APIs was to allocate these item.  For example: This meant in order to parse a number out of a web request body of text you first had to allocate a string which you then immediately throw away. That’s fairly wasteful. There are examples of this up and down the stack. </a:t>
            </a:r>
          </a:p>
          <a:p>
            <a:endParaRPr lang="en-US" dirty="0"/>
          </a:p>
          <a:p>
            <a:r>
              <a:rPr lang="en-US" dirty="0"/>
              <a:t>Furthermore text based applications, like web sites, often deal with data in terms of strings and char[]. These types simply don’t mix. Hence when a customer wrote an algorithm that operated on text, they ended up having to allocate in order to convert one type to the other, or write the algorithm twice. Some even resorted to unsafe code and pointers to fix this and that says a lot about what position we were putting the customer in. </a:t>
            </a:r>
          </a:p>
          <a:p>
            <a:endParaRPr lang="en-US" dirty="0"/>
          </a:p>
          <a:p>
            <a:r>
              <a:rPr lang="en-US" dirty="0"/>
              <a:t>The individual allocations are small here but in aggregate can be quite expensive.</a:t>
            </a:r>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19</a:t>
            </a:fld>
            <a:endParaRPr lang="en-US"/>
          </a:p>
        </p:txBody>
      </p:sp>
    </p:spTree>
    <p:extLst>
      <p:ext uri="{BB962C8B-B14F-4D97-AF65-F5344CB8AC3E}">
        <p14:creationId xmlns:p14="http://schemas.microsoft.com/office/powerpoint/2010/main" val="792719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Span&lt;T&gt; is our solution to this. At it’s core it simply represents a block of contiguous memory. It’s a pretty simple concept but it’s also quite powerful. It is the unified representation for all of our existing contiguous memory types. No longer do I have to write the same API for string, character arrays. I can just write it once and feed both </a:t>
            </a:r>
            <a:r>
              <a:rPr lang="en-US" dirty="0" err="1"/>
              <a:t>represetantions</a:t>
            </a:r>
            <a:r>
              <a:rPr lang="en-US" dirty="0"/>
              <a:t> in. </a:t>
            </a:r>
          </a:p>
          <a:p>
            <a:endParaRPr lang="en-US" dirty="0"/>
          </a:p>
          <a:p>
            <a:pPr marL="171450" indent="-171450">
              <a:buFontTx/>
              <a:buChar char="-"/>
            </a:pPr>
            <a:r>
              <a:rPr lang="en-US" dirty="0"/>
              <a:t>It has the performance and safety of arrays. It still has bounds checks and the Jit will optimize it in the same way it optimizes array  </a:t>
            </a:r>
          </a:p>
          <a:p>
            <a:pPr marL="171450" indent="-171450">
              <a:buFontTx/>
              <a:buChar char="-"/>
            </a:pPr>
            <a:r>
              <a:rPr lang="en-US" dirty="0"/>
              <a:t>It also enables no allocation slicing. Today if you have a string and you want to extract a portion of that string you really have no choice except Substring which forces an allocation. The same is true for arrays. Now with Span&lt;T&gt; I can just create a smaller Span&lt;T&gt; over the same memory and because it’s a struct there is no </a:t>
            </a:r>
            <a:r>
              <a:rPr lang="en-US" dirty="0" err="1"/>
              <a:t>alloctaoin</a:t>
            </a:r>
            <a:r>
              <a:rPr lang="en-US" dirty="0"/>
              <a:t> involved. </a:t>
            </a:r>
          </a:p>
          <a:p>
            <a:pPr marL="171450" indent="-171450">
              <a:buFontTx/>
              <a:buChar char="-"/>
            </a:pPr>
            <a:r>
              <a:rPr lang="en-US" dirty="0"/>
              <a:t>Due to the escape analysis we’ve done in the compiler you can actually allocate arrays safely on the stack. This is not some JIT optimization that comes along later. You can write code which declaratively allocates arrays on the stack. It’s all safe.</a:t>
            </a:r>
          </a:p>
          <a:p>
            <a:r>
              <a:rPr lang="en-US" dirty="0"/>
              <a:t>There is also a non-mutating version called </a:t>
            </a:r>
            <a:r>
              <a:rPr lang="en-US" dirty="0" err="1"/>
              <a:t>ReadOnlySpan</a:t>
            </a:r>
            <a:r>
              <a:rPr lang="en-US" dirty="0"/>
              <a:t>&lt;T&gt;. This is when you want to provide a view of memory but not allow any modifications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20</a:t>
            </a:fld>
            <a:endParaRPr lang="en-US"/>
          </a:p>
        </p:txBody>
      </p:sp>
    </p:spTree>
    <p:extLst>
      <p:ext uri="{BB962C8B-B14F-4D97-AF65-F5344CB8AC3E}">
        <p14:creationId xmlns:p14="http://schemas.microsoft.com/office/powerpoint/2010/main" val="170821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This slide shows you our goal and journey. We want to be your platform for building anything. </a:t>
            </a:r>
          </a:p>
          <a:p>
            <a:endParaRPr lang="en-US" baseline="0" dirty="0"/>
          </a:p>
          <a:p>
            <a:r>
              <a:rPr lang="en-US" baseline="0" dirty="0"/>
              <a:t>We started as desktop workload where internet barely exist. We enabled Web/cloud such as our ASP.NET workload. Mobile and Gaming was the next wave. We are now working on enabling workloads like IoT and AI.</a:t>
            </a:r>
          </a:p>
          <a:p>
            <a:endParaRPr lang="en-US" baseline="0" dirty="0"/>
          </a:p>
          <a:p>
            <a:r>
              <a:rPr lang="en-US" baseline="0" dirty="0"/>
              <a:t>Developer knowledge and skillset are asset. .NET is a general purpose programming platform that enables all kinds of scenarios. Once you learn one, you can easily pick up another.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283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dig into the implementation of Span&lt;T&gt; to understand why we can get such a performance benefit out of it. The type is simply a reference and a length. For those who aren’t familiar with reference types, think of it as a safe pointer. Or simply: a pointer and a length. This is powerful though because that reference can refer to a string, array or even unmanaged memory. </a:t>
            </a:r>
          </a:p>
          <a:p>
            <a:endParaRPr lang="en-US"/>
          </a:p>
          <a:p>
            <a:r>
              <a:rPr lang="en-US"/>
              <a:t>This type though isn’t actually representable in C#. This is instead a runtime intrinsic type in much the same way arrays, strings, int and so forth are intrinsic. This code is a good approximation of how it works. </a:t>
            </a:r>
          </a:p>
          <a:p>
            <a:endParaRPr lang="en-US"/>
          </a:p>
          <a:p>
            <a:r>
              <a:rPr lang="en-US"/>
              <a:t>Being an intrinsic though allows the runtime to heavily optimize the type. This allows it to have the same performance characteristics and optimizations as arrays and strings do today. Hence moving your code to use a </a:t>
            </a:r>
            <a:r>
              <a:rPr lang="en-US" err="1"/>
              <a:t>ReadOnlySpan</a:t>
            </a:r>
            <a:r>
              <a:rPr lang="en-US"/>
              <a:t>&lt;char&gt; instead of a string can save you allocations without sacrificing any performance. </a:t>
            </a:r>
          </a:p>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a:p>
        </p:txBody>
      </p:sp>
      <p:sp>
        <p:nvSpPr>
          <p:cNvPr id="10" name="Date Placeholder 9"/>
          <p:cNvSpPr>
            <a:spLocks noGrp="1"/>
          </p:cNvSpPr>
          <p:nvPr>
            <p:ph type="dt" idx="13"/>
          </p:nvPr>
        </p:nvSpPr>
        <p:spPr/>
        <p:txBody>
          <a:bodyPr/>
          <a:lstStyle/>
          <a:p>
            <a:fld id="{174E4CE6-2FE4-433F-87B8-CB5DD266EBFC}" type="datetime8">
              <a:rPr lang="en-US" smtClean="0"/>
              <a:t>11/9/2018 11:11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24188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 simple function that parses two numbers separated by </a:t>
            </a:r>
            <a:r>
              <a:rPr lang="en-US" dirty="0"/>
              <a:t>a </a:t>
            </a:r>
            <a:r>
              <a:rPr lang="en-US"/>
              <a:t>comma from </a:t>
            </a:r>
            <a:r>
              <a:rPr lang="en-US" dirty="0"/>
              <a:t>a </a:t>
            </a:r>
            <a:r>
              <a:rPr lang="en-US"/>
              <a:t>string</a:t>
            </a:r>
            <a:r>
              <a:rPr lang="en-US" dirty="0"/>
              <a:t>. </a:t>
            </a:r>
            <a:r>
              <a:rPr lang="en-US"/>
              <a:t>This is the type of function you’d write if you were for instance writing a CSV parser. The code here is pretty straight forward. Find the separator, then get the text of the numbers with </a:t>
            </a:r>
            <a:r>
              <a:rPr lang="en-US" err="1"/>
              <a:t>SubString</a:t>
            </a:r>
            <a:r>
              <a:rPr lang="en-US"/>
              <a:t> call and let </a:t>
            </a:r>
            <a:r>
              <a:rPr lang="en-US" err="1"/>
              <a:t>int.Parse</a:t>
            </a:r>
            <a:r>
              <a:rPr lang="en-US"/>
              <a:t> do the work. Then return the numbers back as a tuple.</a:t>
            </a:r>
          </a:p>
          <a:p>
            <a:endParaRPr lang="en-US"/>
          </a:p>
          <a:p>
            <a:r>
              <a:rPr lang="en-US"/>
              <a:t>But this code which is just converting existing text to numbers causes two allocations that are immediately discarded. Because it takes a string input it’s possible the caller was forced to allocate a third throw away string just to call this function. Again calling this once isn’t that problematic. But imagine you’re handling a file that is thousands of lines long and calling this for every single line. That starts to be meaningful.</a:t>
            </a:r>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22</a:t>
            </a:fld>
            <a:endParaRPr lang="en-US"/>
          </a:p>
        </p:txBody>
      </p:sp>
    </p:spTree>
    <p:extLst>
      <p:ext uri="{BB962C8B-B14F-4D97-AF65-F5344CB8AC3E}">
        <p14:creationId xmlns:p14="http://schemas.microsoft.com/office/powerpoint/2010/main" val="279244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Span&lt;T&gt; we can remove all these allocations without having to change anything about the algorithm. The Slice method is returning a </a:t>
            </a:r>
            <a:r>
              <a:rPr lang="en-US" err="1"/>
              <a:t>ReadONySpan</a:t>
            </a:r>
            <a:r>
              <a:rPr lang="en-US"/>
              <a:t>&lt;T&gt; now instead of before when we allocated a string. This means our conversion is now allocation free. Additionally now that our input is a span as well it’s possible we could go to the </a:t>
            </a:r>
            <a:r>
              <a:rPr lang="en-US" err="1"/>
              <a:t>callsites</a:t>
            </a:r>
            <a:r>
              <a:rPr lang="en-US"/>
              <a:t> and find more opportunities to remove allocations by moving to Slice over Substring.</a:t>
            </a:r>
          </a:p>
          <a:p>
            <a:endParaRPr lang="en-US"/>
          </a:p>
          <a:p>
            <a:r>
              <a:rPr lang="en-US"/>
              <a:t>But there is nothing forcing us to go look at the </a:t>
            </a:r>
            <a:r>
              <a:rPr lang="en-US" err="1"/>
              <a:t>callsites</a:t>
            </a:r>
            <a:r>
              <a:rPr lang="en-US"/>
              <a:t>. String has a conversion to </a:t>
            </a:r>
            <a:r>
              <a:rPr lang="en-US" err="1"/>
              <a:t>ReadOnySpan</a:t>
            </a:r>
            <a:r>
              <a:rPr lang="en-US"/>
              <a:t>&lt;char&gt;. So all the existing </a:t>
            </a:r>
            <a:r>
              <a:rPr lang="en-US" err="1"/>
              <a:t>callsites</a:t>
            </a:r>
            <a:r>
              <a:rPr lang="en-US"/>
              <a:t> just continue to work with no changes here. This is great because I saved some allocations with a small targeted change and didn’t have go back and fix up a ton of call sites.</a:t>
            </a:r>
          </a:p>
          <a:p>
            <a:endParaRPr lang="en-US"/>
          </a:p>
        </p:txBody>
      </p:sp>
      <p:sp>
        <p:nvSpPr>
          <p:cNvPr id="4" name="Slide Number Placeholder 3"/>
          <p:cNvSpPr>
            <a:spLocks noGrp="1"/>
          </p:cNvSpPr>
          <p:nvPr>
            <p:ph type="sldNum" sz="quarter" idx="10"/>
          </p:nvPr>
        </p:nvSpPr>
        <p:spPr/>
        <p:txBody>
          <a:bodyPr/>
          <a:lstStyle/>
          <a:p>
            <a:fld id="{B6CEE613-5111-4938-96D5-6A9848F3941E}" type="slidenum">
              <a:rPr lang="en-US" smtClean="0"/>
              <a:t>23</a:t>
            </a:fld>
            <a:endParaRPr lang="en-US"/>
          </a:p>
        </p:txBody>
      </p:sp>
    </p:spTree>
    <p:extLst>
      <p:ext uri="{BB962C8B-B14F-4D97-AF65-F5344CB8AC3E}">
        <p14:creationId xmlns:p14="http://schemas.microsoft.com/office/powerpoint/2010/main" val="93018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Span&lt;T&gt; is a great example of how we can innovate across the entire stack in order to enable productivity for our customers. Developing this feature and making it successful required that we change the entire stack to do so:</a:t>
            </a:r>
          </a:p>
          <a:p>
            <a:endParaRPr lang="en-US" dirty="0"/>
          </a:p>
          <a:p>
            <a:pPr marL="171450" indent="-171450">
              <a:buFontTx/>
              <a:buChar char="-"/>
            </a:pPr>
            <a:r>
              <a:rPr lang="en-US" dirty="0"/>
              <a:t>The C# language had to introduce new features: ref struct. This is necessary to provide memory safety for uses. Also it added escape analysis rules to ensure we could safely use stack allocated arrays in C#. </a:t>
            </a:r>
          </a:p>
          <a:p>
            <a:pPr marL="171450" indent="-171450">
              <a:buFontTx/>
              <a:buChar char="-"/>
            </a:pPr>
            <a:r>
              <a:rPr lang="en-US" dirty="0"/>
              <a:t>The Runtime had to introduce new intrinsic types: Span&lt;T&gt; and </a:t>
            </a:r>
            <a:r>
              <a:rPr lang="en-US" dirty="0" err="1"/>
              <a:t>ReadOnlySpan</a:t>
            </a:r>
            <a:r>
              <a:rPr lang="en-US" dirty="0"/>
              <a:t>&lt;T&gt;. This gave them the capability to optimize it in the same way that we optimize arrays. </a:t>
            </a:r>
          </a:p>
          <a:p>
            <a:pPr marL="171450" indent="-171450">
              <a:buFontTx/>
              <a:buChar char="-"/>
            </a:pPr>
            <a:r>
              <a:rPr lang="en-US" dirty="0"/>
              <a:t>The Framework had to provide new overloads of hundreds of APIs to take Span&lt;T&gt; thus removing the need for allocations further up the stack. </a:t>
            </a:r>
          </a:p>
          <a:p>
            <a:r>
              <a:rPr lang="en-US" dirty="0"/>
              <a:t> </a:t>
            </a:r>
          </a:p>
          <a:p>
            <a:r>
              <a:rPr lang="en-US" dirty="0"/>
              <a:t>This allowed the framework and upstream applications, like Kestrel (the ASP.NET web server), to rebuild around this feature. They were able to remove huge amounts of unsafe code and lots of allocation. The result is those performance wins we were showing earlier. </a:t>
            </a:r>
          </a:p>
          <a:p>
            <a:endParaRPr lang="en-US" dirty="0"/>
          </a:p>
          <a:p>
            <a:r>
              <a:rPr lang="en-US" dirty="0"/>
              <a:t>Earlier we noted how hard it was to innovate on our desktop runtime. Deeply integrating a feature like Span&lt;T&gt; couldn’t be done there because it requires such whole sale change to be successful. Desktop just isn’t set up for that due to the </a:t>
            </a:r>
            <a:r>
              <a:rPr lang="en-US" dirty="0" err="1"/>
              <a:t>compat</a:t>
            </a:r>
            <a:r>
              <a:rPr lang="en-US" dirty="0"/>
              <a:t> constraints. </a:t>
            </a:r>
          </a:p>
          <a:p>
            <a:endParaRPr lang="en-US" dirty="0"/>
          </a:p>
          <a:p>
            <a:r>
              <a:rPr lang="en-US" dirty="0"/>
              <a:t>We’re not doing this now because Span&lt;T&gt; is some feature we discovered recently, I’ve actually been involved in experiments with starting almost eight years </a:t>
            </a:r>
            <a:r>
              <a:rPr lang="en-US" dirty="0" err="1"/>
              <a:t>ago.We</a:t>
            </a:r>
            <a:r>
              <a:rPr lang="en-US" dirty="0"/>
              <a:t> had a pretty good idea how much of a win we could get with this. The problem was even with the gains it was too risky to bring back to desktop. Now that we have </a:t>
            </a:r>
            <a:r>
              <a:rPr lang="en-US" dirty="0" err="1"/>
              <a:t>CoreCLR</a:t>
            </a:r>
            <a:r>
              <a:rPr lang="en-US" dirty="0"/>
              <a:t> though we have a vehicle where such innovation is possible and can be done rather quickly.</a:t>
            </a:r>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24</a:t>
            </a:fld>
            <a:endParaRPr lang="en-US"/>
          </a:p>
        </p:txBody>
      </p:sp>
    </p:spTree>
    <p:extLst>
      <p:ext uri="{BB962C8B-B14F-4D97-AF65-F5344CB8AC3E}">
        <p14:creationId xmlns:p14="http://schemas.microsoft.com/office/powerpoint/2010/main" val="1801940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We’ve talked a lot about how we were able to use Span&lt;T&gt; to remove lots of unsafe code. I feel like you can’t really get across the magnitude of this without seeing the type of change I’m talking about. Lets take a look at some changes we made to use Span&lt;T&gt; in our string equals implementation. </a:t>
            </a:r>
          </a:p>
          <a:p>
            <a:endParaRPr lang="en-US"/>
          </a:p>
          <a:p>
            <a:r>
              <a:rPr lang="en-US"/>
              <a:t>Looking at this code you can see that it’s entirely pointer magic. There is also some hand unrolled loops, #if </a:t>
            </a:r>
            <a:r>
              <a:rPr lang="en-US" err="1"/>
              <a:t>defs</a:t>
            </a:r>
            <a:r>
              <a:rPr lang="en-US"/>
              <a:t> for different platforms. This is not being done to support anything fancy like doing case insensitive comparison. This is straight forward ordinal string comparison (the equivalent of the C function </a:t>
            </a:r>
            <a:r>
              <a:rPr lang="en-US" err="1"/>
              <a:t>memcmp</a:t>
            </a:r>
            <a:r>
              <a:rPr lang="en-US"/>
              <a:t>). This code was written in unsafe, with all these hand optimizations, not because it was fun but because it was the only way to do it efficiently. </a:t>
            </a:r>
          </a:p>
          <a:p>
            <a:endParaRPr lang="en-US"/>
          </a:p>
          <a:p>
            <a:r>
              <a:rPr lang="en-US"/>
              <a:t>Now with Span&lt;T&gt; we’re calling into a simple wrapper that compares a range of bytes. Gone is all the unsafe pointer usage. Back to the simple memory range comparison. </a:t>
            </a:r>
          </a:p>
          <a:p>
            <a:endParaRPr lang="en-US"/>
          </a:p>
          <a:p>
            <a:r>
              <a:rPr lang="en-US"/>
              <a:t>The best part is: the code got faster, not slower. </a:t>
            </a:r>
          </a:p>
          <a:p>
            <a:endParaRPr lang="en-US"/>
          </a:p>
          <a:p>
            <a:r>
              <a:rPr lang="en-US"/>
              <a:t># </a:t>
            </a:r>
            <a:r>
              <a:rPr lang="en-US" err="1"/>
              <a:t>string.equals</a:t>
            </a:r>
            <a:r>
              <a:rPr lang="en-US"/>
              <a:t> is a workhorse of .NET applications</a:t>
            </a:r>
          </a:p>
        </p:txBody>
      </p:sp>
      <p:sp>
        <p:nvSpPr>
          <p:cNvPr id="4" name="Slide Number Placeholder 3"/>
          <p:cNvSpPr>
            <a:spLocks noGrp="1"/>
          </p:cNvSpPr>
          <p:nvPr>
            <p:ph type="sldNum" sz="quarter" idx="5"/>
          </p:nvPr>
        </p:nvSpPr>
        <p:spPr/>
        <p:txBody>
          <a:bodyPr/>
          <a:lstStyle/>
          <a:p>
            <a:fld id="{B6CEE613-5111-4938-96D5-6A9848F3941E}" type="slidenum">
              <a:rPr lang="en-US" smtClean="0"/>
              <a:t>25</a:t>
            </a:fld>
            <a:endParaRPr lang="en-US"/>
          </a:p>
        </p:txBody>
      </p:sp>
    </p:spTree>
    <p:extLst>
      <p:ext uri="{BB962C8B-B14F-4D97-AF65-F5344CB8AC3E}">
        <p14:creationId xmlns:p14="http://schemas.microsoft.com/office/powerpoint/2010/main" val="3658748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String.Equals</a:t>
            </a:r>
            <a:r>
              <a:rPr lang="en-US" dirty="0"/>
              <a:t> is just one of the many places we were able to take advantage of Span&lt;T&gt; in the .NET Core stack. It was actually used in a large number of places in our most primitive types. </a:t>
            </a:r>
          </a:p>
          <a:p>
            <a:endParaRPr lang="en-US" dirty="0"/>
          </a:p>
          <a:p>
            <a:r>
              <a:rPr lang="en-US" dirty="0"/>
              <a:t>Formatting and parsing is another place where .NET applications tend to have seemingly unnecessary allocations due to the tendency to allocation strings in sub operations. For example when printing an number into a string .NET tends to first convert the </a:t>
            </a:r>
            <a:r>
              <a:rPr lang="en-US" dirty="0" err="1"/>
              <a:t>int</a:t>
            </a:r>
            <a:r>
              <a:rPr lang="en-US" dirty="0"/>
              <a:t> to a string which is an allocation and then write it into the final string. Now with Span we can just have </a:t>
            </a:r>
            <a:r>
              <a:rPr lang="en-US" dirty="0" err="1"/>
              <a:t>int</a:t>
            </a:r>
            <a:r>
              <a:rPr lang="en-US" dirty="0"/>
              <a:t> write it’s representation into the final buffer without the intermediate allocation.</a:t>
            </a:r>
          </a:p>
          <a:p>
            <a:endParaRPr lang="en-US" dirty="0"/>
          </a:p>
          <a:p>
            <a:r>
              <a:rPr lang="en-US" dirty="0"/>
              <a:t>This table shows a number of the wins we were able to get using Span. </a:t>
            </a:r>
          </a:p>
          <a:p>
            <a:pPr marL="171450" indent="-171450">
              <a:buFontTx/>
              <a:buChar char="-"/>
            </a:pPr>
            <a:r>
              <a:rPr lang="en-US" dirty="0" err="1"/>
              <a:t>String.Equals</a:t>
            </a:r>
            <a:r>
              <a:rPr lang="en-US" dirty="0"/>
              <a:t> got about 1/3 faster </a:t>
            </a:r>
          </a:p>
          <a:p>
            <a:pPr marL="171450" indent="-171450">
              <a:buFontTx/>
              <a:buChar char="-"/>
            </a:pPr>
            <a:r>
              <a:rPr lang="en-US" dirty="0" err="1"/>
              <a:t>String.Split</a:t>
            </a:r>
            <a:r>
              <a:rPr lang="en-US" dirty="0"/>
              <a:t> got about 1/3 faster and removed 2/3 of the allocations</a:t>
            </a:r>
          </a:p>
          <a:p>
            <a:pPr marL="171450" indent="-171450">
              <a:buFontTx/>
              <a:buChar char="-"/>
            </a:pPr>
            <a:r>
              <a:rPr lang="en-US" dirty="0" err="1"/>
              <a:t>String.Format</a:t>
            </a:r>
            <a:r>
              <a:rPr lang="en-US" dirty="0"/>
              <a:t> removed about 1/3 of the allocations</a:t>
            </a:r>
          </a:p>
          <a:p>
            <a:pPr marL="171450" indent="-171450">
              <a:buFontTx/>
              <a:buChar char="-"/>
            </a:pPr>
            <a:r>
              <a:rPr lang="en-US" dirty="0" err="1"/>
              <a:t>StringBuilder.Append</a:t>
            </a:r>
            <a:r>
              <a:rPr lang="en-US" dirty="0"/>
              <a:t> got almost twice as fast and removed 100% of the allocations. </a:t>
            </a:r>
          </a:p>
          <a:p>
            <a:pPr marL="171450" indent="-171450">
              <a:buFontTx/>
              <a:buChar char="-"/>
            </a:pPr>
            <a:r>
              <a:rPr lang="en-US" dirty="0" err="1"/>
              <a:t>Int</a:t>
            </a:r>
            <a:r>
              <a:rPr lang="en-US" dirty="0"/>
              <a:t> parsing and formatting both got significantly faster</a:t>
            </a:r>
          </a:p>
          <a:p>
            <a:pPr marL="171450" indent="-171450">
              <a:buFontTx/>
              <a:buChar char="-"/>
            </a:pPr>
            <a:r>
              <a:rPr lang="en-US" dirty="0" err="1"/>
              <a:t>BigInteger</a:t>
            </a:r>
            <a:r>
              <a:rPr lang="en-US" dirty="0"/>
              <a:t>: sure this is a lesser used API but we’re able to get a 10X improvement in time and allocations </a:t>
            </a:r>
          </a:p>
          <a:p>
            <a:endParaRPr lang="en-US" dirty="0"/>
          </a:p>
          <a:p>
            <a:r>
              <a:rPr lang="en-US" dirty="0"/>
              <a:t>As you see there is a link at the bottom here to a blog post detailing a large set of performance improvements we made in 2.1. What I’ve listed here is the set which are done almost exclusively by taking advantage of Span&lt;T&gt;. There are many others listed in that post that are algorithm changes, JIT improvements, </a:t>
            </a:r>
            <a:r>
              <a:rPr lang="en-US" dirty="0" err="1"/>
              <a:t>etc</a:t>
            </a:r>
            <a:r>
              <a:rPr lang="en-US" dirty="0"/>
              <a:t> …</a:t>
            </a:r>
          </a:p>
          <a:p>
            <a:endParaRPr lang="en-US" dirty="0"/>
          </a:p>
          <a:p>
            <a:r>
              <a:rPr lang="en-US" b="1" dirty="0"/>
              <a:t>Transition line: Now these are all micro-benchmarks so it’s fair to wonder whether or not this will have a measurable impact in real world applications …</a:t>
            </a:r>
          </a:p>
          <a:p>
            <a:endParaRPr lang="en-US" dirty="0"/>
          </a:p>
          <a:p>
            <a:r>
              <a:rPr lang="en-US" dirty="0"/>
              <a:t>Data:</a:t>
            </a:r>
          </a:p>
          <a:p>
            <a:endParaRPr lang="en-US" dirty="0"/>
          </a:p>
          <a:p>
            <a:r>
              <a:rPr lang="en-US" dirty="0"/>
              <a:t>https://msdn.microsoft.com/en-us/magazine/mt814808.aspx</a:t>
            </a:r>
          </a:p>
          <a:p>
            <a:r>
              <a:rPr lang="en-US" dirty="0"/>
              <a:t>https://blogs.msdn.microsoft.com/dotnet/2017/10/16/ryujit-just-in-time-compiler-optimization-enhancements/</a:t>
            </a:r>
          </a:p>
          <a:p>
            <a:r>
              <a:rPr lang="en-US" dirty="0"/>
              <a:t>https://github.com/dotnet/corefxlab/blob/master/docs/specs/span.md</a:t>
            </a:r>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26</a:t>
            </a:fld>
            <a:endParaRPr lang="en-US"/>
          </a:p>
        </p:txBody>
      </p:sp>
    </p:spTree>
    <p:extLst>
      <p:ext uri="{BB962C8B-B14F-4D97-AF65-F5344CB8AC3E}">
        <p14:creationId xmlns:p14="http://schemas.microsoft.com/office/powerpoint/2010/main" val="31420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 is that we are starting to get good data on that. Recently bing.com transitioned from running on the desktop framework to .NET Core. Latency is key to their success and they have really good measurements on it.</a:t>
            </a:r>
          </a:p>
          <a:p>
            <a:endParaRPr lang="en-US" dirty="0"/>
          </a:p>
          <a:p>
            <a:r>
              <a:rPr lang="en-US" dirty="0"/>
              <a:t>This graph demonstrates the latency improvements they found when they deployed 2.1 onto their existing infrastructure. The numbers are hard to see here but that represents a 34% drop in latency. The measurements behind this graph also tell us which fixes were most impactful to their scenarios. Turns out the single biggest contributor is the vectorization of </a:t>
            </a:r>
            <a:r>
              <a:rPr lang="en-US" dirty="0" err="1"/>
              <a:t>string.equals</a:t>
            </a:r>
            <a:r>
              <a:rPr lang="en-US" dirty="0"/>
              <a:t> and index. </a:t>
            </a:r>
          </a:p>
          <a:p>
            <a:endParaRPr lang="en-US" dirty="0"/>
          </a:p>
          <a:p>
            <a:r>
              <a:rPr lang="en-US" dirty="0"/>
              <a:t>As someone who did a lot of work on Span&lt;T&gt; it’s really </a:t>
            </a:r>
            <a:r>
              <a:rPr lang="en-US" dirty="0" err="1"/>
              <a:t>satisifying</a:t>
            </a:r>
            <a:r>
              <a:rPr lang="en-US" dirty="0"/>
              <a:t> to see this kind of impact in the real world. It continues to illustrate the value of making these small improvements at the bottom of the stack. They tend to have a ripple effect on the higher layers which implicitly depend on them. </a:t>
            </a:r>
          </a:p>
          <a:p>
            <a:endParaRPr lang="en-US" b="1" dirty="0"/>
          </a:p>
          <a:p>
            <a:r>
              <a:rPr lang="en-US" b="1" dirty="0"/>
              <a:t>Transition: now I’m going to step back and let Mei-Chin talk about where we’re going forward from here</a:t>
            </a:r>
          </a:p>
          <a:p>
            <a:endParaRPr lang="en-US" dirty="0"/>
          </a:p>
          <a:p>
            <a:r>
              <a:rPr lang="en-US" dirty="0"/>
              <a:t>https://blogs.msdn.microsoft.com/dotnet/2018/08/20/bing-com-runs-on-net-core-2-1/</a:t>
            </a:r>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27</a:t>
            </a:fld>
            <a:endParaRPr lang="en-US"/>
          </a:p>
        </p:txBody>
      </p:sp>
    </p:spTree>
    <p:extLst>
      <p:ext uri="{BB962C8B-B14F-4D97-AF65-F5344CB8AC3E}">
        <p14:creationId xmlns:p14="http://schemas.microsoft.com/office/powerpoint/2010/main" val="1688901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gives us validation the work we did in .NET Core 2.0 was successful. </a:t>
            </a:r>
          </a:p>
        </p:txBody>
      </p:sp>
      <p:sp>
        <p:nvSpPr>
          <p:cNvPr id="4" name="Slide Number Placeholder 3"/>
          <p:cNvSpPr>
            <a:spLocks noGrp="1"/>
          </p:cNvSpPr>
          <p:nvPr>
            <p:ph type="sldNum" sz="quarter" idx="5"/>
          </p:nvPr>
        </p:nvSpPr>
        <p:spPr/>
        <p:txBody>
          <a:bodyPr/>
          <a:lstStyle/>
          <a:p>
            <a:fld id="{B6CEE613-5111-4938-96D5-6A9848F3941E}" type="slidenum">
              <a:rPr lang="en-US" smtClean="0"/>
              <a:t>28</a:t>
            </a:fld>
            <a:endParaRPr lang="en-US"/>
          </a:p>
        </p:txBody>
      </p:sp>
    </p:spTree>
    <p:extLst>
      <p:ext uri="{BB962C8B-B14F-4D97-AF65-F5344CB8AC3E}">
        <p14:creationId xmlns:p14="http://schemas.microsoft.com/office/powerpoint/2010/main" val="561889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customers have been embracing the productivity in our platform, languages and tools for 15+ years. We’re now gaining existing customers as well as new ones on our cloud-native, cross-platform, and device-native approaches with these new architectures. Here are just a few. There are many more (and their stories) on our website.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C8195A8-0CC9-4EC5-84EE-12317B82121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46697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30</a:t>
            </a:fld>
            <a:endParaRPr lang="en-US"/>
          </a:p>
        </p:txBody>
      </p:sp>
    </p:spTree>
    <p:extLst>
      <p:ext uri="{BB962C8B-B14F-4D97-AF65-F5344CB8AC3E}">
        <p14:creationId xmlns:p14="http://schemas.microsoft.com/office/powerpoint/2010/main" val="263861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.NET is machine wide. It ships with Windows and service with Windows. It has a push model for servicing. When update happens, everyone gets it. Billion machines get the change. Regardless if change are relevant to you or not. </a:t>
            </a:r>
          </a:p>
          <a:p>
            <a:endParaRPr lang="en-US" dirty="0"/>
          </a:p>
          <a:p>
            <a:r>
              <a:rPr lang="en-US" dirty="0"/>
              <a:t>Unfortunately, this put App and framework into situation where they are serviced separately. When you built your app, you tested it on your machine and shipped it happily. However, you don’t get to test your app when we service our framework. You just get the change. If you are not compatible with our change, there is no opt-out.</a:t>
            </a:r>
          </a:p>
          <a:p>
            <a:endParaRPr lang="en-US" dirty="0"/>
          </a:p>
          <a:p>
            <a:r>
              <a:rPr lang="en-US" dirty="0"/>
              <a:t>And compatibility is hard….</a:t>
            </a:r>
          </a:p>
          <a:p>
            <a:endParaRPr lang="en-US" dirty="0"/>
          </a:p>
          <a:p>
            <a:r>
              <a:rPr lang="en-US" dirty="0"/>
              <a:t>A couple examples on why compatibility is hard – </a:t>
            </a:r>
          </a:p>
          <a:p>
            <a:endParaRPr lang="en-US" dirty="0"/>
          </a:p>
          <a:p>
            <a:r>
              <a:rPr lang="en-US" dirty="0"/>
              <a:t>We changed the </a:t>
            </a:r>
            <a:r>
              <a:rPr lang="en-US" dirty="0" err="1"/>
              <a:t>Array.Sort</a:t>
            </a:r>
            <a:r>
              <a:rPr lang="en-US" dirty="0"/>
              <a:t> implementation.</a:t>
            </a:r>
          </a:p>
          <a:p>
            <a:endParaRPr lang="en-US" dirty="0"/>
          </a:p>
          <a:p>
            <a:r>
              <a:rPr lang="en-US" dirty="0" err="1"/>
              <a:t>Array.sort</a:t>
            </a:r>
            <a:r>
              <a:rPr lang="en-US" dirty="0"/>
              <a:t> moved from quick sort to introspection sort. Really there should be no change here other than perf: neither sort is stable. But at the same time they were unstable in different ways. This caused subtle ordering changes, found different invalid comparers. In one case a Windows Form control ended up appearing upside down.</a:t>
            </a:r>
          </a:p>
          <a:p>
            <a:endParaRPr lang="en-US" dirty="0"/>
          </a:p>
          <a:p>
            <a:r>
              <a:rPr lang="en-US" dirty="0" err="1"/>
              <a:t>StackTrace</a:t>
            </a:r>
            <a:r>
              <a:rPr lang="en-US" dirty="0"/>
              <a:t> performance is degraded…</a:t>
            </a:r>
          </a:p>
          <a:p>
            <a:endParaRPr lang="en-US" dirty="0"/>
          </a:p>
          <a:p>
            <a:r>
              <a:rPr lang="en-US" dirty="0"/>
              <a:t>This put a high bar on any change that we are putting into Full .NET. </a:t>
            </a:r>
          </a:p>
          <a:p>
            <a:endParaRPr lang="en-US" dirty="0"/>
          </a:p>
          <a:p>
            <a:r>
              <a:rPr lang="en-US" dirty="0"/>
              <a:t>Shipping with Windows also put us into a slow shipping cycle with high overhead.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6CEE613-5111-4938-96D5-6A9848F3941E}" type="slidenum">
              <a:rPr lang="en-US" smtClean="0"/>
              <a:t>3</a:t>
            </a:fld>
            <a:endParaRPr lang="en-US"/>
          </a:p>
        </p:txBody>
      </p:sp>
    </p:spTree>
    <p:extLst>
      <p:ext uri="{BB962C8B-B14F-4D97-AF65-F5344CB8AC3E}">
        <p14:creationId xmlns:p14="http://schemas.microsoft.com/office/powerpoint/2010/main" val="3567337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Remember when we started this talk? This is our mission and goal..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054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32</a:t>
            </a:fld>
            <a:endParaRPr lang="en-US"/>
          </a:p>
        </p:txBody>
      </p:sp>
    </p:spTree>
    <p:extLst>
      <p:ext uri="{BB962C8B-B14F-4D97-AF65-F5344CB8AC3E}">
        <p14:creationId xmlns:p14="http://schemas.microsoft.com/office/powerpoint/2010/main" val="2900705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data/evidence to support experiment ideas. Being a low level platform, we need to stay ahead o game or we will be obsolete. Use observation to form experimenting ideas. Observation from data, industry trend and more. Participating in emerging scenarios. </a:t>
            </a:r>
          </a:p>
          <a:p>
            <a:endParaRPr lang="en-US" dirty="0"/>
          </a:p>
          <a:p>
            <a:r>
              <a:rPr lang="en-US" dirty="0"/>
              <a:t>Experimenting turn into product – tiering </a:t>
            </a:r>
            <a:r>
              <a:rPr lang="en-US" dirty="0" err="1"/>
              <a:t>jitting</a:t>
            </a:r>
            <a:r>
              <a:rPr lang="en-US" dirty="0"/>
              <a:t> in addition to Span&lt;T&gt;/Memory&lt;T&gt;</a:t>
            </a:r>
          </a:p>
          <a:p>
            <a:endParaRPr lang="en-US" dirty="0"/>
          </a:p>
          <a:p>
            <a:r>
              <a:rPr lang="en-US" dirty="0"/>
              <a:t>Experimenting in our JIT optimization capability. </a:t>
            </a:r>
          </a:p>
          <a:p>
            <a:endParaRPr lang="en-US" dirty="0"/>
          </a:p>
          <a:p>
            <a:r>
              <a:rPr lang="en-US" dirty="0"/>
              <a:t>Many other managed heap experiments.</a:t>
            </a:r>
          </a:p>
        </p:txBody>
      </p:sp>
      <p:sp>
        <p:nvSpPr>
          <p:cNvPr id="4" name="Slide Number Placeholder 3"/>
          <p:cNvSpPr>
            <a:spLocks noGrp="1"/>
          </p:cNvSpPr>
          <p:nvPr>
            <p:ph type="sldNum" sz="quarter" idx="10"/>
          </p:nvPr>
        </p:nvSpPr>
        <p:spPr/>
        <p:txBody>
          <a:bodyPr/>
          <a:lstStyle/>
          <a:p>
            <a:fld id="{B6CEE613-5111-4938-96D5-6A9848F3941E}" type="slidenum">
              <a:rPr lang="en-US" smtClean="0"/>
              <a:t>33</a:t>
            </a:fld>
            <a:endParaRPr lang="en-US"/>
          </a:p>
        </p:txBody>
      </p:sp>
    </p:spTree>
    <p:extLst>
      <p:ext uri="{BB962C8B-B14F-4D97-AF65-F5344CB8AC3E}">
        <p14:creationId xmlns:p14="http://schemas.microsoft.com/office/powerpoint/2010/main" val="724660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a:p>
          <a:p>
            <a:pPr marL="0" indent="0">
              <a:buNone/>
            </a:pPr>
            <a:r>
              <a:rPr lang="en-US" sz="1200"/>
              <a:t>So, you can switch the current thread to allocate from an arena. Also, when allocating from an arena, you can temporarily switch back to allocating from the GC heap instead.</a:t>
            </a:r>
          </a:p>
          <a:p>
            <a:pPr marL="0" indent="0">
              <a:buNone/>
            </a:pPr>
            <a:r>
              <a:rPr lang="en-US" sz="1200"/>
              <a:t>When Arena is being destroyed, the objects that survive Arena will be promoted.</a:t>
            </a:r>
          </a:p>
          <a:p>
            <a:endParaRPr lang="en-US"/>
          </a:p>
        </p:txBody>
      </p:sp>
      <p:sp>
        <p:nvSpPr>
          <p:cNvPr id="4" name="Slide Number Placeholder 3"/>
          <p:cNvSpPr>
            <a:spLocks noGrp="1"/>
          </p:cNvSpPr>
          <p:nvPr>
            <p:ph type="sldNum" sz="quarter" idx="10"/>
          </p:nvPr>
        </p:nvSpPr>
        <p:spPr/>
        <p:txBody>
          <a:bodyPr/>
          <a:lstStyle/>
          <a:p>
            <a:fld id="{87F3A794-59A2-4E34-9DC3-E67E539F583B}" type="slidenum">
              <a:rPr lang="en-US" smtClean="0"/>
              <a:t>35</a:t>
            </a:fld>
            <a:endParaRPr lang="en-US"/>
          </a:p>
        </p:txBody>
      </p:sp>
    </p:spTree>
    <p:extLst>
      <p:ext uri="{BB962C8B-B14F-4D97-AF65-F5344CB8AC3E}">
        <p14:creationId xmlns:p14="http://schemas.microsoft.com/office/powerpoint/2010/main" val="2532819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Arena Benchmarking– On HP Z240 workstation (Intel Core i7-7700 processor, 3.6 GHz), this runs in 34.6 secs with arenas and 55.3 secs without, for a perf gain of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Loading the XML file causes about 100 MB of allocation. While the loading is going on, the GC can not cleanup much, but when it’s done, the whole data structure representing the contents of the XML goes away. The perf gain comes because the programmer can indicate when it’s a good time to clean up the memory.</a:t>
            </a:r>
          </a:p>
          <a:p>
            <a:endParaRPr lang="en-US" dirty="0"/>
          </a:p>
          <a:p>
            <a:r>
              <a:rPr lang="en-US" dirty="0"/>
              <a:t>Working with Bing’s back end to validate for real world work load. Will come to .NET Core as experiment. And will validate with more real world work load. </a:t>
            </a:r>
          </a:p>
          <a:p>
            <a:r>
              <a:rPr lang="en-US" dirty="0"/>
              <a:t>Challenge on Arena – pointers point into Arena that survive arena</a:t>
            </a:r>
          </a:p>
          <a:p>
            <a:endParaRPr lang="en-US" dirty="0"/>
          </a:p>
          <a:p>
            <a:r>
              <a:rPr lang="en-US" dirty="0"/>
              <a:t>Looking at P95 improvement</a:t>
            </a:r>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36</a:t>
            </a:fld>
            <a:endParaRPr lang="en-US"/>
          </a:p>
        </p:txBody>
      </p:sp>
    </p:spTree>
    <p:extLst>
      <p:ext uri="{BB962C8B-B14F-4D97-AF65-F5344CB8AC3E}">
        <p14:creationId xmlns:p14="http://schemas.microsoft.com/office/powerpoint/2010/main" val="343800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started as a dream to match C++ native code execution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to know what is the smallest API surface areas that we need to depend on platform. The less that you depends on the platform, the more portable that a runtime is. </a:t>
            </a:r>
          </a:p>
          <a:p>
            <a:endParaRPr lang="en-US" dirty="0"/>
          </a:p>
          <a:p>
            <a:r>
              <a:rPr lang="en-US" dirty="0"/>
              <a:t>Single file to </a:t>
            </a:r>
            <a:r>
              <a:rPr lang="en-US" dirty="0" err="1"/>
              <a:t>xcopy</a:t>
            </a:r>
            <a:r>
              <a:rPr lang="en-US" dirty="0"/>
              <a:t> deployment. </a:t>
            </a:r>
          </a:p>
          <a:p>
            <a:endParaRPr lang="en-US" dirty="0"/>
          </a:p>
          <a:p>
            <a:r>
              <a:rPr lang="en-US" dirty="0"/>
              <a:t>Extremely small footprint where it might matter in IoT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suitable for Constraint execution environment such as Enclave and </a:t>
            </a:r>
            <a:r>
              <a:rPr lang="en-US" dirty="0" err="1"/>
              <a:t>WebAssembly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suitable for command line tools</a:t>
            </a:r>
          </a:p>
          <a:p>
            <a:endParaRPr lang="en-US" dirty="0"/>
          </a:p>
          <a:p>
            <a:r>
              <a:rPr lang="en-US" dirty="0"/>
              <a:t>It has been serving us as a technology brewing ground. We started with a stretch goal of matching C++ performance. This enables us to do a lot of learning. Having a simple runtime allows us to incubate ideas faster and fail faster. When concept is proven worthy, we will harvest it back to our mainline product. Small one like GC encoding, playing with </a:t>
            </a:r>
            <a:r>
              <a:rPr lang="en-US" dirty="0" err="1"/>
              <a:t>codegen</a:t>
            </a:r>
            <a:r>
              <a:rPr lang="en-US" dirty="0"/>
              <a:t> idea when there is no JIT. It is pushing ourselves out of comfort zone. </a:t>
            </a:r>
          </a:p>
          <a:p>
            <a:endParaRPr lang="en-US" dirty="0"/>
          </a:p>
          <a:p>
            <a:r>
              <a:rPr lang="en-US" dirty="0"/>
              <a:t>You are welcome to check out the repo and trying our your incubation ideas. </a:t>
            </a:r>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37</a:t>
            </a:fld>
            <a:endParaRPr lang="en-US"/>
          </a:p>
        </p:txBody>
      </p:sp>
    </p:spTree>
    <p:extLst>
      <p:ext uri="{BB962C8B-B14F-4D97-AF65-F5344CB8AC3E}">
        <p14:creationId xmlns:p14="http://schemas.microsoft.com/office/powerpoint/2010/main" val="35029067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38</a:t>
            </a:fld>
            <a:endParaRPr lang="en-US"/>
          </a:p>
        </p:txBody>
      </p:sp>
    </p:spTree>
    <p:extLst>
      <p:ext uri="{BB962C8B-B14F-4D97-AF65-F5344CB8AC3E}">
        <p14:creationId xmlns:p14="http://schemas.microsoft.com/office/powerpoint/2010/main" val="261102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asked 3.6 for VS but only counting a few versions. Estimate there are &gt; than 5.0 million total.</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last year we have seen over half a million developers use .NET Core, the cross-platform, high-performance, implementation of .NET. </a:t>
            </a:r>
            <a:endParaRPr lang="en-US">
              <a:cs typeface="Calibri"/>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09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74C48-E0C3-4A11-A1FA-2F3117FEDBD0}" type="slidenum">
              <a:rPr lang="en-US" smtClean="0"/>
              <a:t>40</a:t>
            </a:fld>
            <a:endParaRPr lang="en-US"/>
          </a:p>
        </p:txBody>
      </p:sp>
    </p:spTree>
    <p:extLst>
      <p:ext uri="{BB962C8B-B14F-4D97-AF65-F5344CB8AC3E}">
        <p14:creationId xmlns:p14="http://schemas.microsoft.com/office/powerpoint/2010/main" val="417645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keeps changing. It is no longer just a desktop or just a server. </a:t>
            </a:r>
          </a:p>
          <a:p>
            <a:endParaRPr lang="en-US" dirty="0"/>
          </a:p>
          <a:p>
            <a:endParaRPr lang="en-US" dirty="0"/>
          </a:p>
          <a:p>
            <a:r>
              <a:rPr lang="en-US" dirty="0"/>
              <a:t>What do we optimize for? Many different factors. </a:t>
            </a:r>
          </a:p>
          <a:p>
            <a:pPr lvl="1"/>
            <a:r>
              <a:rPr lang="en-US" dirty="0"/>
              <a:t>Startup/Throughput/Latency</a:t>
            </a:r>
          </a:p>
          <a:p>
            <a:pPr lvl="1"/>
            <a:r>
              <a:rPr lang="en-US" dirty="0"/>
              <a:t>Size in memory, size on disk, size over wire</a:t>
            </a:r>
          </a:p>
          <a:p>
            <a:pPr lvl="1"/>
            <a:r>
              <a:rPr lang="en-US" dirty="0"/>
              <a:t>Network speed? </a:t>
            </a:r>
          </a:p>
          <a:p>
            <a:pPr lvl="1"/>
            <a:r>
              <a:rPr lang="en-US" dirty="0"/>
              <a:t>Power efficiency</a:t>
            </a:r>
          </a:p>
          <a:p>
            <a:pPr lvl="1"/>
            <a:r>
              <a:rPr lang="en-US" dirty="0"/>
              <a:t>And more</a:t>
            </a:r>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4</a:t>
            </a:fld>
            <a:endParaRPr lang="en-US"/>
          </a:p>
        </p:txBody>
      </p:sp>
    </p:spTree>
    <p:extLst>
      <p:ext uri="{BB962C8B-B14F-4D97-AF65-F5344CB8AC3E}">
        <p14:creationId xmlns:p14="http://schemas.microsoft.com/office/powerpoint/2010/main" val="279874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our existing partners and customers were looking into Linux. We must have a story on Linux. Or we will lose our customer base.</a:t>
            </a:r>
          </a:p>
          <a:p>
            <a:endParaRPr lang="en-US" dirty="0"/>
          </a:p>
          <a:p>
            <a:r>
              <a:rPr lang="en-US" dirty="0"/>
              <a:t>To make our Linux story creditable, open source is a must. </a:t>
            </a:r>
          </a:p>
          <a:p>
            <a:endParaRPr lang="en-US" dirty="0"/>
          </a:p>
          <a:p>
            <a:r>
              <a:rPr lang="en-US" dirty="0"/>
              <a:t>We must take what we learned from desktop and not repeat the same mistakes.</a:t>
            </a:r>
          </a:p>
          <a:p>
            <a:endParaRPr lang="en-US" dirty="0"/>
          </a:p>
          <a:p>
            <a:r>
              <a:rPr lang="en-US" dirty="0"/>
              <a:t>With what we learned from full .NET, the new solution must give developers choices. Choices on deployment. Application will not break underneath them after shipping.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World is changing fast. We need to be able to innovate and ship fast to be relevant. </a:t>
            </a:r>
          </a:p>
          <a:p>
            <a:endParaRPr lang="en-US" dirty="0"/>
          </a:p>
          <a:p>
            <a:r>
              <a:rPr lang="en-US" dirty="0"/>
              <a:t>With that, I will pass the talk to Jared. He will share our .NET Core Journey.</a:t>
            </a:r>
          </a:p>
          <a:p>
            <a:endParaRPr lang="en-US" dirty="0"/>
          </a:p>
        </p:txBody>
      </p:sp>
      <p:sp>
        <p:nvSpPr>
          <p:cNvPr id="4" name="Slide Number Placeholder 3"/>
          <p:cNvSpPr>
            <a:spLocks noGrp="1"/>
          </p:cNvSpPr>
          <p:nvPr>
            <p:ph type="sldNum" sz="quarter" idx="5"/>
          </p:nvPr>
        </p:nvSpPr>
        <p:spPr/>
        <p:txBody>
          <a:bodyPr/>
          <a:lstStyle/>
          <a:p>
            <a:fld id="{B6CEE613-5111-4938-96D5-6A9848F3941E}" type="slidenum">
              <a:rPr lang="en-US" smtClean="0"/>
              <a:t>5</a:t>
            </a:fld>
            <a:endParaRPr lang="en-US"/>
          </a:p>
        </p:txBody>
      </p:sp>
    </p:spTree>
    <p:extLst>
      <p:ext uri="{BB962C8B-B14F-4D97-AF65-F5344CB8AC3E}">
        <p14:creationId xmlns:p14="http://schemas.microsoft.com/office/powerpoint/2010/main" val="354424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Mei-Chin noted one of our priorities was creating a sustainable OSS community. Here is a timeline of the .NET ecosystem OSS Journey. As you can see it stretches back long before we began work on .NET 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ECMA specification for the .NET runtime was released way back in 2001. The .NET 1.0 release followed shortly after. At the same time ECMA </a:t>
            </a:r>
            <a:r>
              <a:rPr lang="en-US" baseline="0" dirty="0"/>
              <a:t>spec gave others the ability to create their own .NET implementations. Even though Microsoft built the first .NET Framework for Windows-only, the spec was intentionally portable across OSes and chipsets. The Mono project began, spearheaded by Miguel de Icaza, with the goal to implement Microsoft's new .NET development platform on Linux and Unix-like platforms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2008 ASP.NET MVC went open source. </a:t>
            </a:r>
            <a:r>
              <a:rPr lang="en-US" b="0" baseline="0" dirty="0"/>
              <a:t>This was the first application development framework from Microsoft to be released as open source. Yet the underlying runtime and compilers were still closed however. So the ability to fundamentally change </a:t>
            </a:r>
            <a:r>
              <a:rPr lang="en-US" b="0" baseline="0" dirty="0" err="1"/>
              <a:t>thngis</a:t>
            </a:r>
            <a:r>
              <a:rPr lang="en-US" b="0" baseline="0" dirty="0"/>
              <a:t> was a bit limited.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In 2014 is when the .NET Core journey began.  At </a:t>
            </a:r>
            <a:r>
              <a:rPr lang="en-US" dirty="0"/>
              <a:t>Microsoft’s BUILD</a:t>
            </a:r>
            <a:r>
              <a:rPr lang="en-US" baseline="0" dirty="0"/>
              <a:t> conference we released the C# compiler as OSS on stage. Later in November, .NET Core project begins in the open.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Since then we’ve been building on this foundation. We’ve continued to release the core parts of .NET in the open. In 2016 Mono joined our .NET Foundation. Since then we’ve continued to deliver releases of .NET Core in the open.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11/9/2018 11:11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51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https://blogs.msdn.microsoft.com/dotnet/2014/11/12/net-core-is-open-source/</a:t>
            </a:r>
          </a:p>
          <a:p>
            <a:endParaRPr lang="en-US" dirty="0"/>
          </a:p>
          <a:p>
            <a:r>
              <a:rPr lang="en-US" dirty="0"/>
              <a:t>C# was our first project that was OSS as part of our </a:t>
            </a:r>
            <a:r>
              <a:rPr lang="en-US" dirty="0" err="1"/>
              <a:t>CoreCLR</a:t>
            </a:r>
            <a:r>
              <a:rPr lang="en-US" dirty="0"/>
              <a:t> journey. A few other projects had gone open before but this was our first complete product that was a part of the core developer toolchain and focused on .NET Core efforts. But it was only the compiler that we put in the open. The rest of the C# experience, </a:t>
            </a:r>
            <a:r>
              <a:rPr lang="en-US" dirty="0" err="1"/>
              <a:t>Intellisense</a:t>
            </a:r>
            <a:r>
              <a:rPr lang="en-US" dirty="0"/>
              <a:t>, debugging, refactoring, </a:t>
            </a:r>
            <a:r>
              <a:rPr lang="en-US" dirty="0" err="1"/>
              <a:t>etc</a:t>
            </a:r>
            <a:r>
              <a:rPr lang="en-US" dirty="0"/>
              <a:t> …. Were all still closed as well as their tests. </a:t>
            </a:r>
          </a:p>
          <a:p>
            <a:endParaRPr lang="en-US" dirty="0"/>
          </a:p>
          <a:p>
            <a:r>
              <a:rPr lang="en-US" dirty="0"/>
              <a:t>The day to day life of a Roslyn developer was still in TFS: development, code reviews, tests and process were all internal. The only visible activity the team had on </a:t>
            </a:r>
            <a:r>
              <a:rPr lang="en-US" dirty="0" err="1"/>
              <a:t>CodePlex</a:t>
            </a:r>
            <a:r>
              <a:rPr lang="en-US" dirty="0"/>
              <a:t> was our commit history when we pushed changes </a:t>
            </a:r>
            <a:r>
              <a:rPr lang="en-US" dirty="0" err="1"/>
              <a:t>fro</a:t>
            </a:r>
            <a:r>
              <a:rPr lang="en-US" dirty="0"/>
              <a:t> </a:t>
            </a:r>
            <a:r>
              <a:rPr lang="en-US" dirty="0" err="1"/>
              <a:t>mTFS</a:t>
            </a:r>
            <a:r>
              <a:rPr lang="en-US" dirty="0"/>
              <a:t> to </a:t>
            </a:r>
            <a:r>
              <a:rPr lang="en-US" dirty="0" err="1"/>
              <a:t>CodePlex</a:t>
            </a:r>
            <a:r>
              <a:rPr lang="en-US" dirty="0"/>
              <a:t>. That is when we remembered to actually publish it. The push was not automated but rather a script that we manually ran. So the community did get updates, but only when we remembered to push the button. </a:t>
            </a:r>
          </a:p>
          <a:p>
            <a:endParaRPr lang="en-US" dirty="0"/>
          </a:p>
          <a:p>
            <a:r>
              <a:rPr lang="en-US" dirty="0"/>
              <a:t>Having the code and history available is certainly valuable but it’s not fostering a vibrant community of contributors. Yes we did get a number of PRs from the community. But these were providing small bug fixes and document updates. Often times the PRs were simply incomplete because they couldn’t see or fix the Visual Studio parts of the code base. Hence these PRs actually ended up creating work for us because we had to merge them, then do the fixup work in the IDE before we could push them to the main branch. Definitely not an ideal situation. </a:t>
            </a:r>
          </a:p>
          <a:p>
            <a:endParaRPr lang="en-US" dirty="0"/>
          </a:p>
          <a:p>
            <a:r>
              <a:rPr lang="en-US" dirty="0"/>
              <a:t>The other problem this creates is the community sees everything on a time delay. By the time they see the code we’ve had the design debates, done the code reviews and everything is pretty much settled. These changes more or less end up getting dumped on the community. There’s no participation on their side, no opportunity to shift the debate or benefit from seeing our decision process.</a:t>
            </a:r>
          </a:p>
          <a:p>
            <a:endParaRPr lang="en-US" dirty="0"/>
          </a:p>
          <a:p>
            <a:r>
              <a:rPr lang="en-US" dirty="0"/>
              <a:t>Great to have community involvement but we’re not setup to get the type of contributions that are necessary to have sustained success in OSS. </a:t>
            </a:r>
          </a:p>
        </p:txBody>
      </p:sp>
      <p:sp>
        <p:nvSpPr>
          <p:cNvPr id="4" name="Slide Number Placeholder 3"/>
          <p:cNvSpPr>
            <a:spLocks noGrp="1"/>
          </p:cNvSpPr>
          <p:nvPr>
            <p:ph type="sldNum" sz="quarter" idx="5"/>
          </p:nvPr>
        </p:nvSpPr>
        <p:spPr/>
        <p:txBody>
          <a:bodyPr/>
          <a:lstStyle/>
          <a:p>
            <a:fld id="{B6CEE613-5111-4938-96D5-6A9848F3941E}" type="slidenum">
              <a:rPr lang="en-US" smtClean="0"/>
              <a:t>8</a:t>
            </a:fld>
            <a:endParaRPr lang="en-US"/>
          </a:p>
        </p:txBody>
      </p:sp>
    </p:spTree>
    <p:extLst>
      <p:ext uri="{BB962C8B-B14F-4D97-AF65-F5344CB8AC3E}">
        <p14:creationId xmlns:p14="http://schemas.microsoft.com/office/powerpoint/2010/main" val="2106180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looked to making the .NET Core stack open source we decided that we needed to change our approach. What we were doing before was simply not sustainable. </a:t>
            </a:r>
          </a:p>
          <a:p>
            <a:endParaRPr lang="en-US" dirty="0"/>
          </a:p>
          <a:p>
            <a:r>
              <a:rPr lang="en-US" dirty="0"/>
              <a:t>The first step is moving from </a:t>
            </a:r>
            <a:r>
              <a:rPr lang="en-US" dirty="0" err="1"/>
              <a:t>CodePlex</a:t>
            </a:r>
            <a:r>
              <a:rPr lang="en-US" dirty="0"/>
              <a:t> to GitHub. There is a very simple reason for this: that’s where the community was. There were other Microsoft projects besides Roslyn on </a:t>
            </a:r>
            <a:r>
              <a:rPr lang="en-US" dirty="0" err="1"/>
              <a:t>CodePlex</a:t>
            </a:r>
            <a:r>
              <a:rPr lang="en-US" dirty="0"/>
              <a:t> and we all had the same lackluster community involvement. So instead of trying to get the community to move, and jump into new giant code bases, we decided to simply move to them. The .NET Core stack started this with the release of the CLR and </a:t>
            </a:r>
            <a:r>
              <a:rPr lang="en-US" dirty="0" err="1"/>
              <a:t>CoreFX</a:t>
            </a:r>
            <a:r>
              <a:rPr lang="en-US" dirty="0"/>
              <a:t> code bases and we quickly moved all of our other assets there too.</a:t>
            </a:r>
          </a:p>
          <a:p>
            <a:endParaRPr lang="en-US" dirty="0"/>
          </a:p>
          <a:p>
            <a:r>
              <a:rPr lang="en-US" dirty="0"/>
              <a:t>We didn’t stop at moving our community facing page to GitHub. We moved our entire operation over to GitHub. That meant everything from switching to Git from TFS (yay!), using GitHub for issue tracking, doing all of our changes through Pull Requests. This required a lot of investment on our part too. A lot of our engineers knew Git but there were plenty who didn’t. Also we had to build up a CI system from essentially scratch. This was doubly hard given all our teams were using a different system internally. We chose Jenkins because at the time it was the only one that met the needs of the entire .NET Core organization. Still though had to bring up the infrastructure around it, move all of our existing CI infrastructure over. The community got to wake up to a couple of splashy blog posts about </a:t>
            </a:r>
            <a:r>
              <a:rPr lang="en-US" dirty="0" err="1"/>
              <a:t>.Net</a:t>
            </a:r>
            <a:r>
              <a:rPr lang="en-US" dirty="0"/>
              <a:t> moving to GitHub. Behind the scenes though there was months of work. </a:t>
            </a:r>
          </a:p>
          <a:p>
            <a:endParaRPr lang="en-US" dirty="0"/>
          </a:p>
          <a:p>
            <a:r>
              <a:rPr lang="en-US" dirty="0"/>
              <a:t>At the same time we also moved all of our code into the open. This meant the community could see and participate in the entirety of our operation. </a:t>
            </a:r>
          </a:p>
          <a:p>
            <a:endParaRPr lang="en-US" dirty="0"/>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9</a:t>
            </a:fld>
            <a:endParaRPr lang="en-US"/>
          </a:p>
        </p:txBody>
      </p:sp>
    </p:spTree>
    <p:extLst>
      <p:ext uri="{BB962C8B-B14F-4D97-AF65-F5344CB8AC3E}">
        <p14:creationId xmlns:p14="http://schemas.microsoft.com/office/powerpoint/2010/main" val="347238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https://blogs.msdn.microsoft.com/dotnet/2015/07/02/thank-you-for-your-contributions/</a:t>
            </a:r>
          </a:p>
          <a:p>
            <a:endParaRPr lang="en-US" dirty="0"/>
          </a:p>
          <a:p>
            <a:r>
              <a:rPr lang="en-US" dirty="0"/>
              <a:t>One other thing we wanted to do was thank the community for coming with us on this journey. As we’ve talked about here it’s been a long journey. We wanted to show appreciation to the community members that came </a:t>
            </a:r>
            <a:r>
              <a:rPr lang="en-US" i="0" dirty="0"/>
              <a:t>with us along the way. </a:t>
            </a:r>
          </a:p>
          <a:p>
            <a:endParaRPr lang="en-US" i="0" dirty="0"/>
          </a:p>
          <a:p>
            <a:r>
              <a:rPr lang="en-US" i="0" dirty="0"/>
              <a:t>So for about the first year of us being on GitHub we started sending out thank you mugs to contributors to our repository when they had a PR merged. The mugs were customized to have the GitHub user name and SHA1 of their commit on them. We didn’t tell anyone we were doing this but instead just sent them out quietly. As community members received them they started posting pictures of them on twitter. That generated a bit of a momentum for developers to get a PR merged before we ran out of them. </a:t>
            </a:r>
          </a:p>
          <a:p>
            <a:endParaRPr lang="en-US" i="0" dirty="0"/>
          </a:p>
          <a:p>
            <a:r>
              <a:rPr lang="en-US" i="0" dirty="0"/>
              <a:t>This was great at getting the community involved in our open source efforts and generating positive sentiments around our effort.</a:t>
            </a:r>
          </a:p>
          <a:p>
            <a:endParaRPr lang="en-US" i="0" dirty="0"/>
          </a:p>
          <a:p>
            <a:r>
              <a:rPr lang="en-US" b="1" i="0" dirty="0"/>
              <a:t>Transition: The question was whether or not this would generate the sustained contributions we felt were necessary to survive.</a:t>
            </a:r>
          </a:p>
          <a:p>
            <a:endParaRPr lang="en-US" dirty="0"/>
          </a:p>
        </p:txBody>
      </p:sp>
      <p:sp>
        <p:nvSpPr>
          <p:cNvPr id="4" name="Slide Number Placeholder 3"/>
          <p:cNvSpPr>
            <a:spLocks noGrp="1"/>
          </p:cNvSpPr>
          <p:nvPr>
            <p:ph type="sldNum" sz="quarter" idx="10"/>
          </p:nvPr>
        </p:nvSpPr>
        <p:spPr/>
        <p:txBody>
          <a:bodyPr/>
          <a:lstStyle/>
          <a:p>
            <a:fld id="{B6CEE613-5111-4938-96D5-6A9848F3941E}" type="slidenum">
              <a:rPr lang="en-US" smtClean="0"/>
              <a:t>10</a:t>
            </a:fld>
            <a:endParaRPr lang="en-US"/>
          </a:p>
        </p:txBody>
      </p:sp>
    </p:spTree>
    <p:extLst>
      <p:ext uri="{BB962C8B-B14F-4D97-AF65-F5344CB8AC3E}">
        <p14:creationId xmlns:p14="http://schemas.microsoft.com/office/powerpoint/2010/main" val="247559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A1ED-B663-460B-804B-7FEB6DAC8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A04875-7B00-4146-92EB-57DE56194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15B3A-E3B8-4671-851D-8C7264FA0217}"/>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5" name="Footer Placeholder 4">
            <a:extLst>
              <a:ext uri="{FF2B5EF4-FFF2-40B4-BE49-F238E27FC236}">
                <a16:creationId xmlns:a16="http://schemas.microsoft.com/office/drawing/2014/main" id="{D00F3DD4-1C1C-489A-AD1A-B6045AB02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BB778-AC79-408D-B66A-63B10EF97227}"/>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51897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AEFF-F7B9-4892-889C-13B39D5233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503BC9-867B-4280-99E8-6750D26A8A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F4381-7A7E-4420-AABF-5FA95CD9CA10}"/>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5" name="Footer Placeholder 4">
            <a:extLst>
              <a:ext uri="{FF2B5EF4-FFF2-40B4-BE49-F238E27FC236}">
                <a16:creationId xmlns:a16="http://schemas.microsoft.com/office/drawing/2014/main" id="{DB98492C-8DB1-4C1E-ADC6-05A9142AE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34732-A783-4819-B0F0-A60434A0F768}"/>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183281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ECD4-3225-4A22-A01A-ADC6002C43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95EC9A-DDEE-4D8A-A924-70DF37BC12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0D8AE-003D-4497-9273-85D95B352D70}"/>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5" name="Footer Placeholder 4">
            <a:extLst>
              <a:ext uri="{FF2B5EF4-FFF2-40B4-BE49-F238E27FC236}">
                <a16:creationId xmlns:a16="http://schemas.microsoft.com/office/drawing/2014/main" id="{60EB9078-2266-4D9D-9F2C-E22E3E968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9120B-83FC-450D-9558-F76B3A102581}"/>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368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91278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02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964502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1DCC-4196-4474-9A43-F2A6C8B89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43D73-543E-428F-BDF0-6903782E33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C8E1-BD7F-43C2-A648-59DCA6231BC1}"/>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5" name="Footer Placeholder 4">
            <a:extLst>
              <a:ext uri="{FF2B5EF4-FFF2-40B4-BE49-F238E27FC236}">
                <a16:creationId xmlns:a16="http://schemas.microsoft.com/office/drawing/2014/main" id="{BA0E8DE7-6E46-4436-ACCC-B0D9E0414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8E0C8-BF1F-41C1-90DA-B8F76E01D84A}"/>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182038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140E-47AE-46B7-B10C-11A5039DB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5991F9-AA11-4ABF-A634-107FE78DD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E63C07-A286-4B3E-AEDD-A2D16890422A}"/>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5" name="Footer Placeholder 4">
            <a:extLst>
              <a:ext uri="{FF2B5EF4-FFF2-40B4-BE49-F238E27FC236}">
                <a16:creationId xmlns:a16="http://schemas.microsoft.com/office/drawing/2014/main" id="{519A0971-B8F1-404B-BE6E-00EFC5151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A9AF1-DB8C-4F03-9E06-8AFAEAFDDBD4}"/>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313863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B264-BCA6-429E-8841-0183435B4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89A11-F29D-4CE4-B704-A1D78E564E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5FCF4-B6D7-414C-94A5-7B762F0C09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5D78D0-1BF4-46D4-BBEC-B4003021D035}"/>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6" name="Footer Placeholder 5">
            <a:extLst>
              <a:ext uri="{FF2B5EF4-FFF2-40B4-BE49-F238E27FC236}">
                <a16:creationId xmlns:a16="http://schemas.microsoft.com/office/drawing/2014/main" id="{FEAFB37D-96B0-4DAF-B269-3167E702E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E0ABC-F897-45F2-9CB6-43AA4A99BDCC}"/>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52471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9B85-2071-4602-9E3B-07E10B39EC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9170A-25A0-4927-8D81-8A539F090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28B3F2-F8AF-4F1D-8F45-F66435D416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A7163-6333-4A85-9BBC-D86F3D0234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468D65-C3BD-4728-8163-ABBDB04ACE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0FE5-4F63-48FB-98A1-30EF16962A6E}"/>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8" name="Footer Placeholder 7">
            <a:extLst>
              <a:ext uri="{FF2B5EF4-FFF2-40B4-BE49-F238E27FC236}">
                <a16:creationId xmlns:a16="http://schemas.microsoft.com/office/drawing/2014/main" id="{7EBEF8B6-A363-4059-B67E-D79A6F4483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4F034-30D1-462D-B06C-2C8EBDD3495B}"/>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161713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B944-F100-46B5-9413-F9E6F9360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1DCD80-BE7C-4EBD-812E-964046E8188E}"/>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4" name="Footer Placeholder 3">
            <a:extLst>
              <a:ext uri="{FF2B5EF4-FFF2-40B4-BE49-F238E27FC236}">
                <a16:creationId xmlns:a16="http://schemas.microsoft.com/office/drawing/2014/main" id="{9842817C-59C2-4AE9-B36E-347DEB083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FEE0B-9327-4AA3-821C-BDAA7D6D8340}"/>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141890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6D1E3-0CF1-40F2-8245-FF093EA43E43}"/>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3" name="Footer Placeholder 2">
            <a:extLst>
              <a:ext uri="{FF2B5EF4-FFF2-40B4-BE49-F238E27FC236}">
                <a16:creationId xmlns:a16="http://schemas.microsoft.com/office/drawing/2014/main" id="{6C6DF2BB-238D-4A9F-9621-9FF9BB79C6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8FA1A-360D-49C9-86A5-065A0807DC00}"/>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298397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627A-F311-42ED-BF81-3FE024FF4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71D3F-3E1B-4E13-A6DA-B07769247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97A3AD-BF61-4EE0-A364-03CABC4FE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D075DA-B89A-43E2-AFB9-406B683BA4B2}"/>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6" name="Footer Placeholder 5">
            <a:extLst>
              <a:ext uri="{FF2B5EF4-FFF2-40B4-BE49-F238E27FC236}">
                <a16:creationId xmlns:a16="http://schemas.microsoft.com/office/drawing/2014/main" id="{1A48F098-84E0-46E7-A4E4-5A9A1CDE2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DBEDF-6AE9-4D35-909B-D3EA4EFCD035}"/>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75383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AC9-5485-487E-8A85-1542A7879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426280-E8F2-4317-B847-9A24DE4C8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3E8C4-8302-4088-86FA-0A5FB51C7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409446-88F2-4F98-819C-E006A0620147}"/>
              </a:ext>
            </a:extLst>
          </p:cNvPr>
          <p:cNvSpPr>
            <a:spLocks noGrp="1"/>
          </p:cNvSpPr>
          <p:nvPr>
            <p:ph type="dt" sz="half" idx="10"/>
          </p:nvPr>
        </p:nvSpPr>
        <p:spPr/>
        <p:txBody>
          <a:bodyPr/>
          <a:lstStyle/>
          <a:p>
            <a:fld id="{9BB99232-B03F-46B2-BBE1-DCF415513766}" type="datetimeFigureOut">
              <a:rPr lang="en-US" smtClean="0"/>
              <a:t>11/9/2018</a:t>
            </a:fld>
            <a:endParaRPr lang="en-US"/>
          </a:p>
        </p:txBody>
      </p:sp>
      <p:sp>
        <p:nvSpPr>
          <p:cNvPr id="6" name="Footer Placeholder 5">
            <a:extLst>
              <a:ext uri="{FF2B5EF4-FFF2-40B4-BE49-F238E27FC236}">
                <a16:creationId xmlns:a16="http://schemas.microsoft.com/office/drawing/2014/main" id="{94BE9A2E-749A-44FB-BD9B-0392200F6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B43A1-9F8F-4821-8A6D-DC7FE0691E4F}"/>
              </a:ext>
            </a:extLst>
          </p:cNvPr>
          <p:cNvSpPr>
            <a:spLocks noGrp="1"/>
          </p:cNvSpPr>
          <p:nvPr>
            <p:ph type="sldNum" sz="quarter" idx="12"/>
          </p:nvPr>
        </p:nvSpPr>
        <p:spPr/>
        <p:txBody>
          <a:bodyPr/>
          <a:lstStyle/>
          <a:p>
            <a:fld id="{51DD16CD-57A6-4E0E-8220-35C4D82F4C04}" type="slidenum">
              <a:rPr lang="en-US" smtClean="0"/>
              <a:t>‹#›</a:t>
            </a:fld>
            <a:endParaRPr lang="en-US"/>
          </a:p>
        </p:txBody>
      </p:sp>
    </p:spTree>
    <p:extLst>
      <p:ext uri="{BB962C8B-B14F-4D97-AF65-F5344CB8AC3E}">
        <p14:creationId xmlns:p14="http://schemas.microsoft.com/office/powerpoint/2010/main" val="271530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966600-A887-4921-8308-115DBA16F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EA269-CCAA-4BCF-83B9-DFF2AC7EA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86C58-330D-4C83-80E4-EDC3C8A43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99232-B03F-46B2-BBE1-DCF415513766}" type="datetimeFigureOut">
              <a:rPr lang="en-US" smtClean="0"/>
              <a:t>11/9/2018</a:t>
            </a:fld>
            <a:endParaRPr lang="en-US"/>
          </a:p>
        </p:txBody>
      </p:sp>
      <p:sp>
        <p:nvSpPr>
          <p:cNvPr id="5" name="Footer Placeholder 4">
            <a:extLst>
              <a:ext uri="{FF2B5EF4-FFF2-40B4-BE49-F238E27FC236}">
                <a16:creationId xmlns:a16="http://schemas.microsoft.com/office/drawing/2014/main" id="{F33077D2-7E29-40A1-A346-B056DE1EBA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F86F92-2C6A-4E31-8ECE-6F0E40B44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D16CD-57A6-4E0E-8220-35C4D82F4C04}" type="slidenum">
              <a:rPr lang="en-US" smtClean="0"/>
              <a:t>‹#›</a:t>
            </a:fld>
            <a:endParaRPr lang="en-US"/>
          </a:p>
        </p:txBody>
      </p:sp>
    </p:spTree>
    <p:extLst>
      <p:ext uri="{BB962C8B-B14F-4D97-AF65-F5344CB8AC3E}">
        <p14:creationId xmlns:p14="http://schemas.microsoft.com/office/powerpoint/2010/main" val="79444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hyperlink" Target="https://www.techempower.com/benchmarks/#section=data-r14&amp;hw=ph&amp;test=plaintext" TargetMode="Externa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otnet/coreclr/pull/16994/fil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blogs.msdn.microsoft.com/dotnet/2018/04/18/performance-improvements-in-net-core-2-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customers.microsoft.com/en-us/story/a-top-game-studio-of-netease-transforms-development-and-accelerates-time-to-market-with-net-core" TargetMode="External"/><Relationship Id="rId13" Type="http://schemas.openxmlformats.org/officeDocument/2006/relationships/image" Target="../media/image24.png"/><Relationship Id="rId18" Type="http://schemas.openxmlformats.org/officeDocument/2006/relationships/hyperlink" Target="http://www.microsoft.com/net/customers" TargetMode="External"/><Relationship Id="rId3" Type="http://schemas.openxmlformats.org/officeDocument/2006/relationships/hyperlink" Target="http://customers.microsoft.com/en-us/story/raygun" TargetMode="External"/><Relationship Id="rId7" Type="http://schemas.openxmlformats.org/officeDocument/2006/relationships/hyperlink" Target="http://customers.microsoft.com/en-us/story/age-of-ascent-an-ultra-mmo-game-powered-by-azure" TargetMode="External"/><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8.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customers.microsoft.com/en-us/story/tencent-telecommunications-dotnetcore" TargetMode="External"/><Relationship Id="rId11" Type="http://schemas.openxmlformats.org/officeDocument/2006/relationships/hyperlink" Target="https://customers.microsoft.com/en-US/story/godaddy-professional-services-net-core" TargetMode="External"/><Relationship Id="rId5" Type="http://schemas.openxmlformats.org/officeDocument/2006/relationships/hyperlink" Target="http://customers.microsoft.com/en-us/story/jetcustomerstory" TargetMode="External"/><Relationship Id="rId15" Type="http://schemas.openxmlformats.org/officeDocument/2006/relationships/image" Target="../media/image26.png"/><Relationship Id="rId10" Type="http://schemas.openxmlformats.org/officeDocument/2006/relationships/image" Target="../media/image22.png"/><Relationship Id="rId4" Type="http://schemas.openxmlformats.org/officeDocument/2006/relationships/hyperlink" Target="https://customers.microsoft.com/en-us/story/quantum-technologies-discrete-manufacturing-azure" TargetMode="External"/><Relationship Id="rId9" Type="http://schemas.openxmlformats.org/officeDocument/2006/relationships/hyperlink" Target="https://customers.microsoft.com/en-us/story/ups" TargetMode="External"/><Relationship Id="rId1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0.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otnet/corer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meichint@microsoft.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mailto:jaredpar@microsoft.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1C1B-AAF8-40C8-B2EA-7CD994ACDBA4}"/>
              </a:ext>
            </a:extLst>
          </p:cNvPr>
          <p:cNvSpPr>
            <a:spLocks noGrp="1"/>
          </p:cNvSpPr>
          <p:nvPr>
            <p:ph type="ctrTitle"/>
          </p:nvPr>
        </p:nvSpPr>
        <p:spPr/>
        <p:txBody>
          <a:bodyPr>
            <a:normAutofit/>
          </a:bodyPr>
          <a:lstStyle/>
          <a:p>
            <a:r>
              <a:rPr lang="en-US" dirty="0"/>
              <a:t>CLR/</a:t>
            </a:r>
            <a:r>
              <a:rPr lang="en-US" dirty="0" err="1"/>
              <a:t>CoreCLR</a:t>
            </a:r>
            <a:r>
              <a:rPr lang="en-US" dirty="0"/>
              <a:t> </a:t>
            </a:r>
            <a:br>
              <a:rPr lang="en-US" dirty="0"/>
            </a:br>
            <a:r>
              <a:rPr lang="en-US" sz="4400" dirty="0"/>
              <a:t>How We Got Here &amp; Where We're Going</a:t>
            </a:r>
          </a:p>
        </p:txBody>
      </p:sp>
      <p:sp>
        <p:nvSpPr>
          <p:cNvPr id="3" name="Subtitle 2">
            <a:extLst>
              <a:ext uri="{FF2B5EF4-FFF2-40B4-BE49-F238E27FC236}">
                <a16:creationId xmlns:a16="http://schemas.microsoft.com/office/drawing/2014/main" id="{A3A74367-9F33-47D9-9ABF-3C6A01F665F5}"/>
              </a:ext>
            </a:extLst>
          </p:cNvPr>
          <p:cNvSpPr>
            <a:spLocks noGrp="1"/>
          </p:cNvSpPr>
          <p:nvPr>
            <p:ph type="subTitle" idx="1"/>
          </p:nvPr>
        </p:nvSpPr>
        <p:spPr/>
        <p:txBody>
          <a:bodyPr/>
          <a:lstStyle/>
          <a:p>
            <a:r>
              <a:rPr lang="en-US" i="1" dirty="0">
                <a:solidFill>
                  <a:srgbClr val="7030A0"/>
                </a:solidFill>
              </a:rPr>
              <a:t>Mei-Chin Tsai	</a:t>
            </a:r>
          </a:p>
          <a:p>
            <a:r>
              <a:rPr lang="en-US" i="1" dirty="0">
                <a:solidFill>
                  <a:srgbClr val="7030A0"/>
                </a:solidFill>
              </a:rPr>
              <a:t>Jared Parsons</a:t>
            </a:r>
          </a:p>
        </p:txBody>
      </p:sp>
    </p:spTree>
    <p:extLst>
      <p:ext uri="{BB962C8B-B14F-4D97-AF65-F5344CB8AC3E}">
        <p14:creationId xmlns:p14="http://schemas.microsoft.com/office/powerpoint/2010/main" val="379450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19D3-F101-4A5D-9BC7-0AE7D7EAF5A6}"/>
              </a:ext>
            </a:extLst>
          </p:cNvPr>
          <p:cNvSpPr>
            <a:spLocks noGrp="1"/>
          </p:cNvSpPr>
          <p:nvPr>
            <p:ph type="title"/>
          </p:nvPr>
        </p:nvSpPr>
        <p:spPr>
          <a:xfrm>
            <a:off x="838200" y="365126"/>
            <a:ext cx="10515600" cy="1030538"/>
          </a:xfrm>
        </p:spPr>
        <p:txBody>
          <a:bodyPr/>
          <a:lstStyle/>
          <a:p>
            <a:r>
              <a:rPr lang="en-US" b="1" i="1">
                <a:solidFill>
                  <a:srgbClr val="7030A0"/>
                </a:solidFill>
              </a:rPr>
              <a:t>Thanking the community</a:t>
            </a:r>
          </a:p>
        </p:txBody>
      </p:sp>
      <p:pic>
        <p:nvPicPr>
          <p:cNvPr id="4" name="Content Placeholder 3">
            <a:extLst>
              <a:ext uri="{FF2B5EF4-FFF2-40B4-BE49-F238E27FC236}">
                <a16:creationId xmlns:a16="http://schemas.microsoft.com/office/drawing/2014/main" id="{0F443030-8AAC-43F1-BAF5-CD8AC6042EBB}"/>
              </a:ext>
            </a:extLst>
          </p:cNvPr>
          <p:cNvPicPr>
            <a:picLocks noGrp="1" noChangeAspect="1"/>
          </p:cNvPicPr>
          <p:nvPr>
            <p:ph idx="1"/>
          </p:nvPr>
        </p:nvPicPr>
        <p:blipFill>
          <a:blip r:embed="rId3"/>
          <a:stretch>
            <a:fillRect/>
          </a:stretch>
        </p:blipFill>
        <p:spPr>
          <a:xfrm>
            <a:off x="3791585" y="1306513"/>
            <a:ext cx="4608829" cy="4870450"/>
          </a:xfrm>
          <a:prstGeom prst="rect">
            <a:avLst/>
          </a:prstGeom>
        </p:spPr>
      </p:pic>
    </p:spTree>
    <p:extLst>
      <p:ext uri="{BB962C8B-B14F-4D97-AF65-F5344CB8AC3E}">
        <p14:creationId xmlns:p14="http://schemas.microsoft.com/office/powerpoint/2010/main" val="207199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9C7F9A-BA4B-43D4-ACD7-3E816E444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8997"/>
            <a:ext cx="13224095" cy="6858000"/>
          </a:xfrm>
          <a:prstGeom prst="rect">
            <a:avLst/>
          </a:prstGeom>
        </p:spPr>
      </p:pic>
      <p:sp>
        <p:nvSpPr>
          <p:cNvPr id="2" name="Rectangle 1">
            <a:extLst>
              <a:ext uri="{FF2B5EF4-FFF2-40B4-BE49-F238E27FC236}">
                <a16:creationId xmlns:a16="http://schemas.microsoft.com/office/drawing/2014/main" id="{BCA952B1-BC8C-4925-A8B5-F71E0B912A75}"/>
              </a:ext>
            </a:extLst>
          </p:cNvPr>
          <p:cNvSpPr/>
          <p:nvPr/>
        </p:nvSpPr>
        <p:spPr bwMode="auto">
          <a:xfrm>
            <a:off x="-397625" y="-15587"/>
            <a:ext cx="12749645" cy="6889173"/>
          </a:xfrm>
          <a:prstGeom prst="rect">
            <a:avLst/>
          </a:prstGeom>
          <a:solidFill>
            <a:schemeClr val="bg1">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0" name="Title 1">
            <a:extLst>
              <a:ext uri="{FF2B5EF4-FFF2-40B4-BE49-F238E27FC236}">
                <a16:creationId xmlns:a16="http://schemas.microsoft.com/office/drawing/2014/main" id="{2432402B-E46A-4217-B21B-E752953985C2}"/>
              </a:ext>
            </a:extLst>
          </p:cNvPr>
          <p:cNvSpPr txBox="1">
            <a:spLocks/>
          </p:cNvSpPr>
          <p:nvPr/>
        </p:nvSpPr>
        <p:spPr>
          <a:xfrm>
            <a:off x="269241" y="475312"/>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a:ln w="3175">
                  <a:noFill/>
                </a:ln>
                <a:gradFill>
                  <a:gsLst>
                    <a:gs pos="1250">
                      <a:srgbClr val="101128"/>
                    </a:gs>
                    <a:gs pos="100000">
                      <a:srgbClr val="101128"/>
                    </a:gs>
                  </a:gsLst>
                  <a:lin ang="5400000" scaled="0"/>
                </a:gradFill>
                <a:effectLst/>
                <a:uLnTx/>
                <a:uFillTx/>
                <a:cs typeface="Segoe UI Light" panose="020B0502040204020203" pitchFamily="34" charset="0"/>
              </a:rPr>
              <a:t>.NET Open Source Success</a:t>
            </a:r>
          </a:p>
        </p:txBody>
      </p:sp>
      <p:sp>
        <p:nvSpPr>
          <p:cNvPr id="11" name="TextBox 10">
            <a:extLst>
              <a:ext uri="{FF2B5EF4-FFF2-40B4-BE49-F238E27FC236}">
                <a16:creationId xmlns:a16="http://schemas.microsoft.com/office/drawing/2014/main" id="{4663C908-315D-49AD-B743-BCD53B2033A3}"/>
              </a:ext>
            </a:extLst>
          </p:cNvPr>
          <p:cNvSpPr txBox="1"/>
          <p:nvPr/>
        </p:nvSpPr>
        <p:spPr>
          <a:xfrm>
            <a:off x="6196433" y="1489937"/>
            <a:ext cx="5963985" cy="832755"/>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01128"/>
                </a:solidFill>
                <a:effectLst/>
                <a:uLnTx/>
                <a:uFillTx/>
                <a:ea typeface="+mn-ea"/>
                <a:cs typeface="+mn-cs"/>
              </a:rPr>
              <a:t>“Samsung is embracing .NET because it is a completely open source project.” </a:t>
            </a:r>
            <a:r>
              <a:rPr kumimoji="0" lang="en-US" sz="1600" b="0" i="0" u="none" strike="noStrike" kern="1200" cap="none" spc="0" normalizeH="0" baseline="0" noProof="0">
                <a:ln>
                  <a:noFill/>
                </a:ln>
                <a:solidFill>
                  <a:srgbClr val="101128"/>
                </a:solidFill>
                <a:effectLst/>
                <a:uLnTx/>
                <a:uFillTx/>
                <a:ea typeface="+mn-ea"/>
                <a:cs typeface="+mn-cs"/>
              </a:rPr>
              <a:t>— Samsung</a:t>
            </a:r>
            <a:endParaRPr kumimoji="0" lang="en-US" sz="1961" b="0" i="0" u="none" strike="noStrike" kern="1200" cap="none" spc="0" normalizeH="0" baseline="0" noProof="0">
              <a:ln>
                <a:noFill/>
              </a:ln>
              <a:solidFill>
                <a:srgbClr val="101128"/>
              </a:solidFill>
              <a:effectLst/>
              <a:uLnTx/>
              <a:uFillTx/>
              <a:ea typeface="+mn-ea"/>
              <a:cs typeface="+mn-cs"/>
            </a:endParaRPr>
          </a:p>
        </p:txBody>
      </p:sp>
      <p:sp>
        <p:nvSpPr>
          <p:cNvPr id="12" name="TextBox 11">
            <a:extLst>
              <a:ext uri="{FF2B5EF4-FFF2-40B4-BE49-F238E27FC236}">
                <a16:creationId xmlns:a16="http://schemas.microsoft.com/office/drawing/2014/main" id="{E7D49F66-ACA9-4042-9FC7-697CA3841D77}"/>
              </a:ext>
            </a:extLst>
          </p:cNvPr>
          <p:cNvSpPr txBox="1"/>
          <p:nvPr/>
        </p:nvSpPr>
        <p:spPr>
          <a:xfrm>
            <a:off x="6196433" y="2475993"/>
            <a:ext cx="5963985" cy="1375852"/>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01128"/>
                </a:solidFill>
                <a:effectLst/>
                <a:uLnTx/>
                <a:uFillTx/>
                <a:ea typeface="+mn-ea"/>
                <a:cs typeface="+mn-cs"/>
              </a:rPr>
              <a:t>".NET is open source; that allows us to contribute back to it if we have any performance issues which Microsoft review and together we make a better product.“ </a:t>
            </a:r>
            <a:r>
              <a:rPr kumimoji="0" lang="en-US" sz="1568" b="0" i="0" u="none" strike="noStrike" kern="1200" cap="none" spc="0" normalizeH="0" baseline="0" noProof="0">
                <a:ln>
                  <a:noFill/>
                </a:ln>
                <a:solidFill>
                  <a:srgbClr val="101128"/>
                </a:solidFill>
                <a:effectLst/>
                <a:uLnTx/>
                <a:uFillTx/>
                <a:ea typeface="+mn-ea"/>
                <a:cs typeface="+mn-cs"/>
              </a:rPr>
              <a:t>— </a:t>
            </a:r>
            <a:r>
              <a:rPr kumimoji="0" lang="en-US" sz="1568" b="0" i="0" u="none" strike="noStrike" kern="1200" cap="none" spc="0" normalizeH="0" baseline="0" noProof="0" err="1">
                <a:ln>
                  <a:noFill/>
                </a:ln>
                <a:solidFill>
                  <a:srgbClr val="101128"/>
                </a:solidFill>
                <a:effectLst/>
                <a:uLnTx/>
                <a:uFillTx/>
                <a:ea typeface="+mn-ea"/>
                <a:cs typeface="+mn-cs"/>
              </a:rPr>
              <a:t>Illyriad</a:t>
            </a:r>
            <a:r>
              <a:rPr kumimoji="0" lang="en-US" sz="1568" b="0" i="0" u="none" strike="noStrike" kern="1200" cap="none" spc="0" normalizeH="0" baseline="0" noProof="0">
                <a:ln>
                  <a:noFill/>
                </a:ln>
                <a:solidFill>
                  <a:srgbClr val="101128"/>
                </a:solidFill>
                <a:effectLst/>
                <a:uLnTx/>
                <a:uFillTx/>
                <a:ea typeface="+mn-ea"/>
                <a:cs typeface="+mn-cs"/>
              </a:rPr>
              <a:t> Games</a:t>
            </a:r>
          </a:p>
        </p:txBody>
      </p:sp>
      <p:sp>
        <p:nvSpPr>
          <p:cNvPr id="14" name="TextBox 13">
            <a:extLst>
              <a:ext uri="{FF2B5EF4-FFF2-40B4-BE49-F238E27FC236}">
                <a16:creationId xmlns:a16="http://schemas.microsoft.com/office/drawing/2014/main" id="{0B51642F-C480-4FDF-B4BB-3CD171485259}"/>
              </a:ext>
            </a:extLst>
          </p:cNvPr>
          <p:cNvSpPr txBox="1"/>
          <p:nvPr/>
        </p:nvSpPr>
        <p:spPr>
          <a:xfrm>
            <a:off x="0" y="6060984"/>
            <a:ext cx="121920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solidFill>
                  <a:srgbClr val="101128"/>
                </a:solidFill>
                <a:latin typeface="Calibri"/>
              </a:rPr>
              <a:t>20</a:t>
            </a:r>
            <a:r>
              <a:rPr kumimoji="0" lang="en-US" sz="2400" b="0" i="0" u="none" strike="noStrike" kern="1200" cap="none" spc="0" normalizeH="0" baseline="0" noProof="0">
                <a:ln>
                  <a:noFill/>
                </a:ln>
                <a:solidFill>
                  <a:srgbClr val="101128"/>
                </a:solidFill>
                <a:effectLst/>
                <a:uLnTx/>
                <a:uFillTx/>
                <a:latin typeface="Calibri"/>
                <a:ea typeface="+mn-ea"/>
                <a:cs typeface="+mn-cs"/>
              </a:rPr>
              <a:t>,000+ Community Contributions from 3</a:t>
            </a:r>
            <a:r>
              <a:rPr lang="en-US" sz="2400">
                <a:solidFill>
                  <a:srgbClr val="101128"/>
                </a:solidFill>
                <a:latin typeface="Calibri"/>
              </a:rPr>
              <a:t>7</a:t>
            </a:r>
            <a:r>
              <a:rPr kumimoji="0" lang="en-US" sz="2400" b="0" i="0" u="none" strike="noStrike" kern="1200" cap="none" spc="0" normalizeH="0" baseline="0" noProof="0">
                <a:ln>
                  <a:noFill/>
                </a:ln>
                <a:solidFill>
                  <a:srgbClr val="101128"/>
                </a:solidFill>
                <a:effectLst/>
                <a:uLnTx/>
                <a:uFillTx/>
                <a:latin typeface="Calibri"/>
                <a:ea typeface="+mn-ea"/>
                <a:cs typeface="+mn-cs"/>
              </a:rPr>
              <a:t>00+ Companies outside Microsoft</a:t>
            </a:r>
          </a:p>
        </p:txBody>
      </p:sp>
      <p:graphicFrame>
        <p:nvGraphicFramePr>
          <p:cNvPr id="17" name="Chart 16">
            <a:extLst>
              <a:ext uri="{FF2B5EF4-FFF2-40B4-BE49-F238E27FC236}">
                <a16:creationId xmlns:a16="http://schemas.microsoft.com/office/drawing/2014/main" id="{E555C62B-14A8-4EF5-9B9D-31E0A281FA1C}"/>
              </a:ext>
            </a:extLst>
          </p:cNvPr>
          <p:cNvGraphicFramePr>
            <a:graphicFrameLocks/>
          </p:cNvGraphicFramePr>
          <p:nvPr>
            <p:extLst/>
          </p:nvPr>
        </p:nvGraphicFramePr>
        <p:xfrm>
          <a:off x="31582" y="1419065"/>
          <a:ext cx="6352758" cy="42719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884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0F9F-6ECA-4B05-B651-CC1F480978BC}"/>
              </a:ext>
            </a:extLst>
          </p:cNvPr>
          <p:cNvSpPr>
            <a:spLocks noGrp="1"/>
          </p:cNvSpPr>
          <p:nvPr>
            <p:ph type="title"/>
          </p:nvPr>
        </p:nvSpPr>
        <p:spPr/>
        <p:txBody>
          <a:bodyPr/>
          <a:lstStyle/>
          <a:p>
            <a:r>
              <a:rPr lang="en-US" b="1" i="1">
                <a:solidFill>
                  <a:srgbClr val="7030A0"/>
                </a:solidFill>
              </a:rPr>
              <a:t>.NET Core 1.X</a:t>
            </a:r>
          </a:p>
        </p:txBody>
      </p:sp>
      <p:sp>
        <p:nvSpPr>
          <p:cNvPr id="3" name="Content Placeholder 2">
            <a:extLst>
              <a:ext uri="{FF2B5EF4-FFF2-40B4-BE49-F238E27FC236}">
                <a16:creationId xmlns:a16="http://schemas.microsoft.com/office/drawing/2014/main" id="{4D7ED852-A6FF-4AC5-A115-08D806CAA137}"/>
              </a:ext>
            </a:extLst>
          </p:cNvPr>
          <p:cNvSpPr>
            <a:spLocks noGrp="1"/>
          </p:cNvSpPr>
          <p:nvPr>
            <p:ph idx="1"/>
          </p:nvPr>
        </p:nvSpPr>
        <p:spPr/>
        <p:txBody>
          <a:bodyPr>
            <a:normAutofit/>
          </a:bodyPr>
          <a:lstStyle/>
          <a:p>
            <a:r>
              <a:rPr lang="en-US"/>
              <a:t>Deliver a cross platform runtime: Windows, Linux and OSX</a:t>
            </a:r>
          </a:p>
          <a:p>
            <a:r>
              <a:rPr lang="en-US"/>
              <a:t>Slim down our runtime/framework </a:t>
            </a:r>
          </a:p>
          <a:p>
            <a:r>
              <a:rPr lang="en-US"/>
              <a:t>Flexible deployment</a:t>
            </a:r>
          </a:p>
          <a:p>
            <a:r>
              <a:rPr lang="en-US"/>
              <a:t>Open source</a:t>
            </a:r>
          </a:p>
          <a:p>
            <a:endParaRPr lang="en-US"/>
          </a:p>
        </p:txBody>
      </p:sp>
    </p:spTree>
    <p:extLst>
      <p:ext uri="{BB962C8B-B14F-4D97-AF65-F5344CB8AC3E}">
        <p14:creationId xmlns:p14="http://schemas.microsoft.com/office/powerpoint/2010/main" val="273439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0F9F-6ECA-4B05-B651-CC1F480978BC}"/>
              </a:ext>
            </a:extLst>
          </p:cNvPr>
          <p:cNvSpPr>
            <a:spLocks noGrp="1"/>
          </p:cNvSpPr>
          <p:nvPr>
            <p:ph type="title"/>
          </p:nvPr>
        </p:nvSpPr>
        <p:spPr/>
        <p:txBody>
          <a:bodyPr/>
          <a:lstStyle/>
          <a:p>
            <a:r>
              <a:rPr lang="en-US" b="1" i="1">
                <a:solidFill>
                  <a:srgbClr val="7030A0"/>
                </a:solidFill>
              </a:rPr>
              <a:t>Lessons Learned </a:t>
            </a:r>
          </a:p>
        </p:txBody>
      </p:sp>
      <p:sp>
        <p:nvSpPr>
          <p:cNvPr id="3" name="Content Placeholder 2">
            <a:extLst>
              <a:ext uri="{FF2B5EF4-FFF2-40B4-BE49-F238E27FC236}">
                <a16:creationId xmlns:a16="http://schemas.microsoft.com/office/drawing/2014/main" id="{4D7ED852-A6FF-4AC5-A115-08D806CAA137}"/>
              </a:ext>
            </a:extLst>
          </p:cNvPr>
          <p:cNvSpPr>
            <a:spLocks noGrp="1"/>
          </p:cNvSpPr>
          <p:nvPr>
            <p:ph idx="1"/>
          </p:nvPr>
        </p:nvSpPr>
        <p:spPr/>
        <p:txBody>
          <a:bodyPr/>
          <a:lstStyle/>
          <a:p>
            <a:r>
              <a:rPr lang="en-US"/>
              <a:t>Only new code can target 1.X</a:t>
            </a:r>
          </a:p>
          <a:p>
            <a:pPr lvl="1"/>
            <a:r>
              <a:rPr lang="en-US"/>
              <a:t>Trimmed down the API set too far</a:t>
            </a:r>
          </a:p>
          <a:p>
            <a:pPr lvl="1"/>
            <a:r>
              <a:rPr lang="en-US"/>
              <a:t>Porting existing applications extremely difficult</a:t>
            </a:r>
          </a:p>
          <a:p>
            <a:pPr lvl="1"/>
            <a:r>
              <a:rPr lang="en-US" err="1"/>
              <a:t>netstandard</a:t>
            </a:r>
            <a:r>
              <a:rPr lang="en-US"/>
              <a:t> insufficient for writing portable applications</a:t>
            </a:r>
          </a:p>
          <a:p>
            <a:r>
              <a:rPr lang="en-US"/>
              <a:t>We went too far away from existing customers</a:t>
            </a:r>
          </a:p>
          <a:p>
            <a:r>
              <a:rPr lang="en-US"/>
              <a:t>.NET Standard 1.X not ideal for portable applications</a:t>
            </a:r>
          </a:p>
          <a:p>
            <a:pPr marL="0" indent="0">
              <a:buNone/>
            </a:pPr>
            <a:endParaRPr lang="en-US"/>
          </a:p>
        </p:txBody>
      </p:sp>
    </p:spTree>
    <p:extLst>
      <p:ext uri="{BB962C8B-B14F-4D97-AF65-F5344CB8AC3E}">
        <p14:creationId xmlns:p14="http://schemas.microsoft.com/office/powerpoint/2010/main" val="334296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.NET Core 2.X</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r>
              <a:rPr lang="en-US"/>
              <a:t>Performance</a:t>
            </a:r>
          </a:p>
          <a:p>
            <a:r>
              <a:rPr lang="en-US"/>
              <a:t>Expand the API set </a:t>
            </a:r>
          </a:p>
          <a:p>
            <a:r>
              <a:rPr lang="en-US"/>
              <a:t>Developer tooling experience  </a:t>
            </a:r>
          </a:p>
        </p:txBody>
      </p:sp>
    </p:spTree>
    <p:extLst>
      <p:ext uri="{BB962C8B-B14F-4D97-AF65-F5344CB8AC3E}">
        <p14:creationId xmlns:p14="http://schemas.microsoft.com/office/powerpoint/2010/main" val="371823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14B7BD-6CB1-449A-9C0D-16673E558F15}"/>
              </a:ext>
            </a:extLst>
          </p:cNvPr>
          <p:cNvSpPr/>
          <p:nvPr/>
        </p:nvSpPr>
        <p:spPr bwMode="auto">
          <a:xfrm>
            <a:off x="0" y="4837292"/>
            <a:ext cx="12191999" cy="202070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3" name="Title 2">
            <a:extLst>
              <a:ext uri="{FF2B5EF4-FFF2-40B4-BE49-F238E27FC236}">
                <a16:creationId xmlns:a16="http://schemas.microsoft.com/office/drawing/2014/main" id="{E0391390-0684-4310-96D4-983176988D21}"/>
              </a:ext>
            </a:extLst>
          </p:cNvPr>
          <p:cNvSpPr>
            <a:spLocks noGrp="1"/>
          </p:cNvSpPr>
          <p:nvPr>
            <p:ph type="title"/>
          </p:nvPr>
        </p:nvSpPr>
        <p:spPr>
          <a:xfrm>
            <a:off x="313943" y="525842"/>
            <a:ext cx="11018520" cy="553998"/>
          </a:xfrm>
        </p:spPr>
        <p:txBody>
          <a:bodyPr>
            <a:normAutofit fontScale="90000"/>
          </a:bodyPr>
          <a:lstStyle/>
          <a:p>
            <a:r>
              <a:rPr lang="en-US">
                <a:cs typeface="Segoe UI Light" panose="020B0502040204020203" pitchFamily="34" charset="0"/>
              </a:rPr>
              <a:t>.NET Core 2 is Fast</a:t>
            </a:r>
          </a:p>
        </p:txBody>
      </p:sp>
      <p:sp>
        <p:nvSpPr>
          <p:cNvPr id="4" name="Rectangle 3">
            <a:extLst>
              <a:ext uri="{FF2B5EF4-FFF2-40B4-BE49-F238E27FC236}">
                <a16:creationId xmlns:a16="http://schemas.microsoft.com/office/drawing/2014/main" id="{DCC2DE77-0AB9-47B6-8DBF-7920B8615937}"/>
              </a:ext>
            </a:extLst>
          </p:cNvPr>
          <p:cNvSpPr/>
          <p:nvPr/>
        </p:nvSpPr>
        <p:spPr>
          <a:xfrm>
            <a:off x="1085285" y="5025882"/>
            <a:ext cx="10021427" cy="1643527"/>
          </a:xfrm>
          <a:prstGeom prst="rect">
            <a:avLst/>
          </a:prstGeom>
        </p:spPr>
        <p:txBody>
          <a:bodyPr wrap="square">
            <a:spAutoFit/>
          </a:bodyPr>
          <a:lstStyle/>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a:ea typeface="+mn-ea"/>
                <a:cs typeface="+mn-cs"/>
              </a:rPr>
              <a:t>“Using the same-size server, we were able to go from 1,000 requests per second per node with Node.js to 20,000 requests per second with .NET Core.“ </a:t>
            </a: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2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Raygun</a:t>
            </a:r>
            <a:endPar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accent5">
                    <a:lumMod val="40000"/>
                    <a:lumOff val="60000"/>
                  </a:schemeClr>
                </a:solidFill>
                <a:effectLst/>
                <a:uLnTx/>
                <a:uFillTx/>
                <a:latin typeface="Segoe UI" panose="020B0502040204020203" pitchFamily="34" charset="0"/>
                <a:ea typeface="+mn-ea"/>
                <a:cs typeface="Segoe UI" panose="020B0502040204020203" pitchFamily="34" charset="0"/>
              </a:rPr>
              <a:t>https://www.microsoft.com/net/customers</a:t>
            </a:r>
            <a:r>
              <a:rPr kumimoji="0" lang="en-US" sz="2000" b="0" i="0" u="none" strike="noStrike" kern="1200" cap="none" spc="0" normalizeH="0" baseline="0" noProof="0">
                <a:ln>
                  <a:noFill/>
                </a:ln>
                <a:solidFill>
                  <a:srgbClr val="101128"/>
                </a:solidFill>
                <a:effectLst/>
                <a:uLnTx/>
                <a:uFillTx/>
                <a:latin typeface="Segoe UI" panose="020B0502040204020203" pitchFamily="34" charset="0"/>
                <a:ea typeface="+mn-ea"/>
                <a:cs typeface="Segoe UI" panose="020B0502040204020203" pitchFamily="34" charset="0"/>
              </a:rPr>
              <a:t>  </a:t>
            </a:r>
          </a:p>
        </p:txBody>
      </p:sp>
      <p:pic>
        <p:nvPicPr>
          <p:cNvPr id="8" name="Graphic 7">
            <a:extLst>
              <a:ext uri="{FF2B5EF4-FFF2-40B4-BE49-F238E27FC236}">
                <a16:creationId xmlns:a16="http://schemas.microsoft.com/office/drawing/2014/main" id="{1EC130E2-FB4D-4109-B2C5-4BFA510C4F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0750" y="1091270"/>
            <a:ext cx="7107936" cy="3352800"/>
          </a:xfrm>
          <a:prstGeom prst="rect">
            <a:avLst/>
          </a:prstGeom>
        </p:spPr>
      </p:pic>
      <p:sp>
        <p:nvSpPr>
          <p:cNvPr id="6" name="Rectangle 5">
            <a:extLst>
              <a:ext uri="{FF2B5EF4-FFF2-40B4-BE49-F238E27FC236}">
                <a16:creationId xmlns:a16="http://schemas.microsoft.com/office/drawing/2014/main" id="{942E461A-95EE-49AD-B16C-AE7C4BE39B49}"/>
              </a:ext>
            </a:extLst>
          </p:cNvPr>
          <p:cNvSpPr/>
          <p:nvPr/>
        </p:nvSpPr>
        <p:spPr>
          <a:xfrm>
            <a:off x="0" y="4346163"/>
            <a:ext cx="12192000" cy="276999"/>
          </a:xfrm>
          <a:prstGeom prst="rect">
            <a:avLst/>
          </a:prstGeom>
        </p:spPr>
        <p:txBody>
          <a:bodyPr wrap="square">
            <a:spAutoFit/>
          </a:bodyPr>
          <a:lstStyle/>
          <a:p>
            <a:pPr algn="ctr"/>
            <a:r>
              <a:rPr lang="en-US" sz="1200">
                <a:solidFill>
                  <a:srgbClr val="999999"/>
                </a:solidFill>
              </a:rPr>
              <a:t>Data sourced from official tests available at </a:t>
            </a:r>
            <a:r>
              <a:rPr lang="en-US" sz="1200" u="sng" err="1">
                <a:solidFill>
                  <a:srgbClr val="512BD4"/>
                </a:solidFill>
                <a:hlinkClick r:id="rId5"/>
              </a:rPr>
              <a:t>TechEmpower</a:t>
            </a:r>
            <a:r>
              <a:rPr lang="en-US" sz="1200" u="sng">
                <a:solidFill>
                  <a:srgbClr val="512BD4"/>
                </a:solidFill>
                <a:hlinkClick r:id="rId5"/>
              </a:rPr>
              <a:t> Round 14</a:t>
            </a:r>
            <a:r>
              <a:rPr lang="en-US" sz="1200">
                <a:solidFill>
                  <a:srgbClr val="999999"/>
                </a:solidFill>
              </a:rPr>
              <a:t>.</a:t>
            </a:r>
            <a:endParaRPr lang="en-US" sz="1200"/>
          </a:p>
        </p:txBody>
      </p:sp>
    </p:spTree>
    <p:extLst>
      <p:ext uri="{BB962C8B-B14F-4D97-AF65-F5344CB8AC3E}">
        <p14:creationId xmlns:p14="http://schemas.microsoft.com/office/powerpoint/2010/main" val="2451597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91390-0684-4310-96D4-983176988D21}"/>
              </a:ext>
            </a:extLst>
          </p:cNvPr>
          <p:cNvSpPr>
            <a:spLocks noGrp="1"/>
          </p:cNvSpPr>
          <p:nvPr>
            <p:ph type="title"/>
          </p:nvPr>
        </p:nvSpPr>
        <p:spPr>
          <a:xfrm>
            <a:off x="313943" y="520422"/>
            <a:ext cx="11018520" cy="553998"/>
          </a:xfrm>
        </p:spPr>
        <p:txBody>
          <a:bodyPr>
            <a:normAutofit fontScale="90000"/>
          </a:bodyPr>
          <a:lstStyle/>
          <a:p>
            <a:r>
              <a:rPr lang="en-US">
                <a:cs typeface="Segoe UI Light" panose="020B0502040204020203" pitchFamily="34" charset="0"/>
              </a:rPr>
              <a:t>.NET Core 2.1 is Faster!</a:t>
            </a:r>
          </a:p>
        </p:txBody>
      </p:sp>
      <p:graphicFrame>
        <p:nvGraphicFramePr>
          <p:cNvPr id="9" name="Chart 8">
            <a:extLst>
              <a:ext uri="{FF2B5EF4-FFF2-40B4-BE49-F238E27FC236}">
                <a16:creationId xmlns:a16="http://schemas.microsoft.com/office/drawing/2014/main" id="{E8670049-9069-4E33-81D1-D4EAC870D98A}"/>
              </a:ext>
            </a:extLst>
          </p:cNvPr>
          <p:cNvGraphicFramePr>
            <a:graphicFrameLocks/>
          </p:cNvGraphicFramePr>
          <p:nvPr>
            <p:extLst/>
          </p:nvPr>
        </p:nvGraphicFramePr>
        <p:xfrm>
          <a:off x="1672396" y="1335505"/>
          <a:ext cx="8710862" cy="487279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EAEBE279-1D32-4ED0-9F71-3B7E780EEDFA}"/>
              </a:ext>
            </a:extLst>
          </p:cNvPr>
          <p:cNvSpPr/>
          <p:nvPr/>
        </p:nvSpPr>
        <p:spPr>
          <a:xfrm>
            <a:off x="0" y="6400800"/>
            <a:ext cx="12192000" cy="276999"/>
          </a:xfrm>
          <a:prstGeom prst="rect">
            <a:avLst/>
          </a:prstGeom>
        </p:spPr>
        <p:txBody>
          <a:bodyPr wrap="square">
            <a:spAutoFit/>
          </a:bodyPr>
          <a:lstStyle/>
          <a:p>
            <a:pPr algn="ctr"/>
            <a:r>
              <a:rPr lang="en-US" sz="1200">
                <a:solidFill>
                  <a:srgbClr val="999999"/>
                </a:solidFill>
              </a:rPr>
              <a:t>Data sourced from tests in our labs on same hardware as </a:t>
            </a:r>
            <a:r>
              <a:rPr lang="en-US" sz="1200" err="1">
                <a:solidFill>
                  <a:srgbClr val="999999"/>
                </a:solidFill>
              </a:rPr>
              <a:t>TechEmpower</a:t>
            </a:r>
            <a:endParaRPr lang="en-US" sz="1200"/>
          </a:p>
        </p:txBody>
      </p:sp>
      <p:sp>
        <p:nvSpPr>
          <p:cNvPr id="5" name="TextBox 4">
            <a:extLst>
              <a:ext uri="{FF2B5EF4-FFF2-40B4-BE49-F238E27FC236}">
                <a16:creationId xmlns:a16="http://schemas.microsoft.com/office/drawing/2014/main" id="{21634DE8-2D71-4623-9871-0560AF25AE8C}"/>
              </a:ext>
            </a:extLst>
          </p:cNvPr>
          <p:cNvSpPr txBox="1"/>
          <p:nvPr/>
        </p:nvSpPr>
        <p:spPr>
          <a:xfrm rot="16200000">
            <a:off x="670101" y="3449470"/>
            <a:ext cx="1696811"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REQUESTS / SECOND</a:t>
            </a:r>
          </a:p>
        </p:txBody>
      </p:sp>
      <p:sp>
        <p:nvSpPr>
          <p:cNvPr id="11" name="TextBox 10">
            <a:extLst>
              <a:ext uri="{FF2B5EF4-FFF2-40B4-BE49-F238E27FC236}">
                <a16:creationId xmlns:a16="http://schemas.microsoft.com/office/drawing/2014/main" id="{6388034B-B951-41DF-BA1B-273AF36252E3}"/>
              </a:ext>
            </a:extLst>
          </p:cNvPr>
          <p:cNvSpPr txBox="1"/>
          <p:nvPr/>
        </p:nvSpPr>
        <p:spPr>
          <a:xfrm>
            <a:off x="3186414" y="3429000"/>
            <a:ext cx="1313402" cy="430887"/>
          </a:xfrm>
          <a:prstGeom prst="rect">
            <a:avLst/>
          </a:prstGeom>
          <a:solidFill>
            <a:schemeClr val="bg1"/>
          </a:solidFill>
          <a:ln>
            <a:solidFill>
              <a:schemeClr val="accent3"/>
            </a:solidFill>
          </a:ln>
        </p:spPr>
        <p:txBody>
          <a:bodyPr wrap="square" lIns="0" tIns="0" rIns="0" bIns="0" rtlCol="0">
            <a:spAutoFit/>
          </a:bodyPr>
          <a:lstStyle/>
          <a:p>
            <a:pPr algn="ctr"/>
            <a:r>
              <a:rPr lang="en-US" sz="2800">
                <a:gradFill>
                  <a:gsLst>
                    <a:gs pos="2917">
                      <a:schemeClr val="tx1"/>
                    </a:gs>
                    <a:gs pos="30000">
                      <a:schemeClr val="tx1"/>
                    </a:gs>
                  </a:gsLst>
                  <a:lin ang="5400000" scaled="0"/>
                </a:gradFill>
              </a:rPr>
              <a:t>+12%</a:t>
            </a:r>
          </a:p>
        </p:txBody>
      </p:sp>
      <p:sp>
        <p:nvSpPr>
          <p:cNvPr id="12" name="TextBox 10">
            <a:extLst>
              <a:ext uri="{FF2B5EF4-FFF2-40B4-BE49-F238E27FC236}">
                <a16:creationId xmlns:a16="http://schemas.microsoft.com/office/drawing/2014/main" id="{772DD963-E99A-4BA7-B3BA-9E950F79125A}"/>
              </a:ext>
            </a:extLst>
          </p:cNvPr>
          <p:cNvSpPr txBox="1"/>
          <p:nvPr/>
        </p:nvSpPr>
        <p:spPr>
          <a:xfrm>
            <a:off x="5725049" y="3429000"/>
            <a:ext cx="1313402" cy="430887"/>
          </a:xfrm>
          <a:prstGeom prst="rect">
            <a:avLst/>
          </a:prstGeom>
          <a:solidFill>
            <a:schemeClr val="bg1"/>
          </a:solidFill>
          <a:ln>
            <a:solidFill>
              <a:schemeClr val="accent3"/>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a:gradFill>
                  <a:gsLst>
                    <a:gs pos="2917">
                      <a:schemeClr val="tx1"/>
                    </a:gs>
                    <a:gs pos="30000">
                      <a:schemeClr val="tx1"/>
                    </a:gs>
                  </a:gsLst>
                  <a:lin ang="5400000" scaled="0"/>
                </a:gradFill>
              </a:rPr>
              <a:t>+11%</a:t>
            </a:r>
          </a:p>
        </p:txBody>
      </p:sp>
      <p:sp>
        <p:nvSpPr>
          <p:cNvPr id="13" name="TextBox 10">
            <a:extLst>
              <a:ext uri="{FF2B5EF4-FFF2-40B4-BE49-F238E27FC236}">
                <a16:creationId xmlns:a16="http://schemas.microsoft.com/office/drawing/2014/main" id="{9A7D350C-6A86-4C25-AB24-267153EC0896}"/>
              </a:ext>
            </a:extLst>
          </p:cNvPr>
          <p:cNvSpPr txBox="1"/>
          <p:nvPr/>
        </p:nvSpPr>
        <p:spPr>
          <a:xfrm>
            <a:off x="8276291" y="3429000"/>
            <a:ext cx="1313402" cy="430887"/>
          </a:xfrm>
          <a:prstGeom prst="rect">
            <a:avLst/>
          </a:prstGeom>
          <a:solidFill>
            <a:schemeClr val="bg1"/>
          </a:solidFill>
          <a:ln>
            <a:solidFill>
              <a:schemeClr val="accent3"/>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a:gradFill>
                  <a:gsLst>
                    <a:gs pos="2917">
                      <a:schemeClr val="tx1"/>
                    </a:gs>
                    <a:gs pos="30000">
                      <a:schemeClr val="tx1"/>
                    </a:gs>
                  </a:gsLst>
                  <a:lin ang="5400000" scaled="0"/>
                </a:gradFill>
              </a:rPr>
              <a:t>+123%</a:t>
            </a:r>
          </a:p>
        </p:txBody>
      </p:sp>
      <p:sp>
        <p:nvSpPr>
          <p:cNvPr id="15" name="Rectangle 14">
            <a:extLst>
              <a:ext uri="{FF2B5EF4-FFF2-40B4-BE49-F238E27FC236}">
                <a16:creationId xmlns:a16="http://schemas.microsoft.com/office/drawing/2014/main" id="{B4529062-0FE2-4B18-8BB6-2076A6B6AB43}"/>
              </a:ext>
            </a:extLst>
          </p:cNvPr>
          <p:cNvSpPr/>
          <p:nvPr/>
        </p:nvSpPr>
        <p:spPr bwMode="auto">
          <a:xfrm>
            <a:off x="7841427" y="1451610"/>
            <a:ext cx="2183130" cy="45491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8169403D-1175-4BFC-99B5-BF44FBB83AD5}"/>
              </a:ext>
            </a:extLst>
          </p:cNvPr>
          <p:cNvSpPr/>
          <p:nvPr/>
        </p:nvSpPr>
        <p:spPr bwMode="auto">
          <a:xfrm rot="10800000">
            <a:off x="9639839" y="3453713"/>
            <a:ext cx="1029008" cy="4308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1288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1"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1000"/>
                            </p:stCondLst>
                            <p:childTnLst>
                              <p:par>
                                <p:cTn id="15" presetID="1" presetClass="emph" presetSubtype="2" fill="hold" grpId="0" nodeType="afterEffect">
                                  <p:stCondLst>
                                    <p:cond delay="0"/>
                                  </p:stCondLst>
                                  <p:childTnLst>
                                    <p:animClr clrSpc="rgb" dir="cw">
                                      <p:cBhvr>
                                        <p:cTn id="16" dur="2000" fill="hold"/>
                                        <p:tgtEl>
                                          <p:spTgt spid="13"/>
                                        </p:tgtEl>
                                        <p:attrNameLst>
                                          <p:attrName>fillcolor</p:attrName>
                                        </p:attrNameLst>
                                      </p:cBhvr>
                                      <p:to>
                                        <a:srgbClr val="FFC000"/>
                                      </p:to>
                                    </p:animClr>
                                    <p:set>
                                      <p:cBhvr>
                                        <p:cTn id="17" dur="2000" fill="hold"/>
                                        <p:tgtEl>
                                          <p:spTgt spid="13"/>
                                        </p:tgtEl>
                                        <p:attrNameLst>
                                          <p:attrName>fill.type</p:attrName>
                                        </p:attrNameLst>
                                      </p:cBhvr>
                                      <p:to>
                                        <p:strVal val="solid"/>
                                      </p:to>
                                    </p:set>
                                    <p:set>
                                      <p:cBhvr>
                                        <p:cTn id="18" dur="2000" fill="hold"/>
                                        <p:tgtEl>
                                          <p:spTgt spid="13"/>
                                        </p:tgtEl>
                                        <p:attrNameLst>
                                          <p:attrName>fill.on</p:attrName>
                                        </p:attrNameLst>
                                      </p:cBhvr>
                                      <p:to>
                                        <p:strVal val="true"/>
                                      </p:to>
                                    </p:set>
                                  </p:childTnLst>
                                </p:cTn>
                              </p:par>
                            </p:childTnLst>
                          </p:cTn>
                        </p:par>
                        <p:par>
                          <p:cTn id="19" fill="hold">
                            <p:stCondLst>
                              <p:cond delay="3000"/>
                            </p:stCondLst>
                            <p:childTnLst>
                              <p:par>
                                <p:cTn id="20" presetID="22" presetClass="entr" presetSubtype="2"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Expanding the API Set</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r>
              <a:rPr lang="en-US"/>
              <a:t>.NET Standard 2.0</a:t>
            </a:r>
          </a:p>
          <a:p>
            <a:pPr lvl="1"/>
            <a:r>
              <a:rPr lang="en-US"/>
              <a:t>Brought back ~20,000 APIs</a:t>
            </a:r>
          </a:p>
          <a:p>
            <a:pPr lvl="1"/>
            <a:r>
              <a:rPr lang="en-US"/>
              <a:t>Supported on all the major .NET Runtimes</a:t>
            </a:r>
          </a:p>
          <a:p>
            <a:r>
              <a:rPr lang="en-US"/>
              <a:t>. Windows Compatibility Pack</a:t>
            </a:r>
          </a:p>
          <a:p>
            <a:pPr lvl="1"/>
            <a:r>
              <a:rPr lang="en-US"/>
              <a:t>Brings back additional ~20,000 APIs</a:t>
            </a:r>
          </a:p>
          <a:p>
            <a:pPr lvl="1"/>
            <a:r>
              <a:rPr lang="en-US"/>
              <a:t>Windows only and cross platform</a:t>
            </a:r>
          </a:p>
          <a:p>
            <a:r>
              <a:rPr lang="en-US"/>
              <a:t>NET Framework Compatibility mode</a:t>
            </a:r>
          </a:p>
          <a:p>
            <a:pPr lvl="1"/>
            <a:r>
              <a:rPr lang="en-US"/>
              <a:t>Target .NET Framework libraries on .NET Core</a:t>
            </a:r>
          </a:p>
          <a:p>
            <a:pPr lvl="1"/>
            <a:endParaRPr lang="en-US"/>
          </a:p>
        </p:txBody>
      </p:sp>
    </p:spTree>
    <p:extLst>
      <p:ext uri="{BB962C8B-B14F-4D97-AF65-F5344CB8AC3E}">
        <p14:creationId xmlns:p14="http://schemas.microsoft.com/office/powerpoint/2010/main" val="357065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.NET Core 3.X</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r>
              <a:rPr lang="en-US"/>
              <a:t>Desktop workloads</a:t>
            </a:r>
          </a:p>
          <a:p>
            <a:pPr lvl="1"/>
            <a:r>
              <a:rPr lang="en-US"/>
              <a:t>WPF</a:t>
            </a:r>
          </a:p>
          <a:p>
            <a:pPr lvl="1"/>
            <a:r>
              <a:rPr lang="en-US"/>
              <a:t>WinForms</a:t>
            </a:r>
          </a:p>
          <a:p>
            <a:r>
              <a:rPr lang="en-US"/>
              <a:t>Runtime Innovation </a:t>
            </a:r>
          </a:p>
          <a:p>
            <a:pPr lvl="1"/>
            <a:r>
              <a:rPr lang="en-US"/>
              <a:t>Performance</a:t>
            </a:r>
          </a:p>
          <a:p>
            <a:pPr lvl="1"/>
            <a:r>
              <a:rPr lang="en-US"/>
              <a:t>Evolve language + runtime together</a:t>
            </a:r>
          </a:p>
          <a:p>
            <a:endParaRPr lang="en-US"/>
          </a:p>
        </p:txBody>
      </p:sp>
    </p:spTree>
    <p:extLst>
      <p:ext uri="{BB962C8B-B14F-4D97-AF65-F5344CB8AC3E}">
        <p14:creationId xmlns:p14="http://schemas.microsoft.com/office/powerpoint/2010/main" val="228132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Allocations …</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r>
              <a:rPr lang="en-US"/>
              <a:t>Leveraging the insight to various applications</a:t>
            </a:r>
          </a:p>
          <a:p>
            <a:pPr lvl="1"/>
            <a:r>
              <a:rPr lang="en-US"/>
              <a:t>Web request parsing code many allocations</a:t>
            </a:r>
          </a:p>
          <a:p>
            <a:pPr lvl="1"/>
            <a:r>
              <a:rPr lang="en-US"/>
              <a:t>Slicing on sub-region of buffer/text</a:t>
            </a:r>
          </a:p>
          <a:p>
            <a:r>
              <a:rPr lang="en-US"/>
              <a:t>Framework pushed developers into allocations</a:t>
            </a:r>
          </a:p>
          <a:p>
            <a:r>
              <a:rPr lang="en-US"/>
              <a:t>No common type between arrays, strings and unmanaged memory</a:t>
            </a:r>
          </a:p>
          <a:p>
            <a:pPr lvl="1"/>
            <a:endParaRPr lang="en-US"/>
          </a:p>
          <a:p>
            <a:pPr lvl="1"/>
            <a:endParaRPr lang="en-US"/>
          </a:p>
          <a:p>
            <a:endParaRPr lang="en-US"/>
          </a:p>
        </p:txBody>
      </p:sp>
    </p:spTree>
    <p:extLst>
      <p:ext uri="{BB962C8B-B14F-4D97-AF65-F5344CB8AC3E}">
        <p14:creationId xmlns:p14="http://schemas.microsoft.com/office/powerpoint/2010/main" val="32699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17"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8"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66"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575" y="3326907"/>
            <a:ext cx="11276838" cy="1280160"/>
          </a:xfrm>
          <a:prstGeom prst="rect">
            <a:avLst/>
          </a:prstGeom>
        </p:spPr>
      </p:pic>
      <p:grpSp>
        <p:nvGrpSpPr>
          <p:cNvPr id="31" name="Group 30"/>
          <p:cNvGrpSpPr/>
          <p:nvPr/>
        </p:nvGrpSpPr>
        <p:grpSpPr>
          <a:xfrm>
            <a:off x="275840" y="1899137"/>
            <a:ext cx="1664677" cy="1664677"/>
            <a:chOff x="337625" y="1899137"/>
            <a:chExt cx="1664677" cy="1664677"/>
          </a:xfrm>
          <a:solidFill>
            <a:srgbClr val="002060"/>
          </a:solidFill>
        </p:grpSpPr>
        <p:sp>
          <p:nvSpPr>
            <p:cNvPr id="24" name="Rectangle 23"/>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a:grpFill/>
          </p:spPr>
        </p:pic>
        <p:sp>
          <p:nvSpPr>
            <p:cNvPr id="17" name="TextBox 16"/>
            <p:cNvSpPr txBox="1"/>
            <p:nvPr/>
          </p:nvSpPr>
          <p:spPr>
            <a:xfrm>
              <a:off x="344033"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32" name="Group 31"/>
          <p:cNvGrpSpPr/>
          <p:nvPr/>
        </p:nvGrpSpPr>
        <p:grpSpPr>
          <a:xfrm>
            <a:off x="1937523"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33" name="Group 32"/>
          <p:cNvGrpSpPr/>
          <p:nvPr/>
        </p:nvGrpSpPr>
        <p:grpSpPr>
          <a:xfrm>
            <a:off x="3592799"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nvGrpSpPr>
          <p:cNvPr id="34" name="Group 33"/>
          <p:cNvGrpSpPr/>
          <p:nvPr/>
        </p:nvGrpSpPr>
        <p:grpSpPr>
          <a:xfrm>
            <a:off x="5267525" y="1899137"/>
            <a:ext cx="1664677" cy="1664677"/>
            <a:chOff x="5329310" y="1899137"/>
            <a:chExt cx="1664677" cy="1664677"/>
          </a:xfrm>
          <a:solidFill>
            <a:srgbClr val="9B4F96"/>
          </a:solidFill>
        </p:grpSpPr>
        <p:sp>
          <p:nvSpPr>
            <p:cNvPr id="27" name="Rectangle 26"/>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20" name="TextBox 19"/>
            <p:cNvSpPr txBox="1"/>
            <p:nvPr/>
          </p:nvSpPr>
          <p:spPr>
            <a:xfrm>
              <a:off x="5355169"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p>
          </p:txBody>
        </p:sp>
      </p:grpSp>
      <p:grpSp>
        <p:nvGrpSpPr>
          <p:cNvPr id="35" name="Group 34"/>
          <p:cNvGrpSpPr/>
          <p:nvPr/>
        </p:nvGrpSpPr>
        <p:grpSpPr>
          <a:xfrm>
            <a:off x="6931420" y="1899137"/>
            <a:ext cx="1664677" cy="1664677"/>
            <a:chOff x="6993205" y="1899137"/>
            <a:chExt cx="1664677" cy="1664677"/>
          </a:xfrm>
          <a:solidFill>
            <a:srgbClr val="BAD80A"/>
          </a:solidFill>
        </p:grpSpPr>
        <p:sp>
          <p:nvSpPr>
            <p:cNvPr id="28" name="Rectangle 27"/>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21" name="TextBox 20"/>
            <p:cNvSpPr txBox="1"/>
            <p:nvPr/>
          </p:nvSpPr>
          <p:spPr>
            <a:xfrm>
              <a:off x="7010445"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GAMING</a:t>
              </a:r>
            </a:p>
          </p:txBody>
        </p:sp>
      </p:grpSp>
      <p:grpSp>
        <p:nvGrpSpPr>
          <p:cNvPr id="36" name="Group 35"/>
          <p:cNvGrpSpPr/>
          <p:nvPr/>
        </p:nvGrpSpPr>
        <p:grpSpPr>
          <a:xfrm>
            <a:off x="8558627"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37" name="Group 36"/>
          <p:cNvGrpSpPr/>
          <p:nvPr/>
        </p:nvGrpSpPr>
        <p:grpSpPr>
          <a:xfrm>
            <a:off x="10259212" y="1899137"/>
            <a:ext cx="1664677" cy="1664677"/>
            <a:chOff x="10320997" y="1899137"/>
            <a:chExt cx="1664677" cy="1664677"/>
          </a:xfrm>
          <a:solidFill>
            <a:srgbClr val="FF0000"/>
          </a:solidFill>
        </p:grpSpPr>
        <p:sp>
          <p:nvSpPr>
            <p:cNvPr id="30" name="Rectangle 29"/>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23" name="TextBox 22"/>
            <p:cNvSpPr txBox="1"/>
            <p:nvPr/>
          </p:nvSpPr>
          <p:spPr>
            <a:xfrm>
              <a:off x="10356525" y="3143061"/>
              <a:ext cx="1585000"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sp>
        <p:nvSpPr>
          <p:cNvPr id="42" name="TextBox 41"/>
          <p:cNvSpPr txBox="1"/>
          <p:nvPr/>
        </p:nvSpPr>
        <p:spPr>
          <a:xfrm>
            <a:off x="5277658" y="4261754"/>
            <a:ext cx="1664208" cy="1664208"/>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a:ln>
                  <a:noFill/>
                </a:ln>
                <a:solidFill>
                  <a:srgbClr val="FFFFFF"/>
                </a:solidFill>
                <a:effectLst/>
                <a:uLnTx/>
                <a:uFillTx/>
                <a:latin typeface="Segoe UI Light"/>
                <a:ea typeface="+mn-ea"/>
                <a:cs typeface="+mn-cs"/>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0" y="133676"/>
            <a:ext cx="12192000"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a:ln w="3175">
                  <a:noFill/>
                </a:ln>
                <a:solidFill>
                  <a:srgbClr val="505050"/>
                </a:solidFill>
                <a:effectLst/>
                <a:uLnTx/>
                <a:uFillTx/>
                <a:latin typeface="Segoe UI Light"/>
                <a:ea typeface="+mn-ea"/>
                <a:cs typeface="Segoe UI" pitchFamily="34" charset="0"/>
              </a:rPr>
              <a:t>Your platform for building </a:t>
            </a:r>
            <a:r>
              <a:rPr kumimoji="0" lang="en-US" sz="5333" b="0" i="0" u="none" strike="noStrike" kern="1200" cap="none" spc="-100" normalizeH="0" baseline="0" noProof="0">
                <a:ln w="3175">
                  <a:noFill/>
                </a:ln>
                <a:solidFill>
                  <a:srgbClr val="505050"/>
                </a:solidFill>
                <a:effectLst/>
                <a:uLnTx/>
                <a:uFillTx/>
                <a:latin typeface="Segoe UI Semibold" panose="020B0702040204020203" pitchFamily="34" charset="0"/>
                <a:ea typeface="+mn-ea"/>
                <a:cs typeface="Segoe UI" pitchFamily="34" charset="0"/>
              </a:rPr>
              <a:t>anything</a:t>
            </a:r>
          </a:p>
        </p:txBody>
      </p:sp>
    </p:spTree>
    <p:extLst>
      <p:ext uri="{BB962C8B-B14F-4D97-AF65-F5344CB8AC3E}">
        <p14:creationId xmlns:p14="http://schemas.microsoft.com/office/powerpoint/2010/main" val="6786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Span&lt;T&gt;</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r>
              <a:rPr lang="en-US"/>
              <a:t>Block of contiguous memory</a:t>
            </a:r>
          </a:p>
          <a:p>
            <a:r>
              <a:rPr lang="en-US"/>
              <a:t>Unified representation of arrays, strings and unmanaged memory</a:t>
            </a:r>
          </a:p>
          <a:p>
            <a:r>
              <a:rPr lang="en-US"/>
              <a:t>Usability, performance and safety of arrays</a:t>
            </a:r>
          </a:p>
          <a:p>
            <a:r>
              <a:rPr lang="en-US"/>
              <a:t>Enables no allocation slicing</a:t>
            </a:r>
          </a:p>
          <a:p>
            <a:r>
              <a:rPr lang="en-US"/>
              <a:t>Safe array allocation on the stack</a:t>
            </a:r>
          </a:p>
          <a:p>
            <a:r>
              <a:rPr lang="en-US" err="1"/>
              <a:t>ReadOnlySpan</a:t>
            </a:r>
            <a:r>
              <a:rPr lang="en-US"/>
              <a:t>&lt;T&gt;</a:t>
            </a:r>
          </a:p>
          <a:p>
            <a:pPr lvl="1"/>
            <a:endParaRPr lang="en-US"/>
          </a:p>
          <a:p>
            <a:pPr lvl="1"/>
            <a:endParaRPr lang="en-US"/>
          </a:p>
          <a:p>
            <a:endParaRPr lang="en-US"/>
          </a:p>
        </p:txBody>
      </p:sp>
    </p:spTree>
    <p:extLst>
      <p:ext uri="{BB962C8B-B14F-4D97-AF65-F5344CB8AC3E}">
        <p14:creationId xmlns:p14="http://schemas.microsoft.com/office/powerpoint/2010/main" val="235748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i="1">
                <a:solidFill>
                  <a:srgbClr val="7030A0"/>
                </a:solidFill>
              </a:rPr>
              <a:t>Span&lt;T&gt; Implementation</a:t>
            </a:r>
          </a:p>
        </p:txBody>
      </p:sp>
      <p:sp>
        <p:nvSpPr>
          <p:cNvPr id="5" name="Text Placeholder 4"/>
          <p:cNvSpPr>
            <a:spLocks noGrp="1"/>
          </p:cNvSpPr>
          <p:nvPr>
            <p:ph type="body" sz="quarter" idx="10"/>
          </p:nvPr>
        </p:nvSpPr>
        <p:spPr>
          <a:xfrm>
            <a:off x="807391" y="1934131"/>
            <a:ext cx="10150169" cy="4085202"/>
          </a:xfrm>
        </p:spPr>
        <p:txBody>
          <a:bodyPr>
            <a:normAutofit fontScale="77500" lnSpcReduction="20000"/>
          </a:bodyPr>
          <a:lstStyle/>
          <a:p>
            <a:r>
              <a:rPr lang="en-US" dirty="0" err="1">
                <a:solidFill>
                  <a:srgbClr val="0433FF"/>
                </a:solidFill>
              </a:rPr>
              <a:t>readonly</a:t>
            </a:r>
            <a:r>
              <a:rPr lang="en-US" dirty="0">
                <a:solidFill>
                  <a:srgbClr val="0433FF"/>
                </a:solidFill>
              </a:rPr>
              <a:t> ref struct </a:t>
            </a:r>
            <a:r>
              <a:rPr lang="en-US" dirty="0">
                <a:solidFill>
                  <a:srgbClr val="33A2BD"/>
                </a:solidFill>
              </a:rPr>
              <a:t>Span</a:t>
            </a:r>
            <a:r>
              <a:rPr lang="en-US" dirty="0">
                <a:solidFill>
                  <a:srgbClr val="000000"/>
                </a:solidFill>
              </a:rPr>
              <a:t>&lt;</a:t>
            </a:r>
            <a:r>
              <a:rPr lang="en-US" dirty="0">
                <a:solidFill>
                  <a:srgbClr val="33A2BD"/>
                </a:solidFill>
              </a:rPr>
              <a:t>T</a:t>
            </a:r>
            <a:r>
              <a:rPr lang="en-US" dirty="0">
                <a:solidFill>
                  <a:srgbClr val="000000"/>
                </a:solidFill>
              </a:rPr>
              <a:t>&gt; {</a:t>
            </a:r>
            <a:endParaRPr lang="en-US" dirty="0"/>
          </a:p>
          <a:p>
            <a:r>
              <a:rPr lang="en-US" dirty="0"/>
              <a:t>  </a:t>
            </a:r>
            <a:r>
              <a:rPr lang="en-US" dirty="0" err="1">
                <a:solidFill>
                  <a:srgbClr val="0433FF"/>
                </a:solidFill>
              </a:rPr>
              <a:t>readonly</a:t>
            </a:r>
            <a:r>
              <a:rPr lang="en-US" dirty="0">
                <a:solidFill>
                  <a:srgbClr val="0433FF"/>
                </a:solidFill>
              </a:rPr>
              <a:t> ref </a:t>
            </a:r>
            <a:r>
              <a:rPr lang="en-US" dirty="0"/>
              <a:t>T _pointer;</a:t>
            </a:r>
          </a:p>
          <a:p>
            <a:r>
              <a:rPr lang="en-US" dirty="0">
                <a:solidFill>
                  <a:srgbClr val="000000"/>
                </a:solidFill>
              </a:rPr>
              <a:t>  </a:t>
            </a:r>
            <a:r>
              <a:rPr lang="en-US" dirty="0" err="1">
                <a:solidFill>
                  <a:srgbClr val="0433FF"/>
                </a:solidFill>
              </a:rPr>
              <a:t>readonly</a:t>
            </a:r>
            <a:r>
              <a:rPr lang="en-US" dirty="0">
                <a:solidFill>
                  <a:srgbClr val="0433FF"/>
                </a:solidFill>
              </a:rPr>
              <a:t> int </a:t>
            </a:r>
            <a:r>
              <a:rPr lang="en-US" dirty="0">
                <a:solidFill>
                  <a:srgbClr val="000000"/>
                </a:solidFill>
              </a:rPr>
              <a:t>_length;</a:t>
            </a:r>
            <a:endParaRPr lang="en-US" dirty="0">
              <a:solidFill>
                <a:srgbClr val="0433FF"/>
              </a:solidFill>
            </a:endParaRPr>
          </a:p>
          <a:p>
            <a:endParaRPr lang="en-US" dirty="0"/>
          </a:p>
          <a:p>
            <a:r>
              <a:rPr lang="en-US" dirty="0"/>
              <a:t>  </a:t>
            </a:r>
            <a:r>
              <a:rPr lang="en-US" dirty="0">
                <a:solidFill>
                  <a:srgbClr val="0433FF"/>
                </a:solidFill>
              </a:rPr>
              <a:t>public ref </a:t>
            </a:r>
            <a:r>
              <a:rPr lang="en-US" dirty="0"/>
              <a:t>T </a:t>
            </a:r>
            <a:r>
              <a:rPr lang="en-US" dirty="0">
                <a:solidFill>
                  <a:srgbClr val="0433FF"/>
                </a:solidFill>
              </a:rPr>
              <a:t>this</a:t>
            </a:r>
            <a:r>
              <a:rPr lang="en-US" dirty="0"/>
              <a:t>[</a:t>
            </a:r>
            <a:r>
              <a:rPr lang="en-US" dirty="0">
                <a:solidFill>
                  <a:srgbClr val="0433FF"/>
                </a:solidFill>
              </a:rPr>
              <a:t>int </a:t>
            </a:r>
            <a:r>
              <a:rPr lang="en-US" dirty="0"/>
              <a:t>index] =&gt;...</a:t>
            </a:r>
          </a:p>
          <a:p>
            <a:r>
              <a:rPr lang="en-US" dirty="0"/>
              <a:t>}</a:t>
            </a:r>
          </a:p>
          <a:p>
            <a:endParaRPr lang="en-US" dirty="0"/>
          </a:p>
          <a:p>
            <a:r>
              <a:rPr lang="en-US" sz="3600" dirty="0">
                <a:solidFill>
                  <a:srgbClr val="000000"/>
                </a:solidFill>
              </a:rPr>
              <a:t> </a:t>
            </a:r>
            <a:r>
              <a:rPr lang="en-US" sz="3600" dirty="0">
                <a:solidFill>
                  <a:srgbClr val="33A2BD"/>
                </a:solidFill>
              </a:rPr>
              <a:t>Span</a:t>
            </a:r>
            <a:r>
              <a:rPr lang="en-US" sz="3600" dirty="0">
                <a:solidFill>
                  <a:srgbClr val="000000"/>
                </a:solidFill>
              </a:rPr>
              <a:t>&lt;</a:t>
            </a:r>
            <a:r>
              <a:rPr lang="en-US" sz="3600" dirty="0">
                <a:solidFill>
                  <a:srgbClr val="0000FF"/>
                </a:solidFill>
              </a:rPr>
              <a:t>int</a:t>
            </a:r>
            <a:r>
              <a:rPr lang="en-US" sz="3600" dirty="0">
                <a:solidFill>
                  <a:srgbClr val="000000"/>
                </a:solidFill>
              </a:rPr>
              <a:t>&gt; span = </a:t>
            </a:r>
            <a:r>
              <a:rPr lang="en-US" sz="3600" dirty="0">
                <a:solidFill>
                  <a:srgbClr val="0000FF"/>
                </a:solidFill>
              </a:rPr>
              <a:t>new</a:t>
            </a:r>
            <a:r>
              <a:rPr lang="en-US" sz="3600" dirty="0">
                <a:solidFill>
                  <a:srgbClr val="000000"/>
                </a:solidFill>
              </a:rPr>
              <a:t> </a:t>
            </a:r>
            <a:r>
              <a:rPr lang="en-US" sz="3600" dirty="0">
                <a:solidFill>
                  <a:srgbClr val="0000FF"/>
                </a:solidFill>
              </a:rPr>
              <a:t>int</a:t>
            </a:r>
            <a:r>
              <a:rPr lang="en-US" sz="3600" dirty="0">
                <a:solidFill>
                  <a:srgbClr val="000000"/>
                </a:solidFill>
              </a:rPr>
              <a:t>[42];</a:t>
            </a:r>
          </a:p>
          <a:p>
            <a:r>
              <a:rPr lang="en-US" sz="3600" dirty="0">
                <a:solidFill>
                  <a:srgbClr val="000000"/>
                </a:solidFill>
              </a:rPr>
              <a:t> span[0] = 13;</a:t>
            </a:r>
          </a:p>
          <a:p>
            <a:r>
              <a:rPr lang="en-US" sz="3600" dirty="0">
                <a:solidFill>
                  <a:srgbClr val="000000"/>
                </a:solidFill>
              </a:rPr>
              <a:t> </a:t>
            </a:r>
            <a:r>
              <a:rPr lang="en-US" sz="3600" dirty="0" err="1">
                <a:solidFill>
                  <a:srgbClr val="000000"/>
                </a:solidFill>
              </a:rPr>
              <a:t>Console.WriteLine</a:t>
            </a:r>
            <a:r>
              <a:rPr lang="en-US" sz="3600" dirty="0">
                <a:solidFill>
                  <a:srgbClr val="000000"/>
                </a:solidFill>
              </a:rPr>
              <a:t>(</a:t>
            </a:r>
            <a:r>
              <a:rPr lang="en-US" sz="3600" dirty="0" err="1">
                <a:solidFill>
                  <a:srgbClr val="000000"/>
                </a:solidFill>
              </a:rPr>
              <a:t>span.Length</a:t>
            </a:r>
            <a:r>
              <a:rPr lang="en-US" sz="3600" dirty="0">
                <a:solidFill>
                  <a:srgbClr val="000000"/>
                </a:solidFill>
              </a:rPr>
              <a:t>);</a:t>
            </a:r>
            <a:endParaRPr lang="en-US" dirty="0"/>
          </a:p>
          <a:p>
            <a:endParaRPr lang="en-US" dirty="0"/>
          </a:p>
          <a:p>
            <a:endParaRPr lang="en-US" dirty="0"/>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fade">
                                      <p:cBhvr>
                                        <p:cTn id="10" dur="500"/>
                                        <p:tgtEl>
                                          <p:spTgt spid="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fade">
                                      <p:cBhvr>
                                        <p:cTn id="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dirty="0">
                <a:solidFill>
                  <a:srgbClr val="7030A0"/>
                </a:solidFill>
              </a:rPr>
              <a:t>Span&lt;T&gt; example (1)</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pPr marL="0" indent="0">
              <a:buNone/>
            </a:pP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Parse(</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line)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index = </a:t>
            </a:r>
            <a:r>
              <a:rPr lang="en-US" dirty="0" err="1">
                <a:solidFill>
                  <a:srgbClr val="000000"/>
                </a:solidFill>
                <a:latin typeface="Consolas" panose="020B0609020204030204" pitchFamily="49" charset="0"/>
              </a:rPr>
              <a:t>line.IndexOf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x = </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.Parse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line.Substring</a:t>
            </a:r>
            <a:r>
              <a:rPr lang="en-US" dirty="0">
                <a:solidFill>
                  <a:srgbClr val="000000"/>
                </a:solidFill>
                <a:latin typeface="Consolas" panose="020B0609020204030204" pitchFamily="49" charset="0"/>
              </a:rPr>
              <a:t>(0, index));</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y = </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.Parse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line.Substring</a:t>
            </a:r>
            <a:r>
              <a:rPr lang="en-US" dirty="0">
                <a:solidFill>
                  <a:srgbClr val="000000"/>
                </a:solidFill>
                <a:latin typeface="Consolas" panose="020B0609020204030204" pitchFamily="49" charset="0"/>
              </a:rPr>
              <a:t>(index + 1));</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(x, y);</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420452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dirty="0">
                <a:solidFill>
                  <a:srgbClr val="7030A0"/>
                </a:solidFill>
              </a:rPr>
              <a:t>Span&lt;T&gt; example (2)</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pPr marL="0" indent="0">
              <a:buNone/>
            </a:pP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Parse(</a:t>
            </a:r>
            <a:r>
              <a:rPr lang="en-US" dirty="0" err="1">
                <a:solidFill>
                  <a:srgbClr val="000000"/>
                </a:solidFill>
                <a:latin typeface="Consolas" panose="020B0609020204030204" pitchFamily="49" charset="0"/>
              </a:rPr>
              <a:t>ReadOnlySpan</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line)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index = </a:t>
            </a:r>
            <a:r>
              <a:rPr lang="en-US" dirty="0" err="1">
                <a:solidFill>
                  <a:srgbClr val="000000"/>
                </a:solidFill>
                <a:latin typeface="Consolas" panose="020B0609020204030204" pitchFamily="49" charset="0"/>
              </a:rPr>
              <a:t>line.IndexOf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x = </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.Parse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line.Slice</a:t>
            </a:r>
            <a:r>
              <a:rPr lang="en-US" dirty="0">
                <a:solidFill>
                  <a:srgbClr val="000000"/>
                </a:solidFill>
                <a:latin typeface="Consolas" panose="020B0609020204030204" pitchFamily="49" charset="0"/>
              </a:rPr>
              <a:t>(0, index));</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y = </a:t>
            </a:r>
            <a:r>
              <a:rPr lang="en-US"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.Parse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line.Slice</a:t>
            </a:r>
            <a:r>
              <a:rPr lang="en-US" dirty="0">
                <a:solidFill>
                  <a:srgbClr val="000000"/>
                </a:solidFill>
                <a:latin typeface="Consolas" panose="020B0609020204030204" pitchFamily="49" charset="0"/>
              </a:rPr>
              <a:t>(index + 1));</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(x, y);</a:t>
            </a:r>
          </a:p>
          <a:p>
            <a:pPr marL="0" indent="0">
              <a:buNone/>
            </a:pPr>
            <a:r>
              <a:rPr lang="en-US" dirty="0">
                <a:solidFill>
                  <a:srgbClr val="000000"/>
                </a:solidFill>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4261941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Span&lt;T&gt; is invocation across the stack</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p:txBody>
          <a:bodyPr>
            <a:normAutofit/>
          </a:bodyPr>
          <a:lstStyle/>
          <a:p>
            <a:r>
              <a:rPr lang="en-US"/>
              <a:t>C# </a:t>
            </a:r>
          </a:p>
          <a:p>
            <a:pPr lvl="1"/>
            <a:r>
              <a:rPr lang="en-US"/>
              <a:t>Introduce the notion of ref structs </a:t>
            </a:r>
          </a:p>
          <a:p>
            <a:pPr lvl="1"/>
            <a:r>
              <a:rPr lang="en-US"/>
              <a:t>Escape analysis to allow safe use of </a:t>
            </a:r>
            <a:r>
              <a:rPr lang="en-US" err="1"/>
              <a:t>stackalloc</a:t>
            </a:r>
            <a:endParaRPr lang="en-US"/>
          </a:p>
          <a:p>
            <a:r>
              <a:rPr lang="en-US" err="1"/>
              <a:t>CoreClr</a:t>
            </a:r>
            <a:endParaRPr lang="en-US"/>
          </a:p>
          <a:p>
            <a:pPr lvl="1"/>
            <a:r>
              <a:rPr lang="en-US"/>
              <a:t>Make Span&lt;T&gt; / </a:t>
            </a:r>
            <a:r>
              <a:rPr lang="en-US" err="1"/>
              <a:t>ReadOnlySpan</a:t>
            </a:r>
            <a:r>
              <a:rPr lang="en-US"/>
              <a:t>&lt;T&gt; an intrinsic</a:t>
            </a:r>
          </a:p>
          <a:p>
            <a:pPr lvl="1"/>
            <a:r>
              <a:rPr lang="en-US"/>
              <a:t>JIT gets same optimizations for Span&lt;T&gt; that it has for array</a:t>
            </a:r>
          </a:p>
          <a:p>
            <a:r>
              <a:rPr lang="en-US"/>
              <a:t>Framework</a:t>
            </a:r>
          </a:p>
          <a:p>
            <a:pPr lvl="1"/>
            <a:r>
              <a:rPr lang="en-US"/>
              <a:t>Add Span&lt;T&gt; overloads throughout the framework</a:t>
            </a:r>
          </a:p>
          <a:p>
            <a:pPr lvl="1"/>
            <a:r>
              <a:rPr lang="en-US"/>
              <a:t>Add conversions for string, </a:t>
            </a:r>
            <a:r>
              <a:rPr lang="en-US" err="1"/>
              <a:t>ArraySegment</a:t>
            </a:r>
            <a:r>
              <a:rPr lang="en-US"/>
              <a:t>&lt;T&gt;, arrays, </a:t>
            </a:r>
            <a:r>
              <a:rPr lang="en-US" err="1"/>
              <a:t>etc</a:t>
            </a:r>
            <a:r>
              <a:rPr lang="en-US"/>
              <a:t> …</a:t>
            </a:r>
          </a:p>
          <a:p>
            <a:endParaRPr lang="en-US"/>
          </a:p>
          <a:p>
            <a:endParaRPr lang="en-US"/>
          </a:p>
        </p:txBody>
      </p:sp>
    </p:spTree>
    <p:extLst>
      <p:ext uri="{BB962C8B-B14F-4D97-AF65-F5344CB8AC3E}">
        <p14:creationId xmlns:p14="http://schemas.microsoft.com/office/powerpoint/2010/main" val="1000542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54725A-F86E-45D7-989E-B474EEF63D96}"/>
              </a:ext>
            </a:extLst>
          </p:cNvPr>
          <p:cNvSpPr>
            <a:spLocks noGrp="1"/>
          </p:cNvSpPr>
          <p:nvPr>
            <p:ph type="title"/>
          </p:nvPr>
        </p:nvSpPr>
        <p:spPr/>
        <p:txBody>
          <a:bodyPr/>
          <a:lstStyle/>
          <a:p>
            <a:r>
              <a:rPr lang="en-US">
                <a:solidFill>
                  <a:srgbClr val="7030A0"/>
                </a:solidFill>
              </a:rPr>
              <a:t>Performance PRs with Span&lt;T&gt;</a:t>
            </a:r>
          </a:p>
        </p:txBody>
      </p:sp>
      <p:sp>
        <p:nvSpPr>
          <p:cNvPr id="7" name="Text Placeholder 6">
            <a:extLst>
              <a:ext uri="{FF2B5EF4-FFF2-40B4-BE49-F238E27FC236}">
                <a16:creationId xmlns:a16="http://schemas.microsoft.com/office/drawing/2014/main" id="{5D9CB564-6B03-407B-A907-BD6302255BB8}"/>
              </a:ext>
            </a:extLst>
          </p:cNvPr>
          <p:cNvSpPr>
            <a:spLocks noGrp="1"/>
          </p:cNvSpPr>
          <p:nvPr>
            <p:ph type="body" idx="1"/>
          </p:nvPr>
        </p:nvSpPr>
        <p:spPr/>
        <p:txBody>
          <a:bodyPr/>
          <a:lstStyle/>
          <a:p>
            <a:r>
              <a:rPr lang="en-US">
                <a:hlinkClick r:id="rId3"/>
              </a:rPr>
              <a:t>https://github.com/dotnet/coreclr/pull/16994/files</a:t>
            </a:r>
            <a:endParaRPr lang="en-US"/>
          </a:p>
          <a:p>
            <a:endParaRPr lang="en-US"/>
          </a:p>
        </p:txBody>
      </p:sp>
    </p:spTree>
    <p:extLst>
      <p:ext uri="{BB962C8B-B14F-4D97-AF65-F5344CB8AC3E}">
        <p14:creationId xmlns:p14="http://schemas.microsoft.com/office/powerpoint/2010/main" val="3097055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Performance .NET Core 2.0 vs 2.1</a:t>
            </a:r>
          </a:p>
        </p:txBody>
      </p:sp>
      <p:sp>
        <p:nvSpPr>
          <p:cNvPr id="3" name="Content Placeholder 2">
            <a:extLst>
              <a:ext uri="{FF2B5EF4-FFF2-40B4-BE49-F238E27FC236}">
                <a16:creationId xmlns:a16="http://schemas.microsoft.com/office/drawing/2014/main" id="{0ABD4E2D-CF56-420A-B0BC-94AB2C244D31}"/>
              </a:ext>
            </a:extLst>
          </p:cNvPr>
          <p:cNvSpPr>
            <a:spLocks noGrp="1"/>
          </p:cNvSpPr>
          <p:nvPr>
            <p:ph idx="1"/>
          </p:nvPr>
        </p:nvSpPr>
        <p:spPr>
          <a:xfrm>
            <a:off x="838200" y="1825625"/>
            <a:ext cx="10515600" cy="4351338"/>
          </a:xfrm>
        </p:spPr>
        <p:txBody>
          <a:bodyPr>
            <a:normAutofit/>
          </a:bodyPr>
          <a:lstStyle/>
          <a:p>
            <a:pPr marL="0" indent="0">
              <a:buNone/>
            </a:pPr>
            <a:endParaRPr lang="en-US"/>
          </a:p>
          <a:p>
            <a:pPr marL="0" indent="0">
              <a:buNone/>
            </a:pPr>
            <a:endParaRPr lang="en-US"/>
          </a:p>
        </p:txBody>
      </p:sp>
      <p:graphicFrame>
        <p:nvGraphicFramePr>
          <p:cNvPr id="4" name="Table 3">
            <a:extLst>
              <a:ext uri="{FF2B5EF4-FFF2-40B4-BE49-F238E27FC236}">
                <a16:creationId xmlns:a16="http://schemas.microsoft.com/office/drawing/2014/main" id="{67BAE27A-89AF-4080-A9BD-823DE5D81D3B}"/>
              </a:ext>
            </a:extLst>
          </p:cNvPr>
          <p:cNvGraphicFramePr>
            <a:graphicFrameLocks noGrp="1"/>
          </p:cNvGraphicFramePr>
          <p:nvPr>
            <p:extLst>
              <p:ext uri="{D42A27DB-BD31-4B8C-83A1-F6EECF244321}">
                <p14:modId xmlns:p14="http://schemas.microsoft.com/office/powerpoint/2010/main" val="1253089211"/>
              </p:ext>
            </p:extLst>
          </p:nvPr>
        </p:nvGraphicFramePr>
        <p:xfrm>
          <a:off x="990601" y="1755759"/>
          <a:ext cx="9156031" cy="2926080"/>
        </p:xfrm>
        <a:graphic>
          <a:graphicData uri="http://schemas.openxmlformats.org/drawingml/2006/table">
            <a:tbl>
              <a:tblPr firstRow="1" bandRow="1">
                <a:tableStyleId>{5C22544A-7EE6-4342-B048-85BDC9FD1C3A}</a:tableStyleId>
              </a:tblPr>
              <a:tblGrid>
                <a:gridCol w="2549633">
                  <a:extLst>
                    <a:ext uri="{9D8B030D-6E8A-4147-A177-3AD203B41FA5}">
                      <a16:colId xmlns:a16="http://schemas.microsoft.com/office/drawing/2014/main" val="4188345101"/>
                    </a:ext>
                  </a:extLst>
                </a:gridCol>
                <a:gridCol w="1522751">
                  <a:extLst>
                    <a:ext uri="{9D8B030D-6E8A-4147-A177-3AD203B41FA5}">
                      <a16:colId xmlns:a16="http://schemas.microsoft.com/office/drawing/2014/main" val="3250542726"/>
                    </a:ext>
                  </a:extLst>
                </a:gridCol>
                <a:gridCol w="1421235">
                  <a:extLst>
                    <a:ext uri="{9D8B030D-6E8A-4147-A177-3AD203B41FA5}">
                      <a16:colId xmlns:a16="http://schemas.microsoft.com/office/drawing/2014/main" val="3266319602"/>
                    </a:ext>
                  </a:extLst>
                </a:gridCol>
                <a:gridCol w="1831206">
                  <a:extLst>
                    <a:ext uri="{9D8B030D-6E8A-4147-A177-3AD203B41FA5}">
                      <a16:colId xmlns:a16="http://schemas.microsoft.com/office/drawing/2014/main" val="1542190561"/>
                    </a:ext>
                  </a:extLst>
                </a:gridCol>
                <a:gridCol w="1831206">
                  <a:extLst>
                    <a:ext uri="{9D8B030D-6E8A-4147-A177-3AD203B41FA5}">
                      <a16:colId xmlns:a16="http://schemas.microsoft.com/office/drawing/2014/main" val="1960767343"/>
                    </a:ext>
                  </a:extLst>
                </a:gridCol>
              </a:tblGrid>
              <a:tr h="181702">
                <a:tc>
                  <a:txBody>
                    <a:bodyPr/>
                    <a:lstStyle/>
                    <a:p>
                      <a:endParaRPr lang="en-US"/>
                    </a:p>
                  </a:txBody>
                  <a:tcPr/>
                </a:tc>
                <a:tc>
                  <a:txBody>
                    <a:bodyPr/>
                    <a:lstStyle/>
                    <a:p>
                      <a:r>
                        <a:rPr lang="en-US"/>
                        <a:t>2.0 elapsed</a:t>
                      </a:r>
                    </a:p>
                  </a:txBody>
                  <a:tcPr/>
                </a:tc>
                <a:tc>
                  <a:txBody>
                    <a:bodyPr/>
                    <a:lstStyle/>
                    <a:p>
                      <a:r>
                        <a:rPr lang="en-US"/>
                        <a:t>2.1 elapsed</a:t>
                      </a:r>
                    </a:p>
                  </a:txBody>
                  <a:tcPr/>
                </a:tc>
                <a:tc>
                  <a:txBody>
                    <a:bodyPr/>
                    <a:lstStyle/>
                    <a:p>
                      <a:r>
                        <a:rPr lang="en-US"/>
                        <a:t>2.0 allocations</a:t>
                      </a:r>
                    </a:p>
                  </a:txBody>
                  <a:tcPr/>
                </a:tc>
                <a:tc>
                  <a:txBody>
                    <a:bodyPr/>
                    <a:lstStyle/>
                    <a:p>
                      <a:r>
                        <a:rPr lang="en-US"/>
                        <a:t>2.1 allocations</a:t>
                      </a:r>
                    </a:p>
                  </a:txBody>
                  <a:tcPr/>
                </a:tc>
                <a:extLst>
                  <a:ext uri="{0D108BD9-81ED-4DB2-BD59-A6C34878D82A}">
                    <a16:rowId xmlns:a16="http://schemas.microsoft.com/office/drawing/2014/main" val="366936930"/>
                  </a:ext>
                </a:extLst>
              </a:tr>
              <a:tr h="339265">
                <a:tc>
                  <a:txBody>
                    <a:bodyPr/>
                    <a:lstStyle/>
                    <a:p>
                      <a:r>
                        <a:rPr lang="en-US" err="1"/>
                        <a:t>String.Equals</a:t>
                      </a:r>
                      <a:endParaRPr lang="en-US"/>
                    </a:p>
                  </a:txBody>
                  <a:tcPr/>
                </a:tc>
                <a:tc>
                  <a:txBody>
                    <a:bodyPr/>
                    <a:lstStyle/>
                    <a:p>
                      <a:r>
                        <a:rPr lang="en-US"/>
                        <a:t>16.16ns</a:t>
                      </a:r>
                    </a:p>
                  </a:txBody>
                  <a:tcPr/>
                </a:tc>
                <a:tc>
                  <a:txBody>
                    <a:bodyPr/>
                    <a:lstStyle/>
                    <a:p>
                      <a:r>
                        <a:rPr lang="en-US"/>
                        <a:t>10.20ns</a:t>
                      </a:r>
                    </a:p>
                  </a:txBody>
                  <a:tcPr/>
                </a:tc>
                <a:tc>
                  <a:txBody>
                    <a:bodyPr/>
                    <a:lstStyle/>
                    <a:p>
                      <a:r>
                        <a:rPr lang="en-US"/>
                        <a:t>N/A</a:t>
                      </a:r>
                    </a:p>
                  </a:txBody>
                  <a:tcPr/>
                </a:tc>
                <a:tc>
                  <a:txBody>
                    <a:bodyPr/>
                    <a:lstStyle/>
                    <a:p>
                      <a:r>
                        <a:rPr lang="en-US"/>
                        <a:t>N/A</a:t>
                      </a:r>
                    </a:p>
                  </a:txBody>
                  <a:tcPr/>
                </a:tc>
                <a:extLst>
                  <a:ext uri="{0D108BD9-81ED-4DB2-BD59-A6C34878D82A}">
                    <a16:rowId xmlns:a16="http://schemas.microsoft.com/office/drawing/2014/main" val="4242870544"/>
                  </a:ext>
                </a:extLst>
              </a:tr>
              <a:tr h="339265">
                <a:tc>
                  <a:txBody>
                    <a:bodyPr/>
                    <a:lstStyle/>
                    <a:p>
                      <a:r>
                        <a:rPr lang="en-US" err="1"/>
                        <a:t>String.Split</a:t>
                      </a:r>
                      <a:endParaRPr lang="en-US"/>
                    </a:p>
                  </a:txBody>
                  <a:tcPr/>
                </a:tc>
                <a:tc>
                  <a:txBody>
                    <a:bodyPr/>
                    <a:lstStyle/>
                    <a:p>
                      <a:r>
                        <a:rPr lang="en-US"/>
                        <a:t>459.5ns</a:t>
                      </a:r>
                    </a:p>
                  </a:txBody>
                  <a:tcPr/>
                </a:tc>
                <a:tc>
                  <a:txBody>
                    <a:bodyPr/>
                    <a:lstStyle/>
                    <a:p>
                      <a:r>
                        <a:rPr lang="en-US"/>
                        <a:t>305.2ns</a:t>
                      </a:r>
                    </a:p>
                  </a:txBody>
                  <a:tcPr/>
                </a:tc>
                <a:tc>
                  <a:txBody>
                    <a:bodyPr/>
                    <a:lstStyle/>
                    <a:p>
                      <a:r>
                        <a:rPr lang="en-US"/>
                        <a:t>1,216B</a:t>
                      </a:r>
                    </a:p>
                  </a:txBody>
                  <a:tcPr/>
                </a:tc>
                <a:tc>
                  <a:txBody>
                    <a:bodyPr/>
                    <a:lstStyle/>
                    <a:p>
                      <a:r>
                        <a:rPr lang="en-US"/>
                        <a:t>480B</a:t>
                      </a:r>
                    </a:p>
                  </a:txBody>
                  <a:tcPr/>
                </a:tc>
                <a:extLst>
                  <a:ext uri="{0D108BD9-81ED-4DB2-BD59-A6C34878D82A}">
                    <a16:rowId xmlns:a16="http://schemas.microsoft.com/office/drawing/2014/main" val="2028219666"/>
                  </a:ext>
                </a:extLst>
              </a:tr>
              <a:tr h="339265">
                <a:tc>
                  <a:txBody>
                    <a:bodyPr/>
                    <a:lstStyle/>
                    <a:p>
                      <a:r>
                        <a:rPr lang="en-US" err="1"/>
                        <a:t>String.Format</a:t>
                      </a:r>
                      <a:endParaRPr lang="en-US"/>
                    </a:p>
                  </a:txBody>
                  <a:tcPr/>
                </a:tc>
                <a:tc>
                  <a:txBody>
                    <a:bodyPr/>
                    <a:lstStyle/>
                    <a:p>
                      <a:r>
                        <a:rPr lang="en-US"/>
                        <a:t>196.1ns</a:t>
                      </a:r>
                    </a:p>
                  </a:txBody>
                  <a:tcPr/>
                </a:tc>
                <a:tc>
                  <a:txBody>
                    <a:bodyPr/>
                    <a:lstStyle/>
                    <a:p>
                      <a:r>
                        <a:rPr lang="en-US"/>
                        <a:t>151.3ns</a:t>
                      </a:r>
                    </a:p>
                  </a:txBody>
                  <a:tcPr/>
                </a:tc>
                <a:tc>
                  <a:txBody>
                    <a:bodyPr/>
                    <a:lstStyle/>
                    <a:p>
                      <a:r>
                        <a:rPr lang="en-US"/>
                        <a:t>128B</a:t>
                      </a:r>
                    </a:p>
                  </a:txBody>
                  <a:tcPr/>
                </a:tc>
                <a:tc>
                  <a:txBody>
                    <a:bodyPr/>
                    <a:lstStyle/>
                    <a:p>
                      <a:r>
                        <a:rPr lang="en-US"/>
                        <a:t>80B</a:t>
                      </a:r>
                    </a:p>
                  </a:txBody>
                  <a:tcPr/>
                </a:tc>
                <a:extLst>
                  <a:ext uri="{0D108BD9-81ED-4DB2-BD59-A6C34878D82A}">
                    <a16:rowId xmlns:a16="http://schemas.microsoft.com/office/drawing/2014/main" val="144955052"/>
                  </a:ext>
                </a:extLst>
              </a:tr>
              <a:tr h="339265">
                <a:tc>
                  <a:txBody>
                    <a:bodyPr/>
                    <a:lstStyle/>
                    <a:p>
                      <a:r>
                        <a:rPr lang="en-US" err="1"/>
                        <a:t>StringBuilder.Append</a:t>
                      </a:r>
                      <a:endParaRPr lang="en-US"/>
                    </a:p>
                  </a:txBody>
                  <a:tcPr/>
                </a:tc>
                <a:tc>
                  <a:txBody>
                    <a:bodyPr/>
                    <a:lstStyle/>
                    <a:p>
                      <a:r>
                        <a:rPr lang="en-US"/>
                        <a:t>6.523ms</a:t>
                      </a:r>
                    </a:p>
                  </a:txBody>
                  <a:tcPr/>
                </a:tc>
                <a:tc>
                  <a:txBody>
                    <a:bodyPr/>
                    <a:lstStyle/>
                    <a:p>
                      <a:r>
                        <a:rPr lang="en-US"/>
                        <a:t>3.268ms</a:t>
                      </a:r>
                    </a:p>
                  </a:txBody>
                  <a:tcPr/>
                </a:tc>
                <a:tc>
                  <a:txBody>
                    <a:bodyPr/>
                    <a:lstStyle/>
                    <a:p>
                      <a:r>
                        <a:rPr lang="en-US"/>
                        <a:t>3,992KB</a:t>
                      </a:r>
                    </a:p>
                  </a:txBody>
                  <a:tcPr/>
                </a:tc>
                <a:tc>
                  <a:txBody>
                    <a:bodyPr/>
                    <a:lstStyle/>
                    <a:p>
                      <a:r>
                        <a:rPr lang="en-US"/>
                        <a:t>0KB</a:t>
                      </a:r>
                    </a:p>
                  </a:txBody>
                  <a:tcPr/>
                </a:tc>
                <a:extLst>
                  <a:ext uri="{0D108BD9-81ED-4DB2-BD59-A6C34878D82A}">
                    <a16:rowId xmlns:a16="http://schemas.microsoft.com/office/drawing/2014/main" val="1152492067"/>
                  </a:ext>
                </a:extLst>
              </a:tr>
              <a:tr h="339265">
                <a:tc>
                  <a:txBody>
                    <a:bodyPr/>
                    <a:lstStyle/>
                    <a:p>
                      <a:r>
                        <a:rPr lang="en-US"/>
                        <a:t>Int32.Format</a:t>
                      </a:r>
                    </a:p>
                  </a:txBody>
                  <a:tcPr/>
                </a:tc>
                <a:tc>
                  <a:txBody>
                    <a:bodyPr/>
                    <a:lstStyle/>
                    <a:p>
                      <a:r>
                        <a:rPr lang="en-US"/>
                        <a:t>65.27ns</a:t>
                      </a:r>
                    </a:p>
                  </a:txBody>
                  <a:tcPr/>
                </a:tc>
                <a:tc>
                  <a:txBody>
                    <a:bodyPr/>
                    <a:lstStyle/>
                    <a:p>
                      <a:r>
                        <a:rPr lang="en-US"/>
                        <a:t>34.88ns</a:t>
                      </a:r>
                    </a:p>
                  </a:txBody>
                  <a:tcPr/>
                </a:tc>
                <a:tc>
                  <a:txBody>
                    <a:bodyPr/>
                    <a:lstStyle/>
                    <a:p>
                      <a:r>
                        <a:rPr lang="en-US"/>
                        <a:t>48B</a:t>
                      </a:r>
                    </a:p>
                  </a:txBody>
                  <a:tcPr/>
                </a:tc>
                <a:tc>
                  <a:txBody>
                    <a:bodyPr/>
                    <a:lstStyle/>
                    <a:p>
                      <a:r>
                        <a:rPr lang="en-US"/>
                        <a:t>48B</a:t>
                      </a:r>
                    </a:p>
                  </a:txBody>
                  <a:tcPr/>
                </a:tc>
                <a:extLst>
                  <a:ext uri="{0D108BD9-81ED-4DB2-BD59-A6C34878D82A}">
                    <a16:rowId xmlns:a16="http://schemas.microsoft.com/office/drawing/2014/main" val="3565568048"/>
                  </a:ext>
                </a:extLst>
              </a:tr>
              <a:tr h="339265">
                <a:tc>
                  <a:txBody>
                    <a:bodyPr/>
                    <a:lstStyle/>
                    <a:p>
                      <a:r>
                        <a:rPr lang="en-US"/>
                        <a:t>Int32.Parse</a:t>
                      </a:r>
                    </a:p>
                  </a:txBody>
                  <a:tcPr/>
                </a:tc>
                <a:tc>
                  <a:txBody>
                    <a:bodyPr/>
                    <a:lstStyle/>
                    <a:p>
                      <a:r>
                        <a:rPr lang="en-US"/>
                        <a:t>96.95ns</a:t>
                      </a:r>
                    </a:p>
                  </a:txBody>
                  <a:tcPr/>
                </a:tc>
                <a:tc>
                  <a:txBody>
                    <a:bodyPr/>
                    <a:lstStyle/>
                    <a:p>
                      <a:r>
                        <a:rPr lang="en-US"/>
                        <a:t>76.99ns</a:t>
                      </a:r>
                    </a:p>
                  </a:txBody>
                  <a:tcPr/>
                </a:tc>
                <a:tc>
                  <a:txBody>
                    <a:bodyPr/>
                    <a:lstStyle/>
                    <a:p>
                      <a:r>
                        <a:rPr lang="en-US"/>
                        <a:t>N/A</a:t>
                      </a:r>
                    </a:p>
                  </a:txBody>
                  <a:tcPr/>
                </a:tc>
                <a:tc>
                  <a:txBody>
                    <a:bodyPr/>
                    <a:lstStyle/>
                    <a:p>
                      <a:r>
                        <a:rPr lang="en-US"/>
                        <a:t>N/A</a:t>
                      </a:r>
                    </a:p>
                  </a:txBody>
                  <a:tcPr/>
                </a:tc>
                <a:extLst>
                  <a:ext uri="{0D108BD9-81ED-4DB2-BD59-A6C34878D82A}">
                    <a16:rowId xmlns:a16="http://schemas.microsoft.com/office/drawing/2014/main" val="633241808"/>
                  </a:ext>
                </a:extLst>
              </a:tr>
              <a:tr h="339265">
                <a:tc>
                  <a:txBody>
                    <a:bodyPr/>
                    <a:lstStyle/>
                    <a:p>
                      <a:r>
                        <a:rPr lang="en-US" err="1"/>
                        <a:t>BigInteger.ToString</a:t>
                      </a:r>
                      <a:endParaRPr lang="en-US"/>
                    </a:p>
                  </a:txBody>
                  <a:tcPr/>
                </a:tc>
                <a:tc>
                  <a:txBody>
                    <a:bodyPr/>
                    <a:lstStyle/>
                    <a:p>
                      <a:r>
                        <a:rPr lang="en-US"/>
                        <a:t>36.67us</a:t>
                      </a:r>
                    </a:p>
                  </a:txBody>
                  <a:tcPr/>
                </a:tc>
                <a:tc>
                  <a:txBody>
                    <a:bodyPr/>
                    <a:lstStyle/>
                    <a:p>
                      <a:r>
                        <a:rPr lang="en-US"/>
                        <a:t>3.119us</a:t>
                      </a:r>
                    </a:p>
                  </a:txBody>
                  <a:tcPr/>
                </a:tc>
                <a:tc>
                  <a:txBody>
                    <a:bodyPr/>
                    <a:lstStyle/>
                    <a:p>
                      <a:r>
                        <a:rPr lang="en-US"/>
                        <a:t>34.73KB</a:t>
                      </a:r>
                    </a:p>
                  </a:txBody>
                  <a:tcPr/>
                </a:tc>
                <a:tc>
                  <a:txBody>
                    <a:bodyPr/>
                    <a:lstStyle/>
                    <a:p>
                      <a:r>
                        <a:rPr lang="en-US"/>
                        <a:t>3.27KB</a:t>
                      </a:r>
                    </a:p>
                  </a:txBody>
                  <a:tcPr/>
                </a:tc>
                <a:extLst>
                  <a:ext uri="{0D108BD9-81ED-4DB2-BD59-A6C34878D82A}">
                    <a16:rowId xmlns:a16="http://schemas.microsoft.com/office/drawing/2014/main" val="493293741"/>
                  </a:ext>
                </a:extLst>
              </a:tr>
            </a:tbl>
          </a:graphicData>
        </a:graphic>
      </p:graphicFrame>
      <p:sp>
        <p:nvSpPr>
          <p:cNvPr id="6" name="TextBox 5">
            <a:extLst>
              <a:ext uri="{FF2B5EF4-FFF2-40B4-BE49-F238E27FC236}">
                <a16:creationId xmlns:a16="http://schemas.microsoft.com/office/drawing/2014/main" id="{10E143EA-1B29-477B-AC5C-43B5B832C9B7}"/>
              </a:ext>
            </a:extLst>
          </p:cNvPr>
          <p:cNvSpPr txBox="1"/>
          <p:nvPr/>
        </p:nvSpPr>
        <p:spPr>
          <a:xfrm>
            <a:off x="890337" y="5060069"/>
            <a:ext cx="9626481" cy="369332"/>
          </a:xfrm>
          <a:prstGeom prst="rect">
            <a:avLst/>
          </a:prstGeom>
          <a:noFill/>
        </p:spPr>
        <p:txBody>
          <a:bodyPr wrap="none" rtlCol="0">
            <a:spAutoFit/>
          </a:bodyPr>
          <a:lstStyle/>
          <a:p>
            <a:r>
              <a:rPr lang="en-US">
                <a:hlinkClick r:id="rId3"/>
              </a:rPr>
              <a:t>https://blogs.msdn.microsoft.com/dotnet/2018/04/18/performance-improvements-in-net-core-2-1/</a:t>
            </a:r>
            <a:r>
              <a:rPr lang="en-US"/>
              <a:t> </a:t>
            </a:r>
          </a:p>
        </p:txBody>
      </p:sp>
    </p:spTree>
    <p:extLst>
      <p:ext uri="{BB962C8B-B14F-4D97-AF65-F5344CB8AC3E}">
        <p14:creationId xmlns:p14="http://schemas.microsoft.com/office/powerpoint/2010/main" val="61441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E2D-C9BD-44AA-987C-02ADA0BA8DFA}"/>
              </a:ext>
            </a:extLst>
          </p:cNvPr>
          <p:cNvSpPr>
            <a:spLocks noGrp="1"/>
          </p:cNvSpPr>
          <p:nvPr>
            <p:ph type="title"/>
          </p:nvPr>
        </p:nvSpPr>
        <p:spPr/>
        <p:txBody>
          <a:bodyPr/>
          <a:lstStyle/>
          <a:p>
            <a:r>
              <a:rPr lang="en-US" b="1" i="1">
                <a:solidFill>
                  <a:srgbClr val="7030A0"/>
                </a:solidFill>
              </a:rPr>
              <a:t>Bing.com on .NET Core 2.1</a:t>
            </a:r>
          </a:p>
        </p:txBody>
      </p:sp>
      <p:pic>
        <p:nvPicPr>
          <p:cNvPr id="1026" name="Picture 2" descr="https://msdnshared.blob.core.windows.net/media/2018/08/bingnetcoreimprovement2.png">
            <a:extLst>
              <a:ext uri="{FF2B5EF4-FFF2-40B4-BE49-F238E27FC236}">
                <a16:creationId xmlns:a16="http://schemas.microsoft.com/office/drawing/2014/main" id="{D6B0CCE9-510B-4533-8F04-563F722862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728380"/>
            <a:ext cx="10515600" cy="254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84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CE14-9505-476A-8D9A-14E2661E33BD}"/>
              </a:ext>
            </a:extLst>
          </p:cNvPr>
          <p:cNvSpPr>
            <a:spLocks noGrp="1"/>
          </p:cNvSpPr>
          <p:nvPr>
            <p:ph type="title"/>
          </p:nvPr>
        </p:nvSpPr>
        <p:spPr>
          <a:xfrm>
            <a:off x="838200" y="365125"/>
            <a:ext cx="10515600" cy="956529"/>
          </a:xfrm>
        </p:spPr>
        <p:txBody>
          <a:bodyPr/>
          <a:lstStyle/>
          <a:p>
            <a:r>
              <a:rPr lang="en-US" b="1" i="1">
                <a:solidFill>
                  <a:srgbClr val="7030A0"/>
                </a:solidFill>
              </a:rPr>
              <a:t>Migration Wave</a:t>
            </a:r>
          </a:p>
        </p:txBody>
      </p:sp>
      <p:sp>
        <p:nvSpPr>
          <p:cNvPr id="3" name="Content Placeholder 2">
            <a:extLst>
              <a:ext uri="{FF2B5EF4-FFF2-40B4-BE49-F238E27FC236}">
                <a16:creationId xmlns:a16="http://schemas.microsoft.com/office/drawing/2014/main" id="{D858AF03-E49E-48BE-91D3-244E5C7D303B}"/>
              </a:ext>
            </a:extLst>
          </p:cNvPr>
          <p:cNvSpPr>
            <a:spLocks noGrp="1"/>
          </p:cNvSpPr>
          <p:nvPr>
            <p:ph idx="1"/>
          </p:nvPr>
        </p:nvSpPr>
        <p:spPr>
          <a:xfrm>
            <a:off x="838200" y="1552175"/>
            <a:ext cx="10515600" cy="4663208"/>
          </a:xfrm>
        </p:spPr>
        <p:txBody>
          <a:bodyPr/>
          <a:lstStyle/>
          <a:p>
            <a:r>
              <a:rPr lang="en-US"/>
              <a:t>Bing front end SNR migration</a:t>
            </a:r>
          </a:p>
          <a:p>
            <a:r>
              <a:rPr lang="en-US"/>
              <a:t>PowerShell Core</a:t>
            </a:r>
          </a:p>
          <a:p>
            <a:r>
              <a:rPr lang="en-US"/>
              <a:t>Azure DevOps</a:t>
            </a:r>
          </a:p>
          <a:p>
            <a:r>
              <a:rPr lang="en-US"/>
              <a:t>Office Planner</a:t>
            </a:r>
          </a:p>
          <a:p>
            <a:r>
              <a:rPr lang="en-US"/>
              <a:t>Bing back end XAP start the migration</a:t>
            </a:r>
          </a:p>
          <a:p>
            <a:r>
              <a:rPr lang="en-US" err="1"/>
              <a:t>IoTEdge</a:t>
            </a:r>
            <a:endParaRPr lang="en-US"/>
          </a:p>
          <a:p>
            <a:r>
              <a:rPr lang="en-US"/>
              <a:t>Cosmos</a:t>
            </a:r>
          </a:p>
          <a:p>
            <a:r>
              <a:rPr lang="en-US"/>
              <a:t>More</a:t>
            </a:r>
          </a:p>
        </p:txBody>
      </p:sp>
    </p:spTree>
    <p:extLst>
      <p:ext uri="{BB962C8B-B14F-4D97-AF65-F5344CB8AC3E}">
        <p14:creationId xmlns:p14="http://schemas.microsoft.com/office/powerpoint/2010/main" val="2838643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5F532C-A791-44AD-84EB-9769E63795A0}"/>
              </a:ext>
            </a:extLst>
          </p:cNvPr>
          <p:cNvSpPr/>
          <p:nvPr/>
        </p:nvSpPr>
        <p:spPr bwMode="auto">
          <a:xfrm>
            <a:off x="-104272" y="-10664"/>
            <a:ext cx="12296272" cy="949673"/>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5DE3BEC0-007F-4E8A-B331-661900177C09}"/>
              </a:ext>
            </a:extLst>
          </p:cNvPr>
          <p:cNvSpPr>
            <a:spLocks noChangeArrowheads="1"/>
          </p:cNvSpPr>
          <p:nvPr/>
        </p:nvSpPr>
        <p:spPr bwMode="auto">
          <a:xfrm>
            <a:off x="270067" y="1421016"/>
            <a:ext cx="5277832" cy="86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42" numCol="1" anchor="ctr" anchorCtr="0" compatLnSpc="1">
            <a:prstTxWarp prst="textNoShape">
              <a:avLst/>
            </a:prstTxWarp>
            <a:spAutoFit/>
          </a:bodyPr>
          <a:lstStyle/>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err="1">
                <a:ln>
                  <a:noFill/>
                </a:ln>
                <a:solidFill>
                  <a:srgbClr val="505050"/>
                </a:solidFill>
                <a:effectLst/>
                <a:uLnTx/>
                <a:uFillTx/>
                <a:latin typeface="Segoe UI Semilight"/>
                <a:ea typeface="+mn-ea"/>
                <a:cs typeface="+mn-cs"/>
                <a:hlinkClick r:id="rId3"/>
              </a:rPr>
              <a:t>RayGun</a:t>
            </a:r>
            <a:endParaRPr kumimoji="0" lang="en-US" alt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505050"/>
                </a:solidFill>
                <a:effectLst/>
                <a:uLnTx/>
                <a:uFillTx/>
                <a:latin typeface="Segoe UI Semilight"/>
                <a:ea typeface="+mn-ea"/>
                <a:cs typeface="+mn-cs"/>
              </a:rPr>
              <a:t>"Using the same-size server, we were able to go from 1,000 requests per second per node with Node.js to 20,000 requests per second with .NET Core."</a:t>
            </a: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1" u="none" strike="noStrike" kern="1200" cap="none" spc="0" normalizeH="0" baseline="0" noProof="0">
                <a:ln>
                  <a:noFill/>
                </a:ln>
                <a:solidFill>
                  <a:srgbClr val="505050"/>
                </a:solidFill>
                <a:effectLst/>
                <a:uLnTx/>
                <a:uFillTx/>
                <a:latin typeface="Segoe UI Semilight"/>
                <a:ea typeface="+mn-ea"/>
                <a:cs typeface="+mn-cs"/>
              </a:rPr>
              <a:t>- John-Daniel Trask, CEO and Co-Founder</a:t>
            </a:r>
            <a:endParaRPr kumimoji="0" lang="en-US" altLang="en-US" sz="12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352B186A-E587-43F1-996A-262849F45A0A}"/>
              </a:ext>
            </a:extLst>
          </p:cNvPr>
          <p:cNvSpPr/>
          <p:nvPr/>
        </p:nvSpPr>
        <p:spPr>
          <a:xfrm>
            <a:off x="6542744" y="1328748"/>
            <a:ext cx="505445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err="1">
                <a:ln>
                  <a:noFill/>
                </a:ln>
                <a:solidFill>
                  <a:srgbClr val="505050"/>
                </a:solidFill>
                <a:effectLst/>
                <a:uLnTx/>
                <a:uFillTx/>
                <a:latin typeface="Segoe UI Semilight"/>
                <a:ea typeface="+mn-ea"/>
                <a:cs typeface="+mn-cs"/>
                <a:hlinkClick r:id="rId4"/>
              </a:rPr>
              <a:t>AstroReality</a:t>
            </a: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4"/>
              </a:rPr>
              <a:t>, Quantum Technologies</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"We think .NET Core is mature, very powerful, and a great choice for advanced modern apps."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err="1">
                <a:ln>
                  <a:noFill/>
                </a:ln>
                <a:solidFill>
                  <a:srgbClr val="505050"/>
                </a:solidFill>
                <a:effectLst/>
                <a:uLnTx/>
                <a:uFillTx/>
                <a:latin typeface="Segoe UI Semilight"/>
                <a:ea typeface="+mn-ea"/>
                <a:cs typeface="+mn-cs"/>
              </a:rPr>
              <a:t>Zerlot</a:t>
            </a:r>
            <a:r>
              <a:rPr kumimoji="0" lang="en-US" sz="1200" b="0" i="1" u="none" strike="noStrike" kern="1200" cap="none" spc="0" normalizeH="0" baseline="0" noProof="0">
                <a:ln>
                  <a:noFill/>
                </a:ln>
                <a:solidFill>
                  <a:srgbClr val="505050"/>
                </a:solidFill>
                <a:effectLst/>
                <a:uLnTx/>
                <a:uFillTx/>
                <a:latin typeface="Segoe UI Semilight"/>
                <a:ea typeface="+mn-ea"/>
                <a:cs typeface="+mn-cs"/>
              </a:rPr>
              <a:t> Ma, Cofounder and CEO</a:t>
            </a:r>
            <a:endParaRPr kumimoji="0" lang="en-US" sz="12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CDB8205C-6BD5-49A0-9D8B-89370139BB2B}"/>
              </a:ext>
            </a:extLst>
          </p:cNvPr>
          <p:cNvSpPr/>
          <p:nvPr/>
        </p:nvSpPr>
        <p:spPr>
          <a:xfrm>
            <a:off x="432833" y="2519384"/>
            <a:ext cx="4952298"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5"/>
              </a:rPr>
              <a:t>Jet.com Inc.</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"The event-driven, microservices paradigm eliminated a lot of the overhead that comes with a service-oriented architecture."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505050"/>
                </a:solidFill>
                <a:effectLst/>
                <a:uLnTx/>
                <a:uFillTx/>
                <a:latin typeface="Segoe UI Semilight"/>
                <a:ea typeface="+mn-ea"/>
                <a:cs typeface="+mn-cs"/>
              </a:rPr>
              <a:t>- Mike Hanrahan, CTO</a:t>
            </a:r>
            <a:endParaRPr kumimoji="0" lang="en-US" sz="12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9" name="Rectangle 8">
            <a:extLst>
              <a:ext uri="{FF2B5EF4-FFF2-40B4-BE49-F238E27FC236}">
                <a16:creationId xmlns:a16="http://schemas.microsoft.com/office/drawing/2014/main" id="{BC02D88A-4E6A-4EC5-9B88-87496C1483AF}"/>
              </a:ext>
            </a:extLst>
          </p:cNvPr>
          <p:cNvSpPr/>
          <p:nvPr/>
        </p:nvSpPr>
        <p:spPr>
          <a:xfrm>
            <a:off x="6371604" y="2519383"/>
            <a:ext cx="5396739" cy="101566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6"/>
              </a:rPr>
              <a:t>Tencent</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“The cross-platform capabilities of .NET Core were very important to us. Also, Microsoft designed .NET Core with a microservice architecture in mind, and that fits right in with our redesign plans.”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err="1">
                <a:ln>
                  <a:noFill/>
                </a:ln>
                <a:solidFill>
                  <a:srgbClr val="505050"/>
                </a:solidFill>
                <a:effectLst/>
                <a:uLnTx/>
                <a:uFillTx/>
                <a:latin typeface="Segoe UI Semilight"/>
                <a:ea typeface="+mn-ea"/>
                <a:cs typeface="+mn-cs"/>
              </a:rPr>
              <a:t>Shanyou</a:t>
            </a:r>
            <a:r>
              <a:rPr kumimoji="0" lang="en-US" sz="1200" b="0" i="1" u="none" strike="noStrike" kern="1200" cap="none" spc="0" normalizeH="0" baseline="0" noProof="0">
                <a:ln>
                  <a:noFill/>
                </a:ln>
                <a:solidFill>
                  <a:srgbClr val="505050"/>
                </a:solidFill>
                <a:effectLst/>
                <a:uLnTx/>
                <a:uFillTx/>
                <a:latin typeface="Segoe UI Semilight"/>
                <a:ea typeface="+mn-ea"/>
                <a:cs typeface="+mn-cs"/>
              </a:rPr>
              <a:t> Zhang: Senior Software Architect</a:t>
            </a:r>
          </a:p>
        </p:txBody>
      </p:sp>
      <p:sp>
        <p:nvSpPr>
          <p:cNvPr id="10" name="Rectangle 9">
            <a:extLst>
              <a:ext uri="{FF2B5EF4-FFF2-40B4-BE49-F238E27FC236}">
                <a16:creationId xmlns:a16="http://schemas.microsoft.com/office/drawing/2014/main" id="{245FB8EB-E04C-4C00-BF2C-EB243B89B45D}"/>
              </a:ext>
            </a:extLst>
          </p:cNvPr>
          <p:cNvSpPr/>
          <p:nvPr/>
        </p:nvSpPr>
        <p:spPr>
          <a:xfrm>
            <a:off x="432832" y="3719543"/>
            <a:ext cx="5049266" cy="1200329"/>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7"/>
              </a:rPr>
              <a:t>Age of Ascent, </a:t>
            </a:r>
            <a:r>
              <a:rPr kumimoji="0" lang="en-US" sz="1200" b="1" i="0" u="none" strike="noStrike" kern="1200" cap="none" spc="0" normalizeH="0" baseline="0" noProof="0" err="1">
                <a:ln>
                  <a:noFill/>
                </a:ln>
                <a:solidFill>
                  <a:srgbClr val="505050"/>
                </a:solidFill>
                <a:effectLst/>
                <a:uLnTx/>
                <a:uFillTx/>
                <a:latin typeface="Segoe UI Semilight"/>
                <a:ea typeface="+mn-ea"/>
                <a:cs typeface="+mn-cs"/>
                <a:hlinkClick r:id="rId7"/>
              </a:rPr>
              <a:t>Illyriad</a:t>
            </a: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7"/>
              </a:rPr>
              <a:t> Games</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"Our game microservices are built using ASP.NET Core which gives us superior performance. ASP.NET is open source, that allows us to contribute back to it if we have any performance issues which Microsoft review and together we make a better product."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505050"/>
                </a:solidFill>
                <a:effectLst/>
                <a:uLnTx/>
                <a:uFillTx/>
                <a:latin typeface="Segoe UI Semilight"/>
                <a:ea typeface="+mn-ea"/>
                <a:cs typeface="+mn-cs"/>
              </a:rPr>
              <a:t>- Ben Adams, CTO and Co-founder</a:t>
            </a:r>
            <a:r>
              <a:rPr kumimoji="0" lang="en-US" sz="1200" b="0" i="0" u="none" strike="noStrike" kern="1200" cap="none" spc="0" normalizeH="0" baseline="0" noProof="0">
                <a:ln>
                  <a:noFill/>
                </a:ln>
                <a:solidFill>
                  <a:srgbClr val="505050"/>
                </a:solidFill>
                <a:effectLst/>
                <a:uLnTx/>
                <a:uFillTx/>
                <a:latin typeface="Segoe UI Semilight"/>
                <a:ea typeface="+mn-ea"/>
                <a:cs typeface="+mn-cs"/>
              </a:rPr>
              <a:t> </a:t>
            </a:r>
          </a:p>
        </p:txBody>
      </p:sp>
      <p:sp>
        <p:nvSpPr>
          <p:cNvPr id="11" name="Rectangle 10">
            <a:extLst>
              <a:ext uri="{FF2B5EF4-FFF2-40B4-BE49-F238E27FC236}">
                <a16:creationId xmlns:a16="http://schemas.microsoft.com/office/drawing/2014/main" id="{71870DD7-638F-47BC-852A-E70967308B18}"/>
              </a:ext>
            </a:extLst>
          </p:cNvPr>
          <p:cNvSpPr/>
          <p:nvPr/>
        </p:nvSpPr>
        <p:spPr>
          <a:xfrm>
            <a:off x="6428174" y="3795414"/>
            <a:ext cx="5340169" cy="138499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err="1">
                <a:ln>
                  <a:noFill/>
                </a:ln>
                <a:solidFill>
                  <a:srgbClr val="505050"/>
                </a:solidFill>
                <a:effectLst/>
                <a:uLnTx/>
                <a:uFillTx/>
                <a:latin typeface="Segoe UI Semilight"/>
                <a:ea typeface="+mn-ea"/>
                <a:cs typeface="+mn-cs"/>
                <a:hlinkClick r:id="rId8"/>
              </a:rPr>
              <a:t>NetEase</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".NET Core doesn't just help us get to market faster, it also enables our developers to focus on the core logic and what really matters, our players' experience. They don't have to deal with the communication gap and different ways of implementing the algorithm on the back and front end. They can just work on finding better ways to implement their ideas."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505050"/>
                </a:solidFill>
                <a:effectLst/>
                <a:uLnTx/>
                <a:uFillTx/>
                <a:latin typeface="Segoe UI Semilight"/>
                <a:ea typeface="+mn-ea"/>
                <a:cs typeface="+mn-cs"/>
              </a:rPr>
              <a:t>- Feng Zhou, Product Director</a:t>
            </a:r>
            <a:r>
              <a:rPr kumimoji="0" lang="en-US" sz="1200" b="0" i="0" u="none" strike="noStrike" kern="1200" cap="none" spc="0" normalizeH="0" baseline="0" noProof="0">
                <a:ln>
                  <a:noFill/>
                </a:ln>
                <a:solidFill>
                  <a:srgbClr val="505050"/>
                </a:solidFill>
                <a:effectLst/>
                <a:uLnTx/>
                <a:uFillTx/>
                <a:latin typeface="Segoe UI Semilight"/>
                <a:ea typeface="+mn-ea"/>
                <a:cs typeface="+mn-cs"/>
              </a:rPr>
              <a:t> </a:t>
            </a:r>
          </a:p>
        </p:txBody>
      </p:sp>
      <p:sp>
        <p:nvSpPr>
          <p:cNvPr id="12" name="Rectangle 11">
            <a:extLst>
              <a:ext uri="{FF2B5EF4-FFF2-40B4-BE49-F238E27FC236}">
                <a16:creationId xmlns:a16="http://schemas.microsoft.com/office/drawing/2014/main" id="{E4C1B003-D344-4A0C-88DC-CB24E928B118}"/>
              </a:ext>
            </a:extLst>
          </p:cNvPr>
          <p:cNvSpPr/>
          <p:nvPr/>
        </p:nvSpPr>
        <p:spPr>
          <a:xfrm>
            <a:off x="136044" y="5364852"/>
            <a:ext cx="5545875"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9"/>
              </a:rPr>
              <a:t>United Parcel Service (UPS)</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"Xamarin allowed us to develop a single code base in C# and deploy the application to two completely different mobile phone ecosystems."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505050"/>
                </a:solidFill>
                <a:effectLst/>
                <a:uLnTx/>
                <a:uFillTx/>
                <a:latin typeface="Segoe UI Semilight"/>
                <a:ea typeface="+mn-ea"/>
                <a:cs typeface="+mn-cs"/>
              </a:rPr>
              <a:t>- Scott Hildebrand, Application Development Manager</a:t>
            </a:r>
            <a:endParaRPr kumimoji="0" lang="en-US" sz="1200" b="0" i="0" u="none" strike="noStrike" kern="1200" cap="none" spc="0" normalizeH="0" baseline="0" noProof="0">
              <a:ln>
                <a:noFill/>
              </a:ln>
              <a:solidFill>
                <a:srgbClr val="505050"/>
              </a:solidFill>
              <a:effectLst/>
              <a:uLnTx/>
              <a:uFillTx/>
              <a:latin typeface="Segoe UI Semilight"/>
              <a:ea typeface="+mn-ea"/>
              <a:cs typeface="+mn-cs"/>
            </a:endParaRPr>
          </a:p>
        </p:txBody>
      </p:sp>
      <p:pic>
        <p:nvPicPr>
          <p:cNvPr id="14" name="Picture 13">
            <a:extLst>
              <a:ext uri="{FF2B5EF4-FFF2-40B4-BE49-F238E27FC236}">
                <a16:creationId xmlns:a16="http://schemas.microsoft.com/office/drawing/2014/main" id="{23390BE5-DC21-431F-9512-1205E6DDE02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275" y="184491"/>
            <a:ext cx="1713194" cy="476785"/>
          </a:xfrm>
          <a:prstGeom prst="rect">
            <a:avLst/>
          </a:prstGeom>
        </p:spPr>
      </p:pic>
      <p:sp>
        <p:nvSpPr>
          <p:cNvPr id="15" name="Rectangle 14">
            <a:extLst>
              <a:ext uri="{FF2B5EF4-FFF2-40B4-BE49-F238E27FC236}">
                <a16:creationId xmlns:a16="http://schemas.microsoft.com/office/drawing/2014/main" id="{87C83416-E600-4666-A108-1DC1494A8CCC}"/>
              </a:ext>
            </a:extLst>
          </p:cNvPr>
          <p:cNvSpPr/>
          <p:nvPr/>
        </p:nvSpPr>
        <p:spPr>
          <a:xfrm>
            <a:off x="6428174" y="5495256"/>
            <a:ext cx="539673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505050"/>
                </a:solidFill>
                <a:effectLst/>
                <a:uLnTx/>
                <a:uFillTx/>
                <a:latin typeface="Segoe UI Semilight"/>
                <a:ea typeface="+mn-ea"/>
                <a:cs typeface="+mn-cs"/>
                <a:hlinkClick r:id="rId11"/>
              </a:rPr>
              <a:t>GoDaddy</a:t>
            </a:r>
            <a:endParaRPr kumimoji="0" lang="en-US" sz="1200" b="1" i="0" u="none" strike="noStrike" kern="1200" cap="none" spc="0" normalizeH="0" baseline="0" noProof="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rPr>
              <a:t>“Services can be developed more quickly, perform faster in production, and scale better if they’re written using .NET Core with 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505050"/>
                </a:solidFill>
                <a:effectLst/>
                <a:uLnTx/>
                <a:uFillTx/>
                <a:latin typeface="Segoe UI Semilight"/>
                <a:ea typeface="+mn-ea"/>
                <a:cs typeface="+mn-cs"/>
              </a:rPr>
              <a:t>- Jeremiah </a:t>
            </a:r>
            <a:r>
              <a:rPr kumimoji="0" lang="en-US" sz="1200" b="0" i="1" u="none" strike="noStrike" kern="1200" cap="none" spc="0" normalizeH="0" baseline="0" noProof="0" err="1">
                <a:ln>
                  <a:noFill/>
                </a:ln>
                <a:solidFill>
                  <a:srgbClr val="505050"/>
                </a:solidFill>
                <a:effectLst/>
                <a:uLnTx/>
                <a:uFillTx/>
                <a:latin typeface="Segoe UI Semilight"/>
                <a:ea typeface="+mn-ea"/>
                <a:cs typeface="+mn-cs"/>
              </a:rPr>
              <a:t>Gowdy</a:t>
            </a:r>
            <a:r>
              <a:rPr kumimoji="0" lang="en-US" sz="1200" b="0" i="1" u="none" strike="noStrike" kern="1200" cap="none" spc="0" normalizeH="0" baseline="0" noProof="0">
                <a:ln>
                  <a:noFill/>
                </a:ln>
                <a:solidFill>
                  <a:srgbClr val="505050"/>
                </a:solidFill>
                <a:effectLst/>
                <a:uLnTx/>
                <a:uFillTx/>
                <a:latin typeface="Segoe UI Semilight"/>
                <a:ea typeface="+mn-ea"/>
                <a:cs typeface="+mn-cs"/>
              </a:rPr>
              <a:t>: Principal Software Architect</a:t>
            </a:r>
          </a:p>
        </p:txBody>
      </p:sp>
      <p:pic>
        <p:nvPicPr>
          <p:cNvPr id="6" name="Picture 5">
            <a:extLst>
              <a:ext uri="{FF2B5EF4-FFF2-40B4-BE49-F238E27FC236}">
                <a16:creationId xmlns:a16="http://schemas.microsoft.com/office/drawing/2014/main" id="{59ED785E-0EF8-4A62-9608-D74E4CAD8FE2}"/>
              </a:ext>
            </a:extLst>
          </p:cNvPr>
          <p:cNvPicPr>
            <a:picLocks noChangeAspect="1"/>
          </p:cNvPicPr>
          <p:nvPr/>
        </p:nvPicPr>
        <p:blipFill>
          <a:blip r:embed="rId12"/>
          <a:stretch>
            <a:fillRect/>
          </a:stretch>
        </p:blipFill>
        <p:spPr>
          <a:xfrm>
            <a:off x="-318212" y="272079"/>
            <a:ext cx="1176558" cy="373510"/>
          </a:xfrm>
          <a:prstGeom prst="rect">
            <a:avLst/>
          </a:prstGeom>
        </p:spPr>
      </p:pic>
      <p:pic>
        <p:nvPicPr>
          <p:cNvPr id="17" name="Picture 16">
            <a:extLst>
              <a:ext uri="{FF2B5EF4-FFF2-40B4-BE49-F238E27FC236}">
                <a16:creationId xmlns:a16="http://schemas.microsoft.com/office/drawing/2014/main" id="{9826F6E7-9E8B-4E7B-B01C-D47299504B15}"/>
              </a:ext>
            </a:extLst>
          </p:cNvPr>
          <p:cNvPicPr>
            <a:picLocks noChangeAspect="1"/>
          </p:cNvPicPr>
          <p:nvPr/>
        </p:nvPicPr>
        <p:blipFill>
          <a:blip r:embed="rId13"/>
          <a:stretch>
            <a:fillRect/>
          </a:stretch>
        </p:blipFill>
        <p:spPr>
          <a:xfrm>
            <a:off x="1553876" y="272079"/>
            <a:ext cx="924438" cy="373510"/>
          </a:xfrm>
          <a:prstGeom prst="rect">
            <a:avLst/>
          </a:prstGeom>
        </p:spPr>
      </p:pic>
      <p:pic>
        <p:nvPicPr>
          <p:cNvPr id="19" name="Picture 18">
            <a:extLst>
              <a:ext uri="{FF2B5EF4-FFF2-40B4-BE49-F238E27FC236}">
                <a16:creationId xmlns:a16="http://schemas.microsoft.com/office/drawing/2014/main" id="{AFA6151D-D623-48BD-BFCA-5B9706B5FBA7}"/>
              </a:ext>
            </a:extLst>
          </p:cNvPr>
          <p:cNvPicPr>
            <a:picLocks noChangeAspect="1"/>
          </p:cNvPicPr>
          <p:nvPr/>
        </p:nvPicPr>
        <p:blipFill>
          <a:blip r:embed="rId14"/>
          <a:stretch>
            <a:fillRect/>
          </a:stretch>
        </p:blipFill>
        <p:spPr>
          <a:xfrm>
            <a:off x="11447248" y="199241"/>
            <a:ext cx="1092518" cy="420199"/>
          </a:xfrm>
          <a:prstGeom prst="rect">
            <a:avLst/>
          </a:prstGeom>
        </p:spPr>
      </p:pic>
      <p:pic>
        <p:nvPicPr>
          <p:cNvPr id="21" name="Picture 20">
            <a:extLst>
              <a:ext uri="{FF2B5EF4-FFF2-40B4-BE49-F238E27FC236}">
                <a16:creationId xmlns:a16="http://schemas.microsoft.com/office/drawing/2014/main" id="{BDAC0405-2E9B-4F5D-9D68-0E34336FCD83}"/>
              </a:ext>
            </a:extLst>
          </p:cNvPr>
          <p:cNvPicPr>
            <a:picLocks noChangeAspect="1"/>
          </p:cNvPicPr>
          <p:nvPr/>
        </p:nvPicPr>
        <p:blipFill>
          <a:blip r:embed="rId15"/>
          <a:stretch>
            <a:fillRect/>
          </a:stretch>
        </p:blipFill>
        <p:spPr>
          <a:xfrm>
            <a:off x="8182997" y="282214"/>
            <a:ext cx="1475366" cy="280133"/>
          </a:xfrm>
          <a:prstGeom prst="rect">
            <a:avLst/>
          </a:prstGeom>
        </p:spPr>
      </p:pic>
      <p:pic>
        <p:nvPicPr>
          <p:cNvPr id="23" name="Picture 22">
            <a:extLst>
              <a:ext uri="{FF2B5EF4-FFF2-40B4-BE49-F238E27FC236}">
                <a16:creationId xmlns:a16="http://schemas.microsoft.com/office/drawing/2014/main" id="{83FDD2A5-7292-41F2-86F5-4654CB315DD9}"/>
              </a:ext>
            </a:extLst>
          </p:cNvPr>
          <p:cNvPicPr>
            <a:picLocks noChangeAspect="1"/>
          </p:cNvPicPr>
          <p:nvPr/>
        </p:nvPicPr>
        <p:blipFill>
          <a:blip r:embed="rId16"/>
          <a:stretch>
            <a:fillRect/>
          </a:stretch>
        </p:blipFill>
        <p:spPr>
          <a:xfrm>
            <a:off x="3173842" y="245929"/>
            <a:ext cx="1904903" cy="373510"/>
          </a:xfrm>
          <a:prstGeom prst="rect">
            <a:avLst/>
          </a:prstGeom>
        </p:spPr>
      </p:pic>
      <p:pic>
        <p:nvPicPr>
          <p:cNvPr id="25" name="Picture 24">
            <a:extLst>
              <a:ext uri="{FF2B5EF4-FFF2-40B4-BE49-F238E27FC236}">
                <a16:creationId xmlns:a16="http://schemas.microsoft.com/office/drawing/2014/main" id="{91A9C58A-86E1-446C-AC87-62E9E28E3FD8}"/>
              </a:ext>
            </a:extLst>
          </p:cNvPr>
          <p:cNvPicPr>
            <a:picLocks noChangeAspect="1"/>
          </p:cNvPicPr>
          <p:nvPr/>
        </p:nvPicPr>
        <p:blipFill>
          <a:blip r:embed="rId17"/>
          <a:stretch>
            <a:fillRect/>
          </a:stretch>
        </p:blipFill>
        <p:spPr>
          <a:xfrm>
            <a:off x="10354018" y="150379"/>
            <a:ext cx="466888" cy="560266"/>
          </a:xfrm>
          <a:prstGeom prst="rect">
            <a:avLst/>
          </a:prstGeom>
        </p:spPr>
      </p:pic>
      <p:sp>
        <p:nvSpPr>
          <p:cNvPr id="2" name="TextBox 1">
            <a:extLst>
              <a:ext uri="{FF2B5EF4-FFF2-40B4-BE49-F238E27FC236}">
                <a16:creationId xmlns:a16="http://schemas.microsoft.com/office/drawing/2014/main" id="{43B8D2DA-801E-4BC4-8972-34E4E2373F32}"/>
              </a:ext>
            </a:extLst>
          </p:cNvPr>
          <p:cNvSpPr txBox="1"/>
          <p:nvPr/>
        </p:nvSpPr>
        <p:spPr>
          <a:xfrm>
            <a:off x="3339834" y="6470494"/>
            <a:ext cx="5408060" cy="506901"/>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And many more: </a:t>
            </a:r>
            <a:r>
              <a:rPr kumimoji="0" lang="en-US" sz="156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hlinkClick r:id="rId18"/>
              </a:rPr>
              <a:t>microsoft.com/net/customers</a:t>
            </a:r>
            <a:endParaRPr kumimoji="0" lang="en-US" sz="156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385043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6FB5-D4E8-443C-91DD-5D3A1E542B9C}"/>
              </a:ext>
            </a:extLst>
          </p:cNvPr>
          <p:cNvSpPr>
            <a:spLocks noGrp="1"/>
          </p:cNvSpPr>
          <p:nvPr>
            <p:ph type="title"/>
          </p:nvPr>
        </p:nvSpPr>
        <p:spPr/>
        <p:txBody>
          <a:bodyPr/>
          <a:lstStyle/>
          <a:p>
            <a:r>
              <a:rPr lang="en-US" b="1" i="1">
                <a:solidFill>
                  <a:srgbClr val="7030A0"/>
                </a:solidFill>
              </a:rPr>
              <a:t>Innovating on </a:t>
            </a:r>
            <a:r>
              <a:rPr lang="en-US" b="1" i="1" dirty="0">
                <a:solidFill>
                  <a:srgbClr val="7030A0"/>
                </a:solidFill>
              </a:rPr>
              <a:t>Desktop</a:t>
            </a:r>
            <a:r>
              <a:rPr lang="en-US" b="1" i="1">
                <a:solidFill>
                  <a:srgbClr val="7030A0"/>
                </a:solidFill>
              </a:rPr>
              <a:t> (Full .NET) is hard	</a:t>
            </a:r>
            <a:endParaRPr lang="en-US"/>
          </a:p>
        </p:txBody>
      </p:sp>
      <p:sp>
        <p:nvSpPr>
          <p:cNvPr id="3" name="Content Placeholder 2">
            <a:extLst>
              <a:ext uri="{FF2B5EF4-FFF2-40B4-BE49-F238E27FC236}">
                <a16:creationId xmlns:a16="http://schemas.microsoft.com/office/drawing/2014/main" id="{CEA76A9F-2302-4619-B0E6-E3F5196A2DAB}"/>
              </a:ext>
            </a:extLst>
          </p:cNvPr>
          <p:cNvSpPr>
            <a:spLocks noGrp="1"/>
          </p:cNvSpPr>
          <p:nvPr>
            <p:ph idx="1"/>
          </p:nvPr>
        </p:nvSpPr>
        <p:spPr>
          <a:xfrm>
            <a:off x="838200" y="1522404"/>
            <a:ext cx="10515600" cy="4654559"/>
          </a:xfrm>
        </p:spPr>
        <p:txBody>
          <a:bodyPr/>
          <a:lstStyle/>
          <a:p>
            <a:r>
              <a:rPr lang="en-US" dirty="0"/>
              <a:t>.NET Framework installed on one billion machines</a:t>
            </a:r>
          </a:p>
          <a:p>
            <a:r>
              <a:rPr lang="en-US" dirty="0"/>
              <a:t>Every change is a </a:t>
            </a:r>
            <a:r>
              <a:rPr lang="en-US" dirty="0" err="1"/>
              <a:t>compat</a:t>
            </a:r>
            <a:r>
              <a:rPr lang="en-US" dirty="0"/>
              <a:t> risk</a:t>
            </a:r>
          </a:p>
          <a:p>
            <a:r>
              <a:rPr lang="en-US" dirty="0"/>
              <a:t>Forces a slower pace of innovation</a:t>
            </a:r>
          </a:p>
          <a:p>
            <a:pPr lvl="1"/>
            <a:endParaRPr lang="en-US" dirty="0"/>
          </a:p>
        </p:txBody>
      </p:sp>
    </p:spTree>
    <p:extLst>
      <p:ext uri="{BB962C8B-B14F-4D97-AF65-F5344CB8AC3E}">
        <p14:creationId xmlns:p14="http://schemas.microsoft.com/office/powerpoint/2010/main" val="2206028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F6DA-654F-4CDF-B997-F9C67AD18A08}"/>
              </a:ext>
            </a:extLst>
          </p:cNvPr>
          <p:cNvSpPr>
            <a:spLocks noGrp="1"/>
          </p:cNvSpPr>
          <p:nvPr>
            <p:ph type="title"/>
          </p:nvPr>
        </p:nvSpPr>
        <p:spPr/>
        <p:txBody>
          <a:bodyPr/>
          <a:lstStyle/>
          <a:p>
            <a:endParaRPr lang="en-US" b="1" i="1" dirty="0">
              <a:solidFill>
                <a:srgbClr val="7030A0"/>
              </a:solidFill>
            </a:endParaRPr>
          </a:p>
        </p:txBody>
      </p:sp>
      <p:sp>
        <p:nvSpPr>
          <p:cNvPr id="3" name="Content Placeholder 2">
            <a:extLst>
              <a:ext uri="{FF2B5EF4-FFF2-40B4-BE49-F238E27FC236}">
                <a16:creationId xmlns:a16="http://schemas.microsoft.com/office/drawing/2014/main" id="{AAE5C066-076C-4896-B20A-9DDB99B25BBC}"/>
              </a:ext>
            </a:extLst>
          </p:cNvPr>
          <p:cNvSpPr>
            <a:spLocks noGrp="1"/>
          </p:cNvSpPr>
          <p:nvPr>
            <p:ph idx="1"/>
          </p:nvPr>
        </p:nvSpPr>
        <p:spPr/>
        <p:txBody>
          <a:bodyPr/>
          <a:lstStyle/>
          <a:p>
            <a:pPr marL="0" indent="0">
              <a:buNone/>
            </a:pPr>
            <a:endParaRPr lang="en-US" dirty="0"/>
          </a:p>
          <a:p>
            <a:pPr marL="0" indent="0">
              <a:buNone/>
            </a:pPr>
            <a:r>
              <a:rPr lang="en-US" sz="4800" b="1" i="1" dirty="0">
                <a:solidFill>
                  <a:srgbClr val="7030A0"/>
                </a:solidFill>
              </a:rPr>
              <a:t>Where We're Going</a:t>
            </a:r>
            <a:endParaRPr lang="en-US" sz="4800" dirty="0"/>
          </a:p>
        </p:txBody>
      </p:sp>
    </p:spTree>
    <p:extLst>
      <p:ext uri="{BB962C8B-B14F-4D97-AF65-F5344CB8AC3E}">
        <p14:creationId xmlns:p14="http://schemas.microsoft.com/office/powerpoint/2010/main" val="4130848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17"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8"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575"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66"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575" y="3326907"/>
            <a:ext cx="11276838" cy="1280160"/>
          </a:xfrm>
          <a:prstGeom prst="rect">
            <a:avLst/>
          </a:prstGeom>
        </p:spPr>
      </p:pic>
      <p:grpSp>
        <p:nvGrpSpPr>
          <p:cNvPr id="31" name="Group 30"/>
          <p:cNvGrpSpPr/>
          <p:nvPr/>
        </p:nvGrpSpPr>
        <p:grpSpPr>
          <a:xfrm>
            <a:off x="275840" y="1899137"/>
            <a:ext cx="1664677" cy="1664677"/>
            <a:chOff x="337625" y="1899137"/>
            <a:chExt cx="1664677" cy="1664677"/>
          </a:xfrm>
          <a:solidFill>
            <a:srgbClr val="002060"/>
          </a:solidFill>
        </p:grpSpPr>
        <p:sp>
          <p:nvSpPr>
            <p:cNvPr id="24" name="Rectangle 23"/>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a:grpFill/>
          </p:spPr>
        </p:pic>
        <p:sp>
          <p:nvSpPr>
            <p:cNvPr id="17" name="TextBox 16"/>
            <p:cNvSpPr txBox="1"/>
            <p:nvPr/>
          </p:nvSpPr>
          <p:spPr>
            <a:xfrm>
              <a:off x="344033"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32" name="Group 31"/>
          <p:cNvGrpSpPr/>
          <p:nvPr/>
        </p:nvGrpSpPr>
        <p:grpSpPr>
          <a:xfrm>
            <a:off x="1937523"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33" name="Group 32"/>
          <p:cNvGrpSpPr/>
          <p:nvPr/>
        </p:nvGrpSpPr>
        <p:grpSpPr>
          <a:xfrm>
            <a:off x="3592799"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nvGrpSpPr>
          <p:cNvPr id="34" name="Group 33"/>
          <p:cNvGrpSpPr/>
          <p:nvPr/>
        </p:nvGrpSpPr>
        <p:grpSpPr>
          <a:xfrm>
            <a:off x="5267525" y="1899137"/>
            <a:ext cx="1664677" cy="1664677"/>
            <a:chOff x="5329310" y="1899137"/>
            <a:chExt cx="1664677" cy="1664677"/>
          </a:xfrm>
          <a:solidFill>
            <a:srgbClr val="9B4F96"/>
          </a:solidFill>
        </p:grpSpPr>
        <p:sp>
          <p:nvSpPr>
            <p:cNvPr id="27" name="Rectangle 26"/>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20" name="TextBox 19"/>
            <p:cNvSpPr txBox="1"/>
            <p:nvPr/>
          </p:nvSpPr>
          <p:spPr>
            <a:xfrm>
              <a:off x="5355169"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p>
          </p:txBody>
        </p:sp>
      </p:grpSp>
      <p:grpSp>
        <p:nvGrpSpPr>
          <p:cNvPr id="35" name="Group 34"/>
          <p:cNvGrpSpPr/>
          <p:nvPr/>
        </p:nvGrpSpPr>
        <p:grpSpPr>
          <a:xfrm>
            <a:off x="6931420" y="1899137"/>
            <a:ext cx="1664677" cy="1664677"/>
            <a:chOff x="6993205" y="1899137"/>
            <a:chExt cx="1664677" cy="1664677"/>
          </a:xfrm>
          <a:solidFill>
            <a:srgbClr val="BAD80A"/>
          </a:solidFill>
        </p:grpSpPr>
        <p:sp>
          <p:nvSpPr>
            <p:cNvPr id="28" name="Rectangle 27"/>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21" name="TextBox 20"/>
            <p:cNvSpPr txBox="1"/>
            <p:nvPr/>
          </p:nvSpPr>
          <p:spPr>
            <a:xfrm>
              <a:off x="7010445"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GAMING</a:t>
              </a:r>
            </a:p>
          </p:txBody>
        </p:sp>
      </p:grpSp>
      <p:grpSp>
        <p:nvGrpSpPr>
          <p:cNvPr id="36" name="Group 35"/>
          <p:cNvGrpSpPr/>
          <p:nvPr/>
        </p:nvGrpSpPr>
        <p:grpSpPr>
          <a:xfrm>
            <a:off x="8558627"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37" name="Group 36"/>
          <p:cNvGrpSpPr/>
          <p:nvPr/>
        </p:nvGrpSpPr>
        <p:grpSpPr>
          <a:xfrm>
            <a:off x="10259212" y="1899137"/>
            <a:ext cx="1664677" cy="1664677"/>
            <a:chOff x="10320997" y="1899137"/>
            <a:chExt cx="1664677" cy="1664677"/>
          </a:xfrm>
          <a:solidFill>
            <a:srgbClr val="FF0000"/>
          </a:solidFill>
        </p:grpSpPr>
        <p:sp>
          <p:nvSpPr>
            <p:cNvPr id="30" name="Rectangle 29"/>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23" name="TextBox 22"/>
            <p:cNvSpPr txBox="1"/>
            <p:nvPr/>
          </p:nvSpPr>
          <p:spPr>
            <a:xfrm>
              <a:off x="10356525" y="3143061"/>
              <a:ext cx="1585000"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sp>
        <p:nvSpPr>
          <p:cNvPr id="42" name="TextBox 41"/>
          <p:cNvSpPr txBox="1"/>
          <p:nvPr/>
        </p:nvSpPr>
        <p:spPr>
          <a:xfrm>
            <a:off x="5277658" y="4261754"/>
            <a:ext cx="1664208" cy="1664208"/>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a:ln>
                  <a:noFill/>
                </a:ln>
                <a:solidFill>
                  <a:srgbClr val="FFFFFF"/>
                </a:solidFill>
                <a:effectLst/>
                <a:uLnTx/>
                <a:uFillTx/>
                <a:latin typeface="Segoe UI Light"/>
                <a:ea typeface="+mn-ea"/>
                <a:cs typeface="+mn-cs"/>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0" y="133676"/>
            <a:ext cx="12192000"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a:ln w="3175">
                  <a:noFill/>
                </a:ln>
                <a:solidFill>
                  <a:srgbClr val="505050"/>
                </a:solidFill>
                <a:effectLst/>
                <a:uLnTx/>
                <a:uFillTx/>
                <a:latin typeface="Segoe UI Light"/>
                <a:ea typeface="+mn-ea"/>
                <a:cs typeface="Segoe UI" pitchFamily="34" charset="0"/>
              </a:rPr>
              <a:t>Your platform for building </a:t>
            </a:r>
            <a:r>
              <a:rPr kumimoji="0" lang="en-US" sz="5333" b="0" i="0" u="none" strike="noStrike" kern="1200" cap="none" spc="-100" normalizeH="0" baseline="0" noProof="0">
                <a:ln w="3175">
                  <a:noFill/>
                </a:ln>
                <a:solidFill>
                  <a:srgbClr val="505050"/>
                </a:solidFill>
                <a:effectLst/>
                <a:uLnTx/>
                <a:uFillTx/>
                <a:latin typeface="Segoe UI Semibold" panose="020B0702040204020203" pitchFamily="34" charset="0"/>
                <a:ea typeface="+mn-ea"/>
                <a:cs typeface="Segoe UI" pitchFamily="34" charset="0"/>
              </a:rPr>
              <a:t>anything</a:t>
            </a:r>
          </a:p>
        </p:txBody>
      </p:sp>
    </p:spTree>
    <p:extLst>
      <p:ext uri="{BB962C8B-B14F-4D97-AF65-F5344CB8AC3E}">
        <p14:creationId xmlns:p14="http://schemas.microsoft.com/office/powerpoint/2010/main" val="172418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1453-A016-4177-9A7D-0614EB73ECE4}"/>
              </a:ext>
            </a:extLst>
          </p:cNvPr>
          <p:cNvSpPr>
            <a:spLocks noGrp="1"/>
          </p:cNvSpPr>
          <p:nvPr>
            <p:ph type="title"/>
          </p:nvPr>
        </p:nvSpPr>
        <p:spPr>
          <a:xfrm>
            <a:off x="838200" y="365125"/>
            <a:ext cx="10515600" cy="1006475"/>
          </a:xfrm>
        </p:spPr>
        <p:txBody>
          <a:bodyPr/>
          <a:lstStyle/>
          <a:p>
            <a:r>
              <a:rPr lang="en-US" b="1" i="1" dirty="0">
                <a:solidFill>
                  <a:srgbClr val="7030A0"/>
                </a:solidFill>
              </a:rPr>
              <a:t>Tune </a:t>
            </a:r>
            <a:r>
              <a:rPr lang="en-US" b="1" i="1" dirty="0" err="1">
                <a:solidFill>
                  <a:srgbClr val="7030A0"/>
                </a:solidFill>
              </a:rPr>
              <a:t>CoreCLR</a:t>
            </a:r>
            <a:r>
              <a:rPr lang="en-US" b="1" i="1" dirty="0">
                <a:solidFill>
                  <a:srgbClr val="7030A0"/>
                </a:solidFill>
              </a:rPr>
              <a:t> for the future</a:t>
            </a:r>
          </a:p>
        </p:txBody>
      </p:sp>
      <p:sp>
        <p:nvSpPr>
          <p:cNvPr id="3" name="Content Placeholder 2">
            <a:extLst>
              <a:ext uri="{FF2B5EF4-FFF2-40B4-BE49-F238E27FC236}">
                <a16:creationId xmlns:a16="http://schemas.microsoft.com/office/drawing/2014/main" id="{31699A71-93D6-43F0-9A5B-3731C893A381}"/>
              </a:ext>
            </a:extLst>
          </p:cNvPr>
          <p:cNvSpPr>
            <a:spLocks noGrp="1"/>
          </p:cNvSpPr>
          <p:nvPr>
            <p:ph idx="1"/>
          </p:nvPr>
        </p:nvSpPr>
        <p:spPr>
          <a:xfrm>
            <a:off x="778933" y="1371600"/>
            <a:ext cx="10515600" cy="4351338"/>
          </a:xfrm>
        </p:spPr>
        <p:txBody>
          <a:bodyPr/>
          <a:lstStyle/>
          <a:p>
            <a:r>
              <a:rPr lang="en-US" dirty="0"/>
              <a:t>Continue to delight our customers with</a:t>
            </a:r>
            <a:br>
              <a:rPr lang="en-US" dirty="0"/>
            </a:br>
            <a:r>
              <a:rPr lang="en-US" sz="2400" dirty="0"/>
              <a:t>	productivity</a:t>
            </a:r>
            <a:br>
              <a:rPr lang="en-US" sz="2400" dirty="0"/>
            </a:br>
            <a:r>
              <a:rPr lang="en-US" sz="2400" dirty="0"/>
              <a:t>	performance</a:t>
            </a:r>
            <a:br>
              <a:rPr lang="en-US" sz="2400" dirty="0"/>
            </a:br>
            <a:r>
              <a:rPr lang="en-US" sz="2400" dirty="0"/>
              <a:t>	scalability</a:t>
            </a:r>
            <a:br>
              <a:rPr lang="en-US" sz="2400" dirty="0"/>
            </a:br>
            <a:r>
              <a:rPr lang="en-US" sz="2400" dirty="0"/>
              <a:t>	reliability</a:t>
            </a:r>
          </a:p>
          <a:p>
            <a:r>
              <a:rPr lang="en-US" dirty="0"/>
              <a:t>Better cross language interop</a:t>
            </a:r>
          </a:p>
          <a:p>
            <a:r>
              <a:rPr lang="en-US" dirty="0"/>
              <a:t>More customizable</a:t>
            </a:r>
          </a:p>
          <a:p>
            <a:r>
              <a:rPr lang="en-US" dirty="0"/>
              <a:t>More configurable</a:t>
            </a:r>
          </a:p>
          <a:p>
            <a:r>
              <a:rPr lang="en-US" dirty="0"/>
              <a:t>Language/runtime innovation</a:t>
            </a:r>
          </a:p>
          <a:p>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17834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263B-83D8-4A9C-9D43-F9B160E48354}"/>
              </a:ext>
            </a:extLst>
          </p:cNvPr>
          <p:cNvSpPr>
            <a:spLocks noGrp="1"/>
          </p:cNvSpPr>
          <p:nvPr>
            <p:ph type="title"/>
          </p:nvPr>
        </p:nvSpPr>
        <p:spPr>
          <a:xfrm>
            <a:off x="838200" y="365125"/>
            <a:ext cx="10515600" cy="1599142"/>
          </a:xfrm>
        </p:spPr>
        <p:txBody>
          <a:bodyPr/>
          <a:lstStyle/>
          <a:p>
            <a:r>
              <a:rPr lang="en-US" b="1" i="1" dirty="0">
                <a:solidFill>
                  <a:srgbClr val="7030A0"/>
                </a:solidFill>
              </a:rPr>
              <a:t>Our mind set - always curious and experimenting</a:t>
            </a:r>
          </a:p>
        </p:txBody>
      </p:sp>
      <p:sp>
        <p:nvSpPr>
          <p:cNvPr id="3" name="Content Placeholder 2">
            <a:extLst>
              <a:ext uri="{FF2B5EF4-FFF2-40B4-BE49-F238E27FC236}">
                <a16:creationId xmlns:a16="http://schemas.microsoft.com/office/drawing/2014/main" id="{09E237A5-68AF-4604-920B-847CF1DD5BEE}"/>
              </a:ext>
            </a:extLst>
          </p:cNvPr>
          <p:cNvSpPr>
            <a:spLocks noGrp="1"/>
          </p:cNvSpPr>
          <p:nvPr>
            <p:ph idx="1"/>
          </p:nvPr>
        </p:nvSpPr>
        <p:spPr>
          <a:xfrm>
            <a:off x="838200" y="2045759"/>
            <a:ext cx="10515600" cy="4351338"/>
          </a:xfrm>
        </p:spPr>
        <p:txBody>
          <a:bodyPr/>
          <a:lstStyle/>
          <a:p>
            <a:pPr marL="0" indent="0">
              <a:buNone/>
            </a:pPr>
            <a:r>
              <a:rPr lang="en-US" dirty="0"/>
              <a:t>Arena allocator</a:t>
            </a:r>
          </a:p>
          <a:p>
            <a:pPr marL="0" indent="0">
              <a:buNone/>
            </a:pPr>
            <a:r>
              <a:rPr lang="en-US" dirty="0" err="1"/>
              <a:t>CoreRT</a:t>
            </a:r>
            <a:endParaRPr lang="en-US" dirty="0"/>
          </a:p>
          <a:p>
            <a:pPr marL="0" indent="0">
              <a:buNone/>
            </a:pPr>
            <a:r>
              <a:rPr lang="en-US" dirty="0"/>
              <a:t>UTF8String</a:t>
            </a:r>
          </a:p>
          <a:p>
            <a:pPr marL="0" indent="0">
              <a:buNone/>
            </a:pPr>
            <a:r>
              <a:rPr lang="en-US" dirty="0" err="1"/>
              <a:t>WebAssembly</a:t>
            </a:r>
            <a:endParaRPr lang="en-US" dirty="0"/>
          </a:p>
          <a:p>
            <a:pPr marL="0" indent="0">
              <a:buNone/>
            </a:pPr>
            <a:r>
              <a:rPr lang="en-US" dirty="0"/>
              <a:t>JIT optimization</a:t>
            </a:r>
          </a:p>
          <a:p>
            <a:pPr marL="0" indent="0">
              <a:buNone/>
            </a:pPr>
            <a:r>
              <a:rPr lang="en-US" dirty="0"/>
              <a:t>More…</a:t>
            </a:r>
          </a:p>
          <a:p>
            <a:pPr marL="0" indent="0">
              <a:buNone/>
            </a:pPr>
            <a:r>
              <a:rPr lang="en-US" dirty="0"/>
              <a:t> </a:t>
            </a:r>
          </a:p>
          <a:p>
            <a:endParaRPr lang="en-US" dirty="0"/>
          </a:p>
        </p:txBody>
      </p:sp>
    </p:spTree>
    <p:extLst>
      <p:ext uri="{BB962C8B-B14F-4D97-AF65-F5344CB8AC3E}">
        <p14:creationId xmlns:p14="http://schemas.microsoft.com/office/powerpoint/2010/main" val="388382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E05A-F82D-4501-A6AD-2134773632B2}"/>
              </a:ext>
            </a:extLst>
          </p:cNvPr>
          <p:cNvSpPr>
            <a:spLocks noGrp="1"/>
          </p:cNvSpPr>
          <p:nvPr>
            <p:ph type="title"/>
          </p:nvPr>
        </p:nvSpPr>
        <p:spPr/>
        <p:txBody>
          <a:bodyPr/>
          <a:lstStyle/>
          <a:p>
            <a:r>
              <a:rPr lang="en-US" b="1" i="1">
                <a:solidFill>
                  <a:srgbClr val="7030A0"/>
                </a:solidFill>
              </a:rPr>
              <a:t>Experiment - Arena</a:t>
            </a:r>
          </a:p>
        </p:txBody>
      </p:sp>
      <p:sp>
        <p:nvSpPr>
          <p:cNvPr id="3" name="Content Placeholder 2">
            <a:extLst>
              <a:ext uri="{FF2B5EF4-FFF2-40B4-BE49-F238E27FC236}">
                <a16:creationId xmlns:a16="http://schemas.microsoft.com/office/drawing/2014/main" id="{38016C9E-33A7-47F4-83D7-D5BAEACAA548}"/>
              </a:ext>
            </a:extLst>
          </p:cNvPr>
          <p:cNvSpPr>
            <a:spLocks noGrp="1"/>
          </p:cNvSpPr>
          <p:nvPr>
            <p:ph idx="1"/>
          </p:nvPr>
        </p:nvSpPr>
        <p:spPr/>
        <p:txBody>
          <a:bodyPr/>
          <a:lstStyle/>
          <a:p>
            <a:r>
              <a:rPr lang="en-US"/>
              <a:t>Observing – transaction based work load</a:t>
            </a:r>
          </a:p>
          <a:p>
            <a:r>
              <a:rPr lang="en-US"/>
              <a:t>Hypothesis – when transaction is done, all </a:t>
            </a:r>
            <a:r>
              <a:rPr lang="en-US" dirty="0"/>
              <a:t>transaction </a:t>
            </a:r>
            <a:r>
              <a:rPr lang="en-US"/>
              <a:t>related data is no longer needed.</a:t>
            </a:r>
          </a:p>
        </p:txBody>
      </p:sp>
    </p:spTree>
    <p:extLst>
      <p:ext uri="{BB962C8B-B14F-4D97-AF65-F5344CB8AC3E}">
        <p14:creationId xmlns:p14="http://schemas.microsoft.com/office/powerpoint/2010/main" val="606372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AD8C-6B2F-44BC-BF90-668DF4F51D78}"/>
              </a:ext>
            </a:extLst>
          </p:cNvPr>
          <p:cNvSpPr>
            <a:spLocks noGrp="1"/>
          </p:cNvSpPr>
          <p:nvPr>
            <p:ph type="title"/>
          </p:nvPr>
        </p:nvSpPr>
        <p:spPr>
          <a:xfrm>
            <a:off x="838200" y="365125"/>
            <a:ext cx="10515600" cy="971897"/>
          </a:xfrm>
        </p:spPr>
        <p:txBody>
          <a:bodyPr/>
          <a:lstStyle/>
          <a:p>
            <a:r>
              <a:rPr lang="en-US" b="1" i="1">
                <a:solidFill>
                  <a:srgbClr val="7030A0"/>
                </a:solidFill>
              </a:rPr>
              <a:t>Arena API</a:t>
            </a:r>
          </a:p>
        </p:txBody>
      </p:sp>
      <p:sp>
        <p:nvSpPr>
          <p:cNvPr id="4" name="TextBox 3">
            <a:extLst>
              <a:ext uri="{FF2B5EF4-FFF2-40B4-BE49-F238E27FC236}">
                <a16:creationId xmlns:a16="http://schemas.microsoft.com/office/drawing/2014/main" id="{F9F284A3-7094-49F4-B306-92CD50C49F3D}"/>
              </a:ext>
            </a:extLst>
          </p:cNvPr>
          <p:cNvSpPr txBox="1"/>
          <p:nvPr/>
        </p:nvSpPr>
        <p:spPr>
          <a:xfrm>
            <a:off x="2090056" y="1443841"/>
            <a:ext cx="7480663" cy="4708981"/>
          </a:xfrm>
          <a:prstGeom prst="rect">
            <a:avLst/>
          </a:prstGeom>
          <a:noFill/>
        </p:spPr>
        <p:txBody>
          <a:bodyPr wrap="square" rtlCol="0">
            <a:spAutoFit/>
          </a:bodyPr>
          <a:lstStyle/>
          <a:p>
            <a:r>
              <a:rPr lang="en-US" sz="2000" dirty="0">
                <a:solidFill>
                  <a:srgbClr val="000000"/>
                </a:solidFill>
                <a:latin typeface="Consolas" panose="020B0609020204030204" pitchFamily="49" charset="0"/>
              </a:rPr>
              <a:t>Arena </a:t>
            </a:r>
            <a:r>
              <a:rPr lang="en-US" sz="2000" dirty="0" err="1">
                <a:solidFill>
                  <a:srgbClr val="000000"/>
                </a:solidFill>
                <a:latin typeface="Consolas" panose="020B0609020204030204" pitchFamily="49" charset="0"/>
              </a:rPr>
              <a:t>arena</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Arena();</a:t>
            </a:r>
          </a:p>
          <a:p>
            <a:r>
              <a:rPr lang="en-US" sz="2000" dirty="0">
                <a:solidFill>
                  <a:srgbClr val="0000FF"/>
                </a:solidFill>
                <a:highlight>
                  <a:srgbClr val="FFFF00"/>
                </a:highlight>
                <a:latin typeface="Consolas" panose="020B0609020204030204" pitchFamily="49" charset="0"/>
              </a:rPr>
              <a:t>using</a:t>
            </a:r>
            <a:r>
              <a:rPr lang="en-US" sz="2000" dirty="0">
                <a:solidFill>
                  <a:srgbClr val="000000"/>
                </a:solidFill>
                <a:highlight>
                  <a:srgbClr val="FFFF00"/>
                </a:highlight>
                <a:latin typeface="Consolas" panose="020B0609020204030204" pitchFamily="49" charset="0"/>
              </a:rPr>
              <a:t> (</a:t>
            </a:r>
            <a:r>
              <a:rPr lang="en-US" sz="2000" dirty="0" err="1">
                <a:solidFill>
                  <a:srgbClr val="000000"/>
                </a:solidFill>
                <a:highlight>
                  <a:srgbClr val="FFFF00"/>
                </a:highlight>
                <a:latin typeface="Consolas" panose="020B0609020204030204" pitchFamily="49" charset="0"/>
              </a:rPr>
              <a:t>arena.Activate</a:t>
            </a:r>
            <a:r>
              <a:rPr lang="en-US" sz="2000" dirty="0">
                <a:solidFill>
                  <a:srgbClr val="000000"/>
                </a:solidFill>
                <a:highlight>
                  <a:srgbClr val="FFFF00"/>
                </a:highlight>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solidFill>
                  <a:srgbClr val="008000"/>
                </a:solidFill>
                <a:latin typeface="Consolas" panose="020B0609020204030204" pitchFamily="49" charset="0"/>
              </a:rPr>
              <a:t>    // allocations now go into the arena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    </a:t>
            </a:r>
            <a:r>
              <a:rPr lang="en-US" sz="2000" dirty="0">
                <a:solidFill>
                  <a:srgbClr val="0000FF"/>
                </a:solidFill>
                <a:highlight>
                  <a:srgbClr val="C0C0C0"/>
                </a:highlight>
                <a:latin typeface="Consolas" panose="020B0609020204030204" pitchFamily="49" charset="0"/>
              </a:rPr>
              <a:t>using</a:t>
            </a:r>
            <a:r>
              <a:rPr lang="en-US" sz="2000" dirty="0">
                <a:solidFill>
                  <a:srgbClr val="000000"/>
                </a:solidFill>
                <a:highlight>
                  <a:srgbClr val="C0C0C0"/>
                </a:highlight>
                <a:latin typeface="Consolas" panose="020B0609020204030204" pitchFamily="49" charset="0"/>
              </a:rPr>
              <a:t> (</a:t>
            </a:r>
            <a:r>
              <a:rPr lang="en-US" sz="2000" dirty="0" err="1">
                <a:solidFill>
                  <a:srgbClr val="000000"/>
                </a:solidFill>
                <a:highlight>
                  <a:srgbClr val="C0C0C0"/>
                </a:highlight>
                <a:latin typeface="Consolas" panose="020B0609020204030204" pitchFamily="49" charset="0"/>
              </a:rPr>
              <a:t>Arena.GCHeap.Activate</a:t>
            </a:r>
            <a:r>
              <a:rPr lang="en-US" sz="2000" dirty="0">
                <a:solidFill>
                  <a:srgbClr val="000000"/>
                </a:solidFill>
                <a:highlight>
                  <a:srgbClr val="C0C0C0"/>
                </a:highlight>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8000"/>
                </a:solidFill>
                <a:latin typeface="Consolas" panose="020B0609020204030204" pitchFamily="49" charset="0"/>
              </a:rPr>
              <a:t>        // allocations go to GC Heap</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8000"/>
                </a:solidFill>
                <a:latin typeface="Consolas" panose="020B0609020204030204" pitchFamily="49" charset="0"/>
              </a:rPr>
              <a:t>    // allocate from arena again</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allocate from GC heap again</a:t>
            </a:r>
            <a:endParaRPr lang="en-US" sz="2000" dirty="0">
              <a:solidFill>
                <a:srgbClr val="000000"/>
              </a:solidFill>
              <a:latin typeface="Consolas" panose="020B0609020204030204" pitchFamily="49" charset="0"/>
            </a:endParaRPr>
          </a:p>
          <a:p>
            <a:r>
              <a:rPr lang="en-US" sz="2000" dirty="0" err="1">
                <a:solidFill>
                  <a:srgbClr val="000000"/>
                </a:solidFill>
                <a:highlight>
                  <a:srgbClr val="FFFF00"/>
                </a:highlight>
                <a:latin typeface="Consolas" panose="020B0609020204030204" pitchFamily="49" charset="0"/>
              </a:rPr>
              <a:t>arena.Dispose</a:t>
            </a:r>
            <a:r>
              <a:rPr lang="en-US" sz="2000" dirty="0">
                <a:solidFill>
                  <a:srgbClr val="000000"/>
                </a:solidFill>
                <a:highlight>
                  <a:srgbClr val="FFFF00"/>
                </a:highlight>
                <a:latin typeface="Consolas" panose="020B0609020204030204" pitchFamily="49" charset="0"/>
              </a:rPr>
              <a:t>(); </a:t>
            </a:r>
            <a:r>
              <a:rPr lang="en-US" sz="2000" dirty="0">
                <a:solidFill>
                  <a:srgbClr val="008000"/>
                </a:solidFill>
                <a:highlight>
                  <a:srgbClr val="FFFF00"/>
                </a:highlight>
                <a:latin typeface="Consolas" panose="020B0609020204030204" pitchFamily="49" charset="0"/>
              </a:rPr>
              <a:t>// delete the arena</a:t>
            </a:r>
            <a:endParaRPr lang="en-US" sz="2000" dirty="0">
              <a:solidFill>
                <a:srgbClr val="000000"/>
              </a:solidFill>
              <a:highlight>
                <a:srgbClr val="FFFF00"/>
              </a:highlight>
              <a:latin typeface="Consolas" panose="020B0609020204030204" pitchFamily="49" charset="0"/>
            </a:endParaRPr>
          </a:p>
          <a:p>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86403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AACF-E893-4129-8D03-632274317F35}"/>
              </a:ext>
            </a:extLst>
          </p:cNvPr>
          <p:cNvSpPr>
            <a:spLocks noGrp="1"/>
          </p:cNvSpPr>
          <p:nvPr>
            <p:ph type="title"/>
          </p:nvPr>
        </p:nvSpPr>
        <p:spPr>
          <a:xfrm>
            <a:off x="838200" y="365126"/>
            <a:ext cx="10515600" cy="1163998"/>
          </a:xfrm>
        </p:spPr>
        <p:txBody>
          <a:bodyPr/>
          <a:lstStyle/>
          <a:p>
            <a:r>
              <a:rPr lang="en-US" b="1" i="1">
                <a:solidFill>
                  <a:srgbClr val="7030A0"/>
                </a:solidFill>
              </a:rPr>
              <a:t>Arena Status</a:t>
            </a:r>
          </a:p>
        </p:txBody>
      </p:sp>
      <p:sp>
        <p:nvSpPr>
          <p:cNvPr id="3" name="Content Placeholder 2">
            <a:extLst>
              <a:ext uri="{FF2B5EF4-FFF2-40B4-BE49-F238E27FC236}">
                <a16:creationId xmlns:a16="http://schemas.microsoft.com/office/drawing/2014/main" id="{4409E89F-817D-483C-9B33-DC48E1E898D8}"/>
              </a:ext>
            </a:extLst>
          </p:cNvPr>
          <p:cNvSpPr>
            <a:spLocks noGrp="1"/>
          </p:cNvSpPr>
          <p:nvPr>
            <p:ph idx="1"/>
          </p:nvPr>
        </p:nvSpPr>
        <p:spPr/>
        <p:txBody>
          <a:bodyPr/>
          <a:lstStyle/>
          <a:p>
            <a:r>
              <a:rPr lang="en-US"/>
              <a:t>Benchmark marking</a:t>
            </a:r>
          </a:p>
          <a:p>
            <a:pPr lvl="1"/>
            <a:r>
              <a:rPr lang="en-US"/>
              <a:t>A benchmark loads the same large XML file for over 1000 times as that many tasks.</a:t>
            </a:r>
          </a:p>
          <a:p>
            <a:pPr lvl="1"/>
            <a:r>
              <a:rPr lang="en-US"/>
              <a:t>1.6x faster</a:t>
            </a:r>
          </a:p>
          <a:p>
            <a:r>
              <a:rPr lang="en-US"/>
              <a:t>Validating with real world work loads</a:t>
            </a:r>
          </a:p>
          <a:p>
            <a:r>
              <a:rPr lang="en-US"/>
              <a:t>Validate customer/developer experience</a:t>
            </a:r>
          </a:p>
        </p:txBody>
      </p:sp>
    </p:spTree>
    <p:extLst>
      <p:ext uri="{BB962C8B-B14F-4D97-AF65-F5344CB8AC3E}">
        <p14:creationId xmlns:p14="http://schemas.microsoft.com/office/powerpoint/2010/main" val="3197264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6141-07AA-4DB5-A909-257582D7352E}"/>
              </a:ext>
            </a:extLst>
          </p:cNvPr>
          <p:cNvSpPr>
            <a:spLocks noGrp="1"/>
          </p:cNvSpPr>
          <p:nvPr>
            <p:ph type="title"/>
          </p:nvPr>
        </p:nvSpPr>
        <p:spPr/>
        <p:txBody>
          <a:bodyPr/>
          <a:lstStyle/>
          <a:p>
            <a:r>
              <a:rPr lang="en-US" b="1" i="1" dirty="0">
                <a:solidFill>
                  <a:srgbClr val="7030A0"/>
                </a:solidFill>
              </a:rPr>
              <a:t>Experiment – </a:t>
            </a:r>
            <a:r>
              <a:rPr lang="en-US" b="1" i="1" dirty="0" err="1">
                <a:solidFill>
                  <a:srgbClr val="7030A0"/>
                </a:solidFill>
              </a:rPr>
              <a:t>CoreRT</a:t>
            </a:r>
            <a:endParaRPr lang="en-US" b="1" i="1" dirty="0">
              <a:solidFill>
                <a:srgbClr val="7030A0"/>
              </a:solidFill>
            </a:endParaRPr>
          </a:p>
        </p:txBody>
      </p:sp>
      <p:sp>
        <p:nvSpPr>
          <p:cNvPr id="3" name="Content Placeholder 2">
            <a:extLst>
              <a:ext uri="{FF2B5EF4-FFF2-40B4-BE49-F238E27FC236}">
                <a16:creationId xmlns:a16="http://schemas.microsoft.com/office/drawing/2014/main" id="{D930EB58-E26D-4B92-8D54-3712D917FE62}"/>
              </a:ext>
            </a:extLst>
          </p:cNvPr>
          <p:cNvSpPr>
            <a:spLocks noGrp="1"/>
          </p:cNvSpPr>
          <p:nvPr>
            <p:ph idx="1"/>
          </p:nvPr>
        </p:nvSpPr>
        <p:spPr/>
        <p:txBody>
          <a:bodyPr/>
          <a:lstStyle/>
          <a:p>
            <a:r>
              <a:rPr lang="en-US" dirty="0"/>
              <a:t>An attempt to match C++ performance</a:t>
            </a:r>
          </a:p>
          <a:p>
            <a:r>
              <a:rPr lang="en-US" dirty="0"/>
              <a:t>Limited platform dependency</a:t>
            </a:r>
          </a:p>
          <a:p>
            <a:r>
              <a:rPr lang="en-US" dirty="0"/>
              <a:t>Ease of deployment</a:t>
            </a:r>
          </a:p>
          <a:p>
            <a:r>
              <a:rPr lang="en-US" dirty="0"/>
              <a:t>Small footprint on disk</a:t>
            </a:r>
          </a:p>
          <a:p>
            <a:r>
              <a:rPr lang="en-US" dirty="0"/>
              <a:t>Constraint execution environment</a:t>
            </a:r>
          </a:p>
          <a:p>
            <a:r>
              <a:rPr lang="en-US" dirty="0"/>
              <a:t>More at </a:t>
            </a:r>
            <a:r>
              <a:rPr lang="en-US" dirty="0">
                <a:hlinkClick r:id="rId3"/>
              </a:rPr>
              <a:t>https://github.com/dotnet/corert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62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6141-07AA-4DB5-A909-257582D7352E}"/>
              </a:ext>
            </a:extLst>
          </p:cNvPr>
          <p:cNvSpPr>
            <a:spLocks noGrp="1"/>
          </p:cNvSpPr>
          <p:nvPr>
            <p:ph type="title"/>
          </p:nvPr>
        </p:nvSpPr>
        <p:spPr/>
        <p:txBody>
          <a:bodyPr>
            <a:normAutofit/>
          </a:bodyPr>
          <a:lstStyle/>
          <a:p>
            <a:r>
              <a:rPr lang="en-US" b="1" i="1">
                <a:solidFill>
                  <a:srgbClr val="7030A0"/>
                </a:solidFill>
              </a:rPr>
              <a:t>.NET Core</a:t>
            </a:r>
          </a:p>
        </p:txBody>
      </p:sp>
      <p:sp>
        <p:nvSpPr>
          <p:cNvPr id="3" name="Content Placeholder 2">
            <a:extLst>
              <a:ext uri="{FF2B5EF4-FFF2-40B4-BE49-F238E27FC236}">
                <a16:creationId xmlns:a16="http://schemas.microsoft.com/office/drawing/2014/main" id="{D930EB58-E26D-4B92-8D54-3712D917FE62}"/>
              </a:ext>
            </a:extLst>
          </p:cNvPr>
          <p:cNvSpPr>
            <a:spLocks noGrp="1"/>
          </p:cNvSpPr>
          <p:nvPr>
            <p:ph idx="1"/>
          </p:nvPr>
        </p:nvSpPr>
        <p:spPr>
          <a:xfrm>
            <a:off x="838200" y="1470025"/>
            <a:ext cx="10515600" cy="4351338"/>
          </a:xfrm>
        </p:spPr>
        <p:txBody>
          <a:bodyPr>
            <a:normAutofit/>
          </a:bodyPr>
          <a:lstStyle/>
          <a:p>
            <a:pPr marL="0" indent="0">
              <a:buNone/>
            </a:pPr>
            <a:r>
              <a:rPr lang="en-US" dirty="0"/>
              <a:t>Mature runtime and framework</a:t>
            </a:r>
          </a:p>
          <a:p>
            <a:pPr marL="0" indent="0">
              <a:buNone/>
            </a:pPr>
            <a:r>
              <a:rPr lang="en-US" dirty="0"/>
              <a:t>Cross platform </a:t>
            </a:r>
          </a:p>
          <a:p>
            <a:pPr marL="0" indent="0">
              <a:buNone/>
            </a:pPr>
            <a:r>
              <a:rPr lang="en-US" dirty="0"/>
              <a:t>Open source</a:t>
            </a:r>
          </a:p>
          <a:p>
            <a:pPr marL="0" indent="0">
              <a:buNone/>
            </a:pPr>
            <a:r>
              <a:rPr lang="en-US" dirty="0"/>
              <a:t>Customer choices</a:t>
            </a:r>
          </a:p>
          <a:p>
            <a:pPr lvl="1"/>
            <a:r>
              <a:rPr lang="en-US" dirty="0" err="1"/>
              <a:t>AppLocal</a:t>
            </a:r>
            <a:r>
              <a:rPr lang="en-US" dirty="0"/>
              <a:t> vs side-by-side</a:t>
            </a:r>
          </a:p>
          <a:p>
            <a:pPr lvl="1"/>
            <a:r>
              <a:rPr lang="en-US" dirty="0"/>
              <a:t>Configurable </a:t>
            </a:r>
          </a:p>
          <a:p>
            <a:pPr lvl="1"/>
            <a:r>
              <a:rPr lang="en-US" dirty="0"/>
              <a:t>Customizable</a:t>
            </a:r>
          </a:p>
          <a:p>
            <a:pPr marL="0" indent="0">
              <a:buNone/>
            </a:pPr>
            <a:r>
              <a:rPr lang="en-US" dirty="0"/>
              <a:t>Fast moving </a:t>
            </a:r>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5B69C192-EE98-46F3-945C-7D19CB740120}"/>
              </a:ext>
            </a:extLst>
          </p:cNvPr>
          <p:cNvSpPr txBox="1"/>
          <p:nvPr/>
        </p:nvSpPr>
        <p:spPr>
          <a:xfrm>
            <a:off x="5825066" y="4001294"/>
            <a:ext cx="5655734" cy="769441"/>
          </a:xfrm>
          <a:prstGeom prst="rect">
            <a:avLst/>
          </a:prstGeom>
          <a:noFill/>
        </p:spPr>
        <p:txBody>
          <a:bodyPr wrap="square" rtlCol="0">
            <a:spAutoFit/>
          </a:bodyPr>
          <a:lstStyle/>
          <a:p>
            <a:pPr algn="ctr"/>
            <a:r>
              <a:rPr lang="en-US" sz="4400" b="1" i="1" dirty="0">
                <a:solidFill>
                  <a:srgbClr val="7030A0"/>
                </a:solidFill>
              </a:rPr>
              <a:t>It is the future .NET</a:t>
            </a:r>
          </a:p>
        </p:txBody>
      </p:sp>
    </p:spTree>
    <p:extLst>
      <p:ext uri="{BB962C8B-B14F-4D97-AF65-F5344CB8AC3E}">
        <p14:creationId xmlns:p14="http://schemas.microsoft.com/office/powerpoint/2010/main" val="338594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92439E-C21C-4B85-82D2-E9B81030B7F8}"/>
              </a:ext>
            </a:extLst>
          </p:cNvPr>
          <p:cNvSpPr>
            <a:spLocks noGrp="1"/>
          </p:cNvSpPr>
          <p:nvPr>
            <p:ph type="title" idx="4294967295"/>
          </p:nvPr>
        </p:nvSpPr>
        <p:spPr>
          <a:xfrm>
            <a:off x="391886" y="323941"/>
            <a:ext cx="11582400" cy="889000"/>
          </a:xfrm>
        </p:spPr>
        <p:txBody>
          <a:bodyPr>
            <a:normAutofit/>
          </a:bodyPr>
          <a:lstStyle/>
          <a:p>
            <a:pPr algn="ctr"/>
            <a:r>
              <a:rPr lang="en-US"/>
              <a:t>Future is Bright.</a:t>
            </a:r>
            <a:endParaRPr lang="en-US" sz="4400">
              <a:latin typeface="+mj-lt"/>
            </a:endParaRPr>
          </a:p>
        </p:txBody>
      </p:sp>
      <p:sp>
        <p:nvSpPr>
          <p:cNvPr id="2" name="Rectangle 1">
            <a:extLst>
              <a:ext uri="{FF2B5EF4-FFF2-40B4-BE49-F238E27FC236}">
                <a16:creationId xmlns:a16="http://schemas.microsoft.com/office/drawing/2014/main" id="{899DB410-5957-48FF-9421-F327373A4DCA}"/>
              </a:ext>
            </a:extLst>
          </p:cNvPr>
          <p:cNvSpPr/>
          <p:nvPr/>
        </p:nvSpPr>
        <p:spPr bwMode="auto">
          <a:xfrm>
            <a:off x="1662545" y="2131621"/>
            <a:ext cx="3871356" cy="2606634"/>
          </a:xfrm>
          <a:prstGeom prst="rect">
            <a:avLst/>
          </a:prstGeom>
          <a:noFill/>
          <a:ln w="381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511C74"/>
                </a:solidFill>
                <a:effectLst/>
                <a:uLnTx/>
                <a:uFillTx/>
                <a:latin typeface="Segoe UI"/>
                <a:ea typeface="+mn-ea"/>
                <a:cs typeface="+mn-cs"/>
              </a:rPr>
              <a:t>Visual Studio</a:t>
            </a:r>
            <a:endParaRPr kumimoji="0" lang="en-US" sz="2400" b="1" i="0" u="none" strike="noStrike" kern="1200" cap="none" spc="0" normalizeH="0" baseline="0" noProof="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2400" b="1" i="0" u="none" strike="noStrike" kern="1200" cap="none" spc="0" normalizeH="0" baseline="0" noProof="0">
                <a:ln>
                  <a:noFill/>
                </a:ln>
                <a:solidFill>
                  <a:srgbClr val="505050"/>
                </a:solidFill>
                <a:effectLst/>
                <a:uLnTx/>
                <a:uFillTx/>
                <a:latin typeface="Segoe UI"/>
                <a:ea typeface="+mn-ea"/>
                <a:cs typeface="+mn-cs"/>
              </a:rPr>
            </a:br>
            <a:r>
              <a:rPr kumimoji="0" lang="en-US" sz="2400" b="1" i="0" u="none" strike="noStrike" kern="1200" cap="none" spc="0" normalizeH="0" baseline="0" noProof="0">
                <a:ln>
                  <a:noFill/>
                </a:ln>
                <a:solidFill>
                  <a:srgbClr val="505050"/>
                </a:solidFill>
                <a:effectLst/>
                <a:uLnTx/>
                <a:uFillTx/>
                <a:latin typeface="Segoe UI"/>
                <a:ea typeface="+mn-ea"/>
                <a:cs typeface="+mn-cs"/>
              </a:rPr>
              <a:t>+1 million </a:t>
            </a:r>
            <a:r>
              <a:rPr kumimoji="0" lang="en-US" sz="2400" b="0" i="0" u="none" strike="noStrike" kern="1200" cap="none" spc="0" normalizeH="0" baseline="0" noProof="0">
                <a:ln>
                  <a:noFill/>
                </a:ln>
                <a:solidFill>
                  <a:srgbClr val="505050"/>
                </a:solidFill>
                <a:effectLst/>
                <a:uLnTx/>
                <a:uFillTx/>
                <a:latin typeface="Segoe UI"/>
                <a:ea typeface="+mn-ea"/>
                <a:cs typeface="+mn-cs"/>
              </a:rPr>
              <a:t>new monthly active .NET developers in last year</a:t>
            </a:r>
          </a:p>
        </p:txBody>
      </p:sp>
      <p:sp>
        <p:nvSpPr>
          <p:cNvPr id="11" name="Rectangle 10">
            <a:extLst>
              <a:ext uri="{FF2B5EF4-FFF2-40B4-BE49-F238E27FC236}">
                <a16:creationId xmlns:a16="http://schemas.microsoft.com/office/drawing/2014/main" id="{5A6A719B-2204-47E7-ADA3-9890E952D276}"/>
              </a:ext>
            </a:extLst>
          </p:cNvPr>
          <p:cNvSpPr/>
          <p:nvPr/>
        </p:nvSpPr>
        <p:spPr bwMode="auto">
          <a:xfrm>
            <a:off x="6291943" y="2131621"/>
            <a:ext cx="3871356" cy="2606634"/>
          </a:xfrm>
          <a:prstGeom prst="rect">
            <a:avLst/>
          </a:prstGeom>
          <a:noFill/>
          <a:ln w="381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511C74"/>
                </a:solidFill>
                <a:effectLst/>
                <a:uLnTx/>
                <a:uFillTx/>
                <a:latin typeface="Segoe UI"/>
                <a:ea typeface="+mn-ea"/>
                <a:cs typeface="+mn-cs"/>
              </a:rPr>
              <a:t>.NET Core</a:t>
            </a:r>
            <a:endParaRPr kumimoji="0" lang="en-US" sz="2400" b="1" i="0" u="none" strike="noStrike" kern="1200" cap="none" spc="0" normalizeH="0" baseline="0" noProof="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2400" b="1" i="0" u="none" strike="noStrike" kern="1200" cap="none" spc="0" normalizeH="0" baseline="0" noProof="0">
                <a:ln>
                  <a:noFill/>
                </a:ln>
                <a:solidFill>
                  <a:srgbClr val="505050"/>
                </a:solidFill>
                <a:effectLst/>
                <a:uLnTx/>
                <a:uFillTx/>
                <a:latin typeface="Segoe UI"/>
                <a:ea typeface="+mn-ea"/>
                <a:cs typeface="+mn-cs"/>
              </a:rPr>
            </a:br>
            <a:r>
              <a:rPr kumimoji="0" lang="en-US" sz="2400" b="1" i="0" u="none" strike="noStrike" kern="1200" cap="none" spc="0" normalizeH="0" baseline="0" noProof="0">
                <a:ln>
                  <a:noFill/>
                </a:ln>
                <a:solidFill>
                  <a:srgbClr val="505050"/>
                </a:solidFill>
                <a:effectLst/>
                <a:uLnTx/>
                <a:uFillTx/>
                <a:latin typeface="Segoe UI"/>
                <a:ea typeface="+mn-ea"/>
                <a:cs typeface="+mn-cs"/>
              </a:rPr>
              <a:t>Over half a million </a:t>
            </a:r>
            <a:r>
              <a:rPr kumimoji="0" lang="en-US" sz="2400" b="0" i="0" u="none" strike="noStrike" kern="1200" cap="none" spc="0" normalizeH="0" baseline="0" noProof="0">
                <a:ln>
                  <a:noFill/>
                </a:ln>
                <a:solidFill>
                  <a:srgbClr val="505050"/>
                </a:solidFill>
                <a:effectLst/>
                <a:uLnTx/>
                <a:uFillTx/>
                <a:latin typeface="Segoe UI"/>
                <a:ea typeface="+mn-ea"/>
                <a:cs typeface="+mn-cs"/>
              </a:rPr>
              <a:t>.NET Core 2.0 developers</a:t>
            </a:r>
          </a:p>
        </p:txBody>
      </p:sp>
      <p:sp>
        <p:nvSpPr>
          <p:cNvPr id="5" name="Title 2">
            <a:extLst>
              <a:ext uri="{FF2B5EF4-FFF2-40B4-BE49-F238E27FC236}">
                <a16:creationId xmlns:a16="http://schemas.microsoft.com/office/drawing/2014/main" id="{478D063E-64C3-4759-B021-E8E619EC142A}"/>
              </a:ext>
            </a:extLst>
          </p:cNvPr>
          <p:cNvSpPr txBox="1">
            <a:spLocks/>
          </p:cNvSpPr>
          <p:nvPr/>
        </p:nvSpPr>
        <p:spPr>
          <a:xfrm>
            <a:off x="391886" y="1019481"/>
            <a:ext cx="11582400" cy="889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.NET Growth Continues</a:t>
            </a:r>
          </a:p>
        </p:txBody>
      </p:sp>
    </p:spTree>
    <p:extLst>
      <p:ext uri="{BB962C8B-B14F-4D97-AF65-F5344CB8AC3E}">
        <p14:creationId xmlns:p14="http://schemas.microsoft.com/office/powerpoint/2010/main" val="3180196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FF9-C1AD-4A02-8E58-C2CBA5526C8B}"/>
              </a:ext>
            </a:extLst>
          </p:cNvPr>
          <p:cNvSpPr>
            <a:spLocks noGrp="1"/>
          </p:cNvSpPr>
          <p:nvPr>
            <p:ph type="title"/>
          </p:nvPr>
        </p:nvSpPr>
        <p:spPr/>
        <p:txBody>
          <a:bodyPr/>
          <a:lstStyle/>
          <a:p>
            <a:r>
              <a:rPr lang="en-US" b="1" i="1" dirty="0">
                <a:solidFill>
                  <a:srgbClr val="7030A0"/>
                </a:solidFill>
              </a:rPr>
              <a:t>But… we really need to innovate. Just look at modern workload diversity</a:t>
            </a:r>
          </a:p>
        </p:txBody>
      </p:sp>
      <p:sp>
        <p:nvSpPr>
          <p:cNvPr id="3" name="Content Placeholder 2">
            <a:extLst>
              <a:ext uri="{FF2B5EF4-FFF2-40B4-BE49-F238E27FC236}">
                <a16:creationId xmlns:a16="http://schemas.microsoft.com/office/drawing/2014/main" id="{8B4A12AC-3482-45F9-8D53-B28EAE4E2A43}"/>
              </a:ext>
            </a:extLst>
          </p:cNvPr>
          <p:cNvSpPr>
            <a:spLocks noGrp="1"/>
          </p:cNvSpPr>
          <p:nvPr>
            <p:ph idx="1"/>
          </p:nvPr>
        </p:nvSpPr>
        <p:spPr/>
        <p:txBody>
          <a:bodyPr>
            <a:normAutofit/>
          </a:bodyPr>
          <a:lstStyle/>
          <a:p>
            <a:r>
              <a:rPr lang="en-US" dirty="0"/>
              <a:t>Servers with 128 cores vs Raspberry pi</a:t>
            </a:r>
          </a:p>
          <a:p>
            <a:r>
              <a:rPr lang="en-US" dirty="0"/>
              <a:t>Long running processes vs short running services</a:t>
            </a:r>
          </a:p>
          <a:p>
            <a:r>
              <a:rPr lang="en-US" dirty="0"/>
              <a:t>Strong reliability guarantee vs aggregated fault tolerance </a:t>
            </a:r>
          </a:p>
          <a:p>
            <a:r>
              <a:rPr lang="en-US" dirty="0"/>
              <a:t>What should we optimize for?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85795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C951ADF7-61CD-4155-8675-148C528CB5F1}"/>
              </a:ext>
            </a:extLst>
          </p:cNvPr>
          <p:cNvSpPr/>
          <p:nvPr/>
        </p:nvSpPr>
        <p:spPr>
          <a:xfrm>
            <a:off x="7273636" y="2751512"/>
            <a:ext cx="4322618" cy="2643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F738A-F940-4060-9659-EFA1DF3CAC92}"/>
              </a:ext>
            </a:extLst>
          </p:cNvPr>
          <p:cNvSpPr>
            <a:spLocks noGrp="1"/>
          </p:cNvSpPr>
          <p:nvPr>
            <p:ph type="title"/>
          </p:nvPr>
        </p:nvSpPr>
        <p:spPr>
          <a:xfrm>
            <a:off x="838200" y="298623"/>
            <a:ext cx="10515600" cy="1325563"/>
          </a:xfrm>
        </p:spPr>
        <p:txBody>
          <a:bodyPr>
            <a:normAutofit/>
          </a:bodyPr>
          <a:lstStyle/>
          <a:p>
            <a:r>
              <a:rPr lang="en-US" b="1" i="1">
                <a:solidFill>
                  <a:srgbClr val="7030A0"/>
                </a:solidFill>
              </a:rPr>
              <a:t>Questions?</a:t>
            </a:r>
          </a:p>
        </p:txBody>
      </p:sp>
      <p:sp>
        <p:nvSpPr>
          <p:cNvPr id="3" name="Content Placeholder 2">
            <a:extLst>
              <a:ext uri="{FF2B5EF4-FFF2-40B4-BE49-F238E27FC236}">
                <a16:creationId xmlns:a16="http://schemas.microsoft.com/office/drawing/2014/main" id="{D0FFC11F-C5AA-4A74-9C49-96F72280931C}"/>
              </a:ext>
            </a:extLst>
          </p:cNvPr>
          <p:cNvSpPr>
            <a:spLocks noGrp="1"/>
          </p:cNvSpPr>
          <p:nvPr>
            <p:ph idx="1"/>
          </p:nvPr>
        </p:nvSpPr>
        <p:spPr>
          <a:xfrm>
            <a:off x="838200" y="1825625"/>
            <a:ext cx="10515600" cy="4351338"/>
          </a:xfrm>
        </p:spPr>
        <p:txBody>
          <a:bodyPr>
            <a:normAutofit/>
          </a:bodyPr>
          <a:lstStyle/>
          <a:p>
            <a:pPr marL="0" indent="0">
              <a:buNone/>
            </a:pPr>
            <a:r>
              <a:rPr lang="en-US" dirty="0"/>
              <a:t>Mei-Chin Tsai</a:t>
            </a:r>
          </a:p>
          <a:p>
            <a:pPr marL="457200" lvl="1" indent="0">
              <a:buNone/>
            </a:pPr>
            <a:r>
              <a:rPr lang="en-US" dirty="0">
                <a:hlinkClick r:id="rId3"/>
              </a:rPr>
              <a:t>meichint@microsoft.com</a:t>
            </a:r>
            <a:endParaRPr lang="en-US" dirty="0"/>
          </a:p>
          <a:p>
            <a:pPr marL="457200" lvl="1" indent="0">
              <a:buNone/>
            </a:pPr>
            <a:r>
              <a:rPr lang="en-US" dirty="0"/>
              <a:t>Github.com/</a:t>
            </a:r>
            <a:r>
              <a:rPr lang="en-US" dirty="0" err="1"/>
              <a:t>MeiChin</a:t>
            </a:r>
            <a:r>
              <a:rPr lang="en-US" dirty="0"/>
              <a:t>-Tsai</a:t>
            </a:r>
          </a:p>
          <a:p>
            <a:pPr lvl="1"/>
            <a:endParaRPr lang="en-US" dirty="0"/>
          </a:p>
          <a:p>
            <a:pPr marL="457200" lvl="1" indent="0">
              <a:buNone/>
            </a:pPr>
            <a:endParaRPr lang="en-US" dirty="0"/>
          </a:p>
          <a:p>
            <a:pPr marL="0" indent="0">
              <a:buNone/>
            </a:pPr>
            <a:r>
              <a:rPr lang="en-US" dirty="0"/>
              <a:t>Jared Parsons</a:t>
            </a:r>
          </a:p>
          <a:p>
            <a:pPr marL="457200" lvl="1" indent="0">
              <a:buNone/>
            </a:pPr>
            <a:r>
              <a:rPr lang="en-US" dirty="0">
                <a:hlinkClick r:id="rId4"/>
              </a:rPr>
              <a:t>jaredpar@microsoft.com</a:t>
            </a:r>
            <a:endParaRPr lang="en-US" dirty="0"/>
          </a:p>
          <a:p>
            <a:pPr marL="457200" lvl="1" indent="0">
              <a:buNone/>
            </a:pPr>
            <a:r>
              <a:rPr lang="en-US" dirty="0"/>
              <a:t>twitter.com/</a:t>
            </a:r>
            <a:r>
              <a:rPr lang="en-US" dirty="0" err="1"/>
              <a:t>jaredpar</a:t>
            </a:r>
            <a:endParaRPr lang="en-US" dirty="0"/>
          </a:p>
          <a:p>
            <a:pPr marL="457200" lvl="1" indent="0">
              <a:buNone/>
            </a:pPr>
            <a:r>
              <a:rPr lang="en-US" dirty="0"/>
              <a:t>Github.com/</a:t>
            </a:r>
            <a:r>
              <a:rPr lang="en-US" dirty="0" err="1"/>
              <a:t>jaredpar</a:t>
            </a:r>
            <a:endParaRPr lang="en-US" dirty="0"/>
          </a:p>
        </p:txBody>
      </p:sp>
      <p:sp>
        <p:nvSpPr>
          <p:cNvPr id="4" name="TextBox 3">
            <a:extLst>
              <a:ext uri="{FF2B5EF4-FFF2-40B4-BE49-F238E27FC236}">
                <a16:creationId xmlns:a16="http://schemas.microsoft.com/office/drawing/2014/main" id="{D43881E4-3888-440A-B1D7-618CB9EB8FFD}"/>
              </a:ext>
            </a:extLst>
          </p:cNvPr>
          <p:cNvSpPr txBox="1"/>
          <p:nvPr/>
        </p:nvSpPr>
        <p:spPr>
          <a:xfrm flipH="1">
            <a:off x="7818118" y="3133898"/>
            <a:ext cx="3778136" cy="1569660"/>
          </a:xfrm>
          <a:prstGeom prst="rect">
            <a:avLst/>
          </a:prstGeom>
          <a:noFill/>
        </p:spPr>
        <p:txBody>
          <a:bodyPr wrap="square" rtlCol="0">
            <a:spAutoFit/>
          </a:bodyPr>
          <a:lstStyle/>
          <a:p>
            <a:r>
              <a:rPr lang="en-US" sz="2800" b="1" i="1">
                <a:solidFill>
                  <a:srgbClr val="0070C0"/>
                </a:solidFill>
                <a:latin typeface="Berlin Sans FB Demi" panose="020E0802020502020306" pitchFamily="34" charset="0"/>
              </a:rPr>
              <a:t>AMA – </a:t>
            </a:r>
          </a:p>
          <a:p>
            <a:r>
              <a:rPr lang="en-US" sz="2800" b="1" i="1">
                <a:solidFill>
                  <a:srgbClr val="0070C0"/>
                </a:solidFill>
                <a:latin typeface="Berlin Sans FB Demi" panose="020E0802020502020306" pitchFamily="34" charset="0"/>
              </a:rPr>
              <a:t>.NET/.NET Core AMA</a:t>
            </a:r>
          </a:p>
          <a:p>
            <a:pPr algn="ctr"/>
            <a:r>
              <a:rPr lang="en-US" sz="2000" b="1" i="1">
                <a:solidFill>
                  <a:srgbClr val="0070C0"/>
                </a:solidFill>
                <a:latin typeface="Berlin Sans FB Demi" panose="020E0802020502020306" pitchFamily="34" charset="0"/>
              </a:rPr>
              <a:t>11/7 2:55pm</a:t>
            </a:r>
          </a:p>
          <a:p>
            <a:pPr algn="ctr"/>
            <a:r>
              <a:rPr lang="en-US" sz="2000" b="1" i="1">
                <a:solidFill>
                  <a:srgbClr val="0070C0"/>
                </a:solidFill>
                <a:latin typeface="Berlin Sans FB Demi" panose="020E0802020502020306" pitchFamily="34" charset="0"/>
              </a:rPr>
              <a:t>Ballroom C</a:t>
            </a:r>
          </a:p>
        </p:txBody>
      </p:sp>
    </p:spTree>
    <p:extLst>
      <p:ext uri="{BB962C8B-B14F-4D97-AF65-F5344CB8AC3E}">
        <p14:creationId xmlns:p14="http://schemas.microsoft.com/office/powerpoint/2010/main" val="165889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6FB5-D4E8-443C-91DD-5D3A1E542B9C}"/>
              </a:ext>
            </a:extLst>
          </p:cNvPr>
          <p:cNvSpPr>
            <a:spLocks noGrp="1"/>
          </p:cNvSpPr>
          <p:nvPr>
            <p:ph type="title"/>
          </p:nvPr>
        </p:nvSpPr>
        <p:spPr/>
        <p:txBody>
          <a:bodyPr/>
          <a:lstStyle/>
          <a:p>
            <a:r>
              <a:rPr lang="en-US" b="1" i="1">
                <a:solidFill>
                  <a:srgbClr val="7030A0"/>
                </a:solidFill>
              </a:rPr>
              <a:t>Needs for the runtime</a:t>
            </a:r>
            <a:r>
              <a:rPr lang="en-US" b="1" i="1" dirty="0">
                <a:solidFill>
                  <a:srgbClr val="7030A0"/>
                </a:solidFill>
              </a:rPr>
              <a:t> </a:t>
            </a:r>
            <a:endParaRPr lang="en-US"/>
          </a:p>
        </p:txBody>
      </p:sp>
      <p:sp>
        <p:nvSpPr>
          <p:cNvPr id="3" name="Content Placeholder 2">
            <a:extLst>
              <a:ext uri="{FF2B5EF4-FFF2-40B4-BE49-F238E27FC236}">
                <a16:creationId xmlns:a16="http://schemas.microsoft.com/office/drawing/2014/main" id="{CEA76A9F-2302-4619-B0E6-E3F5196A2DAB}"/>
              </a:ext>
            </a:extLst>
          </p:cNvPr>
          <p:cNvSpPr>
            <a:spLocks noGrp="1"/>
          </p:cNvSpPr>
          <p:nvPr>
            <p:ph idx="1"/>
          </p:nvPr>
        </p:nvSpPr>
        <p:spPr>
          <a:xfrm>
            <a:off x="838200" y="1522404"/>
            <a:ext cx="10515600" cy="4654559"/>
          </a:xfrm>
        </p:spPr>
        <p:txBody>
          <a:bodyPr/>
          <a:lstStyle/>
          <a:p>
            <a:r>
              <a:rPr lang="en-US" dirty="0"/>
              <a:t>Cross platform deployment</a:t>
            </a:r>
          </a:p>
          <a:p>
            <a:r>
              <a:rPr lang="en-US" dirty="0"/>
              <a:t>Open source</a:t>
            </a:r>
          </a:p>
          <a:p>
            <a:r>
              <a:rPr lang="en-US" dirty="0"/>
              <a:t>Give customer choice</a:t>
            </a:r>
          </a:p>
          <a:p>
            <a:pPr lvl="1"/>
            <a:r>
              <a:rPr lang="en-US" dirty="0"/>
              <a:t>Application local</a:t>
            </a:r>
          </a:p>
          <a:p>
            <a:pPr lvl="1"/>
            <a:r>
              <a:rPr lang="en-US" dirty="0"/>
              <a:t>Side by side installations</a:t>
            </a:r>
          </a:p>
          <a:p>
            <a:r>
              <a:rPr lang="en-US" dirty="0"/>
              <a:t>Innovate fast and ship fast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7402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776C-BD13-4E2B-A88E-A74E577D21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93CB4-E105-4A23-A95B-4E82AC346C42}"/>
              </a:ext>
            </a:extLst>
          </p:cNvPr>
          <p:cNvSpPr>
            <a:spLocks noGrp="1"/>
          </p:cNvSpPr>
          <p:nvPr>
            <p:ph idx="1"/>
          </p:nvPr>
        </p:nvSpPr>
        <p:spPr/>
        <p:txBody>
          <a:bodyPr>
            <a:normAutofit/>
          </a:bodyPr>
          <a:lstStyle/>
          <a:p>
            <a:pPr marL="0" indent="0">
              <a:buNone/>
            </a:pPr>
            <a:r>
              <a:rPr lang="en-US" sz="4800" b="1" i="1" dirty="0">
                <a:solidFill>
                  <a:srgbClr val="7030A0"/>
                </a:solidFill>
              </a:rPr>
              <a:t>How We Got to .NET Core</a:t>
            </a:r>
          </a:p>
        </p:txBody>
      </p:sp>
    </p:spTree>
    <p:extLst>
      <p:ext uri="{BB962C8B-B14F-4D97-AF65-F5344CB8AC3E}">
        <p14:creationId xmlns:p14="http://schemas.microsoft.com/office/powerpoint/2010/main" val="6558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0FB31E-FA11-4FDD-BC02-A83DD0542C81}"/>
              </a:ext>
            </a:extLst>
          </p:cNvPr>
          <p:cNvSpPr txBox="1"/>
          <p:nvPr/>
        </p:nvSpPr>
        <p:spPr>
          <a:xfrm>
            <a:off x="226806" y="281296"/>
            <a:ext cx="7355004" cy="941386"/>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4705"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.NET Open Source Journey</a:t>
            </a:r>
          </a:p>
        </p:txBody>
      </p:sp>
      <p:sp>
        <p:nvSpPr>
          <p:cNvPr id="19" name="Oval 18">
            <a:extLst>
              <a:ext uri="{FF2B5EF4-FFF2-40B4-BE49-F238E27FC236}">
                <a16:creationId xmlns:a16="http://schemas.microsoft.com/office/drawing/2014/main" id="{2FF4EDE2-185A-4B23-9B9A-031828FBF8D4}"/>
              </a:ext>
            </a:extLst>
          </p:cNvPr>
          <p:cNvSpPr/>
          <p:nvPr/>
        </p:nvSpPr>
        <p:spPr>
          <a:xfrm>
            <a:off x="688674" y="194998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cxnSp>
        <p:nvCxnSpPr>
          <p:cNvPr id="20" name="Straight Arrow Connector 19">
            <a:extLst>
              <a:ext uri="{FF2B5EF4-FFF2-40B4-BE49-F238E27FC236}">
                <a16:creationId xmlns:a16="http://schemas.microsoft.com/office/drawing/2014/main" id="{91601B72-465B-44F0-8D16-C069E4D1114C}"/>
              </a:ext>
            </a:extLst>
          </p:cNvPr>
          <p:cNvCxnSpPr>
            <a:cxnSpLocks/>
          </p:cNvCxnSpPr>
          <p:nvPr/>
        </p:nvCxnSpPr>
        <p:spPr>
          <a:xfrm>
            <a:off x="489098" y="2169042"/>
            <a:ext cx="11079125"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Oval 21">
            <a:extLst>
              <a:ext uri="{FF2B5EF4-FFF2-40B4-BE49-F238E27FC236}">
                <a16:creationId xmlns:a16="http://schemas.microsoft.com/office/drawing/2014/main" id="{18ECB737-1804-4C39-BFE9-20889E110C03}"/>
              </a:ext>
            </a:extLst>
          </p:cNvPr>
          <p:cNvSpPr/>
          <p:nvPr/>
        </p:nvSpPr>
        <p:spPr>
          <a:xfrm>
            <a:off x="1359862" y="194998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23" name="Oval 22">
            <a:extLst>
              <a:ext uri="{FF2B5EF4-FFF2-40B4-BE49-F238E27FC236}">
                <a16:creationId xmlns:a16="http://schemas.microsoft.com/office/drawing/2014/main" id="{2DD62171-F79B-47AE-9822-7252CDC88172}"/>
              </a:ext>
            </a:extLst>
          </p:cNvPr>
          <p:cNvSpPr/>
          <p:nvPr/>
        </p:nvSpPr>
        <p:spPr>
          <a:xfrm>
            <a:off x="2944793" y="1956391"/>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pic>
        <p:nvPicPr>
          <p:cNvPr id="11" name="Picture 10">
            <a:extLst>
              <a:ext uri="{FF2B5EF4-FFF2-40B4-BE49-F238E27FC236}">
                <a16:creationId xmlns:a16="http://schemas.microsoft.com/office/drawing/2014/main" id="{B2AB1A76-79DF-4785-9519-5964F8E18851}"/>
              </a:ext>
            </a:extLst>
          </p:cNvPr>
          <p:cNvPicPr>
            <a:picLocks noChangeAspect="1"/>
          </p:cNvPicPr>
          <p:nvPr/>
        </p:nvPicPr>
        <p:blipFill>
          <a:blip r:embed="rId3"/>
          <a:stretch>
            <a:fillRect/>
          </a:stretch>
        </p:blipFill>
        <p:spPr>
          <a:xfrm>
            <a:off x="4741272" y="1788733"/>
            <a:ext cx="832395" cy="794689"/>
          </a:xfrm>
          <a:prstGeom prst="rect">
            <a:avLst/>
          </a:prstGeom>
        </p:spPr>
      </p:pic>
      <p:sp>
        <p:nvSpPr>
          <p:cNvPr id="24" name="Oval 23">
            <a:extLst>
              <a:ext uri="{FF2B5EF4-FFF2-40B4-BE49-F238E27FC236}">
                <a16:creationId xmlns:a16="http://schemas.microsoft.com/office/drawing/2014/main" id="{7B7D7169-DADC-4577-8093-97C61A3395B9}"/>
              </a:ext>
            </a:extLst>
          </p:cNvPr>
          <p:cNvSpPr/>
          <p:nvPr/>
        </p:nvSpPr>
        <p:spPr>
          <a:xfrm>
            <a:off x="5968387" y="1956391"/>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25" name="Oval 24">
            <a:extLst>
              <a:ext uri="{FF2B5EF4-FFF2-40B4-BE49-F238E27FC236}">
                <a16:creationId xmlns:a16="http://schemas.microsoft.com/office/drawing/2014/main" id="{6382F7EC-7B52-40C6-8015-77A5FD3675C5}"/>
              </a:ext>
            </a:extLst>
          </p:cNvPr>
          <p:cNvSpPr/>
          <p:nvPr/>
        </p:nvSpPr>
        <p:spPr>
          <a:xfrm>
            <a:off x="8640033" y="1956391"/>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grpSp>
        <p:nvGrpSpPr>
          <p:cNvPr id="4" name="Group 3">
            <a:extLst>
              <a:ext uri="{FF2B5EF4-FFF2-40B4-BE49-F238E27FC236}">
                <a16:creationId xmlns:a16="http://schemas.microsoft.com/office/drawing/2014/main" id="{B4FBE9EE-B643-4E63-AEA7-53851E6E6B26}"/>
              </a:ext>
            </a:extLst>
          </p:cNvPr>
          <p:cNvGrpSpPr/>
          <p:nvPr/>
        </p:nvGrpSpPr>
        <p:grpSpPr>
          <a:xfrm>
            <a:off x="9532995" y="1771697"/>
            <a:ext cx="868793" cy="794689"/>
            <a:chOff x="8570902" y="4107252"/>
            <a:chExt cx="868793" cy="794689"/>
          </a:xfrm>
        </p:grpSpPr>
        <p:sp>
          <p:nvSpPr>
            <p:cNvPr id="12" name="Oval 11">
              <a:extLst>
                <a:ext uri="{FF2B5EF4-FFF2-40B4-BE49-F238E27FC236}">
                  <a16:creationId xmlns:a16="http://schemas.microsoft.com/office/drawing/2014/main" id="{3D12C5B5-825E-4D77-B35A-76E9A4C8C08E}"/>
                </a:ext>
              </a:extLst>
            </p:cNvPr>
            <p:cNvSpPr/>
            <p:nvPr/>
          </p:nvSpPr>
          <p:spPr>
            <a:xfrm>
              <a:off x="8615365" y="4107252"/>
              <a:ext cx="779869" cy="794689"/>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Box 2">
              <a:extLst>
                <a:ext uri="{FF2B5EF4-FFF2-40B4-BE49-F238E27FC236}">
                  <a16:creationId xmlns:a16="http://schemas.microsoft.com/office/drawing/2014/main" id="{E89949B5-AB8E-491C-81B7-D922A1FCCAFE}"/>
                </a:ext>
              </a:extLst>
            </p:cNvPr>
            <p:cNvSpPr txBox="1"/>
            <p:nvPr/>
          </p:nvSpPr>
          <p:spPr>
            <a:xfrm>
              <a:off x="8570902" y="4257180"/>
              <a:ext cx="868793" cy="544765"/>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.NET</a:t>
              </a:r>
            </a:p>
          </p:txBody>
        </p:sp>
      </p:grpSp>
      <p:sp>
        <p:nvSpPr>
          <p:cNvPr id="26" name="TextBox 25">
            <a:extLst>
              <a:ext uri="{FF2B5EF4-FFF2-40B4-BE49-F238E27FC236}">
                <a16:creationId xmlns:a16="http://schemas.microsoft.com/office/drawing/2014/main" id="{4DA1DD16-C252-4274-BA9E-5B02883CF043}"/>
              </a:ext>
            </a:extLst>
          </p:cNvPr>
          <p:cNvSpPr txBox="1"/>
          <p:nvPr/>
        </p:nvSpPr>
        <p:spPr>
          <a:xfrm>
            <a:off x="160816" y="3128208"/>
            <a:ext cx="1478812"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2001</a:t>
            </a:r>
          </a:p>
          <a:p>
            <a:pPr lvl="0" algn="ctr" defTabSz="913950">
              <a:lnSpc>
                <a:spcPct val="90000"/>
              </a:lnSpc>
              <a:spcAft>
                <a:spcPts val="575"/>
              </a:spcAft>
              <a:defRPr/>
            </a:pPr>
            <a:r>
              <a:rPr lang="en-US" sz="1600">
                <a:solidFill>
                  <a:srgbClr val="1A1A1A"/>
                </a:solidFill>
                <a:latin typeface="Segoe UI" panose="020B0502040204020203" pitchFamily="34" charset="0"/>
                <a:cs typeface="Segoe UI" panose="020B0502040204020203" pitchFamily="34" charset="0"/>
              </a:rPr>
              <a:t>ECMA 335</a:t>
            </a:r>
          </a:p>
        </p:txBody>
      </p:sp>
      <p:cxnSp>
        <p:nvCxnSpPr>
          <p:cNvPr id="28" name="Straight Connector 27">
            <a:extLst>
              <a:ext uri="{FF2B5EF4-FFF2-40B4-BE49-F238E27FC236}">
                <a16:creationId xmlns:a16="http://schemas.microsoft.com/office/drawing/2014/main" id="{D744A6AD-C2DE-4C12-A8A8-B56A26A5ED7D}"/>
              </a:ext>
            </a:extLst>
          </p:cNvPr>
          <p:cNvCxnSpPr>
            <a:stCxn id="19" idx="4"/>
            <a:endCxn id="26" idx="0"/>
          </p:cNvCxnSpPr>
          <p:nvPr/>
        </p:nvCxnSpPr>
        <p:spPr>
          <a:xfrm flipH="1">
            <a:off x="900222" y="2388096"/>
            <a:ext cx="1" cy="7401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7A58F6C-F699-49B2-8B2B-7F6D91FA7DDC}"/>
              </a:ext>
            </a:extLst>
          </p:cNvPr>
          <p:cNvSpPr txBox="1"/>
          <p:nvPr/>
        </p:nvSpPr>
        <p:spPr>
          <a:xfrm>
            <a:off x="552569" y="4316982"/>
            <a:ext cx="2037681" cy="147440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2002</a:t>
            </a:r>
          </a:p>
          <a:p>
            <a:pPr lvl="0" algn="ctr" defTabSz="913950">
              <a:lnSpc>
                <a:spcPct val="90000"/>
              </a:lnSpc>
              <a:spcAft>
                <a:spcPts val="575"/>
              </a:spcAft>
              <a:defRPr/>
            </a:pPr>
            <a:r>
              <a:rPr lang="en-US" sz="1600">
                <a:solidFill>
                  <a:srgbClr val="1A1A1A"/>
                </a:solidFill>
                <a:latin typeface="Segoe UI" panose="020B0502040204020203" pitchFamily="34" charset="0"/>
                <a:cs typeface="Segoe UI" panose="020B0502040204020203" pitchFamily="34" charset="0"/>
              </a:rPr>
              <a:t>NET 1.0 for Windows released. Mono project begins</a:t>
            </a:r>
          </a:p>
        </p:txBody>
      </p:sp>
      <p:cxnSp>
        <p:nvCxnSpPr>
          <p:cNvPr id="32" name="Straight Connector 31">
            <a:extLst>
              <a:ext uri="{FF2B5EF4-FFF2-40B4-BE49-F238E27FC236}">
                <a16:creationId xmlns:a16="http://schemas.microsoft.com/office/drawing/2014/main" id="{407786BC-F7D2-4FB4-807A-5CDC998104B9}"/>
              </a:ext>
            </a:extLst>
          </p:cNvPr>
          <p:cNvCxnSpPr>
            <a:stCxn id="22" idx="4"/>
            <a:endCxn id="30" idx="0"/>
          </p:cNvCxnSpPr>
          <p:nvPr/>
        </p:nvCxnSpPr>
        <p:spPr>
          <a:xfrm flipH="1">
            <a:off x="1571410" y="2388096"/>
            <a:ext cx="1" cy="19288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18EAFA9-E8B3-490C-9526-6CD68992D369}"/>
              </a:ext>
            </a:extLst>
          </p:cNvPr>
          <p:cNvGrpSpPr/>
          <p:nvPr/>
        </p:nvGrpSpPr>
        <p:grpSpPr>
          <a:xfrm>
            <a:off x="7262709" y="1788733"/>
            <a:ext cx="779869" cy="794690"/>
            <a:chOff x="6269195" y="1881751"/>
            <a:chExt cx="670912" cy="670912"/>
          </a:xfrm>
        </p:grpSpPr>
        <p:sp>
          <p:nvSpPr>
            <p:cNvPr id="14" name="Oval 13">
              <a:extLst>
                <a:ext uri="{FF2B5EF4-FFF2-40B4-BE49-F238E27FC236}">
                  <a16:creationId xmlns:a16="http://schemas.microsoft.com/office/drawing/2014/main" id="{1D84704B-6951-41A7-A82E-20E8AE73B860}"/>
                </a:ext>
              </a:extLst>
            </p:cNvPr>
            <p:cNvSpPr/>
            <p:nvPr/>
          </p:nvSpPr>
          <p:spPr>
            <a:xfrm>
              <a:off x="6269195" y="1881751"/>
              <a:ext cx="670912" cy="670912"/>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pic>
          <p:nvPicPr>
            <p:cNvPr id="17" name="Picture 16">
              <a:extLst>
                <a:ext uri="{FF2B5EF4-FFF2-40B4-BE49-F238E27FC236}">
                  <a16:creationId xmlns:a16="http://schemas.microsoft.com/office/drawing/2014/main" id="{61658544-51AF-48C4-85CB-8B7EF4040BEE}"/>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422195" y="1996378"/>
              <a:ext cx="405428" cy="483812"/>
            </a:xfrm>
            <a:prstGeom prst="rect">
              <a:avLst/>
            </a:prstGeom>
          </p:spPr>
        </p:pic>
      </p:grpSp>
      <p:sp>
        <p:nvSpPr>
          <p:cNvPr id="33" name="TextBox 32">
            <a:extLst>
              <a:ext uri="{FF2B5EF4-FFF2-40B4-BE49-F238E27FC236}">
                <a16:creationId xmlns:a16="http://schemas.microsoft.com/office/drawing/2014/main" id="{3111A18C-F22E-40D7-8CA2-625F014BE249}"/>
              </a:ext>
            </a:extLst>
          </p:cNvPr>
          <p:cNvSpPr txBox="1"/>
          <p:nvPr/>
        </p:nvSpPr>
        <p:spPr>
          <a:xfrm>
            <a:off x="2226369" y="3128208"/>
            <a:ext cx="1863342" cy="1252802"/>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2008</a:t>
            </a:r>
          </a:p>
          <a:p>
            <a:pPr lvl="0" algn="ctr" defTabSz="913950">
              <a:lnSpc>
                <a:spcPct val="90000"/>
              </a:lnSpc>
              <a:spcAft>
                <a:spcPts val="575"/>
              </a:spcAft>
              <a:defRPr/>
            </a:pPr>
            <a:r>
              <a:rPr lang="en-US" sz="1600">
                <a:solidFill>
                  <a:srgbClr val="1A1A1A"/>
                </a:solidFill>
                <a:latin typeface="Segoe UI" panose="020B0502040204020203" pitchFamily="34" charset="0"/>
                <a:cs typeface="Segoe UI" panose="020B0502040204020203" pitchFamily="34" charset="0"/>
              </a:rPr>
              <a:t>ASP.NET MVC (web platform) open source</a:t>
            </a:r>
          </a:p>
        </p:txBody>
      </p:sp>
      <p:cxnSp>
        <p:nvCxnSpPr>
          <p:cNvPr id="35" name="Straight Connector 34">
            <a:extLst>
              <a:ext uri="{FF2B5EF4-FFF2-40B4-BE49-F238E27FC236}">
                <a16:creationId xmlns:a16="http://schemas.microsoft.com/office/drawing/2014/main" id="{118F4DE6-59B9-4E47-B863-820BBE9EF26A}"/>
              </a:ext>
            </a:extLst>
          </p:cNvPr>
          <p:cNvCxnSpPr>
            <a:cxnSpLocks/>
            <a:stCxn id="23" idx="4"/>
            <a:endCxn id="33" idx="0"/>
          </p:cNvCxnSpPr>
          <p:nvPr/>
        </p:nvCxnSpPr>
        <p:spPr>
          <a:xfrm>
            <a:off x="3156342" y="2394499"/>
            <a:ext cx="1698" cy="73370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0318BE7-9FBC-4299-86E5-3ECF68990869}"/>
              </a:ext>
            </a:extLst>
          </p:cNvPr>
          <p:cNvSpPr txBox="1"/>
          <p:nvPr/>
        </p:nvSpPr>
        <p:spPr>
          <a:xfrm>
            <a:off x="4144618" y="3093562"/>
            <a:ext cx="2035982" cy="2071488"/>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April 2014</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Compiler Platform (“Roslyn”) open source</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Foundation founded</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B9FE36BB-B495-4A6E-BB39-E671D744B0C4}"/>
              </a:ext>
            </a:extLst>
          </p:cNvPr>
          <p:cNvCxnSpPr>
            <a:stCxn id="11" idx="2"/>
            <a:endCxn id="39" idx="0"/>
          </p:cNvCxnSpPr>
          <p:nvPr/>
        </p:nvCxnSpPr>
        <p:spPr>
          <a:xfrm>
            <a:off x="5157470" y="2583422"/>
            <a:ext cx="5139" cy="5101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4B3D479-BC14-44A9-8536-73543DB5EFF4}"/>
              </a:ext>
            </a:extLst>
          </p:cNvPr>
          <p:cNvSpPr txBox="1"/>
          <p:nvPr/>
        </p:nvSpPr>
        <p:spPr>
          <a:xfrm>
            <a:off x="5301307" y="4786512"/>
            <a:ext cx="1726811" cy="1551345"/>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2014</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Core (cross-platform) project begins</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5" name="Straight Connector 44">
            <a:extLst>
              <a:ext uri="{FF2B5EF4-FFF2-40B4-BE49-F238E27FC236}">
                <a16:creationId xmlns:a16="http://schemas.microsoft.com/office/drawing/2014/main" id="{150C137E-810D-4BE6-B591-3BFC138B57D7}"/>
              </a:ext>
            </a:extLst>
          </p:cNvPr>
          <p:cNvCxnSpPr>
            <a:cxnSpLocks/>
            <a:stCxn id="24" idx="4"/>
            <a:endCxn id="43" idx="0"/>
          </p:cNvCxnSpPr>
          <p:nvPr/>
        </p:nvCxnSpPr>
        <p:spPr>
          <a:xfrm flipH="1">
            <a:off x="6164713" y="2394499"/>
            <a:ext cx="15223" cy="2392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A27274A-C240-41FC-A3E4-5E19281C1865}"/>
              </a:ext>
            </a:extLst>
          </p:cNvPr>
          <p:cNvSpPr txBox="1"/>
          <p:nvPr/>
        </p:nvSpPr>
        <p:spPr>
          <a:xfrm>
            <a:off x="6634652" y="3093562"/>
            <a:ext cx="2035982" cy="1329746"/>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2016</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Mono project joins .NET Foundation</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8" name="Straight Connector 47">
            <a:extLst>
              <a:ext uri="{FF2B5EF4-FFF2-40B4-BE49-F238E27FC236}">
                <a16:creationId xmlns:a16="http://schemas.microsoft.com/office/drawing/2014/main" id="{A88A0202-4992-4F62-807D-1E2CD49755AA}"/>
              </a:ext>
            </a:extLst>
          </p:cNvPr>
          <p:cNvCxnSpPr>
            <a:stCxn id="14" idx="4"/>
            <a:endCxn id="46" idx="0"/>
          </p:cNvCxnSpPr>
          <p:nvPr/>
        </p:nvCxnSpPr>
        <p:spPr>
          <a:xfrm flipH="1">
            <a:off x="7652643" y="2583423"/>
            <a:ext cx="1" cy="5101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7B483AF-2DC5-4155-924B-704BB69BBC5A}"/>
              </a:ext>
            </a:extLst>
          </p:cNvPr>
          <p:cNvSpPr txBox="1"/>
          <p:nvPr/>
        </p:nvSpPr>
        <p:spPr>
          <a:xfrm>
            <a:off x="8061802" y="4232438"/>
            <a:ext cx="1552457" cy="1329746"/>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Aug. 2017</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Core 2.0 released</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54" name="Straight Connector 53">
            <a:extLst>
              <a:ext uri="{FF2B5EF4-FFF2-40B4-BE49-F238E27FC236}">
                <a16:creationId xmlns:a16="http://schemas.microsoft.com/office/drawing/2014/main" id="{8F7D8D3E-876C-4140-9A2B-70A6C0F03F59}"/>
              </a:ext>
            </a:extLst>
          </p:cNvPr>
          <p:cNvCxnSpPr>
            <a:cxnSpLocks/>
            <a:stCxn id="25" idx="4"/>
            <a:endCxn id="52" idx="0"/>
          </p:cNvCxnSpPr>
          <p:nvPr/>
        </p:nvCxnSpPr>
        <p:spPr>
          <a:xfrm flipH="1">
            <a:off x="8838031" y="2394499"/>
            <a:ext cx="13551" cy="18379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F6B9F5-2EB2-4254-885E-F000C6382B83}"/>
              </a:ext>
            </a:extLst>
          </p:cNvPr>
          <p:cNvSpPr txBox="1"/>
          <p:nvPr/>
        </p:nvSpPr>
        <p:spPr>
          <a:xfrm>
            <a:off x="9200969" y="3093562"/>
            <a:ext cx="1552457" cy="1329746"/>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June 2018</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Core 2.1 released</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58" name="Straight Connector 57">
            <a:extLst>
              <a:ext uri="{FF2B5EF4-FFF2-40B4-BE49-F238E27FC236}">
                <a16:creationId xmlns:a16="http://schemas.microsoft.com/office/drawing/2014/main" id="{A7EAA99A-96F9-47D8-BFAF-2D9B8F70E21F}"/>
              </a:ext>
            </a:extLst>
          </p:cNvPr>
          <p:cNvCxnSpPr>
            <a:stCxn id="12" idx="4"/>
            <a:endCxn id="56" idx="0"/>
          </p:cNvCxnSpPr>
          <p:nvPr/>
        </p:nvCxnSpPr>
        <p:spPr>
          <a:xfrm>
            <a:off x="9967393" y="2566386"/>
            <a:ext cx="9805" cy="5271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64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anim calcmode="lin" valueType="num">
                                      <p:cBhvr>
                                        <p:cTn id="13" dur="500" fill="hold"/>
                                        <p:tgtEl>
                                          <p:spTgt spid="30"/>
                                        </p:tgtEl>
                                        <p:attrNameLst>
                                          <p:attrName>ppt_x</p:attrName>
                                        </p:attrNameLst>
                                      </p:cBhvr>
                                      <p:tavLst>
                                        <p:tav tm="0">
                                          <p:val>
                                            <p:strVal val="#ppt_x"/>
                                          </p:val>
                                        </p:tav>
                                        <p:tav tm="100000">
                                          <p:val>
                                            <p:strVal val="#ppt_x"/>
                                          </p:val>
                                        </p:tav>
                                      </p:tavLst>
                                    </p:anim>
                                    <p:anim calcmode="lin" valueType="num">
                                      <p:cBhvr>
                                        <p:cTn id="14" dur="5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anim calcmode="lin" valueType="num">
                                      <p:cBhvr>
                                        <p:cTn id="18" dur="500" fill="hold"/>
                                        <p:tgtEl>
                                          <p:spTgt spid="33"/>
                                        </p:tgtEl>
                                        <p:attrNameLst>
                                          <p:attrName>ppt_x</p:attrName>
                                        </p:attrNameLst>
                                      </p:cBhvr>
                                      <p:tavLst>
                                        <p:tav tm="0">
                                          <p:val>
                                            <p:strVal val="#ppt_x"/>
                                          </p:val>
                                        </p:tav>
                                        <p:tav tm="100000">
                                          <p:val>
                                            <p:strVal val="#ppt_x"/>
                                          </p:val>
                                        </p:tav>
                                      </p:tavLst>
                                    </p:anim>
                                    <p:anim calcmode="lin" valueType="num">
                                      <p:cBhvr>
                                        <p:cTn id="19" dur="5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anim calcmode="lin" valueType="num">
                                      <p:cBhvr>
                                        <p:cTn id="23" dur="500" fill="hold"/>
                                        <p:tgtEl>
                                          <p:spTgt spid="39"/>
                                        </p:tgtEl>
                                        <p:attrNameLst>
                                          <p:attrName>ppt_x</p:attrName>
                                        </p:attrNameLst>
                                      </p:cBhvr>
                                      <p:tavLst>
                                        <p:tav tm="0">
                                          <p:val>
                                            <p:strVal val="#ppt_x"/>
                                          </p:val>
                                        </p:tav>
                                        <p:tav tm="100000">
                                          <p:val>
                                            <p:strVal val="#ppt_x"/>
                                          </p:val>
                                        </p:tav>
                                      </p:tavLst>
                                    </p:anim>
                                    <p:anim calcmode="lin" valueType="num">
                                      <p:cBhvr>
                                        <p:cTn id="24" dur="5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anim calcmode="lin" valueType="num">
                                      <p:cBhvr>
                                        <p:cTn id="28" dur="500" fill="hold"/>
                                        <p:tgtEl>
                                          <p:spTgt spid="43"/>
                                        </p:tgtEl>
                                        <p:attrNameLst>
                                          <p:attrName>ppt_x</p:attrName>
                                        </p:attrNameLst>
                                      </p:cBhvr>
                                      <p:tavLst>
                                        <p:tav tm="0">
                                          <p:val>
                                            <p:strVal val="#ppt_x"/>
                                          </p:val>
                                        </p:tav>
                                        <p:tav tm="100000">
                                          <p:val>
                                            <p:strVal val="#ppt_x"/>
                                          </p:val>
                                        </p:tav>
                                      </p:tavLst>
                                    </p:anim>
                                    <p:anim calcmode="lin" valueType="num">
                                      <p:cBhvr>
                                        <p:cTn id="29" dur="5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anim calcmode="lin" valueType="num">
                                      <p:cBhvr>
                                        <p:cTn id="33" dur="500" fill="hold"/>
                                        <p:tgtEl>
                                          <p:spTgt spid="46"/>
                                        </p:tgtEl>
                                        <p:attrNameLst>
                                          <p:attrName>ppt_x</p:attrName>
                                        </p:attrNameLst>
                                      </p:cBhvr>
                                      <p:tavLst>
                                        <p:tav tm="0">
                                          <p:val>
                                            <p:strVal val="#ppt_x"/>
                                          </p:val>
                                        </p:tav>
                                        <p:tav tm="100000">
                                          <p:val>
                                            <p:strVal val="#ppt_x"/>
                                          </p:val>
                                        </p:tav>
                                      </p:tavLst>
                                    </p:anim>
                                    <p:anim calcmode="lin" valueType="num">
                                      <p:cBhvr>
                                        <p:cTn id="34" dur="500" fill="hold"/>
                                        <p:tgtEl>
                                          <p:spTgt spid="4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500" fill="hold"/>
                                        <p:tgtEl>
                                          <p:spTgt spid="5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par>
                                <p:cTn id="45" presetID="22" presetClass="entr" presetSubtype="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par>
                                <p:cTn id="48" presetID="22" presetClass="entr" presetSubtype="1"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up)">
                                      <p:cBhvr>
                                        <p:cTn id="50" dur="500"/>
                                        <p:tgtEl>
                                          <p:spTgt spid="32"/>
                                        </p:tgtEl>
                                      </p:cBhvr>
                                    </p:animEffect>
                                  </p:childTnLst>
                                </p:cTn>
                              </p:par>
                              <p:par>
                                <p:cTn id="51" presetID="22" presetClass="entr" presetSubtype="1"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par>
                                <p:cTn id="54" presetID="22" presetClass="entr" presetSubtype="1"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up)">
                                      <p:cBhvr>
                                        <p:cTn id="56" dur="500"/>
                                        <p:tgtEl>
                                          <p:spTgt spid="42"/>
                                        </p:tgtEl>
                                      </p:cBhvr>
                                    </p:animEffect>
                                  </p:childTnLst>
                                </p:cTn>
                              </p:par>
                              <p:par>
                                <p:cTn id="57" presetID="22" presetClass="entr" presetSubtype="1"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up)">
                                      <p:cBhvr>
                                        <p:cTn id="59" dur="500"/>
                                        <p:tgtEl>
                                          <p:spTgt spid="45"/>
                                        </p:tgtEl>
                                      </p:cBhvr>
                                    </p:animEffect>
                                  </p:childTnLst>
                                </p:cTn>
                              </p:par>
                              <p:par>
                                <p:cTn id="60" presetID="22" presetClass="entr" presetSubtype="1"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up)">
                                      <p:cBhvr>
                                        <p:cTn id="62" dur="500"/>
                                        <p:tgtEl>
                                          <p:spTgt spid="48"/>
                                        </p:tgtEl>
                                      </p:cBhvr>
                                    </p:animEffect>
                                  </p:childTnLst>
                                </p:cTn>
                              </p:par>
                              <p:par>
                                <p:cTn id="63" presetID="22" presetClass="entr" presetSubtype="1"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up)">
                                      <p:cBhvr>
                                        <p:cTn id="65" dur="500"/>
                                        <p:tgtEl>
                                          <p:spTgt spid="54"/>
                                        </p:tgtEl>
                                      </p:cBhvr>
                                    </p:animEffect>
                                  </p:childTnLst>
                                </p:cTn>
                              </p:par>
                              <p:par>
                                <p:cTn id="66" presetID="22" presetClass="entr" presetSubtype="1"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up)">
                                      <p:cBhvr>
                                        <p:cTn id="6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3" grpId="0"/>
      <p:bldP spid="39" grpId="0"/>
      <p:bldP spid="43" grpId="0"/>
      <p:bldP spid="46" grpId="0"/>
      <p:bldP spid="52"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6FB5-D4E8-443C-91DD-5D3A1E542B9C}"/>
              </a:ext>
            </a:extLst>
          </p:cNvPr>
          <p:cNvSpPr>
            <a:spLocks noGrp="1"/>
          </p:cNvSpPr>
          <p:nvPr>
            <p:ph type="title"/>
          </p:nvPr>
        </p:nvSpPr>
        <p:spPr/>
        <p:txBody>
          <a:bodyPr/>
          <a:lstStyle/>
          <a:p>
            <a:r>
              <a:rPr lang="en-US" b="1" i="1">
                <a:solidFill>
                  <a:srgbClr val="7030A0"/>
                </a:solidFill>
              </a:rPr>
              <a:t>Stubbing our toe	</a:t>
            </a:r>
            <a:endParaRPr lang="en-US"/>
          </a:p>
        </p:txBody>
      </p:sp>
      <p:sp>
        <p:nvSpPr>
          <p:cNvPr id="3" name="Content Placeholder 2">
            <a:extLst>
              <a:ext uri="{FF2B5EF4-FFF2-40B4-BE49-F238E27FC236}">
                <a16:creationId xmlns:a16="http://schemas.microsoft.com/office/drawing/2014/main" id="{CEA76A9F-2302-4619-B0E6-E3F5196A2DAB}"/>
              </a:ext>
            </a:extLst>
          </p:cNvPr>
          <p:cNvSpPr>
            <a:spLocks noGrp="1"/>
          </p:cNvSpPr>
          <p:nvPr>
            <p:ph idx="1"/>
          </p:nvPr>
        </p:nvSpPr>
        <p:spPr>
          <a:xfrm>
            <a:off x="838200" y="1522404"/>
            <a:ext cx="10515600" cy="4654559"/>
          </a:xfrm>
        </p:spPr>
        <p:txBody>
          <a:bodyPr/>
          <a:lstStyle/>
          <a:p>
            <a:r>
              <a:rPr lang="en-US"/>
              <a:t>C# compiler goes “OSS” on </a:t>
            </a:r>
            <a:r>
              <a:rPr lang="en-US" err="1"/>
              <a:t>CodePlex</a:t>
            </a:r>
            <a:endParaRPr lang="en-US"/>
          </a:p>
          <a:p>
            <a:r>
              <a:rPr lang="en-US"/>
              <a:t>Source Open not Open Source</a:t>
            </a:r>
          </a:p>
          <a:p>
            <a:pPr lvl="1"/>
            <a:r>
              <a:rPr lang="en-US"/>
              <a:t>Roslyn team still worked primarily in TFS</a:t>
            </a:r>
          </a:p>
          <a:p>
            <a:pPr lvl="1"/>
            <a:r>
              <a:rPr lang="en-US"/>
              <a:t>Only 1/3 of the code base was available </a:t>
            </a:r>
          </a:p>
          <a:p>
            <a:pPr lvl="1"/>
            <a:r>
              <a:rPr lang="en-US"/>
              <a:t>Regularly pushed updates to </a:t>
            </a:r>
            <a:r>
              <a:rPr lang="en-US" err="1"/>
              <a:t>CodePlex</a:t>
            </a:r>
            <a:endParaRPr lang="en-US"/>
          </a:p>
          <a:p>
            <a:r>
              <a:rPr lang="en-US"/>
              <a:t>Results were mixed</a:t>
            </a:r>
          </a:p>
          <a:p>
            <a:pPr lvl="1"/>
            <a:r>
              <a:rPr lang="en-US"/>
              <a:t>Did receive a number of PRs</a:t>
            </a:r>
          </a:p>
          <a:p>
            <a:pPr lvl="1"/>
            <a:r>
              <a:rPr lang="en-US"/>
              <a:t>No sustained contribution</a:t>
            </a:r>
          </a:p>
          <a:p>
            <a:endParaRPr lang="en-US"/>
          </a:p>
        </p:txBody>
      </p:sp>
    </p:spTree>
    <p:extLst>
      <p:ext uri="{BB962C8B-B14F-4D97-AF65-F5344CB8AC3E}">
        <p14:creationId xmlns:p14="http://schemas.microsoft.com/office/powerpoint/2010/main" val="344560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19D3-F101-4A5D-9BC7-0AE7D7EAF5A6}"/>
              </a:ext>
            </a:extLst>
          </p:cNvPr>
          <p:cNvSpPr>
            <a:spLocks noGrp="1"/>
          </p:cNvSpPr>
          <p:nvPr>
            <p:ph type="title"/>
          </p:nvPr>
        </p:nvSpPr>
        <p:spPr>
          <a:xfrm>
            <a:off x="838200" y="365126"/>
            <a:ext cx="10515600" cy="1030538"/>
          </a:xfrm>
        </p:spPr>
        <p:txBody>
          <a:bodyPr/>
          <a:lstStyle/>
          <a:p>
            <a:r>
              <a:rPr lang="en-US" b="1" i="1">
                <a:solidFill>
                  <a:srgbClr val="7030A0"/>
                </a:solidFill>
              </a:rPr>
              <a:t>Move to GitHub</a:t>
            </a:r>
          </a:p>
        </p:txBody>
      </p:sp>
      <p:sp>
        <p:nvSpPr>
          <p:cNvPr id="3" name="Content Placeholder 2">
            <a:extLst>
              <a:ext uri="{FF2B5EF4-FFF2-40B4-BE49-F238E27FC236}">
                <a16:creationId xmlns:a16="http://schemas.microsoft.com/office/drawing/2014/main" id="{657CDD0B-F4BB-44B1-87D9-515B073C5F68}"/>
              </a:ext>
            </a:extLst>
          </p:cNvPr>
          <p:cNvSpPr>
            <a:spLocks noGrp="1"/>
          </p:cNvSpPr>
          <p:nvPr>
            <p:ph idx="1"/>
          </p:nvPr>
        </p:nvSpPr>
        <p:spPr>
          <a:xfrm>
            <a:off x="838200" y="1306286"/>
            <a:ext cx="10515600" cy="4870677"/>
          </a:xfrm>
        </p:spPr>
        <p:txBody>
          <a:bodyPr>
            <a:normAutofit/>
          </a:bodyPr>
          <a:lstStyle/>
          <a:p>
            <a:r>
              <a:rPr lang="en-US"/>
              <a:t>This is where our customers were</a:t>
            </a:r>
          </a:p>
          <a:p>
            <a:r>
              <a:rPr lang="en-US"/>
              <a:t>Embraced living on GitHub </a:t>
            </a:r>
          </a:p>
          <a:p>
            <a:pPr lvl="1"/>
            <a:r>
              <a:rPr lang="en-US"/>
              <a:t>No more working in closed and pushing to open</a:t>
            </a:r>
          </a:p>
          <a:p>
            <a:pPr lvl="1"/>
            <a:r>
              <a:rPr lang="en-US"/>
              <a:t>All development done on GitHub</a:t>
            </a:r>
          </a:p>
          <a:p>
            <a:pPr lvl="1"/>
            <a:r>
              <a:rPr lang="en-US"/>
              <a:t>Work how you want your contributors to work</a:t>
            </a:r>
          </a:p>
          <a:p>
            <a:r>
              <a:rPr lang="en-US"/>
              <a:t>Learn the </a:t>
            </a:r>
            <a:r>
              <a:rPr lang="en-US" err="1"/>
              <a:t>Github</a:t>
            </a:r>
            <a:r>
              <a:rPr lang="en-US"/>
              <a:t> way</a:t>
            </a:r>
          </a:p>
          <a:p>
            <a:pPr lvl="1"/>
            <a:r>
              <a:rPr lang="en-US"/>
              <a:t>How to compose a product</a:t>
            </a:r>
          </a:p>
          <a:p>
            <a:pPr lvl="1"/>
            <a:r>
              <a:rPr lang="en-US"/>
              <a:t>Developer work flow</a:t>
            </a:r>
          </a:p>
          <a:p>
            <a:pPr lvl="1"/>
            <a:r>
              <a:rPr lang="en-US"/>
              <a:t>How to ship/service a product</a:t>
            </a:r>
          </a:p>
        </p:txBody>
      </p:sp>
    </p:spTree>
    <p:extLst>
      <p:ext uri="{BB962C8B-B14F-4D97-AF65-F5344CB8AC3E}">
        <p14:creationId xmlns:p14="http://schemas.microsoft.com/office/powerpoint/2010/main" val="179782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A98F8EB8404695CAD761FB43F917" ma:contentTypeVersion="12" ma:contentTypeDescription="Create a new document." ma:contentTypeScope="" ma:versionID="d8b6ba0e81214e3789192a87fc3ad5da">
  <xsd:schema xmlns:xsd="http://www.w3.org/2001/XMLSchema" xmlns:xs="http://www.w3.org/2001/XMLSchema" xmlns:p="http://schemas.microsoft.com/office/2006/metadata/properties" xmlns:ns1="http://schemas.microsoft.com/sharepoint/v3" xmlns:ns2="230e9df3-be65-4c73-a93b-d1236ebd677e" xmlns:ns3="2d63339a-1f2c-492d-8f9e-0c08854769e7" xmlns:ns4="728cba7b-a832-4906-bcab-8c2e339d2b32" targetNamespace="http://schemas.microsoft.com/office/2006/metadata/properties" ma:root="true" ma:fieldsID="a26c10a354e0afdb20d5785d5da0f376" ns1:_="" ns2:_="" ns3:_="" ns4:_="">
    <xsd:import namespace="http://schemas.microsoft.com/sharepoint/v3"/>
    <xsd:import namespace="230e9df3-be65-4c73-a93b-d1236ebd677e"/>
    <xsd:import namespace="2d63339a-1f2c-492d-8f9e-0c08854769e7"/>
    <xsd:import namespace="728cba7b-a832-4906-bcab-8c2e339d2b32"/>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3:SharedWithUsers" minOccurs="0"/>
                <xsd:element ref="ns3:SharedWithDetails" minOccurs="0"/>
                <xsd:element ref="ns3:LastSharedByUser" minOccurs="0"/>
                <xsd:element ref="ns3:LastSharedByTime"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4"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5" nillable="true" ma:displayName="Taxonomy Catch All Column" ma:hidden="true" ma:list="{72337964-1520-447c-8f9e-d5619b480972}" ma:internalName="TaxCatchAll" ma:showField="CatchAllData" ma:web="2d63339a-1f2c-492d-8f9e-0c08854769e7">
      <xsd:complexType>
        <xsd:complexContent>
          <xsd:extension base="dms:MultiChoiceLookup">
            <xsd:sequence>
              <xsd:element name="Value" type="dms:Lookup" maxOccurs="unbounded" minOccurs="0" nillable="true"/>
            </xsd:sequence>
          </xsd:extension>
        </xsd:complexContent>
      </xsd:complexType>
    </xsd:element>
    <xsd:element name="TaxCatchAllLabel" ma:index="6" nillable="true" ma:displayName="Taxonomy Catch All Column1" ma:hidden="true" ma:list="{72337964-1520-447c-8f9e-d5619b480972}" ma:internalName="TaxCatchAllLabel" ma:readOnly="true" ma:showField="CatchAllDataLabel" ma:web="2d63339a-1f2c-492d-8f9e-0c08854769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d63339a-1f2c-492d-8f9e-0c08854769e7" elementFormDefault="qualified">
    <xsd:import namespace="http://schemas.microsoft.com/office/2006/documentManagement/types"/>
    <xsd:import namespace="http://schemas.microsoft.com/office/infopath/2007/PartnerControls"/>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28cba7b-a832-4906-bcab-8c2e339d2b32"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A0B3281E-D405-4F4A-9673-80A7212910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d63339a-1f2c-492d-8f9e-0c08854769e7"/>
    <ds:schemaRef ds:uri="728cba7b-a832-4906-bcab-8c2e339d2b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ACEBB6-E7B0-40AD-A2D0-C7C9429567D9}">
  <ds:schemaRefs>
    <ds:schemaRef ds:uri="http://schemas.microsoft.com/sharepoint/v3/contenttype/forms"/>
  </ds:schemaRefs>
</ds:datastoreItem>
</file>

<file path=customXml/itemProps3.xml><?xml version="1.0" encoding="utf-8"?>
<ds:datastoreItem xmlns:ds="http://schemas.openxmlformats.org/officeDocument/2006/customXml" ds:itemID="{EE536234-E0A8-4B93-A9C8-7C93A6D8AC5A}">
  <ds:schemaRefs>
    <ds:schemaRef ds:uri="http://schemas.microsoft.com/office/2006/documentManagement/types"/>
    <ds:schemaRef ds:uri="http://schemas.microsoft.com/office/2006/metadata/properties"/>
    <ds:schemaRef ds:uri="http://purl.org/dc/elements/1.1/"/>
    <ds:schemaRef ds:uri="http://schemas.microsoft.com/sharepoint/v3"/>
    <ds:schemaRef ds:uri="230e9df3-be65-4c73-a93b-d1236ebd677e"/>
    <ds:schemaRef ds:uri="http://schemas.openxmlformats.org/package/2006/metadata/core-properties"/>
    <ds:schemaRef ds:uri="http://purl.org/dc/terms/"/>
    <ds:schemaRef ds:uri="728cba7b-a832-4906-bcab-8c2e339d2b32"/>
    <ds:schemaRef ds:uri="http://schemas.microsoft.com/office/infopath/2007/PartnerControls"/>
    <ds:schemaRef ds:uri="2d63339a-1f2c-492d-8f9e-0c08854769e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4638</TotalTime>
  <Words>7878</Words>
  <Application>Microsoft Office PowerPoint</Application>
  <PresentationFormat>Widescreen</PresentationFormat>
  <Paragraphs>651</Paragraphs>
  <Slides>40</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Berlin Sans FB Demi</vt:lpstr>
      <vt:lpstr>Calibri</vt:lpstr>
      <vt:lpstr>Calibri Light</vt:lpstr>
      <vt:lpstr>Consolas</vt:lpstr>
      <vt:lpstr>Segoe UI</vt:lpstr>
      <vt:lpstr>Segoe UI Light</vt:lpstr>
      <vt:lpstr>Segoe UI Semibold</vt:lpstr>
      <vt:lpstr>Segoe UI Semilight</vt:lpstr>
      <vt:lpstr>Office Theme</vt:lpstr>
      <vt:lpstr>CLR/CoreCLR  How We Got Here &amp; Where We're Going</vt:lpstr>
      <vt:lpstr>PowerPoint Presentation</vt:lpstr>
      <vt:lpstr>Innovating on Desktop (Full .NET) is hard </vt:lpstr>
      <vt:lpstr>But… we really need to innovate. Just look at modern workload diversity</vt:lpstr>
      <vt:lpstr>Needs for the runtime </vt:lpstr>
      <vt:lpstr>PowerPoint Presentation</vt:lpstr>
      <vt:lpstr>PowerPoint Presentation</vt:lpstr>
      <vt:lpstr>Stubbing our toe </vt:lpstr>
      <vt:lpstr>Move to GitHub</vt:lpstr>
      <vt:lpstr>Thanking the community</vt:lpstr>
      <vt:lpstr>PowerPoint Presentation</vt:lpstr>
      <vt:lpstr>.NET Core 1.X</vt:lpstr>
      <vt:lpstr>Lessons Learned </vt:lpstr>
      <vt:lpstr>.NET Core 2.X</vt:lpstr>
      <vt:lpstr>.NET Core 2 is Fast</vt:lpstr>
      <vt:lpstr>.NET Core 2.1 is Faster!</vt:lpstr>
      <vt:lpstr>Expanding the API Set</vt:lpstr>
      <vt:lpstr>.NET Core 3.X</vt:lpstr>
      <vt:lpstr>Allocations …</vt:lpstr>
      <vt:lpstr>Span&lt;T&gt;</vt:lpstr>
      <vt:lpstr>Span&lt;T&gt; Implementation</vt:lpstr>
      <vt:lpstr>Span&lt;T&gt; example (1)</vt:lpstr>
      <vt:lpstr>Span&lt;T&gt; example (2)</vt:lpstr>
      <vt:lpstr>Span&lt;T&gt; is invocation across the stack</vt:lpstr>
      <vt:lpstr>Performance PRs with Span&lt;T&gt;</vt:lpstr>
      <vt:lpstr>Performance .NET Core 2.0 vs 2.1</vt:lpstr>
      <vt:lpstr>Bing.com on .NET Core 2.1</vt:lpstr>
      <vt:lpstr>Migration Wave</vt:lpstr>
      <vt:lpstr>PowerPoint Presentation</vt:lpstr>
      <vt:lpstr>PowerPoint Presentation</vt:lpstr>
      <vt:lpstr>PowerPoint Presentation</vt:lpstr>
      <vt:lpstr>Tune CoreCLR for the future</vt:lpstr>
      <vt:lpstr>Our mind set - always curious and experimenting</vt:lpstr>
      <vt:lpstr>Experiment - Arena</vt:lpstr>
      <vt:lpstr>Arena API</vt:lpstr>
      <vt:lpstr>Arena Status</vt:lpstr>
      <vt:lpstr>Experiment – CoreRT</vt:lpstr>
      <vt:lpstr>.NET Core</vt:lpstr>
      <vt:lpstr>Future is Bright.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CLR/CoreCLR:  How We Got Here &amp; Where We're Going</dc:title>
  <dc:creator>Mei-Chin Tsai</dc:creator>
  <cp:lastModifiedBy>Mei-Chin Tsai</cp:lastModifiedBy>
  <cp:revision>8</cp:revision>
  <dcterms:created xsi:type="dcterms:W3CDTF">2018-10-22T20:30:57Z</dcterms:created>
  <dcterms:modified xsi:type="dcterms:W3CDTF">2018-11-10T07:18:57Z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meichint@microsoft.com</vt:lpwstr>
  </property>
  <property fmtid="{D5CDD505-2E9C-101B-9397-08002B2CF9AE}" pid="5" name="MSIP_Label_f42aa342-8706-4288-bd11-ebb85995028c_SetDate">
    <vt:lpwstr>2018-10-22T20:34:58.7414474Z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0x0101003F9DA98F8EB8404695CAD761FB43F917</vt:lpwstr>
  </property>
  <property fmtid="{D5CDD505-2E9C-101B-9397-08002B2CF9AE}" pid="11" name="TaxKeyword">
    <vt:lpwstr/>
  </property>
</Properties>
</file>