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1" r:id="rId1"/>
  </p:sldMasterIdLst>
  <p:notesMasterIdLst>
    <p:notesMasterId r:id="rId42"/>
  </p:notesMasterIdLst>
  <p:handoutMasterIdLst>
    <p:handoutMasterId r:id="rId43"/>
  </p:handoutMasterIdLst>
  <p:sldIdLst>
    <p:sldId id="1095" r:id="rId2"/>
    <p:sldId id="1145" r:id="rId3"/>
    <p:sldId id="1097" r:id="rId4"/>
    <p:sldId id="1098" r:id="rId5"/>
    <p:sldId id="1099" r:id="rId6"/>
    <p:sldId id="1100" r:id="rId7"/>
    <p:sldId id="1158" r:id="rId8"/>
    <p:sldId id="1146" r:id="rId9"/>
    <p:sldId id="1147" r:id="rId10"/>
    <p:sldId id="1149" r:id="rId11"/>
    <p:sldId id="1148" r:id="rId12"/>
    <p:sldId id="1152" r:id="rId13"/>
    <p:sldId id="1175" r:id="rId14"/>
    <p:sldId id="1189" r:id="rId15"/>
    <p:sldId id="1160" r:id="rId16"/>
    <p:sldId id="1183" r:id="rId17"/>
    <p:sldId id="1190" r:id="rId18"/>
    <p:sldId id="1161" r:id="rId19"/>
    <p:sldId id="1185" r:id="rId20"/>
    <p:sldId id="1191" r:id="rId21"/>
    <p:sldId id="1163" r:id="rId22"/>
    <p:sldId id="1186" r:id="rId23"/>
    <p:sldId id="1164" r:id="rId24"/>
    <p:sldId id="1187" r:id="rId25"/>
    <p:sldId id="1188" r:id="rId26"/>
    <p:sldId id="1150" r:id="rId27"/>
    <p:sldId id="1170" r:id="rId28"/>
    <p:sldId id="1171" r:id="rId29"/>
    <p:sldId id="1172" r:id="rId30"/>
    <p:sldId id="1173" r:id="rId31"/>
    <p:sldId id="1151" r:id="rId32"/>
    <p:sldId id="1155" r:id="rId33"/>
    <p:sldId id="1156" r:id="rId34"/>
    <p:sldId id="1165" r:id="rId35"/>
    <p:sldId id="1168" r:id="rId36"/>
    <p:sldId id="1169" r:id="rId37"/>
    <p:sldId id="1143" r:id="rId38"/>
    <p:sldId id="1174" r:id="rId39"/>
    <p:sldId id="1103" r:id="rId40"/>
    <p:sldId id="1144" r:id="rId41"/>
  </p:sldIdLst>
  <p:sldSz cx="24387175" cy="13716000"/>
  <p:notesSz cx="6961188" cy="9236075"/>
  <p:defaultTextStyle>
    <a:defPPr>
      <a:defRPr lang="en-US"/>
    </a:defPPr>
    <a:lvl1pPr marL="0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914446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lack Template" id="{31C85C8F-CAEC-9548-BC38-AC13E7217C37}">
          <p14:sldIdLst>
            <p14:sldId id="1095"/>
            <p14:sldId id="1145"/>
            <p14:sldId id="1097"/>
            <p14:sldId id="1098"/>
            <p14:sldId id="1099"/>
            <p14:sldId id="1100"/>
            <p14:sldId id="1158"/>
            <p14:sldId id="1146"/>
            <p14:sldId id="1147"/>
            <p14:sldId id="1149"/>
            <p14:sldId id="1148"/>
            <p14:sldId id="1152"/>
            <p14:sldId id="1175"/>
            <p14:sldId id="1189"/>
            <p14:sldId id="1160"/>
            <p14:sldId id="1183"/>
            <p14:sldId id="1190"/>
            <p14:sldId id="1161"/>
            <p14:sldId id="1185"/>
            <p14:sldId id="1191"/>
            <p14:sldId id="1163"/>
            <p14:sldId id="1186"/>
            <p14:sldId id="1164"/>
            <p14:sldId id="1187"/>
            <p14:sldId id="1188"/>
            <p14:sldId id="1150"/>
            <p14:sldId id="1170"/>
            <p14:sldId id="1171"/>
            <p14:sldId id="1172"/>
            <p14:sldId id="1173"/>
            <p14:sldId id="1151"/>
            <p14:sldId id="1155"/>
            <p14:sldId id="1156"/>
            <p14:sldId id="1165"/>
            <p14:sldId id="1168"/>
            <p14:sldId id="1169"/>
            <p14:sldId id="1143"/>
            <p14:sldId id="1174"/>
            <p14:sldId id="1103"/>
            <p14:sldId id="11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670" userDrawn="1">
          <p15:clr>
            <a:srgbClr val="A4A3A4"/>
          </p15:clr>
        </p15:guide>
        <p15:guide id="3" orient="horz" pos="1248" userDrawn="1">
          <p15:clr>
            <a:srgbClr val="A4A3A4"/>
          </p15:clr>
        </p15:guide>
        <p15:guide id="4" pos="10586" userDrawn="1">
          <p15:clr>
            <a:srgbClr val="A4A3A4"/>
          </p15:clr>
        </p15:guide>
        <p15:guide id="5" orient="horz" pos="8640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  <p15:guide id="7" orient="horz" pos="1782">
          <p15:clr>
            <a:srgbClr val="A4A3A4"/>
          </p15:clr>
        </p15:guide>
        <p15:guide id="8" orient="horz" pos="6024" userDrawn="1">
          <p15:clr>
            <a:srgbClr val="A4A3A4"/>
          </p15:clr>
        </p15:guide>
        <p15:guide id="9" orient="horz" pos="5664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  <p15:guide id="11" orient="horz" pos="6637">
          <p15:clr>
            <a:srgbClr val="A4A3A4"/>
          </p15:clr>
        </p15:guide>
        <p15:guide id="12" orient="horz" pos="7563">
          <p15:clr>
            <a:srgbClr val="A4A3A4"/>
          </p15:clr>
        </p15:guide>
        <p15:guide id="13" orient="horz" pos="2811">
          <p15:clr>
            <a:srgbClr val="A4A3A4"/>
          </p15:clr>
        </p15:guide>
        <p15:guide id="14" pos="3446">
          <p15:clr>
            <a:srgbClr val="A4A3A4"/>
          </p15:clr>
        </p15:guide>
        <p15:guide id="15" pos="10716">
          <p15:clr>
            <a:srgbClr val="A4A3A4"/>
          </p15:clr>
        </p15:guide>
        <p15:guide id="16">
          <p15:clr>
            <a:srgbClr val="A4A3A4"/>
          </p15:clr>
        </p15:guide>
        <p15:guide id="17" pos="1542">
          <p15:clr>
            <a:srgbClr val="A4A3A4"/>
          </p15:clr>
        </p15:guide>
        <p15:guide id="18" orient="horz" pos="3137">
          <p15:clr>
            <a:srgbClr val="A4A3A4"/>
          </p15:clr>
        </p15:guide>
        <p15:guide id="19" orient="horz" pos="343">
          <p15:clr>
            <a:srgbClr val="A4A3A4"/>
          </p15:clr>
        </p15:guide>
        <p15:guide id="20" pos="5880">
          <p15:clr>
            <a:srgbClr val="A4A3A4"/>
          </p15:clr>
        </p15:guide>
        <p15:guide id="21" pos="21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ah Beld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313335"/>
    <a:srgbClr val="B10823"/>
    <a:srgbClr val="22670F"/>
    <a:srgbClr val="FFFFFF"/>
    <a:srgbClr val="FF2C33"/>
    <a:srgbClr val="469A1F"/>
    <a:srgbClr val="827BE9"/>
    <a:srgbClr val="00A9ED"/>
    <a:srgbClr val="007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 autoAdjust="0"/>
    <p:restoredTop sz="77239" autoAdjust="0"/>
  </p:normalViewPr>
  <p:slideViewPr>
    <p:cSldViewPr snapToGrid="0">
      <p:cViewPr varScale="1">
        <p:scale>
          <a:sx n="33" d="100"/>
          <a:sy n="33" d="100"/>
        </p:scale>
        <p:origin x="1920" y="216"/>
      </p:cViewPr>
      <p:guideLst>
        <p:guide orient="horz"/>
        <p:guide pos="7670"/>
        <p:guide orient="horz" pos="1248"/>
        <p:guide pos="10586"/>
        <p:guide orient="horz" pos="8640"/>
        <p:guide orient="horz" pos="1392"/>
        <p:guide orient="horz" pos="1782"/>
        <p:guide orient="horz" pos="6024"/>
        <p:guide orient="horz" pos="5664"/>
        <p:guide orient="horz" pos="4632"/>
        <p:guide orient="horz" pos="6637"/>
        <p:guide orient="horz" pos="7563"/>
        <p:guide orient="horz" pos="2811"/>
        <p:guide pos="3446"/>
        <p:guide pos="10716"/>
        <p:guide/>
        <p:guide pos="1542"/>
        <p:guide orient="horz" pos="3137"/>
        <p:guide orient="horz" pos="343"/>
        <p:guide pos="5880"/>
        <p:guide pos="2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-7472"/>
    </p:cViewPr>
  </p:sorterViewPr>
  <p:notesViewPr>
    <p:cSldViewPr snapToGrid="0">
      <p:cViewPr>
        <p:scale>
          <a:sx n="70" d="100"/>
          <a:sy n="70" d="100"/>
        </p:scale>
        <p:origin x="4224" y="16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31333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3062" y="0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r">
              <a:defRPr sz="1200"/>
            </a:lvl1pPr>
          </a:lstStyle>
          <a:p>
            <a:fld id="{750ABEED-F973-024F-9CF0-C878DE927514}" type="datetimeFigureOut">
              <a:rPr lang="en-US" smtClean="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rPr>
              <a:pPr/>
              <a:t>11/2/18</a:t>
            </a:fld>
            <a:endParaRPr lang="en-US" dirty="0">
              <a:solidFill>
                <a:srgbClr val="31333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668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rgbClr val="31333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3062" y="8772668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r">
              <a:defRPr sz="1200"/>
            </a:lvl1pPr>
          </a:lstStyle>
          <a:p>
            <a:fld id="{7E6358E9-0BD0-A840-BABC-EED8623003FB}" type="slidenum">
              <a:rPr lang="en-US" smtClean="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solidFill>
                <a:srgbClr val="31333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25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l">
              <a:defRPr sz="120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3062" y="0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r">
              <a:defRPr sz="120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86BBB0A6-3B30-2D46-8681-C1493D55A0EF}" type="datetimeFigureOut">
              <a:rPr lang="en-US" smtClean="0"/>
              <a:pPr/>
              <a:t>11/2/18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3738"/>
            <a:ext cx="6154738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35" tIns="46067" rIns="92135" bIns="4606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6119" y="4387136"/>
            <a:ext cx="5568950" cy="4156234"/>
          </a:xfrm>
          <a:prstGeom prst="rect">
            <a:avLst/>
          </a:prstGeom>
        </p:spPr>
        <p:txBody>
          <a:bodyPr vert="horz" lIns="92135" tIns="46067" rIns="92135" bIns="4606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68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l">
              <a:defRPr sz="120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3062" y="8772668"/>
            <a:ext cx="3016515" cy="461804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r">
              <a:defRPr sz="1200">
                <a:solidFill>
                  <a:srgbClr val="3133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C82A3EF7-70D2-6F43-B2CC-06F0F10C8C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1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46" rtl="0" eaLnBrk="1" latinLnBrk="0" hangingPunct="1">
      <a:defRPr sz="2400" kern="1200">
        <a:solidFill>
          <a:srgbClr val="313335"/>
        </a:solidFill>
        <a:latin typeface="Source Sans Pro" charset="0"/>
        <a:ea typeface="Source Sans Pro" charset="0"/>
        <a:cs typeface="Source Sans Pro" charset="0"/>
      </a:defRPr>
    </a:lvl1pPr>
    <a:lvl2pPr marL="914446" algn="l" defTabSz="914446" rtl="0" eaLnBrk="1" latinLnBrk="0" hangingPunct="1">
      <a:defRPr sz="2400" kern="1200">
        <a:solidFill>
          <a:srgbClr val="313335"/>
        </a:solidFill>
        <a:latin typeface="Source Sans Pro" charset="0"/>
        <a:ea typeface="Source Sans Pro" charset="0"/>
        <a:cs typeface="Source Sans Pro" charset="0"/>
      </a:defRPr>
    </a:lvl2pPr>
    <a:lvl3pPr marL="1828891" algn="l" defTabSz="914446" rtl="0" eaLnBrk="1" latinLnBrk="0" hangingPunct="1">
      <a:defRPr sz="2400" kern="1200">
        <a:solidFill>
          <a:srgbClr val="313335"/>
        </a:solidFill>
        <a:latin typeface="Source Sans Pro" charset="0"/>
        <a:ea typeface="Source Sans Pro" charset="0"/>
        <a:cs typeface="Source Sans Pro" charset="0"/>
      </a:defRPr>
    </a:lvl3pPr>
    <a:lvl4pPr marL="2743337" algn="l" defTabSz="914446" rtl="0" eaLnBrk="1" latinLnBrk="0" hangingPunct="1">
      <a:defRPr sz="2400" kern="1200">
        <a:solidFill>
          <a:srgbClr val="313335"/>
        </a:solidFill>
        <a:latin typeface="Source Sans Pro" charset="0"/>
        <a:ea typeface="Source Sans Pro" charset="0"/>
        <a:cs typeface="Source Sans Pro" charset="0"/>
      </a:defRPr>
    </a:lvl4pPr>
    <a:lvl5pPr marL="3657783" algn="l" defTabSz="914446" rtl="0" eaLnBrk="1" latinLnBrk="0" hangingPunct="1">
      <a:defRPr sz="2400" kern="1200">
        <a:solidFill>
          <a:srgbClr val="313335"/>
        </a:solidFill>
        <a:latin typeface="Source Sans Pro" charset="0"/>
        <a:ea typeface="Source Sans Pro" charset="0"/>
        <a:cs typeface="Source Sans Pro" charset="0"/>
      </a:defRPr>
    </a:lvl5pPr>
    <a:lvl6pPr marL="4572229" algn="l" defTabSz="9144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9144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9144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9144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u="sng" dirty="0">
                <a:solidFill>
                  <a:schemeClr val="dk1"/>
                </a:solidFill>
              </a:rPr>
              <a:t>Michael</a:t>
            </a:r>
            <a:endParaRPr lang="en-US" sz="1400" b="1" u="sng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So</a:t>
            </a:r>
            <a:r>
              <a:rPr lang="en-US" sz="1400" baseline="0" dirty="0">
                <a:solidFill>
                  <a:schemeClr val="dk1"/>
                </a:solidFill>
              </a:rPr>
              <a:t> we’re apart of a team </a:t>
            </a:r>
            <a:r>
              <a:rPr lang="en" sz="1400" dirty="0">
                <a:solidFill>
                  <a:schemeClr val="dk1"/>
                </a:solidFill>
              </a:rPr>
              <a:t>at LinkedIn called Production-SRE</a:t>
            </a:r>
            <a:endParaRPr lang="en-US" sz="14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The key tenants of production-</a:t>
            </a:r>
            <a:r>
              <a:rPr lang="en" sz="1400" dirty="0" err="1">
                <a:solidFill>
                  <a:schemeClr val="dk1"/>
                </a:solidFill>
              </a:rPr>
              <a:t>sre</a:t>
            </a:r>
            <a:r>
              <a:rPr lang="en" sz="1400" dirty="0">
                <a:solidFill>
                  <a:schemeClr val="dk1"/>
                </a:solidFill>
              </a:rPr>
              <a:t> at LinkedIn is:</a:t>
            </a:r>
            <a:endParaRPr lang="en-US" sz="1400" dirty="0">
              <a:solidFill>
                <a:schemeClr val="dk1"/>
              </a:solidFill>
            </a:endParaRP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SzPct val="78571"/>
              <a:buFont typeface="Arial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Assist in restoring stability during site-critical issues</a:t>
            </a:r>
            <a:endParaRPr lang="en-US" sz="1400" dirty="0">
              <a:solidFill>
                <a:schemeClr val="dk1"/>
              </a:solidFill>
            </a:endParaRP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SzPct val="78571"/>
              <a:buFont typeface="Arial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Developing applications to reduce MTTD and MTTR</a:t>
            </a:r>
            <a:endParaRPr lang="en-US" sz="1400" dirty="0">
              <a:solidFill>
                <a:schemeClr val="dk1"/>
              </a:solidFill>
            </a:endParaRP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SzPct val="78571"/>
              <a:buFont typeface="Arial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Provide direction and guidelines for site-troubleshooting</a:t>
            </a:r>
            <a:endParaRPr lang="en-US" sz="1400" dirty="0">
              <a:solidFill>
                <a:schemeClr val="dk1"/>
              </a:solidFill>
            </a:endParaRP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SzPct val="78571"/>
              <a:buFont typeface="Arial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Build tools for efficient site-issue troubleshooting, issue detection and correlation</a:t>
            </a:r>
            <a:endParaRPr lang="en-US" sz="14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ct val="78571"/>
              <a:buFont typeface="Arial" charset="0"/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ct val="78571"/>
              <a:buFont typeface="Arial" charset="0"/>
              <a:buNone/>
            </a:pPr>
            <a:r>
              <a:rPr lang="en" sz="1400" dirty="0">
                <a:solidFill>
                  <a:schemeClr val="dk1"/>
                </a:solidFill>
              </a:rPr>
              <a:t>As this presentation goes on, you’ll </a:t>
            </a:r>
            <a:r>
              <a:rPr lang="en-US" sz="1400" dirty="0">
                <a:solidFill>
                  <a:schemeClr val="dk1"/>
                </a:solidFill>
              </a:rPr>
              <a:t>notice</a:t>
            </a:r>
            <a:r>
              <a:rPr lang="en-US" sz="1400" baseline="0" dirty="0">
                <a:solidFill>
                  <a:schemeClr val="dk1"/>
                </a:solidFill>
              </a:rPr>
              <a:t> how an Event Correlation system fits into these </a:t>
            </a:r>
            <a:endParaRPr lang="en" sz="14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15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78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is general concepts of readiness is not something you can directly translate into something that’s True/ False and can be scored or measured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26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example looking at the ‘Stability Tenet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2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some potential outcomes of implementing some of the stability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98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why measure readiness? </a:t>
            </a:r>
          </a:p>
          <a:p>
            <a:r>
              <a:rPr lang="en-US" dirty="0"/>
              <a:t>Readiness helps ensure two key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Standardization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One key concept Susan points out in the book is that services should be built in the same manner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QA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If we have built the service correctly, we should be able to trust that the service will be reliable in Production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52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do we measure this.</a:t>
            </a:r>
          </a:p>
          <a:p>
            <a:r>
              <a:rPr lang="en-US" dirty="0"/>
              <a:t>Manual Checklists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should work ok for a small number of services, but becomes very very difficult as you have increased agility and an increased number of services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Automated Scorecards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a great way to build a scalable, reliable set of checks that can be constantly updated and provide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97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 step is to agree on what your company defines as production ready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Automate: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strongly suggest automating these checks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Evangelize: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you have everything in place, evangelize, set the expectation, make it apart of company culture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7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context, stability is about having a consistent pre-production experience</a:t>
            </a:r>
          </a:p>
          <a:p>
            <a:r>
              <a:rPr lang="en-US" dirty="0"/>
              <a:t>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Continuous Integration with central code repo and code review</a:t>
            </a:r>
          </a:p>
          <a:p>
            <a:pPr marL="342900" marR="0" lvl="0" indent="-34290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Reproducible builds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Unit/ Integration testing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repeatable deploys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Canary/ Dark Canary/ Staging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Canary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Dependency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Unreliability in </a:t>
            </a:r>
            <a:r>
              <a:rPr lang="en-US" dirty="0" err="1"/>
              <a:t>microservices</a:t>
            </a:r>
            <a:r>
              <a:rPr lang="en-US" dirty="0"/>
              <a:t> usually comes from either changes in inbound traffic or changes in behavior from downstream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Knowing all of these and understanding impact matters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Onboarding/ Deprecation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Documented manner to start using API’s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Access Control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Best Practices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Deprecation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ACL/ Firewalls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Code Cleanup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Routing + Discovery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Is there a standard way to discover how to get to your service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Does your application have reliable health-checks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Does your load-balancer respect these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Circuit breakers/ Degraders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Growth Scales: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your service scales with the business goals/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your application scales as it gets more traffic (how do you make it serve more traffic)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What resource “bounds” the application throughput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Resource Awareness: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your resource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your bottlenecks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Horizontal vs Vertical scaling (don’t do this)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Dependency Scaling: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Going back to reliability…how do your </a:t>
            </a:r>
            <a:r>
              <a:rPr lang="en-US" dirty="0" err="1"/>
              <a:t>downstreams</a:t>
            </a:r>
            <a:r>
              <a:rPr lang="en-US" dirty="0"/>
              <a:t> scale with your services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5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essential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Ideally should be done every time a change is made to the service (deployment/ AB flag)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Measure and report performance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Traffic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QoS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Scaling for bursts/ failover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Capacity: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really ties everything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you have the right numbers to know how many resources you’ll need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59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2018, this really shouldn’t be a problem.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Hardware failures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Rack failures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the right thing early to avoid problems down the road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Resiliency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May be known as chaos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Deliberately break your service to find </a:t>
            </a:r>
            <a:r>
              <a:rPr lang="en-US" dirty="0" err="1"/>
              <a:t>weakpoints</a:t>
            </a:r>
            <a:r>
              <a:rPr lang="en-US" dirty="0"/>
              <a:t> and look to make things fail more gracefully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Outages happen, be prepared for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Failure Scenarios: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what ways your service can break – resiliency engineering can help here if you’re ensure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Have plans to respond to these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Disaster Recovery: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larger scale outages, what’s your plan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the process to manage &amp; respond to the outage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Gamedays</a:t>
            </a:r>
            <a:r>
              <a:rPr lang="en-US" dirty="0"/>
              <a:t> are a great way to test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05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Dashboards: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Dashboards are for high-level system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for regression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Monitor service/ resources/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alerts should be actionable and have pre-planned responses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Anything other than this creates alert fatigue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Logging is an underrated aspect of software development. During resiliency testing, see what the logs say and if they’re helpful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54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Possibly the hardest tenet to execute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Should have one place for all documentation (wiki/ website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Documentation should be peer-reviewed by Engineers/ SRE/ Partners</a:t>
            </a:r>
          </a:p>
          <a:p>
            <a:pPr marL="1257346" lvl="1" indent="-342900">
              <a:buFont typeface="Arial" panose="020B0604020202020204" pitchFamily="34" charset="0"/>
              <a:buChar char="•"/>
            </a:pPr>
            <a:r>
              <a:rPr lang="en-US" dirty="0"/>
              <a:t>Everyone should be writing this documentation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All documentation should be reviewed every 3-6 months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3EF7-70D2-6F43-B2CC-06F0F10C8C2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0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50229" y="804446"/>
            <a:ext cx="22128480" cy="1207008"/>
          </a:xfrm>
        </p:spPr>
        <p:txBody>
          <a:bodyPr/>
          <a:lstStyle>
            <a:lvl1pPr algn="ctr">
              <a:defRPr sz="7000">
                <a:solidFill>
                  <a:schemeClr val="bg1"/>
                </a:solidFill>
                <a:latin typeface="Source Sans Pro Semibold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hape 22"/>
          <p:cNvSpPr/>
          <p:nvPr userDrawn="1"/>
        </p:nvSpPr>
        <p:spPr>
          <a:xfrm>
            <a:off x="11553512" y="3299972"/>
            <a:ext cx="1280160" cy="1"/>
          </a:xfrm>
          <a:prstGeom prst="line">
            <a:avLst/>
          </a:prstGeom>
          <a:ln w="63500">
            <a:solidFill>
              <a:srgbClr val="00A0DC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50229" y="2029006"/>
            <a:ext cx="22128480" cy="1500187"/>
          </a:xfrm>
        </p:spPr>
        <p:txBody>
          <a:bodyPr>
            <a:normAutofit/>
          </a:bodyPr>
          <a:lstStyle>
            <a:lvl1pPr algn="ctr">
              <a:defRPr sz="4200" cap="all" spc="130" baseline="0">
                <a:solidFill>
                  <a:schemeClr val="bg1"/>
                </a:solidFill>
                <a:latin typeface="Source Sans Pro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2183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 userDrawn="1"/>
        </p:nvSpPr>
        <p:spPr>
          <a:xfrm>
            <a:off x="11553512" y="2372872"/>
            <a:ext cx="1280160" cy="1"/>
          </a:xfrm>
          <a:prstGeom prst="line">
            <a:avLst/>
          </a:prstGeom>
          <a:ln w="63500">
            <a:solidFill>
              <a:srgbClr val="00A0DC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1150229" y="804446"/>
            <a:ext cx="22128480" cy="1207008"/>
          </a:xfrm>
        </p:spPr>
        <p:txBody>
          <a:bodyPr/>
          <a:lstStyle>
            <a:lvl1pPr algn="ctr">
              <a:defRPr sz="7000">
                <a:solidFill>
                  <a:schemeClr val="bg1"/>
                </a:solidFill>
                <a:latin typeface="Source Sans Pro Semibold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065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26800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olet Geometric Prism bg">
    <p:bg>
      <p:bgPr>
        <a:gradFill>
          <a:gsLst>
            <a:gs pos="100000">
              <a:schemeClr val="accent2"/>
            </a:gs>
            <a:gs pos="1000">
              <a:schemeClr val="bg2">
                <a:lumMod val="10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5400"/>
            <a:ext cx="24387175" cy="137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62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Geometric Prism bg">
    <p:bg>
      <p:bgPr>
        <a:gradFill>
          <a:gsLst>
            <a:gs pos="100000">
              <a:schemeClr val="tx2"/>
            </a:gs>
            <a:gs pos="1000">
              <a:schemeClr val="bg2">
                <a:lumMod val="78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5400"/>
            <a:ext cx="24387175" cy="137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316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539" y="3947797"/>
            <a:ext cx="22037040" cy="8375904"/>
          </a:xfrm>
          <a:prstGeom prst="rect">
            <a:avLst/>
          </a:prstGeom>
        </p:spPr>
        <p:txBody>
          <a:bodyPr vert="horz" lIns="0" tIns="91445" rIns="182889" bIns="91445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184539" y="901192"/>
            <a:ext cx="22037040" cy="1207008"/>
          </a:xfrm>
          <a:prstGeom prst="rect">
            <a:avLst/>
          </a:prstGeom>
        </p:spPr>
        <p:txBody>
          <a:bodyPr vert="horz" lIns="0" tIns="91445" rIns="0" bIns="91445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894927" y="6309914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venirNext LT Pro Regular"/>
              <a:cs typeface="AvenirNext LT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2245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  <p:sldLayoutId id="2147484340" r:id="rId2"/>
    <p:sldLayoutId id="2147484304" r:id="rId3"/>
    <p:sldLayoutId id="2147484447" r:id="rId4"/>
    <p:sldLayoutId id="2147484448" r:id="rId5"/>
  </p:sldLayoutIdLst>
  <p:transition>
    <p:fade/>
  </p:transition>
  <p:hf hdr="0" ftr="0" dt="0"/>
  <p:txStyles>
    <p:titleStyle>
      <a:lvl1pPr algn="ctr" defTabSz="914446" rtl="0" eaLnBrk="1" latinLnBrk="0" hangingPunct="1">
        <a:spcBef>
          <a:spcPct val="0"/>
        </a:spcBef>
        <a:buNone/>
        <a:defRPr sz="7000" b="0" i="0" kern="1200">
          <a:solidFill>
            <a:schemeClr val="bg1"/>
          </a:solidFill>
          <a:latin typeface="Source Sans Pro" pitchFamily="34" charset="0"/>
          <a:ea typeface="+mj-ea"/>
          <a:cs typeface="Source Sans Pro" pitchFamily="34" charset="0"/>
        </a:defRPr>
      </a:lvl1pPr>
    </p:titleStyle>
    <p:bodyStyle>
      <a:lvl1pPr marL="0" indent="0" algn="l" defTabSz="91444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Lucida Grande"/>
        <a:buChar char="​"/>
        <a:defRPr sz="4500" b="0" i="0" kern="1200">
          <a:solidFill>
            <a:schemeClr val="bg1"/>
          </a:solidFill>
          <a:latin typeface="Source Sans Pro" pitchFamily="34" charset="0"/>
          <a:ea typeface="+mn-ea"/>
          <a:cs typeface="Source Sans Pro" pitchFamily="34" charset="0"/>
        </a:defRPr>
      </a:lvl1pPr>
      <a:lvl2pPr marL="1371646" indent="-457200" algn="l" defTabSz="91444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Lucida Grande"/>
        <a:buChar char="​"/>
        <a:defRPr sz="3000" b="0" i="0" kern="1200">
          <a:solidFill>
            <a:schemeClr val="bg1"/>
          </a:solidFill>
          <a:latin typeface="Source Sans Pro" pitchFamily="34" charset="0"/>
          <a:ea typeface="+mn-ea"/>
          <a:cs typeface="Source Sans Pro" pitchFamily="34" charset="0"/>
        </a:defRPr>
      </a:lvl2pPr>
      <a:lvl3pPr marL="2286091" indent="-457200" algn="l" defTabSz="91444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Lucida Grande"/>
        <a:buChar char="​"/>
        <a:defRPr sz="3000" b="0" i="0" kern="1200">
          <a:solidFill>
            <a:schemeClr val="bg1"/>
          </a:solidFill>
          <a:latin typeface="Source Sans Pro" pitchFamily="34" charset="0"/>
          <a:ea typeface="+mn-ea"/>
          <a:cs typeface="Source Sans Pro" pitchFamily="34" charset="0"/>
        </a:defRPr>
      </a:lvl3pPr>
      <a:lvl4pPr marL="3200537" indent="-457200" algn="l" defTabSz="914446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Lucida Grande"/>
        <a:buChar char="​"/>
        <a:defRPr sz="3000" b="0" i="0" kern="1200">
          <a:solidFill>
            <a:schemeClr val="bg1"/>
          </a:solidFill>
          <a:latin typeface="Source Sans Pro" pitchFamily="34" charset="0"/>
          <a:ea typeface="+mn-ea"/>
          <a:cs typeface="Source Sans Pro" pitchFamily="34" charset="0"/>
        </a:defRPr>
      </a:lvl4pPr>
      <a:lvl5pPr marL="4114983" indent="-457200" algn="l" defTabSz="914446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100000"/>
        <a:buFont typeface="Lucida Grande"/>
        <a:buChar char="​"/>
        <a:defRPr sz="3000" b="0" i="0" kern="1200">
          <a:solidFill>
            <a:schemeClr val="bg1"/>
          </a:solidFill>
          <a:latin typeface="Source Sans Pro" pitchFamily="34" charset="0"/>
          <a:ea typeface="+mn-ea"/>
          <a:cs typeface="Source Sans Pro" pitchFamily="34" charset="0"/>
        </a:defRPr>
      </a:lvl5pPr>
      <a:lvl6pPr marL="5029451" indent="-457223" algn="l" defTabSz="91444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897" indent="-457223" algn="l" defTabSz="91444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343" indent="-457223" algn="l" defTabSz="91444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789" indent="-457223" algn="l" defTabSz="914446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91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337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783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229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674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401120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566" algn="l" defTabSz="914446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6813" y="2054543"/>
            <a:ext cx="22033992" cy="4559300"/>
          </a:xfrm>
          <a:prstGeom prst="rect">
            <a:avLst/>
          </a:prstGeom>
        </p:spPr>
        <p:txBody>
          <a:bodyPr anchor="ctr"/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How to Build Production-Ready </a:t>
            </a:r>
            <a:r>
              <a:rPr lang="en-US" sz="10900" dirty="0" err="1">
                <a:latin typeface="Source Sans Pro Light" charset="0"/>
                <a:ea typeface="Source Sans Pro Light" charset="0"/>
                <a:cs typeface="Source Sans Pro Light" charset="0"/>
              </a:rPr>
              <a:t>Microservices</a:t>
            </a:r>
            <a:endParaRPr lang="en-US" sz="109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-1" y="7149010"/>
            <a:ext cx="24387176" cy="6566990"/>
          </a:xfrm>
          <a:custGeom>
            <a:avLst/>
            <a:gdLst>
              <a:gd name="connsiteX0" fmla="*/ 12193588 w 24387176"/>
              <a:gd name="connsiteY0" fmla="*/ 0 h 6566990"/>
              <a:gd name="connsiteX1" fmla="*/ 13761278 w 24387176"/>
              <a:gd name="connsiteY1" fmla="*/ 1277704 h 6566990"/>
              <a:gd name="connsiteX2" fmla="*/ 13792617 w 24387176"/>
              <a:gd name="connsiteY2" fmla="*/ 1588590 h 6566990"/>
              <a:gd name="connsiteX3" fmla="*/ 24387176 w 24387176"/>
              <a:gd name="connsiteY3" fmla="*/ 1588590 h 6566990"/>
              <a:gd name="connsiteX4" fmla="*/ 24387176 w 24387176"/>
              <a:gd name="connsiteY4" fmla="*/ 6566990 h 6566990"/>
              <a:gd name="connsiteX5" fmla="*/ 0 w 24387176"/>
              <a:gd name="connsiteY5" fmla="*/ 6566990 h 6566990"/>
              <a:gd name="connsiteX6" fmla="*/ 0 w 24387176"/>
              <a:gd name="connsiteY6" fmla="*/ 1588590 h 6566990"/>
              <a:gd name="connsiteX7" fmla="*/ 10594559 w 24387176"/>
              <a:gd name="connsiteY7" fmla="*/ 1588590 h 6566990"/>
              <a:gd name="connsiteX8" fmla="*/ 10625898 w 24387176"/>
              <a:gd name="connsiteY8" fmla="*/ 1277704 h 6566990"/>
              <a:gd name="connsiteX9" fmla="*/ 12193588 w 24387176"/>
              <a:gd name="connsiteY9" fmla="*/ 0 h 6566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87176" h="6566990">
                <a:moveTo>
                  <a:pt x="12193588" y="0"/>
                </a:moveTo>
                <a:cubicBezTo>
                  <a:pt x="12966883" y="0"/>
                  <a:pt x="13612065" y="548520"/>
                  <a:pt x="13761278" y="1277704"/>
                </a:cubicBezTo>
                <a:lnTo>
                  <a:pt x="13792617" y="1588590"/>
                </a:lnTo>
                <a:lnTo>
                  <a:pt x="24387176" y="1588590"/>
                </a:lnTo>
                <a:lnTo>
                  <a:pt x="24387176" y="6566990"/>
                </a:lnTo>
                <a:lnTo>
                  <a:pt x="0" y="6566990"/>
                </a:lnTo>
                <a:lnTo>
                  <a:pt x="0" y="1588590"/>
                </a:lnTo>
                <a:lnTo>
                  <a:pt x="10594559" y="1588590"/>
                </a:lnTo>
                <a:lnTo>
                  <a:pt x="10625898" y="1277704"/>
                </a:lnTo>
                <a:cubicBezTo>
                  <a:pt x="10775111" y="548520"/>
                  <a:pt x="11420293" y="0"/>
                  <a:pt x="121935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66813" y="10600199"/>
            <a:ext cx="22001162" cy="1303337"/>
          </a:xfrm>
          <a:prstGeom prst="rect">
            <a:avLst/>
          </a:prstGeom>
        </p:spPr>
        <p:txBody>
          <a:bodyPr/>
          <a:lstStyle>
            <a:lvl1pPr marL="0" indent="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defRPr sz="4500" b="0" i="0" kern="1200">
                <a:solidFill>
                  <a:schemeClr val="bg1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1pPr>
            <a:lvl2pPr marL="1371646" indent="-45720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defRPr sz="30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2pPr>
            <a:lvl3pPr marL="2286091" indent="-45720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defRPr sz="30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3pPr>
            <a:lvl4pPr marL="3200537" indent="-45720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defRPr sz="30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4pPr>
            <a:lvl5pPr marL="4114983" indent="-45720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​"/>
              <a:defRPr sz="30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5pPr>
            <a:lvl6pPr marL="5029451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897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343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789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Michael Kehoe</a:t>
            </a:r>
          </a:p>
        </p:txBody>
      </p:sp>
      <p:sp>
        <p:nvSpPr>
          <p:cNvPr id="11" name="Text Placeholder 18"/>
          <p:cNvSpPr txBox="1">
            <a:spLocks/>
          </p:cNvSpPr>
          <p:nvPr/>
        </p:nvSpPr>
        <p:spPr>
          <a:xfrm>
            <a:off x="1166813" y="11515596"/>
            <a:ext cx="22001162" cy="1303337"/>
          </a:xfrm>
          <a:prstGeom prst="rect">
            <a:avLst/>
          </a:prstGeom>
        </p:spPr>
        <p:txBody>
          <a:bodyPr/>
          <a:lstStyle>
            <a:lvl1pPr marL="0" indent="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defRPr sz="4500" b="0" i="0" kern="1200">
                <a:solidFill>
                  <a:schemeClr val="bg1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1pPr>
            <a:lvl2pPr marL="1371646" indent="-45720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defRPr sz="30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2pPr>
            <a:lvl3pPr marL="2286091" indent="-45720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defRPr sz="30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3pPr>
            <a:lvl4pPr marL="3200537" indent="-45720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Lucida Grande"/>
              <a:buChar char="​"/>
              <a:defRPr sz="30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4pPr>
            <a:lvl5pPr marL="4114983" indent="-457200" algn="l" defTabSz="914446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​"/>
              <a:defRPr sz="3000" b="0" i="0" kern="1200">
                <a:solidFill>
                  <a:srgbClr val="CCCCCC"/>
                </a:solidFill>
                <a:latin typeface="Source Sans Pro" pitchFamily="34" charset="0"/>
                <a:ea typeface="+mn-ea"/>
                <a:cs typeface="Source Sans Pro" pitchFamily="34" charset="0"/>
              </a:defRPr>
            </a:lvl5pPr>
            <a:lvl6pPr marL="5029451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897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343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789" indent="-457223" algn="l" defTabSz="914446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Staff Site Reliability Engineer</a:t>
            </a:r>
          </a:p>
        </p:txBody>
      </p:sp>
      <p:sp>
        <p:nvSpPr>
          <p:cNvPr id="20" name="Oval 19"/>
          <p:cNvSpPr/>
          <p:nvPr/>
        </p:nvSpPr>
        <p:spPr>
          <a:xfrm>
            <a:off x="10593225" y="7079859"/>
            <a:ext cx="3194963" cy="31949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FEEFAE-43C8-3E40-9BB4-3F03386F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086" y="7146032"/>
            <a:ext cx="3062616" cy="306261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6599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Tenets of readiness</a:t>
            </a:r>
          </a:p>
        </p:txBody>
      </p:sp>
    </p:spTree>
    <p:extLst>
      <p:ext uri="{BB962C8B-B14F-4D97-AF65-F5344CB8AC3E}">
        <p14:creationId xmlns:p14="http://schemas.microsoft.com/office/powerpoint/2010/main" val="51533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31669" y="6085318"/>
            <a:ext cx="5834331" cy="1206500"/>
          </a:xfrm>
        </p:spPr>
        <p:txBody>
          <a:bodyPr anchor="ctr"/>
          <a:lstStyle/>
          <a:p>
            <a:pPr algn="l">
              <a:lnSpc>
                <a:spcPts val="10900"/>
              </a:lnSpc>
            </a:pPr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Tenets of Readiness</a:t>
            </a:r>
          </a:p>
        </p:txBody>
      </p:sp>
      <p:sp>
        <p:nvSpPr>
          <p:cNvPr id="6" name="Shape 30"/>
          <p:cNvSpPr/>
          <p:nvPr/>
        </p:nvSpPr>
        <p:spPr>
          <a:xfrm>
            <a:off x="1649657" y="8763598"/>
            <a:ext cx="1280160" cy="1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graphicFrame>
        <p:nvGraphicFramePr>
          <p:cNvPr id="8" name="Table 198"/>
          <p:cNvGraphicFramePr/>
          <p:nvPr>
            <p:extLst>
              <p:ext uri="{D42A27DB-BD31-4B8C-83A1-F6EECF244321}">
                <p14:modId xmlns:p14="http://schemas.microsoft.com/office/powerpoint/2010/main" val="4114285897"/>
              </p:ext>
            </p:extLst>
          </p:nvPr>
        </p:nvGraphicFramePr>
        <p:xfrm>
          <a:off x="7532254" y="1828799"/>
          <a:ext cx="15012737" cy="7143750"/>
        </p:xfrm>
        <a:graphic>
          <a:graphicData uri="http://schemas.openxmlformats.org/drawingml/2006/table">
            <a:tbl>
              <a:tblPr/>
              <a:tblGrid>
                <a:gridCol w="252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0" marB="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52611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Stability &amp; Reliability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2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47083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Scalability &amp; Performance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3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47083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Fault Tolerance and DR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4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47083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Monitoring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750">
                <a:tc>
                  <a:txBody>
                    <a:bodyPr/>
                    <a:lstStyle/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5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447083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Documentation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04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19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Stability &amp; Reliability</a:t>
            </a:r>
          </a:p>
        </p:txBody>
      </p:sp>
    </p:spTree>
    <p:extLst>
      <p:ext uri="{BB962C8B-B14F-4D97-AF65-F5344CB8AC3E}">
        <p14:creationId xmlns:p14="http://schemas.microsoft.com/office/powerpoint/2010/main" val="3870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68DE847A-73FC-E244-A313-8FDA051921E5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Stable development cycle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Stable deployment cycle</a:t>
            </a:r>
          </a:p>
        </p:txBody>
      </p:sp>
      <p:pic>
        <p:nvPicPr>
          <p:cNvPr id="7" name="Picture 6" descr="Business Webby-27.png">
            <a:extLst>
              <a:ext uri="{FF2B5EF4-FFF2-40B4-BE49-F238E27FC236}">
                <a16:creationId xmlns:a16="http://schemas.microsoft.com/office/drawing/2014/main" id="{F4ABD470-8ACF-5A4B-AADC-23BA987B6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72" y="4984318"/>
            <a:ext cx="3621099" cy="36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BAA80B0-46C3-7344-A774-34C3A9D5196A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Dependency Management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Onboarding + Deprecation procedures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Routing + Discovery</a:t>
            </a:r>
          </a:p>
        </p:txBody>
      </p:sp>
      <p:pic>
        <p:nvPicPr>
          <p:cNvPr id="9" name="Picture 8" descr="Business Webby-17.png">
            <a:extLst>
              <a:ext uri="{FF2B5EF4-FFF2-40B4-BE49-F238E27FC236}">
                <a16:creationId xmlns:a16="http://schemas.microsoft.com/office/drawing/2014/main" id="{8FD462FB-467A-6C48-B74D-129E086C3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48" y="4871894"/>
            <a:ext cx="3845948" cy="38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5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Scalability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402839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Understanding growth-scales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Resource awareness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Dependency scaling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4EC2E1-4684-EF4E-A4DB-17444CECB7DB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rrows Webby-10.png">
            <a:extLst>
              <a:ext uri="{FF2B5EF4-FFF2-40B4-BE49-F238E27FC236}">
                <a16:creationId xmlns:a16="http://schemas.microsoft.com/office/drawing/2014/main" id="{DCBEB060-F90A-A64A-B9F5-822BF0DE4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50" y="4789796"/>
            <a:ext cx="4010143" cy="401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Constant performance evaluation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Traffic management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Capacity Planning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endParaRPr lang="en-US" sz="54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4865D4-39AE-7545-85E0-77285711A417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inkedIn extras-30.png">
            <a:extLst>
              <a:ext uri="{FF2B5EF4-FFF2-40B4-BE49-F238E27FC236}">
                <a16:creationId xmlns:a16="http://schemas.microsoft.com/office/drawing/2014/main" id="{9F57CF12-393F-A643-9375-ABC105B9D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61" y="4084967"/>
            <a:ext cx="4487722" cy="4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Fault Tolerance &amp; DR</a:t>
            </a:r>
          </a:p>
        </p:txBody>
      </p:sp>
    </p:spTree>
    <p:extLst>
      <p:ext uri="{BB962C8B-B14F-4D97-AF65-F5344CB8AC3E}">
        <p14:creationId xmlns:p14="http://schemas.microsoft.com/office/powerpoint/2010/main" val="25638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Avoiding Single Points of Failure (SPOF)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Resiliency Engineering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5EF0F6-70A4-D940-A813-10B9DF152300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rrows Webby-06.png">
            <a:extLst>
              <a:ext uri="{FF2B5EF4-FFF2-40B4-BE49-F238E27FC236}">
                <a16:creationId xmlns:a16="http://schemas.microsoft.com/office/drawing/2014/main" id="{2ADCD364-E719-694F-8DA1-49F47792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32" y="4740678"/>
            <a:ext cx="4108380" cy="41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9657" y="6085318"/>
            <a:ext cx="7365999" cy="1206500"/>
          </a:xfrm>
        </p:spPr>
        <p:txBody>
          <a:bodyPr anchor="ctr"/>
          <a:lstStyle/>
          <a:p>
            <a:pPr algn="l">
              <a:lnSpc>
                <a:spcPts val="10900"/>
              </a:lnSpc>
            </a:pPr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Today’s </a:t>
            </a:r>
            <a:b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agenda</a:t>
            </a:r>
          </a:p>
        </p:txBody>
      </p:sp>
      <p:sp>
        <p:nvSpPr>
          <p:cNvPr id="6" name="Shape 30"/>
          <p:cNvSpPr/>
          <p:nvPr/>
        </p:nvSpPr>
        <p:spPr>
          <a:xfrm>
            <a:off x="1649657" y="8763598"/>
            <a:ext cx="1280160" cy="1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graphicFrame>
        <p:nvGraphicFramePr>
          <p:cNvPr id="8" name="Table 198"/>
          <p:cNvGraphicFramePr/>
          <p:nvPr>
            <p:extLst/>
          </p:nvPr>
        </p:nvGraphicFramePr>
        <p:xfrm>
          <a:off x="7366000" y="1828799"/>
          <a:ext cx="15012737" cy="8572500"/>
        </p:xfrm>
        <a:graphic>
          <a:graphicData uri="http://schemas.openxmlformats.org/drawingml/2006/table">
            <a:tbl>
              <a:tblPr/>
              <a:tblGrid>
                <a:gridCol w="252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0" marB="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52611" algn="l"/>
                      <a:r>
                        <a:rPr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Introductions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2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47083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Tenets of Readiness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3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47083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Creating Measurable guidelines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4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47083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Measuring readiness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5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47083" algn="l"/>
                      <a:r>
                        <a:rPr lang="en-US"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Key Learning’s</a:t>
                      </a:r>
                      <a:endParaRPr sz="4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750"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254000" algn="r"/>
                      <a:r>
                        <a:rPr lang="en-US" sz="4200" dirty="0">
                          <a:solidFill>
                            <a:srgbClr val="FFFFFF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6</a:t>
                      </a:r>
                      <a:endParaRPr sz="4200" dirty="0">
                        <a:solidFill>
                          <a:srgbClr val="FFFFFF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274320" marR="4572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1pPr>
                      <a:lvl2pPr marL="91444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2pPr>
                      <a:lvl3pPr marL="1828891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3pPr>
                      <a:lvl4pPr marL="2743337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4pPr>
                      <a:lvl5pPr marL="3657783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5pPr>
                      <a:lvl6pPr marL="4572229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6pPr>
                      <a:lvl7pPr marL="5486674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7pPr>
                      <a:lvl8pPr marL="6401120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8pPr>
                      <a:lvl9pPr marL="7315566" algn="l" defTabSz="914446" rtl="0" eaLnBrk="1" latinLnBrk="0" hangingPunct="1">
                        <a:defRPr sz="3700" kern="120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defRPr>
                      </a:lvl9pPr>
                    </a:lstStyle>
                    <a:p>
                      <a:pPr marL="447083" algn="l"/>
                      <a:r>
                        <a:rPr sz="42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Q&amp;A</a:t>
                      </a:r>
                    </a:p>
                  </a:txBody>
                  <a:tcPr marL="50800" marR="50800" marT="50800" marB="50800" anchor="ctr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84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Disaster recovery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Understand failure scenario’s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Disaster Recovery Plans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Incident Management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C4BD7A-1CAB-7B42-B468-98BDF56DE40B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Security Webby-07.png">
            <a:extLst>
              <a:ext uri="{FF2B5EF4-FFF2-40B4-BE49-F238E27FC236}">
                <a16:creationId xmlns:a16="http://schemas.microsoft.com/office/drawing/2014/main" id="{8A688D92-8566-DB4C-9A02-6CD462774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03" y="4954449"/>
            <a:ext cx="3680837" cy="36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67415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Dashboards + Alerting for: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Service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Resource Allocation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Infrastructure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alerts are actionable and have pre-documented procedures.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Logging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C62EDB-3336-1749-9511-ED73B16D8DBF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Business Webby-32.png">
            <a:extLst>
              <a:ext uri="{FF2B5EF4-FFF2-40B4-BE49-F238E27FC236}">
                <a16:creationId xmlns:a16="http://schemas.microsoft.com/office/drawing/2014/main" id="{81E5E283-44D1-ED41-887F-915B94724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19" y="4680165"/>
            <a:ext cx="4229406" cy="422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7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993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Have one central landing-place for documentation for the service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Review of documentation from Engineer/ SRE/ Partners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Reviewed Regularly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434419-D181-0B41-B857-CFC27F03095A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he Essentials Webby-13.png">
            <a:extLst>
              <a:ext uri="{FF2B5EF4-FFF2-40B4-BE49-F238E27FC236}">
                <a16:creationId xmlns:a16="http://schemas.microsoft.com/office/drawing/2014/main" id="{5FAA1EF0-2756-C44C-A1A4-18FF9A752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46" y="4790192"/>
            <a:ext cx="4009351" cy="40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Tenets of Readiness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997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What should documentation include: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Key information (ports/ hostnames </a:t>
            </a:r>
            <a:r>
              <a:rPr lang="en-US" sz="54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etc</a:t>
            </a: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Description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Architecture Diagram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API description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Oncall</a:t>
            </a: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information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Onboarding information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endParaRPr lang="en-US" sz="54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5E6F06-406A-344C-A959-E90AEF97AD2E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he Essentials Webby-13.png">
            <a:extLst>
              <a:ext uri="{FF2B5EF4-FFF2-40B4-BE49-F238E27FC236}">
                <a16:creationId xmlns:a16="http://schemas.microsoft.com/office/drawing/2014/main" id="{3BB153D0-D3A9-0442-8483-F2E3500E4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46" y="4790192"/>
            <a:ext cx="4009351" cy="40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Creating Measurable Guidelines</a:t>
            </a:r>
          </a:p>
        </p:txBody>
      </p:sp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293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Measurable Guidelines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Not all guidelines directly translate into something measurable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You may need to look outcomes of specific guidance to create measurable guidelines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408C2A-BFFF-C048-9F87-8164B6C0CF4A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he Essentials Webby-14.png">
            <a:extLst>
              <a:ext uri="{FF2B5EF4-FFF2-40B4-BE49-F238E27FC236}">
                <a16:creationId xmlns:a16="http://schemas.microsoft.com/office/drawing/2014/main" id="{7948709E-CA79-9A4A-BA85-8A8FB3BEF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81" y="4822127"/>
            <a:ext cx="3945481" cy="39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Measurable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Stability: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Stable development cycle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Stable deployment process</a:t>
            </a:r>
          </a:p>
          <a:p>
            <a:pPr marL="1401809" lvl="1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Stable introduction and deprecation procedures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328223-FFC7-8E49-80CF-4AB57E0EBA31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he Essentials Webby-14.png">
            <a:extLst>
              <a:ext uri="{FF2B5EF4-FFF2-40B4-BE49-F238E27FC236}">
                <a16:creationId xmlns:a16="http://schemas.microsoft.com/office/drawing/2014/main" id="{6316292D-CEC3-3245-933C-58DEAFED6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81" y="4822127"/>
            <a:ext cx="3945481" cy="39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Measurable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Stable development cycle</a:t>
            </a:r>
          </a:p>
          <a:p>
            <a:pPr marL="1600246" lvl="1" indent="-685800">
              <a:spcAft>
                <a:spcPts val="3600"/>
              </a:spcAft>
              <a:buClr>
                <a:schemeClr val="tx2"/>
              </a:buClr>
              <a:buSzPct val="70000"/>
              <a:buFont typeface="Wingdings" pitchFamily="2" charset="2"/>
              <a:buChar char="à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  <a:sym typeface="Wingdings" pitchFamily="2" charset="2"/>
              </a:rPr>
              <a:t>Is the unit-test coverage above X %?</a:t>
            </a:r>
          </a:p>
          <a:p>
            <a:pPr marL="1600246" lvl="1" indent="-685800">
              <a:spcAft>
                <a:spcPts val="3600"/>
              </a:spcAft>
              <a:buClr>
                <a:schemeClr val="tx2"/>
              </a:buClr>
              <a:buSzPct val="70000"/>
              <a:buFont typeface="Wingdings" pitchFamily="2" charset="2"/>
              <a:buChar char="à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  <a:sym typeface="Wingdings" pitchFamily="2" charset="2"/>
              </a:rPr>
              <a:t>Has this code-base been built in the last week?</a:t>
            </a:r>
          </a:p>
          <a:p>
            <a:pPr marL="1600246" lvl="1" indent="-685800">
              <a:spcAft>
                <a:spcPts val="3600"/>
              </a:spcAft>
              <a:buClr>
                <a:schemeClr val="tx2"/>
              </a:buClr>
              <a:buSzPct val="70000"/>
              <a:buFont typeface="Wingdings" pitchFamily="2" charset="2"/>
              <a:buChar char="à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  <a:sym typeface="Wingdings" pitchFamily="2" charset="2"/>
              </a:rPr>
              <a:t>Is there a staging environment for the application?</a:t>
            </a:r>
            <a:endParaRPr lang="en-US" sz="54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725B48-7208-C14C-B4D3-64EE7CDC1044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he Essentials Webby-14.png">
            <a:extLst>
              <a:ext uri="{FF2B5EF4-FFF2-40B4-BE49-F238E27FC236}">
                <a16:creationId xmlns:a16="http://schemas.microsoft.com/office/drawing/2014/main" id="{68CBAE2E-04EA-F04D-93BE-B76B4CA81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81" y="4822127"/>
            <a:ext cx="3945481" cy="39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4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638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Measurable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7A1E-B685-6648-BA3C-320CBC98D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Stable deployment process</a:t>
            </a:r>
          </a:p>
          <a:p>
            <a:pPr marL="1600246" lvl="1" indent="-685800">
              <a:spcAft>
                <a:spcPts val="3600"/>
              </a:spcAft>
              <a:buClr>
                <a:schemeClr val="tx2"/>
              </a:buClr>
              <a:buSzPct val="70000"/>
              <a:buFont typeface="Wingdings" pitchFamily="2" charset="2"/>
              <a:buChar char="à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  <a:sym typeface="Wingdings" pitchFamily="2" charset="2"/>
              </a:rPr>
              <a:t>Has the application been deployed recently?</a:t>
            </a:r>
          </a:p>
          <a:p>
            <a:pPr marL="1600246" lvl="1" indent="-685800">
              <a:spcAft>
                <a:spcPts val="3600"/>
              </a:spcAft>
              <a:buClr>
                <a:schemeClr val="tx2"/>
              </a:buClr>
              <a:buSzPct val="70000"/>
              <a:buFont typeface="Wingdings" pitchFamily="2" charset="2"/>
              <a:buChar char="à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  <a:sym typeface="Wingdings" pitchFamily="2" charset="2"/>
              </a:rPr>
              <a:t>What is the successful deployment percentage?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7C341A-BF6C-3846-BC01-6FB4DE83E7E1}"/>
              </a:ext>
            </a:extLst>
          </p:cNvPr>
          <p:cNvSpPr/>
          <p:nvPr/>
        </p:nvSpPr>
        <p:spPr>
          <a:xfrm>
            <a:off x="1150229" y="3771375"/>
            <a:ext cx="6046986" cy="6046986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he Essentials Webby-14.png">
            <a:extLst>
              <a:ext uri="{FF2B5EF4-FFF2-40B4-BE49-F238E27FC236}">
                <a16:creationId xmlns:a16="http://schemas.microsoft.com/office/drawing/2014/main" id="{53EB80F5-7447-484A-B34A-2A9AFAFD1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81" y="4822127"/>
            <a:ext cx="3945481" cy="39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0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Measuring Readiness</a:t>
            </a:r>
          </a:p>
        </p:txBody>
      </p:sp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6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>
            <a:off x="14959676" y="3939292"/>
            <a:ext cx="3200400" cy="3200400"/>
          </a:xfrm>
          <a:prstGeom prst="ellipse">
            <a:avLst/>
          </a:prstGeom>
          <a:gradFill flip="none" rotWithShape="1">
            <a:gsLst>
              <a:gs pos="0">
                <a:srgbClr val="6A4BA7"/>
              </a:gs>
              <a:gs pos="100000">
                <a:srgbClr val="0077B5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Readiness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8EFF5-29F6-4843-899C-BF2DE84E92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Oval 2"/>
          <p:cNvSpPr/>
          <p:nvPr/>
        </p:nvSpPr>
        <p:spPr>
          <a:xfrm>
            <a:off x="6203414" y="3939292"/>
            <a:ext cx="3200400" cy="3200400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hape 342"/>
          <p:cNvSpPr/>
          <p:nvPr/>
        </p:nvSpPr>
        <p:spPr>
          <a:xfrm>
            <a:off x="4279989" y="8791765"/>
            <a:ext cx="7056718" cy="2848301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2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 hangingPunct="0">
              <a:lnSpc>
                <a:spcPct val="110000"/>
              </a:lnSpc>
              <a:spcBef>
                <a:spcPts val="563"/>
              </a:spcBef>
            </a:pPr>
            <a:endParaRPr sz="1500" kern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  <a:sym typeface="Avenir Next LT Pro Regular"/>
            </a:endParaRPr>
          </a:p>
        </p:txBody>
      </p:sp>
      <p:sp>
        <p:nvSpPr>
          <p:cNvPr id="10" name="Shape 350"/>
          <p:cNvSpPr/>
          <p:nvPr/>
        </p:nvSpPr>
        <p:spPr>
          <a:xfrm>
            <a:off x="4279991" y="8786481"/>
            <a:ext cx="7056714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0" tIns="0" rIns="0" bIns="0"/>
          <a:lstStyle/>
          <a:p>
            <a:pPr defTabSz="171450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50" ker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  <a:sym typeface="Helvetica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4791369" y="9156229"/>
            <a:ext cx="6018308" cy="133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44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Ensuring that services are built and operated in a standard manner</a:t>
            </a:r>
          </a:p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7200" dirty="0">
                <a:solidFill>
                  <a:schemeClr val="bg1"/>
                </a:solidFill>
                <a:latin typeface="Avenir Book"/>
                <a:ea typeface="ＭＳ Ｐゴシック" charset="0"/>
                <a:cs typeface="Avenir Book"/>
              </a:rPr>
              <a:t> 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4791369" y="7480822"/>
            <a:ext cx="6018308" cy="98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6000" b="1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Standardization</a:t>
            </a:r>
          </a:p>
        </p:txBody>
      </p:sp>
      <p:sp>
        <p:nvSpPr>
          <p:cNvPr id="23" name="Shape 342"/>
          <p:cNvSpPr/>
          <p:nvPr/>
        </p:nvSpPr>
        <p:spPr>
          <a:xfrm>
            <a:off x="13036251" y="8791766"/>
            <a:ext cx="7056718" cy="28483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2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 hangingPunct="0">
              <a:lnSpc>
                <a:spcPct val="110000"/>
              </a:lnSpc>
              <a:spcBef>
                <a:spcPts val="563"/>
              </a:spcBef>
            </a:pPr>
            <a:endParaRPr sz="1500" kern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  <a:sym typeface="Avenir Next LT Pro Regular"/>
            </a:endParaRPr>
          </a:p>
        </p:txBody>
      </p:sp>
      <p:sp>
        <p:nvSpPr>
          <p:cNvPr id="24" name="Shape 350"/>
          <p:cNvSpPr/>
          <p:nvPr/>
        </p:nvSpPr>
        <p:spPr>
          <a:xfrm>
            <a:off x="13036253" y="8786482"/>
            <a:ext cx="7056714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0" tIns="0" rIns="0" bIns="0"/>
          <a:lstStyle/>
          <a:p>
            <a:pPr defTabSz="171450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50" ker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  <a:sym typeface="Helvetica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13547631" y="9156229"/>
            <a:ext cx="6018308" cy="133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44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Ensuring that services are trustworthy</a:t>
            </a:r>
          </a:p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6600" dirty="0">
                <a:solidFill>
                  <a:schemeClr val="bg1"/>
                </a:solidFill>
                <a:latin typeface="Avenir Book"/>
                <a:ea typeface="ＭＳ Ｐゴシック" charset="0"/>
                <a:cs typeface="Avenir Book"/>
              </a:rPr>
              <a:t> 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13547631" y="7513479"/>
            <a:ext cx="6018308" cy="98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6000" b="1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Quality Assurance</a:t>
            </a:r>
          </a:p>
        </p:txBody>
      </p:sp>
      <p:pic>
        <p:nvPicPr>
          <p:cNvPr id="16" name="Picture 15" descr="The Essentials Webby-05.png">
            <a:extLst>
              <a:ext uri="{FF2B5EF4-FFF2-40B4-BE49-F238E27FC236}">
                <a16:creationId xmlns:a16="http://schemas.microsoft.com/office/drawing/2014/main" id="{19BD9A3D-1670-1A40-8F77-16D3A5FEC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123" y="4606936"/>
            <a:ext cx="1828800" cy="1828800"/>
          </a:xfrm>
          <a:prstGeom prst="rect">
            <a:avLst/>
          </a:prstGeom>
        </p:spPr>
      </p:pic>
      <p:pic>
        <p:nvPicPr>
          <p:cNvPr id="17" name="Picture 16" descr="Security Webby-09.png">
            <a:extLst>
              <a:ext uri="{FF2B5EF4-FFF2-40B4-BE49-F238E27FC236}">
                <a16:creationId xmlns:a16="http://schemas.microsoft.com/office/drawing/2014/main" id="{F7A89402-AAD0-A146-B4EF-9A8DE31E7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210" y="462571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>
            <a:off x="14959676" y="3939292"/>
            <a:ext cx="3200400" cy="3200400"/>
          </a:xfrm>
          <a:prstGeom prst="ellipse">
            <a:avLst/>
          </a:prstGeom>
          <a:gradFill flip="none" rotWithShape="1">
            <a:gsLst>
              <a:gs pos="0">
                <a:srgbClr val="6A4BA7"/>
              </a:gs>
              <a:gs pos="100000">
                <a:srgbClr val="0077B5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Readiness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8EFF5-29F6-4843-899C-BF2DE84E92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Oval 2"/>
          <p:cNvSpPr/>
          <p:nvPr/>
        </p:nvSpPr>
        <p:spPr>
          <a:xfrm>
            <a:off x="6203414" y="3939292"/>
            <a:ext cx="3200400" cy="3200400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hape 342"/>
          <p:cNvSpPr/>
          <p:nvPr/>
        </p:nvSpPr>
        <p:spPr>
          <a:xfrm>
            <a:off x="4279989" y="8791765"/>
            <a:ext cx="7056718" cy="2848301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2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 hangingPunct="0">
              <a:lnSpc>
                <a:spcPct val="110000"/>
              </a:lnSpc>
              <a:spcBef>
                <a:spcPts val="563"/>
              </a:spcBef>
            </a:pPr>
            <a:endParaRPr sz="1500" kern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  <a:sym typeface="Avenir Next LT Pro Regular"/>
            </a:endParaRPr>
          </a:p>
        </p:txBody>
      </p:sp>
      <p:sp>
        <p:nvSpPr>
          <p:cNvPr id="10" name="Shape 350"/>
          <p:cNvSpPr/>
          <p:nvPr/>
        </p:nvSpPr>
        <p:spPr>
          <a:xfrm>
            <a:off x="4279991" y="8786481"/>
            <a:ext cx="7056714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0" tIns="0" rIns="0" bIns="0"/>
          <a:lstStyle/>
          <a:p>
            <a:pPr defTabSz="171450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50" ker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  <a:sym typeface="Helvetica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4791369" y="9156229"/>
            <a:ext cx="6018308" cy="133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44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Create a manual checklist </a:t>
            </a:r>
          </a:p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7200" dirty="0">
                <a:solidFill>
                  <a:schemeClr val="bg1"/>
                </a:solidFill>
                <a:latin typeface="Avenir Book"/>
                <a:ea typeface="ＭＳ Ｐゴシック" charset="0"/>
                <a:cs typeface="Avenir Book"/>
              </a:rPr>
              <a:t> 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4791369" y="7480822"/>
            <a:ext cx="6018308" cy="98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6000" b="1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Manual Checklists</a:t>
            </a:r>
          </a:p>
        </p:txBody>
      </p:sp>
      <p:sp>
        <p:nvSpPr>
          <p:cNvPr id="23" name="Shape 342"/>
          <p:cNvSpPr/>
          <p:nvPr/>
        </p:nvSpPr>
        <p:spPr>
          <a:xfrm>
            <a:off x="13036251" y="8791766"/>
            <a:ext cx="7056718" cy="28483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2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 hangingPunct="0">
              <a:lnSpc>
                <a:spcPct val="110000"/>
              </a:lnSpc>
              <a:spcBef>
                <a:spcPts val="563"/>
              </a:spcBef>
            </a:pPr>
            <a:endParaRPr sz="1500" kern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  <a:sym typeface="Avenir Next LT Pro Regular"/>
            </a:endParaRPr>
          </a:p>
        </p:txBody>
      </p:sp>
      <p:sp>
        <p:nvSpPr>
          <p:cNvPr id="24" name="Shape 350"/>
          <p:cNvSpPr/>
          <p:nvPr/>
        </p:nvSpPr>
        <p:spPr>
          <a:xfrm>
            <a:off x="13036253" y="8786482"/>
            <a:ext cx="7056714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0" tIns="0" rIns="0" bIns="0"/>
          <a:lstStyle/>
          <a:p>
            <a:pPr defTabSz="171450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50" ker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  <a:sym typeface="Helvetica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13547631" y="9156229"/>
            <a:ext cx="6018308" cy="133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44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Automate the discovery and measurement of readiness</a:t>
            </a:r>
          </a:p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6600" dirty="0">
                <a:solidFill>
                  <a:schemeClr val="bg1"/>
                </a:solidFill>
                <a:latin typeface="Avenir Book"/>
                <a:ea typeface="ＭＳ Ｐゴシック" charset="0"/>
                <a:cs typeface="Avenir Book"/>
              </a:rPr>
              <a:t> 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12801600" y="7513479"/>
            <a:ext cx="7592291" cy="98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6000" b="1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Automated Scorecards</a:t>
            </a:r>
          </a:p>
        </p:txBody>
      </p:sp>
      <p:pic>
        <p:nvPicPr>
          <p:cNvPr id="16" name="Picture 15" descr="The Essentials Webby-14.png">
            <a:extLst>
              <a:ext uri="{FF2B5EF4-FFF2-40B4-BE49-F238E27FC236}">
                <a16:creationId xmlns:a16="http://schemas.microsoft.com/office/drawing/2014/main" id="{0DAC446B-BCC3-174F-894E-A5AF3F48D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123" y="4611317"/>
            <a:ext cx="1828800" cy="1828800"/>
          </a:xfrm>
          <a:prstGeom prst="rect">
            <a:avLst/>
          </a:prstGeom>
        </p:spPr>
      </p:pic>
      <p:pic>
        <p:nvPicPr>
          <p:cNvPr id="17" name="Picture 16" descr="Space Webby-14.png">
            <a:extLst>
              <a:ext uri="{FF2B5EF4-FFF2-40B4-BE49-F238E27FC236}">
                <a16:creationId xmlns:a16="http://schemas.microsoft.com/office/drawing/2014/main" id="{FF7EB774-DC19-F14A-9677-4295C1EBD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345" y="462509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78097" y="1233948"/>
            <a:ext cx="19137297" cy="11019024"/>
          </a:xfrm>
          <a:prstGeom prst="rect">
            <a:avLst/>
          </a:prstGeom>
        </p:spPr>
      </p:pic>
      <p:sp>
        <p:nvSpPr>
          <p:cNvPr id="18" name="Shape 294"/>
          <p:cNvSpPr/>
          <p:nvPr/>
        </p:nvSpPr>
        <p:spPr>
          <a:xfrm>
            <a:off x="15623789" y="8813841"/>
            <a:ext cx="9658898" cy="87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spcBef>
                <a:spcPts val="0"/>
              </a:spcBef>
              <a:defRPr sz="4500">
                <a:solidFill>
                  <a:srgbClr val="CACCCE"/>
                </a:solidFill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marL="0" marR="0" lvl="0" indent="0" algn="l" defTabSz="82550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  <a:sym typeface="Avenir Next LT Pro Light"/>
              </a:rPr>
              <a:t>Breakdown of scores by team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  <a:sym typeface="Avenir Next LT Pro Light"/>
            </a:endParaRPr>
          </a:p>
        </p:txBody>
      </p:sp>
      <p:sp>
        <p:nvSpPr>
          <p:cNvPr id="19" name="Shape 293"/>
          <p:cNvSpPr/>
          <p:nvPr/>
        </p:nvSpPr>
        <p:spPr>
          <a:xfrm>
            <a:off x="15623789" y="6873818"/>
            <a:ext cx="9185933" cy="87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spcBef>
                <a:spcPts val="0"/>
              </a:spcBef>
              <a:defRPr sz="4500">
                <a:solidFill>
                  <a:srgbClr val="CACCCE"/>
                </a:solidFill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marL="0" marR="0" lvl="0" indent="0" algn="l" defTabSz="82550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Automated Service Discovery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  <a:sym typeface="Avenir Next LT Pro Ligh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5755261" y="6417809"/>
            <a:ext cx="1486929" cy="0"/>
          </a:xfrm>
          <a:prstGeom prst="line">
            <a:avLst/>
          </a:prstGeom>
          <a:ln w="63500" cap="rnd"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15583152" y="4800905"/>
            <a:ext cx="9999990" cy="1431029"/>
          </a:xfrm>
          <a:prstGeom prst="rect">
            <a:avLst/>
          </a:prstGeom>
        </p:spPr>
        <p:txBody>
          <a:bodyPr/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  <a:lvl2pPr marL="6858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2pPr>
            <a:lvl3pPr marL="9144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3pPr>
            <a:lvl4pPr marL="11430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4pPr>
            <a:lvl5pPr marL="13716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5pPr>
            <a:lvl6pPr marL="16002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6pPr>
            <a:lvl7pPr marL="18288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7pPr>
            <a:lvl8pPr marL="20574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8pPr>
            <a:lvl9pPr marL="22860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9pPr>
          </a:lstStyle>
          <a:p>
            <a:pPr algn="l"/>
            <a:r>
              <a:rPr lang="en-US" sz="7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" charset="0"/>
                <a:cs typeface="Source Sans Pro" charset="0"/>
              </a:rPr>
              <a:t>Service Score Card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725281" y="4142275"/>
            <a:ext cx="5923096" cy="6463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4200" spc="3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Automated Scorecards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0" y="14752960"/>
            <a:ext cx="6156960" cy="3383280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Precise screen change for laptop: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Select screen and go to inspector. Under the Arrange tab, note Size (10.81 x 16.03) and note Position (-0.6 , 2.23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top left corner)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Make sure your new screen matches those numbers.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9847C-B2F3-B24F-926C-0EB3A4A41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0" t="10899" r="26462" b="26415"/>
          <a:stretch/>
        </p:blipFill>
        <p:spPr>
          <a:xfrm>
            <a:off x="-318053" y="2037621"/>
            <a:ext cx="14431618" cy="89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4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38572" y="1249188"/>
            <a:ext cx="19137297" cy="11019024"/>
          </a:xfrm>
          <a:prstGeom prst="rect">
            <a:avLst/>
          </a:prstGeom>
        </p:spPr>
      </p:pic>
      <p:sp>
        <p:nvSpPr>
          <p:cNvPr id="19" name="Shape 293"/>
          <p:cNvSpPr/>
          <p:nvPr/>
        </p:nvSpPr>
        <p:spPr>
          <a:xfrm>
            <a:off x="15623789" y="6873818"/>
            <a:ext cx="9185933" cy="87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spcBef>
                <a:spcPts val="0"/>
              </a:spcBef>
              <a:defRPr sz="4500">
                <a:solidFill>
                  <a:srgbClr val="CACCCE"/>
                </a:solidFill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marL="0" marR="0" lvl="0" indent="0" algn="l" defTabSz="82550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Team Overview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  <a:sym typeface="Avenir Next LT Pro Ligh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5755261" y="6417809"/>
            <a:ext cx="1486929" cy="0"/>
          </a:xfrm>
          <a:prstGeom prst="line">
            <a:avLst/>
          </a:prstGeom>
          <a:ln w="63500" cap="rnd"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15583152" y="4800905"/>
            <a:ext cx="9999990" cy="1431029"/>
          </a:xfrm>
          <a:prstGeom prst="rect">
            <a:avLst/>
          </a:prstGeom>
        </p:spPr>
        <p:txBody>
          <a:bodyPr/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  <a:lvl2pPr marL="6858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2pPr>
            <a:lvl3pPr marL="9144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3pPr>
            <a:lvl4pPr marL="11430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4pPr>
            <a:lvl5pPr marL="13716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5pPr>
            <a:lvl6pPr marL="16002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6pPr>
            <a:lvl7pPr marL="18288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7pPr>
            <a:lvl8pPr marL="20574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8pPr>
            <a:lvl9pPr marL="22860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9pPr>
          </a:lstStyle>
          <a:p>
            <a:pPr algn="l"/>
            <a:r>
              <a:rPr lang="en-US" sz="7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" charset="0"/>
                <a:cs typeface="Source Sans Pro" charset="0"/>
              </a:rPr>
              <a:t>Service Score Card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725281" y="4142275"/>
            <a:ext cx="5923096" cy="6463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4200" spc="3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Automated Scorecards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0" y="14752960"/>
            <a:ext cx="6156960" cy="3383280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Precise screen change for laptop: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Select screen and go to inspector. Under the Arrange tab, note Size (10.81 x 16.03) and note Position (-0.6 , 2.23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top left corner)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Make sure your new screen matches those numbers.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3B7D2-5154-6D49-902A-818C1CB8E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85" t="10862" r="14994" b="5796"/>
          <a:stretch/>
        </p:blipFill>
        <p:spPr>
          <a:xfrm>
            <a:off x="-281381" y="2068058"/>
            <a:ext cx="14302181" cy="91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6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78097" y="1233948"/>
            <a:ext cx="19137297" cy="11019024"/>
          </a:xfrm>
          <a:prstGeom prst="rect">
            <a:avLst/>
          </a:prstGeom>
        </p:spPr>
      </p:pic>
      <p:sp>
        <p:nvSpPr>
          <p:cNvPr id="19" name="Shape 293"/>
          <p:cNvSpPr/>
          <p:nvPr/>
        </p:nvSpPr>
        <p:spPr>
          <a:xfrm>
            <a:off x="15623789" y="6873818"/>
            <a:ext cx="9185933" cy="87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spcBef>
                <a:spcPts val="0"/>
              </a:spcBef>
              <a:defRPr sz="4500">
                <a:solidFill>
                  <a:srgbClr val="CACCCE"/>
                </a:solidFill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marL="0" marR="0" lvl="0" indent="0" algn="l" defTabSz="82550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Breakdown of readiness results 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  <a:sym typeface="Avenir Next LT Pro Ligh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5755261" y="6417809"/>
            <a:ext cx="1486929" cy="0"/>
          </a:xfrm>
          <a:prstGeom prst="line">
            <a:avLst/>
          </a:prstGeom>
          <a:ln w="63500" cap="rnd"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15583152" y="4800905"/>
            <a:ext cx="9999990" cy="1431029"/>
          </a:xfrm>
          <a:prstGeom prst="rect">
            <a:avLst/>
          </a:prstGeom>
        </p:spPr>
        <p:txBody>
          <a:bodyPr/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  <a:lvl2pPr marL="6858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2pPr>
            <a:lvl3pPr marL="9144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3pPr>
            <a:lvl4pPr marL="11430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4pPr>
            <a:lvl5pPr marL="13716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5pPr>
            <a:lvl6pPr marL="16002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6pPr>
            <a:lvl7pPr marL="18288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7pPr>
            <a:lvl8pPr marL="20574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8pPr>
            <a:lvl9pPr marL="22860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9pPr>
          </a:lstStyle>
          <a:p>
            <a:pPr algn="l"/>
            <a:r>
              <a:rPr lang="en-US" sz="7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" charset="0"/>
                <a:cs typeface="Source Sans Pro" charset="0"/>
              </a:rPr>
              <a:t>Service Score Card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725281" y="4142275"/>
            <a:ext cx="5923096" cy="6463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4200" spc="3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Automated Scorecards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0" y="14752960"/>
            <a:ext cx="6156960" cy="3383280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Precise screen change for laptop: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Select screen and go to inspector. Under the Arrange tab, note Size (10.81 x 16.03) and note Position (-0.6 , 2.23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top left corner)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Make sure your new screen matches those numbers.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E24A77-2865-9D42-8613-3C276322F2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8" t="10831" r="15388" b="13503"/>
          <a:stretch/>
        </p:blipFill>
        <p:spPr>
          <a:xfrm>
            <a:off x="-278296" y="2017134"/>
            <a:ext cx="14272592" cy="89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Key Learnings</a:t>
            </a:r>
          </a:p>
        </p:txBody>
      </p:sp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100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17371636" y="4004606"/>
            <a:ext cx="3200400" cy="3200400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889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07451" y="4004606"/>
            <a:ext cx="3200400" cy="3200400"/>
          </a:xfrm>
          <a:prstGeom prst="ellipse">
            <a:avLst/>
          </a:prstGeom>
          <a:gradFill flip="none" rotWithShape="1">
            <a:gsLst>
              <a:gs pos="0">
                <a:srgbClr val="6A4BA7"/>
              </a:gs>
              <a:gs pos="100000">
                <a:srgbClr val="0077B5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</a:t>
            </a:r>
          </a:p>
        </p:txBody>
      </p:sp>
      <p:sp>
        <p:nvSpPr>
          <p:cNvPr id="3" name="Oval 2"/>
          <p:cNvSpPr/>
          <p:nvPr/>
        </p:nvSpPr>
        <p:spPr>
          <a:xfrm>
            <a:off x="3810609" y="4004606"/>
            <a:ext cx="3200400" cy="3200400"/>
          </a:xfrm>
          <a:prstGeom prst="ellipse">
            <a:avLst/>
          </a:prstGeom>
          <a:gradFill flip="none" rotWithShape="1">
            <a:gsLst>
              <a:gs pos="0">
                <a:srgbClr val="0077B5"/>
              </a:gs>
              <a:gs pos="100000">
                <a:srgbClr val="004471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hape 342"/>
          <p:cNvSpPr/>
          <p:nvPr/>
        </p:nvSpPr>
        <p:spPr>
          <a:xfrm>
            <a:off x="2540328" y="8791765"/>
            <a:ext cx="5750430" cy="1566265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2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 hangingPunct="0">
              <a:lnSpc>
                <a:spcPct val="110000"/>
              </a:lnSpc>
              <a:spcBef>
                <a:spcPts val="563"/>
              </a:spcBef>
            </a:pPr>
            <a:endParaRPr sz="1500" kern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  <a:sym typeface="Avenir Next LT Pro Regular"/>
            </a:endParaRPr>
          </a:p>
        </p:txBody>
      </p:sp>
      <p:sp>
        <p:nvSpPr>
          <p:cNvPr id="10" name="Shape 350"/>
          <p:cNvSpPr/>
          <p:nvPr/>
        </p:nvSpPr>
        <p:spPr>
          <a:xfrm>
            <a:off x="2540330" y="8786481"/>
            <a:ext cx="5750427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0" tIns="0" rIns="0" bIns="0"/>
          <a:lstStyle/>
          <a:p>
            <a:pPr defTabSz="171450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50" ker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  <a:sym typeface="Helvetica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2957045" y="9068154"/>
            <a:ext cx="4904243" cy="210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 set of guidelines for what it means for your service to be ‘ready’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957045" y="7546136"/>
            <a:ext cx="4904243" cy="98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5400" b="1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Create</a:t>
            </a:r>
          </a:p>
        </p:txBody>
      </p:sp>
      <p:sp>
        <p:nvSpPr>
          <p:cNvPr id="23" name="Shape 342"/>
          <p:cNvSpPr/>
          <p:nvPr/>
        </p:nvSpPr>
        <p:spPr>
          <a:xfrm>
            <a:off x="9337170" y="8791765"/>
            <a:ext cx="5750430" cy="1566265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2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 hangingPunct="0">
              <a:lnSpc>
                <a:spcPct val="110000"/>
              </a:lnSpc>
              <a:spcBef>
                <a:spcPts val="563"/>
              </a:spcBef>
            </a:pPr>
            <a:endParaRPr sz="1500" kern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  <a:sym typeface="Avenir Next LT Pro Regular"/>
            </a:endParaRPr>
          </a:p>
        </p:txBody>
      </p:sp>
      <p:sp>
        <p:nvSpPr>
          <p:cNvPr id="24" name="Shape 350"/>
          <p:cNvSpPr/>
          <p:nvPr/>
        </p:nvSpPr>
        <p:spPr>
          <a:xfrm>
            <a:off x="9337172" y="8786481"/>
            <a:ext cx="5750427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0" tIns="0" rIns="0" bIns="0"/>
          <a:lstStyle/>
          <a:p>
            <a:pPr defTabSz="171450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50" ker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  <a:sym typeface="Helvetica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9753887" y="9068154"/>
            <a:ext cx="4904243" cy="210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Automate the checking and scoring of these guidelines</a:t>
            </a:r>
          </a:p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6600" dirty="0">
                <a:solidFill>
                  <a:schemeClr val="bg1"/>
                </a:solidFill>
                <a:latin typeface="Avenir Book"/>
                <a:ea typeface="ＭＳ Ｐゴシック" charset="0"/>
                <a:cs typeface="Avenir Book"/>
              </a:rPr>
              <a:t> 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9753887" y="7546136"/>
            <a:ext cx="4904243" cy="98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5400" b="1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Automate</a:t>
            </a:r>
          </a:p>
        </p:txBody>
      </p:sp>
      <p:sp>
        <p:nvSpPr>
          <p:cNvPr id="29" name="Shape 342"/>
          <p:cNvSpPr/>
          <p:nvPr/>
        </p:nvSpPr>
        <p:spPr>
          <a:xfrm>
            <a:off x="16101355" y="8791765"/>
            <a:ext cx="5750430" cy="1566265"/>
          </a:xfrm>
          <a:prstGeom prst="rect">
            <a:avLst/>
          </a:prstGeom>
          <a:gradFill>
            <a:gsLst>
              <a:gs pos="0">
                <a:schemeClr val="bg1">
                  <a:lumMod val="75000"/>
                  <a:alpha val="25000"/>
                </a:schemeClr>
              </a:gs>
              <a:gs pos="100000">
                <a:schemeClr val="bg1">
                  <a:lumMod val="75000"/>
                  <a:alpha val="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 hangingPunct="0">
              <a:lnSpc>
                <a:spcPct val="110000"/>
              </a:lnSpc>
              <a:spcBef>
                <a:spcPts val="563"/>
              </a:spcBef>
            </a:pPr>
            <a:endParaRPr sz="1500" kern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  <a:sym typeface="Avenir Next LT Pro Regular"/>
            </a:endParaRPr>
          </a:p>
        </p:txBody>
      </p:sp>
      <p:sp>
        <p:nvSpPr>
          <p:cNvPr id="30" name="Shape 350"/>
          <p:cNvSpPr/>
          <p:nvPr/>
        </p:nvSpPr>
        <p:spPr>
          <a:xfrm>
            <a:off x="16101357" y="8786481"/>
            <a:ext cx="5750427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0" tIns="0" rIns="0" bIns="0"/>
          <a:lstStyle/>
          <a:p>
            <a:pPr defTabSz="171450" hangingPunct="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450" kern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  <a:sym typeface="Helvetica"/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16518072" y="9095863"/>
            <a:ext cx="4904243" cy="133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40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Set the expectation between Engineering/ Product/ SRE that these guidelines have to be met</a:t>
            </a:r>
          </a:p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6600" dirty="0">
                <a:solidFill>
                  <a:schemeClr val="bg1"/>
                </a:solidFill>
                <a:latin typeface="Avenir Book"/>
                <a:ea typeface="ＭＳ Ｐゴシック" charset="0"/>
                <a:cs typeface="Avenir Book"/>
              </a:rPr>
              <a:t> 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16518072" y="7546136"/>
            <a:ext cx="4904243" cy="98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Aft>
                <a:spcPts val="3600"/>
              </a:spcAft>
              <a:buClr>
                <a:schemeClr val="tx2"/>
              </a:buClr>
            </a:pPr>
            <a:r>
              <a:rPr lang="en-US" sz="5400" b="1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Evangelize</a:t>
            </a:r>
            <a:endParaRPr lang="en-US" sz="4800" b="1" dirty="0">
              <a:solidFill>
                <a:schemeClr val="bg1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pic>
        <p:nvPicPr>
          <p:cNvPr id="26" name="Picture 25" descr="Space Webby-14.png">
            <a:extLst>
              <a:ext uri="{FF2B5EF4-FFF2-40B4-BE49-F238E27FC236}">
                <a16:creationId xmlns:a16="http://schemas.microsoft.com/office/drawing/2014/main" id="{05F998BF-2C7F-5E4F-AE26-A4DA2D293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85" y="4690406"/>
            <a:ext cx="1828800" cy="1828800"/>
          </a:xfrm>
          <a:prstGeom prst="rect">
            <a:avLst/>
          </a:prstGeom>
        </p:spPr>
      </p:pic>
      <p:pic>
        <p:nvPicPr>
          <p:cNvPr id="31" name="Picture 30" descr="The Essentials Webby-06.png">
            <a:extLst>
              <a:ext uri="{FF2B5EF4-FFF2-40B4-BE49-F238E27FC236}">
                <a16:creationId xmlns:a16="http://schemas.microsoft.com/office/drawing/2014/main" id="{3FB6CC5C-FDBD-1D40-8666-776D30AFC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66" y="4617401"/>
            <a:ext cx="1828800" cy="1828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63ABF9-BFE2-A948-8AA0-7407376E5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597" y="4689281"/>
            <a:ext cx="2267191" cy="167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102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Michael Kehoe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54527" y="3771375"/>
            <a:ext cx="13300697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Staff Site Reliability Engineer @ LinkedIn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Production-SRE Team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Funny accent  = Australian + 4 years American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Worked on:</a:t>
            </a:r>
          </a:p>
          <a:p>
            <a:pPr marL="1401809" lvl="1" indent="-487363"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Networks</a:t>
            </a:r>
          </a:p>
          <a:p>
            <a:pPr marL="1401809" lvl="1" indent="-487363"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Microservices</a:t>
            </a:r>
            <a:endParaRPr lang="en-US" sz="54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1401809" lvl="1" indent="-487363"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Traffic Engineering</a:t>
            </a:r>
          </a:p>
          <a:p>
            <a:pPr marL="1401809" lvl="1" indent="-487363"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Databases</a:t>
            </a:r>
          </a:p>
        </p:txBody>
      </p:sp>
      <p:pic>
        <p:nvPicPr>
          <p:cNvPr id="9" name="Shape 227"/>
          <p:cNvPicPr preferRelativeResize="0"/>
          <p:nvPr/>
        </p:nvPicPr>
        <p:blipFill rotWithShape="1">
          <a:blip r:embed="rId2">
            <a:alphaModFix/>
          </a:blip>
          <a:srcRect t="13360" b="20197"/>
          <a:stretch/>
        </p:blipFill>
        <p:spPr>
          <a:xfrm>
            <a:off x="1150229" y="4705552"/>
            <a:ext cx="5850752" cy="5850752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351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7100" y="5943600"/>
            <a:ext cx="727862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Production-SRE Team @ LinkedIn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$ WHOAMI</a:t>
            </a:r>
          </a:p>
        </p:txBody>
      </p:sp>
      <p:sp>
        <p:nvSpPr>
          <p:cNvPr id="5" name="Rectangle 4"/>
          <p:cNvSpPr/>
          <p:nvPr/>
        </p:nvSpPr>
        <p:spPr>
          <a:xfrm>
            <a:off x="9354527" y="3771375"/>
            <a:ext cx="1330069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Disaster Recovery - Planning &amp; Automation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Incident Response – Process &amp; Automation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Visibility Engineering – Making use of operational data</a:t>
            </a:r>
          </a:p>
          <a:p>
            <a:pPr marL="487363" indent="-487363">
              <a:spcAft>
                <a:spcPts val="3600"/>
              </a:spcAft>
              <a:buClr>
                <a:schemeClr val="tx2"/>
              </a:buClr>
              <a:buSzPct val="70000"/>
              <a:buFont typeface="Arial" charset="0"/>
              <a:buChar char="•"/>
            </a:pPr>
            <a:r>
              <a:rPr lang="en-US" sz="5400" b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Reliability Principles – Defining best practice &amp; automating it</a:t>
            </a:r>
          </a:p>
        </p:txBody>
      </p:sp>
      <p:pic>
        <p:nvPicPr>
          <p:cNvPr id="6" name="Shape 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7262" y="3771375"/>
            <a:ext cx="6147538" cy="6146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0242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chemeClr val="bg1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63937" y="4997739"/>
            <a:ext cx="17259300" cy="2806123"/>
          </a:xfrm>
          <a:prstGeom prst="rect">
            <a:avLst/>
          </a:prstGeom>
        </p:spPr>
        <p:txBody>
          <a:bodyPr vert="horz" lIns="0" tIns="91445" rIns="0" bIns="91445" rtlCol="0" anchor="b" anchorCtr="0">
            <a:noAutofit/>
          </a:bodyPr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sz="10900" dirty="0">
                <a:latin typeface="Source Sans Pro Light" charset="0"/>
                <a:ea typeface="Source Sans Pro Light" charset="0"/>
                <a:cs typeface="Source Sans Pro Light" charset="0"/>
              </a:rPr>
              <a:t>What is a Production Ready Service?</a:t>
            </a:r>
          </a:p>
        </p:txBody>
      </p:sp>
    </p:spTree>
    <p:extLst>
      <p:ext uri="{BB962C8B-B14F-4D97-AF65-F5344CB8AC3E}">
        <p14:creationId xmlns:p14="http://schemas.microsoft.com/office/powerpoint/2010/main" val="264840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94"/>
          <p:cNvSpPr/>
          <p:nvPr/>
        </p:nvSpPr>
        <p:spPr>
          <a:xfrm>
            <a:off x="12507419" y="8322572"/>
            <a:ext cx="9658898" cy="87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spcBef>
                <a:spcPts val="0"/>
              </a:spcBef>
              <a:defRPr sz="4500">
                <a:solidFill>
                  <a:srgbClr val="CACCCE"/>
                </a:solidFill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marL="0" marR="0" lvl="0" indent="0" algn="l" defTabSz="82550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  <a:sym typeface="Avenir Next LT Pro Light"/>
              </a:rPr>
              <a:t>O’Reilly 2017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  <a:sym typeface="Avenir Next LT Pro Light"/>
            </a:endParaRPr>
          </a:p>
        </p:txBody>
      </p:sp>
      <p:sp>
        <p:nvSpPr>
          <p:cNvPr id="10" name="Shape 293"/>
          <p:cNvSpPr/>
          <p:nvPr/>
        </p:nvSpPr>
        <p:spPr>
          <a:xfrm>
            <a:off x="12507419" y="7261745"/>
            <a:ext cx="9185933" cy="87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spcBef>
                <a:spcPts val="0"/>
              </a:spcBef>
              <a:defRPr sz="4500">
                <a:solidFill>
                  <a:srgbClr val="CACCCE"/>
                </a:solidFill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</a:lstStyle>
          <a:p>
            <a:pPr marL="0" marR="0" lvl="0" indent="0" algn="l" defTabSz="82550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  <a:sym typeface="Avenir Next LT Pro Light"/>
              </a:rPr>
              <a:t>Susan J. Fowler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  <a:sym typeface="Avenir Next LT Pro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2638891" y="6805736"/>
            <a:ext cx="1486929" cy="0"/>
          </a:xfrm>
          <a:prstGeom prst="line">
            <a:avLst/>
          </a:prstGeom>
          <a:ln w="63500" cap="rnd">
            <a:solidFill>
              <a:schemeClr val="tx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12466782" y="4572000"/>
            <a:ext cx="9999990" cy="2047861"/>
          </a:xfrm>
          <a:prstGeom prst="rect">
            <a:avLst/>
          </a:prstGeom>
        </p:spPr>
        <p:txBody>
          <a:bodyPr/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1pPr>
            <a:lvl2pPr marL="6858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2pPr>
            <a:lvl3pPr marL="9144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3pPr>
            <a:lvl4pPr marL="11430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4pPr>
            <a:lvl5pPr marL="13716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5pPr>
            <a:lvl6pPr marL="16002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6pPr>
            <a:lvl7pPr marL="18288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7pPr>
            <a:lvl8pPr marL="20574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8pPr>
            <a:lvl9pPr marL="2286000" marR="0" indent="-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Tx/>
              <a:buChar char="•"/>
              <a:tabLst/>
              <a:defRPr sz="7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Avenir Next LT Pro Light"/>
                <a:ea typeface="Avenir Next LT Pro Light"/>
                <a:cs typeface="Avenir Next LT Pro Light"/>
                <a:sym typeface="Avenir Next LT Pro Light"/>
              </a:defRPr>
            </a:lvl9pPr>
          </a:lstStyle>
          <a:p>
            <a:pPr algn="l"/>
            <a:r>
              <a:rPr lang="en-US" sz="7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" charset="0"/>
                <a:cs typeface="Source Sans Pro" charset="0"/>
              </a:rPr>
              <a:t>Production-Ready </a:t>
            </a:r>
            <a:r>
              <a:rPr lang="en-US" sz="70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" charset="0"/>
                <a:cs typeface="Source Sans Pro" charset="0"/>
              </a:rPr>
              <a:t>Microservices</a:t>
            </a:r>
            <a:endParaRPr lang="en-US" sz="7000" dirty="0">
              <a:solidFill>
                <a:schemeClr val="bg1"/>
              </a:solidFill>
              <a:latin typeface="Source Sans Pro Semibold" panose="020B0603030403020204" pitchFamily="34" charset="0"/>
              <a:ea typeface="Source Sans Pro" charset="0"/>
              <a:cs typeface="Source Sans Pro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D81625-BC6B-534B-B0CB-9EB1218F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24" y="2068150"/>
            <a:ext cx="7232070" cy="94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2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2679024" y="5566349"/>
            <a:ext cx="19029126" cy="2406134"/>
          </a:xfrm>
          <a:prstGeom prst="rect">
            <a:avLst/>
          </a:prstGeom>
        </p:spPr>
        <p:txBody>
          <a:bodyPr anchor="b"/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“A production-ready application or service is one that can be trusted to serve production traffic…” </a:t>
            </a:r>
          </a:p>
        </p:txBody>
      </p:sp>
      <p:sp>
        <p:nvSpPr>
          <p:cNvPr id="4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rgbClr val="00A0DC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824355" y="9228420"/>
            <a:ext cx="473847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R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3600" b="1" spc="600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SUSAN J. FOWLER</a:t>
            </a:r>
          </a:p>
        </p:txBody>
      </p:sp>
    </p:spTree>
    <p:extLst>
      <p:ext uri="{BB962C8B-B14F-4D97-AF65-F5344CB8AC3E}">
        <p14:creationId xmlns:p14="http://schemas.microsoft.com/office/powerpoint/2010/main" val="82626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2679024" y="5566349"/>
            <a:ext cx="19029126" cy="2406134"/>
          </a:xfrm>
          <a:prstGeom prst="rect">
            <a:avLst/>
          </a:prstGeom>
        </p:spPr>
        <p:txBody>
          <a:bodyPr anchor="b"/>
          <a:lstStyle>
            <a:lvl1pPr algn="ctr" defTabSz="914446" rtl="0" eaLnBrk="1" latinLnBrk="0" hangingPunct="1">
              <a:spcBef>
                <a:spcPct val="0"/>
              </a:spcBef>
              <a:buNone/>
              <a:defRPr sz="7000" b="0" i="0" kern="1200">
                <a:solidFill>
                  <a:schemeClr val="bg1"/>
                </a:solidFill>
                <a:latin typeface="Source Sans Pro" pitchFamily="34" charset="0"/>
                <a:ea typeface="+mj-ea"/>
                <a:cs typeface="Source Sans Pro" pitchFamily="34" charset="0"/>
              </a:defRPr>
            </a:lvl1pPr>
          </a:lstStyle>
          <a:p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“… We trust it to behave reasonably, we trust it to perform reliably, we trust it to get the job done and to do its job well with very little downtime.” </a:t>
            </a:r>
          </a:p>
        </p:txBody>
      </p:sp>
      <p:sp>
        <p:nvSpPr>
          <p:cNvPr id="4" name="Shape 30"/>
          <p:cNvSpPr/>
          <p:nvPr/>
        </p:nvSpPr>
        <p:spPr>
          <a:xfrm>
            <a:off x="11553507" y="8483461"/>
            <a:ext cx="1280160" cy="1"/>
          </a:xfrm>
          <a:prstGeom prst="line">
            <a:avLst/>
          </a:prstGeom>
          <a:ln w="63500">
            <a:solidFill>
              <a:srgbClr val="00A0DC"/>
            </a:solidFill>
            <a:miter lim="400000"/>
          </a:ln>
        </p:spPr>
        <p:txBody>
          <a:bodyPr lIns="71437" tIns="71437" rIns="71437" bIns="71437" anchor="ctr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824355" y="9228420"/>
            <a:ext cx="473847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R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lang="en-US" sz="3600" b="1" spc="600" dirty="0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SUSAN J. FOWLER</a:t>
            </a:r>
          </a:p>
        </p:txBody>
      </p:sp>
    </p:spTree>
    <p:extLst>
      <p:ext uri="{BB962C8B-B14F-4D97-AF65-F5344CB8AC3E}">
        <p14:creationId xmlns:p14="http://schemas.microsoft.com/office/powerpoint/2010/main" val="17846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nkedIn Black Template">
  <a:themeElements>
    <a:clrScheme name="LinkedIn">
      <a:dk1>
        <a:srgbClr val="313335"/>
      </a:dk1>
      <a:lt1>
        <a:srgbClr val="FFFFFF"/>
      </a:lt1>
      <a:dk2>
        <a:srgbClr val="0091C9"/>
      </a:dk2>
      <a:lt2>
        <a:srgbClr val="0070AD"/>
      </a:lt2>
      <a:accent1>
        <a:srgbClr val="00A9ED"/>
      </a:accent1>
      <a:accent2>
        <a:srgbClr val="817AE8"/>
      </a:accent2>
      <a:accent3>
        <a:srgbClr val="00C2BA"/>
      </a:accent3>
      <a:accent4>
        <a:srgbClr val="C6D0D8"/>
      </a:accent4>
      <a:accent5>
        <a:srgbClr val="0071AE"/>
      </a:accent5>
      <a:accent6>
        <a:srgbClr val="003E67"/>
      </a:accent6>
      <a:hlink>
        <a:srgbClr val="00A0DC"/>
      </a:hlink>
      <a:folHlink>
        <a:srgbClr val="BFBFBF"/>
      </a:folHlink>
    </a:clrScheme>
    <a:fontScheme name="LinkedIn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>
              <a:lumMod val="50000"/>
              <a:lumOff val="50000"/>
            </a:schemeClr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buFont typeface="Wingdings" pitchFamily="2" charset="2"/>
          <a:buNone/>
          <a:tabLst/>
          <a:defRPr sz="4500" dirty="0" err="1" smtClean="0">
            <a:solidFill>
              <a:schemeClr val="bg1"/>
            </a:solidFill>
            <a:latin typeface="AvenirNext LT Pro Regular"/>
            <a:cs typeface="AvenirNext LT Pro Regular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inkedIn Template Starter Pack - Black" id="{CDAE5521-E088-8346-9EB4-5E16AF4FEA62}" vid="{FFC24453-0666-F340-BDA1-6C19A437A4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LinkedIn Black Template</Template>
  <TotalTime>22753</TotalTime>
  <Words>1352</Words>
  <Application>Microsoft Macintosh PowerPoint</Application>
  <PresentationFormat>Custom</PresentationFormat>
  <Paragraphs>293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ＭＳ Ｐゴシック</vt:lpstr>
      <vt:lpstr>Arial</vt:lpstr>
      <vt:lpstr>Avenir Book</vt:lpstr>
      <vt:lpstr>Avenir Next LT Pro Light</vt:lpstr>
      <vt:lpstr>Avenir Next LT Pro Regular</vt:lpstr>
      <vt:lpstr>AvenirNext LT Pro Regular</vt:lpstr>
      <vt:lpstr>Helvetica</vt:lpstr>
      <vt:lpstr>Lucida Grande</vt:lpstr>
      <vt:lpstr>Source Sans Pro</vt:lpstr>
      <vt:lpstr>Source Sans Pro Light</vt:lpstr>
      <vt:lpstr>Source Sans Pro Semibold</vt:lpstr>
      <vt:lpstr>Wingdings</vt:lpstr>
      <vt:lpstr>LinkedIn Black Template</vt:lpstr>
      <vt:lpstr>PowerPoint Presentation</vt:lpstr>
      <vt:lpstr>Today’s  agenda</vt:lpstr>
      <vt:lpstr>PowerPoint Presentation</vt:lpstr>
      <vt:lpstr>Michael Kehoe</vt:lpstr>
      <vt:lpstr>Production-SRE Team @ LinkedIn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Tenets of Readiness</vt:lpstr>
      <vt:lpstr>PowerPoint Presentation</vt:lpstr>
      <vt:lpstr>Tenets of Readiness</vt:lpstr>
      <vt:lpstr>Tenets of Readiness</vt:lpstr>
      <vt:lpstr>PowerPoint Presentation</vt:lpstr>
      <vt:lpstr>Tenets of Readiness</vt:lpstr>
      <vt:lpstr>Tenets of Readiness</vt:lpstr>
      <vt:lpstr>PowerPoint Presentation</vt:lpstr>
      <vt:lpstr>Tenets of Readiness</vt:lpstr>
      <vt:lpstr>Tenets of Readiness</vt:lpstr>
      <vt:lpstr>PowerPoint Presentation</vt:lpstr>
      <vt:lpstr>Tenets of Readiness</vt:lpstr>
      <vt:lpstr>PowerPoint Presentation</vt:lpstr>
      <vt:lpstr>Tenets of Readiness</vt:lpstr>
      <vt:lpstr>Tenets of Readiness</vt:lpstr>
      <vt:lpstr>PowerPoint Presentation</vt:lpstr>
      <vt:lpstr>Creating Measurable Guidelines</vt:lpstr>
      <vt:lpstr>Creating Measurable Guidelines</vt:lpstr>
      <vt:lpstr>Creating Measurable Guidelines</vt:lpstr>
      <vt:lpstr>Creating Measurable Guidelines</vt:lpstr>
      <vt:lpstr>PowerPoint Presentation</vt:lpstr>
      <vt:lpstr>Measuring Readiness</vt:lpstr>
      <vt:lpstr>Measuring Readiness</vt:lpstr>
      <vt:lpstr>PowerPoint Presentation</vt:lpstr>
      <vt:lpstr>PowerPoint Presentation</vt:lpstr>
      <vt:lpstr>PowerPoint Presentation</vt:lpstr>
      <vt:lpstr>PowerPoint Presentation</vt:lpstr>
      <vt:lpstr>Key Learnings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Kehoe</dc:creator>
  <cp:lastModifiedBy>Michael Kehoe</cp:lastModifiedBy>
  <cp:revision>67</cp:revision>
  <cp:lastPrinted>2016-04-04T18:42:18Z</cp:lastPrinted>
  <dcterms:created xsi:type="dcterms:W3CDTF">2018-04-09T05:49:58Z</dcterms:created>
  <dcterms:modified xsi:type="dcterms:W3CDTF">2018-11-02T09:16:15Z</dcterms:modified>
</cp:coreProperties>
</file>