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1.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5"/>
  </p:notesMasterIdLst>
  <p:handoutMasterIdLst>
    <p:handoutMasterId r:id="rId46"/>
  </p:handoutMasterIdLst>
  <p:sldIdLst>
    <p:sldId id="256" r:id="rId5"/>
    <p:sldId id="278" r:id="rId6"/>
    <p:sldId id="2539" r:id="rId7"/>
    <p:sldId id="285" r:id="rId8"/>
    <p:sldId id="264" r:id="rId9"/>
    <p:sldId id="257" r:id="rId10"/>
    <p:sldId id="258" r:id="rId11"/>
    <p:sldId id="292" r:id="rId12"/>
    <p:sldId id="283" r:id="rId13"/>
    <p:sldId id="259" r:id="rId14"/>
    <p:sldId id="294" r:id="rId15"/>
    <p:sldId id="291" r:id="rId16"/>
    <p:sldId id="284" r:id="rId17"/>
    <p:sldId id="260" r:id="rId18"/>
    <p:sldId id="293" r:id="rId19"/>
    <p:sldId id="261" r:id="rId20"/>
    <p:sldId id="262" r:id="rId21"/>
    <p:sldId id="288" r:id="rId22"/>
    <p:sldId id="265" r:id="rId23"/>
    <p:sldId id="2537" r:id="rId24"/>
    <p:sldId id="266" r:id="rId25"/>
    <p:sldId id="279" r:id="rId26"/>
    <p:sldId id="267" r:id="rId27"/>
    <p:sldId id="290" r:id="rId28"/>
    <p:sldId id="280" r:id="rId29"/>
    <p:sldId id="270" r:id="rId30"/>
    <p:sldId id="286" r:id="rId31"/>
    <p:sldId id="296" r:id="rId32"/>
    <p:sldId id="268" r:id="rId33"/>
    <p:sldId id="2536" r:id="rId34"/>
    <p:sldId id="275" r:id="rId35"/>
    <p:sldId id="271" r:id="rId36"/>
    <p:sldId id="272" r:id="rId37"/>
    <p:sldId id="274" r:id="rId38"/>
    <p:sldId id="281" r:id="rId39"/>
    <p:sldId id="2538" r:id="rId40"/>
    <p:sldId id="276" r:id="rId41"/>
    <p:sldId id="269" r:id="rId42"/>
    <p:sldId id="287" r:id="rId43"/>
    <p:sldId id="263" r:id="rId4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C2DFD1F-18A1-47FB-8D9D-69B48BEDA4C8}">
          <p14:sldIdLst>
            <p14:sldId id="256"/>
            <p14:sldId id="278"/>
            <p14:sldId id="2539"/>
            <p14:sldId id="285"/>
            <p14:sldId id="264"/>
            <p14:sldId id="257"/>
            <p14:sldId id="258"/>
            <p14:sldId id="292"/>
            <p14:sldId id="283"/>
            <p14:sldId id="259"/>
            <p14:sldId id="294"/>
          </p14:sldIdLst>
        </p14:section>
        <p14:section name="Engineer Responds" id="{33C28904-E53C-4406-8A7D-211A98AF0102}">
          <p14:sldIdLst>
            <p14:sldId id="291"/>
            <p14:sldId id="284"/>
            <p14:sldId id="260"/>
          </p14:sldIdLst>
        </p14:section>
        <p14:section name="Customer makes it harder" id="{78FD87DC-DFB9-4C7C-BBB4-BE8D52953686}">
          <p14:sldIdLst>
            <p14:sldId id="293"/>
            <p14:sldId id="261"/>
          </p14:sldIdLst>
        </p14:section>
        <p14:section name="Engineer humbled" id="{CB72AE89-2050-43C0-826F-C10A10C4A363}">
          <p14:sldIdLst>
            <p14:sldId id="262"/>
            <p14:sldId id="288"/>
            <p14:sldId id="265"/>
          </p14:sldIdLst>
        </p14:section>
        <p14:section name="Manager catches the problem" id="{EB90AB30-0A8E-4DE9-B9F9-4CB702BFDE2F}">
          <p14:sldIdLst>
            <p14:sldId id="2537"/>
          </p14:sldIdLst>
        </p14:section>
        <p14:section name="Engineer tries again" id="{9ACF20B0-1483-49FE-BAC8-E69CFBA5718E}">
          <p14:sldIdLst>
            <p14:sldId id="266"/>
            <p14:sldId id="279"/>
            <p14:sldId id="267"/>
            <p14:sldId id="290"/>
            <p14:sldId id="280"/>
            <p14:sldId id="270"/>
            <p14:sldId id="286"/>
          </p14:sldIdLst>
        </p14:section>
        <p14:section name="Closing up" id="{F6F195F5-4711-49B4-9D2C-2E6991F5C686}">
          <p14:sldIdLst>
            <p14:sldId id="296"/>
            <p14:sldId id="268"/>
            <p14:sldId id="2536"/>
            <p14:sldId id="275"/>
            <p14:sldId id="271"/>
            <p14:sldId id="272"/>
            <p14:sldId id="274"/>
            <p14:sldId id="281"/>
            <p14:sldId id="2538"/>
            <p14:sldId id="276"/>
            <p14:sldId id="269"/>
            <p14:sldId id="287"/>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A3D9F4-8D6F-477F-A22E-F011977FC5E5}" v="22890" dt="2018-11-06T23:20:09.602"/>
    <p1510:client id="{3E9E2C5A-A29E-4860-8D16-E1859A892653}" v="844" dt="2018-11-06T22:39:17.5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4" autoAdjust="0"/>
    <p:restoredTop sz="72943" autoAdjust="0"/>
  </p:normalViewPr>
  <p:slideViewPr>
    <p:cSldViewPr snapToGrid="0">
      <p:cViewPr varScale="1">
        <p:scale>
          <a:sx n="77" d="100"/>
          <a:sy n="77" d="100"/>
        </p:scale>
        <p:origin x="7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6CCC23-F022-4BC2-AEF5-A971C8FB13FF}"/>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41295EE-08EF-4D19-95C1-55C308AAC592}"/>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3C09352C-2397-49EF-A58F-DFDC3D991D62}" type="datetimeFigureOut">
              <a:rPr lang="en-US" smtClean="0"/>
              <a:t>11/9/2018</a:t>
            </a:fld>
            <a:endParaRPr lang="en-US"/>
          </a:p>
        </p:txBody>
      </p:sp>
      <p:sp>
        <p:nvSpPr>
          <p:cNvPr id="4" name="Footer Placeholder 3">
            <a:extLst>
              <a:ext uri="{FF2B5EF4-FFF2-40B4-BE49-F238E27FC236}">
                <a16:creationId xmlns:a16="http://schemas.microsoft.com/office/drawing/2014/main" id="{457607FC-3AB3-47F9-8013-507B1ED69A3A}"/>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8F29647-A1A2-432E-8E3F-04BFD7048843}"/>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84DCC187-230F-4AB1-8715-1A42900DC77A}" type="slidenum">
              <a:rPr lang="en-US" smtClean="0"/>
              <a:t>‹#›</a:t>
            </a:fld>
            <a:endParaRPr lang="en-US"/>
          </a:p>
        </p:txBody>
      </p:sp>
    </p:spTree>
    <p:extLst>
      <p:ext uri="{BB962C8B-B14F-4D97-AF65-F5344CB8AC3E}">
        <p14:creationId xmlns:p14="http://schemas.microsoft.com/office/powerpoint/2010/main" val="291354131"/>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0-24T20:00:58.873"/>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39,'23'-8,"8"-3,-1 1,26 2,22 7,19 2,7 6,3 2,-2-1,-3 2,1-1,7-1,3 1,4 3,0 0,-4-2,-5-3,-1-7,0-3,3-1,1 0,2 1,1 1,5 0,5 5,6 2,0 0,2-5,-3-2,-6-5,-2-1,-1 1,-6 1,-6 6,-5 7,-10 2,-4 3,-5 4,-2 3,5 3,4 0,1 2,-2-4,-5-6,-6 0,-3-4,-4 2,2-3,8-1,5-3,5-3,-3 0,-4-6,-5-1,-4-1,-7 2,-4 0,3 2,2 1,-4 1,-4-1,-6 2,-4-1,-7 4,-7 1,-6-3,-5-3,-3-2,-1 1,2-4,6 0,9 0,9-3,9 1,-6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2B69A0D-384D-4B5E-B459-3692F8CC105B}" type="datetimeFigureOut">
              <a:rPr lang="en-US" smtClean="0"/>
              <a:t>11/9/2018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97774C48-E0C3-4A11-A1FA-2F3117FEDBD0}" type="slidenum">
              <a:rPr lang="en-US" smtClean="0"/>
              <a:t>‹#›</a:t>
            </a:fld>
            <a:endParaRPr lang="en-US"/>
          </a:p>
        </p:txBody>
      </p:sp>
    </p:spTree>
    <p:extLst>
      <p:ext uri="{BB962C8B-B14F-4D97-AF65-F5344CB8AC3E}">
        <p14:creationId xmlns:p14="http://schemas.microsoft.com/office/powerpoint/2010/main" val="18314340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localhost:5000/"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74C48-E0C3-4A11-A1FA-2F3117FEDBD0}" type="slidenum">
              <a:rPr lang="en-US" smtClean="0"/>
              <a:t>1</a:t>
            </a:fld>
            <a:endParaRPr lang="en-US"/>
          </a:p>
        </p:txBody>
      </p:sp>
    </p:spTree>
    <p:extLst>
      <p:ext uri="{BB962C8B-B14F-4D97-AF65-F5344CB8AC3E}">
        <p14:creationId xmlns:p14="http://schemas.microsoft.com/office/powerpoint/2010/main" val="1598419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measure the JIT time. Is it really just JIT? Being a lead for JIT and being a lead of TypeSystem. I can tell you that neither of them believe to be their fault. JIT team believes that 1.49 JIT team is really only 1/3 in time. TypeSystem team believes that 1/3 of the JIT time is their problem. Where is the missing 1/3? It turns out to be the chatty-ness between the two components. </a:t>
            </a:r>
          </a:p>
        </p:txBody>
      </p:sp>
      <p:sp>
        <p:nvSpPr>
          <p:cNvPr id="4" name="Slide Number Placeholder 3"/>
          <p:cNvSpPr>
            <a:spLocks noGrp="1"/>
          </p:cNvSpPr>
          <p:nvPr>
            <p:ph type="sldNum" sz="quarter" idx="10"/>
          </p:nvPr>
        </p:nvSpPr>
        <p:spPr/>
        <p:txBody>
          <a:bodyPr/>
          <a:lstStyle/>
          <a:p>
            <a:fld id="{97774C48-E0C3-4A11-A1FA-2F3117FEDBD0}" type="slidenum">
              <a:rPr lang="en-US" smtClean="0"/>
              <a:t>10</a:t>
            </a:fld>
            <a:endParaRPr lang="en-US"/>
          </a:p>
        </p:txBody>
      </p:sp>
    </p:spTree>
    <p:extLst>
      <p:ext uri="{BB962C8B-B14F-4D97-AF65-F5344CB8AC3E}">
        <p14:creationId xmlns:p14="http://schemas.microsoft.com/office/powerpoint/2010/main" val="829886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 Need transition line</a:t>
            </a:r>
          </a:p>
          <a:p>
            <a:endParaRPr lang="en-US" b="1" dirty="0"/>
          </a:p>
          <a:p>
            <a:r>
              <a:rPr lang="en-US" b="1" dirty="0"/>
              <a:t>Regardless who’s fault it is. There is no way that a real world application that build on top of .NET with this startup problem. It is a ship stopper. </a:t>
            </a:r>
          </a:p>
          <a:p>
            <a:endParaRPr lang="en-US" b="1" dirty="0"/>
          </a:p>
          <a:p>
            <a:r>
              <a:rPr lang="en-US" b="1" dirty="0"/>
              <a:t>Jared, we got a problem here. Please solve the it in less than 5 minutes so we can ship.</a:t>
            </a:r>
          </a:p>
        </p:txBody>
      </p:sp>
      <p:sp>
        <p:nvSpPr>
          <p:cNvPr id="4" name="Slide Number Placeholder 3"/>
          <p:cNvSpPr>
            <a:spLocks noGrp="1"/>
          </p:cNvSpPr>
          <p:nvPr>
            <p:ph type="sldNum" sz="quarter" idx="10"/>
          </p:nvPr>
        </p:nvSpPr>
        <p:spPr/>
        <p:txBody>
          <a:bodyPr/>
          <a:lstStyle/>
          <a:p>
            <a:fld id="{97774C48-E0C3-4A11-A1FA-2F3117FEDBD0}" type="slidenum">
              <a:rPr lang="en-US" smtClean="0"/>
              <a:t>11</a:t>
            </a:fld>
            <a:endParaRPr lang="en-US"/>
          </a:p>
        </p:txBody>
      </p:sp>
    </p:spTree>
    <p:extLst>
      <p:ext uri="{BB962C8B-B14F-4D97-AF65-F5344CB8AC3E}">
        <p14:creationId xmlns:p14="http://schemas.microsoft.com/office/powerpoint/2010/main" val="2629837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Mei-Chin noted the problem here that I need to solve is the time to execute the  JIT. The quality of the JITed code is more than sufficient for this scenario to achieve the level of throughput that our customers expect. It’s the time to JIT code of that quality which is the problem here. </a:t>
            </a:r>
          </a:p>
          <a:p>
            <a:endParaRPr lang="en-US" dirty="0"/>
          </a:p>
          <a:p>
            <a:r>
              <a:rPr lang="en-US" dirty="0"/>
              <a:t>If we take a step back here and look at the whole picture, running the JIT on every execution of the application is fairly wasteful. After all we’re executing the same code, on the same machine for the same scenario every single time. The JIT output on every execution is going to be the same. Why not instead execute the JIT once, save the resulting code and just execute it directly next time?</a:t>
            </a:r>
          </a:p>
          <a:p>
            <a:endParaRPr lang="en-US" dirty="0"/>
          </a:p>
          <a:p>
            <a:r>
              <a:rPr lang="en-US" dirty="0"/>
              <a:t>NGEN is a tool we built to solve this exact problem. It effectively loads an application or library, executes the JIT on the methods, and stores the result in a machine wide cache. In the future whenever the runtime loads the application, or any of it’s libraries, it will use the cached results rather than executing the JIT. This means we can achieve execution on pare with native languages like C++.</a:t>
            </a:r>
          </a:p>
        </p:txBody>
      </p:sp>
      <p:sp>
        <p:nvSpPr>
          <p:cNvPr id="4" name="Slide Number Placeholder 3"/>
          <p:cNvSpPr>
            <a:spLocks noGrp="1"/>
          </p:cNvSpPr>
          <p:nvPr>
            <p:ph type="sldNum" sz="quarter" idx="10"/>
          </p:nvPr>
        </p:nvSpPr>
        <p:spPr/>
        <p:txBody>
          <a:bodyPr/>
          <a:lstStyle/>
          <a:p>
            <a:fld id="{97774C48-E0C3-4A11-A1FA-2F3117FEDBD0}" type="slidenum">
              <a:rPr lang="en-US" smtClean="0"/>
              <a:t>12</a:t>
            </a:fld>
            <a:endParaRPr lang="en-US"/>
          </a:p>
        </p:txBody>
      </p:sp>
    </p:spTree>
    <p:extLst>
      <p:ext uri="{BB962C8B-B14F-4D97-AF65-F5344CB8AC3E}">
        <p14:creationId xmlns:p14="http://schemas.microsoft.com/office/powerpoint/2010/main" val="3097646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measure the results we see the execution time is dramatically improved here. Startup is now 2/3</a:t>
            </a:r>
            <a:r>
              <a:rPr lang="en-US" baseline="30000" dirty="0"/>
              <a:t>rd</a:t>
            </a:r>
            <a:r>
              <a:rPr lang="en-US" dirty="0"/>
              <a:t> faster than before. Done right?</a:t>
            </a:r>
          </a:p>
          <a:p>
            <a:endParaRPr lang="en-US" dirty="0"/>
          </a:p>
          <a:p>
            <a:r>
              <a:rPr lang="en-US" dirty="0"/>
              <a:t>You will notice that there are still some methods JITed here. That’s because NGEN doesn’t cache everything the JIT can generate. There are some patterns which are best done in the JIT. For example generic virtual methods.  So even when an application is </a:t>
            </a:r>
            <a:r>
              <a:rPr lang="en-US" dirty="0" err="1"/>
              <a:t>NGEN’d</a:t>
            </a:r>
            <a:r>
              <a:rPr lang="en-US" dirty="0"/>
              <a:t> there will still be some level of JITing going on. </a:t>
            </a:r>
          </a:p>
          <a:p>
            <a:endParaRPr lang="en-US" dirty="0"/>
          </a:p>
        </p:txBody>
      </p:sp>
      <p:sp>
        <p:nvSpPr>
          <p:cNvPr id="4" name="Slide Number Placeholder 3"/>
          <p:cNvSpPr>
            <a:spLocks noGrp="1"/>
          </p:cNvSpPr>
          <p:nvPr>
            <p:ph type="sldNum" sz="quarter" idx="10"/>
          </p:nvPr>
        </p:nvSpPr>
        <p:spPr/>
        <p:txBody>
          <a:bodyPr/>
          <a:lstStyle/>
          <a:p>
            <a:fld id="{97774C48-E0C3-4A11-A1FA-2F3117FEDBD0}" type="slidenum">
              <a:rPr lang="en-US" smtClean="0"/>
              <a:t>13</a:t>
            </a:fld>
            <a:endParaRPr lang="en-US"/>
          </a:p>
        </p:txBody>
      </p:sp>
    </p:spTree>
    <p:extLst>
      <p:ext uri="{BB962C8B-B14F-4D97-AF65-F5344CB8AC3E}">
        <p14:creationId xmlns:p14="http://schemas.microsoft.com/office/powerpoint/2010/main" val="2223443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it must run on the target machine.</a:t>
            </a:r>
          </a:p>
          <a:p>
            <a:endParaRPr lang="en-US" dirty="0"/>
          </a:p>
          <a:p>
            <a:r>
              <a:rPr lang="en-US" dirty="0"/>
              <a:t>One downside of NGEN is that the results stored in the cache are a bit fragile. That’s because the JIT makes a lot of assumptions about the executed application:</a:t>
            </a:r>
          </a:p>
          <a:p>
            <a:pPr marL="174708" indent="-174708">
              <a:buFontTx/>
              <a:buChar char="-"/>
            </a:pPr>
            <a:r>
              <a:rPr lang="en-US" dirty="0"/>
              <a:t>Assumes types aren’t going to add or delete virtual members. This means it make optimizations like hard coding virtual table offsets.</a:t>
            </a:r>
          </a:p>
          <a:p>
            <a:pPr marL="174708" indent="-174708">
              <a:buFontTx/>
              <a:buChar char="-"/>
            </a:pPr>
            <a:r>
              <a:rPr lang="en-US" dirty="0"/>
              <a:t>Assumes the content of methods won’t change which allows it to do cross library </a:t>
            </a:r>
            <a:r>
              <a:rPr lang="en-US" dirty="0" err="1"/>
              <a:t>inlining</a:t>
            </a:r>
            <a:r>
              <a:rPr lang="en-US" dirty="0"/>
              <a:t>.</a:t>
            </a:r>
          </a:p>
          <a:p>
            <a:pPr marL="174708" indent="-174708">
              <a:buFontTx/>
              <a:buChar char="-"/>
            </a:pPr>
            <a:r>
              <a:rPr lang="en-US" dirty="0"/>
              <a:t>Assumes internal data structures in the CLR will stay the same. </a:t>
            </a:r>
          </a:p>
          <a:p>
            <a:pPr marL="0" indent="0">
              <a:buFontTx/>
              <a:buNone/>
            </a:pPr>
            <a:r>
              <a:rPr lang="en-US" dirty="0"/>
              <a:t>These are reasonable assumptions for a JIT to make. After all it’s meant to generate code at application execution time. These types of things don’t change during application execution. They change during deployment.. </a:t>
            </a:r>
          </a:p>
          <a:p>
            <a:endParaRPr lang="en-US" dirty="0"/>
          </a:p>
          <a:p>
            <a:r>
              <a:rPr lang="en-US" dirty="0"/>
              <a:t>But this does mean that changes to the environment can invalidate the cached results. Every time there is a deployment event these assumptions can be invalidated. This can mean deploying a patched version of the application, updating an individual library or even a Windows update when the .NET framework itself gets updated. This is a consequence of using the JIT for a scenario it wasn’t directly designed for. </a:t>
            </a:r>
          </a:p>
          <a:p>
            <a:endParaRPr lang="en-US" dirty="0"/>
          </a:p>
          <a:p>
            <a:r>
              <a:rPr lang="en-US" dirty="0"/>
              <a:t>To be clear this is not a safety issue. The applications aren’t going to suddenly start crashing on these violated assumptions. The runtime is resilient to these type of events. It stores enough information in the cached results to detect this situation and will simply fall back to the JIT when it happens. </a:t>
            </a:r>
          </a:p>
          <a:p>
            <a:endParaRPr lang="en-US" dirty="0"/>
          </a:p>
          <a:p>
            <a:r>
              <a:rPr lang="en-US" dirty="0"/>
              <a:t>This type of deployment event seems like it will be pretty rare though.  I mean how often does Windows Update change the .NET Framework. When it does happen the customer will just seem some slow down for a bit. Eventually the NGEN service will come around and re-cache everything. Doesn’t seem like a real world problem.  More of an engineering detail. Sounds like we’re good here. Can tell the boss that we’re good to go.</a:t>
            </a:r>
          </a:p>
          <a:p>
            <a:endParaRPr lang="en-US" dirty="0"/>
          </a:p>
        </p:txBody>
      </p:sp>
      <p:sp>
        <p:nvSpPr>
          <p:cNvPr id="4" name="Slide Number Placeholder 3"/>
          <p:cNvSpPr>
            <a:spLocks noGrp="1"/>
          </p:cNvSpPr>
          <p:nvPr>
            <p:ph type="sldNum" sz="quarter" idx="10"/>
          </p:nvPr>
        </p:nvSpPr>
        <p:spPr/>
        <p:txBody>
          <a:bodyPr/>
          <a:lstStyle/>
          <a:p>
            <a:fld id="{97774C48-E0C3-4A11-A1FA-2F3117FEDBD0}" type="slidenum">
              <a:rPr lang="en-US" smtClean="0"/>
              <a:t>14</a:t>
            </a:fld>
            <a:endParaRPr lang="en-US"/>
          </a:p>
        </p:txBody>
      </p:sp>
    </p:spTree>
    <p:extLst>
      <p:ext uri="{BB962C8B-B14F-4D97-AF65-F5344CB8AC3E}">
        <p14:creationId xmlns:p14="http://schemas.microsoft.com/office/powerpoint/2010/main" val="545562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Mei-Chin’s slide</a:t>
            </a:r>
          </a:p>
          <a:p>
            <a:endParaRPr lang="en-US" dirty="0"/>
          </a:p>
          <a:p>
            <a:r>
              <a:rPr lang="en-US" dirty="0"/>
              <a:t>As you have noticed, our engineer Jared does know his solution’s shortcoming. But he lives happily for sometime. As .NET becomes more and more popular, more apps opt-in to precompile on device for performance. When framework update happens monthly, we got feedback “occasionally” that NGEN runs over 30 minutes. But we told them that is the price that they have to pay for application startup if they want to depend on NGEN.</a:t>
            </a:r>
          </a:p>
          <a:p>
            <a:endParaRPr lang="en-US" dirty="0"/>
          </a:p>
          <a:p>
            <a:endParaRPr lang="en-US" dirty="0"/>
          </a:p>
          <a:p>
            <a:r>
              <a:rPr lang="en-US" dirty="0"/>
              <a:t>Until there are clear evidence that this solution will be a blocker for new scenarios and new work loads.</a:t>
            </a:r>
          </a:p>
          <a:p>
            <a:endParaRPr lang="en-US" dirty="0"/>
          </a:p>
        </p:txBody>
      </p:sp>
      <p:sp>
        <p:nvSpPr>
          <p:cNvPr id="4" name="Slide Number Placeholder 3"/>
          <p:cNvSpPr>
            <a:spLocks noGrp="1"/>
          </p:cNvSpPr>
          <p:nvPr>
            <p:ph type="sldNum" sz="quarter" idx="10"/>
          </p:nvPr>
        </p:nvSpPr>
        <p:spPr/>
        <p:txBody>
          <a:bodyPr/>
          <a:lstStyle/>
          <a:p>
            <a:fld id="{97774C48-E0C3-4A11-A1FA-2F3117FEDBD0}" type="slidenum">
              <a:rPr lang="en-US" smtClean="0"/>
              <a:t>15</a:t>
            </a:fld>
            <a:endParaRPr lang="en-US"/>
          </a:p>
        </p:txBody>
      </p:sp>
    </p:spTree>
    <p:extLst>
      <p:ext uri="{BB962C8B-B14F-4D97-AF65-F5344CB8AC3E}">
        <p14:creationId xmlns:p14="http://schemas.microsoft.com/office/powerpoint/2010/main" val="2132627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Laptop, phone, wearable, HoloLens and more are battery life sensitive. You must be a good citizen for battery and power. You cannot drain the battery to do 30 minutes heavy computation.</a:t>
            </a:r>
          </a:p>
          <a:p>
            <a:endParaRPr lang="en-US" dirty="0"/>
          </a:p>
          <a:p>
            <a:r>
              <a:rPr lang="en-US" dirty="0"/>
              <a:t>Server (such as Bing) wants image that should be able to build once and deploy to million of identical copies of servers. They want servers to be responsive immediately rather than waiting 10 minutes on each server instance.</a:t>
            </a:r>
          </a:p>
          <a:p>
            <a:endParaRPr lang="en-US" dirty="0"/>
          </a:p>
          <a:p>
            <a:r>
              <a:rPr lang="en-US" dirty="0"/>
              <a:t>Executable must be signed. How do we know that a NGEN image is not tampered. </a:t>
            </a:r>
          </a:p>
          <a:p>
            <a:endParaRPr lang="en-US" dirty="0"/>
          </a:p>
          <a:p>
            <a:r>
              <a:rPr lang="en-US" dirty="0"/>
              <a:t>Elevated service can be hi-jacked. How do you prove that NGEN compiler won’t do anything bad? When we go to Linux, there is no good place to integrate an admin service to do maintenance. </a:t>
            </a:r>
          </a:p>
          <a:p>
            <a:endParaRPr lang="en-US" dirty="0"/>
          </a:p>
          <a:p>
            <a:r>
              <a:rPr lang="en-US" dirty="0"/>
              <a:t>Jared, you need to find a different solution to solve our startup. Otherwise .NET will be obsolete.</a:t>
            </a:r>
          </a:p>
        </p:txBody>
      </p:sp>
      <p:sp>
        <p:nvSpPr>
          <p:cNvPr id="4" name="Slide Number Placeholder 3"/>
          <p:cNvSpPr>
            <a:spLocks noGrp="1"/>
          </p:cNvSpPr>
          <p:nvPr>
            <p:ph type="sldNum" sz="quarter" idx="10"/>
          </p:nvPr>
        </p:nvSpPr>
        <p:spPr/>
        <p:txBody>
          <a:bodyPr/>
          <a:lstStyle/>
          <a:p>
            <a:fld id="{97774C48-E0C3-4A11-A1FA-2F3117FEDBD0}" type="slidenum">
              <a:rPr lang="en-US" smtClean="0"/>
              <a:t>16</a:t>
            </a:fld>
            <a:endParaRPr lang="en-US"/>
          </a:p>
        </p:txBody>
      </p:sp>
    </p:spTree>
    <p:extLst>
      <p:ext uri="{BB962C8B-B14F-4D97-AF65-F5344CB8AC3E}">
        <p14:creationId xmlns:p14="http://schemas.microsoft.com/office/powerpoint/2010/main" val="1673309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I guess that little “engineering detail” was a real world problem after all. Alright what we need is a new code generation strategy here. Using the JIT directly here just doesn’t work due to all of the assumption it makes. </a:t>
            </a:r>
          </a:p>
          <a:p>
            <a:endParaRPr lang="en-US" dirty="0"/>
          </a:p>
          <a:p>
            <a:r>
              <a:rPr lang="en-US" dirty="0"/>
              <a:t>Our new approach needs to remove these assumptions and ensure it’s not fragile to individual libraries, or the underlying runtime being changed. The good news is most of these bad assumptions are made by the JIT in order to optimize the generated code. These assumptions aren’t something that is fundamental to this ahead of time generation strategy. In lieu of the assumption we can call into the runtime to get the information during execution. For instance instead of generating code that hard coding virtual table offsets we can generate code to ask the runtime to lookup the result dynamically.</a:t>
            </a:r>
          </a:p>
          <a:p>
            <a:endParaRPr lang="en-US" dirty="0"/>
          </a:p>
          <a:p>
            <a:r>
              <a:rPr lang="en-US" dirty="0" err="1"/>
              <a:t>CrossGen</a:t>
            </a:r>
            <a:r>
              <a:rPr lang="en-US" dirty="0"/>
              <a:t> is the tool we’ll use here. The generated code will be less performant but it will be version resilient. Because it’s machine and version resilient this tool can be run on the target machine or just at build time. This also gives companies the opportunity to sign the generated output at the same time they sign their other </a:t>
            </a:r>
            <a:r>
              <a:rPr lang="en-US" dirty="0" err="1"/>
              <a:t>binarie</a:t>
            </a:r>
            <a:r>
              <a:rPr lang="en-US" dirty="0"/>
              <a:t>. I’m sure anyone who’s dealt with certificates will appreciate that.. The results of the build can then be deployed to any number of servers.</a:t>
            </a:r>
          </a:p>
        </p:txBody>
      </p:sp>
      <p:sp>
        <p:nvSpPr>
          <p:cNvPr id="4" name="Slide Number Placeholder 3"/>
          <p:cNvSpPr>
            <a:spLocks noGrp="1"/>
          </p:cNvSpPr>
          <p:nvPr>
            <p:ph type="sldNum" sz="quarter" idx="10"/>
          </p:nvPr>
        </p:nvSpPr>
        <p:spPr/>
        <p:txBody>
          <a:bodyPr/>
          <a:lstStyle/>
          <a:p>
            <a:fld id="{97774C48-E0C3-4A11-A1FA-2F3117FEDBD0}" type="slidenum">
              <a:rPr lang="en-US" smtClean="0"/>
              <a:t>17</a:t>
            </a:fld>
            <a:endParaRPr lang="en-US"/>
          </a:p>
        </p:txBody>
      </p:sp>
    </p:spTree>
    <p:extLst>
      <p:ext uri="{BB962C8B-B14F-4D97-AF65-F5344CB8AC3E}">
        <p14:creationId xmlns:p14="http://schemas.microsoft.com/office/powerpoint/2010/main" val="1209665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how these optimizations changes affect some real world code. One optimization we’ve mentioned a few time is virtual table layout. </a:t>
            </a:r>
          </a:p>
          <a:p>
            <a:endParaRPr lang="en-US" dirty="0"/>
          </a:p>
          <a:p>
            <a:r>
              <a:rPr lang="en-US" dirty="0"/>
              <a:t>In an object hierarchy every type can choose to override a virtual method that is defined in one of it’s parent types or interfaces. Good examples of this are </a:t>
            </a:r>
            <a:r>
              <a:rPr lang="en-US" dirty="0" err="1"/>
              <a:t>toString</a:t>
            </a:r>
            <a:r>
              <a:rPr lang="en-US" dirty="0"/>
              <a:t> or equals. When executing such a method the runtime has to decide which </a:t>
            </a:r>
            <a:r>
              <a:rPr lang="en-US" dirty="0" err="1"/>
              <a:t>toString</a:t>
            </a:r>
            <a:r>
              <a:rPr lang="en-US" dirty="0"/>
              <a:t> gets executed based on the runtime type of the object, not the static type. Generally this is done by means of a virtual table. Every type has an associated table of method addresses. Based on the hierarchy the runtime knows for example the second slot in the table is the address of </a:t>
            </a:r>
            <a:r>
              <a:rPr lang="en-US" dirty="0" err="1"/>
              <a:t>toString</a:t>
            </a:r>
            <a:r>
              <a:rPr lang="en-US" dirty="0"/>
              <a:t>. The runtime also knows how to navigate from an object to it’s associated types virtual table. So to invoke a virtual method the runtime navigates from the object to it’s virtual table then jumps to the address listed there.</a:t>
            </a:r>
          </a:p>
          <a:p>
            <a:endParaRPr lang="en-US" dirty="0"/>
          </a:p>
          <a:p>
            <a:r>
              <a:rPr lang="en-US" dirty="0"/>
              <a:t>Here is an example of that execution strategy. What we have here is a virtual method being invoked on a generic type. The assembly for NGEN has these hard coded offsets we were referring to, which are essentially the troublesome assumptions that are causing us problems. The runtime knows which offset for example </a:t>
            </a:r>
            <a:r>
              <a:rPr lang="en-US" dirty="0" err="1"/>
              <a:t>toString</a:t>
            </a:r>
            <a:r>
              <a:rPr lang="en-US" dirty="0"/>
              <a:t> lives at based on  the order in which it appears in the type.</a:t>
            </a:r>
          </a:p>
          <a:p>
            <a:endParaRPr lang="en-US" dirty="0"/>
          </a:p>
          <a:p>
            <a:r>
              <a:rPr lang="en-US" dirty="0"/>
              <a:t>This also reveals why adding, removing or even reordering virtual methods is a problem. It changes the order in which methods appear in the associated table. Hence the runtime’s assumptions about where a given address will be are invalidated. This is a problem C++ developers are all too familiar with. </a:t>
            </a:r>
          </a:p>
          <a:p>
            <a:endParaRPr lang="en-US" dirty="0"/>
          </a:p>
          <a:p>
            <a:r>
              <a:rPr lang="en-US" dirty="0"/>
              <a:t>To the right though we can see assembly is a bit larger but doesn’t have the hard coded offsets. This is because the code here is just calling into the runtime and asking it to invoke the specified virtual member. This means that as the object evolves the code will still execute correctly.  </a:t>
            </a:r>
          </a:p>
          <a:p>
            <a:endParaRPr lang="en-US" dirty="0"/>
          </a:p>
          <a:p>
            <a:r>
              <a:rPr lang="en-US" dirty="0"/>
              <a:t>The assembly is a bit more complicated than that. There is a bit of extra code here to cache the initial lookup from the runtime. Meaning the next time this is executed the runtime doesn’t have to get involved at all. Instead we just execute the cached lookup directly. Hence we usually only pay this penalty once and subsequent executions have similar performance to the JIT version.</a:t>
            </a:r>
          </a:p>
        </p:txBody>
      </p:sp>
      <p:sp>
        <p:nvSpPr>
          <p:cNvPr id="4" name="Slide Number Placeholder 3"/>
          <p:cNvSpPr>
            <a:spLocks noGrp="1"/>
          </p:cNvSpPr>
          <p:nvPr>
            <p:ph type="sldNum" sz="quarter" idx="5"/>
          </p:nvPr>
        </p:nvSpPr>
        <p:spPr/>
        <p:txBody>
          <a:bodyPr/>
          <a:lstStyle/>
          <a:p>
            <a:fld id="{97774C48-E0C3-4A11-A1FA-2F3117FEDBD0}" type="slidenum">
              <a:rPr lang="en-US" smtClean="0"/>
              <a:t>18</a:t>
            </a:fld>
            <a:endParaRPr lang="en-US"/>
          </a:p>
        </p:txBody>
      </p:sp>
    </p:spTree>
    <p:extLst>
      <p:ext uri="{BB962C8B-B14F-4D97-AF65-F5344CB8AC3E}">
        <p14:creationId xmlns:p14="http://schemas.microsoft.com/office/powerpoint/2010/main" val="794046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t>Now that we have a new tool lets do some measuring. What happens when we compare these results to NGEN? </a:t>
            </a:r>
          </a:p>
          <a:p>
            <a:pPr defTabSz="931774">
              <a:defRPr/>
            </a:pPr>
            <a:endParaRPr lang="en-US" dirty="0"/>
          </a:p>
          <a:p>
            <a:pPr defTabSz="931774">
              <a:defRPr/>
            </a:pPr>
            <a:r>
              <a:rPr lang="en-US" dirty="0"/>
              <a:t>Looking at this chart there are a couple of things to go over. The first is that there are two runtimes being measured here: .NET Framework and </a:t>
            </a:r>
            <a:r>
              <a:rPr lang="en-US" dirty="0" err="1"/>
              <a:t>CoreClr</a:t>
            </a:r>
            <a:r>
              <a:rPr lang="en-US" dirty="0"/>
              <a:t>. These reason for this is that NGEN is a tool that only works comprehensively with .NET Framework. </a:t>
            </a:r>
            <a:r>
              <a:rPr lang="en-US" dirty="0" err="1"/>
              <a:t>CrossGen</a:t>
            </a:r>
            <a:r>
              <a:rPr lang="en-US" dirty="0"/>
              <a:t> only works on .NET Core. So in order to compare these it’s best to look at the highs and lows of each </a:t>
            </a:r>
            <a:r>
              <a:rPr lang="en-US" dirty="0" err="1"/>
              <a:t>runitme</a:t>
            </a:r>
            <a:r>
              <a:rPr lang="en-US" dirty="0"/>
              <a:t>.</a:t>
            </a:r>
          </a:p>
          <a:p>
            <a:pPr defTabSz="931774">
              <a:defRPr/>
            </a:pPr>
            <a:endParaRPr lang="en-US" dirty="0"/>
          </a:p>
          <a:p>
            <a:pPr defTabSz="931774">
              <a:defRPr/>
            </a:pPr>
            <a:r>
              <a:rPr lang="en-US" dirty="0"/>
              <a:t>The second item is that there are a lot more configuration for </a:t>
            </a:r>
            <a:r>
              <a:rPr lang="en-US" dirty="0" err="1"/>
              <a:t>CoreCLR</a:t>
            </a:r>
            <a:r>
              <a:rPr lang="en-US" dirty="0"/>
              <a:t> and we still have NGEN. Even though I’m only back on stage because we just went over how problematic NGEN is we’re still using it. The reason there is NGEN is only fragile when dependencies are updated. In these examples </a:t>
            </a:r>
            <a:r>
              <a:rPr lang="en-US" dirty="0" err="1"/>
              <a:t>wer’e</a:t>
            </a:r>
            <a:r>
              <a:rPr lang="en-US" dirty="0"/>
              <a:t> only using NGEN on the </a:t>
            </a:r>
            <a:r>
              <a:rPr lang="en-US" dirty="0" err="1"/>
              <a:t>CoreLibrary</a:t>
            </a:r>
            <a:r>
              <a:rPr lang="en-US" dirty="0"/>
              <a:t> which has no dependencies hence there is no fragility associated with it. </a:t>
            </a:r>
          </a:p>
          <a:p>
            <a:pPr defTabSz="931774">
              <a:defRPr/>
            </a:pPr>
            <a:endParaRPr lang="en-US" dirty="0"/>
          </a:p>
          <a:p>
            <a:endParaRPr lang="en-US" dirty="0"/>
          </a:p>
        </p:txBody>
      </p:sp>
      <p:sp>
        <p:nvSpPr>
          <p:cNvPr id="4" name="Slide Number Placeholder 3"/>
          <p:cNvSpPr>
            <a:spLocks noGrp="1"/>
          </p:cNvSpPr>
          <p:nvPr>
            <p:ph type="sldNum" sz="quarter" idx="10"/>
          </p:nvPr>
        </p:nvSpPr>
        <p:spPr/>
        <p:txBody>
          <a:bodyPr/>
          <a:lstStyle/>
          <a:p>
            <a:fld id="{97774C48-E0C3-4A11-A1FA-2F3117FEDBD0}" type="slidenum">
              <a:rPr lang="en-US" smtClean="0"/>
              <a:t>19</a:t>
            </a:fld>
            <a:endParaRPr lang="en-US"/>
          </a:p>
        </p:txBody>
      </p:sp>
    </p:spTree>
    <p:extLst>
      <p:ext uri="{BB962C8B-B14F-4D97-AF65-F5344CB8AC3E}">
        <p14:creationId xmlns:p14="http://schemas.microsoft.com/office/powerpoint/2010/main" val="540520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often get into situations that I have to explain what a runtime is. To explain a runtime without a whiteboard and without solid 30 minutes is hard. So I started to tell people that to think of a runtime as a translator. </a:t>
            </a:r>
          </a:p>
          <a:p>
            <a:endParaRPr lang="en-US" dirty="0"/>
          </a:p>
          <a:p>
            <a:r>
              <a:rPr lang="en-US" dirty="0"/>
              <a:t>When you write in C#, you are enjoying a high level programming language. </a:t>
            </a:r>
            <a:r>
              <a:rPr lang="en-US"/>
              <a:t>You write once. You compile once. </a:t>
            </a:r>
            <a:r>
              <a:rPr lang="en-US" dirty="0"/>
              <a:t>The </a:t>
            </a:r>
            <a:r>
              <a:rPr lang="en-US"/>
              <a:t>portable executable can be executed everywhere</a:t>
            </a:r>
            <a:r>
              <a:rPr lang="en-US" dirty="0"/>
              <a:t>. </a:t>
            </a:r>
            <a:r>
              <a:rPr lang="en-US"/>
              <a:t>Think of a runtime is a real time translator.</a:t>
            </a:r>
            <a:endParaRPr lang="en-US" dirty="0"/>
          </a:p>
          <a:p>
            <a:endParaRPr lang="en-US" dirty="0"/>
          </a:p>
        </p:txBody>
      </p:sp>
      <p:sp>
        <p:nvSpPr>
          <p:cNvPr id="4" name="Slide Number Placeholder 3"/>
          <p:cNvSpPr>
            <a:spLocks noGrp="1"/>
          </p:cNvSpPr>
          <p:nvPr>
            <p:ph type="sldNum" sz="quarter" idx="10"/>
          </p:nvPr>
        </p:nvSpPr>
        <p:spPr/>
        <p:txBody>
          <a:bodyPr/>
          <a:lstStyle/>
          <a:p>
            <a:fld id="{97774C48-E0C3-4A11-A1FA-2F3117FEDBD0}" type="slidenum">
              <a:rPr lang="en-US" smtClean="0"/>
              <a:t>2</a:t>
            </a:fld>
            <a:endParaRPr lang="en-US"/>
          </a:p>
        </p:txBody>
      </p:sp>
    </p:spTree>
    <p:extLst>
      <p:ext uri="{BB962C8B-B14F-4D97-AF65-F5344CB8AC3E}">
        <p14:creationId xmlns:p14="http://schemas.microsoft.com/office/powerpoint/2010/main" val="17610362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Mei-Chin’s slide</a:t>
            </a:r>
          </a:p>
          <a:p>
            <a:endParaRPr lang="en-US" dirty="0"/>
          </a:p>
          <a:p>
            <a:r>
              <a:rPr lang="en-US" dirty="0"/>
              <a:t>The startup number certainly looks good. But I just listened to the technical trade off that my engineer has to make. Is his scaling back in optimization and more indirection really not measurable elsewhere? Jared, please check all the other performance matrix.</a:t>
            </a:r>
          </a:p>
          <a:p>
            <a:endParaRPr lang="en-US" dirty="0"/>
          </a:p>
        </p:txBody>
      </p:sp>
      <p:sp>
        <p:nvSpPr>
          <p:cNvPr id="4" name="Slide Number Placeholder 3"/>
          <p:cNvSpPr>
            <a:spLocks noGrp="1"/>
          </p:cNvSpPr>
          <p:nvPr>
            <p:ph type="sldNum" sz="quarter" idx="10"/>
          </p:nvPr>
        </p:nvSpPr>
        <p:spPr/>
        <p:txBody>
          <a:bodyPr/>
          <a:lstStyle/>
          <a:p>
            <a:fld id="{97774C48-E0C3-4A11-A1FA-2F3117FEDBD0}" type="slidenum">
              <a:rPr lang="en-US" smtClean="0"/>
              <a:t>20</a:t>
            </a:fld>
            <a:endParaRPr lang="en-US"/>
          </a:p>
        </p:txBody>
      </p:sp>
    </p:spTree>
    <p:extLst>
      <p:ext uri="{BB962C8B-B14F-4D97-AF65-F5344CB8AC3E}">
        <p14:creationId xmlns:p14="http://schemas.microsoft.com/office/powerpoint/2010/main" val="551685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maybe not. Startup isn’t the only metric that matters to </a:t>
            </a:r>
            <a:r>
              <a:rPr lang="en-US" dirty="0" err="1"/>
              <a:t>perforamnce</a:t>
            </a:r>
            <a:r>
              <a:rPr lang="en-US" dirty="0"/>
              <a:t>. Lets check on what happens to our throughput numbers when we use </a:t>
            </a:r>
            <a:r>
              <a:rPr lang="en-US" dirty="0" err="1"/>
              <a:t>CrossGen</a:t>
            </a:r>
            <a:r>
              <a:rPr lang="en-US" dirty="0"/>
              <a:t>.</a:t>
            </a:r>
          </a:p>
          <a:p>
            <a:r>
              <a:rPr lang="en-US" dirty="0"/>
              <a:t>Startup isn’t the only metric though. What happens when we look at throughput? </a:t>
            </a:r>
          </a:p>
          <a:p>
            <a:endParaRPr lang="en-US" dirty="0"/>
          </a:p>
          <a:p>
            <a:r>
              <a:rPr lang="en-US" dirty="0"/>
              <a:t>Here we’re running our JSON serialization benchmark on </a:t>
            </a:r>
            <a:r>
              <a:rPr lang="en-US" dirty="0" err="1"/>
              <a:t>CoreClr</a:t>
            </a:r>
            <a:r>
              <a:rPr lang="en-US" dirty="0"/>
              <a:t>. The fastest throughput numbers is in the fully JITed solution which is what you would expect. Even though it may have some startup penalty it can emit the most efficient optimizations hence at steady state it should be faster given that </a:t>
            </a:r>
            <a:r>
              <a:rPr lang="en-US" dirty="0" err="1"/>
              <a:t>CrossGen</a:t>
            </a:r>
            <a:r>
              <a:rPr lang="en-US" dirty="0"/>
              <a:t> specifically avoided certain optimizations. It’s about 7% slower.</a:t>
            </a:r>
          </a:p>
          <a:p>
            <a:endParaRPr lang="en-US" dirty="0"/>
          </a:p>
          <a:p>
            <a:r>
              <a:rPr lang="en-US" dirty="0"/>
              <a:t>Well this is a problem. We’ve now just moved the problem from startup time to throughput at steady state. </a:t>
            </a:r>
          </a:p>
        </p:txBody>
      </p:sp>
      <p:sp>
        <p:nvSpPr>
          <p:cNvPr id="4" name="Slide Number Placeholder 3"/>
          <p:cNvSpPr>
            <a:spLocks noGrp="1"/>
          </p:cNvSpPr>
          <p:nvPr>
            <p:ph type="sldNum" sz="quarter" idx="5"/>
          </p:nvPr>
        </p:nvSpPr>
        <p:spPr/>
        <p:txBody>
          <a:bodyPr/>
          <a:lstStyle/>
          <a:p>
            <a:fld id="{97774C48-E0C3-4A11-A1FA-2F3117FEDBD0}" type="slidenum">
              <a:rPr lang="en-US" smtClean="0"/>
              <a:t>21</a:t>
            </a:fld>
            <a:endParaRPr lang="en-US"/>
          </a:p>
        </p:txBody>
      </p:sp>
    </p:spTree>
    <p:extLst>
      <p:ext uri="{BB962C8B-B14F-4D97-AF65-F5344CB8AC3E}">
        <p14:creationId xmlns:p14="http://schemas.microsoft.com/office/powerpoint/2010/main" val="17718688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take a step back and look at the type of code generation technologies available to us and their properties to see if we can find a solution. </a:t>
            </a:r>
          </a:p>
          <a:p>
            <a:endParaRPr lang="en-US" dirty="0"/>
          </a:p>
          <a:p>
            <a:r>
              <a:rPr lang="en-US" dirty="0"/>
              <a:t>Talked about </a:t>
            </a:r>
            <a:r>
              <a:rPr lang="en-US" dirty="0" err="1"/>
              <a:t>CrossGen</a:t>
            </a:r>
            <a:r>
              <a:rPr lang="en-US" dirty="0"/>
              <a:t> a lot today. It’s going to be very creating fast startup times but doesn’t produce the most optimal code so we end up sacrificing throughput.</a:t>
            </a:r>
          </a:p>
          <a:p>
            <a:endParaRPr lang="en-US" dirty="0"/>
          </a:p>
          <a:p>
            <a:endParaRPr lang="en-US" dirty="0"/>
          </a:p>
          <a:p>
            <a:r>
              <a:rPr lang="en-US" b="1" dirty="0"/>
              <a:t>Transition</a:t>
            </a:r>
            <a:r>
              <a:rPr lang="en-US" b="0" dirty="0"/>
              <a:t>: </a:t>
            </a:r>
            <a:r>
              <a:rPr lang="en-US" b="1" dirty="0"/>
              <a:t>the solution is to use all of them. </a:t>
            </a:r>
          </a:p>
        </p:txBody>
      </p:sp>
      <p:sp>
        <p:nvSpPr>
          <p:cNvPr id="4" name="Slide Number Placeholder 3"/>
          <p:cNvSpPr>
            <a:spLocks noGrp="1"/>
          </p:cNvSpPr>
          <p:nvPr>
            <p:ph type="sldNum" sz="quarter" idx="10"/>
          </p:nvPr>
        </p:nvSpPr>
        <p:spPr/>
        <p:txBody>
          <a:bodyPr/>
          <a:lstStyle/>
          <a:p>
            <a:fld id="{97774C48-E0C3-4A11-A1FA-2F3117FEDBD0}" type="slidenum">
              <a:rPr lang="en-US" smtClean="0"/>
              <a:t>22</a:t>
            </a:fld>
            <a:endParaRPr lang="en-US"/>
          </a:p>
        </p:txBody>
      </p:sp>
    </p:spTree>
    <p:extLst>
      <p:ext uri="{BB962C8B-B14F-4D97-AF65-F5344CB8AC3E}">
        <p14:creationId xmlns:p14="http://schemas.microsoft.com/office/powerpoint/2010/main" val="5440688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Tiered Compilation allows us to blend these technologies. Up until now we’ve only been able to take a method and generate code for it a single time. This mean you got to make a decision once about code generation: do you value startup, throughput or portability? </a:t>
            </a:r>
          </a:p>
          <a:p>
            <a:endParaRPr lang="en-US" dirty="0"/>
          </a:p>
          <a:p>
            <a:r>
              <a:rPr lang="en-US" dirty="0"/>
              <a:t>We’re going to evolve the runtime to allow the generation to happen multiple times for a single method. This creates, if you will, a versioning story for the generated code of a method. We can start in the initial version by generating code as fast as possible: lower, or no optimizations. This will help us with application startup. As we detect the application has moved into a steady state we can start replacing active method bodies with higher quality code. </a:t>
            </a:r>
          </a:p>
          <a:p>
            <a:endParaRPr lang="en-US" dirty="0"/>
          </a:p>
          <a:p>
            <a:r>
              <a:rPr lang="en-US" dirty="0"/>
              <a:t>When executing a method the runtime will always use the most recent version of the generated code. That means as the JIT is replacing these methods the runtime will just start picking them up. It’s also interesting because it means it’s possible for a single method to have different implementations running at the same time. Imagine the runtime is executing a deeply recursive call. If the JIT decides the method is getting hot and generates the higher optimized version then the next recursive call will end up executing that.</a:t>
            </a:r>
          </a:p>
          <a:p>
            <a:endParaRPr lang="en-US" dirty="0"/>
          </a:p>
          <a:p>
            <a:r>
              <a:rPr lang="en-US" dirty="0"/>
              <a:t>Further we can blend this in with </a:t>
            </a:r>
            <a:r>
              <a:rPr lang="en-US" dirty="0" err="1"/>
              <a:t>CrossGen</a:t>
            </a:r>
            <a:r>
              <a:rPr lang="en-US" dirty="0"/>
              <a:t>. Letting it generate initial implementations for many method bodies at build time and then using tiering to replace them at runtime. </a:t>
            </a:r>
          </a:p>
        </p:txBody>
      </p:sp>
      <p:sp>
        <p:nvSpPr>
          <p:cNvPr id="4" name="Slide Number Placeholder 3"/>
          <p:cNvSpPr>
            <a:spLocks noGrp="1"/>
          </p:cNvSpPr>
          <p:nvPr>
            <p:ph type="sldNum" sz="quarter" idx="5"/>
          </p:nvPr>
        </p:nvSpPr>
        <p:spPr/>
        <p:txBody>
          <a:bodyPr/>
          <a:lstStyle/>
          <a:p>
            <a:fld id="{97774C48-E0C3-4A11-A1FA-2F3117FEDBD0}" type="slidenum">
              <a:rPr lang="en-US" smtClean="0"/>
              <a:t>23</a:t>
            </a:fld>
            <a:endParaRPr lang="en-US"/>
          </a:p>
        </p:txBody>
      </p:sp>
    </p:spTree>
    <p:extLst>
      <p:ext uri="{BB962C8B-B14F-4D97-AF65-F5344CB8AC3E}">
        <p14:creationId xmlns:p14="http://schemas.microsoft.com/office/powerpoint/2010/main" val="18079046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quick visualization of this process. At startup the runtime will begin by using the output of cross gen if it’s available to facilitate startup. If not it will run the Jit with minimum optimizations enabled. </a:t>
            </a:r>
          </a:p>
          <a:p>
            <a:endParaRPr lang="en-US" dirty="0"/>
          </a:p>
          <a:p>
            <a:r>
              <a:rPr lang="en-US" dirty="0"/>
              <a:t>As the application moves along it’s lifecycle the runtime is constantly monitoring methods to determine if they’re getting “hot”. Are they being executed so much that it indicates we’ve entered the steady state of the application. When that happens it will come back and start emitting the fully optimized JIT code. </a:t>
            </a:r>
          </a:p>
        </p:txBody>
      </p:sp>
      <p:sp>
        <p:nvSpPr>
          <p:cNvPr id="4" name="Slide Number Placeholder 3"/>
          <p:cNvSpPr>
            <a:spLocks noGrp="1"/>
          </p:cNvSpPr>
          <p:nvPr>
            <p:ph type="sldNum" sz="quarter" idx="10"/>
          </p:nvPr>
        </p:nvSpPr>
        <p:spPr/>
        <p:txBody>
          <a:bodyPr/>
          <a:lstStyle/>
          <a:p>
            <a:fld id="{97774C48-E0C3-4A11-A1FA-2F3117FEDBD0}" type="slidenum">
              <a:rPr lang="en-US" smtClean="0"/>
              <a:t>24</a:t>
            </a:fld>
            <a:endParaRPr lang="en-US"/>
          </a:p>
        </p:txBody>
      </p:sp>
    </p:spTree>
    <p:extLst>
      <p:ext uri="{BB962C8B-B14F-4D97-AF65-F5344CB8AC3E}">
        <p14:creationId xmlns:p14="http://schemas.microsoft.com/office/powerpoint/2010/main" val="5289387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we determine when an method has transitioned from startup to steady state? There is no definitive answer here. Every application is different and there is no “</a:t>
            </a:r>
            <a:r>
              <a:rPr lang="en-US" dirty="0" err="1"/>
              <a:t>startSteadyState</a:t>
            </a:r>
            <a:r>
              <a:rPr lang="en-US" dirty="0"/>
              <a:t>” API in the runtime. Instead we have to use a heuristic to make this determination. </a:t>
            </a:r>
          </a:p>
          <a:p>
            <a:endParaRPr lang="en-US" dirty="0"/>
          </a:p>
          <a:p>
            <a:r>
              <a:rPr lang="en-US" dirty="0"/>
              <a:t>There are a couple of options we looked at here. The simplest one is to pick a hit count. This is a pretty good metric as startup code tends to be executed a small number of times. For example you only parse your config file once. If you’re doing it twenty times you probably have other issues. More advance </a:t>
            </a:r>
            <a:r>
              <a:rPr lang="en-US" dirty="0" err="1"/>
              <a:t>dapproaches</a:t>
            </a:r>
            <a:r>
              <a:rPr lang="en-US" dirty="0"/>
              <a:t> would be a sampling profiler, or using performance profiles to guide the tiering. </a:t>
            </a:r>
          </a:p>
          <a:p>
            <a:endParaRPr lang="en-US" dirty="0"/>
          </a:p>
          <a:p>
            <a:r>
              <a:rPr lang="en-US" dirty="0"/>
              <a:t>At the moment we’re using the simple hit counter with a threshold of thirty. This has worked really good across the various benchmarks and applications that we’ve tested. </a:t>
            </a:r>
          </a:p>
        </p:txBody>
      </p:sp>
      <p:sp>
        <p:nvSpPr>
          <p:cNvPr id="4" name="Slide Number Placeholder 3"/>
          <p:cNvSpPr>
            <a:spLocks noGrp="1"/>
          </p:cNvSpPr>
          <p:nvPr>
            <p:ph type="sldNum" sz="quarter" idx="10"/>
          </p:nvPr>
        </p:nvSpPr>
        <p:spPr/>
        <p:txBody>
          <a:bodyPr/>
          <a:lstStyle/>
          <a:p>
            <a:fld id="{97774C48-E0C3-4A11-A1FA-2F3117FEDBD0}" type="slidenum">
              <a:rPr lang="en-US" smtClean="0"/>
              <a:t>25</a:t>
            </a:fld>
            <a:endParaRPr lang="en-US"/>
          </a:p>
        </p:txBody>
      </p:sp>
    </p:spTree>
    <p:extLst>
      <p:ext uri="{BB962C8B-B14F-4D97-AF65-F5344CB8AC3E}">
        <p14:creationId xmlns:p14="http://schemas.microsoft.com/office/powerpoint/2010/main" val="28514757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measure this tiered JITing solution we see that we’ve gotten back to the same throughput as before. Exactly the same throughput in fact. That may look suspicious at a glance but remember both scenarios here are ideally using the same code generation technology (the full optimization JIT). The difference is when that generation happens. If the numbers were different that would suggest that our heuristic was off and we weren’t fixing the proper set of hot methods.</a:t>
            </a:r>
          </a:p>
          <a:p>
            <a:endParaRPr lang="en-US" dirty="0"/>
          </a:p>
          <a:p>
            <a:r>
              <a:rPr lang="en-US" dirty="0"/>
              <a:t>Additionally we haven’t lost the startup gains we got from </a:t>
            </a:r>
            <a:r>
              <a:rPr lang="en-US" dirty="0" err="1"/>
              <a:t>CrossGen</a:t>
            </a:r>
            <a:r>
              <a:rPr lang="en-US" dirty="0"/>
              <a:t>. The runtime prefers </a:t>
            </a:r>
            <a:r>
              <a:rPr lang="en-US" dirty="0" err="1"/>
              <a:t>CrossGen</a:t>
            </a:r>
            <a:r>
              <a:rPr lang="en-US" dirty="0"/>
              <a:t> output when it’s available. So all of the startup wins we got from </a:t>
            </a:r>
            <a:r>
              <a:rPr lang="en-US" dirty="0" err="1"/>
              <a:t>CrossGen</a:t>
            </a:r>
            <a:r>
              <a:rPr lang="en-US" dirty="0"/>
              <a:t> are still there and we’ve gotten back our steady state throughput as well. This time … I’m pretty sure we’ve won. </a:t>
            </a:r>
          </a:p>
        </p:txBody>
      </p:sp>
      <p:sp>
        <p:nvSpPr>
          <p:cNvPr id="4" name="Slide Number Placeholder 3"/>
          <p:cNvSpPr>
            <a:spLocks noGrp="1"/>
          </p:cNvSpPr>
          <p:nvPr>
            <p:ph type="sldNum" sz="quarter" idx="10"/>
          </p:nvPr>
        </p:nvSpPr>
        <p:spPr/>
        <p:txBody>
          <a:bodyPr/>
          <a:lstStyle/>
          <a:p>
            <a:fld id="{97774C48-E0C3-4A11-A1FA-2F3117FEDBD0}" type="slidenum">
              <a:rPr lang="en-US" smtClean="0"/>
              <a:t>26</a:t>
            </a:fld>
            <a:endParaRPr lang="en-US"/>
          </a:p>
        </p:txBody>
      </p:sp>
    </p:spTree>
    <p:extLst>
      <p:ext uri="{BB962C8B-B14F-4D97-AF65-F5344CB8AC3E}">
        <p14:creationId xmlns:p14="http://schemas.microsoft.com/office/powerpoint/2010/main" val="23679503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think we’ve finally solved the key customer issues … for the moment. Recapping how we got here. </a:t>
            </a:r>
          </a:p>
          <a:p>
            <a:endParaRPr lang="en-US" dirty="0"/>
          </a:p>
          <a:p>
            <a:r>
              <a:rPr lang="en-US" dirty="0"/>
              <a:t>The .NET optimizing JIT produces code that performs very well for our throughput scenarios. But it’s not ideal for our startup. NGEN helps with this by running the JIT ahead of time and mostly eliminating the JIT from application execution. But it’s a fragile technology has issues when it scales up to cloud environments. </a:t>
            </a:r>
            <a:r>
              <a:rPr lang="en-US" dirty="0" err="1"/>
              <a:t>CrossGen</a:t>
            </a:r>
            <a:r>
              <a:rPr lang="en-US" dirty="0"/>
              <a:t> fixes our fragility issues but comes with a bit of throughput loss. </a:t>
            </a:r>
            <a:r>
              <a:rPr lang="en-US" dirty="0" err="1"/>
              <a:t>Tier’d</a:t>
            </a:r>
            <a:r>
              <a:rPr lang="en-US" dirty="0"/>
              <a:t> JITing is where we are really starting to hit the sweet spot. We can take combine all of our code generation technology and use them in the place which best suits their strengths. </a:t>
            </a:r>
          </a:p>
          <a:p>
            <a:endParaRPr lang="en-US" dirty="0"/>
          </a:p>
          <a:p>
            <a:r>
              <a:rPr lang="en-US" dirty="0"/>
              <a:t>We continue to tune on our tiering heuristic. With tiering, more opportunities open up for optimization that take more computation time in the background.  JIT is a trade off between throughput and code quality. Now we can consider features like using a background thread to generate highly optimized code. Given it’s background, there are no throughput issues and we can consider optimization you’d never use in a </a:t>
            </a:r>
            <a:r>
              <a:rPr lang="en-US" dirty="0" err="1"/>
              <a:t>jit</a:t>
            </a:r>
            <a:r>
              <a:rPr lang="en-US" dirty="0"/>
              <a:t>. </a:t>
            </a:r>
          </a:p>
          <a:p>
            <a:endParaRPr lang="en-US" dirty="0"/>
          </a:p>
          <a:p>
            <a:r>
              <a:rPr lang="en-US" dirty="0"/>
              <a:t>Other items we are considering is de-virtualization. De-virtualization is a critical optimization for managed code where there tends to be a lot of object hierarchies.. We are playing with guarded de-virtualization and speculative de-virtualization. Java is better here but because they have to be. Virtual is </a:t>
            </a:r>
            <a:r>
              <a:rPr lang="en-US" dirty="0" err="1"/>
              <a:t>the.default</a:t>
            </a:r>
            <a:r>
              <a:rPr lang="en-US" dirty="0"/>
              <a:t> there but not for .NET hence we’ve had different priorities. But we can get lots of wins in this area.</a:t>
            </a:r>
          </a:p>
          <a:p>
            <a:endParaRPr lang="en-US" dirty="0"/>
          </a:p>
        </p:txBody>
      </p:sp>
      <p:sp>
        <p:nvSpPr>
          <p:cNvPr id="4" name="Slide Number Placeholder 3"/>
          <p:cNvSpPr>
            <a:spLocks noGrp="1"/>
          </p:cNvSpPr>
          <p:nvPr>
            <p:ph type="sldNum" sz="quarter" idx="10"/>
          </p:nvPr>
        </p:nvSpPr>
        <p:spPr/>
        <p:txBody>
          <a:bodyPr/>
          <a:lstStyle/>
          <a:p>
            <a:fld id="{97774C48-E0C3-4A11-A1FA-2F3117FEDBD0}" type="slidenum">
              <a:rPr lang="en-US" smtClean="0"/>
              <a:t>27</a:t>
            </a:fld>
            <a:endParaRPr lang="en-US"/>
          </a:p>
        </p:txBody>
      </p:sp>
    </p:spTree>
    <p:extLst>
      <p:ext uri="{BB962C8B-B14F-4D97-AF65-F5344CB8AC3E}">
        <p14:creationId xmlns:p14="http://schemas.microsoft.com/office/powerpoint/2010/main" val="38845718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Jared, thank you for coming up with a great solution for our startup and throughput. </a:t>
            </a:r>
            <a:r>
              <a:rPr lang="en-US"/>
              <a:t>Now we just need to ship </a:t>
            </a:r>
            <a:r>
              <a:rPr lang="en-US" err="1"/>
              <a:t>CrossGen</a:t>
            </a:r>
            <a:r>
              <a:rPr lang="en-US"/>
              <a:t> and Tier-</a:t>
            </a:r>
            <a:r>
              <a:rPr lang="en-US" err="1"/>
              <a:t>jitting</a:t>
            </a:r>
            <a:r>
              <a:rPr lang="en-US"/>
              <a:t>. </a:t>
            </a:r>
            <a:endParaRPr lang="en-US" dirty="0"/>
          </a:p>
          <a:p>
            <a:endParaRPr lang="en-US" dirty="0"/>
          </a:p>
          <a:p>
            <a:r>
              <a:rPr lang="en-US" dirty="0"/>
              <a:t>The second half of talk, we will focus on latency. </a:t>
            </a:r>
          </a:p>
        </p:txBody>
      </p:sp>
      <p:sp>
        <p:nvSpPr>
          <p:cNvPr id="4" name="Slide Number Placeholder 3"/>
          <p:cNvSpPr>
            <a:spLocks noGrp="1"/>
          </p:cNvSpPr>
          <p:nvPr>
            <p:ph type="sldNum" sz="quarter" idx="10"/>
          </p:nvPr>
        </p:nvSpPr>
        <p:spPr/>
        <p:txBody>
          <a:bodyPr/>
          <a:lstStyle/>
          <a:p>
            <a:fld id="{97774C48-E0C3-4A11-A1FA-2F3117FEDBD0}" type="slidenum">
              <a:rPr lang="en-US" smtClean="0"/>
              <a:t>28</a:t>
            </a:fld>
            <a:endParaRPr lang="en-US"/>
          </a:p>
        </p:txBody>
      </p:sp>
    </p:spTree>
    <p:extLst>
      <p:ext uri="{BB962C8B-B14F-4D97-AF65-F5344CB8AC3E}">
        <p14:creationId xmlns:p14="http://schemas.microsoft.com/office/powerpoint/2010/main" val="9190860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t>https://www.youtube.com/watch?time_continue=26&amp;v=BTHimgTauwQ</a:t>
            </a:r>
          </a:p>
          <a:p>
            <a:pPr defTabSz="931774">
              <a:defRPr/>
            </a:pPr>
            <a:endParaRPr lang="en-US" dirty="0"/>
          </a:p>
          <a:p>
            <a:pPr defTabSz="931774">
              <a:defRPr/>
            </a:pPr>
            <a:r>
              <a:rPr lang="en-US" dirty="0"/>
              <a:t>What is acceptable latency is an very interesting question. Depends who you ask. </a:t>
            </a:r>
          </a:p>
          <a:p>
            <a:pPr defTabSz="931774">
              <a:defRPr/>
            </a:pPr>
            <a:endParaRPr lang="en-US" dirty="0"/>
          </a:p>
          <a:p>
            <a:pPr defTabSz="931774">
              <a:defRPr/>
            </a:pPr>
            <a:r>
              <a:rPr lang="en-US" dirty="0"/>
              <a:t>For Bing, when an user type in a query, when result come back in less than 1 second, it is acceptable. </a:t>
            </a:r>
          </a:p>
          <a:p>
            <a:pPr defTabSz="931774">
              <a:defRPr/>
            </a:pPr>
            <a:endParaRPr lang="en-US" dirty="0"/>
          </a:p>
          <a:p>
            <a:pPr defTabSz="931774">
              <a:defRPr/>
            </a:pPr>
            <a:r>
              <a:rPr lang="en-US" dirty="0" err="1"/>
              <a:t>HolenLen</a:t>
            </a:r>
            <a:r>
              <a:rPr lang="en-US" dirty="0"/>
              <a:t> is augmented reality. 60 frames per second. That is 16 </a:t>
            </a:r>
            <a:r>
              <a:rPr lang="en-US" dirty="0" err="1"/>
              <a:t>ms</a:t>
            </a:r>
            <a:r>
              <a:rPr lang="en-US" dirty="0"/>
              <a:t> per frame. That is that the quota for all the runtime overhead plus executing user code for that frame and rendering. </a:t>
            </a:r>
          </a:p>
          <a:p>
            <a:pPr defTabSz="931774">
              <a:defRPr/>
            </a:pPr>
            <a:endParaRPr lang="en-US" dirty="0"/>
          </a:p>
          <a:p>
            <a:pPr defTabSz="931774">
              <a:defRPr/>
            </a:pPr>
            <a:r>
              <a:rPr lang="en-US" dirty="0"/>
              <a:t>Multi-player real-time online gaming. Even within the game, different phase/stage has different expectation. When you are choosing your aircraft/skin, latency is probably not as critical. However when you are flying the aircrafts and shooting at your target, real-time responsiveness is key. </a:t>
            </a:r>
          </a:p>
          <a:p>
            <a:pPr defTabSz="931774">
              <a:defRPr/>
            </a:pPr>
            <a:endParaRPr lang="en-US" dirty="0"/>
          </a:p>
          <a:p>
            <a:pPr defTabSz="931774">
              <a:defRPr/>
            </a:pPr>
            <a:r>
              <a:rPr lang="en-US" dirty="0"/>
              <a:t>Let me show you a clip where experience looks like when pause is happening at the wrong time. This is not a deficient in our GC. The app was using a flavor of GC is not built for on-line gaming. The server GC that it needed was not ready yet. </a:t>
            </a:r>
          </a:p>
          <a:p>
            <a:endParaRPr lang="en-US" dirty="0"/>
          </a:p>
        </p:txBody>
      </p:sp>
      <p:sp>
        <p:nvSpPr>
          <p:cNvPr id="4" name="Slide Number Placeholder 3"/>
          <p:cNvSpPr>
            <a:spLocks noGrp="1"/>
          </p:cNvSpPr>
          <p:nvPr>
            <p:ph type="sldNum" sz="quarter" idx="10"/>
          </p:nvPr>
        </p:nvSpPr>
        <p:spPr/>
        <p:txBody>
          <a:bodyPr/>
          <a:lstStyle/>
          <a:p>
            <a:fld id="{97774C48-E0C3-4A11-A1FA-2F3117FEDBD0}" type="slidenum">
              <a:rPr lang="en-US" smtClean="0"/>
              <a:t>29</a:t>
            </a:fld>
            <a:endParaRPr lang="en-US"/>
          </a:p>
        </p:txBody>
      </p:sp>
    </p:spTree>
    <p:extLst>
      <p:ext uri="{BB962C8B-B14F-4D97-AF65-F5344CB8AC3E}">
        <p14:creationId xmlns:p14="http://schemas.microsoft.com/office/powerpoint/2010/main" val="690165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4 different architectures (X86/x64/ARM32/ARM64) and two different platforms (Linux and Window). These are usually abstracted out from developers’ face unless necessary, So as you can image, that is a lot of different targets for runtime  to translate your code to. </a:t>
            </a:r>
          </a:p>
          <a:p>
            <a:endParaRPr lang="en-US"/>
          </a:p>
          <a:p>
            <a:r>
              <a:rPr lang="en-US"/>
              <a:t>There are different kinds of translation. Offline translation and real-time translation. A runtime does a real-time translation.</a:t>
            </a:r>
          </a:p>
          <a:p>
            <a:endParaRPr lang="en-US"/>
          </a:p>
          <a:p>
            <a:r>
              <a:rPr lang="en-US"/>
              <a:t>What makes a real-time translator a good translator? How correct the translation is. (that will a “bug” when incorrectly translated). How fast the translation is done. (Startup/throughput/latency) How elegant the translation is.  (Code quality) </a:t>
            </a:r>
          </a:p>
          <a:p>
            <a:endParaRPr lang="en-US"/>
          </a:p>
        </p:txBody>
      </p:sp>
      <p:sp>
        <p:nvSpPr>
          <p:cNvPr id="4" name="Slide Number Placeholder 3"/>
          <p:cNvSpPr>
            <a:spLocks noGrp="1"/>
          </p:cNvSpPr>
          <p:nvPr>
            <p:ph type="sldNum" sz="quarter" idx="10"/>
          </p:nvPr>
        </p:nvSpPr>
        <p:spPr/>
        <p:txBody>
          <a:bodyPr/>
          <a:lstStyle/>
          <a:p>
            <a:fld id="{97774C48-E0C3-4A11-A1FA-2F3117FEDBD0}" type="slidenum">
              <a:rPr lang="en-US" smtClean="0"/>
              <a:t>3</a:t>
            </a:fld>
            <a:endParaRPr lang="en-US"/>
          </a:p>
        </p:txBody>
      </p:sp>
    </p:spTree>
    <p:extLst>
      <p:ext uri="{BB962C8B-B14F-4D97-AF65-F5344CB8AC3E}">
        <p14:creationId xmlns:p14="http://schemas.microsoft.com/office/powerpoint/2010/main" val="13063573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https://www.youtube.com/watch?time_continue=26&amp;v=BTHimgTauwQ</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to demonstrate what an acceptable pause in one work load may not be acceptable in another work load. Online gaming is very sensitive to latency i.e. pause.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demo that show you the experience is not acceptable if a runtime does not build the right feature. This app needed Server GC and it was not yet enabled on .NET Core when they migrated.</a:t>
            </a:r>
          </a:p>
          <a:p>
            <a:endParaRPr lang="en-US" dirty="0"/>
          </a:p>
        </p:txBody>
      </p:sp>
      <p:sp>
        <p:nvSpPr>
          <p:cNvPr id="4" name="Slide Number Placeholder 3"/>
          <p:cNvSpPr>
            <a:spLocks noGrp="1"/>
          </p:cNvSpPr>
          <p:nvPr>
            <p:ph type="sldNum" sz="quarter" idx="5"/>
          </p:nvPr>
        </p:nvSpPr>
        <p:spPr/>
        <p:txBody>
          <a:bodyPr/>
          <a:lstStyle/>
          <a:p>
            <a:fld id="{B6CEE613-5111-4938-96D5-6A9848F3941E}" type="slidenum">
              <a:rPr lang="en-US" smtClean="0"/>
              <a:t>30</a:t>
            </a:fld>
            <a:endParaRPr lang="en-US"/>
          </a:p>
        </p:txBody>
      </p:sp>
    </p:spTree>
    <p:extLst>
      <p:ext uri="{BB962C8B-B14F-4D97-AF65-F5344CB8AC3E}">
        <p14:creationId xmlns:p14="http://schemas.microsoft.com/office/powerpoint/2010/main" val="5711114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74C48-E0C3-4A11-A1FA-2F3117FEDBD0}" type="slidenum">
              <a:rPr lang="en-US" smtClean="0"/>
              <a:t>31</a:t>
            </a:fld>
            <a:endParaRPr lang="en-US"/>
          </a:p>
        </p:txBody>
      </p:sp>
    </p:spTree>
    <p:extLst>
      <p:ext uri="{BB962C8B-B14F-4D97-AF65-F5344CB8AC3E}">
        <p14:creationId xmlns:p14="http://schemas.microsoft.com/office/powerpoint/2010/main" val="18796237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performance gain is supported by three categories of works. </a:t>
            </a:r>
          </a:p>
          <a:p>
            <a:endParaRPr lang="en-US" dirty="0"/>
          </a:p>
          <a:p>
            <a:pPr marL="228600" indent="-228600">
              <a:buAutoNum type="arabicPeriod"/>
            </a:pPr>
            <a:r>
              <a:rPr lang="en-US" dirty="0"/>
              <a:t>The work that we did in the runtime itself to tune runtime’s determinism. </a:t>
            </a:r>
          </a:p>
          <a:p>
            <a:pPr marL="228600" indent="-228600">
              <a:buAutoNum type="arabicPeriod"/>
            </a:pPr>
            <a:r>
              <a:rPr lang="en-US" dirty="0"/>
              <a:t>We build performance features to enable building leaner framework and leaner application. </a:t>
            </a:r>
          </a:p>
          <a:p>
            <a:pPr marL="228600" indent="-228600">
              <a:buAutoNum type="arabicPeriod"/>
            </a:pPr>
            <a:r>
              <a:rPr lang="en-US" dirty="0"/>
              <a:t>A handful of data driven targeted framework optimization</a:t>
            </a:r>
          </a:p>
        </p:txBody>
      </p:sp>
      <p:sp>
        <p:nvSpPr>
          <p:cNvPr id="4" name="Slide Number Placeholder 3"/>
          <p:cNvSpPr>
            <a:spLocks noGrp="1"/>
          </p:cNvSpPr>
          <p:nvPr>
            <p:ph type="sldNum" sz="quarter" idx="10"/>
          </p:nvPr>
        </p:nvSpPr>
        <p:spPr/>
        <p:txBody>
          <a:bodyPr/>
          <a:lstStyle/>
          <a:p>
            <a:fld id="{97774C48-E0C3-4A11-A1FA-2F3117FEDBD0}" type="slidenum">
              <a:rPr lang="en-US" smtClean="0"/>
              <a:t>32</a:t>
            </a:fld>
            <a:endParaRPr lang="en-US"/>
          </a:p>
        </p:txBody>
      </p:sp>
    </p:spTree>
    <p:extLst>
      <p:ext uri="{BB962C8B-B14F-4D97-AF65-F5344CB8AC3E}">
        <p14:creationId xmlns:p14="http://schemas.microsoft.com/office/powerpoint/2010/main" val="27882707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cause runtime’s non-determinism? Many different reasons. The most noticeable </a:t>
            </a:r>
            <a:r>
              <a:rPr lang="en-US"/>
              <a:t>and well-known </a:t>
            </a:r>
            <a:r>
              <a:rPr lang="en-US" dirty="0"/>
              <a:t>ones are GC pause and JIT pause. GC pause happens when memory is under pressure. JIT pause is usually happens when code is being executed the first time if not ahead of time compiled..</a:t>
            </a:r>
          </a:p>
          <a:p>
            <a:endParaRPr lang="en-US" dirty="0"/>
          </a:p>
          <a:p>
            <a:r>
              <a:rPr lang="en-US" dirty="0"/>
              <a:t>When .NET only run on Windows, we have features that Windows built for us to be performing. For example, write-watch!</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a write watch?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Think about write-watch is a dirty bit. It let GC know if a page is modified between two garbage collections. That can be used to avoid unnecessary scanning or work. When .NET started to target Linux, there is no good mechanism on how to flow OS features or fixes. We implemented a pure software version of “write-watch”. </a:t>
            </a:r>
          </a:p>
          <a:p>
            <a:endParaRPr lang="en-US" dirty="0"/>
          </a:p>
          <a:p>
            <a:r>
              <a:rPr lang="en-US" dirty="0"/>
              <a:t>JIT can contribute in the query’s non-determinism. To avoid the first respond time delay, Bing deployed with </a:t>
            </a:r>
            <a:r>
              <a:rPr lang="en-US" dirty="0" err="1"/>
              <a:t>CrossGen</a:t>
            </a:r>
            <a:r>
              <a:rPr lang="en-US" dirty="0"/>
              <a:t> even before we shipped. </a:t>
            </a:r>
            <a:r>
              <a:rPr lang="en-US" dirty="0" err="1"/>
              <a:t>CrossGen</a:t>
            </a:r>
            <a:r>
              <a:rPr lang="en-US" dirty="0"/>
              <a:t> was covered in earlier of this talk. </a:t>
            </a:r>
          </a:p>
        </p:txBody>
      </p:sp>
      <p:sp>
        <p:nvSpPr>
          <p:cNvPr id="4" name="Slide Number Placeholder 3"/>
          <p:cNvSpPr>
            <a:spLocks noGrp="1"/>
          </p:cNvSpPr>
          <p:nvPr>
            <p:ph type="sldNum" sz="quarter" idx="10"/>
          </p:nvPr>
        </p:nvSpPr>
        <p:spPr/>
        <p:txBody>
          <a:bodyPr/>
          <a:lstStyle/>
          <a:p>
            <a:fld id="{97774C48-E0C3-4A11-A1FA-2F3117FEDBD0}" type="slidenum">
              <a:rPr lang="en-US" smtClean="0"/>
              <a:t>33</a:t>
            </a:fld>
            <a:endParaRPr lang="en-US"/>
          </a:p>
        </p:txBody>
      </p:sp>
    </p:spTree>
    <p:extLst>
      <p:ext uri="{BB962C8B-B14F-4D97-AF65-F5344CB8AC3E}">
        <p14:creationId xmlns:p14="http://schemas.microsoft.com/office/powerpoint/2010/main" val="28939192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category is to </a:t>
            </a:r>
          </a:p>
          <a:p>
            <a:r>
              <a:rPr lang="en-US" dirty="0"/>
              <a:t>Build feature that can enable framework developer to develop a leaner/performing framework. Framework developer, class library developer and app developer are different personas. </a:t>
            </a:r>
          </a:p>
          <a:p>
            <a:endParaRPr lang="en-US" dirty="0"/>
          </a:p>
          <a:p>
            <a:r>
              <a:rPr lang="en-US" dirty="0"/>
              <a:t>It is very common that when our customers to come us and tell us about the long GC pause, we often find that application is allocating crazy. When we say gen0 allocation is free, we really mean that it is ALMOST free. If you generate TOO much garbage, to clean it up will take time. </a:t>
            </a:r>
          </a:p>
          <a:p>
            <a:endParaRPr lang="en-US" dirty="0"/>
          </a:p>
          <a:p>
            <a:r>
              <a:rPr lang="en-US" dirty="0"/>
              <a:t>However to tell your developers to allocate less but not giving them a way to allocate less is not very useful. </a:t>
            </a:r>
          </a:p>
          <a:p>
            <a:endParaRPr lang="en-US" dirty="0"/>
          </a:p>
          <a:p>
            <a:r>
              <a:rPr lang="en-US" dirty="0"/>
              <a:t>Span&lt;T&gt;/Memory&lt;T&gt; is to enable low allocation. </a:t>
            </a:r>
          </a:p>
          <a:p>
            <a:endParaRPr lang="en-US" dirty="0"/>
          </a:p>
          <a:p>
            <a:r>
              <a:rPr lang="en-US" dirty="0"/>
              <a:t>To innovate on a mature framework is not easy. This feature cut across language, framework and runtime. </a:t>
            </a:r>
          </a:p>
          <a:p>
            <a:endParaRPr lang="en-US" dirty="0"/>
          </a:p>
          <a:p>
            <a:r>
              <a:rPr lang="en-US" dirty="0"/>
              <a:t>Language plays a role on how you can use power tool like this to be safe. </a:t>
            </a:r>
          </a:p>
          <a:p>
            <a:r>
              <a:rPr lang="en-US" dirty="0"/>
              <a:t>Runtime work to make it fast. A fast internal runtime representation for Span&lt;T&gt;. JIT does optimization for Span&lt;T&gt;. </a:t>
            </a:r>
          </a:p>
          <a:p>
            <a:r>
              <a:rPr lang="en-US" dirty="0"/>
              <a:t>We expose Span&lt;T&gt; and Memory&lt;T&gt; as part of the framework surface area. </a:t>
            </a:r>
          </a:p>
          <a:p>
            <a:endParaRPr lang="en-US" dirty="0"/>
          </a:p>
          <a:p>
            <a:r>
              <a:rPr lang="en-US" dirty="0"/>
              <a:t>Then we need to leverage this concept throughput framework without breakage and enable low allocation characteristic of .NET framework itself.</a:t>
            </a:r>
          </a:p>
          <a:p>
            <a:r>
              <a:rPr lang="en-US" dirty="0"/>
              <a:t>Bing itself also starts to use Span&lt;T&gt;</a:t>
            </a:r>
          </a:p>
          <a:p>
            <a:endParaRPr lang="en-US" dirty="0"/>
          </a:p>
          <a:p>
            <a:r>
              <a:rPr lang="en-US" dirty="0"/>
              <a:t>In this effort, you will see that performance is everyone’s job… But you must provide the right tools to your developers.</a:t>
            </a:r>
          </a:p>
        </p:txBody>
      </p:sp>
      <p:sp>
        <p:nvSpPr>
          <p:cNvPr id="4" name="Slide Number Placeholder 3"/>
          <p:cNvSpPr>
            <a:spLocks noGrp="1"/>
          </p:cNvSpPr>
          <p:nvPr>
            <p:ph type="sldNum" sz="quarter" idx="10"/>
          </p:nvPr>
        </p:nvSpPr>
        <p:spPr/>
        <p:txBody>
          <a:bodyPr/>
          <a:lstStyle/>
          <a:p>
            <a:fld id="{97774C48-E0C3-4A11-A1FA-2F3117FEDBD0}" type="slidenum">
              <a:rPr lang="en-US" smtClean="0"/>
              <a:t>34</a:t>
            </a:fld>
            <a:endParaRPr lang="en-US"/>
          </a:p>
        </p:txBody>
      </p:sp>
    </p:spTree>
    <p:extLst>
      <p:ext uri="{BB962C8B-B14F-4D97-AF65-F5344CB8AC3E}">
        <p14:creationId xmlns:p14="http://schemas.microsoft.com/office/powerpoint/2010/main" val="34916370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t>The third category is a bunch of small fixes that went to where it matters. Many of them are not fancy feature or fancy work. </a:t>
            </a:r>
          </a:p>
          <a:p>
            <a:pPr defTabSz="931774">
              <a:defRPr/>
            </a:pPr>
            <a:endParaRPr lang="en-US" dirty="0"/>
          </a:p>
          <a:p>
            <a:pPr defTabSz="931774">
              <a:defRPr/>
            </a:pPr>
            <a:r>
              <a:rPr lang="en-US" dirty="0"/>
              <a:t>For example, we have built SIMD for a long time. But we have not leveraged SIMD in our own framework. </a:t>
            </a:r>
            <a:r>
              <a:rPr lang="en-US" dirty="0" err="1"/>
              <a:t>String.Equal</a:t>
            </a:r>
            <a:r>
              <a:rPr lang="en-US" dirty="0"/>
              <a:t> is a great candidate to use SIMD. So we rewrite the function leveraging it. </a:t>
            </a:r>
          </a:p>
          <a:p>
            <a:pPr defTabSz="931774">
              <a:defRPr/>
            </a:pPr>
            <a:endParaRPr lang="en-US" dirty="0"/>
          </a:p>
          <a:p>
            <a:pPr defTabSz="931774">
              <a:defRPr/>
            </a:pPr>
            <a:r>
              <a:rPr lang="en-US" dirty="0"/>
              <a:t>Take away - If you have a performance feature, try to use it where it is applicable.</a:t>
            </a:r>
          </a:p>
          <a:p>
            <a:pPr defTabSz="931774">
              <a:defRPr/>
            </a:pPr>
            <a:endParaRPr lang="en-US" dirty="0"/>
          </a:p>
          <a:p>
            <a:pPr defTabSz="931774">
              <a:defRPr/>
            </a:pPr>
            <a:r>
              <a:rPr lang="en-US" dirty="0"/>
              <a:t>Methods with </a:t>
            </a:r>
            <a:r>
              <a:rPr lang="en-US" dirty="0" err="1"/>
              <a:t>calli</a:t>
            </a:r>
            <a:r>
              <a:rPr lang="en-US" dirty="0"/>
              <a:t> are now inline-able</a:t>
            </a:r>
          </a:p>
          <a:p>
            <a:endParaRPr lang="en-US" dirty="0"/>
          </a:p>
        </p:txBody>
      </p:sp>
      <p:sp>
        <p:nvSpPr>
          <p:cNvPr id="4" name="Slide Number Placeholder 3"/>
          <p:cNvSpPr>
            <a:spLocks noGrp="1"/>
          </p:cNvSpPr>
          <p:nvPr>
            <p:ph type="sldNum" sz="quarter" idx="10"/>
          </p:nvPr>
        </p:nvSpPr>
        <p:spPr/>
        <p:txBody>
          <a:bodyPr/>
          <a:lstStyle/>
          <a:p>
            <a:fld id="{97774C48-E0C3-4A11-A1FA-2F3117FEDBD0}" type="slidenum">
              <a:rPr lang="en-US" smtClean="0"/>
              <a:t>35</a:t>
            </a:fld>
            <a:endParaRPr lang="en-US"/>
          </a:p>
        </p:txBody>
      </p:sp>
    </p:spTree>
    <p:extLst>
      <p:ext uri="{BB962C8B-B14F-4D97-AF65-F5344CB8AC3E}">
        <p14:creationId xmlns:p14="http://schemas.microsoft.com/office/powerpoint/2010/main" val="34114375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silver bullet for performance. </a:t>
            </a:r>
          </a:p>
          <a:p>
            <a:endParaRPr lang="en-US" dirty="0"/>
          </a:p>
          <a:p>
            <a:r>
              <a:rPr lang="en-US" dirty="0"/>
              <a:t>You see that we tune the runtime itself. We build tools such as </a:t>
            </a:r>
            <a:r>
              <a:rPr lang="en-US" dirty="0" err="1"/>
              <a:t>CrossGen</a:t>
            </a:r>
            <a:r>
              <a:rPr lang="en-US" dirty="0"/>
              <a:t> for application deployment. </a:t>
            </a:r>
          </a:p>
          <a:p>
            <a:r>
              <a:rPr lang="en-US" dirty="0"/>
              <a:t>We build language feature like Span&lt;T&gt;. So framework and application developers can all participate. </a:t>
            </a:r>
          </a:p>
          <a:p>
            <a:r>
              <a:rPr lang="en-US" dirty="0"/>
              <a:t>We did a bunch small optimization. </a:t>
            </a:r>
          </a:p>
          <a:p>
            <a:endParaRPr lang="en-US" dirty="0"/>
          </a:p>
          <a:p>
            <a:r>
              <a:rPr lang="en-US" dirty="0"/>
              <a:t>Always be data driven. Don’t guess.</a:t>
            </a:r>
          </a:p>
          <a:p>
            <a:endParaRPr lang="en-US" dirty="0"/>
          </a:p>
          <a:p>
            <a:r>
              <a:rPr lang="en-US" dirty="0"/>
              <a:t>You must design with performance in mind. Then you tune your application for performance. </a:t>
            </a:r>
          </a:p>
          <a:p>
            <a:r>
              <a:rPr lang="en-US" dirty="0"/>
              <a:t>Do measurement! Set a goal Figure out what works needed to be done to achieve that performance goal. After implementing them, remeasure and validate. </a:t>
            </a:r>
          </a:p>
          <a:p>
            <a:endParaRPr lang="en-US" dirty="0"/>
          </a:p>
          <a:p>
            <a:endParaRPr lang="en-US" dirty="0"/>
          </a:p>
        </p:txBody>
      </p:sp>
      <p:sp>
        <p:nvSpPr>
          <p:cNvPr id="4" name="Slide Number Placeholder 3"/>
          <p:cNvSpPr>
            <a:spLocks noGrp="1"/>
          </p:cNvSpPr>
          <p:nvPr>
            <p:ph type="sldNum" sz="quarter" idx="10"/>
          </p:nvPr>
        </p:nvSpPr>
        <p:spPr/>
        <p:txBody>
          <a:bodyPr/>
          <a:lstStyle/>
          <a:p>
            <a:fld id="{97774C48-E0C3-4A11-A1FA-2F3117FEDBD0}" type="slidenum">
              <a:rPr lang="en-US" smtClean="0"/>
              <a:t>37</a:t>
            </a:fld>
            <a:endParaRPr lang="en-US"/>
          </a:p>
        </p:txBody>
      </p:sp>
    </p:spTree>
    <p:extLst>
      <p:ext uri="{BB962C8B-B14F-4D97-AF65-F5344CB8AC3E}">
        <p14:creationId xmlns:p14="http://schemas.microsoft.com/office/powerpoint/2010/main" val="12966764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is really hard. If you think that you are really good at performance, you are probably wrong 9 out 10 times. </a:t>
            </a:r>
          </a:p>
          <a:p>
            <a:endParaRPr lang="en-US" dirty="0"/>
          </a:p>
          <a:p>
            <a:r>
              <a:rPr lang="en-US" dirty="0"/>
              <a:t>Don’t guess. Always measure. AND Measure the right thing. </a:t>
            </a:r>
          </a:p>
          <a:p>
            <a:endParaRPr lang="en-US" dirty="0"/>
          </a:p>
          <a:p>
            <a:r>
              <a:rPr lang="en-US" dirty="0"/>
              <a:t>Don’t count on number lines of C# source code, you don’t know the IL generated for it. </a:t>
            </a:r>
          </a:p>
          <a:p>
            <a:r>
              <a:rPr lang="en-US" dirty="0"/>
              <a:t>Don’t measure on number of IL generated, you don’t know what </a:t>
            </a:r>
            <a:r>
              <a:rPr lang="en-US" dirty="0" err="1"/>
              <a:t>JIT’ed</a:t>
            </a:r>
            <a:r>
              <a:rPr lang="en-US" dirty="0"/>
              <a:t> code is like. It is not linear. </a:t>
            </a:r>
          </a:p>
          <a:p>
            <a:r>
              <a:rPr lang="en-US" dirty="0"/>
              <a:t>How about less assembly instructions generated by JIT? In general is good but remember that not all code will be executed. And not all instructions are same expensive. </a:t>
            </a:r>
          </a:p>
          <a:p>
            <a:r>
              <a:rPr lang="en-US" dirty="0"/>
              <a:t>I love what my architects told me – we count in cycles, not instructions. Branch predication miss and cache miss are expensive. Not until you measure, you will be surprised. </a:t>
            </a:r>
          </a:p>
          <a:p>
            <a:endParaRPr lang="en-US" dirty="0"/>
          </a:p>
          <a:p>
            <a:r>
              <a:rPr lang="en-US" dirty="0"/>
              <a:t>Don’t forget the optimization that is also happening in the hardware level in addition to OS level.</a:t>
            </a:r>
          </a:p>
        </p:txBody>
      </p:sp>
      <p:sp>
        <p:nvSpPr>
          <p:cNvPr id="4" name="Slide Number Placeholder 3"/>
          <p:cNvSpPr>
            <a:spLocks noGrp="1"/>
          </p:cNvSpPr>
          <p:nvPr>
            <p:ph type="sldNum" sz="quarter" idx="10"/>
          </p:nvPr>
        </p:nvSpPr>
        <p:spPr/>
        <p:txBody>
          <a:bodyPr/>
          <a:lstStyle/>
          <a:p>
            <a:fld id="{97774C48-E0C3-4A11-A1FA-2F3117FEDBD0}" type="slidenum">
              <a:rPr lang="en-US" smtClean="0"/>
              <a:t>38</a:t>
            </a:fld>
            <a:endParaRPr lang="en-US"/>
          </a:p>
        </p:txBody>
      </p:sp>
    </p:spTree>
    <p:extLst>
      <p:ext uri="{BB962C8B-B14F-4D97-AF65-F5344CB8AC3E}">
        <p14:creationId xmlns:p14="http://schemas.microsoft.com/office/powerpoint/2010/main" val="1629897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74C48-E0C3-4A11-A1FA-2F3117FEDBD0}" type="slidenum">
              <a:rPr lang="en-US" smtClean="0"/>
              <a:t>39</a:t>
            </a:fld>
            <a:endParaRPr lang="en-US"/>
          </a:p>
        </p:txBody>
      </p:sp>
    </p:spTree>
    <p:extLst>
      <p:ext uri="{BB962C8B-B14F-4D97-AF65-F5344CB8AC3E}">
        <p14:creationId xmlns:p14="http://schemas.microsoft.com/office/powerpoint/2010/main" val="41764586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74C48-E0C3-4A11-A1FA-2F3117FEDBD0}" type="slidenum">
              <a:rPr lang="en-US" smtClean="0"/>
              <a:t>40</a:t>
            </a:fld>
            <a:endParaRPr lang="en-US"/>
          </a:p>
        </p:txBody>
      </p:sp>
    </p:spTree>
    <p:extLst>
      <p:ext uri="{BB962C8B-B14F-4D97-AF65-F5344CB8AC3E}">
        <p14:creationId xmlns:p14="http://schemas.microsoft.com/office/powerpoint/2010/main" val="54810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74C48-E0C3-4A11-A1FA-2F3117FEDBD0}" type="slidenum">
              <a:rPr lang="en-US" smtClean="0"/>
              <a:t>4</a:t>
            </a:fld>
            <a:endParaRPr lang="en-US"/>
          </a:p>
        </p:txBody>
      </p:sp>
    </p:spTree>
    <p:extLst>
      <p:ext uri="{BB962C8B-B14F-4D97-AF65-F5344CB8AC3E}">
        <p14:creationId xmlns:p14="http://schemas.microsoft.com/office/powerpoint/2010/main" val="1585942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components in runtime. But three of them are relevant to today’s performance talk. </a:t>
            </a:r>
          </a:p>
          <a:p>
            <a:endParaRPr lang="en-US" dirty="0"/>
          </a:p>
          <a:p>
            <a:r>
              <a:rPr lang="en-US" dirty="0"/>
              <a:t>If you look at the partial simple code snippet on this slide, to execute your code, TypeSystem is responsible in deciding the size of </a:t>
            </a:r>
            <a:r>
              <a:rPr lang="en-US" dirty="0" err="1"/>
              <a:t>MyClass</a:t>
            </a:r>
            <a:r>
              <a:rPr lang="en-US" dirty="0"/>
              <a:t> object, answering the offset of where </a:t>
            </a:r>
            <a:r>
              <a:rPr lang="en-US" dirty="0" err="1"/>
              <a:t>myField</a:t>
            </a:r>
            <a:r>
              <a:rPr lang="en-US" dirty="0"/>
              <a:t> is within the object, laying </a:t>
            </a:r>
            <a:r>
              <a:rPr lang="en-US" dirty="0" err="1"/>
              <a:t>vtable</a:t>
            </a:r>
            <a:r>
              <a:rPr lang="en-US" dirty="0"/>
              <a:t> for </a:t>
            </a:r>
            <a:r>
              <a:rPr lang="en-US" dirty="0" err="1"/>
              <a:t>MyClass</a:t>
            </a:r>
            <a:r>
              <a:rPr lang="en-US" dirty="0"/>
              <a:t>.</a:t>
            </a:r>
          </a:p>
          <a:p>
            <a:endParaRPr lang="en-US" dirty="0"/>
          </a:p>
          <a:p>
            <a:r>
              <a:rPr lang="en-US" dirty="0"/>
              <a:t>JIT is responsible in compiling </a:t>
            </a:r>
            <a:r>
              <a:rPr lang="en-US" dirty="0" err="1"/>
              <a:t>myFunc’s</a:t>
            </a:r>
            <a:r>
              <a:rPr lang="en-US" dirty="0"/>
              <a:t> body into assembly code by consulting TypeSystem. Note that JIT is sensitive to architecture. </a:t>
            </a:r>
          </a:p>
          <a:p>
            <a:endParaRPr lang="en-US" dirty="0"/>
          </a:p>
          <a:p>
            <a:r>
              <a:rPr lang="en-US" dirty="0"/>
              <a:t>Garbage collector will come in play when memory is under pressure and clean up the objects that are no longer alive when you are running your program </a:t>
            </a:r>
          </a:p>
        </p:txBody>
      </p:sp>
      <p:sp>
        <p:nvSpPr>
          <p:cNvPr id="4" name="Slide Number Placeholder 3"/>
          <p:cNvSpPr>
            <a:spLocks noGrp="1"/>
          </p:cNvSpPr>
          <p:nvPr>
            <p:ph type="sldNum" sz="quarter" idx="10"/>
          </p:nvPr>
        </p:nvSpPr>
        <p:spPr/>
        <p:txBody>
          <a:bodyPr/>
          <a:lstStyle/>
          <a:p>
            <a:fld id="{97774C48-E0C3-4A11-A1FA-2F3117FEDBD0}" type="slidenum">
              <a:rPr lang="en-US" smtClean="0"/>
              <a:t>5</a:t>
            </a:fld>
            <a:endParaRPr lang="en-US"/>
          </a:p>
        </p:txBody>
      </p:sp>
    </p:spTree>
    <p:extLst>
      <p:ext uri="{BB962C8B-B14F-4D97-AF65-F5344CB8AC3E}">
        <p14:creationId xmlns:p14="http://schemas.microsoft.com/office/powerpoint/2010/main" val="580891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774C48-E0C3-4A11-A1FA-2F3117FEDBD0}" type="slidenum">
              <a:rPr lang="en-US" smtClean="0"/>
              <a:t>6</a:t>
            </a:fld>
            <a:endParaRPr lang="en-US"/>
          </a:p>
        </p:txBody>
      </p:sp>
    </p:spTree>
    <p:extLst>
      <p:ext uri="{BB962C8B-B14F-4D97-AF65-F5344CB8AC3E}">
        <p14:creationId xmlns:p14="http://schemas.microsoft.com/office/powerpoint/2010/main" val="2568927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Program.Main</a:t>
            </a:r>
            <a:r>
              <a:rPr lang="en-US" dirty="0"/>
              <a:t> and </a:t>
            </a:r>
            <a:r>
              <a:rPr lang="en-US" dirty="0" err="1"/>
              <a:t>Console.WriteLine</a:t>
            </a:r>
            <a:r>
              <a:rPr lang="en-US" dirty="0"/>
              <a:t> are not surprising… But that is a lot of work to be done in order to accomplish a small task. </a:t>
            </a:r>
          </a:p>
          <a:p>
            <a:endParaRPr lang="en-US" dirty="0"/>
          </a:p>
          <a:p>
            <a:r>
              <a:rPr lang="en-US" dirty="0"/>
              <a:t>String, </a:t>
            </a:r>
            <a:r>
              <a:rPr lang="en-US" dirty="0" err="1"/>
              <a:t>StringBuilder</a:t>
            </a:r>
            <a:r>
              <a:rPr lang="en-US" dirty="0"/>
              <a:t>, </a:t>
            </a:r>
            <a:r>
              <a:rPr lang="en-US" dirty="0" err="1"/>
              <a:t>StreamWriter</a:t>
            </a:r>
            <a:r>
              <a:rPr lang="en-US" dirty="0"/>
              <a:t> and many more are here to support running your program.</a:t>
            </a:r>
          </a:p>
        </p:txBody>
      </p:sp>
      <p:sp>
        <p:nvSpPr>
          <p:cNvPr id="4" name="Slide Number Placeholder 3"/>
          <p:cNvSpPr>
            <a:spLocks noGrp="1"/>
          </p:cNvSpPr>
          <p:nvPr>
            <p:ph type="sldNum" sz="quarter" idx="10"/>
          </p:nvPr>
        </p:nvSpPr>
        <p:spPr/>
        <p:txBody>
          <a:bodyPr/>
          <a:lstStyle/>
          <a:p>
            <a:fld id="{97774C48-E0C3-4A11-A1FA-2F3117FEDBD0}" type="slidenum">
              <a:rPr lang="en-US" smtClean="0"/>
              <a:t>7</a:t>
            </a:fld>
            <a:endParaRPr lang="en-US"/>
          </a:p>
        </p:txBody>
      </p:sp>
    </p:spTree>
    <p:extLst>
      <p:ext uri="{BB962C8B-B14F-4D97-AF65-F5344CB8AC3E}">
        <p14:creationId xmlns:p14="http://schemas.microsoft.com/office/powerpoint/2010/main" val="3492401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WebAPI</a:t>
            </a:r>
            <a:r>
              <a:rPr lang="en-US" dirty="0"/>
              <a:t> sample goes as follows:</a:t>
            </a:r>
          </a:p>
          <a:p>
            <a:pPr lvl="0"/>
            <a:r>
              <a:rPr lang="en-US" dirty="0"/>
              <a:t>1. Create the host:              </a:t>
            </a:r>
            <a:r>
              <a:rPr lang="en-US" dirty="0" err="1"/>
              <a:t>IWebHost</a:t>
            </a:r>
            <a:r>
              <a:rPr lang="en-US" dirty="0"/>
              <a:t> host = …;</a:t>
            </a:r>
          </a:p>
          <a:p>
            <a:pPr lvl="0"/>
            <a:r>
              <a:rPr lang="en-US" dirty="0"/>
              <a:t>2. Start the host:                 await </a:t>
            </a:r>
            <a:r>
              <a:rPr lang="en-US" dirty="0" err="1"/>
              <a:t>host.StartAsync</a:t>
            </a:r>
            <a:r>
              <a:rPr lang="en-US" dirty="0"/>
              <a:t>(token);</a:t>
            </a:r>
          </a:p>
          <a:p>
            <a:pPr lvl="0"/>
            <a:r>
              <a:rPr lang="en-US" dirty="0"/>
              <a:t>3. Output “Now listening on: </a:t>
            </a:r>
            <a:r>
              <a:rPr lang="en-US" u="sng" dirty="0">
                <a:hlinkClick r:id="rId3"/>
              </a:rPr>
              <a:t>http://localhost:5000</a:t>
            </a:r>
            <a:r>
              <a:rPr lang="en-US" dirty="0"/>
              <a:t>...”</a:t>
            </a:r>
          </a:p>
          <a:p>
            <a:pPr lvl="0"/>
            <a:r>
              <a:rPr lang="en-US" dirty="0"/>
              <a:t>4. Output “Application started. Press </a:t>
            </a:r>
            <a:r>
              <a:rPr lang="en-US" dirty="0" err="1"/>
              <a:t>Ctrl+C</a:t>
            </a:r>
            <a:r>
              <a:rPr lang="en-US" dirty="0"/>
              <a:t> to shut down.”</a:t>
            </a:r>
          </a:p>
          <a:p>
            <a:pPr lvl="0"/>
            <a:r>
              <a:rPr lang="en-US" dirty="0"/>
              <a:t>5. await </a:t>
            </a:r>
            <a:r>
              <a:rPr lang="en-US" dirty="0" err="1"/>
              <a:t>host.WaitForTokenShutdownAsync</a:t>
            </a:r>
            <a:r>
              <a:rPr lang="en-US" dirty="0"/>
              <a:t>(token); // skipped to do start up measurement</a:t>
            </a:r>
          </a:p>
          <a:p>
            <a:pPr lvl="0"/>
            <a:r>
              <a:rPr lang="en-US" dirty="0"/>
              <a:t>6. exit the process</a:t>
            </a:r>
          </a:p>
          <a:p>
            <a:endParaRPr lang="en-US" dirty="0"/>
          </a:p>
        </p:txBody>
      </p:sp>
      <p:sp>
        <p:nvSpPr>
          <p:cNvPr id="4" name="Slide Number Placeholder 3"/>
          <p:cNvSpPr>
            <a:spLocks noGrp="1"/>
          </p:cNvSpPr>
          <p:nvPr>
            <p:ph type="sldNum" sz="quarter" idx="5"/>
          </p:nvPr>
        </p:nvSpPr>
        <p:spPr/>
        <p:txBody>
          <a:bodyPr/>
          <a:lstStyle/>
          <a:p>
            <a:fld id="{97774C48-E0C3-4A11-A1FA-2F3117FEDBD0}" type="slidenum">
              <a:rPr lang="en-US" smtClean="0"/>
              <a:t>8</a:t>
            </a:fld>
            <a:endParaRPr lang="en-US"/>
          </a:p>
        </p:txBody>
      </p:sp>
    </p:spTree>
    <p:extLst>
      <p:ext uri="{BB962C8B-B14F-4D97-AF65-F5344CB8AC3E}">
        <p14:creationId xmlns:p14="http://schemas.microsoft.com/office/powerpoint/2010/main" val="3023853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t>Measured on Intel Core i7-6700 CPU @ 3.40GHz.  Cold startup is emulated by emptying all working sets and the OS standby list.</a:t>
            </a:r>
          </a:p>
          <a:p>
            <a:endParaRPr lang="en-US" dirty="0"/>
          </a:p>
          <a:p>
            <a:endParaRPr lang="en-US" dirty="0"/>
          </a:p>
          <a:p>
            <a:r>
              <a:rPr lang="en-US" dirty="0"/>
              <a:t>JIT time is measured in hot runs. </a:t>
            </a:r>
          </a:p>
        </p:txBody>
      </p:sp>
      <p:sp>
        <p:nvSpPr>
          <p:cNvPr id="4" name="Slide Number Placeholder 3"/>
          <p:cNvSpPr>
            <a:spLocks noGrp="1"/>
          </p:cNvSpPr>
          <p:nvPr>
            <p:ph type="sldNum" sz="quarter" idx="5"/>
          </p:nvPr>
        </p:nvSpPr>
        <p:spPr/>
        <p:txBody>
          <a:bodyPr/>
          <a:lstStyle/>
          <a:p>
            <a:fld id="{97774C48-E0C3-4A11-A1FA-2F3117FEDBD0}" type="slidenum">
              <a:rPr lang="en-US" smtClean="0"/>
              <a:t>9</a:t>
            </a:fld>
            <a:endParaRPr lang="en-US"/>
          </a:p>
        </p:txBody>
      </p:sp>
    </p:spTree>
    <p:extLst>
      <p:ext uri="{BB962C8B-B14F-4D97-AF65-F5344CB8AC3E}">
        <p14:creationId xmlns:p14="http://schemas.microsoft.com/office/powerpoint/2010/main" val="4081986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C11D5-456D-4582-8F2A-01CCF955E9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FAAF4A-5DBA-447C-B316-20CDF8659E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92A672-04F3-4B6D-977C-83E905F6302B}"/>
              </a:ext>
            </a:extLst>
          </p:cNvPr>
          <p:cNvSpPr>
            <a:spLocks noGrp="1"/>
          </p:cNvSpPr>
          <p:nvPr>
            <p:ph type="dt" sz="half" idx="10"/>
          </p:nvPr>
        </p:nvSpPr>
        <p:spPr/>
        <p:txBody>
          <a:bodyPr/>
          <a:lstStyle/>
          <a:p>
            <a:fld id="{D041C525-5196-4466-A14D-73DDD37D6386}" type="datetimeFigureOut">
              <a:rPr lang="en-US" smtClean="0"/>
              <a:t>11/9/2018</a:t>
            </a:fld>
            <a:endParaRPr lang="en-US"/>
          </a:p>
        </p:txBody>
      </p:sp>
      <p:sp>
        <p:nvSpPr>
          <p:cNvPr id="5" name="Footer Placeholder 4">
            <a:extLst>
              <a:ext uri="{FF2B5EF4-FFF2-40B4-BE49-F238E27FC236}">
                <a16:creationId xmlns:a16="http://schemas.microsoft.com/office/drawing/2014/main" id="{2EC6E535-0606-44D6-9B12-6ECC74C000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2C2DE-8181-4481-8313-F3005AE8C7B4}"/>
              </a:ext>
            </a:extLst>
          </p:cNvPr>
          <p:cNvSpPr>
            <a:spLocks noGrp="1"/>
          </p:cNvSpPr>
          <p:nvPr>
            <p:ph type="sldNum" sz="quarter" idx="12"/>
          </p:nvPr>
        </p:nvSpPr>
        <p:spPr/>
        <p:txBody>
          <a:bodyPr/>
          <a:lstStyle/>
          <a:p>
            <a:fld id="{B8A3727E-4150-4EA4-AFED-B093574043CE}" type="slidenum">
              <a:rPr lang="en-US" smtClean="0"/>
              <a:t>‹#›</a:t>
            </a:fld>
            <a:endParaRPr lang="en-US"/>
          </a:p>
        </p:txBody>
      </p:sp>
    </p:spTree>
    <p:extLst>
      <p:ext uri="{BB962C8B-B14F-4D97-AF65-F5344CB8AC3E}">
        <p14:creationId xmlns:p14="http://schemas.microsoft.com/office/powerpoint/2010/main" val="539690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E2665-98E9-46A7-83AA-4C2BEC96B2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414930-E87E-41C6-8C9A-6A7BFD71B7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AACC45-FF70-49DE-9BD8-04BB507CB956}"/>
              </a:ext>
            </a:extLst>
          </p:cNvPr>
          <p:cNvSpPr>
            <a:spLocks noGrp="1"/>
          </p:cNvSpPr>
          <p:nvPr>
            <p:ph type="dt" sz="half" idx="10"/>
          </p:nvPr>
        </p:nvSpPr>
        <p:spPr/>
        <p:txBody>
          <a:bodyPr/>
          <a:lstStyle/>
          <a:p>
            <a:fld id="{D041C525-5196-4466-A14D-73DDD37D6386}" type="datetimeFigureOut">
              <a:rPr lang="en-US" smtClean="0"/>
              <a:t>11/9/2018</a:t>
            </a:fld>
            <a:endParaRPr lang="en-US"/>
          </a:p>
        </p:txBody>
      </p:sp>
      <p:sp>
        <p:nvSpPr>
          <p:cNvPr id="5" name="Footer Placeholder 4">
            <a:extLst>
              <a:ext uri="{FF2B5EF4-FFF2-40B4-BE49-F238E27FC236}">
                <a16:creationId xmlns:a16="http://schemas.microsoft.com/office/drawing/2014/main" id="{97688BE8-1187-49C9-98D5-B7BD61EC5A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1A611-A763-45DA-AF99-BA318476AB07}"/>
              </a:ext>
            </a:extLst>
          </p:cNvPr>
          <p:cNvSpPr>
            <a:spLocks noGrp="1"/>
          </p:cNvSpPr>
          <p:nvPr>
            <p:ph type="sldNum" sz="quarter" idx="12"/>
          </p:nvPr>
        </p:nvSpPr>
        <p:spPr/>
        <p:txBody>
          <a:bodyPr/>
          <a:lstStyle/>
          <a:p>
            <a:fld id="{B8A3727E-4150-4EA4-AFED-B093574043CE}" type="slidenum">
              <a:rPr lang="en-US" smtClean="0"/>
              <a:t>‹#›</a:t>
            </a:fld>
            <a:endParaRPr lang="en-US"/>
          </a:p>
        </p:txBody>
      </p:sp>
    </p:spTree>
    <p:extLst>
      <p:ext uri="{BB962C8B-B14F-4D97-AF65-F5344CB8AC3E}">
        <p14:creationId xmlns:p14="http://schemas.microsoft.com/office/powerpoint/2010/main" val="4052055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0DF939-DF1F-4488-BD51-E398ACAC1D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2B278B-DF19-454F-8A6A-F582BF71265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DEC3E4-B872-4E97-949F-0FEFEA1A6C0A}"/>
              </a:ext>
            </a:extLst>
          </p:cNvPr>
          <p:cNvSpPr>
            <a:spLocks noGrp="1"/>
          </p:cNvSpPr>
          <p:nvPr>
            <p:ph type="dt" sz="half" idx="10"/>
          </p:nvPr>
        </p:nvSpPr>
        <p:spPr/>
        <p:txBody>
          <a:bodyPr/>
          <a:lstStyle/>
          <a:p>
            <a:fld id="{D041C525-5196-4466-A14D-73DDD37D6386}" type="datetimeFigureOut">
              <a:rPr lang="en-US" smtClean="0"/>
              <a:t>11/9/2018</a:t>
            </a:fld>
            <a:endParaRPr lang="en-US"/>
          </a:p>
        </p:txBody>
      </p:sp>
      <p:sp>
        <p:nvSpPr>
          <p:cNvPr id="5" name="Footer Placeholder 4">
            <a:extLst>
              <a:ext uri="{FF2B5EF4-FFF2-40B4-BE49-F238E27FC236}">
                <a16:creationId xmlns:a16="http://schemas.microsoft.com/office/drawing/2014/main" id="{5310C2AB-69C5-4CFD-99E8-51269811A5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01D347-E7E9-47ED-9AD2-1EBA3255C7B9}"/>
              </a:ext>
            </a:extLst>
          </p:cNvPr>
          <p:cNvSpPr>
            <a:spLocks noGrp="1"/>
          </p:cNvSpPr>
          <p:nvPr>
            <p:ph type="sldNum" sz="quarter" idx="12"/>
          </p:nvPr>
        </p:nvSpPr>
        <p:spPr/>
        <p:txBody>
          <a:bodyPr/>
          <a:lstStyle/>
          <a:p>
            <a:fld id="{B8A3727E-4150-4EA4-AFED-B093574043CE}" type="slidenum">
              <a:rPr lang="en-US" smtClean="0"/>
              <a:t>‹#›</a:t>
            </a:fld>
            <a:endParaRPr lang="en-US"/>
          </a:p>
        </p:txBody>
      </p:sp>
    </p:spTree>
    <p:extLst>
      <p:ext uri="{BB962C8B-B14F-4D97-AF65-F5344CB8AC3E}">
        <p14:creationId xmlns:p14="http://schemas.microsoft.com/office/powerpoint/2010/main" val="1544284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91EB-B3ED-4B6F-88F6-BBAE4A62D6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DDF2E9-7C59-4D75-B0C9-7F65BFA909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526153-5EC7-4444-900A-6CF0F2E87969}"/>
              </a:ext>
            </a:extLst>
          </p:cNvPr>
          <p:cNvSpPr>
            <a:spLocks noGrp="1"/>
          </p:cNvSpPr>
          <p:nvPr>
            <p:ph type="dt" sz="half" idx="10"/>
          </p:nvPr>
        </p:nvSpPr>
        <p:spPr/>
        <p:txBody>
          <a:bodyPr/>
          <a:lstStyle/>
          <a:p>
            <a:fld id="{D041C525-5196-4466-A14D-73DDD37D6386}" type="datetimeFigureOut">
              <a:rPr lang="en-US" smtClean="0"/>
              <a:t>11/9/2018</a:t>
            </a:fld>
            <a:endParaRPr lang="en-US"/>
          </a:p>
        </p:txBody>
      </p:sp>
      <p:sp>
        <p:nvSpPr>
          <p:cNvPr id="5" name="Footer Placeholder 4">
            <a:extLst>
              <a:ext uri="{FF2B5EF4-FFF2-40B4-BE49-F238E27FC236}">
                <a16:creationId xmlns:a16="http://schemas.microsoft.com/office/drawing/2014/main" id="{9E121CE9-80AE-4454-9ACC-2F2F6EABB0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BC714-4B1D-4172-AE20-AD4181D5558F}"/>
              </a:ext>
            </a:extLst>
          </p:cNvPr>
          <p:cNvSpPr>
            <a:spLocks noGrp="1"/>
          </p:cNvSpPr>
          <p:nvPr>
            <p:ph type="sldNum" sz="quarter" idx="12"/>
          </p:nvPr>
        </p:nvSpPr>
        <p:spPr/>
        <p:txBody>
          <a:bodyPr/>
          <a:lstStyle/>
          <a:p>
            <a:fld id="{B8A3727E-4150-4EA4-AFED-B093574043CE}" type="slidenum">
              <a:rPr lang="en-US" smtClean="0"/>
              <a:t>‹#›</a:t>
            </a:fld>
            <a:endParaRPr lang="en-US"/>
          </a:p>
        </p:txBody>
      </p:sp>
    </p:spTree>
    <p:extLst>
      <p:ext uri="{BB962C8B-B14F-4D97-AF65-F5344CB8AC3E}">
        <p14:creationId xmlns:p14="http://schemas.microsoft.com/office/powerpoint/2010/main" val="2113338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C5D3A-A654-412D-B328-D96F9A0FF1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995E4C-A2B1-4514-A86E-EF66B89CC0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CB5DC7F-584F-465D-A76E-D34AF40E4BD3}"/>
              </a:ext>
            </a:extLst>
          </p:cNvPr>
          <p:cNvSpPr>
            <a:spLocks noGrp="1"/>
          </p:cNvSpPr>
          <p:nvPr>
            <p:ph type="dt" sz="half" idx="10"/>
          </p:nvPr>
        </p:nvSpPr>
        <p:spPr/>
        <p:txBody>
          <a:bodyPr/>
          <a:lstStyle/>
          <a:p>
            <a:fld id="{D041C525-5196-4466-A14D-73DDD37D6386}" type="datetimeFigureOut">
              <a:rPr lang="en-US" smtClean="0"/>
              <a:t>11/9/2018</a:t>
            </a:fld>
            <a:endParaRPr lang="en-US"/>
          </a:p>
        </p:txBody>
      </p:sp>
      <p:sp>
        <p:nvSpPr>
          <p:cNvPr id="5" name="Footer Placeholder 4">
            <a:extLst>
              <a:ext uri="{FF2B5EF4-FFF2-40B4-BE49-F238E27FC236}">
                <a16:creationId xmlns:a16="http://schemas.microsoft.com/office/drawing/2014/main" id="{B2F43522-235A-4BBA-9B9F-639DE5BFB4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430E51-1E22-4E25-AFA5-C9585637288A}"/>
              </a:ext>
            </a:extLst>
          </p:cNvPr>
          <p:cNvSpPr>
            <a:spLocks noGrp="1"/>
          </p:cNvSpPr>
          <p:nvPr>
            <p:ph type="sldNum" sz="quarter" idx="12"/>
          </p:nvPr>
        </p:nvSpPr>
        <p:spPr/>
        <p:txBody>
          <a:bodyPr/>
          <a:lstStyle/>
          <a:p>
            <a:fld id="{B8A3727E-4150-4EA4-AFED-B093574043CE}" type="slidenum">
              <a:rPr lang="en-US" smtClean="0"/>
              <a:t>‹#›</a:t>
            </a:fld>
            <a:endParaRPr lang="en-US"/>
          </a:p>
        </p:txBody>
      </p:sp>
    </p:spTree>
    <p:extLst>
      <p:ext uri="{BB962C8B-B14F-4D97-AF65-F5344CB8AC3E}">
        <p14:creationId xmlns:p14="http://schemas.microsoft.com/office/powerpoint/2010/main" val="1596232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86952-8E1E-42F0-80FF-6D2A1073C5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A6D14-F185-433E-9947-886B08E297F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EE6B54-1CC8-4D4A-A1DB-A4A1542F8B7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5C59CC-6499-4D53-9DE7-9277E65DAEBD}"/>
              </a:ext>
            </a:extLst>
          </p:cNvPr>
          <p:cNvSpPr>
            <a:spLocks noGrp="1"/>
          </p:cNvSpPr>
          <p:nvPr>
            <p:ph type="dt" sz="half" idx="10"/>
          </p:nvPr>
        </p:nvSpPr>
        <p:spPr/>
        <p:txBody>
          <a:bodyPr/>
          <a:lstStyle/>
          <a:p>
            <a:fld id="{D041C525-5196-4466-A14D-73DDD37D6386}" type="datetimeFigureOut">
              <a:rPr lang="en-US" smtClean="0"/>
              <a:t>11/9/2018</a:t>
            </a:fld>
            <a:endParaRPr lang="en-US"/>
          </a:p>
        </p:txBody>
      </p:sp>
      <p:sp>
        <p:nvSpPr>
          <p:cNvPr id="6" name="Footer Placeholder 5">
            <a:extLst>
              <a:ext uri="{FF2B5EF4-FFF2-40B4-BE49-F238E27FC236}">
                <a16:creationId xmlns:a16="http://schemas.microsoft.com/office/drawing/2014/main" id="{15A7257A-12D2-46D9-978C-B0350181C0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550D52-D9AD-404A-ACC2-B6532F46E694}"/>
              </a:ext>
            </a:extLst>
          </p:cNvPr>
          <p:cNvSpPr>
            <a:spLocks noGrp="1"/>
          </p:cNvSpPr>
          <p:nvPr>
            <p:ph type="sldNum" sz="quarter" idx="12"/>
          </p:nvPr>
        </p:nvSpPr>
        <p:spPr/>
        <p:txBody>
          <a:bodyPr/>
          <a:lstStyle/>
          <a:p>
            <a:fld id="{B8A3727E-4150-4EA4-AFED-B093574043CE}" type="slidenum">
              <a:rPr lang="en-US" smtClean="0"/>
              <a:t>‹#›</a:t>
            </a:fld>
            <a:endParaRPr lang="en-US"/>
          </a:p>
        </p:txBody>
      </p:sp>
    </p:spTree>
    <p:extLst>
      <p:ext uri="{BB962C8B-B14F-4D97-AF65-F5344CB8AC3E}">
        <p14:creationId xmlns:p14="http://schemas.microsoft.com/office/powerpoint/2010/main" val="4221976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9DAC1-3C16-4B77-B782-2056A3852A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264F6D-BAAB-491C-83ED-C470F365D0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2390E9F-EA31-4974-8001-A1127D69E79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9504D0-BE12-4D46-A1D7-7534DD1E87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0A3E795-C86C-43E1-9034-4FF58783DA1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B56193-6458-48BF-B8F3-0208F333A7C3}"/>
              </a:ext>
            </a:extLst>
          </p:cNvPr>
          <p:cNvSpPr>
            <a:spLocks noGrp="1"/>
          </p:cNvSpPr>
          <p:nvPr>
            <p:ph type="dt" sz="half" idx="10"/>
          </p:nvPr>
        </p:nvSpPr>
        <p:spPr/>
        <p:txBody>
          <a:bodyPr/>
          <a:lstStyle/>
          <a:p>
            <a:fld id="{D041C525-5196-4466-A14D-73DDD37D6386}" type="datetimeFigureOut">
              <a:rPr lang="en-US" smtClean="0"/>
              <a:t>11/9/2018</a:t>
            </a:fld>
            <a:endParaRPr lang="en-US"/>
          </a:p>
        </p:txBody>
      </p:sp>
      <p:sp>
        <p:nvSpPr>
          <p:cNvPr id="8" name="Footer Placeholder 7">
            <a:extLst>
              <a:ext uri="{FF2B5EF4-FFF2-40B4-BE49-F238E27FC236}">
                <a16:creationId xmlns:a16="http://schemas.microsoft.com/office/drawing/2014/main" id="{3070027C-01B0-4215-8994-BC50745512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BC7275-3C0C-48C8-AC71-EBBABE87EB49}"/>
              </a:ext>
            </a:extLst>
          </p:cNvPr>
          <p:cNvSpPr>
            <a:spLocks noGrp="1"/>
          </p:cNvSpPr>
          <p:nvPr>
            <p:ph type="sldNum" sz="quarter" idx="12"/>
          </p:nvPr>
        </p:nvSpPr>
        <p:spPr/>
        <p:txBody>
          <a:bodyPr/>
          <a:lstStyle/>
          <a:p>
            <a:fld id="{B8A3727E-4150-4EA4-AFED-B093574043CE}" type="slidenum">
              <a:rPr lang="en-US" smtClean="0"/>
              <a:t>‹#›</a:t>
            </a:fld>
            <a:endParaRPr lang="en-US"/>
          </a:p>
        </p:txBody>
      </p:sp>
    </p:spTree>
    <p:extLst>
      <p:ext uri="{BB962C8B-B14F-4D97-AF65-F5344CB8AC3E}">
        <p14:creationId xmlns:p14="http://schemas.microsoft.com/office/powerpoint/2010/main" val="2689652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E45A0-FA87-45C2-96AC-6C3724A5F2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82B304-3188-4074-986D-F934FEC63608}"/>
              </a:ext>
            </a:extLst>
          </p:cNvPr>
          <p:cNvSpPr>
            <a:spLocks noGrp="1"/>
          </p:cNvSpPr>
          <p:nvPr>
            <p:ph type="dt" sz="half" idx="10"/>
          </p:nvPr>
        </p:nvSpPr>
        <p:spPr/>
        <p:txBody>
          <a:bodyPr/>
          <a:lstStyle/>
          <a:p>
            <a:fld id="{D041C525-5196-4466-A14D-73DDD37D6386}" type="datetimeFigureOut">
              <a:rPr lang="en-US" smtClean="0"/>
              <a:t>11/9/2018</a:t>
            </a:fld>
            <a:endParaRPr lang="en-US"/>
          </a:p>
        </p:txBody>
      </p:sp>
      <p:sp>
        <p:nvSpPr>
          <p:cNvPr id="4" name="Footer Placeholder 3">
            <a:extLst>
              <a:ext uri="{FF2B5EF4-FFF2-40B4-BE49-F238E27FC236}">
                <a16:creationId xmlns:a16="http://schemas.microsoft.com/office/drawing/2014/main" id="{6CFE11AC-AF8D-4292-B530-419F697922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5C12F9-8706-4B70-8F2B-9CB1FA5AA85E}"/>
              </a:ext>
            </a:extLst>
          </p:cNvPr>
          <p:cNvSpPr>
            <a:spLocks noGrp="1"/>
          </p:cNvSpPr>
          <p:nvPr>
            <p:ph type="sldNum" sz="quarter" idx="12"/>
          </p:nvPr>
        </p:nvSpPr>
        <p:spPr/>
        <p:txBody>
          <a:bodyPr/>
          <a:lstStyle/>
          <a:p>
            <a:fld id="{B8A3727E-4150-4EA4-AFED-B093574043CE}" type="slidenum">
              <a:rPr lang="en-US" smtClean="0"/>
              <a:t>‹#›</a:t>
            </a:fld>
            <a:endParaRPr lang="en-US"/>
          </a:p>
        </p:txBody>
      </p:sp>
    </p:spTree>
    <p:extLst>
      <p:ext uri="{BB962C8B-B14F-4D97-AF65-F5344CB8AC3E}">
        <p14:creationId xmlns:p14="http://schemas.microsoft.com/office/powerpoint/2010/main" val="3116574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224367-7644-4BB2-B2B7-660699C53BB2}"/>
              </a:ext>
            </a:extLst>
          </p:cNvPr>
          <p:cNvSpPr>
            <a:spLocks noGrp="1"/>
          </p:cNvSpPr>
          <p:nvPr>
            <p:ph type="dt" sz="half" idx="10"/>
          </p:nvPr>
        </p:nvSpPr>
        <p:spPr/>
        <p:txBody>
          <a:bodyPr/>
          <a:lstStyle/>
          <a:p>
            <a:fld id="{D041C525-5196-4466-A14D-73DDD37D6386}" type="datetimeFigureOut">
              <a:rPr lang="en-US" smtClean="0"/>
              <a:t>11/9/2018</a:t>
            </a:fld>
            <a:endParaRPr lang="en-US"/>
          </a:p>
        </p:txBody>
      </p:sp>
      <p:sp>
        <p:nvSpPr>
          <p:cNvPr id="3" name="Footer Placeholder 2">
            <a:extLst>
              <a:ext uri="{FF2B5EF4-FFF2-40B4-BE49-F238E27FC236}">
                <a16:creationId xmlns:a16="http://schemas.microsoft.com/office/drawing/2014/main" id="{A9B0D990-E02D-4554-8104-9BF7470803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68D362-F788-4F01-87E7-87B6C906146A}"/>
              </a:ext>
            </a:extLst>
          </p:cNvPr>
          <p:cNvSpPr>
            <a:spLocks noGrp="1"/>
          </p:cNvSpPr>
          <p:nvPr>
            <p:ph type="sldNum" sz="quarter" idx="12"/>
          </p:nvPr>
        </p:nvSpPr>
        <p:spPr/>
        <p:txBody>
          <a:bodyPr/>
          <a:lstStyle/>
          <a:p>
            <a:fld id="{B8A3727E-4150-4EA4-AFED-B093574043CE}" type="slidenum">
              <a:rPr lang="en-US" smtClean="0"/>
              <a:t>‹#›</a:t>
            </a:fld>
            <a:endParaRPr lang="en-US"/>
          </a:p>
        </p:txBody>
      </p:sp>
    </p:spTree>
    <p:extLst>
      <p:ext uri="{BB962C8B-B14F-4D97-AF65-F5344CB8AC3E}">
        <p14:creationId xmlns:p14="http://schemas.microsoft.com/office/powerpoint/2010/main" val="791751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176EF-7FB5-4A33-9C60-B24C9C46EA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D35BEA-0F6B-452A-AE36-83108E6EB2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111536-B6C4-4709-AB3A-E72067AFB5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AFAA5A-F3B3-44E4-B47A-E727DD2C1B40}"/>
              </a:ext>
            </a:extLst>
          </p:cNvPr>
          <p:cNvSpPr>
            <a:spLocks noGrp="1"/>
          </p:cNvSpPr>
          <p:nvPr>
            <p:ph type="dt" sz="half" idx="10"/>
          </p:nvPr>
        </p:nvSpPr>
        <p:spPr/>
        <p:txBody>
          <a:bodyPr/>
          <a:lstStyle/>
          <a:p>
            <a:fld id="{D041C525-5196-4466-A14D-73DDD37D6386}" type="datetimeFigureOut">
              <a:rPr lang="en-US" smtClean="0"/>
              <a:t>11/9/2018</a:t>
            </a:fld>
            <a:endParaRPr lang="en-US"/>
          </a:p>
        </p:txBody>
      </p:sp>
      <p:sp>
        <p:nvSpPr>
          <p:cNvPr id="6" name="Footer Placeholder 5">
            <a:extLst>
              <a:ext uri="{FF2B5EF4-FFF2-40B4-BE49-F238E27FC236}">
                <a16:creationId xmlns:a16="http://schemas.microsoft.com/office/drawing/2014/main" id="{ADAA9000-BD95-4ECC-802D-9DAAE5D156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FB7A5-6BAF-4851-88A2-D43E1388384B}"/>
              </a:ext>
            </a:extLst>
          </p:cNvPr>
          <p:cNvSpPr>
            <a:spLocks noGrp="1"/>
          </p:cNvSpPr>
          <p:nvPr>
            <p:ph type="sldNum" sz="quarter" idx="12"/>
          </p:nvPr>
        </p:nvSpPr>
        <p:spPr/>
        <p:txBody>
          <a:bodyPr/>
          <a:lstStyle/>
          <a:p>
            <a:fld id="{B8A3727E-4150-4EA4-AFED-B093574043CE}" type="slidenum">
              <a:rPr lang="en-US" smtClean="0"/>
              <a:t>‹#›</a:t>
            </a:fld>
            <a:endParaRPr lang="en-US"/>
          </a:p>
        </p:txBody>
      </p:sp>
    </p:spTree>
    <p:extLst>
      <p:ext uri="{BB962C8B-B14F-4D97-AF65-F5344CB8AC3E}">
        <p14:creationId xmlns:p14="http://schemas.microsoft.com/office/powerpoint/2010/main" val="2891803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A2DDA-CE52-4E8A-8425-B244F97C28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ED047E-1FD4-4A53-9200-2E71D0CEA2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FED0A5-B3F0-44E6-8C4D-0C106017D4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D0806C7-1B41-475A-B355-7E824EC863D1}"/>
              </a:ext>
            </a:extLst>
          </p:cNvPr>
          <p:cNvSpPr>
            <a:spLocks noGrp="1"/>
          </p:cNvSpPr>
          <p:nvPr>
            <p:ph type="dt" sz="half" idx="10"/>
          </p:nvPr>
        </p:nvSpPr>
        <p:spPr/>
        <p:txBody>
          <a:bodyPr/>
          <a:lstStyle/>
          <a:p>
            <a:fld id="{D041C525-5196-4466-A14D-73DDD37D6386}" type="datetimeFigureOut">
              <a:rPr lang="en-US" smtClean="0"/>
              <a:t>11/9/2018</a:t>
            </a:fld>
            <a:endParaRPr lang="en-US"/>
          </a:p>
        </p:txBody>
      </p:sp>
      <p:sp>
        <p:nvSpPr>
          <p:cNvPr id="6" name="Footer Placeholder 5">
            <a:extLst>
              <a:ext uri="{FF2B5EF4-FFF2-40B4-BE49-F238E27FC236}">
                <a16:creationId xmlns:a16="http://schemas.microsoft.com/office/drawing/2014/main" id="{4FC5165E-044D-4575-B99A-6B4B388886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5554E6-5636-4095-8BC8-6CAC43BBC0CB}"/>
              </a:ext>
            </a:extLst>
          </p:cNvPr>
          <p:cNvSpPr>
            <a:spLocks noGrp="1"/>
          </p:cNvSpPr>
          <p:nvPr>
            <p:ph type="sldNum" sz="quarter" idx="12"/>
          </p:nvPr>
        </p:nvSpPr>
        <p:spPr/>
        <p:txBody>
          <a:bodyPr/>
          <a:lstStyle/>
          <a:p>
            <a:fld id="{B8A3727E-4150-4EA4-AFED-B093574043CE}" type="slidenum">
              <a:rPr lang="en-US" smtClean="0"/>
              <a:t>‹#›</a:t>
            </a:fld>
            <a:endParaRPr lang="en-US"/>
          </a:p>
        </p:txBody>
      </p:sp>
    </p:spTree>
    <p:extLst>
      <p:ext uri="{BB962C8B-B14F-4D97-AF65-F5344CB8AC3E}">
        <p14:creationId xmlns:p14="http://schemas.microsoft.com/office/powerpoint/2010/main" val="3316999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0514EC-4975-4593-97ED-23E585ECE1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D07FED-8C78-4103-ACB9-81F267F988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27F528-4583-4267-A984-ADB0F50AEA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41C525-5196-4466-A14D-73DDD37D6386}" type="datetimeFigureOut">
              <a:rPr lang="en-US" smtClean="0"/>
              <a:t>11/9/2018</a:t>
            </a:fld>
            <a:endParaRPr lang="en-US"/>
          </a:p>
        </p:txBody>
      </p:sp>
      <p:sp>
        <p:nvSpPr>
          <p:cNvPr id="5" name="Footer Placeholder 4">
            <a:extLst>
              <a:ext uri="{FF2B5EF4-FFF2-40B4-BE49-F238E27FC236}">
                <a16:creationId xmlns:a16="http://schemas.microsoft.com/office/drawing/2014/main" id="{07EECD5B-89EA-476F-B8FD-20F386C6BF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42623C-E8D6-42E4-BE0A-E14E95FD08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A3727E-4150-4EA4-AFED-B093574043CE}" type="slidenum">
              <a:rPr lang="en-US" smtClean="0"/>
              <a:t>‹#›</a:t>
            </a:fld>
            <a:endParaRPr lang="en-US"/>
          </a:p>
        </p:txBody>
      </p:sp>
    </p:spTree>
    <p:extLst>
      <p:ext uri="{BB962C8B-B14F-4D97-AF65-F5344CB8AC3E}">
        <p14:creationId xmlns:p14="http://schemas.microsoft.com/office/powerpoint/2010/main" val="2726318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dotnet/corert/tree/master/samples/WebApi"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8.gif"/><Relationship Id="rId5" Type="http://schemas.openxmlformats.org/officeDocument/2006/relationships/image" Target="../media/image7.png"/><Relationship Id="rId4" Type="http://schemas.openxmlformats.org/officeDocument/2006/relationships/hyperlink" Target="http://customers.microsoft.com/en-us/story/age-of-ascent-an-ultra-mmo-game-powered-by-azur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dotnet/coreclr/pull/16994"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dotnet/coreclr/pull/16516"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dotnet/coreclr/pull/16994"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https://github.com/dotnet/coreclr/pull/13219" TargetMode="External"/><Relationship Id="rId5" Type="http://schemas.openxmlformats.org/officeDocument/2006/relationships/hyperlink" Target="https://github.com/dotnet/coreclr/pull/14125" TargetMode="External"/><Relationship Id="rId4" Type="http://schemas.openxmlformats.org/officeDocument/2006/relationships/hyperlink" Target="https://github.com/dotnet/coreclr/pull/13756"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mailto:meichint@microsoft.com"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hyperlink" Target="mailto:jaredpar@microsoft.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na01.safelinks.protection.outlook.com/?url=https://blogs.msdn.microsoft.com/dotnet/2018/08/20/bing-com-runs-on-net-core-2-1&amp;data=02|01||daace7d074994fe076a108d606da4fbb|72f988bf86f141af91ab2d7cd011db47|1|0|636703932037162715&amp;sdata=8lOOyL4S8dqgqh//f73DvFYzSgYHiHa9jEEW9p2e13Q%3D&amp;reserved=0"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hyperlink" Target="https://blogs.msdn.microsoft.com/dotnet/2018/08/02/tiered-compilation-preview-in-net-core-2-1/" TargetMode="External"/><Relationship Id="rId4" Type="http://schemas.openxmlformats.org/officeDocument/2006/relationships/hyperlink" Target="https://blogs.msdn.microsoft.com/dotnet/2018/04/18/performance-improvements-in-net-core-2-1/"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dotnet/corert/tree/master/samples/WebApi"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132AA-A152-4FEE-8F78-3CECAEE29A54}"/>
              </a:ext>
            </a:extLst>
          </p:cNvPr>
          <p:cNvSpPr>
            <a:spLocks noGrp="1"/>
          </p:cNvSpPr>
          <p:nvPr>
            <p:ph type="ctrTitle"/>
          </p:nvPr>
        </p:nvSpPr>
        <p:spPr/>
        <p:txBody>
          <a:bodyPr>
            <a:normAutofit fontScale="90000"/>
          </a:bodyPr>
          <a:lstStyle/>
          <a:p>
            <a:r>
              <a:rPr lang="en-US" dirty="0"/>
              <a:t>Tuning a Runtime for Both Productivity and Performance</a:t>
            </a:r>
          </a:p>
        </p:txBody>
      </p:sp>
      <p:sp>
        <p:nvSpPr>
          <p:cNvPr id="3" name="Subtitle 2">
            <a:extLst>
              <a:ext uri="{FF2B5EF4-FFF2-40B4-BE49-F238E27FC236}">
                <a16:creationId xmlns:a16="http://schemas.microsoft.com/office/drawing/2014/main" id="{79FB6D9E-BE91-4DAD-B473-E579B677FBB6}"/>
              </a:ext>
            </a:extLst>
          </p:cNvPr>
          <p:cNvSpPr>
            <a:spLocks noGrp="1"/>
          </p:cNvSpPr>
          <p:nvPr>
            <p:ph type="subTitle" idx="1"/>
          </p:nvPr>
        </p:nvSpPr>
        <p:spPr/>
        <p:txBody>
          <a:bodyPr/>
          <a:lstStyle/>
          <a:p>
            <a:r>
              <a:rPr lang="en-US" i="1" dirty="0">
                <a:solidFill>
                  <a:srgbClr val="7030A0"/>
                </a:solidFill>
              </a:rPr>
              <a:t>Mei-Chin Tsai	</a:t>
            </a:r>
          </a:p>
          <a:p>
            <a:r>
              <a:rPr lang="en-US" i="1" dirty="0">
                <a:solidFill>
                  <a:srgbClr val="7030A0"/>
                </a:solidFill>
              </a:rPr>
              <a:t>Jared Parsons</a:t>
            </a:r>
          </a:p>
        </p:txBody>
      </p:sp>
    </p:spTree>
    <p:extLst>
      <p:ext uri="{BB962C8B-B14F-4D97-AF65-F5344CB8AC3E}">
        <p14:creationId xmlns:p14="http://schemas.microsoft.com/office/powerpoint/2010/main" val="841483788"/>
      </p:ext>
    </p:extLst>
  </p:cSld>
  <p:clrMapOvr>
    <a:masterClrMapping/>
  </p:clrMapOvr>
  <mc:AlternateContent xmlns:mc="http://schemas.openxmlformats.org/markup-compatibility/2006" xmlns:p14="http://schemas.microsoft.com/office/powerpoint/2010/main">
    <mc:Choice Requires="p14">
      <p:transition spd="slow" p14:dur="2000" advTm="6807"/>
    </mc:Choice>
    <mc:Fallback xmlns="">
      <p:transition spd="slow" advTm="680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6F733-99CC-4E43-8FD4-C855849DD0CB}"/>
              </a:ext>
            </a:extLst>
          </p:cNvPr>
          <p:cNvSpPr>
            <a:spLocks noGrp="1"/>
          </p:cNvSpPr>
          <p:nvPr>
            <p:ph type="title"/>
          </p:nvPr>
        </p:nvSpPr>
        <p:spPr/>
        <p:txBody>
          <a:bodyPr/>
          <a:lstStyle/>
          <a:p>
            <a:r>
              <a:rPr lang="en-US" b="1" i="1">
                <a:solidFill>
                  <a:srgbClr val="7030A0"/>
                </a:solidFill>
              </a:rPr>
              <a:t>We have a problem here</a:t>
            </a:r>
            <a:br>
              <a:rPr lang="en-US" b="1" i="1">
                <a:solidFill>
                  <a:srgbClr val="7030A0"/>
                </a:solidFill>
              </a:rPr>
            </a:br>
            <a:r>
              <a:rPr lang="en-US" sz="2400" b="1" i="1">
                <a:solidFill>
                  <a:srgbClr val="7030A0"/>
                </a:solidFill>
              </a:rPr>
              <a:t>Measure.. Measure.. Measure.. </a:t>
            </a:r>
          </a:p>
        </p:txBody>
      </p:sp>
      <p:sp>
        <p:nvSpPr>
          <p:cNvPr id="3" name="Content Placeholder 2">
            <a:extLst>
              <a:ext uri="{FF2B5EF4-FFF2-40B4-BE49-F238E27FC236}">
                <a16:creationId xmlns:a16="http://schemas.microsoft.com/office/drawing/2014/main" id="{209233DC-9734-4621-B285-12553F5E18F5}"/>
              </a:ext>
            </a:extLst>
          </p:cNvPr>
          <p:cNvSpPr>
            <a:spLocks noGrp="1"/>
          </p:cNvSpPr>
          <p:nvPr>
            <p:ph idx="1"/>
          </p:nvPr>
        </p:nvSpPr>
        <p:spPr/>
        <p:txBody>
          <a:bodyPr/>
          <a:lstStyle/>
          <a:p>
            <a:r>
              <a:rPr lang="en-US" dirty="0"/>
              <a:t>HelloWorld </a:t>
            </a:r>
            <a:r>
              <a:rPr lang="en-US" dirty="0" err="1"/>
              <a:t>WebApi</a:t>
            </a:r>
            <a:r>
              <a:rPr lang="en-US" dirty="0"/>
              <a:t> takes 1.38s to </a:t>
            </a:r>
            <a:r>
              <a:rPr lang="en-US"/>
              <a:t>run</a:t>
            </a:r>
            <a:r>
              <a:rPr lang="en-US" dirty="0"/>
              <a:t>…</a:t>
            </a:r>
          </a:p>
          <a:p>
            <a:r>
              <a:rPr lang="en-US" dirty="0"/>
              <a:t>We are </a:t>
            </a:r>
            <a:r>
              <a:rPr lang="en-US"/>
              <a:t>asked to JIT</a:t>
            </a:r>
            <a:r>
              <a:rPr lang="en-US" dirty="0"/>
              <a:t> </a:t>
            </a:r>
            <a:r>
              <a:rPr lang="en-US"/>
              <a:t>over 4000</a:t>
            </a:r>
            <a:r>
              <a:rPr lang="en-US" dirty="0"/>
              <a:t> methods</a:t>
            </a:r>
          </a:p>
        </p:txBody>
      </p:sp>
      <p:sp>
        <p:nvSpPr>
          <p:cNvPr id="4" name="Oval 3">
            <a:extLst>
              <a:ext uri="{FF2B5EF4-FFF2-40B4-BE49-F238E27FC236}">
                <a16:creationId xmlns:a16="http://schemas.microsoft.com/office/drawing/2014/main" id="{6806D899-08EA-4295-9D11-463F98C81817}"/>
              </a:ext>
            </a:extLst>
          </p:cNvPr>
          <p:cNvSpPr/>
          <p:nvPr/>
        </p:nvSpPr>
        <p:spPr>
          <a:xfrm>
            <a:off x="2705450" y="3855043"/>
            <a:ext cx="1501629" cy="1736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Type</a:t>
            </a:r>
          </a:p>
          <a:p>
            <a:pPr algn="ctr"/>
            <a:r>
              <a:rPr lang="en-US"/>
              <a:t>System</a:t>
            </a:r>
          </a:p>
        </p:txBody>
      </p:sp>
      <p:sp>
        <p:nvSpPr>
          <p:cNvPr id="5" name="Oval 4">
            <a:extLst>
              <a:ext uri="{FF2B5EF4-FFF2-40B4-BE49-F238E27FC236}">
                <a16:creationId xmlns:a16="http://schemas.microsoft.com/office/drawing/2014/main" id="{729E67A0-28FE-4387-99AE-7A2A7501BF79}"/>
              </a:ext>
            </a:extLst>
          </p:cNvPr>
          <p:cNvSpPr/>
          <p:nvPr/>
        </p:nvSpPr>
        <p:spPr>
          <a:xfrm>
            <a:off x="4967681" y="3825379"/>
            <a:ext cx="1501629" cy="1736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JIT</a:t>
            </a:r>
          </a:p>
        </p:txBody>
      </p:sp>
      <p:sp>
        <p:nvSpPr>
          <p:cNvPr id="6" name="Rectangle 5">
            <a:extLst>
              <a:ext uri="{FF2B5EF4-FFF2-40B4-BE49-F238E27FC236}">
                <a16:creationId xmlns:a16="http://schemas.microsoft.com/office/drawing/2014/main" id="{516D3198-2D27-4E5B-AD64-D52938BB75F5}"/>
              </a:ext>
            </a:extLst>
          </p:cNvPr>
          <p:cNvSpPr/>
          <p:nvPr/>
        </p:nvSpPr>
        <p:spPr>
          <a:xfrm>
            <a:off x="4421697" y="3624044"/>
            <a:ext cx="385894" cy="2046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779DE33-3ED7-46AD-9995-7B8ACBA481A0}"/>
              </a:ext>
            </a:extLst>
          </p:cNvPr>
          <p:cNvSpPr txBox="1"/>
          <p:nvPr/>
        </p:nvSpPr>
        <p:spPr>
          <a:xfrm>
            <a:off x="4011335" y="5621229"/>
            <a:ext cx="2457975" cy="369332"/>
          </a:xfrm>
          <a:prstGeom prst="rect">
            <a:avLst/>
          </a:prstGeom>
          <a:noFill/>
        </p:spPr>
        <p:txBody>
          <a:bodyPr wrap="square" rtlCol="0">
            <a:spAutoFit/>
          </a:bodyPr>
          <a:lstStyle/>
          <a:p>
            <a:r>
              <a:rPr lang="en-US" err="1"/>
              <a:t>JITEEInterface</a:t>
            </a:r>
            <a:endParaRPr lang="en-US"/>
          </a:p>
        </p:txBody>
      </p:sp>
      <p:sp>
        <p:nvSpPr>
          <p:cNvPr id="15" name="Arrow: Left 14">
            <a:extLst>
              <a:ext uri="{FF2B5EF4-FFF2-40B4-BE49-F238E27FC236}">
                <a16:creationId xmlns:a16="http://schemas.microsoft.com/office/drawing/2014/main" id="{679CF5E7-252D-4B43-A175-264E54D3CFF2}"/>
              </a:ext>
            </a:extLst>
          </p:cNvPr>
          <p:cNvSpPr/>
          <p:nvPr/>
        </p:nvSpPr>
        <p:spPr>
          <a:xfrm>
            <a:off x="4280481" y="5043944"/>
            <a:ext cx="706074" cy="110795"/>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Left 17">
            <a:extLst>
              <a:ext uri="{FF2B5EF4-FFF2-40B4-BE49-F238E27FC236}">
                <a16:creationId xmlns:a16="http://schemas.microsoft.com/office/drawing/2014/main" id="{2841C1C1-431B-4EB4-A925-F164045E80C9}"/>
              </a:ext>
            </a:extLst>
          </p:cNvPr>
          <p:cNvSpPr/>
          <p:nvPr/>
        </p:nvSpPr>
        <p:spPr>
          <a:xfrm>
            <a:off x="4261607" y="4575120"/>
            <a:ext cx="706074" cy="110795"/>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Left 18">
            <a:extLst>
              <a:ext uri="{FF2B5EF4-FFF2-40B4-BE49-F238E27FC236}">
                <a16:creationId xmlns:a16="http://schemas.microsoft.com/office/drawing/2014/main" id="{F6F1F23F-A248-4553-815B-46241242AD39}"/>
              </a:ext>
            </a:extLst>
          </p:cNvPr>
          <p:cNvSpPr/>
          <p:nvPr/>
        </p:nvSpPr>
        <p:spPr>
          <a:xfrm>
            <a:off x="4261607" y="4158822"/>
            <a:ext cx="706074" cy="110795"/>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DE7FAA23-8D33-4D3C-A11A-691B87F59C64}"/>
              </a:ext>
            </a:extLst>
          </p:cNvPr>
          <p:cNvSpPr/>
          <p:nvPr/>
        </p:nvSpPr>
        <p:spPr>
          <a:xfrm>
            <a:off x="4303201" y="4820852"/>
            <a:ext cx="706074" cy="12895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F9F3D383-0B9D-4C88-8C27-DCB5884E0833}"/>
              </a:ext>
            </a:extLst>
          </p:cNvPr>
          <p:cNvSpPr/>
          <p:nvPr/>
        </p:nvSpPr>
        <p:spPr>
          <a:xfrm>
            <a:off x="4280481" y="4363757"/>
            <a:ext cx="706074" cy="12895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735581E8-7924-4AD8-B107-D24EA7FF943E}"/>
              </a:ext>
            </a:extLst>
          </p:cNvPr>
          <p:cNvSpPr/>
          <p:nvPr/>
        </p:nvSpPr>
        <p:spPr>
          <a:xfrm>
            <a:off x="4303201" y="5237150"/>
            <a:ext cx="706074" cy="12895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2555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1332B-4B03-427A-A65B-250C88C094E7}"/>
              </a:ext>
            </a:extLst>
          </p:cNvPr>
          <p:cNvSpPr>
            <a:spLocks noGrp="1"/>
          </p:cNvSpPr>
          <p:nvPr>
            <p:ph type="title"/>
          </p:nvPr>
        </p:nvSpPr>
        <p:spPr/>
        <p:txBody>
          <a:bodyPr/>
          <a:lstStyle/>
          <a:p>
            <a:r>
              <a:rPr lang="en-US" b="1" i="1" dirty="0">
                <a:solidFill>
                  <a:srgbClr val="7030A0"/>
                </a:solidFill>
              </a:rPr>
              <a:t>Calling engineer in action</a:t>
            </a:r>
          </a:p>
        </p:txBody>
      </p:sp>
      <p:pic>
        <p:nvPicPr>
          <p:cNvPr id="6" name="Picture 5">
            <a:extLst>
              <a:ext uri="{FF2B5EF4-FFF2-40B4-BE49-F238E27FC236}">
                <a16:creationId xmlns:a16="http://schemas.microsoft.com/office/drawing/2014/main" id="{FC6DCA41-8E42-4443-A875-A3016C819D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4811" y="1828800"/>
            <a:ext cx="2286000" cy="2286000"/>
          </a:xfrm>
          <a:prstGeom prst="rect">
            <a:avLst/>
          </a:prstGeom>
        </p:spPr>
      </p:pic>
    </p:spTree>
    <p:extLst>
      <p:ext uri="{BB962C8B-B14F-4D97-AF65-F5344CB8AC3E}">
        <p14:creationId xmlns:p14="http://schemas.microsoft.com/office/powerpoint/2010/main" val="2422318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C2C82-47EE-44D6-806C-FD25915970EE}"/>
              </a:ext>
            </a:extLst>
          </p:cNvPr>
          <p:cNvSpPr>
            <a:spLocks noGrp="1"/>
          </p:cNvSpPr>
          <p:nvPr>
            <p:ph type="title"/>
          </p:nvPr>
        </p:nvSpPr>
        <p:spPr/>
        <p:txBody>
          <a:bodyPr/>
          <a:lstStyle/>
          <a:p>
            <a:r>
              <a:rPr lang="en-US" b="1" i="1">
                <a:solidFill>
                  <a:srgbClr val="7030A0"/>
                </a:solidFill>
              </a:rPr>
              <a:t>Precompile on targeted device</a:t>
            </a:r>
          </a:p>
        </p:txBody>
      </p:sp>
      <p:sp>
        <p:nvSpPr>
          <p:cNvPr id="3" name="Content Placeholder 2">
            <a:extLst>
              <a:ext uri="{FF2B5EF4-FFF2-40B4-BE49-F238E27FC236}">
                <a16:creationId xmlns:a16="http://schemas.microsoft.com/office/drawing/2014/main" id="{BB0D518B-6585-4C22-8CBC-AABE253A30E3}"/>
              </a:ext>
            </a:extLst>
          </p:cNvPr>
          <p:cNvSpPr>
            <a:spLocks noGrp="1"/>
          </p:cNvSpPr>
          <p:nvPr>
            <p:ph idx="1"/>
          </p:nvPr>
        </p:nvSpPr>
        <p:spPr>
          <a:xfrm>
            <a:off x="838200" y="1825625"/>
            <a:ext cx="10515600" cy="4351338"/>
          </a:xfrm>
        </p:spPr>
        <p:txBody>
          <a:bodyPr>
            <a:normAutofit/>
          </a:bodyPr>
          <a:lstStyle/>
          <a:p>
            <a:r>
              <a:rPr lang="en-US" dirty="0"/>
              <a:t>Execution and compilation environment is always matched</a:t>
            </a:r>
          </a:p>
          <a:p>
            <a:r>
              <a:rPr lang="en-US" dirty="0"/>
              <a:t>NGEN</a:t>
            </a:r>
          </a:p>
          <a:p>
            <a:pPr lvl="1"/>
            <a:r>
              <a:rPr lang="en-US" dirty="0"/>
              <a:t>Cache the JIT and </a:t>
            </a:r>
            <a:r>
              <a:rPr lang="en-US" dirty="0" err="1"/>
              <a:t>TypeSystem</a:t>
            </a:r>
            <a:r>
              <a:rPr lang="en-US" dirty="0"/>
              <a:t> result at deploy time</a:t>
            </a:r>
          </a:p>
          <a:p>
            <a:pPr lvl="1"/>
            <a:r>
              <a:rPr lang="en-US" dirty="0"/>
              <a:t>Remove majority of JIT from program execution</a:t>
            </a:r>
          </a:p>
          <a:p>
            <a:r>
              <a:rPr lang="en-US" dirty="0"/>
              <a:t>Program execution just running compiled code</a:t>
            </a:r>
          </a:p>
          <a:p>
            <a:pPr marL="0" indent="0">
              <a:buNone/>
            </a:pPr>
            <a:r>
              <a:rPr lang="en-US" b="1" i="1" dirty="0">
                <a:solidFill>
                  <a:schemeClr val="accent1"/>
                </a:solidFill>
              </a:rPr>
              <a:t>				</a:t>
            </a:r>
            <a:endParaRPr lang="en-US" dirty="0"/>
          </a:p>
          <a:p>
            <a:pPr marL="0" indent="0">
              <a:buNone/>
            </a:pPr>
            <a:endParaRPr lang="en-US" dirty="0"/>
          </a:p>
        </p:txBody>
      </p:sp>
    </p:spTree>
    <p:extLst>
      <p:ext uri="{BB962C8B-B14F-4D97-AF65-F5344CB8AC3E}">
        <p14:creationId xmlns:p14="http://schemas.microsoft.com/office/powerpoint/2010/main" val="163527527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2"/>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398B5-136C-4996-AF73-A8FCE165B4F3}"/>
              </a:ext>
            </a:extLst>
          </p:cNvPr>
          <p:cNvSpPr>
            <a:spLocks noGrp="1"/>
          </p:cNvSpPr>
          <p:nvPr>
            <p:ph type="title"/>
          </p:nvPr>
        </p:nvSpPr>
        <p:spPr>
          <a:xfrm>
            <a:off x="838200" y="298623"/>
            <a:ext cx="10515600" cy="1325563"/>
          </a:xfrm>
        </p:spPr>
        <p:txBody>
          <a:bodyPr>
            <a:normAutofit/>
          </a:bodyPr>
          <a:lstStyle/>
          <a:p>
            <a:r>
              <a:rPr lang="en-US" b="1" i="1" dirty="0">
                <a:solidFill>
                  <a:srgbClr val="7030A0"/>
                </a:solidFill>
              </a:rPr>
              <a:t>Simple HelloWorld </a:t>
            </a:r>
            <a:r>
              <a:rPr lang="en-US" b="1" i="1" dirty="0" err="1">
                <a:solidFill>
                  <a:srgbClr val="7030A0"/>
                </a:solidFill>
              </a:rPr>
              <a:t>WebApi</a:t>
            </a:r>
            <a:r>
              <a:rPr lang="en-US" b="1" i="1" dirty="0">
                <a:solidFill>
                  <a:srgbClr val="7030A0"/>
                </a:solidFill>
              </a:rPr>
              <a:t> sample</a:t>
            </a:r>
            <a:endParaRPr lang="en-US" sz="2700" b="1" i="1" dirty="0">
              <a:solidFill>
                <a:srgbClr val="7030A0"/>
              </a:solidFill>
            </a:endParaRPr>
          </a:p>
        </p:txBody>
      </p:sp>
      <p:graphicFrame>
        <p:nvGraphicFramePr>
          <p:cNvPr id="4" name="Content Placeholder 3">
            <a:extLst>
              <a:ext uri="{FF2B5EF4-FFF2-40B4-BE49-F238E27FC236}">
                <a16:creationId xmlns:a16="http://schemas.microsoft.com/office/drawing/2014/main" id="{96F30DFB-23D6-4605-B25E-7BCB144356BB}"/>
              </a:ext>
            </a:extLst>
          </p:cNvPr>
          <p:cNvGraphicFramePr>
            <a:graphicFrameLocks noGrp="1"/>
          </p:cNvGraphicFramePr>
          <p:nvPr>
            <p:ph idx="1"/>
            <p:extLst>
              <p:ext uri="{D42A27DB-BD31-4B8C-83A1-F6EECF244321}">
                <p14:modId xmlns:p14="http://schemas.microsoft.com/office/powerpoint/2010/main" val="4060309180"/>
              </p:ext>
            </p:extLst>
          </p:nvPr>
        </p:nvGraphicFramePr>
        <p:xfrm>
          <a:off x="1015335" y="1943258"/>
          <a:ext cx="7679778" cy="1631215"/>
        </p:xfrm>
        <a:graphic>
          <a:graphicData uri="http://schemas.openxmlformats.org/drawingml/2006/table">
            <a:tbl>
              <a:tblPr firstRow="1" firstCol="1" bandRow="1">
                <a:tableStyleId>{5C22544A-7EE6-4342-B048-85BDC9FD1C3A}</a:tableStyleId>
              </a:tblPr>
              <a:tblGrid>
                <a:gridCol w="1007184">
                  <a:extLst>
                    <a:ext uri="{9D8B030D-6E8A-4147-A177-3AD203B41FA5}">
                      <a16:colId xmlns:a16="http://schemas.microsoft.com/office/drawing/2014/main" val="1128943493"/>
                    </a:ext>
                  </a:extLst>
                </a:gridCol>
                <a:gridCol w="1636674">
                  <a:extLst>
                    <a:ext uri="{9D8B030D-6E8A-4147-A177-3AD203B41FA5}">
                      <a16:colId xmlns:a16="http://schemas.microsoft.com/office/drawing/2014/main" val="3922385217"/>
                    </a:ext>
                  </a:extLst>
                </a:gridCol>
                <a:gridCol w="1007184">
                  <a:extLst>
                    <a:ext uri="{9D8B030D-6E8A-4147-A177-3AD203B41FA5}">
                      <a16:colId xmlns:a16="http://schemas.microsoft.com/office/drawing/2014/main" val="1902167056"/>
                    </a:ext>
                  </a:extLst>
                </a:gridCol>
                <a:gridCol w="1007184">
                  <a:extLst>
                    <a:ext uri="{9D8B030D-6E8A-4147-A177-3AD203B41FA5}">
                      <a16:colId xmlns:a16="http://schemas.microsoft.com/office/drawing/2014/main" val="1330991193"/>
                    </a:ext>
                  </a:extLst>
                </a:gridCol>
                <a:gridCol w="1007184">
                  <a:extLst>
                    <a:ext uri="{9D8B030D-6E8A-4147-A177-3AD203B41FA5}">
                      <a16:colId xmlns:a16="http://schemas.microsoft.com/office/drawing/2014/main" val="3007240265"/>
                    </a:ext>
                  </a:extLst>
                </a:gridCol>
                <a:gridCol w="1007184">
                  <a:extLst>
                    <a:ext uri="{9D8B030D-6E8A-4147-A177-3AD203B41FA5}">
                      <a16:colId xmlns:a16="http://schemas.microsoft.com/office/drawing/2014/main" val="4207964750"/>
                    </a:ext>
                  </a:extLst>
                </a:gridCol>
                <a:gridCol w="1007184">
                  <a:extLst>
                    <a:ext uri="{9D8B030D-6E8A-4147-A177-3AD203B41FA5}">
                      <a16:colId xmlns:a16="http://schemas.microsoft.com/office/drawing/2014/main" val="2880742856"/>
                    </a:ext>
                  </a:extLst>
                </a:gridCol>
              </a:tblGrid>
              <a:tr h="815607">
                <a:tc>
                  <a:txBody>
                    <a:bodyPr/>
                    <a:lstStyle/>
                    <a:p>
                      <a:endParaRPr lang="en-US" sz="1800" dirty="0">
                        <a:effectLst/>
                        <a:latin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Configuration</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r">
                        <a:spcBef>
                          <a:spcPts val="0"/>
                        </a:spcBef>
                        <a:spcAft>
                          <a:spcPts val="0"/>
                        </a:spcAft>
                      </a:pPr>
                      <a:r>
                        <a:rPr lang="en-US" sz="1800">
                          <a:effectLst/>
                        </a:rPr>
                        <a:t>Hot Startup</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r">
                        <a:spcBef>
                          <a:spcPts val="0"/>
                        </a:spcBef>
                        <a:spcAft>
                          <a:spcPts val="0"/>
                        </a:spcAft>
                      </a:pPr>
                      <a:r>
                        <a:rPr lang="en-US" sz="1800">
                          <a:effectLst/>
                        </a:rPr>
                        <a:t>Cold Startup</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r">
                        <a:spcBef>
                          <a:spcPts val="0"/>
                        </a:spcBef>
                        <a:spcAft>
                          <a:spcPts val="0"/>
                        </a:spcAft>
                      </a:pPr>
                      <a:r>
                        <a:rPr lang="en-US" sz="1800" dirty="0">
                          <a:effectLst/>
                        </a:rPr>
                        <a:t>Methods JITed</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r">
                        <a:spcBef>
                          <a:spcPts val="0"/>
                        </a:spcBef>
                        <a:spcAft>
                          <a:spcPts val="0"/>
                        </a:spcAft>
                      </a:pPr>
                      <a:r>
                        <a:rPr lang="en-US" sz="1800" dirty="0">
                          <a:effectLst/>
                        </a:rPr>
                        <a:t>Kbytes JITed</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r">
                        <a:spcBef>
                          <a:spcPts val="0"/>
                        </a:spcBef>
                        <a:spcAft>
                          <a:spcPts val="0"/>
                        </a:spcAft>
                      </a:pPr>
                      <a:r>
                        <a:rPr lang="en-US" sz="1800" dirty="0">
                          <a:effectLst/>
                        </a:rPr>
                        <a:t>JIT Time (Hot)</a:t>
                      </a:r>
                      <a:endParaRPr lang="en-US" sz="18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713066542"/>
                  </a:ext>
                </a:extLst>
              </a:tr>
              <a:tr h="407804">
                <a:tc>
                  <a:txBody>
                    <a:bodyPr/>
                    <a:lstStyle/>
                    <a:p>
                      <a:pPr marL="0" marR="0">
                        <a:spcBef>
                          <a:spcPts val="0"/>
                        </a:spcBef>
                        <a:spcAft>
                          <a:spcPts val="0"/>
                        </a:spcAft>
                      </a:pPr>
                      <a:r>
                        <a:rPr lang="en-US" sz="1800" dirty="0">
                          <a:effectLst/>
                        </a:rPr>
                        <a:t>NET471</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800">
                          <a:effectLst/>
                        </a:rPr>
                        <a:t>JIT</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r">
                        <a:spcBef>
                          <a:spcPts val="0"/>
                        </a:spcBef>
                        <a:spcAft>
                          <a:spcPts val="0"/>
                        </a:spcAft>
                      </a:pPr>
                      <a:r>
                        <a:rPr lang="en-US" sz="1800" dirty="0">
                          <a:effectLst/>
                        </a:rPr>
                        <a:t>1.38s</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r">
                        <a:spcBef>
                          <a:spcPts val="0"/>
                        </a:spcBef>
                        <a:spcAft>
                          <a:spcPts val="0"/>
                        </a:spcAft>
                      </a:pPr>
                      <a:r>
                        <a:rPr lang="en-US" sz="1800" dirty="0">
                          <a:effectLst/>
                        </a:rPr>
                        <a:t>1.78s</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r">
                        <a:spcBef>
                          <a:spcPts val="0"/>
                        </a:spcBef>
                        <a:spcAft>
                          <a:spcPts val="0"/>
                        </a:spcAft>
                      </a:pPr>
                      <a:r>
                        <a:rPr lang="en-US" sz="1800">
                          <a:effectLst/>
                        </a:rPr>
                        <a:t>4,417</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r">
                        <a:spcBef>
                          <a:spcPts val="0"/>
                        </a:spcBef>
                        <a:spcAft>
                          <a:spcPts val="0"/>
                        </a:spcAft>
                      </a:pPr>
                      <a:r>
                        <a:rPr lang="en-US" sz="1800" dirty="0">
                          <a:effectLst/>
                        </a:rPr>
                        <a:t>392kb</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r">
                        <a:spcBef>
                          <a:spcPts val="0"/>
                        </a:spcBef>
                        <a:spcAft>
                          <a:spcPts val="0"/>
                        </a:spcAft>
                      </a:pPr>
                      <a:r>
                        <a:rPr lang="en-US" sz="1800" dirty="0">
                          <a:effectLst/>
                        </a:rPr>
                        <a:t>1.49s</a:t>
                      </a:r>
                      <a:endParaRPr lang="en-US" sz="18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320716097"/>
                  </a:ext>
                </a:extLst>
              </a:tr>
              <a:tr h="407804">
                <a:tc>
                  <a:txBody>
                    <a:bodyPr/>
                    <a:lstStyle/>
                    <a:p>
                      <a:endParaRPr lang="en-US" sz="1800" dirty="0">
                        <a:effectLst/>
                        <a:latin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Ngen for FX</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r">
                        <a:spcBef>
                          <a:spcPts val="0"/>
                        </a:spcBef>
                        <a:spcAft>
                          <a:spcPts val="0"/>
                        </a:spcAft>
                      </a:pPr>
                      <a:r>
                        <a:rPr lang="en-US" sz="1800" dirty="0">
                          <a:effectLst/>
                        </a:rPr>
                        <a:t>0.48s</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r">
                        <a:spcBef>
                          <a:spcPts val="0"/>
                        </a:spcBef>
                        <a:spcAft>
                          <a:spcPts val="0"/>
                        </a:spcAft>
                      </a:pPr>
                      <a:r>
                        <a:rPr lang="en-US" sz="1800" dirty="0">
                          <a:effectLst/>
                        </a:rPr>
                        <a:t>1.02s</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r">
                        <a:spcBef>
                          <a:spcPts val="0"/>
                        </a:spcBef>
                        <a:spcAft>
                          <a:spcPts val="0"/>
                        </a:spcAft>
                      </a:pPr>
                      <a:r>
                        <a:rPr lang="en-US" sz="1800" dirty="0">
                          <a:effectLst/>
                        </a:rPr>
                        <a:t>1,153</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r">
                        <a:spcBef>
                          <a:spcPts val="0"/>
                        </a:spcBef>
                        <a:spcAft>
                          <a:spcPts val="0"/>
                        </a:spcAft>
                      </a:pPr>
                      <a:r>
                        <a:rPr lang="en-US" sz="1800" dirty="0">
                          <a:effectLst/>
                        </a:rPr>
                        <a:t>81kb</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r">
                        <a:spcBef>
                          <a:spcPts val="0"/>
                        </a:spcBef>
                        <a:spcAft>
                          <a:spcPts val="0"/>
                        </a:spcAft>
                      </a:pPr>
                      <a:r>
                        <a:rPr lang="en-US" sz="1800" dirty="0">
                          <a:effectLst/>
                        </a:rPr>
                        <a:t>0.42s</a:t>
                      </a:r>
                      <a:endParaRPr lang="en-US" sz="18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035196716"/>
                  </a:ext>
                </a:extLst>
              </a:tr>
            </a:tbl>
          </a:graphicData>
        </a:graphic>
      </p:graphicFrame>
      <p:sp>
        <p:nvSpPr>
          <p:cNvPr id="5" name="Rectangle 4">
            <a:extLst>
              <a:ext uri="{FF2B5EF4-FFF2-40B4-BE49-F238E27FC236}">
                <a16:creationId xmlns:a16="http://schemas.microsoft.com/office/drawing/2014/main" id="{92385212-8216-40F6-9444-D169C6BA40EB}"/>
              </a:ext>
            </a:extLst>
          </p:cNvPr>
          <p:cNvSpPr/>
          <p:nvPr/>
        </p:nvSpPr>
        <p:spPr>
          <a:xfrm>
            <a:off x="955963" y="4042355"/>
            <a:ext cx="7439891" cy="369332"/>
          </a:xfrm>
          <a:prstGeom prst="rect">
            <a:avLst/>
          </a:prstGeom>
        </p:spPr>
        <p:txBody>
          <a:bodyPr wrap="square">
            <a:spAutoFit/>
          </a:bodyPr>
          <a:lstStyle/>
          <a:p>
            <a:r>
              <a:rPr lang="en-US" b="1" i="1" dirty="0">
                <a:solidFill>
                  <a:schemeClr val="accent1"/>
                </a:solidFill>
              </a:rPr>
              <a:t>Start up is now 0.48 second. Not bad! We are done!</a:t>
            </a:r>
          </a:p>
        </p:txBody>
      </p:sp>
      <p:sp>
        <p:nvSpPr>
          <p:cNvPr id="6" name="Oval 5">
            <a:extLst>
              <a:ext uri="{FF2B5EF4-FFF2-40B4-BE49-F238E27FC236}">
                <a16:creationId xmlns:a16="http://schemas.microsoft.com/office/drawing/2014/main" id="{2EC8A87F-DEF5-4358-AA65-4F251C78EC87}"/>
              </a:ext>
            </a:extLst>
          </p:cNvPr>
          <p:cNvSpPr/>
          <p:nvPr/>
        </p:nvSpPr>
        <p:spPr>
          <a:xfrm>
            <a:off x="5610114" y="2955870"/>
            <a:ext cx="1420009" cy="852544"/>
          </a:xfrm>
          <a:prstGeom prst="ellipse">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6115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C2C82-47EE-44D6-806C-FD25915970EE}"/>
              </a:ext>
            </a:extLst>
          </p:cNvPr>
          <p:cNvSpPr>
            <a:spLocks noGrp="1"/>
          </p:cNvSpPr>
          <p:nvPr>
            <p:ph type="title"/>
          </p:nvPr>
        </p:nvSpPr>
        <p:spPr/>
        <p:txBody>
          <a:bodyPr/>
          <a:lstStyle/>
          <a:p>
            <a:r>
              <a:rPr lang="en-US" b="1" i="1" dirty="0">
                <a:solidFill>
                  <a:srgbClr val="7030A0"/>
                </a:solidFill>
              </a:rPr>
              <a:t>Fragility</a:t>
            </a:r>
          </a:p>
        </p:txBody>
      </p:sp>
      <p:sp>
        <p:nvSpPr>
          <p:cNvPr id="3" name="Content Placeholder 2">
            <a:extLst>
              <a:ext uri="{FF2B5EF4-FFF2-40B4-BE49-F238E27FC236}">
                <a16:creationId xmlns:a16="http://schemas.microsoft.com/office/drawing/2014/main" id="{BB0D518B-6585-4C22-8CBC-AABE253A30E3}"/>
              </a:ext>
            </a:extLst>
          </p:cNvPr>
          <p:cNvSpPr>
            <a:spLocks noGrp="1"/>
          </p:cNvSpPr>
          <p:nvPr>
            <p:ph idx="1"/>
          </p:nvPr>
        </p:nvSpPr>
        <p:spPr>
          <a:xfrm>
            <a:off x="838200" y="1825625"/>
            <a:ext cx="10515600" cy="4351338"/>
          </a:xfrm>
        </p:spPr>
        <p:txBody>
          <a:bodyPr>
            <a:normAutofit/>
          </a:bodyPr>
          <a:lstStyle/>
          <a:p>
            <a:r>
              <a:rPr lang="en-US" dirty="0"/>
              <a:t>JIT / </a:t>
            </a:r>
            <a:r>
              <a:rPr lang="en-US" dirty="0" err="1"/>
              <a:t>TypeSystem</a:t>
            </a:r>
            <a:r>
              <a:rPr lang="en-US" dirty="0"/>
              <a:t> output depends on</a:t>
            </a:r>
          </a:p>
          <a:p>
            <a:pPr lvl="1"/>
            <a:r>
              <a:rPr lang="en-US" dirty="0"/>
              <a:t>Layout of code in the application and framework</a:t>
            </a:r>
          </a:p>
          <a:p>
            <a:pPr lvl="1"/>
            <a:r>
              <a:rPr lang="en-US" dirty="0"/>
              <a:t>Data structures within the CLR</a:t>
            </a:r>
          </a:p>
          <a:p>
            <a:r>
              <a:rPr lang="en-US" dirty="0"/>
              <a:t>This is fragile and causes precompiled images to be invalidated</a:t>
            </a:r>
          </a:p>
          <a:p>
            <a:pPr lvl="1"/>
            <a:r>
              <a:rPr lang="en-US" dirty="0"/>
              <a:t>.NET Framework is serviced via Windows Update</a:t>
            </a:r>
          </a:p>
          <a:p>
            <a:pPr lvl="1"/>
            <a:r>
              <a:rPr lang="en-US" dirty="0"/>
              <a:t>Application dependencies update</a:t>
            </a:r>
          </a:p>
          <a:p>
            <a:r>
              <a:rPr lang="en-US" dirty="0"/>
              <a:t>Performance can change after deployment</a:t>
            </a:r>
            <a:r>
              <a:rPr lang="en-US" b="1" i="1" dirty="0">
                <a:solidFill>
                  <a:schemeClr val="accent1"/>
                </a:solidFill>
              </a:rPr>
              <a:t>		</a:t>
            </a:r>
            <a:endParaRPr lang="en-US" dirty="0"/>
          </a:p>
          <a:p>
            <a:pPr marL="0" indent="0">
              <a:buNone/>
            </a:pPr>
            <a:endParaRPr lang="en-US" dirty="0"/>
          </a:p>
        </p:txBody>
      </p:sp>
    </p:spTree>
    <p:extLst>
      <p:ext uri="{BB962C8B-B14F-4D97-AF65-F5344CB8AC3E}">
        <p14:creationId xmlns:p14="http://schemas.microsoft.com/office/powerpoint/2010/main" val="218495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B7337-4B5E-435C-A4E3-637A54EF17E6}"/>
              </a:ext>
            </a:extLst>
          </p:cNvPr>
          <p:cNvSpPr>
            <a:spLocks noGrp="1"/>
          </p:cNvSpPr>
          <p:nvPr>
            <p:ph type="title"/>
          </p:nvPr>
        </p:nvSpPr>
        <p:spPr/>
        <p:txBody>
          <a:bodyPr/>
          <a:lstStyle/>
          <a:p>
            <a:r>
              <a:rPr lang="en-US" b="1" i="1" dirty="0">
                <a:solidFill>
                  <a:srgbClr val="7030A0"/>
                </a:solidFill>
              </a:rPr>
              <a:t>Engineer was happy for a while!</a:t>
            </a:r>
          </a:p>
        </p:txBody>
      </p:sp>
      <p:pic>
        <p:nvPicPr>
          <p:cNvPr id="5" name="Content Placeholder 4">
            <a:extLst>
              <a:ext uri="{FF2B5EF4-FFF2-40B4-BE49-F238E27FC236}">
                <a16:creationId xmlns:a16="http://schemas.microsoft.com/office/drawing/2014/main" id="{6B93CFC0-593C-4432-99FD-687E00F615D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65269" y="2110149"/>
            <a:ext cx="2286000" cy="2286000"/>
          </a:xfrm>
        </p:spPr>
      </p:pic>
    </p:spTree>
    <p:extLst>
      <p:ext uri="{BB962C8B-B14F-4D97-AF65-F5344CB8AC3E}">
        <p14:creationId xmlns:p14="http://schemas.microsoft.com/office/powerpoint/2010/main" val="1610856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EC521-062A-41AB-A125-0EE4AACFE102}"/>
              </a:ext>
            </a:extLst>
          </p:cNvPr>
          <p:cNvSpPr>
            <a:spLocks noGrp="1"/>
          </p:cNvSpPr>
          <p:nvPr>
            <p:ph type="title"/>
          </p:nvPr>
        </p:nvSpPr>
        <p:spPr/>
        <p:txBody>
          <a:bodyPr/>
          <a:lstStyle/>
          <a:p>
            <a:r>
              <a:rPr lang="en-US" b="1" i="1" dirty="0">
                <a:solidFill>
                  <a:srgbClr val="7030A0"/>
                </a:solidFill>
              </a:rPr>
              <a:t>The world changes on you…..</a:t>
            </a:r>
          </a:p>
        </p:txBody>
      </p:sp>
      <p:sp>
        <p:nvSpPr>
          <p:cNvPr id="3" name="Content Placeholder 2">
            <a:extLst>
              <a:ext uri="{FF2B5EF4-FFF2-40B4-BE49-F238E27FC236}">
                <a16:creationId xmlns:a16="http://schemas.microsoft.com/office/drawing/2014/main" id="{C76031F9-E4D1-4513-91E7-81AD1D8C5006}"/>
              </a:ext>
            </a:extLst>
          </p:cNvPr>
          <p:cNvSpPr>
            <a:spLocks noGrp="1"/>
          </p:cNvSpPr>
          <p:nvPr>
            <p:ph idx="1"/>
          </p:nvPr>
        </p:nvSpPr>
        <p:spPr/>
        <p:txBody>
          <a:bodyPr/>
          <a:lstStyle/>
          <a:p>
            <a:r>
              <a:rPr lang="en-US" dirty="0"/>
              <a:t>Devices where battery life matters</a:t>
            </a:r>
          </a:p>
          <a:p>
            <a:r>
              <a:rPr lang="en-US" dirty="0"/>
              <a:t>Build once and deploy on millions of servers</a:t>
            </a:r>
          </a:p>
          <a:p>
            <a:r>
              <a:rPr lang="en-US" dirty="0"/>
              <a:t>Sorry… but we don’t trust you.</a:t>
            </a:r>
          </a:p>
          <a:p>
            <a:pPr lvl="1"/>
            <a:r>
              <a:rPr lang="en-US" dirty="0"/>
              <a:t>Security – those executable on disk should be signed</a:t>
            </a:r>
          </a:p>
          <a:p>
            <a:pPr lvl="1"/>
            <a:r>
              <a:rPr lang="en-US" dirty="0"/>
              <a:t>No admin service allowed on servers, locked down devices, or Linux</a:t>
            </a:r>
          </a:p>
          <a:p>
            <a:pPr lvl="1"/>
            <a:endParaRPr lang="en-US" dirty="0"/>
          </a:p>
          <a:p>
            <a:pPr lvl="1"/>
            <a:endParaRPr lang="en-US" dirty="0"/>
          </a:p>
          <a:p>
            <a:endParaRPr lang="en-US" dirty="0"/>
          </a:p>
        </p:txBody>
      </p:sp>
      <p:pic>
        <p:nvPicPr>
          <p:cNvPr id="5" name="Picture 4">
            <a:extLst>
              <a:ext uri="{FF2B5EF4-FFF2-40B4-BE49-F238E27FC236}">
                <a16:creationId xmlns:a16="http://schemas.microsoft.com/office/drawing/2014/main" id="{10CA0413-0F51-47EB-8761-1A0E7F3661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9062" y="1690688"/>
            <a:ext cx="1886989" cy="1945179"/>
          </a:xfrm>
          <a:prstGeom prst="rect">
            <a:avLst/>
          </a:prstGeom>
        </p:spPr>
      </p:pic>
    </p:spTree>
    <p:extLst>
      <p:ext uri="{BB962C8B-B14F-4D97-AF65-F5344CB8AC3E}">
        <p14:creationId xmlns:p14="http://schemas.microsoft.com/office/powerpoint/2010/main" val="4293515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61ADC-81F5-4DDA-9957-624EDAC76184}"/>
              </a:ext>
            </a:extLst>
          </p:cNvPr>
          <p:cNvSpPr>
            <a:spLocks noGrp="1"/>
          </p:cNvSpPr>
          <p:nvPr>
            <p:ph type="title"/>
          </p:nvPr>
        </p:nvSpPr>
        <p:spPr/>
        <p:txBody>
          <a:bodyPr/>
          <a:lstStyle/>
          <a:p>
            <a:r>
              <a:rPr lang="en-US" b="1" i="1" dirty="0">
                <a:solidFill>
                  <a:srgbClr val="7030A0"/>
                </a:solidFill>
              </a:rPr>
              <a:t>Compile </a:t>
            </a:r>
            <a:r>
              <a:rPr lang="en-US" b="1" i="1">
                <a:solidFill>
                  <a:srgbClr val="7030A0"/>
                </a:solidFill>
              </a:rPr>
              <a:t>once at build lab</a:t>
            </a:r>
            <a:endParaRPr lang="en-US" b="1" i="1" dirty="0">
              <a:solidFill>
                <a:srgbClr val="7030A0"/>
              </a:solidFill>
            </a:endParaRPr>
          </a:p>
        </p:txBody>
      </p:sp>
      <p:sp>
        <p:nvSpPr>
          <p:cNvPr id="3" name="Content Placeholder 2">
            <a:extLst>
              <a:ext uri="{FF2B5EF4-FFF2-40B4-BE49-F238E27FC236}">
                <a16:creationId xmlns:a16="http://schemas.microsoft.com/office/drawing/2014/main" id="{F9098FD3-CE5F-47D5-98A6-D20029F4E0CE}"/>
              </a:ext>
            </a:extLst>
          </p:cNvPr>
          <p:cNvSpPr>
            <a:spLocks noGrp="1"/>
          </p:cNvSpPr>
          <p:nvPr>
            <p:ph idx="1"/>
          </p:nvPr>
        </p:nvSpPr>
        <p:spPr/>
        <p:txBody>
          <a:bodyPr/>
          <a:lstStyle/>
          <a:p>
            <a:r>
              <a:rPr lang="en-US" dirty="0"/>
              <a:t>Need to deal with mismatch between compilation and execution</a:t>
            </a:r>
          </a:p>
          <a:p>
            <a:pPr lvl="1"/>
            <a:r>
              <a:rPr lang="en-US" dirty="0"/>
              <a:t>Scale back of caching – don’t layout types till execution</a:t>
            </a:r>
          </a:p>
          <a:p>
            <a:pPr lvl="1"/>
            <a:r>
              <a:rPr lang="en-US" dirty="0"/>
              <a:t>Scale back code optimization such as </a:t>
            </a:r>
            <a:r>
              <a:rPr lang="en-US" dirty="0" err="1"/>
              <a:t>inlining</a:t>
            </a:r>
            <a:r>
              <a:rPr lang="en-US" dirty="0"/>
              <a:t>, de-virtualization</a:t>
            </a:r>
          </a:p>
          <a:p>
            <a:r>
              <a:rPr lang="en-US" b="1" dirty="0">
                <a:solidFill>
                  <a:schemeClr val="accent6">
                    <a:lumMod val="50000"/>
                  </a:schemeClr>
                </a:solidFill>
              </a:rPr>
              <a:t>CrossGen.exe</a:t>
            </a:r>
            <a:r>
              <a:rPr lang="en-US" dirty="0"/>
              <a:t> </a:t>
            </a:r>
          </a:p>
          <a:p>
            <a:pPr lvl="1"/>
            <a:r>
              <a:rPr lang="en-US" dirty="0"/>
              <a:t>Generate less performing code </a:t>
            </a:r>
          </a:p>
          <a:p>
            <a:pPr lvl="1"/>
            <a:r>
              <a:rPr lang="en-US" dirty="0"/>
              <a:t>With version resilience and copy-deployable</a:t>
            </a:r>
          </a:p>
        </p:txBody>
      </p:sp>
    </p:spTree>
    <p:extLst>
      <p:ext uri="{BB962C8B-B14F-4D97-AF65-F5344CB8AC3E}">
        <p14:creationId xmlns:p14="http://schemas.microsoft.com/office/powerpoint/2010/main" val="3179557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D67867-E12D-4F09-8DDD-83D255173573}"/>
              </a:ext>
            </a:extLst>
          </p:cNvPr>
          <p:cNvSpPr txBox="1"/>
          <p:nvPr/>
        </p:nvSpPr>
        <p:spPr>
          <a:xfrm>
            <a:off x="556952" y="208781"/>
            <a:ext cx="9709266" cy="2092881"/>
          </a:xfrm>
          <a:prstGeom prst="rect">
            <a:avLst/>
          </a:prstGeom>
          <a:noFill/>
        </p:spPr>
        <p:txBody>
          <a:bodyPr wrap="square" rtlCol="0">
            <a:spAutoFit/>
          </a:bodyPr>
          <a:lstStyle/>
          <a:p>
            <a:r>
              <a:rPr lang="en-US" sz="1600" dirty="0"/>
              <a:t>C#:</a:t>
            </a:r>
          </a:p>
          <a:p>
            <a:r>
              <a:rPr lang="en-US" sz="1600" dirty="0"/>
              <a:t>    public static void </a:t>
            </a:r>
            <a:r>
              <a:rPr lang="en-US" sz="1600" dirty="0" err="1"/>
              <a:t>GenDoTest</a:t>
            </a:r>
            <a:r>
              <a:rPr lang="en-US" sz="1600" dirty="0"/>
              <a:t>&lt;T&gt;(</a:t>
            </a:r>
            <a:r>
              <a:rPr lang="en-US" sz="1600" dirty="0" err="1"/>
              <a:t>GenBaseClass</a:t>
            </a:r>
            <a:r>
              <a:rPr lang="en-US" sz="1600" dirty="0"/>
              <a:t>&lt;T&gt; o, string exp)</a:t>
            </a:r>
          </a:p>
          <a:p>
            <a:r>
              <a:rPr lang="en-US" sz="1600" dirty="0"/>
              <a:t>    {</a:t>
            </a:r>
          </a:p>
          <a:p>
            <a:r>
              <a:rPr lang="en-US" sz="1600" dirty="0"/>
              <a:t>        </a:t>
            </a:r>
            <a:r>
              <a:rPr lang="en-US" sz="1600" dirty="0" err="1"/>
              <a:t>Debugger.Break</a:t>
            </a:r>
            <a:r>
              <a:rPr lang="en-US" sz="1600" dirty="0"/>
              <a:t>();</a:t>
            </a:r>
          </a:p>
          <a:p>
            <a:r>
              <a:rPr lang="en-US" sz="1600" dirty="0"/>
              <a:t>        string res = </a:t>
            </a:r>
            <a:r>
              <a:rPr lang="en-US" sz="1600" dirty="0" err="1"/>
              <a:t>o</a:t>
            </a:r>
            <a:r>
              <a:rPr lang="en-US" sz="1600"/>
              <a:t>.ToString</a:t>
            </a:r>
            <a:r>
              <a:rPr lang="en-US" sz="1600" dirty="0"/>
              <a:t>();</a:t>
            </a:r>
          </a:p>
          <a:p>
            <a:r>
              <a:rPr lang="en-US" sz="1600" dirty="0"/>
              <a:t>        if(exp != res) throw new Exception();</a:t>
            </a:r>
          </a:p>
          <a:p>
            <a:r>
              <a:rPr lang="en-US" sz="1600" dirty="0"/>
              <a:t>    }</a:t>
            </a:r>
          </a:p>
          <a:p>
            <a:endParaRPr lang="en-US" dirty="0"/>
          </a:p>
        </p:txBody>
      </p:sp>
      <p:sp>
        <p:nvSpPr>
          <p:cNvPr id="5" name="TextBox 4">
            <a:extLst>
              <a:ext uri="{FF2B5EF4-FFF2-40B4-BE49-F238E27FC236}">
                <a16:creationId xmlns:a16="http://schemas.microsoft.com/office/drawing/2014/main" id="{E5175BAE-B0A2-455F-B012-ADE4A911A781}"/>
              </a:ext>
            </a:extLst>
          </p:cNvPr>
          <p:cNvSpPr txBox="1"/>
          <p:nvPr/>
        </p:nvSpPr>
        <p:spPr>
          <a:xfrm>
            <a:off x="656705" y="2211185"/>
            <a:ext cx="4838008" cy="4062651"/>
          </a:xfrm>
          <a:prstGeom prst="rect">
            <a:avLst/>
          </a:prstGeom>
          <a:noFill/>
        </p:spPr>
        <p:txBody>
          <a:bodyPr wrap="square" rtlCol="0">
            <a:spAutoFit/>
          </a:bodyPr>
          <a:lstStyle/>
          <a:p>
            <a:r>
              <a:rPr lang="en-US" sz="1200" b="1" dirty="0">
                <a:solidFill>
                  <a:srgbClr val="C00000"/>
                </a:solidFill>
              </a:rPr>
              <a:t>NGEN </a:t>
            </a:r>
            <a:r>
              <a:rPr lang="en-US" sz="1200" b="1" dirty="0" err="1">
                <a:solidFill>
                  <a:srgbClr val="C00000"/>
                </a:solidFill>
              </a:rPr>
              <a:t>codegen</a:t>
            </a:r>
            <a:r>
              <a:rPr lang="en-US" sz="1200" b="1" dirty="0">
                <a:solidFill>
                  <a:srgbClr val="C00000"/>
                </a:solidFill>
              </a:rPr>
              <a:t>:</a:t>
            </a:r>
          </a:p>
          <a:p>
            <a:r>
              <a:rPr lang="en-US" sz="1200" dirty="0"/>
              <a:t>push    </a:t>
            </a:r>
            <a:r>
              <a:rPr lang="en-US" sz="1200" dirty="0" err="1"/>
              <a:t>rdi</a:t>
            </a:r>
            <a:endParaRPr lang="en-US" sz="1200" dirty="0"/>
          </a:p>
          <a:p>
            <a:r>
              <a:rPr lang="en-US" sz="1200" dirty="0"/>
              <a:t>push    </a:t>
            </a:r>
            <a:r>
              <a:rPr lang="en-US" sz="1200" dirty="0" err="1"/>
              <a:t>rsi</a:t>
            </a:r>
            <a:endParaRPr lang="en-US" sz="1200" dirty="0"/>
          </a:p>
          <a:p>
            <a:r>
              <a:rPr lang="en-US" sz="1200" dirty="0"/>
              <a:t>sub     rsp,28h</a:t>
            </a:r>
          </a:p>
          <a:p>
            <a:r>
              <a:rPr lang="en-US" sz="1200" dirty="0"/>
              <a:t>mov     </a:t>
            </a:r>
            <a:r>
              <a:rPr lang="en-US" sz="1200" dirty="0" err="1"/>
              <a:t>rsi,rdx</a:t>
            </a:r>
            <a:endParaRPr lang="en-US" sz="1200" dirty="0"/>
          </a:p>
          <a:p>
            <a:r>
              <a:rPr lang="en-US" sz="1200" dirty="0"/>
              <a:t>mov     rdi,r8</a:t>
            </a:r>
          </a:p>
          <a:p>
            <a:r>
              <a:rPr lang="en-US" sz="1200" dirty="0"/>
              <a:t>call    </a:t>
            </a:r>
            <a:r>
              <a:rPr lang="en-US" sz="1200" dirty="0" err="1"/>
              <a:t>CLRStub</a:t>
            </a:r>
            <a:r>
              <a:rPr lang="en-US" sz="1200" dirty="0"/>
              <a:t>[</a:t>
            </a:r>
            <a:r>
              <a:rPr lang="en-US" sz="1200" dirty="0" err="1"/>
              <a:t>ExternalMethodThunk</a:t>
            </a:r>
            <a:r>
              <a:rPr lang="en-US" sz="1200" dirty="0"/>
              <a:t>]@7ffd363160c0 (00007ffd`363160c0)</a:t>
            </a:r>
          </a:p>
          <a:p>
            <a:r>
              <a:rPr lang="en-US" sz="1200" dirty="0"/>
              <a:t>mov     </a:t>
            </a:r>
            <a:r>
              <a:rPr lang="en-US" sz="1200" dirty="0" err="1"/>
              <a:t>rcx,rsi</a:t>
            </a:r>
            <a:endParaRPr lang="en-US" sz="1200" dirty="0"/>
          </a:p>
          <a:p>
            <a:r>
              <a:rPr lang="en-US" sz="1200" dirty="0"/>
              <a:t>mov     </a:t>
            </a:r>
            <a:r>
              <a:rPr lang="en-US" sz="1200" dirty="0" err="1"/>
              <a:t>rax,qword</a:t>
            </a:r>
            <a:r>
              <a:rPr lang="en-US" sz="1200" dirty="0"/>
              <a:t> </a:t>
            </a:r>
            <a:r>
              <a:rPr lang="en-US" sz="1200" dirty="0" err="1"/>
              <a:t>ptr</a:t>
            </a:r>
            <a:r>
              <a:rPr lang="en-US" sz="1200" dirty="0"/>
              <a:t> [</a:t>
            </a:r>
            <a:r>
              <a:rPr lang="en-US" sz="1200" dirty="0" err="1"/>
              <a:t>rsi</a:t>
            </a:r>
            <a:r>
              <a:rPr lang="en-US" sz="1200" dirty="0"/>
              <a:t>]</a:t>
            </a:r>
          </a:p>
          <a:p>
            <a:r>
              <a:rPr lang="en-US" sz="1200" dirty="0"/>
              <a:t>mov     </a:t>
            </a:r>
            <a:r>
              <a:rPr lang="en-US" sz="1200" dirty="0" err="1"/>
              <a:t>rax,qword</a:t>
            </a:r>
            <a:r>
              <a:rPr lang="en-US" sz="1200" dirty="0"/>
              <a:t> </a:t>
            </a:r>
            <a:r>
              <a:rPr lang="en-US" sz="1200" dirty="0" err="1"/>
              <a:t>ptr</a:t>
            </a:r>
            <a:r>
              <a:rPr lang="en-US" sz="1200" dirty="0"/>
              <a:t> [rax+40h]</a:t>
            </a:r>
          </a:p>
          <a:p>
            <a:r>
              <a:rPr lang="en-US" sz="1200" dirty="0"/>
              <a:t>call    qword </a:t>
            </a:r>
            <a:r>
              <a:rPr lang="en-US" sz="1200" dirty="0" err="1"/>
              <a:t>ptr</a:t>
            </a:r>
            <a:r>
              <a:rPr lang="en-US" sz="1200" dirty="0"/>
              <a:t> [rax+20h] =&gt; goes directly to target</a:t>
            </a:r>
          </a:p>
          <a:p>
            <a:r>
              <a:rPr lang="en-US" sz="1200" dirty="0"/>
              <a:t>mov     </a:t>
            </a:r>
            <a:r>
              <a:rPr lang="en-US" sz="1200" dirty="0" err="1"/>
              <a:t>rdx,rax</a:t>
            </a:r>
            <a:endParaRPr lang="en-US" sz="1200" dirty="0"/>
          </a:p>
          <a:p>
            <a:r>
              <a:rPr lang="en-US" sz="1200" dirty="0"/>
              <a:t>mov     </a:t>
            </a:r>
            <a:r>
              <a:rPr lang="en-US" sz="1200" dirty="0" err="1"/>
              <a:t>rcx,rdi</a:t>
            </a:r>
            <a:endParaRPr lang="en-US" sz="1200" dirty="0"/>
          </a:p>
          <a:p>
            <a:r>
              <a:rPr lang="en-US" sz="1200" dirty="0"/>
              <a:t>call    </a:t>
            </a:r>
            <a:r>
              <a:rPr lang="en-US" sz="1200" dirty="0" err="1"/>
              <a:t>CLRStub</a:t>
            </a:r>
            <a:r>
              <a:rPr lang="en-US" sz="1200" dirty="0"/>
              <a:t>[</a:t>
            </a:r>
            <a:r>
              <a:rPr lang="en-US" sz="1200" dirty="0" err="1"/>
              <a:t>ExternalMethodThunk</a:t>
            </a:r>
            <a:r>
              <a:rPr lang="en-US" sz="1200" dirty="0"/>
              <a:t>]@7ffd363160c8 (00007ffd`363160c8)</a:t>
            </a:r>
          </a:p>
          <a:p>
            <a:r>
              <a:rPr lang="en-US" sz="1200" dirty="0"/>
              <a:t>test    </a:t>
            </a:r>
            <a:r>
              <a:rPr lang="en-US" sz="1200" dirty="0" err="1"/>
              <a:t>eax,eax</a:t>
            </a:r>
            <a:endParaRPr lang="en-US" sz="1200" dirty="0"/>
          </a:p>
          <a:p>
            <a:r>
              <a:rPr lang="en-US" sz="1200" dirty="0"/>
              <a:t>je      00007ffd`3631ca60</a:t>
            </a:r>
          </a:p>
          <a:p>
            <a:r>
              <a:rPr lang="en-US" sz="1200" dirty="0"/>
              <a:t>add     rsp,28h</a:t>
            </a:r>
          </a:p>
          <a:p>
            <a:r>
              <a:rPr lang="en-US" sz="1200" dirty="0"/>
              <a:t>pop     </a:t>
            </a:r>
            <a:r>
              <a:rPr lang="en-US" sz="1200" dirty="0" err="1"/>
              <a:t>rsi</a:t>
            </a:r>
            <a:endParaRPr lang="en-US" sz="1200" dirty="0"/>
          </a:p>
          <a:p>
            <a:r>
              <a:rPr lang="en-US" sz="1200" dirty="0"/>
              <a:t>pop     </a:t>
            </a:r>
            <a:r>
              <a:rPr lang="en-US" sz="1200" dirty="0" err="1"/>
              <a:t>rdi</a:t>
            </a:r>
            <a:endParaRPr lang="en-US" sz="1200" dirty="0"/>
          </a:p>
          <a:p>
            <a:r>
              <a:rPr lang="en-US" sz="1200" dirty="0"/>
              <a:t>ret</a:t>
            </a:r>
          </a:p>
          <a:p>
            <a:endParaRPr lang="en-US" dirty="0"/>
          </a:p>
        </p:txBody>
      </p:sp>
      <p:sp>
        <p:nvSpPr>
          <p:cNvPr id="6" name="TextBox 5">
            <a:extLst>
              <a:ext uri="{FF2B5EF4-FFF2-40B4-BE49-F238E27FC236}">
                <a16:creationId xmlns:a16="http://schemas.microsoft.com/office/drawing/2014/main" id="{9337829C-6AFB-4FF5-85C0-250C3CC4E416}"/>
              </a:ext>
            </a:extLst>
          </p:cNvPr>
          <p:cNvSpPr txBox="1"/>
          <p:nvPr/>
        </p:nvSpPr>
        <p:spPr>
          <a:xfrm>
            <a:off x="5807826" y="1380189"/>
            <a:ext cx="5727469" cy="4893647"/>
          </a:xfrm>
          <a:prstGeom prst="rect">
            <a:avLst/>
          </a:prstGeom>
          <a:noFill/>
        </p:spPr>
        <p:txBody>
          <a:bodyPr wrap="square" rtlCol="0">
            <a:spAutoFit/>
          </a:bodyPr>
          <a:lstStyle/>
          <a:p>
            <a:r>
              <a:rPr lang="en-US" sz="1200" b="1" dirty="0" err="1">
                <a:solidFill>
                  <a:srgbClr val="C00000"/>
                </a:solidFill>
              </a:rPr>
              <a:t>Crossgen</a:t>
            </a:r>
            <a:r>
              <a:rPr lang="en-US" sz="1200" b="1" dirty="0">
                <a:solidFill>
                  <a:srgbClr val="C00000"/>
                </a:solidFill>
              </a:rPr>
              <a:t> </a:t>
            </a:r>
            <a:r>
              <a:rPr lang="en-US" sz="1200" b="1" dirty="0" err="1">
                <a:solidFill>
                  <a:srgbClr val="C00000"/>
                </a:solidFill>
              </a:rPr>
              <a:t>codegen</a:t>
            </a:r>
            <a:r>
              <a:rPr lang="en-US" sz="1200" b="1" dirty="0">
                <a:solidFill>
                  <a:srgbClr val="C00000"/>
                </a:solidFill>
              </a:rPr>
              <a:t>:</a:t>
            </a:r>
          </a:p>
          <a:p>
            <a:r>
              <a:rPr lang="en-US" sz="1200" dirty="0"/>
              <a:t>push    </a:t>
            </a:r>
            <a:r>
              <a:rPr lang="en-US" sz="1200" dirty="0" err="1"/>
              <a:t>rdi</a:t>
            </a:r>
            <a:endParaRPr lang="en-US" sz="1200" dirty="0"/>
          </a:p>
          <a:p>
            <a:r>
              <a:rPr lang="en-US" sz="1200" dirty="0"/>
              <a:t>push    </a:t>
            </a:r>
            <a:r>
              <a:rPr lang="en-US" sz="1200" dirty="0" err="1"/>
              <a:t>rsi</a:t>
            </a:r>
            <a:endParaRPr lang="en-US" sz="1200" dirty="0"/>
          </a:p>
          <a:p>
            <a:r>
              <a:rPr lang="en-US" sz="1200" dirty="0"/>
              <a:t>push    </a:t>
            </a:r>
            <a:r>
              <a:rPr lang="en-US" sz="1200" dirty="0" err="1"/>
              <a:t>rbx</a:t>
            </a:r>
            <a:endParaRPr lang="en-US" sz="1200" dirty="0"/>
          </a:p>
          <a:p>
            <a:r>
              <a:rPr lang="en-US" sz="1200" dirty="0"/>
              <a:t>sub     rsp,30h</a:t>
            </a:r>
          </a:p>
          <a:p>
            <a:r>
              <a:rPr lang="en-US" sz="1200" dirty="0"/>
              <a:t>mov     qword </a:t>
            </a:r>
            <a:r>
              <a:rPr lang="en-US" sz="1200" dirty="0" err="1"/>
              <a:t>ptr</a:t>
            </a:r>
            <a:r>
              <a:rPr lang="en-US" sz="1200" dirty="0"/>
              <a:t> [rsp+28h],</a:t>
            </a:r>
            <a:r>
              <a:rPr lang="en-US" sz="1200" dirty="0" err="1"/>
              <a:t>rcx</a:t>
            </a:r>
            <a:endParaRPr lang="en-US" sz="1200" dirty="0"/>
          </a:p>
          <a:p>
            <a:r>
              <a:rPr lang="en-US" sz="1200" dirty="0"/>
              <a:t>mov     </a:t>
            </a:r>
            <a:r>
              <a:rPr lang="en-US" sz="1200" dirty="0" err="1"/>
              <a:t>rsi,rcx</a:t>
            </a:r>
            <a:endParaRPr lang="en-US" sz="1200" dirty="0"/>
          </a:p>
          <a:p>
            <a:r>
              <a:rPr lang="en-US" sz="1200" dirty="0"/>
              <a:t>mov     </a:t>
            </a:r>
            <a:r>
              <a:rPr lang="en-US" sz="1200" dirty="0" err="1"/>
              <a:t>rdi,rdx</a:t>
            </a:r>
            <a:endParaRPr lang="en-US" sz="1200" dirty="0"/>
          </a:p>
          <a:p>
            <a:r>
              <a:rPr lang="en-US" sz="1200" dirty="0"/>
              <a:t>mov     rbx,r8</a:t>
            </a:r>
          </a:p>
          <a:p>
            <a:r>
              <a:rPr lang="en-US" sz="1200" dirty="0"/>
              <a:t>call    qword </a:t>
            </a:r>
            <a:r>
              <a:rPr lang="en-US" sz="1200" dirty="0" err="1"/>
              <a:t>ptr</a:t>
            </a:r>
            <a:r>
              <a:rPr lang="en-US" sz="1200" dirty="0"/>
              <a:t> [MyRepro_ni+0x1178 (00007ffd`36421178)]</a:t>
            </a:r>
          </a:p>
          <a:p>
            <a:r>
              <a:rPr lang="en-US" sz="1200" dirty="0"/>
              <a:t>mov     </a:t>
            </a:r>
            <a:r>
              <a:rPr lang="en-US" sz="1200" dirty="0" err="1"/>
              <a:t>rcx,rsi</a:t>
            </a:r>
            <a:endParaRPr lang="en-US" sz="1200" dirty="0"/>
          </a:p>
          <a:p>
            <a:r>
              <a:rPr lang="en-US" sz="1200" dirty="0"/>
              <a:t>call    qword </a:t>
            </a:r>
            <a:r>
              <a:rPr lang="en-US" sz="1200" dirty="0" err="1"/>
              <a:t>ptr</a:t>
            </a:r>
            <a:r>
              <a:rPr lang="en-US" sz="1200" dirty="0"/>
              <a:t> [MyRepro_ni+0x1038 (00007ffd`36421038)]</a:t>
            </a:r>
          </a:p>
          <a:p>
            <a:r>
              <a:rPr lang="en-US" sz="1200" dirty="0"/>
              <a:t>mov     </a:t>
            </a:r>
            <a:r>
              <a:rPr lang="en-US" sz="1200" dirty="0" err="1"/>
              <a:t>rcx,rdi</a:t>
            </a:r>
            <a:endParaRPr lang="en-US" sz="1200" dirty="0"/>
          </a:p>
          <a:p>
            <a:r>
              <a:rPr lang="en-US" sz="1200" dirty="0"/>
              <a:t>mov     r11,rax</a:t>
            </a:r>
          </a:p>
          <a:p>
            <a:r>
              <a:rPr lang="en-US" sz="1200" dirty="0" err="1"/>
              <a:t>cmp</a:t>
            </a:r>
            <a:r>
              <a:rPr lang="en-US" sz="1200" dirty="0"/>
              <a:t>     </a:t>
            </a:r>
            <a:r>
              <a:rPr lang="en-US" sz="1200" dirty="0" err="1"/>
              <a:t>dword</a:t>
            </a:r>
            <a:r>
              <a:rPr lang="en-US" sz="1200" dirty="0"/>
              <a:t> </a:t>
            </a:r>
            <a:r>
              <a:rPr lang="en-US" sz="1200" dirty="0" err="1"/>
              <a:t>ptr</a:t>
            </a:r>
            <a:r>
              <a:rPr lang="en-US" sz="1200" dirty="0"/>
              <a:t> [</a:t>
            </a:r>
            <a:r>
              <a:rPr lang="en-US" sz="1200" dirty="0" err="1"/>
              <a:t>rcx</a:t>
            </a:r>
            <a:r>
              <a:rPr lang="en-US" sz="1200" dirty="0"/>
              <a:t>],</a:t>
            </a:r>
            <a:r>
              <a:rPr lang="en-US" sz="1200" dirty="0" err="1"/>
              <a:t>ecx</a:t>
            </a:r>
            <a:endParaRPr lang="en-US" sz="1200" dirty="0"/>
          </a:p>
          <a:p>
            <a:r>
              <a:rPr lang="en-US" sz="1200" dirty="0"/>
              <a:t>call    qword </a:t>
            </a:r>
            <a:r>
              <a:rPr lang="en-US" sz="1200" dirty="0" err="1"/>
              <a:t>ptr</a:t>
            </a:r>
            <a:r>
              <a:rPr lang="en-US" sz="1200" dirty="0"/>
              <a:t> [</a:t>
            </a:r>
            <a:r>
              <a:rPr lang="en-US" sz="1200" dirty="0" err="1"/>
              <a:t>rax</a:t>
            </a:r>
            <a:r>
              <a:rPr lang="en-US" sz="1200" dirty="0"/>
              <a:t>] =&gt; goes through VSD stub (5 more instructions before hitting target)</a:t>
            </a:r>
          </a:p>
          <a:p>
            <a:r>
              <a:rPr lang="en-US" sz="1200" dirty="0"/>
              <a:t>mov     </a:t>
            </a:r>
            <a:r>
              <a:rPr lang="en-US" sz="1200" dirty="0" err="1"/>
              <a:t>rdx,rax</a:t>
            </a:r>
            <a:endParaRPr lang="en-US" sz="1200" dirty="0"/>
          </a:p>
          <a:p>
            <a:r>
              <a:rPr lang="en-US" sz="1200" dirty="0"/>
              <a:t>mov     </a:t>
            </a:r>
            <a:r>
              <a:rPr lang="en-US" sz="1200" dirty="0" err="1"/>
              <a:t>rcx,rbx</a:t>
            </a:r>
            <a:endParaRPr lang="en-US" sz="1200" dirty="0"/>
          </a:p>
          <a:p>
            <a:r>
              <a:rPr lang="en-US" sz="1200" dirty="0"/>
              <a:t>call    qword </a:t>
            </a:r>
            <a:r>
              <a:rPr lang="en-US" sz="1200" dirty="0" err="1"/>
              <a:t>ptr</a:t>
            </a:r>
            <a:r>
              <a:rPr lang="en-US" sz="1200" dirty="0"/>
              <a:t> [MyRepro_ni+0x1180 (00007ffd`36421180)]</a:t>
            </a:r>
          </a:p>
          <a:p>
            <a:r>
              <a:rPr lang="en-US" sz="1200" dirty="0"/>
              <a:t>test    </a:t>
            </a:r>
            <a:r>
              <a:rPr lang="en-US" sz="1200" dirty="0" err="1"/>
              <a:t>al,al</a:t>
            </a:r>
            <a:endParaRPr lang="en-US" sz="1200" dirty="0"/>
          </a:p>
          <a:p>
            <a:r>
              <a:rPr lang="en-US" sz="1200" dirty="0" err="1"/>
              <a:t>jne</a:t>
            </a:r>
            <a:r>
              <a:rPr lang="en-US" sz="1200" dirty="0"/>
              <a:t>     00007ffd`36424216</a:t>
            </a:r>
          </a:p>
          <a:p>
            <a:r>
              <a:rPr lang="en-US" sz="1200" dirty="0"/>
              <a:t>add     rsp,30h</a:t>
            </a:r>
          </a:p>
          <a:p>
            <a:r>
              <a:rPr lang="en-US" sz="1200" dirty="0"/>
              <a:t>pop     </a:t>
            </a:r>
            <a:r>
              <a:rPr lang="en-US" sz="1200" dirty="0" err="1"/>
              <a:t>rbx</a:t>
            </a:r>
            <a:endParaRPr lang="en-US" sz="1200" dirty="0"/>
          </a:p>
          <a:p>
            <a:r>
              <a:rPr lang="en-US" sz="1200" dirty="0"/>
              <a:t>pop     </a:t>
            </a:r>
            <a:r>
              <a:rPr lang="en-US" sz="1200" dirty="0" err="1"/>
              <a:t>rsi</a:t>
            </a:r>
            <a:endParaRPr lang="en-US" sz="1200" dirty="0"/>
          </a:p>
          <a:p>
            <a:r>
              <a:rPr lang="en-US" sz="1200" dirty="0"/>
              <a:t>pop     </a:t>
            </a:r>
            <a:r>
              <a:rPr lang="en-US" sz="1200" dirty="0" err="1"/>
              <a:t>rdi</a:t>
            </a:r>
            <a:endParaRPr lang="en-US" sz="1200" dirty="0"/>
          </a:p>
          <a:p>
            <a:r>
              <a:rPr lang="en-US" sz="1200" dirty="0"/>
              <a:t>ret</a:t>
            </a:r>
          </a:p>
        </p:txBody>
      </p:sp>
    </p:spTree>
    <p:extLst>
      <p:ext uri="{BB962C8B-B14F-4D97-AF65-F5344CB8AC3E}">
        <p14:creationId xmlns:p14="http://schemas.microsoft.com/office/powerpoint/2010/main" val="2119906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4">
                                            <p:txEl>
                                              <p:pRg st="4" end="4"/>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iterate type="lt">
                                    <p:tmAbs val="25"/>
                                  </p:iterate>
                                  <p:childTnLst>
                                    <p:set>
                                      <p:cBhvr override="childStyle">
                                        <p:cTn id="10" dur="indefinite"/>
                                        <p:tgtEl>
                                          <p:spTgt spid="5">
                                            <p:txEl>
                                              <p:pRg st="7" end="7"/>
                                            </p:txEl>
                                          </p:spTgt>
                                        </p:tgtEl>
                                        <p:attrNameLst>
                                          <p:attrName>style.fontWeight</p:attrName>
                                        </p:attrNameLst>
                                      </p:cBhvr>
                                      <p:to>
                                        <p:strVal val="bold"/>
                                      </p:to>
                                    </p:set>
                                  </p:childTnLst>
                                </p:cTn>
                              </p:par>
                              <p:par>
                                <p:cTn id="11" presetID="15" presetClass="emph" presetSubtype="0" nodeType="withEffect">
                                  <p:stCondLst>
                                    <p:cond delay="0"/>
                                  </p:stCondLst>
                                  <p:iterate type="lt">
                                    <p:tmAbs val="25"/>
                                  </p:iterate>
                                  <p:childTnLst>
                                    <p:set>
                                      <p:cBhvr override="childStyle">
                                        <p:cTn id="12" dur="indefinite"/>
                                        <p:tgtEl>
                                          <p:spTgt spid="5">
                                            <p:txEl>
                                              <p:pRg st="8" end="8"/>
                                            </p:txEl>
                                          </p:spTgt>
                                        </p:tgtEl>
                                        <p:attrNameLst>
                                          <p:attrName>style.fontWeight</p:attrName>
                                        </p:attrNameLst>
                                      </p:cBhvr>
                                      <p:to>
                                        <p:strVal val="bold"/>
                                      </p:to>
                                    </p:set>
                                  </p:childTnLst>
                                </p:cTn>
                              </p:par>
                              <p:par>
                                <p:cTn id="13" presetID="15" presetClass="emph" presetSubtype="0" nodeType="withEffect">
                                  <p:stCondLst>
                                    <p:cond delay="0"/>
                                  </p:stCondLst>
                                  <p:iterate type="lt">
                                    <p:tmAbs val="25"/>
                                  </p:iterate>
                                  <p:childTnLst>
                                    <p:set>
                                      <p:cBhvr override="childStyle">
                                        <p:cTn id="14" dur="indefinite"/>
                                        <p:tgtEl>
                                          <p:spTgt spid="5">
                                            <p:txEl>
                                              <p:pRg st="9" end="9"/>
                                            </p:txEl>
                                          </p:spTgt>
                                        </p:tgtEl>
                                        <p:attrNameLst>
                                          <p:attrName>style.fontWeight</p:attrName>
                                        </p:attrNameLst>
                                      </p:cBhvr>
                                      <p:to>
                                        <p:strVal val="bold"/>
                                      </p:to>
                                    </p:set>
                                  </p:childTnLst>
                                </p:cTn>
                              </p:par>
                              <p:par>
                                <p:cTn id="15" presetID="15" presetClass="emph" presetSubtype="0" nodeType="withEffect">
                                  <p:stCondLst>
                                    <p:cond delay="0"/>
                                  </p:stCondLst>
                                  <p:iterate type="lt">
                                    <p:tmAbs val="25"/>
                                  </p:iterate>
                                  <p:childTnLst>
                                    <p:set>
                                      <p:cBhvr override="childStyle">
                                        <p:cTn id="16" dur="indefinite"/>
                                        <p:tgtEl>
                                          <p:spTgt spid="5">
                                            <p:txEl>
                                              <p:pRg st="10" end="10"/>
                                            </p:txEl>
                                          </p:spTgt>
                                        </p:tgtEl>
                                        <p:attrNameLst>
                                          <p:attrName>style.fontWeight</p:attrName>
                                        </p:attrNameLst>
                                      </p:cBhvr>
                                      <p:to>
                                        <p:strVal val="bold"/>
                                      </p:to>
                                    </p:set>
                                  </p:childTnLst>
                                </p:cTn>
                              </p:par>
                            </p:childTnLst>
                          </p:cTn>
                        </p:par>
                      </p:childTnLst>
                    </p:cTn>
                  </p:par>
                  <p:par>
                    <p:cTn id="17" fill="hold">
                      <p:stCondLst>
                        <p:cond delay="indefinite"/>
                      </p:stCondLst>
                      <p:childTnLst>
                        <p:par>
                          <p:cTn id="18" fill="hold">
                            <p:stCondLst>
                              <p:cond delay="0"/>
                            </p:stCondLst>
                            <p:childTnLst>
                              <p:par>
                                <p:cTn id="19" presetID="15" presetClass="emph" presetSubtype="0" nodeType="clickEffect">
                                  <p:stCondLst>
                                    <p:cond delay="0"/>
                                  </p:stCondLst>
                                  <p:iterate type="lt">
                                    <p:tmAbs val="25"/>
                                  </p:iterate>
                                  <p:childTnLst>
                                    <p:set>
                                      <p:cBhvr override="childStyle">
                                        <p:cTn id="20" dur="indefinite"/>
                                        <p:tgtEl>
                                          <p:spTgt spid="6">
                                            <p:txEl>
                                              <p:pRg st="10" end="10"/>
                                            </p:txEl>
                                          </p:spTgt>
                                        </p:tgtEl>
                                        <p:attrNameLst>
                                          <p:attrName>style.fontWeight</p:attrName>
                                        </p:attrNameLst>
                                      </p:cBhvr>
                                      <p:to>
                                        <p:strVal val="bold"/>
                                      </p:to>
                                    </p:set>
                                  </p:childTnLst>
                                </p:cTn>
                              </p:par>
                              <p:par>
                                <p:cTn id="21" presetID="15" presetClass="emph" presetSubtype="0" nodeType="withEffect">
                                  <p:stCondLst>
                                    <p:cond delay="0"/>
                                  </p:stCondLst>
                                  <p:iterate type="lt">
                                    <p:tmAbs val="25"/>
                                  </p:iterate>
                                  <p:childTnLst>
                                    <p:set>
                                      <p:cBhvr override="childStyle">
                                        <p:cTn id="22" dur="indefinite"/>
                                        <p:tgtEl>
                                          <p:spTgt spid="6">
                                            <p:txEl>
                                              <p:pRg st="11" end="11"/>
                                            </p:txEl>
                                          </p:spTgt>
                                        </p:tgtEl>
                                        <p:attrNameLst>
                                          <p:attrName>style.fontWeight</p:attrName>
                                        </p:attrNameLst>
                                      </p:cBhvr>
                                      <p:to>
                                        <p:strVal val="bold"/>
                                      </p:to>
                                    </p:set>
                                  </p:childTnLst>
                                </p:cTn>
                              </p:par>
                              <p:par>
                                <p:cTn id="23" presetID="15" presetClass="emph" presetSubtype="0" nodeType="withEffect">
                                  <p:stCondLst>
                                    <p:cond delay="0"/>
                                  </p:stCondLst>
                                  <p:iterate type="lt">
                                    <p:tmAbs val="25"/>
                                  </p:iterate>
                                  <p:childTnLst>
                                    <p:set>
                                      <p:cBhvr override="childStyle">
                                        <p:cTn id="24" dur="indefinite"/>
                                        <p:tgtEl>
                                          <p:spTgt spid="6">
                                            <p:txEl>
                                              <p:pRg st="12" end="12"/>
                                            </p:txEl>
                                          </p:spTgt>
                                        </p:tgtEl>
                                        <p:attrNameLst>
                                          <p:attrName>style.fontWeight</p:attrName>
                                        </p:attrNameLst>
                                      </p:cBhvr>
                                      <p:to>
                                        <p:strVal val="bold"/>
                                      </p:to>
                                    </p:set>
                                  </p:childTnLst>
                                </p:cTn>
                              </p:par>
                              <p:par>
                                <p:cTn id="25" presetID="15" presetClass="emph" presetSubtype="0" nodeType="withEffect">
                                  <p:stCondLst>
                                    <p:cond delay="0"/>
                                  </p:stCondLst>
                                  <p:iterate type="lt">
                                    <p:tmAbs val="25"/>
                                  </p:iterate>
                                  <p:childTnLst>
                                    <p:set>
                                      <p:cBhvr override="childStyle">
                                        <p:cTn id="26" dur="indefinite"/>
                                        <p:tgtEl>
                                          <p:spTgt spid="6">
                                            <p:txEl>
                                              <p:pRg st="13" end="13"/>
                                            </p:txEl>
                                          </p:spTgt>
                                        </p:tgtEl>
                                        <p:attrNameLst>
                                          <p:attrName>style.fontWeight</p:attrName>
                                        </p:attrNameLst>
                                      </p:cBhvr>
                                      <p:to>
                                        <p:strVal val="bold"/>
                                      </p:to>
                                    </p:set>
                                  </p:childTnLst>
                                </p:cTn>
                              </p:par>
                              <p:par>
                                <p:cTn id="27" presetID="15" presetClass="emph" presetSubtype="0" nodeType="withEffect">
                                  <p:stCondLst>
                                    <p:cond delay="0"/>
                                  </p:stCondLst>
                                  <p:iterate type="lt">
                                    <p:tmAbs val="25"/>
                                  </p:iterate>
                                  <p:childTnLst>
                                    <p:set>
                                      <p:cBhvr override="childStyle">
                                        <p:cTn id="28" dur="indefinite"/>
                                        <p:tgtEl>
                                          <p:spTgt spid="6">
                                            <p:txEl>
                                              <p:pRg st="14" end="14"/>
                                            </p:txEl>
                                          </p:spTgt>
                                        </p:tgtEl>
                                        <p:attrNameLst>
                                          <p:attrName>style.fontWeight</p:attrName>
                                        </p:attrNameLst>
                                      </p:cBhvr>
                                      <p:to>
                                        <p:strVal val="bold"/>
                                      </p:to>
                                    </p:set>
                                  </p:childTnLst>
                                </p:cTn>
                              </p:par>
                              <p:par>
                                <p:cTn id="29" presetID="15" presetClass="emph" presetSubtype="0" nodeType="withEffect">
                                  <p:stCondLst>
                                    <p:cond delay="0"/>
                                  </p:stCondLst>
                                  <p:iterate type="lt">
                                    <p:tmAbs val="25"/>
                                  </p:iterate>
                                  <p:childTnLst>
                                    <p:set>
                                      <p:cBhvr override="childStyle">
                                        <p:cTn id="30" dur="indefinite"/>
                                        <p:tgtEl>
                                          <p:spTgt spid="6">
                                            <p:txEl>
                                              <p:pRg st="15" end="15"/>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B3C2F-D886-43DD-8458-3E16A42DCAA8}"/>
              </a:ext>
            </a:extLst>
          </p:cNvPr>
          <p:cNvSpPr>
            <a:spLocks noGrp="1"/>
          </p:cNvSpPr>
          <p:nvPr>
            <p:ph type="title"/>
          </p:nvPr>
        </p:nvSpPr>
        <p:spPr/>
        <p:txBody>
          <a:bodyPr>
            <a:normAutofit/>
          </a:bodyPr>
          <a:lstStyle/>
          <a:p>
            <a:r>
              <a:rPr lang="en-US" b="1" i="1">
                <a:solidFill>
                  <a:srgbClr val="7030A0"/>
                </a:solidFill>
              </a:rPr>
              <a:t>Simple HelloWorld </a:t>
            </a:r>
            <a:r>
              <a:rPr lang="en-US" b="1" i="1" err="1">
                <a:solidFill>
                  <a:srgbClr val="7030A0"/>
                </a:solidFill>
              </a:rPr>
              <a:t>WebApi</a:t>
            </a:r>
            <a:r>
              <a:rPr lang="en-US" b="1" i="1">
                <a:solidFill>
                  <a:srgbClr val="7030A0"/>
                </a:solidFill>
              </a:rPr>
              <a:t> sample</a:t>
            </a:r>
            <a:endParaRPr lang="en-US" sz="2400"/>
          </a:p>
        </p:txBody>
      </p:sp>
      <p:sp>
        <p:nvSpPr>
          <p:cNvPr id="3" name="Content Placeholder 2">
            <a:extLst>
              <a:ext uri="{FF2B5EF4-FFF2-40B4-BE49-F238E27FC236}">
                <a16:creationId xmlns:a16="http://schemas.microsoft.com/office/drawing/2014/main" id="{787B022A-23B8-43DA-B634-2BEF22D6AA35}"/>
              </a:ext>
            </a:extLst>
          </p:cNvPr>
          <p:cNvSpPr>
            <a:spLocks noGrp="1"/>
          </p:cNvSpPr>
          <p:nvPr>
            <p:ph idx="1"/>
          </p:nvPr>
        </p:nvSpPr>
        <p:spPr>
          <a:xfrm>
            <a:off x="838200" y="1825625"/>
            <a:ext cx="10515600" cy="3904400"/>
          </a:xfrm>
        </p:spPr>
        <p:txBody>
          <a:bodyPr/>
          <a:lstStyle/>
          <a:p>
            <a:pPr lvl="1"/>
            <a:endParaRPr lang="en-US"/>
          </a:p>
          <a:p>
            <a:pPr lvl="1"/>
            <a:endParaRPr lang="en-US"/>
          </a:p>
          <a:p>
            <a:pPr lvl="1"/>
            <a:endParaRPr lang="en-US"/>
          </a:p>
          <a:p>
            <a:pPr lvl="1"/>
            <a:endParaRPr lang="en-US"/>
          </a:p>
          <a:p>
            <a:pPr lvl="1"/>
            <a:endParaRPr lang="en-US"/>
          </a:p>
          <a:p>
            <a:pPr lvl="1"/>
            <a:endParaRPr lang="en-US"/>
          </a:p>
        </p:txBody>
      </p:sp>
      <p:graphicFrame>
        <p:nvGraphicFramePr>
          <p:cNvPr id="4" name="Table 3">
            <a:extLst>
              <a:ext uri="{FF2B5EF4-FFF2-40B4-BE49-F238E27FC236}">
                <a16:creationId xmlns:a16="http://schemas.microsoft.com/office/drawing/2014/main" id="{8F86EBDF-E4EF-471F-AEE4-40362C29805C}"/>
              </a:ext>
            </a:extLst>
          </p:cNvPr>
          <p:cNvGraphicFramePr>
            <a:graphicFrameLocks noGrp="1"/>
          </p:cNvGraphicFramePr>
          <p:nvPr>
            <p:extLst>
              <p:ext uri="{D42A27DB-BD31-4B8C-83A1-F6EECF244321}">
                <p14:modId xmlns:p14="http://schemas.microsoft.com/office/powerpoint/2010/main" val="1477921638"/>
              </p:ext>
            </p:extLst>
          </p:nvPr>
        </p:nvGraphicFramePr>
        <p:xfrm>
          <a:off x="937452" y="1825626"/>
          <a:ext cx="8672061" cy="3904400"/>
        </p:xfrm>
        <a:graphic>
          <a:graphicData uri="http://schemas.openxmlformats.org/drawingml/2006/table">
            <a:tbl>
              <a:tblPr firstRow="1" firstCol="1" bandRow="1">
                <a:tableStyleId>{5C22544A-7EE6-4342-B048-85BDC9FD1C3A}</a:tableStyleId>
              </a:tblPr>
              <a:tblGrid>
                <a:gridCol w="1262553">
                  <a:extLst>
                    <a:ext uri="{9D8B030D-6E8A-4147-A177-3AD203B41FA5}">
                      <a16:colId xmlns:a16="http://schemas.microsoft.com/office/drawing/2014/main" val="3687574990"/>
                    </a:ext>
                  </a:extLst>
                </a:gridCol>
                <a:gridCol w="1892557">
                  <a:extLst>
                    <a:ext uri="{9D8B030D-6E8A-4147-A177-3AD203B41FA5}">
                      <a16:colId xmlns:a16="http://schemas.microsoft.com/office/drawing/2014/main" val="985537170"/>
                    </a:ext>
                  </a:extLst>
                </a:gridCol>
                <a:gridCol w="1068672">
                  <a:extLst>
                    <a:ext uri="{9D8B030D-6E8A-4147-A177-3AD203B41FA5}">
                      <a16:colId xmlns:a16="http://schemas.microsoft.com/office/drawing/2014/main" val="2420879668"/>
                    </a:ext>
                  </a:extLst>
                </a:gridCol>
                <a:gridCol w="1010972">
                  <a:extLst>
                    <a:ext uri="{9D8B030D-6E8A-4147-A177-3AD203B41FA5}">
                      <a16:colId xmlns:a16="http://schemas.microsoft.com/office/drawing/2014/main" val="3962269651"/>
                    </a:ext>
                  </a:extLst>
                </a:gridCol>
                <a:gridCol w="1189101">
                  <a:extLst>
                    <a:ext uri="{9D8B030D-6E8A-4147-A177-3AD203B41FA5}">
                      <a16:colId xmlns:a16="http://schemas.microsoft.com/office/drawing/2014/main" val="1967531316"/>
                    </a:ext>
                  </a:extLst>
                </a:gridCol>
                <a:gridCol w="1124103">
                  <a:extLst>
                    <a:ext uri="{9D8B030D-6E8A-4147-A177-3AD203B41FA5}">
                      <a16:colId xmlns:a16="http://schemas.microsoft.com/office/drawing/2014/main" val="2344860219"/>
                    </a:ext>
                  </a:extLst>
                </a:gridCol>
                <a:gridCol w="1124103">
                  <a:extLst>
                    <a:ext uri="{9D8B030D-6E8A-4147-A177-3AD203B41FA5}">
                      <a16:colId xmlns:a16="http://schemas.microsoft.com/office/drawing/2014/main" val="3925752058"/>
                    </a:ext>
                  </a:extLst>
                </a:gridCol>
              </a:tblGrid>
              <a:tr h="766027">
                <a:tc>
                  <a:txBody>
                    <a:bodyPr/>
                    <a:lstStyle/>
                    <a:p>
                      <a:endParaRPr lang="en-US" sz="2000">
                        <a:effectLst/>
                        <a:latin typeface="Times New Roman" panose="02020603050405020304" pitchFamily="18" charset="0"/>
                      </a:endParaRPr>
                    </a:p>
                  </a:txBody>
                  <a:tcPr marL="51525" marR="51525" marT="0" marB="0"/>
                </a:tc>
                <a:tc>
                  <a:txBody>
                    <a:bodyPr/>
                    <a:lstStyle/>
                    <a:p>
                      <a:pPr marL="0" marR="0">
                        <a:spcBef>
                          <a:spcPts val="0"/>
                        </a:spcBef>
                        <a:spcAft>
                          <a:spcPts val="0"/>
                        </a:spcAft>
                      </a:pPr>
                      <a:r>
                        <a:rPr lang="en-US" sz="2000" b="1">
                          <a:solidFill>
                            <a:schemeClr val="bg1"/>
                          </a:solidFill>
                          <a:effectLst/>
                          <a:latin typeface="Calibri" panose="020F0502020204030204" pitchFamily="34" charset="0"/>
                          <a:ea typeface="Calibri" panose="020F0502020204030204" pitchFamily="34" charset="0"/>
                        </a:rPr>
                        <a:t>Configuration</a:t>
                      </a:r>
                      <a:endParaRPr lang="en-US" sz="2000">
                        <a:solidFill>
                          <a:schemeClr val="bg1"/>
                        </a:solidFill>
                        <a:effectLst/>
                        <a:latin typeface="Calibri" panose="020F0502020204030204" pitchFamily="34" charset="0"/>
                        <a:ea typeface="Calibri" panose="020F0502020204030204" pitchFamily="34" charset="0"/>
                      </a:endParaRPr>
                    </a:p>
                  </a:txBody>
                  <a:tcPr marL="51525" marR="51525" marT="0" marB="0"/>
                </a:tc>
                <a:tc>
                  <a:txBody>
                    <a:bodyPr/>
                    <a:lstStyle/>
                    <a:p>
                      <a:pPr marL="0" marR="0" algn="r">
                        <a:spcBef>
                          <a:spcPts val="0"/>
                        </a:spcBef>
                        <a:spcAft>
                          <a:spcPts val="0"/>
                        </a:spcAft>
                      </a:pPr>
                      <a:r>
                        <a:rPr lang="en-US" sz="2000" b="1">
                          <a:solidFill>
                            <a:schemeClr val="bg1"/>
                          </a:solidFill>
                          <a:effectLst/>
                          <a:latin typeface="Calibri" panose="020F0502020204030204" pitchFamily="34" charset="0"/>
                          <a:ea typeface="Calibri" panose="020F0502020204030204" pitchFamily="34" charset="0"/>
                        </a:rPr>
                        <a:t>Hot Startup</a:t>
                      </a:r>
                      <a:endParaRPr lang="en-US" sz="2000">
                        <a:solidFill>
                          <a:schemeClr val="bg1"/>
                        </a:solidFill>
                        <a:effectLst/>
                        <a:latin typeface="Calibri" panose="020F0502020204030204" pitchFamily="34" charset="0"/>
                        <a:ea typeface="Calibri" panose="020F0502020204030204" pitchFamily="34" charset="0"/>
                      </a:endParaRPr>
                    </a:p>
                  </a:txBody>
                  <a:tcPr marL="51525" marR="51525" marT="0" marB="0"/>
                </a:tc>
                <a:tc>
                  <a:txBody>
                    <a:bodyPr/>
                    <a:lstStyle/>
                    <a:p>
                      <a:pPr marL="0" marR="0" algn="r">
                        <a:spcBef>
                          <a:spcPts val="0"/>
                        </a:spcBef>
                        <a:spcAft>
                          <a:spcPts val="0"/>
                        </a:spcAft>
                      </a:pPr>
                      <a:r>
                        <a:rPr lang="en-US" sz="2000" b="1">
                          <a:solidFill>
                            <a:schemeClr val="bg1"/>
                          </a:solidFill>
                          <a:effectLst/>
                          <a:latin typeface="Calibri" panose="020F0502020204030204" pitchFamily="34" charset="0"/>
                          <a:ea typeface="Calibri" panose="020F0502020204030204" pitchFamily="34" charset="0"/>
                        </a:rPr>
                        <a:t>Cold Startup</a:t>
                      </a:r>
                      <a:endParaRPr lang="en-US" sz="2000">
                        <a:solidFill>
                          <a:schemeClr val="bg1"/>
                        </a:solidFill>
                        <a:effectLst/>
                        <a:latin typeface="Calibri" panose="020F0502020204030204" pitchFamily="34" charset="0"/>
                        <a:ea typeface="Calibri" panose="020F0502020204030204" pitchFamily="34" charset="0"/>
                      </a:endParaRPr>
                    </a:p>
                  </a:txBody>
                  <a:tcPr marL="51525" marR="51525" marT="0" marB="0"/>
                </a:tc>
                <a:tc>
                  <a:txBody>
                    <a:bodyPr/>
                    <a:lstStyle/>
                    <a:p>
                      <a:pPr marL="0" marR="0" algn="r">
                        <a:spcBef>
                          <a:spcPts val="0"/>
                        </a:spcBef>
                        <a:spcAft>
                          <a:spcPts val="0"/>
                        </a:spcAft>
                      </a:pPr>
                      <a:r>
                        <a:rPr lang="en-US" sz="2000" b="1" dirty="0">
                          <a:solidFill>
                            <a:schemeClr val="bg1"/>
                          </a:solidFill>
                          <a:effectLst/>
                          <a:latin typeface="Calibri" panose="020F0502020204030204" pitchFamily="34" charset="0"/>
                          <a:ea typeface="Calibri" panose="020F0502020204030204" pitchFamily="34" charset="0"/>
                        </a:rPr>
                        <a:t>Methods JITed</a:t>
                      </a:r>
                      <a:endParaRPr lang="en-US" sz="2000" dirty="0">
                        <a:solidFill>
                          <a:schemeClr val="bg1"/>
                        </a:solidFill>
                        <a:effectLst/>
                        <a:latin typeface="Calibri" panose="020F0502020204030204" pitchFamily="34" charset="0"/>
                        <a:ea typeface="Calibri" panose="020F0502020204030204" pitchFamily="34" charset="0"/>
                      </a:endParaRPr>
                    </a:p>
                  </a:txBody>
                  <a:tcPr marL="51525" marR="51525" marT="0" marB="0"/>
                </a:tc>
                <a:tc>
                  <a:txBody>
                    <a:bodyPr/>
                    <a:lstStyle/>
                    <a:p>
                      <a:pPr marL="0" marR="0" algn="r">
                        <a:spcBef>
                          <a:spcPts val="0"/>
                        </a:spcBef>
                        <a:spcAft>
                          <a:spcPts val="0"/>
                        </a:spcAft>
                      </a:pPr>
                      <a:r>
                        <a:rPr lang="en-US" sz="2000" b="1" dirty="0">
                          <a:solidFill>
                            <a:schemeClr val="bg1"/>
                          </a:solidFill>
                          <a:effectLst/>
                          <a:latin typeface="Calibri" panose="020F0502020204030204" pitchFamily="34" charset="0"/>
                          <a:ea typeface="Calibri" panose="020F0502020204030204" pitchFamily="34" charset="0"/>
                        </a:rPr>
                        <a:t>IL Code JITed</a:t>
                      </a:r>
                      <a:endParaRPr lang="en-US" sz="2000" dirty="0">
                        <a:solidFill>
                          <a:schemeClr val="bg1"/>
                        </a:solidFill>
                        <a:effectLst/>
                        <a:latin typeface="Calibri" panose="020F0502020204030204" pitchFamily="34" charset="0"/>
                        <a:ea typeface="Calibri" panose="020F0502020204030204" pitchFamily="34" charset="0"/>
                      </a:endParaRPr>
                    </a:p>
                  </a:txBody>
                  <a:tcPr marL="51525" marR="51525" marT="0" marB="0"/>
                </a:tc>
                <a:tc>
                  <a:txBody>
                    <a:bodyPr/>
                    <a:lstStyle/>
                    <a:p>
                      <a:pPr marL="0" marR="0" algn="r">
                        <a:spcBef>
                          <a:spcPts val="0"/>
                        </a:spcBef>
                        <a:spcAft>
                          <a:spcPts val="0"/>
                        </a:spcAft>
                      </a:pPr>
                      <a:r>
                        <a:rPr lang="en-US" sz="2000" b="1">
                          <a:solidFill>
                            <a:schemeClr val="bg1"/>
                          </a:solidFill>
                          <a:effectLst/>
                          <a:latin typeface="Calibri" panose="020F0502020204030204" pitchFamily="34" charset="0"/>
                          <a:ea typeface="Calibri" panose="020F0502020204030204" pitchFamily="34" charset="0"/>
                        </a:rPr>
                        <a:t>JIT Time</a:t>
                      </a:r>
                      <a:endParaRPr lang="en-US" sz="2000">
                        <a:solidFill>
                          <a:schemeClr val="bg1"/>
                        </a:solidFill>
                        <a:effectLst/>
                        <a:latin typeface="Calibri" panose="020F0502020204030204" pitchFamily="34" charset="0"/>
                        <a:ea typeface="Calibri" panose="020F0502020204030204" pitchFamily="34" charset="0"/>
                      </a:endParaRPr>
                    </a:p>
                  </a:txBody>
                  <a:tcPr marL="51525" marR="51525" marT="0" marB="0"/>
                </a:tc>
                <a:extLst>
                  <a:ext uri="{0D108BD9-81ED-4DB2-BD59-A6C34878D82A}">
                    <a16:rowId xmlns:a16="http://schemas.microsoft.com/office/drawing/2014/main" val="3754224105"/>
                  </a:ext>
                </a:extLst>
              </a:tr>
              <a:tr h="392299">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effectLst/>
                          <a:latin typeface="+mn-lt"/>
                        </a:rPr>
                        <a:t>.NET 4.7.1</a:t>
                      </a:r>
                    </a:p>
                  </a:txBody>
                  <a:tcPr marL="51525" marR="51525" marT="0" marB="0"/>
                </a:tc>
                <a:tc>
                  <a:txBody>
                    <a:bodyPr/>
                    <a:lstStyle/>
                    <a:p>
                      <a:pPr marL="0" marR="0">
                        <a:spcBef>
                          <a:spcPts val="0"/>
                        </a:spcBef>
                        <a:spcAft>
                          <a:spcPts val="0"/>
                        </a:spcAft>
                      </a:pPr>
                      <a:r>
                        <a:rPr lang="en-US" sz="2000">
                          <a:solidFill>
                            <a:srgbClr val="000000"/>
                          </a:solidFill>
                          <a:effectLst/>
                          <a:latin typeface="Calibri" panose="020F0502020204030204" pitchFamily="34" charset="0"/>
                          <a:ea typeface="Calibri" panose="020F0502020204030204" pitchFamily="34" charset="0"/>
                        </a:rPr>
                        <a:t>JIT</a:t>
                      </a:r>
                      <a:endParaRPr lang="en-US" sz="2000">
                        <a:effectLst/>
                        <a:latin typeface="Calibri" panose="020F0502020204030204" pitchFamily="34" charset="0"/>
                        <a:ea typeface="Calibri" panose="020F0502020204030204" pitchFamily="34" charset="0"/>
                      </a:endParaRPr>
                    </a:p>
                  </a:txBody>
                  <a:tcPr marL="51525" marR="51525" marT="0" marB="0"/>
                </a:tc>
                <a:tc>
                  <a:txBody>
                    <a:bodyPr/>
                    <a:lstStyle/>
                    <a:p>
                      <a:pPr marL="0" marR="0" algn="r">
                        <a:spcBef>
                          <a:spcPts val="0"/>
                        </a:spcBef>
                        <a:spcAft>
                          <a:spcPts val="0"/>
                        </a:spcAft>
                      </a:pPr>
                      <a:r>
                        <a:rPr lang="en-US" sz="2000">
                          <a:solidFill>
                            <a:srgbClr val="000000"/>
                          </a:solidFill>
                          <a:effectLst/>
                          <a:latin typeface="Calibri" panose="020F0502020204030204" pitchFamily="34" charset="0"/>
                          <a:ea typeface="Calibri" panose="020F0502020204030204" pitchFamily="34" charset="0"/>
                        </a:rPr>
                        <a:t>1.38 s</a:t>
                      </a:r>
                      <a:endParaRPr lang="en-US" sz="2000">
                        <a:effectLst/>
                        <a:latin typeface="Calibri" panose="020F0502020204030204" pitchFamily="34" charset="0"/>
                        <a:ea typeface="Calibri" panose="020F0502020204030204" pitchFamily="34" charset="0"/>
                      </a:endParaRPr>
                    </a:p>
                  </a:txBody>
                  <a:tcPr marL="51525" marR="51525" marT="0" marB="0"/>
                </a:tc>
                <a:tc>
                  <a:txBody>
                    <a:bodyPr/>
                    <a:lstStyle/>
                    <a:p>
                      <a:pPr marL="0" marR="0" algn="r">
                        <a:spcBef>
                          <a:spcPts val="0"/>
                        </a:spcBef>
                        <a:spcAft>
                          <a:spcPts val="0"/>
                        </a:spcAft>
                      </a:pPr>
                      <a:r>
                        <a:rPr lang="en-US" sz="2000">
                          <a:solidFill>
                            <a:srgbClr val="000000"/>
                          </a:solidFill>
                          <a:effectLst/>
                          <a:latin typeface="Calibri" panose="020F0502020204030204" pitchFamily="34" charset="0"/>
                          <a:ea typeface="Calibri" panose="020F0502020204030204" pitchFamily="34" charset="0"/>
                        </a:rPr>
                        <a:t>1.78 s</a:t>
                      </a:r>
                      <a:endParaRPr lang="en-US" sz="2000">
                        <a:effectLst/>
                        <a:latin typeface="Calibri" panose="020F0502020204030204" pitchFamily="34" charset="0"/>
                        <a:ea typeface="Calibri" panose="020F0502020204030204" pitchFamily="34" charset="0"/>
                      </a:endParaRPr>
                    </a:p>
                  </a:txBody>
                  <a:tcPr marL="51525" marR="51525" marT="0" marB="0"/>
                </a:tc>
                <a:tc>
                  <a:txBody>
                    <a:bodyPr/>
                    <a:lstStyle/>
                    <a:p>
                      <a:pPr marL="0" marR="0" algn="r">
                        <a:spcBef>
                          <a:spcPts val="0"/>
                        </a:spcBef>
                        <a:spcAft>
                          <a:spcPts val="0"/>
                        </a:spcAft>
                      </a:pPr>
                      <a:r>
                        <a:rPr lang="en-US" sz="2000">
                          <a:solidFill>
                            <a:srgbClr val="000000"/>
                          </a:solidFill>
                          <a:effectLst/>
                          <a:latin typeface="Calibri" panose="020F0502020204030204" pitchFamily="34" charset="0"/>
                          <a:ea typeface="Calibri" panose="020F0502020204030204" pitchFamily="34" charset="0"/>
                        </a:rPr>
                        <a:t>4,417</a:t>
                      </a:r>
                      <a:endParaRPr lang="en-US" sz="2000">
                        <a:effectLst/>
                        <a:latin typeface="Calibri" panose="020F0502020204030204" pitchFamily="34" charset="0"/>
                        <a:ea typeface="Calibri" panose="020F0502020204030204" pitchFamily="34" charset="0"/>
                      </a:endParaRPr>
                    </a:p>
                  </a:txBody>
                  <a:tcPr marL="51525" marR="51525" marT="0" marB="0"/>
                </a:tc>
                <a:tc>
                  <a:txBody>
                    <a:bodyPr/>
                    <a:lstStyle/>
                    <a:p>
                      <a:pPr marL="0" marR="0" algn="r">
                        <a:spcBef>
                          <a:spcPts val="0"/>
                        </a:spcBef>
                        <a:spcAft>
                          <a:spcPts val="0"/>
                        </a:spcAft>
                      </a:pPr>
                      <a:r>
                        <a:rPr lang="en-US" sz="2000">
                          <a:solidFill>
                            <a:srgbClr val="000000"/>
                          </a:solidFill>
                          <a:effectLst/>
                          <a:latin typeface="Calibri" panose="020F0502020204030204" pitchFamily="34" charset="0"/>
                          <a:ea typeface="Calibri" panose="020F0502020204030204" pitchFamily="34" charset="0"/>
                        </a:rPr>
                        <a:t>392 kB</a:t>
                      </a:r>
                      <a:endParaRPr lang="en-US" sz="2000">
                        <a:effectLst/>
                        <a:latin typeface="Calibri" panose="020F0502020204030204" pitchFamily="34" charset="0"/>
                        <a:ea typeface="Calibri" panose="020F0502020204030204" pitchFamily="34" charset="0"/>
                      </a:endParaRPr>
                    </a:p>
                  </a:txBody>
                  <a:tcPr marL="51525" marR="51525" marT="0" marB="0"/>
                </a:tc>
                <a:tc>
                  <a:txBody>
                    <a:bodyPr/>
                    <a:lstStyle/>
                    <a:p>
                      <a:pPr marL="0" marR="0" algn="r">
                        <a:spcBef>
                          <a:spcPts val="0"/>
                        </a:spcBef>
                        <a:spcAft>
                          <a:spcPts val="0"/>
                        </a:spcAft>
                      </a:pPr>
                      <a:r>
                        <a:rPr lang="en-US" sz="2000">
                          <a:solidFill>
                            <a:srgbClr val="000000"/>
                          </a:solidFill>
                          <a:effectLst/>
                          <a:latin typeface="Calibri" panose="020F0502020204030204" pitchFamily="34" charset="0"/>
                          <a:ea typeface="Calibri" panose="020F0502020204030204" pitchFamily="34" charset="0"/>
                        </a:rPr>
                        <a:t>1.49 s</a:t>
                      </a:r>
                      <a:endParaRPr lang="en-US" sz="2000">
                        <a:effectLst/>
                        <a:latin typeface="Calibri" panose="020F0502020204030204" pitchFamily="34" charset="0"/>
                        <a:ea typeface="Calibri" panose="020F0502020204030204" pitchFamily="34" charset="0"/>
                      </a:endParaRPr>
                    </a:p>
                  </a:txBody>
                  <a:tcPr marL="51525" marR="51525" marT="0" marB="0"/>
                </a:tc>
                <a:extLst>
                  <a:ext uri="{0D108BD9-81ED-4DB2-BD59-A6C34878D82A}">
                    <a16:rowId xmlns:a16="http://schemas.microsoft.com/office/drawing/2014/main" val="909502258"/>
                  </a:ext>
                </a:extLst>
              </a:tr>
              <a:tr h="410835">
                <a:tc vMerge="1">
                  <a:txBody>
                    <a:bodyPr/>
                    <a:lstStyle/>
                    <a:p>
                      <a:endParaRPr lang="en-US" sz="2000">
                        <a:effectLst/>
                        <a:latin typeface="Times New Roman" panose="02020603050405020304" pitchFamily="18" charset="0"/>
                      </a:endParaRPr>
                    </a:p>
                  </a:txBody>
                  <a:tcPr marL="51525" marR="51525" marT="0" marB="0"/>
                </a:tc>
                <a:tc>
                  <a:txBody>
                    <a:bodyPr/>
                    <a:lstStyle/>
                    <a:p>
                      <a:pPr marL="0" marR="0">
                        <a:spcBef>
                          <a:spcPts val="0"/>
                        </a:spcBef>
                        <a:spcAft>
                          <a:spcPts val="0"/>
                        </a:spcAft>
                      </a:pPr>
                      <a:r>
                        <a:rPr lang="en-US" sz="2000" err="1">
                          <a:solidFill>
                            <a:srgbClr val="000000"/>
                          </a:solidFill>
                          <a:effectLst/>
                          <a:latin typeface="Calibri" panose="020F0502020204030204" pitchFamily="34" charset="0"/>
                          <a:ea typeface="Calibri" panose="020F0502020204030204" pitchFamily="34" charset="0"/>
                        </a:rPr>
                        <a:t>NGen</a:t>
                      </a:r>
                      <a:endParaRPr lang="en-US" sz="2000">
                        <a:effectLst/>
                        <a:latin typeface="Calibri" panose="020F0502020204030204" pitchFamily="34" charset="0"/>
                        <a:ea typeface="Calibri" panose="020F0502020204030204" pitchFamily="34" charset="0"/>
                      </a:endParaRPr>
                    </a:p>
                  </a:txBody>
                  <a:tcPr marL="51525" marR="51525" marT="0" marB="0"/>
                </a:tc>
                <a:tc>
                  <a:txBody>
                    <a:bodyPr/>
                    <a:lstStyle/>
                    <a:p>
                      <a:pPr marL="0" marR="0" algn="r">
                        <a:spcBef>
                          <a:spcPts val="0"/>
                        </a:spcBef>
                        <a:spcAft>
                          <a:spcPts val="0"/>
                        </a:spcAft>
                      </a:pPr>
                      <a:r>
                        <a:rPr lang="en-US" sz="2000">
                          <a:solidFill>
                            <a:srgbClr val="000000"/>
                          </a:solidFill>
                          <a:effectLst/>
                          <a:latin typeface="Calibri" panose="020F0502020204030204" pitchFamily="34" charset="0"/>
                          <a:ea typeface="Calibri" panose="020F0502020204030204" pitchFamily="34" charset="0"/>
                        </a:rPr>
                        <a:t>0.48 s</a:t>
                      </a:r>
                      <a:endParaRPr lang="en-US" sz="2000">
                        <a:effectLst/>
                        <a:latin typeface="Calibri" panose="020F0502020204030204" pitchFamily="34" charset="0"/>
                        <a:ea typeface="Calibri" panose="020F0502020204030204" pitchFamily="34" charset="0"/>
                      </a:endParaRPr>
                    </a:p>
                  </a:txBody>
                  <a:tcPr marL="51525" marR="51525" marT="0" marB="0"/>
                </a:tc>
                <a:tc>
                  <a:txBody>
                    <a:bodyPr/>
                    <a:lstStyle/>
                    <a:p>
                      <a:pPr marL="0" marR="0" algn="r">
                        <a:spcBef>
                          <a:spcPts val="0"/>
                        </a:spcBef>
                        <a:spcAft>
                          <a:spcPts val="0"/>
                        </a:spcAft>
                      </a:pPr>
                      <a:r>
                        <a:rPr lang="en-US" sz="2000">
                          <a:solidFill>
                            <a:srgbClr val="000000"/>
                          </a:solidFill>
                          <a:effectLst/>
                          <a:latin typeface="Calibri" panose="020F0502020204030204" pitchFamily="34" charset="0"/>
                          <a:ea typeface="Calibri" panose="020F0502020204030204" pitchFamily="34" charset="0"/>
                        </a:rPr>
                        <a:t>1.02 s</a:t>
                      </a:r>
                      <a:endParaRPr lang="en-US" sz="2000">
                        <a:effectLst/>
                        <a:latin typeface="Calibri" panose="020F0502020204030204" pitchFamily="34" charset="0"/>
                        <a:ea typeface="Calibri" panose="020F0502020204030204" pitchFamily="34" charset="0"/>
                      </a:endParaRPr>
                    </a:p>
                  </a:txBody>
                  <a:tcPr marL="51525" marR="51525" marT="0" marB="0"/>
                </a:tc>
                <a:tc>
                  <a:txBody>
                    <a:bodyPr/>
                    <a:lstStyle/>
                    <a:p>
                      <a:pPr marL="0" marR="0" algn="r">
                        <a:spcBef>
                          <a:spcPts val="0"/>
                        </a:spcBef>
                        <a:spcAft>
                          <a:spcPts val="0"/>
                        </a:spcAft>
                      </a:pPr>
                      <a:r>
                        <a:rPr lang="en-US" sz="2000">
                          <a:solidFill>
                            <a:srgbClr val="000000"/>
                          </a:solidFill>
                          <a:effectLst/>
                          <a:latin typeface="Calibri" panose="020F0502020204030204" pitchFamily="34" charset="0"/>
                          <a:ea typeface="Calibri" panose="020F0502020204030204" pitchFamily="34" charset="0"/>
                        </a:rPr>
                        <a:t>1,153</a:t>
                      </a:r>
                      <a:endParaRPr lang="en-US" sz="2000">
                        <a:effectLst/>
                        <a:latin typeface="Calibri" panose="020F0502020204030204" pitchFamily="34" charset="0"/>
                        <a:ea typeface="Calibri" panose="020F0502020204030204" pitchFamily="34" charset="0"/>
                      </a:endParaRPr>
                    </a:p>
                  </a:txBody>
                  <a:tcPr marL="51525" marR="51525" marT="0" marB="0"/>
                </a:tc>
                <a:tc>
                  <a:txBody>
                    <a:bodyPr/>
                    <a:lstStyle/>
                    <a:p>
                      <a:pPr marL="0" marR="0" algn="r">
                        <a:spcBef>
                          <a:spcPts val="0"/>
                        </a:spcBef>
                        <a:spcAft>
                          <a:spcPts val="0"/>
                        </a:spcAft>
                      </a:pPr>
                      <a:r>
                        <a:rPr lang="en-US" sz="2000">
                          <a:solidFill>
                            <a:srgbClr val="000000"/>
                          </a:solidFill>
                          <a:effectLst/>
                          <a:latin typeface="Calibri" panose="020F0502020204030204" pitchFamily="34" charset="0"/>
                          <a:ea typeface="Calibri" panose="020F0502020204030204" pitchFamily="34" charset="0"/>
                        </a:rPr>
                        <a:t>81 kB</a:t>
                      </a:r>
                      <a:endParaRPr lang="en-US" sz="2000">
                        <a:effectLst/>
                        <a:latin typeface="Calibri" panose="020F0502020204030204" pitchFamily="34" charset="0"/>
                        <a:ea typeface="Calibri" panose="020F0502020204030204" pitchFamily="34" charset="0"/>
                      </a:endParaRPr>
                    </a:p>
                  </a:txBody>
                  <a:tcPr marL="51525" marR="51525" marT="0" marB="0"/>
                </a:tc>
                <a:tc>
                  <a:txBody>
                    <a:bodyPr/>
                    <a:lstStyle/>
                    <a:p>
                      <a:pPr marL="0" marR="0" algn="r">
                        <a:spcBef>
                          <a:spcPts val="0"/>
                        </a:spcBef>
                        <a:spcAft>
                          <a:spcPts val="0"/>
                        </a:spcAft>
                      </a:pPr>
                      <a:r>
                        <a:rPr lang="en-US" sz="2000">
                          <a:solidFill>
                            <a:srgbClr val="000000"/>
                          </a:solidFill>
                          <a:effectLst/>
                          <a:latin typeface="Calibri" panose="020F0502020204030204" pitchFamily="34" charset="0"/>
                          <a:ea typeface="Calibri" panose="020F0502020204030204" pitchFamily="34" charset="0"/>
                        </a:rPr>
                        <a:t>0.42 s</a:t>
                      </a:r>
                      <a:endParaRPr lang="en-US" sz="2000">
                        <a:effectLst/>
                        <a:latin typeface="Calibri" panose="020F0502020204030204" pitchFamily="34" charset="0"/>
                        <a:ea typeface="Calibri" panose="020F0502020204030204" pitchFamily="34" charset="0"/>
                      </a:endParaRPr>
                    </a:p>
                  </a:txBody>
                  <a:tcPr marL="51525" marR="51525" marT="0" marB="0"/>
                </a:tc>
                <a:extLst>
                  <a:ext uri="{0D108BD9-81ED-4DB2-BD59-A6C34878D82A}">
                    <a16:rowId xmlns:a16="http://schemas.microsoft.com/office/drawing/2014/main" val="319728073"/>
                  </a:ext>
                </a:extLst>
              </a:tr>
              <a:tr h="474040">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err="1">
                          <a:effectLst/>
                          <a:latin typeface="+mn-lt"/>
                        </a:rPr>
                        <a:t>CoreCLR</a:t>
                      </a:r>
                      <a:endParaRPr lang="en-US" sz="2000">
                        <a:effectLst/>
                        <a:latin typeface="Calibri" panose="020F0502020204030204" pitchFamily="34" charset="0"/>
                        <a:ea typeface="Calibri" panose="020F0502020204030204" pitchFamily="34" charset="0"/>
                      </a:endParaRPr>
                    </a:p>
                  </a:txBody>
                  <a:tcPr marL="51525" marR="51525" marT="0" marB="0"/>
                </a:tc>
                <a:tc>
                  <a:txBody>
                    <a:bodyPr/>
                    <a:lstStyle/>
                    <a:p>
                      <a:pPr marL="0" marR="0">
                        <a:spcBef>
                          <a:spcPts val="0"/>
                        </a:spcBef>
                        <a:spcAft>
                          <a:spcPts val="0"/>
                        </a:spcAft>
                      </a:pPr>
                      <a:r>
                        <a:rPr lang="en-US" sz="2000">
                          <a:solidFill>
                            <a:srgbClr val="000000"/>
                          </a:solidFill>
                          <a:effectLst/>
                          <a:latin typeface="Calibri" panose="020F0502020204030204" pitchFamily="34" charset="0"/>
                          <a:ea typeface="Calibri" panose="020F0502020204030204" pitchFamily="34" charset="0"/>
                        </a:rPr>
                        <a:t>JIT</a:t>
                      </a:r>
                      <a:endParaRPr lang="en-US" sz="2000">
                        <a:effectLst/>
                        <a:latin typeface="Calibri" panose="020F0502020204030204" pitchFamily="34" charset="0"/>
                        <a:ea typeface="Calibri" panose="020F0502020204030204" pitchFamily="34" charset="0"/>
                      </a:endParaRPr>
                    </a:p>
                  </a:txBody>
                  <a:tcPr marL="51525" marR="51525" marT="0" marB="0"/>
                </a:tc>
                <a:tc>
                  <a:txBody>
                    <a:bodyPr/>
                    <a:lstStyle/>
                    <a:p>
                      <a:pPr marL="0" marR="0" algn="r">
                        <a:spcBef>
                          <a:spcPts val="0"/>
                        </a:spcBef>
                        <a:spcAft>
                          <a:spcPts val="0"/>
                        </a:spcAft>
                      </a:pPr>
                      <a:r>
                        <a:rPr lang="en-US" sz="2000">
                          <a:solidFill>
                            <a:srgbClr val="000000"/>
                          </a:solidFill>
                          <a:effectLst/>
                          <a:latin typeface="Calibri" panose="020F0502020204030204" pitchFamily="34" charset="0"/>
                          <a:ea typeface="Calibri" panose="020F0502020204030204" pitchFamily="34" charset="0"/>
                        </a:rPr>
                        <a:t>1.02 s</a:t>
                      </a:r>
                      <a:endParaRPr lang="en-US" sz="2000">
                        <a:effectLst/>
                        <a:latin typeface="Calibri" panose="020F0502020204030204" pitchFamily="34" charset="0"/>
                        <a:ea typeface="Calibri" panose="020F0502020204030204" pitchFamily="34" charset="0"/>
                      </a:endParaRPr>
                    </a:p>
                  </a:txBody>
                  <a:tcPr marL="51525" marR="51525" marT="0" marB="0"/>
                </a:tc>
                <a:tc>
                  <a:txBody>
                    <a:bodyPr/>
                    <a:lstStyle/>
                    <a:p>
                      <a:pPr marL="0" marR="0" algn="r">
                        <a:spcBef>
                          <a:spcPts val="0"/>
                        </a:spcBef>
                        <a:spcAft>
                          <a:spcPts val="0"/>
                        </a:spcAft>
                      </a:pPr>
                      <a:r>
                        <a:rPr lang="en-US" sz="2000">
                          <a:solidFill>
                            <a:srgbClr val="000000"/>
                          </a:solidFill>
                          <a:effectLst/>
                          <a:latin typeface="Calibri" panose="020F0502020204030204" pitchFamily="34" charset="0"/>
                          <a:ea typeface="Calibri" panose="020F0502020204030204" pitchFamily="34" charset="0"/>
                        </a:rPr>
                        <a:t>1.35 s</a:t>
                      </a:r>
                      <a:endParaRPr lang="en-US" sz="2000">
                        <a:effectLst/>
                        <a:latin typeface="Calibri" panose="020F0502020204030204" pitchFamily="34" charset="0"/>
                        <a:ea typeface="Calibri" panose="020F0502020204030204" pitchFamily="34" charset="0"/>
                      </a:endParaRPr>
                    </a:p>
                  </a:txBody>
                  <a:tcPr marL="51525" marR="51525" marT="0" marB="0"/>
                </a:tc>
                <a:tc>
                  <a:txBody>
                    <a:bodyPr/>
                    <a:lstStyle/>
                    <a:p>
                      <a:pPr marL="0" marR="0" algn="r">
                        <a:spcBef>
                          <a:spcPts val="0"/>
                        </a:spcBef>
                        <a:spcAft>
                          <a:spcPts val="0"/>
                        </a:spcAft>
                      </a:pPr>
                      <a:r>
                        <a:rPr lang="en-US" sz="2000">
                          <a:solidFill>
                            <a:srgbClr val="000000"/>
                          </a:solidFill>
                          <a:effectLst/>
                          <a:latin typeface="Calibri" panose="020F0502020204030204" pitchFamily="34" charset="0"/>
                          <a:ea typeface="Calibri" panose="020F0502020204030204" pitchFamily="34" charset="0"/>
                        </a:rPr>
                        <a:t>3,521</a:t>
                      </a:r>
                      <a:endParaRPr lang="en-US" sz="2000">
                        <a:effectLst/>
                        <a:latin typeface="Calibri" panose="020F0502020204030204" pitchFamily="34" charset="0"/>
                        <a:ea typeface="Calibri" panose="020F0502020204030204" pitchFamily="34" charset="0"/>
                      </a:endParaRPr>
                    </a:p>
                  </a:txBody>
                  <a:tcPr marL="51525" marR="51525" marT="0" marB="0"/>
                </a:tc>
                <a:tc>
                  <a:txBody>
                    <a:bodyPr/>
                    <a:lstStyle/>
                    <a:p>
                      <a:pPr marL="0" marR="0" algn="r">
                        <a:spcBef>
                          <a:spcPts val="0"/>
                        </a:spcBef>
                        <a:spcAft>
                          <a:spcPts val="0"/>
                        </a:spcAft>
                      </a:pPr>
                      <a:r>
                        <a:rPr lang="en-US" sz="2000">
                          <a:solidFill>
                            <a:srgbClr val="000000"/>
                          </a:solidFill>
                          <a:effectLst/>
                          <a:latin typeface="Calibri" panose="020F0502020204030204" pitchFamily="34" charset="0"/>
                          <a:ea typeface="Calibri" panose="020F0502020204030204" pitchFamily="34" charset="0"/>
                        </a:rPr>
                        <a:t>302 kB</a:t>
                      </a:r>
                      <a:endParaRPr lang="en-US" sz="2000">
                        <a:effectLst/>
                        <a:latin typeface="Calibri" panose="020F0502020204030204" pitchFamily="34" charset="0"/>
                        <a:ea typeface="Calibri" panose="020F0502020204030204" pitchFamily="34" charset="0"/>
                      </a:endParaRPr>
                    </a:p>
                  </a:txBody>
                  <a:tcPr marL="51525" marR="51525" marT="0" marB="0"/>
                </a:tc>
                <a:tc>
                  <a:txBody>
                    <a:bodyPr/>
                    <a:lstStyle/>
                    <a:p>
                      <a:pPr marL="0" marR="0" algn="r">
                        <a:spcBef>
                          <a:spcPts val="0"/>
                        </a:spcBef>
                        <a:spcAft>
                          <a:spcPts val="0"/>
                        </a:spcAft>
                      </a:pPr>
                      <a:r>
                        <a:rPr lang="en-US" sz="2000">
                          <a:solidFill>
                            <a:srgbClr val="000000"/>
                          </a:solidFill>
                          <a:effectLst/>
                          <a:latin typeface="Calibri" panose="020F0502020204030204" pitchFamily="34" charset="0"/>
                          <a:ea typeface="Calibri" panose="020F0502020204030204" pitchFamily="34" charset="0"/>
                        </a:rPr>
                        <a:t>0.99 s</a:t>
                      </a:r>
                      <a:endParaRPr lang="en-US" sz="2000">
                        <a:effectLst/>
                        <a:latin typeface="Calibri" panose="020F0502020204030204" pitchFamily="34" charset="0"/>
                        <a:ea typeface="Calibri" panose="020F0502020204030204" pitchFamily="34" charset="0"/>
                      </a:endParaRPr>
                    </a:p>
                  </a:txBody>
                  <a:tcPr marL="51525" marR="51525" marT="0" marB="0"/>
                </a:tc>
                <a:extLst>
                  <a:ext uri="{0D108BD9-81ED-4DB2-BD59-A6C34878D82A}">
                    <a16:rowId xmlns:a16="http://schemas.microsoft.com/office/drawing/2014/main" val="3874884815"/>
                  </a:ext>
                </a:extLst>
              </a:tr>
              <a:tr h="474040">
                <a:tc vMerge="1">
                  <a:txBody>
                    <a:bodyPr/>
                    <a:lstStyle/>
                    <a:p>
                      <a:endParaRPr lang="en-US" sz="2000">
                        <a:effectLst/>
                        <a:latin typeface="Times New Roman" panose="02020603050405020304" pitchFamily="18" charset="0"/>
                      </a:endParaRPr>
                    </a:p>
                  </a:txBody>
                  <a:tcPr marL="51525" marR="51525" marT="0" marB="0"/>
                </a:tc>
                <a:tc>
                  <a:txBody>
                    <a:bodyPr/>
                    <a:lstStyle/>
                    <a:p>
                      <a:pPr marL="0" marR="0">
                        <a:spcBef>
                          <a:spcPts val="0"/>
                        </a:spcBef>
                        <a:spcAft>
                          <a:spcPts val="0"/>
                        </a:spcAft>
                      </a:pPr>
                      <a:r>
                        <a:rPr lang="en-US" sz="2000">
                          <a:solidFill>
                            <a:srgbClr val="000000"/>
                          </a:solidFill>
                          <a:effectLst/>
                          <a:latin typeface="Calibri" panose="020F0502020204030204" pitchFamily="34" charset="0"/>
                          <a:ea typeface="Calibri" panose="020F0502020204030204" pitchFamily="34" charset="0"/>
                        </a:rPr>
                        <a:t>NGEN for </a:t>
                      </a:r>
                      <a:r>
                        <a:rPr lang="en-US" sz="2000" err="1">
                          <a:solidFill>
                            <a:srgbClr val="000000"/>
                          </a:solidFill>
                          <a:effectLst/>
                          <a:latin typeface="Calibri" panose="020F0502020204030204" pitchFamily="34" charset="0"/>
                          <a:ea typeface="Calibri" panose="020F0502020204030204" pitchFamily="34" charset="0"/>
                        </a:rPr>
                        <a:t>CoreLib</a:t>
                      </a:r>
                      <a:endParaRPr lang="en-US" sz="2000">
                        <a:effectLst/>
                        <a:latin typeface="Calibri" panose="020F0502020204030204" pitchFamily="34" charset="0"/>
                        <a:ea typeface="Calibri" panose="020F0502020204030204" pitchFamily="34" charset="0"/>
                      </a:endParaRPr>
                    </a:p>
                  </a:txBody>
                  <a:tcPr marL="51525" marR="51525" marT="0" marB="0"/>
                </a:tc>
                <a:tc>
                  <a:txBody>
                    <a:bodyPr/>
                    <a:lstStyle/>
                    <a:p>
                      <a:pPr marL="0" marR="0" algn="r">
                        <a:spcBef>
                          <a:spcPts val="0"/>
                        </a:spcBef>
                        <a:spcAft>
                          <a:spcPts val="0"/>
                        </a:spcAft>
                      </a:pPr>
                      <a:r>
                        <a:rPr lang="en-US" sz="2000">
                          <a:solidFill>
                            <a:srgbClr val="000000"/>
                          </a:solidFill>
                          <a:effectLst/>
                          <a:latin typeface="Calibri" panose="020F0502020204030204" pitchFamily="34" charset="0"/>
                          <a:ea typeface="Calibri" panose="020F0502020204030204" pitchFamily="34" charset="0"/>
                        </a:rPr>
                        <a:t>0.60 s</a:t>
                      </a:r>
                      <a:endParaRPr lang="en-US" sz="2000">
                        <a:effectLst/>
                        <a:latin typeface="Calibri" panose="020F0502020204030204" pitchFamily="34" charset="0"/>
                        <a:ea typeface="Calibri" panose="020F0502020204030204" pitchFamily="34" charset="0"/>
                      </a:endParaRPr>
                    </a:p>
                  </a:txBody>
                  <a:tcPr marL="51525" marR="51525" marT="0" marB="0"/>
                </a:tc>
                <a:tc>
                  <a:txBody>
                    <a:bodyPr/>
                    <a:lstStyle/>
                    <a:p>
                      <a:pPr marL="0" marR="0" algn="r">
                        <a:spcBef>
                          <a:spcPts val="0"/>
                        </a:spcBef>
                        <a:spcAft>
                          <a:spcPts val="0"/>
                        </a:spcAft>
                      </a:pPr>
                      <a:r>
                        <a:rPr lang="en-US" sz="2000">
                          <a:solidFill>
                            <a:srgbClr val="000000"/>
                          </a:solidFill>
                          <a:effectLst/>
                          <a:latin typeface="Calibri" panose="020F0502020204030204" pitchFamily="34" charset="0"/>
                          <a:ea typeface="Calibri" panose="020F0502020204030204" pitchFamily="34" charset="0"/>
                        </a:rPr>
                        <a:t>1.09 s</a:t>
                      </a:r>
                      <a:endParaRPr lang="en-US" sz="2000">
                        <a:effectLst/>
                        <a:latin typeface="Calibri" panose="020F0502020204030204" pitchFamily="34" charset="0"/>
                        <a:ea typeface="Calibri" panose="020F0502020204030204" pitchFamily="34" charset="0"/>
                      </a:endParaRPr>
                    </a:p>
                  </a:txBody>
                  <a:tcPr marL="51525" marR="51525" marT="0" marB="0"/>
                </a:tc>
                <a:tc>
                  <a:txBody>
                    <a:bodyPr/>
                    <a:lstStyle/>
                    <a:p>
                      <a:pPr marL="0" marR="0" algn="r">
                        <a:spcBef>
                          <a:spcPts val="0"/>
                        </a:spcBef>
                        <a:spcAft>
                          <a:spcPts val="0"/>
                        </a:spcAft>
                      </a:pPr>
                      <a:r>
                        <a:rPr lang="en-US" sz="2000">
                          <a:solidFill>
                            <a:srgbClr val="000000"/>
                          </a:solidFill>
                          <a:effectLst/>
                          <a:latin typeface="Calibri" panose="020F0502020204030204" pitchFamily="34" charset="0"/>
                          <a:ea typeface="Calibri" panose="020F0502020204030204" pitchFamily="34" charset="0"/>
                        </a:rPr>
                        <a:t>1,961</a:t>
                      </a:r>
                      <a:endParaRPr lang="en-US" sz="2000">
                        <a:effectLst/>
                        <a:latin typeface="Calibri" panose="020F0502020204030204" pitchFamily="34" charset="0"/>
                        <a:ea typeface="Calibri" panose="020F0502020204030204" pitchFamily="34" charset="0"/>
                      </a:endParaRPr>
                    </a:p>
                  </a:txBody>
                  <a:tcPr marL="51525" marR="51525" marT="0" marB="0"/>
                </a:tc>
                <a:tc>
                  <a:txBody>
                    <a:bodyPr/>
                    <a:lstStyle/>
                    <a:p>
                      <a:pPr marL="0" marR="0" algn="r">
                        <a:spcBef>
                          <a:spcPts val="0"/>
                        </a:spcBef>
                        <a:spcAft>
                          <a:spcPts val="0"/>
                        </a:spcAft>
                      </a:pPr>
                      <a:r>
                        <a:rPr lang="en-US" sz="2000">
                          <a:solidFill>
                            <a:srgbClr val="000000"/>
                          </a:solidFill>
                          <a:effectLst/>
                          <a:latin typeface="Calibri" panose="020F0502020204030204" pitchFamily="34" charset="0"/>
                          <a:ea typeface="Calibri" panose="020F0502020204030204" pitchFamily="34" charset="0"/>
                        </a:rPr>
                        <a:t>147 kB</a:t>
                      </a:r>
                      <a:endParaRPr lang="en-US" sz="2000">
                        <a:effectLst/>
                        <a:latin typeface="Calibri" panose="020F0502020204030204" pitchFamily="34" charset="0"/>
                        <a:ea typeface="Calibri" panose="020F0502020204030204" pitchFamily="34" charset="0"/>
                      </a:endParaRPr>
                    </a:p>
                  </a:txBody>
                  <a:tcPr marL="51525" marR="51525" marT="0" marB="0"/>
                </a:tc>
                <a:tc>
                  <a:txBody>
                    <a:bodyPr/>
                    <a:lstStyle/>
                    <a:p>
                      <a:pPr marL="0" marR="0" algn="r">
                        <a:spcBef>
                          <a:spcPts val="0"/>
                        </a:spcBef>
                        <a:spcAft>
                          <a:spcPts val="0"/>
                        </a:spcAft>
                      </a:pPr>
                      <a:r>
                        <a:rPr lang="en-US" sz="2000">
                          <a:solidFill>
                            <a:srgbClr val="000000"/>
                          </a:solidFill>
                          <a:effectLst/>
                          <a:latin typeface="Calibri" panose="020F0502020204030204" pitchFamily="34" charset="0"/>
                          <a:ea typeface="Calibri" panose="020F0502020204030204" pitchFamily="34" charset="0"/>
                        </a:rPr>
                        <a:t>0.54 s</a:t>
                      </a:r>
                      <a:endParaRPr lang="en-US" sz="2000">
                        <a:effectLst/>
                        <a:latin typeface="Calibri" panose="020F0502020204030204" pitchFamily="34" charset="0"/>
                        <a:ea typeface="Calibri" panose="020F0502020204030204" pitchFamily="34" charset="0"/>
                      </a:endParaRPr>
                    </a:p>
                  </a:txBody>
                  <a:tcPr marL="51525" marR="51525" marT="0" marB="0"/>
                </a:tc>
                <a:extLst>
                  <a:ext uri="{0D108BD9-81ED-4DB2-BD59-A6C34878D82A}">
                    <a16:rowId xmlns:a16="http://schemas.microsoft.com/office/drawing/2014/main" val="911390402"/>
                  </a:ext>
                </a:extLst>
              </a:tr>
              <a:tr h="621520">
                <a:tc vMerge="1">
                  <a:txBody>
                    <a:bodyPr/>
                    <a:lstStyle/>
                    <a:p>
                      <a:endParaRPr lang="en-US" sz="2000">
                        <a:effectLst/>
                        <a:latin typeface="Times New Roman" panose="02020603050405020304" pitchFamily="18" charset="0"/>
                      </a:endParaRPr>
                    </a:p>
                  </a:txBody>
                  <a:tcPr marL="51525" marR="51525" marT="0" marB="0"/>
                </a:tc>
                <a:tc>
                  <a:txBody>
                    <a:bodyPr/>
                    <a:lstStyle/>
                    <a:p>
                      <a:pPr marL="0" marR="0">
                        <a:spcBef>
                          <a:spcPts val="0"/>
                        </a:spcBef>
                        <a:spcAft>
                          <a:spcPts val="0"/>
                        </a:spcAft>
                      </a:pPr>
                      <a:r>
                        <a:rPr lang="en-US" sz="2000" err="1">
                          <a:solidFill>
                            <a:srgbClr val="000000"/>
                          </a:solidFill>
                          <a:effectLst/>
                          <a:latin typeface="Calibri" panose="020F0502020204030204" pitchFamily="34" charset="0"/>
                          <a:ea typeface="Calibri" panose="020F0502020204030204" pitchFamily="34" charset="0"/>
                        </a:rPr>
                        <a:t>NGEN+CrossGen</a:t>
                      </a:r>
                      <a:r>
                        <a:rPr lang="en-US" sz="2000">
                          <a:solidFill>
                            <a:srgbClr val="000000"/>
                          </a:solidFill>
                          <a:effectLst/>
                          <a:latin typeface="Calibri" panose="020F0502020204030204" pitchFamily="34" charset="0"/>
                          <a:ea typeface="Calibri" panose="020F0502020204030204" pitchFamily="34" charset="0"/>
                        </a:rPr>
                        <a:t> for FX</a:t>
                      </a:r>
                      <a:endParaRPr lang="en-US" sz="2000">
                        <a:effectLst/>
                        <a:latin typeface="Calibri" panose="020F0502020204030204" pitchFamily="34" charset="0"/>
                        <a:ea typeface="Calibri" panose="020F0502020204030204" pitchFamily="34" charset="0"/>
                      </a:endParaRPr>
                    </a:p>
                  </a:txBody>
                  <a:tcPr marL="51525" marR="51525" marT="0" marB="0"/>
                </a:tc>
                <a:tc>
                  <a:txBody>
                    <a:bodyPr/>
                    <a:lstStyle/>
                    <a:p>
                      <a:pPr marL="0" marR="0" algn="r">
                        <a:spcBef>
                          <a:spcPts val="0"/>
                        </a:spcBef>
                        <a:spcAft>
                          <a:spcPts val="0"/>
                        </a:spcAft>
                      </a:pPr>
                      <a:r>
                        <a:rPr lang="en-US" sz="2000">
                          <a:solidFill>
                            <a:srgbClr val="000000"/>
                          </a:solidFill>
                          <a:effectLst/>
                          <a:latin typeface="Calibri" panose="020F0502020204030204" pitchFamily="34" charset="0"/>
                          <a:ea typeface="Calibri" panose="020F0502020204030204" pitchFamily="34" charset="0"/>
                        </a:rPr>
                        <a:t>0.47 s</a:t>
                      </a:r>
                      <a:endParaRPr lang="en-US" sz="2000">
                        <a:effectLst/>
                        <a:latin typeface="Calibri" panose="020F0502020204030204" pitchFamily="34" charset="0"/>
                        <a:ea typeface="Calibri" panose="020F0502020204030204" pitchFamily="34" charset="0"/>
                      </a:endParaRPr>
                    </a:p>
                  </a:txBody>
                  <a:tcPr marL="51525" marR="51525" marT="0" marB="0"/>
                </a:tc>
                <a:tc>
                  <a:txBody>
                    <a:bodyPr/>
                    <a:lstStyle/>
                    <a:p>
                      <a:pPr marL="0" marR="0" algn="r">
                        <a:spcBef>
                          <a:spcPts val="0"/>
                        </a:spcBef>
                        <a:spcAft>
                          <a:spcPts val="0"/>
                        </a:spcAft>
                      </a:pPr>
                      <a:r>
                        <a:rPr lang="en-US" sz="2000">
                          <a:solidFill>
                            <a:srgbClr val="000000"/>
                          </a:solidFill>
                          <a:effectLst/>
                          <a:latin typeface="Calibri" panose="020F0502020204030204" pitchFamily="34" charset="0"/>
                          <a:ea typeface="Calibri" panose="020F0502020204030204" pitchFamily="34" charset="0"/>
                        </a:rPr>
                        <a:t>0.94 s</a:t>
                      </a:r>
                      <a:endParaRPr lang="en-US" sz="2000">
                        <a:effectLst/>
                        <a:latin typeface="Calibri" panose="020F0502020204030204" pitchFamily="34" charset="0"/>
                        <a:ea typeface="Calibri" panose="020F0502020204030204" pitchFamily="34" charset="0"/>
                      </a:endParaRPr>
                    </a:p>
                  </a:txBody>
                  <a:tcPr marL="51525" marR="51525" marT="0" marB="0"/>
                </a:tc>
                <a:tc>
                  <a:txBody>
                    <a:bodyPr/>
                    <a:lstStyle/>
                    <a:p>
                      <a:pPr marL="0" marR="0" algn="r">
                        <a:spcBef>
                          <a:spcPts val="0"/>
                        </a:spcBef>
                        <a:spcAft>
                          <a:spcPts val="0"/>
                        </a:spcAft>
                      </a:pPr>
                      <a:r>
                        <a:rPr lang="en-US" sz="2000">
                          <a:solidFill>
                            <a:srgbClr val="000000"/>
                          </a:solidFill>
                          <a:effectLst/>
                          <a:latin typeface="Calibri" panose="020F0502020204030204" pitchFamily="34" charset="0"/>
                          <a:ea typeface="Calibri" panose="020F0502020204030204" pitchFamily="34" charset="0"/>
                        </a:rPr>
                        <a:t>1,235</a:t>
                      </a:r>
                      <a:endParaRPr lang="en-US" sz="2000">
                        <a:effectLst/>
                        <a:latin typeface="Calibri" panose="020F0502020204030204" pitchFamily="34" charset="0"/>
                        <a:ea typeface="Calibri" panose="020F0502020204030204" pitchFamily="34" charset="0"/>
                      </a:endParaRPr>
                    </a:p>
                  </a:txBody>
                  <a:tcPr marL="51525" marR="51525" marT="0" marB="0"/>
                </a:tc>
                <a:tc>
                  <a:txBody>
                    <a:bodyPr/>
                    <a:lstStyle/>
                    <a:p>
                      <a:pPr marL="0" marR="0" algn="r">
                        <a:spcBef>
                          <a:spcPts val="0"/>
                        </a:spcBef>
                        <a:spcAft>
                          <a:spcPts val="0"/>
                        </a:spcAft>
                      </a:pPr>
                      <a:r>
                        <a:rPr lang="en-US" sz="2000">
                          <a:solidFill>
                            <a:srgbClr val="000000"/>
                          </a:solidFill>
                          <a:effectLst/>
                          <a:latin typeface="Calibri" panose="020F0502020204030204" pitchFamily="34" charset="0"/>
                          <a:ea typeface="Calibri" panose="020F0502020204030204" pitchFamily="34" charset="0"/>
                        </a:rPr>
                        <a:t>94 kB</a:t>
                      </a:r>
                      <a:endParaRPr lang="en-US" sz="2000">
                        <a:effectLst/>
                        <a:latin typeface="Calibri" panose="020F0502020204030204" pitchFamily="34" charset="0"/>
                        <a:ea typeface="Calibri" panose="020F0502020204030204" pitchFamily="34" charset="0"/>
                      </a:endParaRPr>
                    </a:p>
                  </a:txBody>
                  <a:tcPr marL="51525" marR="51525" marT="0" marB="0"/>
                </a:tc>
                <a:tc>
                  <a:txBody>
                    <a:bodyPr/>
                    <a:lstStyle/>
                    <a:p>
                      <a:pPr marL="0" marR="0" algn="r">
                        <a:spcBef>
                          <a:spcPts val="0"/>
                        </a:spcBef>
                        <a:spcAft>
                          <a:spcPts val="0"/>
                        </a:spcAft>
                      </a:pPr>
                      <a:r>
                        <a:rPr lang="en-US" sz="2000">
                          <a:solidFill>
                            <a:srgbClr val="000000"/>
                          </a:solidFill>
                          <a:effectLst/>
                          <a:latin typeface="Calibri" panose="020F0502020204030204" pitchFamily="34" charset="0"/>
                          <a:ea typeface="Calibri" panose="020F0502020204030204" pitchFamily="34" charset="0"/>
                        </a:rPr>
                        <a:t>0.35 s</a:t>
                      </a:r>
                      <a:endParaRPr lang="en-US" sz="2000">
                        <a:effectLst/>
                        <a:latin typeface="Calibri" panose="020F0502020204030204" pitchFamily="34" charset="0"/>
                        <a:ea typeface="Calibri" panose="020F0502020204030204" pitchFamily="34" charset="0"/>
                      </a:endParaRPr>
                    </a:p>
                  </a:txBody>
                  <a:tcPr marL="51525" marR="51525" marT="0" marB="0"/>
                </a:tc>
                <a:extLst>
                  <a:ext uri="{0D108BD9-81ED-4DB2-BD59-A6C34878D82A}">
                    <a16:rowId xmlns:a16="http://schemas.microsoft.com/office/drawing/2014/main" val="151089907"/>
                  </a:ext>
                </a:extLst>
              </a:tr>
              <a:tr h="630079">
                <a:tc vMerge="1">
                  <a:txBody>
                    <a:bodyPr/>
                    <a:lstStyle/>
                    <a:p>
                      <a:endParaRPr lang="en-US" sz="2000">
                        <a:effectLst/>
                        <a:latin typeface="Times New Roman" panose="02020603050405020304" pitchFamily="18" charset="0"/>
                      </a:endParaRPr>
                    </a:p>
                  </a:txBody>
                  <a:tcPr marL="51525" marR="51525"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err="1">
                          <a:solidFill>
                            <a:srgbClr val="000000"/>
                          </a:solidFill>
                          <a:effectLst/>
                          <a:latin typeface="Calibri" panose="020F0502020204030204" pitchFamily="34" charset="0"/>
                          <a:ea typeface="Calibri" panose="020F0502020204030204" pitchFamily="34" charset="0"/>
                        </a:rPr>
                        <a:t>NGEN+CrossGen</a:t>
                      </a:r>
                      <a:endParaRPr lang="en-US" sz="2000">
                        <a:solidFill>
                          <a:srgbClr val="000000"/>
                        </a:solidFill>
                        <a:effectLst/>
                        <a:latin typeface="Calibri" panose="020F050202020403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a:solidFill>
                            <a:srgbClr val="000000"/>
                          </a:solidFill>
                          <a:effectLst/>
                          <a:latin typeface="Calibri" panose="020F0502020204030204" pitchFamily="34" charset="0"/>
                          <a:ea typeface="Calibri" panose="020F0502020204030204" pitchFamily="34" charset="0"/>
                        </a:rPr>
                        <a:t>all</a:t>
                      </a:r>
                      <a:endParaRPr lang="en-US" sz="2000">
                        <a:effectLst/>
                        <a:latin typeface="Calibri" panose="020F0502020204030204" pitchFamily="34" charset="0"/>
                        <a:ea typeface="Calibri" panose="020F0502020204030204" pitchFamily="34" charset="0"/>
                      </a:endParaRPr>
                    </a:p>
                  </a:txBody>
                  <a:tcPr marL="51525" marR="51525" marT="0" marB="0"/>
                </a:tc>
                <a:tc>
                  <a:txBody>
                    <a:bodyPr/>
                    <a:lstStyle/>
                    <a:p>
                      <a:pPr marL="0" marR="0" algn="r">
                        <a:spcBef>
                          <a:spcPts val="0"/>
                        </a:spcBef>
                        <a:spcAft>
                          <a:spcPts val="0"/>
                        </a:spcAft>
                      </a:pPr>
                      <a:r>
                        <a:rPr lang="en-US" sz="2000">
                          <a:solidFill>
                            <a:srgbClr val="000000"/>
                          </a:solidFill>
                          <a:effectLst/>
                          <a:latin typeface="Calibri" panose="020F0502020204030204" pitchFamily="34" charset="0"/>
                          <a:ea typeface="Calibri" panose="020F0502020204030204" pitchFamily="34" charset="0"/>
                        </a:rPr>
                        <a:t>0.26 s</a:t>
                      </a:r>
                      <a:endParaRPr lang="en-US" sz="2000">
                        <a:effectLst/>
                        <a:latin typeface="Calibri" panose="020F0502020204030204" pitchFamily="34" charset="0"/>
                        <a:ea typeface="Calibri" panose="020F0502020204030204" pitchFamily="34" charset="0"/>
                      </a:endParaRPr>
                    </a:p>
                  </a:txBody>
                  <a:tcPr marL="51525" marR="51525" marT="0" marB="0"/>
                </a:tc>
                <a:tc>
                  <a:txBody>
                    <a:bodyPr/>
                    <a:lstStyle/>
                    <a:p>
                      <a:pPr marL="0" marR="0" algn="r">
                        <a:spcBef>
                          <a:spcPts val="0"/>
                        </a:spcBef>
                        <a:spcAft>
                          <a:spcPts val="0"/>
                        </a:spcAft>
                      </a:pPr>
                      <a:r>
                        <a:rPr lang="en-US" sz="2000">
                          <a:solidFill>
                            <a:srgbClr val="000000"/>
                          </a:solidFill>
                          <a:effectLst/>
                          <a:latin typeface="Calibri" panose="020F0502020204030204" pitchFamily="34" charset="0"/>
                          <a:ea typeface="Calibri" panose="020F0502020204030204" pitchFamily="34" charset="0"/>
                        </a:rPr>
                        <a:t>0.75 s</a:t>
                      </a:r>
                      <a:endParaRPr lang="en-US" sz="2000">
                        <a:effectLst/>
                        <a:latin typeface="Calibri" panose="020F0502020204030204" pitchFamily="34" charset="0"/>
                        <a:ea typeface="Calibri" panose="020F0502020204030204" pitchFamily="34" charset="0"/>
                      </a:endParaRPr>
                    </a:p>
                  </a:txBody>
                  <a:tcPr marL="51525" marR="51525" marT="0" marB="0"/>
                </a:tc>
                <a:tc>
                  <a:txBody>
                    <a:bodyPr/>
                    <a:lstStyle/>
                    <a:p>
                      <a:pPr marL="0" marR="0" algn="r">
                        <a:spcBef>
                          <a:spcPts val="0"/>
                        </a:spcBef>
                        <a:spcAft>
                          <a:spcPts val="0"/>
                        </a:spcAft>
                      </a:pPr>
                      <a:r>
                        <a:rPr lang="en-US" sz="2000">
                          <a:solidFill>
                            <a:srgbClr val="000000"/>
                          </a:solidFill>
                          <a:effectLst/>
                          <a:latin typeface="Calibri" panose="020F0502020204030204" pitchFamily="34" charset="0"/>
                          <a:ea typeface="Calibri" panose="020F0502020204030204" pitchFamily="34" charset="0"/>
                        </a:rPr>
                        <a:t>293</a:t>
                      </a:r>
                      <a:endParaRPr lang="en-US" sz="2000">
                        <a:effectLst/>
                        <a:latin typeface="Calibri" panose="020F0502020204030204" pitchFamily="34" charset="0"/>
                        <a:ea typeface="Calibri" panose="020F0502020204030204" pitchFamily="34" charset="0"/>
                      </a:endParaRPr>
                    </a:p>
                  </a:txBody>
                  <a:tcPr marL="51525" marR="51525" marT="0" marB="0"/>
                </a:tc>
                <a:tc>
                  <a:txBody>
                    <a:bodyPr/>
                    <a:lstStyle/>
                    <a:p>
                      <a:pPr marL="0" marR="0" algn="r">
                        <a:spcBef>
                          <a:spcPts val="0"/>
                        </a:spcBef>
                        <a:spcAft>
                          <a:spcPts val="0"/>
                        </a:spcAft>
                      </a:pPr>
                      <a:r>
                        <a:rPr lang="en-US" sz="2000">
                          <a:solidFill>
                            <a:srgbClr val="000000"/>
                          </a:solidFill>
                          <a:effectLst/>
                          <a:latin typeface="Calibri" panose="020F0502020204030204" pitchFamily="34" charset="0"/>
                          <a:ea typeface="Calibri" panose="020F0502020204030204" pitchFamily="34" charset="0"/>
                        </a:rPr>
                        <a:t>28 kB</a:t>
                      </a:r>
                      <a:endParaRPr lang="en-US" sz="2000">
                        <a:effectLst/>
                        <a:latin typeface="Calibri" panose="020F0502020204030204" pitchFamily="34" charset="0"/>
                        <a:ea typeface="Calibri" panose="020F0502020204030204" pitchFamily="34" charset="0"/>
                      </a:endParaRPr>
                    </a:p>
                  </a:txBody>
                  <a:tcPr marL="51525" marR="51525" marT="0" marB="0"/>
                </a:tc>
                <a:tc>
                  <a:txBody>
                    <a:bodyPr/>
                    <a:lstStyle/>
                    <a:p>
                      <a:pPr marL="0" marR="0" algn="r">
                        <a:spcBef>
                          <a:spcPts val="0"/>
                        </a:spcBef>
                        <a:spcAft>
                          <a:spcPts val="0"/>
                        </a:spcAft>
                      </a:pPr>
                      <a:r>
                        <a:rPr lang="en-US" sz="2000" dirty="0">
                          <a:solidFill>
                            <a:srgbClr val="000000"/>
                          </a:solidFill>
                          <a:effectLst/>
                          <a:latin typeface="Calibri" panose="020F0502020204030204" pitchFamily="34" charset="0"/>
                          <a:ea typeface="Calibri" panose="020F0502020204030204" pitchFamily="34" charset="0"/>
                        </a:rPr>
                        <a:t>0.08 s</a:t>
                      </a:r>
                      <a:endParaRPr lang="en-US" sz="2000" dirty="0">
                        <a:effectLst/>
                        <a:latin typeface="Calibri" panose="020F0502020204030204" pitchFamily="34" charset="0"/>
                        <a:ea typeface="Calibri" panose="020F0502020204030204" pitchFamily="34" charset="0"/>
                      </a:endParaRPr>
                    </a:p>
                  </a:txBody>
                  <a:tcPr marL="51525" marR="51525" marT="0" marB="0"/>
                </a:tc>
                <a:extLst>
                  <a:ext uri="{0D108BD9-81ED-4DB2-BD59-A6C34878D82A}">
                    <a16:rowId xmlns:a16="http://schemas.microsoft.com/office/drawing/2014/main" val="2045726161"/>
                  </a:ext>
                </a:extLst>
              </a:tr>
            </a:tbl>
          </a:graphicData>
        </a:graphic>
      </p:graphicFrame>
      <p:sp>
        <p:nvSpPr>
          <p:cNvPr id="5" name="TextBox 4">
            <a:extLst>
              <a:ext uri="{FF2B5EF4-FFF2-40B4-BE49-F238E27FC236}">
                <a16:creationId xmlns:a16="http://schemas.microsoft.com/office/drawing/2014/main" id="{13DCB9A7-214B-4F54-96D9-AE3ED93B34E4}"/>
              </a:ext>
            </a:extLst>
          </p:cNvPr>
          <p:cNvSpPr txBox="1"/>
          <p:nvPr/>
        </p:nvSpPr>
        <p:spPr>
          <a:xfrm>
            <a:off x="1053389" y="5976518"/>
            <a:ext cx="6241965" cy="369332"/>
          </a:xfrm>
          <a:prstGeom prst="rect">
            <a:avLst/>
          </a:prstGeom>
          <a:noFill/>
        </p:spPr>
        <p:txBody>
          <a:bodyPr wrap="none" rtlCol="0">
            <a:spAutoFit/>
          </a:bodyPr>
          <a:lstStyle/>
          <a:p>
            <a:r>
              <a:rPr lang="en-US" u="sng">
                <a:hlinkClick r:id="rId3"/>
              </a:rPr>
              <a:t>https://github.com/dotnet/corert/tree/master/samples/WebApi</a:t>
            </a:r>
            <a:endParaRPr lang="en-US"/>
          </a:p>
        </p:txBody>
      </p:sp>
      <p:sp>
        <p:nvSpPr>
          <p:cNvPr id="7" name="Oval 6">
            <a:extLst>
              <a:ext uri="{FF2B5EF4-FFF2-40B4-BE49-F238E27FC236}">
                <a16:creationId xmlns:a16="http://schemas.microsoft.com/office/drawing/2014/main" id="{BF141787-5E09-4042-AB8A-57F99F2DEE24}"/>
              </a:ext>
            </a:extLst>
          </p:cNvPr>
          <p:cNvSpPr/>
          <p:nvPr/>
        </p:nvSpPr>
        <p:spPr>
          <a:xfrm>
            <a:off x="3969572" y="2576456"/>
            <a:ext cx="1420009" cy="852544"/>
          </a:xfrm>
          <a:prstGeom prst="ellipse">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83C4087-1ED0-46CC-8BFE-227EDCCE7262}"/>
              </a:ext>
            </a:extLst>
          </p:cNvPr>
          <p:cNvSpPr/>
          <p:nvPr/>
        </p:nvSpPr>
        <p:spPr>
          <a:xfrm>
            <a:off x="4030533" y="3165116"/>
            <a:ext cx="1420009" cy="2476948"/>
          </a:xfrm>
          <a:prstGeom prst="ellipse">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2603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34AE8-3CDA-40BC-85AD-277B27D65532}"/>
              </a:ext>
            </a:extLst>
          </p:cNvPr>
          <p:cNvSpPr>
            <a:spLocks noGrp="1"/>
          </p:cNvSpPr>
          <p:nvPr>
            <p:ph type="title"/>
          </p:nvPr>
        </p:nvSpPr>
        <p:spPr/>
        <p:txBody>
          <a:bodyPr/>
          <a:lstStyle/>
          <a:p>
            <a:r>
              <a:rPr lang="en-US" b="1" i="1" dirty="0">
                <a:solidFill>
                  <a:srgbClr val="7030A0"/>
                </a:solidFill>
              </a:rPr>
              <a:t>What is a runtime?</a:t>
            </a:r>
          </a:p>
        </p:txBody>
      </p:sp>
      <p:pic>
        <p:nvPicPr>
          <p:cNvPr id="5" name="Content Placeholder 4">
            <a:extLst>
              <a:ext uri="{FF2B5EF4-FFF2-40B4-BE49-F238E27FC236}">
                <a16:creationId xmlns:a16="http://schemas.microsoft.com/office/drawing/2014/main" id="{1A30F91F-6B35-4245-8A80-D8F2326F457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33342" y="1825625"/>
            <a:ext cx="7125315" cy="4351338"/>
          </a:xfrm>
        </p:spPr>
      </p:pic>
    </p:spTree>
    <p:extLst>
      <p:ext uri="{BB962C8B-B14F-4D97-AF65-F5344CB8AC3E}">
        <p14:creationId xmlns:p14="http://schemas.microsoft.com/office/powerpoint/2010/main" val="4197645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B7337-4B5E-435C-A4E3-637A54EF17E6}"/>
              </a:ext>
            </a:extLst>
          </p:cNvPr>
          <p:cNvSpPr>
            <a:spLocks noGrp="1"/>
          </p:cNvSpPr>
          <p:nvPr>
            <p:ph type="title"/>
          </p:nvPr>
        </p:nvSpPr>
        <p:spPr/>
        <p:txBody>
          <a:bodyPr/>
          <a:lstStyle/>
          <a:p>
            <a:endParaRPr lang="en-US" b="1" i="1" dirty="0">
              <a:solidFill>
                <a:srgbClr val="7030A0"/>
              </a:solidFill>
            </a:endParaRPr>
          </a:p>
        </p:txBody>
      </p:sp>
      <p:pic>
        <p:nvPicPr>
          <p:cNvPr id="5" name="Content Placeholder 4">
            <a:extLst>
              <a:ext uri="{FF2B5EF4-FFF2-40B4-BE49-F238E27FC236}">
                <a16:creationId xmlns:a16="http://schemas.microsoft.com/office/drawing/2014/main" id="{6B93CFC0-593C-4432-99FD-687E00F615D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09058" y="1690688"/>
            <a:ext cx="2286000" cy="2286000"/>
          </a:xfrm>
        </p:spPr>
      </p:pic>
      <p:pic>
        <p:nvPicPr>
          <p:cNvPr id="4" name="Picture 3">
            <a:extLst>
              <a:ext uri="{FF2B5EF4-FFF2-40B4-BE49-F238E27FC236}">
                <a16:creationId xmlns:a16="http://schemas.microsoft.com/office/drawing/2014/main" id="{5B045759-D386-45F5-8EAE-4C003C813B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3116" y="1690688"/>
            <a:ext cx="2286000" cy="2286000"/>
          </a:xfrm>
          <a:prstGeom prst="rect">
            <a:avLst/>
          </a:prstGeom>
        </p:spPr>
      </p:pic>
      <p:sp>
        <p:nvSpPr>
          <p:cNvPr id="6" name="TextBox 5">
            <a:extLst>
              <a:ext uri="{FF2B5EF4-FFF2-40B4-BE49-F238E27FC236}">
                <a16:creationId xmlns:a16="http://schemas.microsoft.com/office/drawing/2014/main" id="{9C9B51A0-AEB2-4F96-B944-27EA571F0A20}"/>
              </a:ext>
            </a:extLst>
          </p:cNvPr>
          <p:cNvSpPr txBox="1"/>
          <p:nvPr/>
        </p:nvSpPr>
        <p:spPr>
          <a:xfrm>
            <a:off x="2744731" y="4239492"/>
            <a:ext cx="2420245" cy="646331"/>
          </a:xfrm>
          <a:prstGeom prst="rect">
            <a:avLst/>
          </a:prstGeom>
          <a:noFill/>
        </p:spPr>
        <p:txBody>
          <a:bodyPr wrap="square" rtlCol="0">
            <a:spAutoFit/>
          </a:bodyPr>
          <a:lstStyle/>
          <a:p>
            <a:r>
              <a:rPr lang="en-US" sz="3600" dirty="0"/>
              <a:t>Engineer</a:t>
            </a:r>
          </a:p>
        </p:txBody>
      </p:sp>
      <p:sp>
        <p:nvSpPr>
          <p:cNvPr id="7" name="TextBox 6">
            <a:extLst>
              <a:ext uri="{FF2B5EF4-FFF2-40B4-BE49-F238E27FC236}">
                <a16:creationId xmlns:a16="http://schemas.microsoft.com/office/drawing/2014/main" id="{B7010336-167F-47D2-8971-96E13597C742}"/>
              </a:ext>
            </a:extLst>
          </p:cNvPr>
          <p:cNvSpPr txBox="1"/>
          <p:nvPr/>
        </p:nvSpPr>
        <p:spPr>
          <a:xfrm>
            <a:off x="6465916" y="4239491"/>
            <a:ext cx="3858491" cy="646331"/>
          </a:xfrm>
          <a:prstGeom prst="rect">
            <a:avLst/>
          </a:prstGeom>
          <a:noFill/>
        </p:spPr>
        <p:txBody>
          <a:bodyPr wrap="square" rtlCol="0">
            <a:spAutoFit/>
          </a:bodyPr>
          <a:lstStyle/>
          <a:p>
            <a:r>
              <a:rPr lang="en-US" sz="3600" dirty="0"/>
              <a:t>Performance team</a:t>
            </a:r>
          </a:p>
        </p:txBody>
      </p:sp>
      <p:sp>
        <p:nvSpPr>
          <p:cNvPr id="3" name="Thought Bubble: Cloud 2">
            <a:extLst>
              <a:ext uri="{FF2B5EF4-FFF2-40B4-BE49-F238E27FC236}">
                <a16:creationId xmlns:a16="http://schemas.microsoft.com/office/drawing/2014/main" id="{844FCC89-C702-4F85-8456-52314377CD1B}"/>
              </a:ext>
            </a:extLst>
          </p:cNvPr>
          <p:cNvSpPr/>
          <p:nvPr/>
        </p:nvSpPr>
        <p:spPr>
          <a:xfrm>
            <a:off x="8728363" y="654642"/>
            <a:ext cx="1105593" cy="1080655"/>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spTree>
    <p:extLst>
      <p:ext uri="{BB962C8B-B14F-4D97-AF65-F5344CB8AC3E}">
        <p14:creationId xmlns:p14="http://schemas.microsoft.com/office/powerpoint/2010/main" val="1746893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C3A0-5230-49B6-B930-8A873BC4C469}"/>
              </a:ext>
            </a:extLst>
          </p:cNvPr>
          <p:cNvSpPr>
            <a:spLocks noGrp="1"/>
          </p:cNvSpPr>
          <p:nvPr>
            <p:ph type="title"/>
          </p:nvPr>
        </p:nvSpPr>
        <p:spPr/>
        <p:txBody>
          <a:bodyPr/>
          <a:lstStyle/>
          <a:p>
            <a:r>
              <a:rPr lang="en-US" b="1" i="1">
                <a:solidFill>
                  <a:srgbClr val="7030A0"/>
                </a:solidFill>
              </a:rPr>
              <a:t>How about throughput?</a:t>
            </a:r>
          </a:p>
        </p:txBody>
      </p:sp>
      <p:sp>
        <p:nvSpPr>
          <p:cNvPr id="3" name="Content Placeholder 2">
            <a:extLst>
              <a:ext uri="{FF2B5EF4-FFF2-40B4-BE49-F238E27FC236}">
                <a16:creationId xmlns:a16="http://schemas.microsoft.com/office/drawing/2014/main" id="{689D4C87-AAA4-499E-94F5-F783E941709B}"/>
              </a:ext>
            </a:extLst>
          </p:cNvPr>
          <p:cNvSpPr>
            <a:spLocks noGrp="1"/>
          </p:cNvSpPr>
          <p:nvPr>
            <p:ph idx="1"/>
          </p:nvPr>
        </p:nvSpPr>
        <p:spPr>
          <a:xfrm>
            <a:off x="702733" y="1470025"/>
            <a:ext cx="10515600" cy="4351338"/>
          </a:xfrm>
        </p:spPr>
        <p:txBody>
          <a:bodyPr>
            <a:normAutofit fontScale="85000" lnSpcReduction="20000"/>
          </a:bodyPr>
          <a:lstStyle/>
          <a:p>
            <a:pPr lvl="1"/>
            <a:endParaRPr lang="en-US"/>
          </a:p>
          <a:p>
            <a:pPr lvl="1"/>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sz="3200" b="1" i="1">
                <a:solidFill>
                  <a:srgbClr val="C00000"/>
                </a:solidFill>
              </a:rPr>
              <a:t>    </a:t>
            </a:r>
          </a:p>
          <a:p>
            <a:pPr marL="0" indent="0">
              <a:buNone/>
            </a:pPr>
            <a:endParaRPr lang="en-US" sz="3200" b="1" i="1">
              <a:solidFill>
                <a:srgbClr val="C00000"/>
              </a:solidFill>
            </a:endParaRPr>
          </a:p>
          <a:p>
            <a:pPr marL="0" indent="0">
              <a:buNone/>
            </a:pPr>
            <a:endParaRPr lang="en-US" sz="3200" b="1" i="1">
              <a:solidFill>
                <a:srgbClr val="C00000"/>
              </a:solidFill>
            </a:endParaRPr>
          </a:p>
          <a:p>
            <a:pPr marL="0" indent="0">
              <a:buNone/>
            </a:pPr>
            <a:r>
              <a:rPr lang="en-US" sz="3200" b="1" i="1">
                <a:solidFill>
                  <a:srgbClr val="C00000"/>
                </a:solidFill>
              </a:rPr>
              <a:t>    Oops! We push the problem to elsewhere. </a:t>
            </a:r>
          </a:p>
        </p:txBody>
      </p:sp>
      <p:graphicFrame>
        <p:nvGraphicFramePr>
          <p:cNvPr id="4" name="Table 3">
            <a:extLst>
              <a:ext uri="{FF2B5EF4-FFF2-40B4-BE49-F238E27FC236}">
                <a16:creationId xmlns:a16="http://schemas.microsoft.com/office/drawing/2014/main" id="{3095DC7D-7F65-4F3E-84A7-5C528114C8F4}"/>
              </a:ext>
            </a:extLst>
          </p:cNvPr>
          <p:cNvGraphicFramePr>
            <a:graphicFrameLocks noGrp="1"/>
          </p:cNvGraphicFramePr>
          <p:nvPr>
            <p:extLst>
              <p:ext uri="{D42A27DB-BD31-4B8C-83A1-F6EECF244321}">
                <p14:modId xmlns:p14="http://schemas.microsoft.com/office/powerpoint/2010/main" val="1026387075"/>
              </p:ext>
            </p:extLst>
          </p:nvPr>
        </p:nvGraphicFramePr>
        <p:xfrm>
          <a:off x="1075266" y="2057400"/>
          <a:ext cx="8432802" cy="3017520"/>
        </p:xfrm>
        <a:graphic>
          <a:graphicData uri="http://schemas.openxmlformats.org/drawingml/2006/table">
            <a:tbl>
              <a:tblPr firstRow="1" firstCol="1" bandRow="1">
                <a:tableStyleId>{5C22544A-7EE6-4342-B048-85BDC9FD1C3A}</a:tableStyleId>
              </a:tblPr>
              <a:tblGrid>
                <a:gridCol w="5173134">
                  <a:extLst>
                    <a:ext uri="{9D8B030D-6E8A-4147-A177-3AD203B41FA5}">
                      <a16:colId xmlns:a16="http://schemas.microsoft.com/office/drawing/2014/main" val="2507411414"/>
                    </a:ext>
                  </a:extLst>
                </a:gridCol>
                <a:gridCol w="3259668">
                  <a:extLst>
                    <a:ext uri="{9D8B030D-6E8A-4147-A177-3AD203B41FA5}">
                      <a16:colId xmlns:a16="http://schemas.microsoft.com/office/drawing/2014/main" val="154436858"/>
                    </a:ext>
                  </a:extLst>
                </a:gridCol>
              </a:tblGrid>
              <a:tr h="885709">
                <a:tc>
                  <a:txBody>
                    <a:bodyPr/>
                    <a:lstStyle/>
                    <a:p>
                      <a:pPr marL="0" marR="0">
                        <a:spcBef>
                          <a:spcPts val="0"/>
                        </a:spcBef>
                        <a:spcAft>
                          <a:spcPts val="0"/>
                        </a:spcAft>
                      </a:pPr>
                      <a:r>
                        <a:rPr lang="en-US" sz="2000">
                          <a:effectLst/>
                        </a:rPr>
                        <a:t>Configuration</a:t>
                      </a:r>
                      <a:endParaRPr lang="en-US" sz="200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2000" err="1">
                          <a:effectLst/>
                        </a:rPr>
                        <a:t>Json</a:t>
                      </a:r>
                      <a:r>
                        <a:rPr lang="en-US" sz="2000">
                          <a:effectLst/>
                        </a:rPr>
                        <a:t> Serialization Benchmark (Requests/sec)   - Higher is better</a:t>
                      </a:r>
                      <a:endParaRPr lang="en-US"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816469554"/>
                  </a:ext>
                </a:extLst>
              </a:tr>
              <a:tr h="5904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effectLst/>
                        </a:rPr>
                        <a:t>JIT</a:t>
                      </a:r>
                      <a:endParaRPr lang="en-US" sz="2000">
                        <a:effectLst/>
                        <a:latin typeface="Calibri" panose="020F0502020204030204" pitchFamily="34" charset="0"/>
                        <a:ea typeface="Calibri" panose="020F0502020204030204" pitchFamily="34"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effectLst/>
                        </a:rPr>
                        <a:t>123,000</a:t>
                      </a:r>
                    </a:p>
                    <a:p>
                      <a:pPr marL="0" marR="0">
                        <a:spcBef>
                          <a:spcPts val="0"/>
                        </a:spcBef>
                        <a:spcAft>
                          <a:spcPts val="0"/>
                        </a:spcAft>
                      </a:pPr>
                      <a:endParaRPr lang="en-US"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270321376"/>
                  </a:ext>
                </a:extLst>
              </a:tr>
              <a:tr h="5904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effectLst/>
                        </a:rPr>
                        <a:t>Default – only Shared FX is CrossGen</a:t>
                      </a:r>
                      <a:endParaRPr lang="en-US" sz="2000">
                        <a:effectLst/>
                        <a:latin typeface="Calibri" panose="020F0502020204030204" pitchFamily="34" charset="0"/>
                        <a:ea typeface="Calibri" panose="020F0502020204030204" pitchFamily="34"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effectLst/>
                        </a:rPr>
                        <a:t>120,000</a:t>
                      </a:r>
                    </a:p>
                    <a:p>
                      <a:pPr marL="0" marR="0">
                        <a:spcBef>
                          <a:spcPts val="0"/>
                        </a:spcBef>
                        <a:spcAft>
                          <a:spcPts val="0"/>
                        </a:spcAft>
                      </a:pPr>
                      <a:endParaRPr lang="en-US"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928877356"/>
                  </a:ext>
                </a:extLst>
              </a:tr>
              <a:tr h="5904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effectLst/>
                        </a:rPr>
                        <a:t>CrossGen Shared FX and application</a:t>
                      </a:r>
                      <a:endParaRPr lang="en-US" sz="2000">
                        <a:effectLst/>
                        <a:latin typeface="Calibri" panose="020F0502020204030204" pitchFamily="34" charset="0"/>
                        <a:ea typeface="Calibri" panose="020F0502020204030204" pitchFamily="34" charset="0"/>
                      </a:endParaRPr>
                    </a:p>
                    <a:p>
                      <a:pPr marL="0" marR="0">
                        <a:spcBef>
                          <a:spcPts val="0"/>
                        </a:spcBef>
                        <a:spcAft>
                          <a:spcPts val="0"/>
                        </a:spcAft>
                      </a:pPr>
                      <a:endParaRPr lang="en-US" sz="2000">
                        <a:effectLst/>
                        <a:latin typeface="Calibri" panose="020F0502020204030204" pitchFamily="34" charset="0"/>
                        <a:ea typeface="Calibri" panose="020F0502020204030204" pitchFamily="34"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115,000</a:t>
                      </a:r>
                      <a:endParaRPr lang="en-US" sz="2000" dirty="0">
                        <a:effectLst/>
                      </a:endParaRPr>
                    </a:p>
                    <a:p>
                      <a:pPr marL="0" marR="0">
                        <a:spcBef>
                          <a:spcPts val="0"/>
                        </a:spcBef>
                        <a:spcAft>
                          <a:spcPts val="0"/>
                        </a:spcAft>
                      </a:pPr>
                      <a:endParaRPr lang="en-US" sz="2000" dirty="0">
                        <a:effectLst/>
                        <a:latin typeface="Calibri" panose="020F0502020204030204" pitchFamily="34" charset="0"/>
                        <a:ea typeface="Calibri" panose="020F0502020204030204" pitchFamily="34" charset="0"/>
                      </a:endParaRPr>
                    </a:p>
                    <a:p>
                      <a:pPr marL="0" marR="0">
                        <a:spcBef>
                          <a:spcPts val="0"/>
                        </a:spcBef>
                        <a:spcAft>
                          <a:spcPts val="0"/>
                        </a:spcAft>
                      </a:pPr>
                      <a:endParaRPr lang="en-US"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245930735"/>
                  </a:ext>
                </a:extLst>
              </a:tr>
            </a:tbl>
          </a:graphicData>
        </a:graphic>
      </p:graphicFrame>
      <p:sp>
        <p:nvSpPr>
          <p:cNvPr id="5" name="Rectangle 1">
            <a:extLst>
              <a:ext uri="{FF2B5EF4-FFF2-40B4-BE49-F238E27FC236}">
                <a16:creationId xmlns:a16="http://schemas.microsoft.com/office/drawing/2014/main" id="{D09ECF34-A18D-4AE5-BA66-A21CF2D3BD5F}"/>
              </a:ext>
            </a:extLst>
          </p:cNvPr>
          <p:cNvSpPr>
            <a:spLocks noChangeArrowheads="1"/>
          </p:cNvSpPr>
          <p:nvPr/>
        </p:nvSpPr>
        <p:spPr bwMode="auto">
          <a:xfrm>
            <a:off x="804332" y="1570297"/>
            <a:ext cx="1009226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1F497D"/>
                </a:solidFill>
                <a:effectLst/>
                <a:latin typeface="Arial" panose="020B0604020202020204" pitchFamily="34" charset="0"/>
                <a:ea typeface="Calibri" panose="020F0502020204030204" pitchFamily="34" charset="0"/>
              </a:rPr>
              <a:t>Number collected using .NET Core 2.1 on a machine with 8 cores (Xeon Core i7 2GHz) and 32GB of RAM</a:t>
            </a:r>
            <a:endParaRPr kumimoji="0" lang="en-US" altLang="en-US"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962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66061-C186-4E4B-98A4-592D252DB445}"/>
              </a:ext>
            </a:extLst>
          </p:cNvPr>
          <p:cNvSpPr>
            <a:spLocks noGrp="1"/>
          </p:cNvSpPr>
          <p:nvPr>
            <p:ph type="title"/>
          </p:nvPr>
        </p:nvSpPr>
        <p:spPr/>
        <p:txBody>
          <a:bodyPr/>
          <a:lstStyle/>
          <a:p>
            <a:r>
              <a:rPr lang="en-US" b="1" i="1" dirty="0">
                <a:solidFill>
                  <a:srgbClr val="7030A0"/>
                </a:solidFill>
              </a:rPr>
              <a:t>Code generation technology choices</a:t>
            </a:r>
            <a:endParaRPr lang="en-US" dirty="0"/>
          </a:p>
        </p:txBody>
      </p:sp>
      <p:sp>
        <p:nvSpPr>
          <p:cNvPr id="3" name="Content Placeholder 2">
            <a:extLst>
              <a:ext uri="{FF2B5EF4-FFF2-40B4-BE49-F238E27FC236}">
                <a16:creationId xmlns:a16="http://schemas.microsoft.com/office/drawing/2014/main" id="{6B21F3C5-CBD5-40AC-B083-E1CC8D0BC63A}"/>
              </a:ext>
            </a:extLst>
          </p:cNvPr>
          <p:cNvSpPr>
            <a:spLocks noGrp="1"/>
          </p:cNvSpPr>
          <p:nvPr>
            <p:ph idx="1"/>
          </p:nvPr>
        </p:nvSpPr>
        <p:spPr/>
        <p:txBody>
          <a:bodyPr/>
          <a:lstStyle/>
          <a:p>
            <a:r>
              <a:rPr lang="en-US" dirty="0"/>
              <a:t>Ahead-of-time generation (</a:t>
            </a:r>
            <a:r>
              <a:rPr lang="en-US" dirty="0" err="1"/>
              <a:t>CrossGen</a:t>
            </a:r>
            <a:r>
              <a:rPr lang="en-US" dirty="0"/>
              <a:t>)</a:t>
            </a:r>
          </a:p>
          <a:p>
            <a:r>
              <a:rPr lang="en-US" dirty="0"/>
              <a:t>Interpreter</a:t>
            </a:r>
          </a:p>
          <a:p>
            <a:r>
              <a:rPr lang="en-US" dirty="0"/>
              <a:t>JIT</a:t>
            </a:r>
          </a:p>
          <a:p>
            <a:pPr lvl="1"/>
            <a:r>
              <a:rPr lang="en-US" dirty="0"/>
              <a:t>Minimum optimizations</a:t>
            </a:r>
          </a:p>
          <a:p>
            <a:pPr lvl="1"/>
            <a:r>
              <a:rPr lang="en-US" dirty="0"/>
              <a:t>Maximum optimizations</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A98A119E-0B22-4E16-8D2A-98736B0E46DE}"/>
                  </a:ext>
                </a:extLst>
              </p14:cNvPr>
              <p14:cNvContentPartPr/>
              <p14:nvPr/>
            </p14:nvContentPartPr>
            <p14:xfrm>
              <a:off x="781200" y="2546411"/>
              <a:ext cx="2256120" cy="106200"/>
            </p14:xfrm>
          </p:contentPart>
        </mc:Choice>
        <mc:Fallback xmlns="">
          <p:pic>
            <p:nvPicPr>
              <p:cNvPr id="4" name="Ink 3">
                <a:extLst>
                  <a:ext uri="{FF2B5EF4-FFF2-40B4-BE49-F238E27FC236}">
                    <a16:creationId xmlns:a16="http://schemas.microsoft.com/office/drawing/2014/main" id="{A98A119E-0B22-4E16-8D2A-98736B0E46DE}"/>
                  </a:ext>
                </a:extLst>
              </p:cNvPr>
              <p:cNvPicPr/>
              <p:nvPr/>
            </p:nvPicPr>
            <p:blipFill>
              <a:blip r:embed="rId4"/>
              <a:stretch>
                <a:fillRect/>
              </a:stretch>
            </p:blipFill>
            <p:spPr>
              <a:xfrm>
                <a:off x="727200" y="2438411"/>
                <a:ext cx="2363760" cy="321840"/>
              </a:xfrm>
              <a:prstGeom prst="rect">
                <a:avLst/>
              </a:prstGeom>
            </p:spPr>
          </p:pic>
        </mc:Fallback>
      </mc:AlternateContent>
    </p:spTree>
    <p:extLst>
      <p:ext uri="{BB962C8B-B14F-4D97-AF65-F5344CB8AC3E}">
        <p14:creationId xmlns:p14="http://schemas.microsoft.com/office/powerpoint/2010/main" val="2127845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1AAB6-2125-450F-BA9D-355C966A3A6B}"/>
              </a:ext>
            </a:extLst>
          </p:cNvPr>
          <p:cNvSpPr>
            <a:spLocks noGrp="1"/>
          </p:cNvSpPr>
          <p:nvPr>
            <p:ph type="title"/>
          </p:nvPr>
        </p:nvSpPr>
        <p:spPr/>
        <p:txBody>
          <a:bodyPr/>
          <a:lstStyle/>
          <a:p>
            <a:r>
              <a:rPr lang="en-US" b="1" i="1" dirty="0">
                <a:solidFill>
                  <a:srgbClr val="7030A0"/>
                </a:solidFill>
              </a:rPr>
              <a:t>Tiered Compilation</a:t>
            </a:r>
          </a:p>
        </p:txBody>
      </p:sp>
      <p:sp>
        <p:nvSpPr>
          <p:cNvPr id="3" name="Content Placeholder 2">
            <a:extLst>
              <a:ext uri="{FF2B5EF4-FFF2-40B4-BE49-F238E27FC236}">
                <a16:creationId xmlns:a16="http://schemas.microsoft.com/office/drawing/2014/main" id="{94548A55-9A50-44AE-ADEB-D6CDBD16F025}"/>
              </a:ext>
            </a:extLst>
          </p:cNvPr>
          <p:cNvSpPr>
            <a:spLocks noGrp="1"/>
          </p:cNvSpPr>
          <p:nvPr>
            <p:ph idx="1"/>
          </p:nvPr>
        </p:nvSpPr>
        <p:spPr/>
        <p:txBody>
          <a:bodyPr>
            <a:normAutofit/>
          </a:bodyPr>
          <a:lstStyle/>
          <a:p>
            <a:r>
              <a:rPr lang="en-US"/>
              <a:t>Generate code multiple times for a single method</a:t>
            </a:r>
          </a:p>
          <a:p>
            <a:r>
              <a:rPr lang="en-US"/>
              <a:t>Method bodies have a versioning story</a:t>
            </a:r>
          </a:p>
          <a:p>
            <a:pPr lvl="1"/>
            <a:r>
              <a:rPr lang="en-US"/>
              <a:t>Generate with minimum optimizations at startup </a:t>
            </a:r>
          </a:p>
          <a:p>
            <a:pPr lvl="1"/>
            <a:r>
              <a:rPr lang="en-US"/>
              <a:t>Replace with higher optimized code at steady state</a:t>
            </a:r>
          </a:p>
          <a:p>
            <a:r>
              <a:rPr lang="en-US"/>
              <a:t>Use </a:t>
            </a:r>
            <a:r>
              <a:rPr lang="en-US" dirty="0" err="1"/>
              <a:t>CrossGen</a:t>
            </a:r>
            <a:r>
              <a:rPr lang="en-US" dirty="0"/>
              <a:t> </a:t>
            </a:r>
            <a:r>
              <a:rPr lang="en-US"/>
              <a:t>to avoid </a:t>
            </a:r>
            <a:r>
              <a:rPr lang="en-US" dirty="0"/>
              <a:t>generation</a:t>
            </a:r>
            <a:r>
              <a:rPr lang="en-US"/>
              <a:t> at all </a:t>
            </a:r>
            <a:r>
              <a:rPr lang="en-US" dirty="0"/>
              <a:t>for </a:t>
            </a:r>
            <a:r>
              <a:rPr lang="en-US"/>
              <a:t>most methods</a:t>
            </a:r>
          </a:p>
          <a:p>
            <a:endParaRPr lang="en-US" dirty="0"/>
          </a:p>
        </p:txBody>
      </p:sp>
    </p:spTree>
    <p:extLst>
      <p:ext uri="{BB962C8B-B14F-4D97-AF65-F5344CB8AC3E}">
        <p14:creationId xmlns:p14="http://schemas.microsoft.com/office/powerpoint/2010/main" val="4021914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B6D308-CED0-41AA-A685-459D93DE729F}"/>
              </a:ext>
            </a:extLst>
          </p:cNvPr>
          <p:cNvSpPr>
            <a:spLocks noGrp="1"/>
          </p:cNvSpPr>
          <p:nvPr>
            <p:ph idx="1"/>
          </p:nvPr>
        </p:nvSpPr>
        <p:spPr>
          <a:xfrm>
            <a:off x="838200" y="581891"/>
            <a:ext cx="10515600" cy="5595072"/>
          </a:xfrm>
        </p:spPr>
        <p:txBody>
          <a:bodyPr/>
          <a:lstStyle/>
          <a:p>
            <a:pPr marL="0" indent="0">
              <a:buNone/>
            </a:pPr>
            <a:endParaRPr lang="en-US"/>
          </a:p>
        </p:txBody>
      </p:sp>
      <p:sp>
        <p:nvSpPr>
          <p:cNvPr id="4" name="Flowchart: Decision 3">
            <a:extLst>
              <a:ext uri="{FF2B5EF4-FFF2-40B4-BE49-F238E27FC236}">
                <a16:creationId xmlns:a16="http://schemas.microsoft.com/office/drawing/2014/main" id="{C8E1A9BE-C094-4F9C-8C70-D3ADCFBA0858}"/>
              </a:ext>
            </a:extLst>
          </p:cNvPr>
          <p:cNvSpPr/>
          <p:nvPr/>
        </p:nvSpPr>
        <p:spPr>
          <a:xfrm>
            <a:off x="3791990" y="993673"/>
            <a:ext cx="3144980" cy="1238597"/>
          </a:xfrm>
          <a:prstGeom prst="flowChartDecisio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Method has </a:t>
            </a:r>
            <a:r>
              <a:rPr lang="en-US" err="1"/>
              <a:t>CrossGen</a:t>
            </a:r>
            <a:r>
              <a:rPr lang="en-US"/>
              <a:t> </a:t>
            </a:r>
          </a:p>
        </p:txBody>
      </p:sp>
      <p:sp>
        <p:nvSpPr>
          <p:cNvPr id="5" name="Flowchart: Alternate Process 4">
            <a:extLst>
              <a:ext uri="{FF2B5EF4-FFF2-40B4-BE49-F238E27FC236}">
                <a16:creationId xmlns:a16="http://schemas.microsoft.com/office/drawing/2014/main" id="{47604485-5C7E-4ED1-9A0B-0C8B5D3A7F42}"/>
              </a:ext>
            </a:extLst>
          </p:cNvPr>
          <p:cNvSpPr/>
          <p:nvPr/>
        </p:nvSpPr>
        <p:spPr>
          <a:xfrm>
            <a:off x="1629295" y="2901141"/>
            <a:ext cx="2568632" cy="105571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CrossGen</a:t>
            </a:r>
            <a:r>
              <a:rPr lang="en-US"/>
              <a:t> code</a:t>
            </a:r>
          </a:p>
        </p:txBody>
      </p:sp>
      <p:sp>
        <p:nvSpPr>
          <p:cNvPr id="6" name="Flowchart: Alternate Process 5">
            <a:extLst>
              <a:ext uri="{FF2B5EF4-FFF2-40B4-BE49-F238E27FC236}">
                <a16:creationId xmlns:a16="http://schemas.microsoft.com/office/drawing/2014/main" id="{BE53C555-46A4-4D9C-9FD4-0A1BA1A768DA}"/>
              </a:ext>
            </a:extLst>
          </p:cNvPr>
          <p:cNvSpPr/>
          <p:nvPr/>
        </p:nvSpPr>
        <p:spPr>
          <a:xfrm>
            <a:off x="6491547" y="2882730"/>
            <a:ext cx="2568632" cy="105571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Minimum Optimization JIT</a:t>
            </a:r>
          </a:p>
        </p:txBody>
      </p:sp>
      <p:cxnSp>
        <p:nvCxnSpPr>
          <p:cNvPr id="11" name="Straight Arrow Connector 10">
            <a:extLst>
              <a:ext uri="{FF2B5EF4-FFF2-40B4-BE49-F238E27FC236}">
                <a16:creationId xmlns:a16="http://schemas.microsoft.com/office/drawing/2014/main" id="{913A8FC5-4631-461A-915B-206D70E3F94D}"/>
              </a:ext>
            </a:extLst>
          </p:cNvPr>
          <p:cNvCxnSpPr/>
          <p:nvPr/>
        </p:nvCxnSpPr>
        <p:spPr>
          <a:xfrm flipH="1">
            <a:off x="4114800" y="2202873"/>
            <a:ext cx="789709" cy="532014"/>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C4A2BD59-B873-4DBF-BFAE-A0F9F63DF48F}"/>
              </a:ext>
            </a:extLst>
          </p:cNvPr>
          <p:cNvCxnSpPr/>
          <p:nvPr/>
        </p:nvCxnSpPr>
        <p:spPr>
          <a:xfrm>
            <a:off x="5827222" y="2202873"/>
            <a:ext cx="781396" cy="532014"/>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14" name="Oval 13">
            <a:extLst>
              <a:ext uri="{FF2B5EF4-FFF2-40B4-BE49-F238E27FC236}">
                <a16:creationId xmlns:a16="http://schemas.microsoft.com/office/drawing/2014/main" id="{CD9EA897-ED43-41AE-A2B5-2F169FBD69A8}"/>
              </a:ext>
            </a:extLst>
          </p:cNvPr>
          <p:cNvSpPr/>
          <p:nvPr/>
        </p:nvSpPr>
        <p:spPr>
          <a:xfrm>
            <a:off x="4463935" y="4625731"/>
            <a:ext cx="2224732" cy="105571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Runtime monitoring… Becoming hot?</a:t>
            </a:r>
          </a:p>
        </p:txBody>
      </p:sp>
      <p:cxnSp>
        <p:nvCxnSpPr>
          <p:cNvPr id="7" name="Straight Connector 6">
            <a:extLst>
              <a:ext uri="{FF2B5EF4-FFF2-40B4-BE49-F238E27FC236}">
                <a16:creationId xmlns:a16="http://schemas.microsoft.com/office/drawing/2014/main" id="{2921EE2E-6FBE-4D2D-A8ED-0C93A174054B}"/>
              </a:ext>
            </a:extLst>
          </p:cNvPr>
          <p:cNvCxnSpPr/>
          <p:nvPr/>
        </p:nvCxnSpPr>
        <p:spPr>
          <a:xfrm>
            <a:off x="3707476" y="4123113"/>
            <a:ext cx="756459" cy="76477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B94C4FEC-E603-489B-AF02-50CA6EBFE59E}"/>
              </a:ext>
            </a:extLst>
          </p:cNvPr>
          <p:cNvCxnSpPr/>
          <p:nvPr/>
        </p:nvCxnSpPr>
        <p:spPr>
          <a:xfrm flipH="1">
            <a:off x="6608618" y="4123113"/>
            <a:ext cx="606829" cy="76477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TextBox 9">
            <a:extLst>
              <a:ext uri="{FF2B5EF4-FFF2-40B4-BE49-F238E27FC236}">
                <a16:creationId xmlns:a16="http://schemas.microsoft.com/office/drawing/2014/main" id="{15836F20-C0F5-451D-9002-008C248C3875}"/>
              </a:ext>
            </a:extLst>
          </p:cNvPr>
          <p:cNvSpPr txBox="1"/>
          <p:nvPr/>
        </p:nvSpPr>
        <p:spPr>
          <a:xfrm>
            <a:off x="3956859" y="2161309"/>
            <a:ext cx="1014152" cy="369332"/>
          </a:xfrm>
          <a:prstGeom prst="rect">
            <a:avLst/>
          </a:prstGeom>
          <a:noFill/>
        </p:spPr>
        <p:txBody>
          <a:bodyPr wrap="square" rtlCol="0">
            <a:spAutoFit/>
          </a:bodyPr>
          <a:lstStyle/>
          <a:p>
            <a:r>
              <a:rPr lang="en-US"/>
              <a:t>yes</a:t>
            </a:r>
          </a:p>
        </p:txBody>
      </p:sp>
      <p:sp>
        <p:nvSpPr>
          <p:cNvPr id="12" name="TextBox 11">
            <a:extLst>
              <a:ext uri="{FF2B5EF4-FFF2-40B4-BE49-F238E27FC236}">
                <a16:creationId xmlns:a16="http://schemas.microsoft.com/office/drawing/2014/main" id="{B5C627DF-17D8-439D-BBBF-62B828B1450C}"/>
              </a:ext>
            </a:extLst>
          </p:cNvPr>
          <p:cNvSpPr txBox="1"/>
          <p:nvPr/>
        </p:nvSpPr>
        <p:spPr>
          <a:xfrm>
            <a:off x="6292734" y="2047604"/>
            <a:ext cx="1072342" cy="369332"/>
          </a:xfrm>
          <a:prstGeom prst="rect">
            <a:avLst/>
          </a:prstGeom>
          <a:noFill/>
        </p:spPr>
        <p:txBody>
          <a:bodyPr wrap="square" rtlCol="0">
            <a:spAutoFit/>
          </a:bodyPr>
          <a:lstStyle/>
          <a:p>
            <a:r>
              <a:rPr lang="en-US"/>
              <a:t>no</a:t>
            </a:r>
          </a:p>
        </p:txBody>
      </p:sp>
      <p:sp>
        <p:nvSpPr>
          <p:cNvPr id="19" name="Flowchart: Alternate Process 18">
            <a:extLst>
              <a:ext uri="{FF2B5EF4-FFF2-40B4-BE49-F238E27FC236}">
                <a16:creationId xmlns:a16="http://schemas.microsoft.com/office/drawing/2014/main" id="{CE8AF10F-C20D-427B-A903-ACDE405EB972}"/>
              </a:ext>
            </a:extLst>
          </p:cNvPr>
          <p:cNvSpPr/>
          <p:nvPr/>
        </p:nvSpPr>
        <p:spPr>
          <a:xfrm>
            <a:off x="1629294" y="2900819"/>
            <a:ext cx="2568632" cy="1055717"/>
          </a:xfrm>
          <a:prstGeom prst="flowChartAlternateProcess">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Optimized JIT</a:t>
            </a:r>
          </a:p>
        </p:txBody>
      </p:sp>
      <p:sp>
        <p:nvSpPr>
          <p:cNvPr id="20" name="Flowchart: Alternate Process 19">
            <a:extLst>
              <a:ext uri="{FF2B5EF4-FFF2-40B4-BE49-F238E27FC236}">
                <a16:creationId xmlns:a16="http://schemas.microsoft.com/office/drawing/2014/main" id="{1A2FD7EB-6FAC-43FA-8FBE-AF859B642E1F}"/>
              </a:ext>
            </a:extLst>
          </p:cNvPr>
          <p:cNvSpPr/>
          <p:nvPr/>
        </p:nvSpPr>
        <p:spPr>
          <a:xfrm>
            <a:off x="6491547" y="2882729"/>
            <a:ext cx="2568632" cy="1055717"/>
          </a:xfrm>
          <a:prstGeom prst="flowChartAlternateProcess">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Optimized JIT</a:t>
            </a:r>
          </a:p>
        </p:txBody>
      </p:sp>
    </p:spTree>
    <p:extLst>
      <p:ext uri="{BB962C8B-B14F-4D97-AF65-F5344CB8AC3E}">
        <p14:creationId xmlns:p14="http://schemas.microsoft.com/office/powerpoint/2010/main" val="423793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anim calcmode="lin" valueType="num">
                                      <p:cBhvr>
                                        <p:cTn id="15" dur="1000" fill="hold"/>
                                        <p:tgtEl>
                                          <p:spTgt spid="20"/>
                                        </p:tgtEl>
                                        <p:attrNameLst>
                                          <p:attrName>ppt_x</p:attrName>
                                        </p:attrNameLst>
                                      </p:cBhvr>
                                      <p:tavLst>
                                        <p:tav tm="0">
                                          <p:val>
                                            <p:strVal val="#ppt_x"/>
                                          </p:val>
                                        </p:tav>
                                        <p:tav tm="100000">
                                          <p:val>
                                            <p:strVal val="#ppt_x"/>
                                          </p:val>
                                        </p:tav>
                                      </p:tavLst>
                                    </p:anim>
                                    <p:anim calcmode="lin" valueType="num">
                                      <p:cBhvr>
                                        <p:cTn id="1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086C9-8C87-43F8-BD9C-62823126BF51}"/>
              </a:ext>
            </a:extLst>
          </p:cNvPr>
          <p:cNvSpPr>
            <a:spLocks noGrp="1"/>
          </p:cNvSpPr>
          <p:nvPr>
            <p:ph type="title"/>
          </p:nvPr>
        </p:nvSpPr>
        <p:spPr/>
        <p:txBody>
          <a:bodyPr/>
          <a:lstStyle/>
          <a:p>
            <a:r>
              <a:rPr lang="en-US" b="1" i="1" dirty="0">
                <a:solidFill>
                  <a:srgbClr val="7030A0"/>
                </a:solidFill>
              </a:rPr>
              <a:t>Heuristic of the tiering </a:t>
            </a:r>
          </a:p>
        </p:txBody>
      </p:sp>
      <p:sp>
        <p:nvSpPr>
          <p:cNvPr id="3" name="Content Placeholder 2">
            <a:extLst>
              <a:ext uri="{FF2B5EF4-FFF2-40B4-BE49-F238E27FC236}">
                <a16:creationId xmlns:a16="http://schemas.microsoft.com/office/drawing/2014/main" id="{DE68EBE4-1E84-45AE-91E3-0DFA09877338}"/>
              </a:ext>
            </a:extLst>
          </p:cNvPr>
          <p:cNvSpPr>
            <a:spLocks noGrp="1"/>
          </p:cNvSpPr>
          <p:nvPr>
            <p:ph idx="1"/>
          </p:nvPr>
        </p:nvSpPr>
        <p:spPr/>
        <p:txBody>
          <a:bodyPr/>
          <a:lstStyle/>
          <a:p>
            <a:r>
              <a:rPr lang="en-US" dirty="0"/>
              <a:t>Steady state vs. startup is a gray area</a:t>
            </a:r>
          </a:p>
          <a:p>
            <a:r>
              <a:rPr lang="en-US" dirty="0"/>
              <a:t>How to determine hot methods?</a:t>
            </a:r>
          </a:p>
          <a:p>
            <a:pPr lvl="1"/>
            <a:r>
              <a:rPr lang="en-US" dirty="0"/>
              <a:t>Hit count to trigger fully optimized JIT </a:t>
            </a:r>
          </a:p>
          <a:p>
            <a:pPr lvl="1"/>
            <a:r>
              <a:rPr lang="en-US" dirty="0"/>
              <a:t>Or use sample profiling to trigger fully optimized JIT</a:t>
            </a:r>
          </a:p>
          <a:p>
            <a:pPr lvl="1"/>
            <a:r>
              <a:rPr lang="en-US" dirty="0"/>
              <a:t>Other potential future heuristic</a:t>
            </a:r>
          </a:p>
          <a:p>
            <a:r>
              <a:rPr lang="en-US" dirty="0"/>
              <a:t>Presently using hit count of “30”</a:t>
            </a:r>
          </a:p>
        </p:txBody>
      </p:sp>
    </p:spTree>
    <p:extLst>
      <p:ext uri="{BB962C8B-B14F-4D97-AF65-F5344CB8AC3E}">
        <p14:creationId xmlns:p14="http://schemas.microsoft.com/office/powerpoint/2010/main" val="1013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19401-0CD9-497F-83F7-BEEBC7E52077}"/>
              </a:ext>
            </a:extLst>
          </p:cNvPr>
          <p:cNvSpPr>
            <a:spLocks noGrp="1"/>
          </p:cNvSpPr>
          <p:nvPr>
            <p:ph type="title"/>
          </p:nvPr>
        </p:nvSpPr>
        <p:spPr/>
        <p:txBody>
          <a:bodyPr/>
          <a:lstStyle/>
          <a:p>
            <a:r>
              <a:rPr lang="en-US" b="1" i="1" dirty="0">
                <a:solidFill>
                  <a:srgbClr val="7030A0"/>
                </a:solidFill>
              </a:rPr>
              <a:t>Measure again</a:t>
            </a:r>
          </a:p>
        </p:txBody>
      </p:sp>
      <p:graphicFrame>
        <p:nvGraphicFramePr>
          <p:cNvPr id="4" name="Content Placeholder 3">
            <a:extLst>
              <a:ext uri="{FF2B5EF4-FFF2-40B4-BE49-F238E27FC236}">
                <a16:creationId xmlns:a16="http://schemas.microsoft.com/office/drawing/2014/main" id="{4086BFE2-DE99-404D-B237-055140C60773}"/>
              </a:ext>
            </a:extLst>
          </p:cNvPr>
          <p:cNvGraphicFramePr>
            <a:graphicFrameLocks noGrp="1"/>
          </p:cNvGraphicFramePr>
          <p:nvPr>
            <p:ph idx="1"/>
            <p:extLst>
              <p:ext uri="{D42A27DB-BD31-4B8C-83A1-F6EECF244321}">
                <p14:modId xmlns:p14="http://schemas.microsoft.com/office/powerpoint/2010/main" val="4134720853"/>
              </p:ext>
            </p:extLst>
          </p:nvPr>
        </p:nvGraphicFramePr>
        <p:xfrm>
          <a:off x="980902" y="1845425"/>
          <a:ext cx="8083724" cy="2764296"/>
        </p:xfrm>
        <a:graphic>
          <a:graphicData uri="http://schemas.openxmlformats.org/drawingml/2006/table">
            <a:tbl>
              <a:tblPr firstRow="1" firstCol="1" bandRow="1">
                <a:tableStyleId>{5C22544A-7EE6-4342-B048-85BDC9FD1C3A}</a:tableStyleId>
              </a:tblPr>
              <a:tblGrid>
                <a:gridCol w="4041862">
                  <a:extLst>
                    <a:ext uri="{9D8B030D-6E8A-4147-A177-3AD203B41FA5}">
                      <a16:colId xmlns:a16="http://schemas.microsoft.com/office/drawing/2014/main" val="1063062022"/>
                    </a:ext>
                  </a:extLst>
                </a:gridCol>
                <a:gridCol w="4041862">
                  <a:extLst>
                    <a:ext uri="{9D8B030D-6E8A-4147-A177-3AD203B41FA5}">
                      <a16:colId xmlns:a16="http://schemas.microsoft.com/office/drawing/2014/main" val="468853276"/>
                    </a:ext>
                  </a:extLst>
                </a:gridCol>
              </a:tblGrid>
              <a:tr h="886263">
                <a:tc>
                  <a:txBody>
                    <a:bodyPr/>
                    <a:lstStyle/>
                    <a:p>
                      <a:pPr marL="0" marR="0">
                        <a:spcBef>
                          <a:spcPts val="0"/>
                        </a:spcBef>
                        <a:spcAft>
                          <a:spcPts val="0"/>
                        </a:spcAft>
                      </a:pPr>
                      <a:r>
                        <a:rPr lang="en-US" sz="1800">
                          <a:effectLst/>
                        </a:rPr>
                        <a:t>Configuration</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800">
                          <a:effectLst/>
                        </a:rPr>
                        <a:t>Json Serialization Benchmark (Requests/sec)</a:t>
                      </a:r>
                    </a:p>
                    <a:p>
                      <a:pPr marL="0" marR="0">
                        <a:spcBef>
                          <a:spcPts val="0"/>
                        </a:spcBef>
                        <a:spcAft>
                          <a:spcPts val="0"/>
                        </a:spcAft>
                      </a:pPr>
                      <a:r>
                        <a:rPr lang="en-US" sz="1800">
                          <a:effectLst/>
                        </a:rPr>
                        <a:t>Higher is better</a:t>
                      </a:r>
                      <a:endParaRPr lang="en-US" sz="18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931108890"/>
                  </a:ext>
                </a:extLst>
              </a:tr>
              <a:tr h="443131">
                <a:tc>
                  <a:txBody>
                    <a:bodyPr/>
                    <a:lstStyle/>
                    <a:p>
                      <a:pPr marL="0" marR="0">
                        <a:spcBef>
                          <a:spcPts val="0"/>
                        </a:spcBef>
                        <a:spcAft>
                          <a:spcPts val="0"/>
                        </a:spcAft>
                      </a:pPr>
                      <a:r>
                        <a:rPr lang="en-US" sz="1800" dirty="0">
                          <a:effectLst/>
                        </a:rPr>
                        <a:t>Default (shipping) – only Shared FX is </a:t>
                      </a:r>
                      <a:r>
                        <a:rPr lang="en-US" sz="1800" dirty="0" err="1">
                          <a:effectLst/>
                        </a:rPr>
                        <a:t>CrossGen</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800">
                          <a:effectLst/>
                        </a:rPr>
                        <a:t>120,000</a:t>
                      </a:r>
                      <a:endParaRPr lang="en-US" sz="18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733072061"/>
                  </a:ext>
                </a:extLst>
              </a:tr>
              <a:tr h="443131">
                <a:tc>
                  <a:txBody>
                    <a:bodyPr/>
                    <a:lstStyle/>
                    <a:p>
                      <a:pPr marL="0" marR="0">
                        <a:spcBef>
                          <a:spcPts val="0"/>
                        </a:spcBef>
                        <a:spcAft>
                          <a:spcPts val="0"/>
                        </a:spcAft>
                      </a:pPr>
                      <a:r>
                        <a:rPr lang="en-US" sz="1800" dirty="0">
                          <a:effectLst/>
                        </a:rPr>
                        <a:t>All </a:t>
                      </a:r>
                      <a:r>
                        <a:rPr lang="en-US" sz="1800" dirty="0" err="1">
                          <a:effectLst/>
                        </a:rPr>
                        <a:t>CrossGen</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800">
                          <a:effectLst/>
                        </a:rPr>
                        <a:t>115,000</a:t>
                      </a:r>
                      <a:endParaRPr lang="en-US" sz="18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931191930"/>
                  </a:ext>
                </a:extLst>
              </a:tr>
              <a:tr h="443131">
                <a:tc>
                  <a:txBody>
                    <a:bodyPr/>
                    <a:lstStyle/>
                    <a:p>
                      <a:pPr marL="0" marR="0">
                        <a:spcBef>
                          <a:spcPts val="0"/>
                        </a:spcBef>
                        <a:spcAft>
                          <a:spcPts val="0"/>
                        </a:spcAft>
                      </a:pPr>
                      <a:r>
                        <a:rPr lang="en-US" sz="1800" dirty="0">
                          <a:effectLst/>
                        </a:rPr>
                        <a:t>All JIT</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800">
                          <a:effectLst/>
                        </a:rPr>
                        <a:t>123,000</a:t>
                      </a:r>
                      <a:endParaRPr lang="en-US" sz="18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989358573"/>
                  </a:ext>
                </a:extLst>
              </a:tr>
              <a:tr h="443131">
                <a:tc>
                  <a:txBody>
                    <a:bodyPr/>
                    <a:lstStyle/>
                    <a:p>
                      <a:pPr marL="0" marR="0">
                        <a:spcBef>
                          <a:spcPts val="0"/>
                        </a:spcBef>
                        <a:spcAft>
                          <a:spcPts val="0"/>
                        </a:spcAft>
                      </a:pPr>
                      <a:r>
                        <a:rPr lang="en-US" sz="1800">
                          <a:effectLst/>
                        </a:rPr>
                        <a:t>CrossGen+Tiered JIT</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800" dirty="0">
                          <a:effectLst/>
                        </a:rPr>
                        <a:t>123,000</a:t>
                      </a:r>
                      <a:endParaRPr lang="en-US" sz="18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942024149"/>
                  </a:ext>
                </a:extLst>
              </a:tr>
            </a:tbl>
          </a:graphicData>
        </a:graphic>
      </p:graphicFrame>
    </p:spTree>
    <p:extLst>
      <p:ext uri="{BB962C8B-B14F-4D97-AF65-F5344CB8AC3E}">
        <p14:creationId xmlns:p14="http://schemas.microsoft.com/office/powerpoint/2010/main" val="1718669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AC53F-BB86-49B5-B5CA-BDF5E831F0A6}"/>
              </a:ext>
            </a:extLst>
          </p:cNvPr>
          <p:cNvSpPr>
            <a:spLocks noGrp="1"/>
          </p:cNvSpPr>
          <p:nvPr>
            <p:ph type="title"/>
          </p:nvPr>
        </p:nvSpPr>
        <p:spPr/>
        <p:txBody>
          <a:bodyPr/>
          <a:lstStyle/>
          <a:p>
            <a:r>
              <a:rPr lang="en-US" b="1" i="1" dirty="0">
                <a:solidFill>
                  <a:srgbClr val="7030A0"/>
                </a:solidFill>
              </a:rPr>
              <a:t>Recap on our </a:t>
            </a:r>
            <a:r>
              <a:rPr lang="en-US" b="1" i="1" dirty="0" err="1">
                <a:solidFill>
                  <a:srgbClr val="7030A0"/>
                </a:solidFill>
              </a:rPr>
              <a:t>codegen</a:t>
            </a:r>
            <a:r>
              <a:rPr lang="en-US" b="1" i="1" dirty="0">
                <a:solidFill>
                  <a:srgbClr val="7030A0"/>
                </a:solidFill>
              </a:rPr>
              <a:t> journey</a:t>
            </a:r>
          </a:p>
        </p:txBody>
      </p:sp>
      <p:cxnSp>
        <p:nvCxnSpPr>
          <p:cNvPr id="7" name="Straight Arrow Connector 6">
            <a:extLst>
              <a:ext uri="{FF2B5EF4-FFF2-40B4-BE49-F238E27FC236}">
                <a16:creationId xmlns:a16="http://schemas.microsoft.com/office/drawing/2014/main" id="{7BF0A0D0-23CA-4D74-B525-8BC64E96E15A}"/>
              </a:ext>
            </a:extLst>
          </p:cNvPr>
          <p:cNvCxnSpPr>
            <a:cxnSpLocks/>
          </p:cNvCxnSpPr>
          <p:nvPr/>
        </p:nvCxnSpPr>
        <p:spPr>
          <a:xfrm>
            <a:off x="1979720" y="3808520"/>
            <a:ext cx="7800888" cy="0"/>
          </a:xfrm>
          <a:prstGeom prst="straightConnector1">
            <a:avLst/>
          </a:prstGeom>
          <a:ln w="88900">
            <a:tailEnd type="triangle"/>
          </a:ln>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6B8265D3-47F6-430A-8F58-AEE8E7ED3D18}"/>
              </a:ext>
            </a:extLst>
          </p:cNvPr>
          <p:cNvCxnSpPr/>
          <p:nvPr/>
        </p:nvCxnSpPr>
        <p:spPr>
          <a:xfrm>
            <a:off x="2789499" y="2989162"/>
            <a:ext cx="0" cy="763929"/>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9E01DD2-5854-49FF-AD2D-5936C956DCC4}"/>
              </a:ext>
            </a:extLst>
          </p:cNvPr>
          <p:cNvCxnSpPr/>
          <p:nvPr/>
        </p:nvCxnSpPr>
        <p:spPr>
          <a:xfrm>
            <a:off x="4053069" y="3808520"/>
            <a:ext cx="0" cy="763929"/>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AAB0B6F-D833-4641-B9FE-FFEEED9BE72F}"/>
              </a:ext>
            </a:extLst>
          </p:cNvPr>
          <p:cNvCxnSpPr/>
          <p:nvPr/>
        </p:nvCxnSpPr>
        <p:spPr>
          <a:xfrm>
            <a:off x="5362937" y="2989161"/>
            <a:ext cx="0" cy="763929"/>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1833111-F296-4B6C-9F9B-5D446F1B9900}"/>
              </a:ext>
            </a:extLst>
          </p:cNvPr>
          <p:cNvCxnSpPr/>
          <p:nvPr/>
        </p:nvCxnSpPr>
        <p:spPr>
          <a:xfrm>
            <a:off x="6869576" y="3808519"/>
            <a:ext cx="0" cy="763929"/>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ABD47DE-597F-4770-947A-56C487B275E8}"/>
              </a:ext>
            </a:extLst>
          </p:cNvPr>
          <p:cNvCxnSpPr/>
          <p:nvPr/>
        </p:nvCxnSpPr>
        <p:spPr>
          <a:xfrm>
            <a:off x="8457237" y="2989161"/>
            <a:ext cx="0" cy="763929"/>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91366CB-1F9B-420C-BB8D-423F2A62C0CE}"/>
              </a:ext>
            </a:extLst>
          </p:cNvPr>
          <p:cNvSpPr txBox="1"/>
          <p:nvPr/>
        </p:nvSpPr>
        <p:spPr>
          <a:xfrm>
            <a:off x="2071869" y="2472068"/>
            <a:ext cx="1435259" cy="461665"/>
          </a:xfrm>
          <a:prstGeom prst="rect">
            <a:avLst/>
          </a:prstGeom>
          <a:noFill/>
        </p:spPr>
        <p:txBody>
          <a:bodyPr wrap="square" rtlCol="0">
            <a:spAutoFit/>
          </a:bodyPr>
          <a:lstStyle/>
          <a:p>
            <a:r>
              <a:rPr lang="en-US" sz="2400" dirty="0"/>
              <a:t>Pure JIT</a:t>
            </a:r>
          </a:p>
        </p:txBody>
      </p:sp>
      <p:sp>
        <p:nvSpPr>
          <p:cNvPr id="17" name="TextBox 16">
            <a:extLst>
              <a:ext uri="{FF2B5EF4-FFF2-40B4-BE49-F238E27FC236}">
                <a16:creationId xmlns:a16="http://schemas.microsoft.com/office/drawing/2014/main" id="{C67D7282-E65E-4AB8-AE88-33823071C0E0}"/>
              </a:ext>
            </a:extLst>
          </p:cNvPr>
          <p:cNvSpPr txBox="1"/>
          <p:nvPr/>
        </p:nvSpPr>
        <p:spPr>
          <a:xfrm>
            <a:off x="3530279" y="4644139"/>
            <a:ext cx="1435259" cy="461665"/>
          </a:xfrm>
          <a:prstGeom prst="rect">
            <a:avLst/>
          </a:prstGeom>
          <a:noFill/>
        </p:spPr>
        <p:txBody>
          <a:bodyPr wrap="square" rtlCol="0">
            <a:spAutoFit/>
          </a:bodyPr>
          <a:lstStyle/>
          <a:p>
            <a:r>
              <a:rPr lang="en-US" sz="2400" dirty="0"/>
              <a:t>NGEN</a:t>
            </a:r>
          </a:p>
        </p:txBody>
      </p:sp>
      <p:sp>
        <p:nvSpPr>
          <p:cNvPr id="18" name="TextBox 17">
            <a:extLst>
              <a:ext uri="{FF2B5EF4-FFF2-40B4-BE49-F238E27FC236}">
                <a16:creationId xmlns:a16="http://schemas.microsoft.com/office/drawing/2014/main" id="{1C536626-1F0A-4E7E-923B-81945D72A612}"/>
              </a:ext>
            </a:extLst>
          </p:cNvPr>
          <p:cNvSpPr txBox="1"/>
          <p:nvPr/>
        </p:nvSpPr>
        <p:spPr>
          <a:xfrm>
            <a:off x="4645307" y="2475754"/>
            <a:ext cx="1435259" cy="461665"/>
          </a:xfrm>
          <a:prstGeom prst="rect">
            <a:avLst/>
          </a:prstGeom>
          <a:noFill/>
        </p:spPr>
        <p:txBody>
          <a:bodyPr wrap="square" rtlCol="0">
            <a:spAutoFit/>
          </a:bodyPr>
          <a:lstStyle/>
          <a:p>
            <a:r>
              <a:rPr lang="en-US" sz="2400" dirty="0" err="1"/>
              <a:t>CrossGen</a:t>
            </a:r>
            <a:endParaRPr lang="en-US" sz="2400" dirty="0"/>
          </a:p>
        </p:txBody>
      </p:sp>
      <p:sp>
        <p:nvSpPr>
          <p:cNvPr id="19" name="TextBox 18">
            <a:extLst>
              <a:ext uri="{FF2B5EF4-FFF2-40B4-BE49-F238E27FC236}">
                <a16:creationId xmlns:a16="http://schemas.microsoft.com/office/drawing/2014/main" id="{D0A092B5-225B-4511-ACD6-D16C174EB4B1}"/>
              </a:ext>
            </a:extLst>
          </p:cNvPr>
          <p:cNvSpPr txBox="1"/>
          <p:nvPr/>
        </p:nvSpPr>
        <p:spPr>
          <a:xfrm>
            <a:off x="6321257" y="4626173"/>
            <a:ext cx="1757868" cy="461665"/>
          </a:xfrm>
          <a:prstGeom prst="rect">
            <a:avLst/>
          </a:prstGeom>
          <a:noFill/>
        </p:spPr>
        <p:txBody>
          <a:bodyPr wrap="square" rtlCol="0">
            <a:spAutoFit/>
          </a:bodyPr>
          <a:lstStyle/>
          <a:p>
            <a:r>
              <a:rPr lang="en-US" sz="2400" dirty="0"/>
              <a:t>Tier </a:t>
            </a:r>
            <a:r>
              <a:rPr lang="en-US" sz="2400" dirty="0" err="1"/>
              <a:t>JITting</a:t>
            </a:r>
            <a:endParaRPr lang="en-US" sz="2400" dirty="0"/>
          </a:p>
        </p:txBody>
      </p:sp>
      <p:sp>
        <p:nvSpPr>
          <p:cNvPr id="20" name="TextBox 19">
            <a:extLst>
              <a:ext uri="{FF2B5EF4-FFF2-40B4-BE49-F238E27FC236}">
                <a16:creationId xmlns:a16="http://schemas.microsoft.com/office/drawing/2014/main" id="{696B6A08-91D2-40A0-80E1-62672F824058}"/>
              </a:ext>
            </a:extLst>
          </p:cNvPr>
          <p:cNvSpPr txBox="1"/>
          <p:nvPr/>
        </p:nvSpPr>
        <p:spPr>
          <a:xfrm>
            <a:off x="6539697" y="2164837"/>
            <a:ext cx="3646024" cy="830997"/>
          </a:xfrm>
          <a:prstGeom prst="rect">
            <a:avLst/>
          </a:prstGeom>
          <a:noFill/>
        </p:spPr>
        <p:txBody>
          <a:bodyPr wrap="square" rtlCol="0">
            <a:spAutoFit/>
          </a:bodyPr>
          <a:lstStyle/>
          <a:p>
            <a:pPr algn="ctr"/>
            <a:r>
              <a:rPr lang="en-US" sz="2400" dirty="0"/>
              <a:t>More capability in runtime </a:t>
            </a:r>
          </a:p>
          <a:p>
            <a:pPr algn="ctr"/>
            <a:r>
              <a:rPr lang="en-US" sz="2400" dirty="0"/>
              <a:t>for code optimization</a:t>
            </a:r>
          </a:p>
        </p:txBody>
      </p:sp>
    </p:spTree>
    <p:extLst>
      <p:ext uri="{BB962C8B-B14F-4D97-AF65-F5344CB8AC3E}">
        <p14:creationId xmlns:p14="http://schemas.microsoft.com/office/powerpoint/2010/main" val="2776204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E65741A-ECE6-4A2E-934D-9856CBD3A62C}"/>
              </a:ext>
            </a:extLst>
          </p:cNvPr>
          <p:cNvSpPr txBox="1">
            <a:spLocks/>
          </p:cNvSpPr>
          <p:nvPr/>
        </p:nvSpPr>
        <p:spPr>
          <a:xfrm>
            <a:off x="987829" y="2440103"/>
            <a:ext cx="10515600" cy="14962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i="1" dirty="0">
                <a:solidFill>
                  <a:srgbClr val="7030A0"/>
                </a:solidFill>
              </a:rPr>
              <a:t>2. Latency case study</a:t>
            </a:r>
          </a:p>
        </p:txBody>
      </p:sp>
    </p:spTree>
    <p:extLst>
      <p:ext uri="{BB962C8B-B14F-4D97-AF65-F5344CB8AC3E}">
        <p14:creationId xmlns:p14="http://schemas.microsoft.com/office/powerpoint/2010/main" val="3119835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555628-3EAF-4436-A27A-D85FF8E0D362}"/>
              </a:ext>
            </a:extLst>
          </p:cNvPr>
          <p:cNvPicPr>
            <a:picLocks noChangeAspect="1"/>
          </p:cNvPicPr>
          <p:nvPr/>
        </p:nvPicPr>
        <p:blipFill>
          <a:blip r:embed="rId3"/>
          <a:stretch>
            <a:fillRect/>
          </a:stretch>
        </p:blipFill>
        <p:spPr>
          <a:xfrm>
            <a:off x="8185548" y="2361990"/>
            <a:ext cx="3168252" cy="1767126"/>
          </a:xfrm>
          <a:prstGeom prst="rect">
            <a:avLst/>
          </a:prstGeom>
        </p:spPr>
      </p:pic>
      <p:sp>
        <p:nvSpPr>
          <p:cNvPr id="2" name="Title 1">
            <a:extLst>
              <a:ext uri="{FF2B5EF4-FFF2-40B4-BE49-F238E27FC236}">
                <a16:creationId xmlns:a16="http://schemas.microsoft.com/office/drawing/2014/main" id="{D1AAFB4C-860A-4164-8404-5B7FC53B7028}"/>
              </a:ext>
            </a:extLst>
          </p:cNvPr>
          <p:cNvSpPr>
            <a:spLocks noGrp="1"/>
          </p:cNvSpPr>
          <p:nvPr>
            <p:ph type="title"/>
          </p:nvPr>
        </p:nvSpPr>
        <p:spPr/>
        <p:txBody>
          <a:bodyPr/>
          <a:lstStyle/>
          <a:p>
            <a:r>
              <a:rPr lang="en-US" b="1" i="1" dirty="0">
                <a:solidFill>
                  <a:srgbClr val="7030A0"/>
                </a:solidFill>
              </a:rPr>
              <a:t>What is acceptable latency?</a:t>
            </a:r>
          </a:p>
        </p:txBody>
      </p:sp>
      <p:sp>
        <p:nvSpPr>
          <p:cNvPr id="3" name="Content Placeholder 2">
            <a:extLst>
              <a:ext uri="{FF2B5EF4-FFF2-40B4-BE49-F238E27FC236}">
                <a16:creationId xmlns:a16="http://schemas.microsoft.com/office/drawing/2014/main" id="{941CD7DF-0B29-4C81-B89F-2C83C6E63C69}"/>
              </a:ext>
            </a:extLst>
          </p:cNvPr>
          <p:cNvSpPr>
            <a:spLocks noGrp="1"/>
          </p:cNvSpPr>
          <p:nvPr>
            <p:ph idx="1"/>
          </p:nvPr>
        </p:nvSpPr>
        <p:spPr/>
        <p:txBody>
          <a:bodyPr/>
          <a:lstStyle/>
          <a:p>
            <a:r>
              <a:rPr lang="en-US" dirty="0"/>
              <a:t>Bing query is less 1 second end-to-end user experience</a:t>
            </a:r>
          </a:p>
          <a:p>
            <a:r>
              <a:rPr lang="en-US" dirty="0"/>
              <a:t>HoloLens is 60 frames per second.</a:t>
            </a:r>
          </a:p>
          <a:p>
            <a:r>
              <a:rPr lang="en-US" dirty="0"/>
              <a:t>Multi-player real-time online gaming</a:t>
            </a:r>
          </a:p>
          <a:p>
            <a:pPr lvl="1"/>
            <a:r>
              <a:rPr lang="en-US" b="1" dirty="0">
                <a:latin typeface="Segoe UI Semilight"/>
                <a:hlinkClick r:id="rId4"/>
              </a:rPr>
              <a:t>Age of Ascent, </a:t>
            </a:r>
            <a:r>
              <a:rPr lang="en-US" b="1" dirty="0" err="1">
                <a:latin typeface="Segoe UI Semilight"/>
                <a:hlinkClick r:id="rId4"/>
              </a:rPr>
              <a:t>Illyriad</a:t>
            </a:r>
            <a:r>
              <a:rPr lang="en-US" b="1" dirty="0">
                <a:latin typeface="Segoe UI Semilight"/>
                <a:hlinkClick r:id="rId4"/>
              </a:rPr>
              <a:t> Games</a:t>
            </a:r>
            <a:endParaRPr lang="en-US" b="1" dirty="0">
              <a:latin typeface="Segoe UI Semilight"/>
            </a:endParaRPr>
          </a:p>
          <a:p>
            <a:endParaRPr lang="en-US" dirty="0"/>
          </a:p>
        </p:txBody>
      </p:sp>
      <p:pic>
        <p:nvPicPr>
          <p:cNvPr id="6" name="Picture 5">
            <a:extLst>
              <a:ext uri="{FF2B5EF4-FFF2-40B4-BE49-F238E27FC236}">
                <a16:creationId xmlns:a16="http://schemas.microsoft.com/office/drawing/2014/main" id="{13888265-FA46-48B9-B13A-6CD7A14827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4616" y="4366151"/>
            <a:ext cx="3088877" cy="1945749"/>
          </a:xfrm>
          <a:prstGeom prst="rect">
            <a:avLst/>
          </a:prstGeom>
        </p:spPr>
      </p:pic>
      <p:pic>
        <p:nvPicPr>
          <p:cNvPr id="8" name="Picture 7">
            <a:extLst>
              <a:ext uri="{FF2B5EF4-FFF2-40B4-BE49-F238E27FC236}">
                <a16:creationId xmlns:a16="http://schemas.microsoft.com/office/drawing/2014/main" id="{68B52CBD-7E15-4B48-A9DA-FCBC21C506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0931" y="3896117"/>
            <a:ext cx="3285030" cy="1945749"/>
          </a:xfrm>
          <a:prstGeom prst="rect">
            <a:avLst/>
          </a:prstGeom>
        </p:spPr>
      </p:pic>
    </p:spTree>
    <p:extLst>
      <p:ext uri="{BB962C8B-B14F-4D97-AF65-F5344CB8AC3E}">
        <p14:creationId xmlns:p14="http://schemas.microsoft.com/office/powerpoint/2010/main" val="3416641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DC2FEF2-08D7-4634-A29D-CB36F1A83DB9}"/>
              </a:ext>
            </a:extLst>
          </p:cNvPr>
          <p:cNvSpPr/>
          <p:nvPr/>
        </p:nvSpPr>
        <p:spPr>
          <a:xfrm>
            <a:off x="4923905" y="2773677"/>
            <a:ext cx="2344189" cy="13965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MetaData</a:t>
            </a:r>
            <a:r>
              <a:rPr lang="en-US"/>
              <a:t>/IL</a:t>
            </a:r>
          </a:p>
        </p:txBody>
      </p:sp>
      <p:sp>
        <p:nvSpPr>
          <p:cNvPr id="5" name="Rectangle 4">
            <a:extLst>
              <a:ext uri="{FF2B5EF4-FFF2-40B4-BE49-F238E27FC236}">
                <a16:creationId xmlns:a16="http://schemas.microsoft.com/office/drawing/2014/main" id="{CFFC7CC7-B88B-441C-A1B6-628B7B9375A8}"/>
              </a:ext>
            </a:extLst>
          </p:cNvPr>
          <p:cNvSpPr/>
          <p:nvPr/>
        </p:nvSpPr>
        <p:spPr>
          <a:xfrm>
            <a:off x="8140931" y="1407621"/>
            <a:ext cx="2017222" cy="872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Linux/X86</a:t>
            </a:r>
          </a:p>
        </p:txBody>
      </p:sp>
      <p:sp>
        <p:nvSpPr>
          <p:cNvPr id="11" name="Rectangle 10">
            <a:extLst>
              <a:ext uri="{FF2B5EF4-FFF2-40B4-BE49-F238E27FC236}">
                <a16:creationId xmlns:a16="http://schemas.microsoft.com/office/drawing/2014/main" id="{36DA5524-15E7-4231-8CBF-51D62D62E96A}"/>
              </a:ext>
            </a:extLst>
          </p:cNvPr>
          <p:cNvSpPr/>
          <p:nvPr/>
        </p:nvSpPr>
        <p:spPr>
          <a:xfrm>
            <a:off x="1898072" y="1407621"/>
            <a:ext cx="2017222" cy="872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Windows/X86</a:t>
            </a:r>
          </a:p>
        </p:txBody>
      </p:sp>
      <p:sp>
        <p:nvSpPr>
          <p:cNvPr id="12" name="Rectangle 11">
            <a:extLst>
              <a:ext uri="{FF2B5EF4-FFF2-40B4-BE49-F238E27FC236}">
                <a16:creationId xmlns:a16="http://schemas.microsoft.com/office/drawing/2014/main" id="{D4918478-0FE5-4685-9CCB-BEA0FB8892FA}"/>
              </a:ext>
            </a:extLst>
          </p:cNvPr>
          <p:cNvSpPr/>
          <p:nvPr/>
        </p:nvSpPr>
        <p:spPr>
          <a:xfrm>
            <a:off x="8140931" y="2543694"/>
            <a:ext cx="2017221" cy="872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Linux/X64</a:t>
            </a:r>
          </a:p>
        </p:txBody>
      </p:sp>
      <p:sp>
        <p:nvSpPr>
          <p:cNvPr id="13" name="Rectangle 12">
            <a:extLst>
              <a:ext uri="{FF2B5EF4-FFF2-40B4-BE49-F238E27FC236}">
                <a16:creationId xmlns:a16="http://schemas.microsoft.com/office/drawing/2014/main" id="{F4D471C2-37E4-4114-83DD-9DFF96812543}"/>
              </a:ext>
            </a:extLst>
          </p:cNvPr>
          <p:cNvSpPr/>
          <p:nvPr/>
        </p:nvSpPr>
        <p:spPr>
          <a:xfrm>
            <a:off x="8140930" y="3767049"/>
            <a:ext cx="2017221" cy="872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Linux/ARM</a:t>
            </a:r>
          </a:p>
        </p:txBody>
      </p:sp>
      <p:sp>
        <p:nvSpPr>
          <p:cNvPr id="14" name="Rectangle 13">
            <a:extLst>
              <a:ext uri="{FF2B5EF4-FFF2-40B4-BE49-F238E27FC236}">
                <a16:creationId xmlns:a16="http://schemas.microsoft.com/office/drawing/2014/main" id="{FB34EA16-E754-42C6-91D8-D76CE91C67A9}"/>
              </a:ext>
            </a:extLst>
          </p:cNvPr>
          <p:cNvSpPr/>
          <p:nvPr/>
        </p:nvSpPr>
        <p:spPr>
          <a:xfrm>
            <a:off x="8140930" y="4903122"/>
            <a:ext cx="2017221" cy="872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Linux/ARM64</a:t>
            </a:r>
          </a:p>
        </p:txBody>
      </p:sp>
      <p:sp>
        <p:nvSpPr>
          <p:cNvPr id="15" name="Rectangle 14">
            <a:extLst>
              <a:ext uri="{FF2B5EF4-FFF2-40B4-BE49-F238E27FC236}">
                <a16:creationId xmlns:a16="http://schemas.microsoft.com/office/drawing/2014/main" id="{F4A14732-8578-41A1-845E-4A5568CE9CB6}"/>
              </a:ext>
            </a:extLst>
          </p:cNvPr>
          <p:cNvSpPr/>
          <p:nvPr/>
        </p:nvSpPr>
        <p:spPr>
          <a:xfrm>
            <a:off x="1898072" y="2543693"/>
            <a:ext cx="2017223" cy="872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Windows/X64</a:t>
            </a:r>
          </a:p>
        </p:txBody>
      </p:sp>
      <p:sp>
        <p:nvSpPr>
          <p:cNvPr id="16" name="Rectangle 15">
            <a:extLst>
              <a:ext uri="{FF2B5EF4-FFF2-40B4-BE49-F238E27FC236}">
                <a16:creationId xmlns:a16="http://schemas.microsoft.com/office/drawing/2014/main" id="{D645B0D3-C829-4CB7-B095-D4655DEAB5E2}"/>
              </a:ext>
            </a:extLst>
          </p:cNvPr>
          <p:cNvSpPr/>
          <p:nvPr/>
        </p:nvSpPr>
        <p:spPr>
          <a:xfrm>
            <a:off x="1898072" y="3729642"/>
            <a:ext cx="2017223" cy="872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Windows/ARM</a:t>
            </a:r>
          </a:p>
        </p:txBody>
      </p:sp>
      <p:sp>
        <p:nvSpPr>
          <p:cNvPr id="21" name="Rectangle 20">
            <a:extLst>
              <a:ext uri="{FF2B5EF4-FFF2-40B4-BE49-F238E27FC236}">
                <a16:creationId xmlns:a16="http://schemas.microsoft.com/office/drawing/2014/main" id="{8EA60B97-F84E-4CDE-95AF-D96B1E82F5E5}"/>
              </a:ext>
            </a:extLst>
          </p:cNvPr>
          <p:cNvSpPr/>
          <p:nvPr/>
        </p:nvSpPr>
        <p:spPr>
          <a:xfrm>
            <a:off x="1898072" y="4915591"/>
            <a:ext cx="2017223" cy="872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Windows/ARM64</a:t>
            </a:r>
          </a:p>
        </p:txBody>
      </p:sp>
      <p:cxnSp>
        <p:nvCxnSpPr>
          <p:cNvPr id="25" name="Straight Arrow Connector 24">
            <a:extLst>
              <a:ext uri="{FF2B5EF4-FFF2-40B4-BE49-F238E27FC236}">
                <a16:creationId xmlns:a16="http://schemas.microsoft.com/office/drawing/2014/main" id="{6DFED205-FEF5-41FF-AAE3-F701C15C9629}"/>
              </a:ext>
            </a:extLst>
          </p:cNvPr>
          <p:cNvCxnSpPr/>
          <p:nvPr/>
        </p:nvCxnSpPr>
        <p:spPr>
          <a:xfrm flipH="1" flipV="1">
            <a:off x="4048298" y="1844039"/>
            <a:ext cx="1338349" cy="929638"/>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15DCFDA-3D37-4D54-A6EC-4981592E1456}"/>
              </a:ext>
            </a:extLst>
          </p:cNvPr>
          <p:cNvCxnSpPr/>
          <p:nvPr/>
        </p:nvCxnSpPr>
        <p:spPr>
          <a:xfrm flipH="1" flipV="1">
            <a:off x="3974869" y="3084022"/>
            <a:ext cx="889462" cy="191193"/>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8D6267D-72EE-4B89-ABE9-8A4156AF2419}"/>
              </a:ext>
            </a:extLst>
          </p:cNvPr>
          <p:cNvCxnSpPr/>
          <p:nvPr/>
        </p:nvCxnSpPr>
        <p:spPr>
          <a:xfrm flipH="1">
            <a:off x="4048298" y="3998422"/>
            <a:ext cx="1039091" cy="2992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0F407DC-3169-48F4-AE33-E7E74FCE1C16}"/>
              </a:ext>
            </a:extLst>
          </p:cNvPr>
          <p:cNvCxnSpPr/>
          <p:nvPr/>
        </p:nvCxnSpPr>
        <p:spPr>
          <a:xfrm flipH="1">
            <a:off x="4048298" y="4203467"/>
            <a:ext cx="1460269" cy="11485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DD7A779-A1C8-4922-A988-4B466E074858}"/>
              </a:ext>
            </a:extLst>
          </p:cNvPr>
          <p:cNvCxnSpPr/>
          <p:nvPr/>
        </p:nvCxnSpPr>
        <p:spPr>
          <a:xfrm>
            <a:off x="6567055" y="4203467"/>
            <a:ext cx="1421476" cy="11485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BA7CBB6-D6A9-4C63-A83C-A263A9C5AF7B}"/>
              </a:ext>
            </a:extLst>
          </p:cNvPr>
          <p:cNvCxnSpPr/>
          <p:nvPr/>
        </p:nvCxnSpPr>
        <p:spPr>
          <a:xfrm>
            <a:off x="6993774" y="3998422"/>
            <a:ext cx="1028008" cy="2992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AF77CC3-2FDD-46D9-90DE-0729EF48F6E6}"/>
              </a:ext>
            </a:extLst>
          </p:cNvPr>
          <p:cNvCxnSpPr>
            <a:cxnSpLocks/>
          </p:cNvCxnSpPr>
          <p:nvPr/>
        </p:nvCxnSpPr>
        <p:spPr>
          <a:xfrm flipV="1">
            <a:off x="7268094" y="2944093"/>
            <a:ext cx="753688" cy="3311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F5EF243-BCF7-43A6-80B0-2E920EB9A365}"/>
              </a:ext>
            </a:extLst>
          </p:cNvPr>
          <p:cNvCxnSpPr/>
          <p:nvPr/>
        </p:nvCxnSpPr>
        <p:spPr>
          <a:xfrm flipV="1">
            <a:off x="6669579" y="1844039"/>
            <a:ext cx="1352203" cy="9296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B0706B0B-EF84-4652-AF56-E28E5F594977}"/>
              </a:ext>
            </a:extLst>
          </p:cNvPr>
          <p:cNvSpPr txBox="1"/>
          <p:nvPr/>
        </p:nvSpPr>
        <p:spPr>
          <a:xfrm>
            <a:off x="5099857" y="1673623"/>
            <a:ext cx="1856509" cy="584775"/>
          </a:xfrm>
          <a:prstGeom prst="rect">
            <a:avLst/>
          </a:prstGeom>
          <a:noFill/>
        </p:spPr>
        <p:txBody>
          <a:bodyPr wrap="square" rtlCol="0">
            <a:spAutoFit/>
          </a:bodyPr>
          <a:lstStyle/>
          <a:p>
            <a:r>
              <a:rPr lang="en-US" sz="3200" b="1" i="1">
                <a:solidFill>
                  <a:srgbClr val="7030A0"/>
                </a:solidFill>
              </a:rPr>
              <a:t>Translate</a:t>
            </a:r>
          </a:p>
        </p:txBody>
      </p:sp>
    </p:spTree>
    <p:extLst>
      <p:ext uri="{BB962C8B-B14F-4D97-AF65-F5344CB8AC3E}">
        <p14:creationId xmlns:p14="http://schemas.microsoft.com/office/powerpoint/2010/main" val="8264577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54725A-F86E-45D7-989E-B474EEF63D96}"/>
              </a:ext>
            </a:extLst>
          </p:cNvPr>
          <p:cNvSpPr>
            <a:spLocks noGrp="1"/>
          </p:cNvSpPr>
          <p:nvPr>
            <p:ph type="title"/>
          </p:nvPr>
        </p:nvSpPr>
        <p:spPr/>
        <p:txBody>
          <a:bodyPr/>
          <a:lstStyle/>
          <a:p>
            <a:r>
              <a:rPr lang="en-US" dirty="0">
                <a:solidFill>
                  <a:srgbClr val="7030A0"/>
                </a:solidFill>
              </a:rPr>
              <a:t>Demo: Age of Ascent </a:t>
            </a:r>
          </a:p>
        </p:txBody>
      </p:sp>
      <p:sp>
        <p:nvSpPr>
          <p:cNvPr id="7" name="Text Placeholder 6">
            <a:extLst>
              <a:ext uri="{FF2B5EF4-FFF2-40B4-BE49-F238E27FC236}">
                <a16:creationId xmlns:a16="http://schemas.microsoft.com/office/drawing/2014/main" id="{5D9CB564-6B03-407B-A907-BD6302255BB8}"/>
              </a:ext>
            </a:extLst>
          </p:cNvPr>
          <p:cNvSpPr>
            <a:spLocks noGrp="1"/>
          </p:cNvSpPr>
          <p:nvPr>
            <p:ph type="body" idx="1"/>
          </p:nvPr>
        </p:nvSpPr>
        <p:spPr/>
        <p:txBody>
          <a:bodyPr>
            <a:normAutofit/>
          </a:bodyPr>
          <a:lstStyle/>
          <a:p>
            <a:r>
              <a:rPr lang="en-US" sz="3600" i="1" dirty="0">
                <a:solidFill>
                  <a:srgbClr val="7030A0"/>
                </a:solidFill>
              </a:rPr>
              <a:t>When the right flavor of GC was not available</a:t>
            </a:r>
          </a:p>
        </p:txBody>
      </p:sp>
    </p:spTree>
    <p:extLst>
      <p:ext uri="{BB962C8B-B14F-4D97-AF65-F5344CB8AC3E}">
        <p14:creationId xmlns:p14="http://schemas.microsoft.com/office/powerpoint/2010/main" val="8442585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D417D-9458-431A-919D-6B69C6DCA9CB}"/>
              </a:ext>
            </a:extLst>
          </p:cNvPr>
          <p:cNvSpPr>
            <a:spLocks noGrp="1"/>
          </p:cNvSpPr>
          <p:nvPr>
            <p:ph type="title"/>
          </p:nvPr>
        </p:nvSpPr>
        <p:spPr>
          <a:xfrm>
            <a:off x="838200" y="365125"/>
            <a:ext cx="10515600" cy="3259224"/>
          </a:xfrm>
        </p:spPr>
        <p:txBody>
          <a:bodyPr>
            <a:normAutofit/>
          </a:bodyPr>
          <a:lstStyle/>
          <a:p>
            <a:pPr algn="ctr"/>
            <a:r>
              <a:rPr lang="en-US" b="1" dirty="0"/>
              <a:t>Case study </a:t>
            </a:r>
            <a:br>
              <a:rPr lang="en-US" dirty="0"/>
            </a:br>
            <a:r>
              <a:rPr lang="en-US" sz="2800" dirty="0"/>
              <a:t>Bing’s migration to .NET Core 2.1</a:t>
            </a:r>
          </a:p>
        </p:txBody>
      </p:sp>
      <p:sp>
        <p:nvSpPr>
          <p:cNvPr id="3" name="Content Placeholder 2">
            <a:extLst>
              <a:ext uri="{FF2B5EF4-FFF2-40B4-BE49-F238E27FC236}">
                <a16:creationId xmlns:a16="http://schemas.microsoft.com/office/drawing/2014/main" id="{A353B15E-9E80-45B6-8199-E2E10B959FB4}"/>
              </a:ext>
            </a:extLst>
          </p:cNvPr>
          <p:cNvSpPr>
            <a:spLocks noGrp="1"/>
          </p:cNvSpPr>
          <p:nvPr>
            <p:ph idx="1"/>
          </p:nvPr>
        </p:nvSpPr>
        <p:spPr>
          <a:xfrm>
            <a:off x="838200" y="3366653"/>
            <a:ext cx="10515600" cy="1354975"/>
          </a:xfrm>
        </p:spPr>
        <p:txBody>
          <a:bodyPr>
            <a:normAutofit/>
          </a:bodyPr>
          <a:lstStyle/>
          <a:p>
            <a:pPr marL="0" indent="0" algn="ctr">
              <a:buNone/>
            </a:pPr>
            <a:r>
              <a:rPr lang="en-US" b="1" i="1" dirty="0">
                <a:solidFill>
                  <a:srgbClr val="7030A0"/>
                </a:solidFill>
              </a:rPr>
              <a:t>Bing clocks a 34% improvement in internal server latency over previous version after .NET Core migration</a:t>
            </a:r>
            <a:endParaRPr lang="en-US" sz="2400" dirty="0">
              <a:solidFill>
                <a:schemeClr val="accent1"/>
              </a:solidFill>
              <a:hlinkClick r:id="rId3"/>
            </a:endParaRPr>
          </a:p>
        </p:txBody>
      </p:sp>
    </p:spTree>
    <p:extLst>
      <p:ext uri="{BB962C8B-B14F-4D97-AF65-F5344CB8AC3E}">
        <p14:creationId xmlns:p14="http://schemas.microsoft.com/office/powerpoint/2010/main" val="18652838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DF47A-4FC5-4451-9342-513B3F177189}"/>
              </a:ext>
            </a:extLst>
          </p:cNvPr>
          <p:cNvSpPr>
            <a:spLocks noGrp="1"/>
          </p:cNvSpPr>
          <p:nvPr>
            <p:ph type="title"/>
          </p:nvPr>
        </p:nvSpPr>
        <p:spPr/>
        <p:txBody>
          <a:bodyPr/>
          <a:lstStyle/>
          <a:p>
            <a:r>
              <a:rPr lang="en-US" b="1" i="1" dirty="0">
                <a:solidFill>
                  <a:srgbClr val="7030A0"/>
                </a:solidFill>
              </a:rPr>
              <a:t>Three prongs tuning</a:t>
            </a:r>
          </a:p>
        </p:txBody>
      </p:sp>
      <p:sp>
        <p:nvSpPr>
          <p:cNvPr id="3" name="Content Placeholder 2">
            <a:extLst>
              <a:ext uri="{FF2B5EF4-FFF2-40B4-BE49-F238E27FC236}">
                <a16:creationId xmlns:a16="http://schemas.microsoft.com/office/drawing/2014/main" id="{4BE6E98E-D52E-4681-8946-2B0A0C4406F9}"/>
              </a:ext>
            </a:extLst>
          </p:cNvPr>
          <p:cNvSpPr>
            <a:spLocks noGrp="1"/>
          </p:cNvSpPr>
          <p:nvPr>
            <p:ph idx="1"/>
          </p:nvPr>
        </p:nvSpPr>
        <p:spPr/>
        <p:txBody>
          <a:bodyPr/>
          <a:lstStyle/>
          <a:p>
            <a:r>
              <a:rPr lang="en-US" dirty="0"/>
              <a:t>Tune runtime determinism</a:t>
            </a:r>
          </a:p>
          <a:p>
            <a:r>
              <a:rPr lang="en-US" dirty="0"/>
              <a:t>Performance feature to enable building leaner framework</a:t>
            </a:r>
          </a:p>
          <a:p>
            <a:r>
              <a:rPr lang="en-US" dirty="0"/>
              <a:t>Data driven framework optimization</a:t>
            </a:r>
          </a:p>
        </p:txBody>
      </p:sp>
    </p:spTree>
    <p:extLst>
      <p:ext uri="{BB962C8B-B14F-4D97-AF65-F5344CB8AC3E}">
        <p14:creationId xmlns:p14="http://schemas.microsoft.com/office/powerpoint/2010/main" val="16797019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CEE8-D2EB-4C3E-B638-7D9234E76AE7}"/>
              </a:ext>
            </a:extLst>
          </p:cNvPr>
          <p:cNvSpPr>
            <a:spLocks noGrp="1"/>
          </p:cNvSpPr>
          <p:nvPr>
            <p:ph type="title"/>
          </p:nvPr>
        </p:nvSpPr>
        <p:spPr/>
        <p:txBody>
          <a:bodyPr/>
          <a:lstStyle/>
          <a:p>
            <a:r>
              <a:rPr lang="en-US" b="1" i="1" dirty="0">
                <a:solidFill>
                  <a:srgbClr val="7030A0"/>
                </a:solidFill>
              </a:rPr>
              <a:t>Tune runtime determinism</a:t>
            </a:r>
          </a:p>
        </p:txBody>
      </p:sp>
      <p:sp>
        <p:nvSpPr>
          <p:cNvPr id="3" name="Content Placeholder 2">
            <a:extLst>
              <a:ext uri="{FF2B5EF4-FFF2-40B4-BE49-F238E27FC236}">
                <a16:creationId xmlns:a16="http://schemas.microsoft.com/office/drawing/2014/main" id="{CDEEA2BB-B303-4B9A-A983-5174F94A0ACF}"/>
              </a:ext>
            </a:extLst>
          </p:cNvPr>
          <p:cNvSpPr>
            <a:spLocks noGrp="1"/>
          </p:cNvSpPr>
          <p:nvPr>
            <p:ph idx="1"/>
          </p:nvPr>
        </p:nvSpPr>
        <p:spPr/>
        <p:txBody>
          <a:bodyPr/>
          <a:lstStyle/>
          <a:p>
            <a:r>
              <a:rPr lang="en-US" dirty="0"/>
              <a:t>Enable </a:t>
            </a:r>
            <a:r>
              <a:rPr lang="en-US"/>
              <a:t>server </a:t>
            </a:r>
            <a:r>
              <a:rPr lang="en-US" dirty="0"/>
              <a:t>GC on Linux </a:t>
            </a:r>
            <a:r>
              <a:rPr lang="en-US"/>
              <a:t>to eliminate </a:t>
            </a:r>
            <a:r>
              <a:rPr lang="en-US" dirty="0"/>
              <a:t>the long pause</a:t>
            </a:r>
            <a:endParaRPr lang="en-US"/>
          </a:p>
          <a:p>
            <a:pPr lvl="1"/>
            <a:r>
              <a:rPr lang="en-US" err="1"/>
              <a:t>GetWriteWatch</a:t>
            </a:r>
            <a:r>
              <a:rPr lang="en-US"/>
              <a:t> Windows API not available on Linux</a:t>
            </a:r>
          </a:p>
          <a:p>
            <a:pPr lvl="1"/>
            <a:r>
              <a:rPr lang="en-US" dirty="0">
                <a:hlinkClick r:id="rId3"/>
              </a:rPr>
              <a:t>Software Write Watch for Concurrent GC</a:t>
            </a:r>
            <a:endParaRPr lang="en-US" dirty="0"/>
          </a:p>
          <a:p>
            <a:r>
              <a:rPr lang="en-US" dirty="0"/>
              <a:t>Deploy </a:t>
            </a:r>
            <a:r>
              <a:rPr lang="en-US" dirty="0" err="1"/>
              <a:t>CrossGen</a:t>
            </a:r>
            <a:r>
              <a:rPr lang="en-US" dirty="0"/>
              <a:t> for first respond delay</a:t>
            </a:r>
          </a:p>
          <a:p>
            <a:endParaRPr lang="en-US" dirty="0"/>
          </a:p>
        </p:txBody>
      </p:sp>
    </p:spTree>
    <p:extLst>
      <p:ext uri="{BB962C8B-B14F-4D97-AF65-F5344CB8AC3E}">
        <p14:creationId xmlns:p14="http://schemas.microsoft.com/office/powerpoint/2010/main" val="3387639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05219-83C0-4AEA-9310-4983CCF8923D}"/>
              </a:ext>
            </a:extLst>
          </p:cNvPr>
          <p:cNvSpPr>
            <a:spLocks noGrp="1"/>
          </p:cNvSpPr>
          <p:nvPr>
            <p:ph type="title"/>
          </p:nvPr>
        </p:nvSpPr>
        <p:spPr/>
        <p:txBody>
          <a:bodyPr/>
          <a:lstStyle/>
          <a:p>
            <a:r>
              <a:rPr lang="en-US" b="1" i="1" dirty="0">
                <a:solidFill>
                  <a:srgbClr val="7030A0"/>
                </a:solidFill>
              </a:rPr>
              <a:t>Performance feature to enable building leaner framework</a:t>
            </a:r>
          </a:p>
        </p:txBody>
      </p:sp>
      <p:sp>
        <p:nvSpPr>
          <p:cNvPr id="3" name="Content Placeholder 2">
            <a:extLst>
              <a:ext uri="{FF2B5EF4-FFF2-40B4-BE49-F238E27FC236}">
                <a16:creationId xmlns:a16="http://schemas.microsoft.com/office/drawing/2014/main" id="{C605FA64-466B-4B5A-BE75-1777E9013335}"/>
              </a:ext>
            </a:extLst>
          </p:cNvPr>
          <p:cNvSpPr>
            <a:spLocks noGrp="1"/>
          </p:cNvSpPr>
          <p:nvPr>
            <p:ph idx="1"/>
          </p:nvPr>
        </p:nvSpPr>
        <p:spPr/>
        <p:txBody>
          <a:bodyPr/>
          <a:lstStyle/>
          <a:p>
            <a:r>
              <a:rPr lang="en-US" dirty="0"/>
              <a:t>Span&lt;T&gt; and Memory&lt;T&gt;</a:t>
            </a:r>
          </a:p>
          <a:p>
            <a:r>
              <a:rPr lang="en-US" dirty="0"/>
              <a:t>A feature that cut across language, runtime, and framework</a:t>
            </a:r>
          </a:p>
          <a:p>
            <a:r>
              <a:rPr lang="en-US" dirty="0"/>
              <a:t>Applying the feature through framework</a:t>
            </a:r>
          </a:p>
          <a:p>
            <a:r>
              <a:rPr lang="en-US" dirty="0"/>
              <a:t>Enable partner to rearchitect their programs</a:t>
            </a:r>
          </a:p>
          <a:p>
            <a:pPr marL="0" indent="0">
              <a:buNone/>
            </a:pPr>
            <a:endParaRPr lang="en-US" dirty="0"/>
          </a:p>
          <a:p>
            <a:endParaRPr lang="en-US" dirty="0"/>
          </a:p>
        </p:txBody>
      </p:sp>
    </p:spTree>
    <p:extLst>
      <p:ext uri="{BB962C8B-B14F-4D97-AF65-F5344CB8AC3E}">
        <p14:creationId xmlns:p14="http://schemas.microsoft.com/office/powerpoint/2010/main" val="4792961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933A3-6D10-4869-8CC1-57A5D0710723}"/>
              </a:ext>
            </a:extLst>
          </p:cNvPr>
          <p:cNvSpPr>
            <a:spLocks noGrp="1"/>
          </p:cNvSpPr>
          <p:nvPr>
            <p:ph type="title"/>
          </p:nvPr>
        </p:nvSpPr>
        <p:spPr/>
        <p:txBody>
          <a:bodyPr/>
          <a:lstStyle/>
          <a:p>
            <a:r>
              <a:rPr lang="en-US" b="1" i="1" dirty="0">
                <a:solidFill>
                  <a:srgbClr val="7030A0"/>
                </a:solidFill>
              </a:rPr>
              <a:t>Data driven targeted framework optimization</a:t>
            </a:r>
          </a:p>
        </p:txBody>
      </p:sp>
      <p:sp>
        <p:nvSpPr>
          <p:cNvPr id="3" name="Content Placeholder 2">
            <a:extLst>
              <a:ext uri="{FF2B5EF4-FFF2-40B4-BE49-F238E27FC236}">
                <a16:creationId xmlns:a16="http://schemas.microsoft.com/office/drawing/2014/main" id="{E2F97D41-0BB2-4D6A-B18D-ADC489163087}"/>
              </a:ext>
            </a:extLst>
          </p:cNvPr>
          <p:cNvSpPr>
            <a:spLocks noGrp="1"/>
          </p:cNvSpPr>
          <p:nvPr>
            <p:ph idx="1"/>
          </p:nvPr>
        </p:nvSpPr>
        <p:spPr/>
        <p:txBody>
          <a:bodyPr/>
          <a:lstStyle/>
          <a:p>
            <a:r>
              <a:rPr lang="en-US" dirty="0">
                <a:hlinkClick r:id="rId3"/>
              </a:rPr>
              <a:t>Vectorization of </a:t>
            </a:r>
            <a:r>
              <a:rPr lang="en-US" dirty="0" err="1">
                <a:hlinkClick r:id="rId3"/>
              </a:rPr>
              <a:t>string.Equals</a:t>
            </a:r>
            <a:endParaRPr lang="en-US" dirty="0"/>
          </a:p>
          <a:p>
            <a:r>
              <a:rPr lang="en-US" u="sng" dirty="0">
                <a:hlinkClick r:id="rId4"/>
              </a:rPr>
              <a:t>Methods with </a:t>
            </a:r>
            <a:r>
              <a:rPr lang="en-US" u="sng" dirty="0" err="1">
                <a:hlinkClick r:id="rId4"/>
              </a:rPr>
              <a:t>calli</a:t>
            </a:r>
            <a:r>
              <a:rPr lang="en-US" u="sng" dirty="0">
                <a:hlinkClick r:id="rId4"/>
              </a:rPr>
              <a:t> are now inline-able</a:t>
            </a:r>
            <a:endParaRPr lang="en-US" u="sng" dirty="0"/>
          </a:p>
          <a:p>
            <a:r>
              <a:rPr lang="en-US" dirty="0" err="1">
                <a:hlinkClick r:id="rId5"/>
              </a:rPr>
              <a:t>Devirtualization</a:t>
            </a:r>
            <a:r>
              <a:rPr lang="en-US" dirty="0">
                <a:hlinkClick r:id="rId5"/>
              </a:rPr>
              <a:t> for </a:t>
            </a:r>
            <a:r>
              <a:rPr lang="en-US" dirty="0" err="1">
                <a:hlinkClick r:id="rId5"/>
              </a:rPr>
              <a:t>EqaulityComparaer</a:t>
            </a:r>
            <a:r>
              <a:rPr lang="en-US" dirty="0">
                <a:hlinkClick r:id="rId5"/>
              </a:rPr>
              <a:t>&lt;T&gt;.Default</a:t>
            </a:r>
            <a:endParaRPr lang="en-US" dirty="0"/>
          </a:p>
          <a:p>
            <a:r>
              <a:rPr lang="en-US" dirty="0">
                <a:hlinkClick r:id="rId6"/>
              </a:rPr>
              <a:t>Improve performance of </a:t>
            </a:r>
            <a:r>
              <a:rPr lang="en-US" dirty="0" err="1">
                <a:hlinkClick r:id="rId6"/>
              </a:rPr>
              <a:t>String.IndexOfAny</a:t>
            </a:r>
            <a:r>
              <a:rPr lang="en-US" dirty="0">
                <a:hlinkClick r:id="rId6"/>
              </a:rPr>
              <a:t> for 2&amp;3 char searches</a:t>
            </a:r>
            <a:endParaRPr lang="en-US" dirty="0"/>
          </a:p>
          <a:p>
            <a:pPr lvl="1"/>
            <a:r>
              <a:rPr lang="en-US" dirty="0"/>
              <a:t>public </a:t>
            </a:r>
            <a:r>
              <a:rPr lang="en-US" dirty="0" err="1"/>
              <a:t>int</a:t>
            </a:r>
            <a:r>
              <a:rPr lang="en-US" dirty="0"/>
              <a:t> </a:t>
            </a:r>
            <a:r>
              <a:rPr lang="en-US" dirty="0" err="1"/>
              <a:t>IndexOfAny</a:t>
            </a:r>
            <a:r>
              <a:rPr lang="en-US" dirty="0"/>
              <a:t> (char[] </a:t>
            </a:r>
            <a:r>
              <a:rPr lang="en-US" dirty="0" err="1"/>
              <a:t>anyOf</a:t>
            </a:r>
            <a:r>
              <a:rPr lang="en-US" dirty="0"/>
              <a:t>); </a:t>
            </a:r>
          </a:p>
          <a:p>
            <a:endParaRPr lang="en-US" dirty="0"/>
          </a:p>
        </p:txBody>
      </p:sp>
    </p:spTree>
    <p:extLst>
      <p:ext uri="{BB962C8B-B14F-4D97-AF65-F5344CB8AC3E}">
        <p14:creationId xmlns:p14="http://schemas.microsoft.com/office/powerpoint/2010/main" val="1521487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A639B-8E0A-4C84-9DEC-B9F410E4D301}"/>
              </a:ext>
            </a:extLst>
          </p:cNvPr>
          <p:cNvSpPr>
            <a:spLocks noGrp="1"/>
          </p:cNvSpPr>
          <p:nvPr>
            <p:ph type="title"/>
          </p:nvPr>
        </p:nvSpPr>
        <p:spPr/>
        <p:txBody>
          <a:bodyPr/>
          <a:lstStyle/>
          <a:p>
            <a:endParaRPr lang="en-US"/>
          </a:p>
        </p:txBody>
      </p:sp>
      <p:sp>
        <p:nvSpPr>
          <p:cNvPr id="4" name="Title 1">
            <a:extLst>
              <a:ext uri="{FF2B5EF4-FFF2-40B4-BE49-F238E27FC236}">
                <a16:creationId xmlns:a16="http://schemas.microsoft.com/office/drawing/2014/main" id="{CB2867EF-DFB7-452D-8AF5-780A8A957086}"/>
              </a:ext>
            </a:extLst>
          </p:cNvPr>
          <p:cNvSpPr txBox="1">
            <a:spLocks/>
          </p:cNvSpPr>
          <p:nvPr/>
        </p:nvSpPr>
        <p:spPr>
          <a:xfrm>
            <a:off x="838200" y="2680855"/>
            <a:ext cx="10515600" cy="14962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i="1" dirty="0">
                <a:solidFill>
                  <a:srgbClr val="7030A0"/>
                </a:solidFill>
              </a:rPr>
              <a:t>3. Takeaways</a:t>
            </a:r>
          </a:p>
        </p:txBody>
      </p:sp>
    </p:spTree>
    <p:extLst>
      <p:ext uri="{BB962C8B-B14F-4D97-AF65-F5344CB8AC3E}">
        <p14:creationId xmlns:p14="http://schemas.microsoft.com/office/powerpoint/2010/main" val="10970587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7A854F-CD0E-4C05-8A1C-33DE14E09926}"/>
              </a:ext>
            </a:extLst>
          </p:cNvPr>
          <p:cNvSpPr>
            <a:spLocks noGrp="1"/>
          </p:cNvSpPr>
          <p:nvPr>
            <p:ph idx="1"/>
          </p:nvPr>
        </p:nvSpPr>
        <p:spPr>
          <a:xfrm>
            <a:off x="838200" y="1360113"/>
            <a:ext cx="10515600" cy="4351338"/>
          </a:xfrm>
        </p:spPr>
        <p:txBody>
          <a:bodyPr/>
          <a:lstStyle/>
          <a:p>
            <a:r>
              <a:rPr lang="en-US" dirty="0"/>
              <a:t>No silver bullet for performance</a:t>
            </a:r>
          </a:p>
          <a:p>
            <a:r>
              <a:rPr lang="en-US" dirty="0"/>
              <a:t>Be data driven</a:t>
            </a:r>
          </a:p>
          <a:p>
            <a:r>
              <a:rPr lang="en-US" dirty="0"/>
              <a:t>Design for performance</a:t>
            </a:r>
          </a:p>
          <a:p>
            <a:r>
              <a:rPr lang="en-US" dirty="0"/>
              <a:t>Tune for performance</a:t>
            </a:r>
          </a:p>
          <a:p>
            <a:pPr lvl="1"/>
            <a:r>
              <a:rPr lang="en-US" dirty="0"/>
              <a:t>It may require many small work</a:t>
            </a:r>
          </a:p>
        </p:txBody>
      </p:sp>
    </p:spTree>
    <p:extLst>
      <p:ext uri="{BB962C8B-B14F-4D97-AF65-F5344CB8AC3E}">
        <p14:creationId xmlns:p14="http://schemas.microsoft.com/office/powerpoint/2010/main" val="30123809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F9CD-7911-4AED-A95B-FA0FDA5B0711}"/>
              </a:ext>
            </a:extLst>
          </p:cNvPr>
          <p:cNvSpPr>
            <a:spLocks noGrp="1"/>
          </p:cNvSpPr>
          <p:nvPr>
            <p:ph type="title"/>
          </p:nvPr>
        </p:nvSpPr>
        <p:spPr/>
        <p:txBody>
          <a:bodyPr/>
          <a:lstStyle/>
          <a:p>
            <a:r>
              <a:rPr lang="en-US" b="1" i="1" dirty="0">
                <a:solidFill>
                  <a:srgbClr val="7030A0"/>
                </a:solidFill>
              </a:rPr>
              <a:t>Performance </a:t>
            </a:r>
          </a:p>
        </p:txBody>
      </p:sp>
      <p:sp>
        <p:nvSpPr>
          <p:cNvPr id="3" name="Content Placeholder 2">
            <a:extLst>
              <a:ext uri="{FF2B5EF4-FFF2-40B4-BE49-F238E27FC236}">
                <a16:creationId xmlns:a16="http://schemas.microsoft.com/office/drawing/2014/main" id="{539B1BFB-2825-4862-9C33-808D03F1BB54}"/>
              </a:ext>
            </a:extLst>
          </p:cNvPr>
          <p:cNvSpPr>
            <a:spLocks noGrp="1"/>
          </p:cNvSpPr>
          <p:nvPr>
            <p:ph idx="1"/>
          </p:nvPr>
        </p:nvSpPr>
        <p:spPr/>
        <p:txBody>
          <a:bodyPr/>
          <a:lstStyle/>
          <a:p>
            <a:r>
              <a:rPr lang="en-US" dirty="0"/>
              <a:t>Is hard</a:t>
            </a:r>
          </a:p>
          <a:p>
            <a:r>
              <a:rPr lang="en-US" dirty="0"/>
              <a:t>Is on-going</a:t>
            </a:r>
          </a:p>
          <a:p>
            <a:r>
              <a:rPr lang="en-US"/>
              <a:t>Is a</a:t>
            </a:r>
            <a:r>
              <a:rPr lang="en-US" dirty="0"/>
              <a:t> priority</a:t>
            </a:r>
          </a:p>
          <a:p>
            <a:endParaRPr lang="en-US"/>
          </a:p>
          <a:p>
            <a:pPr marL="0" indent="0" algn="ctr">
              <a:buNone/>
            </a:pPr>
            <a:r>
              <a:rPr lang="en-US" b="1" i="1">
                <a:solidFill>
                  <a:srgbClr val="0070C0"/>
                </a:solidFill>
              </a:rPr>
              <a:t>Understand your requirement ahead of time</a:t>
            </a:r>
          </a:p>
          <a:p>
            <a:pPr marL="0" indent="0" algn="ctr">
              <a:buNone/>
            </a:pPr>
            <a:r>
              <a:rPr lang="en-US" b="1" i="1">
                <a:solidFill>
                  <a:srgbClr val="0070C0"/>
                </a:solidFill>
              </a:rPr>
              <a:t>Monitor and revalidate</a:t>
            </a:r>
          </a:p>
        </p:txBody>
      </p:sp>
    </p:spTree>
    <p:extLst>
      <p:ext uri="{BB962C8B-B14F-4D97-AF65-F5344CB8AC3E}">
        <p14:creationId xmlns:p14="http://schemas.microsoft.com/office/powerpoint/2010/main" val="30607040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hought Bubble: Cloud 5">
            <a:extLst>
              <a:ext uri="{FF2B5EF4-FFF2-40B4-BE49-F238E27FC236}">
                <a16:creationId xmlns:a16="http://schemas.microsoft.com/office/drawing/2014/main" id="{C951ADF7-61CD-4155-8675-148C528CB5F1}"/>
              </a:ext>
            </a:extLst>
          </p:cNvPr>
          <p:cNvSpPr/>
          <p:nvPr/>
        </p:nvSpPr>
        <p:spPr>
          <a:xfrm>
            <a:off x="7273636" y="2751512"/>
            <a:ext cx="4322618" cy="2643448"/>
          </a:xfrm>
          <a:prstGeom prst="cloud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BF738A-F940-4060-9659-EFA1DF3CAC92}"/>
              </a:ext>
            </a:extLst>
          </p:cNvPr>
          <p:cNvSpPr>
            <a:spLocks noGrp="1"/>
          </p:cNvSpPr>
          <p:nvPr>
            <p:ph type="title"/>
          </p:nvPr>
        </p:nvSpPr>
        <p:spPr>
          <a:xfrm>
            <a:off x="838200" y="298623"/>
            <a:ext cx="10515600" cy="1325563"/>
          </a:xfrm>
        </p:spPr>
        <p:txBody>
          <a:bodyPr>
            <a:normAutofit/>
          </a:bodyPr>
          <a:lstStyle/>
          <a:p>
            <a:r>
              <a:rPr lang="en-US" b="1" i="1">
                <a:solidFill>
                  <a:srgbClr val="7030A0"/>
                </a:solidFill>
              </a:rPr>
              <a:t>Questions?</a:t>
            </a:r>
          </a:p>
        </p:txBody>
      </p:sp>
      <p:sp>
        <p:nvSpPr>
          <p:cNvPr id="3" name="Content Placeholder 2">
            <a:extLst>
              <a:ext uri="{FF2B5EF4-FFF2-40B4-BE49-F238E27FC236}">
                <a16:creationId xmlns:a16="http://schemas.microsoft.com/office/drawing/2014/main" id="{D0FFC11F-C5AA-4A74-9C49-96F72280931C}"/>
              </a:ext>
            </a:extLst>
          </p:cNvPr>
          <p:cNvSpPr>
            <a:spLocks noGrp="1"/>
          </p:cNvSpPr>
          <p:nvPr>
            <p:ph idx="1"/>
          </p:nvPr>
        </p:nvSpPr>
        <p:spPr>
          <a:xfrm>
            <a:off x="838200" y="1825625"/>
            <a:ext cx="10515600" cy="4351338"/>
          </a:xfrm>
        </p:spPr>
        <p:txBody>
          <a:bodyPr>
            <a:normAutofit/>
          </a:bodyPr>
          <a:lstStyle/>
          <a:p>
            <a:pPr marL="0" indent="0">
              <a:buNone/>
            </a:pPr>
            <a:r>
              <a:rPr lang="en-US" dirty="0"/>
              <a:t>Mei-Chin Tsai</a:t>
            </a:r>
          </a:p>
          <a:p>
            <a:pPr marL="457200" lvl="1" indent="0">
              <a:buNone/>
            </a:pPr>
            <a:r>
              <a:rPr lang="en-US" dirty="0">
                <a:hlinkClick r:id="rId3"/>
              </a:rPr>
              <a:t>meichint@microsoft.com</a:t>
            </a:r>
            <a:endParaRPr lang="en-US" dirty="0"/>
          </a:p>
          <a:p>
            <a:pPr marL="457200" lvl="1" indent="0">
              <a:buNone/>
            </a:pPr>
            <a:r>
              <a:rPr lang="en-US" dirty="0"/>
              <a:t>Github.com/</a:t>
            </a:r>
            <a:r>
              <a:rPr lang="en-US" dirty="0" err="1"/>
              <a:t>MeiChin</a:t>
            </a:r>
            <a:r>
              <a:rPr lang="en-US" dirty="0"/>
              <a:t>-Tsai</a:t>
            </a:r>
          </a:p>
          <a:p>
            <a:pPr lvl="1"/>
            <a:endParaRPr lang="en-US" dirty="0"/>
          </a:p>
          <a:p>
            <a:pPr marL="457200" lvl="1" indent="0">
              <a:buNone/>
            </a:pPr>
            <a:endParaRPr lang="en-US" dirty="0"/>
          </a:p>
          <a:p>
            <a:pPr marL="0" indent="0">
              <a:buNone/>
            </a:pPr>
            <a:r>
              <a:rPr lang="en-US" dirty="0"/>
              <a:t>Jared Parsons</a:t>
            </a:r>
          </a:p>
          <a:p>
            <a:pPr marL="457200" lvl="1" indent="0">
              <a:buNone/>
            </a:pPr>
            <a:r>
              <a:rPr lang="en-US" dirty="0">
                <a:hlinkClick r:id="rId4"/>
              </a:rPr>
              <a:t>jaredpar@microsoft.com</a:t>
            </a:r>
            <a:endParaRPr lang="en-US" dirty="0"/>
          </a:p>
          <a:p>
            <a:pPr marL="457200" lvl="1" indent="0">
              <a:buNone/>
            </a:pPr>
            <a:r>
              <a:rPr lang="en-US" dirty="0"/>
              <a:t>twitter.com/</a:t>
            </a:r>
            <a:r>
              <a:rPr lang="en-US" dirty="0" err="1"/>
              <a:t>jaredpar</a:t>
            </a:r>
            <a:endParaRPr lang="en-US" dirty="0"/>
          </a:p>
          <a:p>
            <a:pPr marL="457200" lvl="1" indent="0">
              <a:buNone/>
            </a:pPr>
            <a:r>
              <a:rPr lang="en-US" dirty="0"/>
              <a:t>Github.com/</a:t>
            </a:r>
            <a:r>
              <a:rPr lang="en-US" dirty="0" err="1"/>
              <a:t>jaredpar</a:t>
            </a:r>
            <a:endParaRPr lang="en-US" dirty="0"/>
          </a:p>
        </p:txBody>
      </p:sp>
      <p:sp>
        <p:nvSpPr>
          <p:cNvPr id="4" name="TextBox 3">
            <a:extLst>
              <a:ext uri="{FF2B5EF4-FFF2-40B4-BE49-F238E27FC236}">
                <a16:creationId xmlns:a16="http://schemas.microsoft.com/office/drawing/2014/main" id="{D43881E4-3888-440A-B1D7-618CB9EB8FFD}"/>
              </a:ext>
            </a:extLst>
          </p:cNvPr>
          <p:cNvSpPr txBox="1"/>
          <p:nvPr/>
        </p:nvSpPr>
        <p:spPr>
          <a:xfrm flipH="1">
            <a:off x="7818118" y="3133898"/>
            <a:ext cx="3778136" cy="1569660"/>
          </a:xfrm>
          <a:prstGeom prst="rect">
            <a:avLst/>
          </a:prstGeom>
          <a:noFill/>
        </p:spPr>
        <p:txBody>
          <a:bodyPr wrap="square" rtlCol="0">
            <a:spAutoFit/>
          </a:bodyPr>
          <a:lstStyle/>
          <a:p>
            <a:r>
              <a:rPr lang="en-US" sz="2800" b="1" i="1">
                <a:solidFill>
                  <a:srgbClr val="0070C0"/>
                </a:solidFill>
                <a:latin typeface="Berlin Sans FB Demi" panose="020E0802020502020306" pitchFamily="34" charset="0"/>
              </a:rPr>
              <a:t>AMA – </a:t>
            </a:r>
          </a:p>
          <a:p>
            <a:r>
              <a:rPr lang="en-US" sz="2800" b="1" i="1">
                <a:solidFill>
                  <a:srgbClr val="0070C0"/>
                </a:solidFill>
                <a:latin typeface="Berlin Sans FB Demi" panose="020E0802020502020306" pitchFamily="34" charset="0"/>
              </a:rPr>
              <a:t>.NET/.NET Core AMA</a:t>
            </a:r>
          </a:p>
          <a:p>
            <a:pPr algn="ctr"/>
            <a:r>
              <a:rPr lang="en-US" sz="2000" b="1" i="1">
                <a:solidFill>
                  <a:srgbClr val="0070C0"/>
                </a:solidFill>
                <a:latin typeface="Berlin Sans FB Demi" panose="020E0802020502020306" pitchFamily="34" charset="0"/>
              </a:rPr>
              <a:t>11/7 2:55pm</a:t>
            </a:r>
          </a:p>
          <a:p>
            <a:pPr algn="ctr"/>
            <a:r>
              <a:rPr lang="en-US" sz="2000" b="1" i="1">
                <a:solidFill>
                  <a:srgbClr val="0070C0"/>
                </a:solidFill>
                <a:latin typeface="Berlin Sans FB Demi" panose="020E0802020502020306" pitchFamily="34" charset="0"/>
              </a:rPr>
              <a:t>Ballroom C</a:t>
            </a:r>
          </a:p>
        </p:txBody>
      </p:sp>
    </p:spTree>
    <p:extLst>
      <p:ext uri="{BB962C8B-B14F-4D97-AF65-F5344CB8AC3E}">
        <p14:creationId xmlns:p14="http://schemas.microsoft.com/office/powerpoint/2010/main" val="1658893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FDA3C-EAE7-4EC8-80E0-EE59DCC6DDAA}"/>
              </a:ext>
            </a:extLst>
          </p:cNvPr>
          <p:cNvSpPr>
            <a:spLocks noGrp="1"/>
          </p:cNvSpPr>
          <p:nvPr>
            <p:ph type="title"/>
          </p:nvPr>
        </p:nvSpPr>
        <p:spPr>
          <a:xfrm>
            <a:off x="1021079" y="1404852"/>
            <a:ext cx="10515600" cy="1159942"/>
          </a:xfrm>
        </p:spPr>
        <p:txBody>
          <a:bodyPr>
            <a:normAutofit/>
          </a:bodyPr>
          <a:lstStyle/>
          <a:p>
            <a:r>
              <a:rPr lang="en-US" b="1" i="1" dirty="0">
                <a:solidFill>
                  <a:srgbClr val="7030A0"/>
                </a:solidFill>
              </a:rPr>
              <a:t>1. Tuning startup and throughput</a:t>
            </a:r>
          </a:p>
        </p:txBody>
      </p:sp>
      <p:sp>
        <p:nvSpPr>
          <p:cNvPr id="4" name="Title 1">
            <a:extLst>
              <a:ext uri="{FF2B5EF4-FFF2-40B4-BE49-F238E27FC236}">
                <a16:creationId xmlns:a16="http://schemas.microsoft.com/office/drawing/2014/main" id="{7EA86277-9003-4F59-9AA4-8655CC49DDC1}"/>
              </a:ext>
            </a:extLst>
          </p:cNvPr>
          <p:cNvSpPr txBox="1">
            <a:spLocks/>
          </p:cNvSpPr>
          <p:nvPr/>
        </p:nvSpPr>
        <p:spPr>
          <a:xfrm>
            <a:off x="954578" y="2901142"/>
            <a:ext cx="10515600" cy="13594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5" name="Title 1">
            <a:extLst>
              <a:ext uri="{FF2B5EF4-FFF2-40B4-BE49-F238E27FC236}">
                <a16:creationId xmlns:a16="http://schemas.microsoft.com/office/drawing/2014/main" id="{78904616-289C-4FC4-A53F-23092F01054B}"/>
              </a:ext>
            </a:extLst>
          </p:cNvPr>
          <p:cNvSpPr txBox="1">
            <a:spLocks/>
          </p:cNvSpPr>
          <p:nvPr/>
        </p:nvSpPr>
        <p:spPr>
          <a:xfrm>
            <a:off x="1021079" y="2564794"/>
            <a:ext cx="10515600" cy="11599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i="1" dirty="0">
                <a:solidFill>
                  <a:srgbClr val="7030A0"/>
                </a:solidFill>
              </a:rPr>
              <a:t>2. Latency case study</a:t>
            </a:r>
          </a:p>
        </p:txBody>
      </p:sp>
      <p:sp>
        <p:nvSpPr>
          <p:cNvPr id="6" name="Title 1">
            <a:extLst>
              <a:ext uri="{FF2B5EF4-FFF2-40B4-BE49-F238E27FC236}">
                <a16:creationId xmlns:a16="http://schemas.microsoft.com/office/drawing/2014/main" id="{2816D4F9-B29B-413D-8F9A-7502C1CCBC89}"/>
              </a:ext>
            </a:extLst>
          </p:cNvPr>
          <p:cNvSpPr txBox="1">
            <a:spLocks/>
          </p:cNvSpPr>
          <p:nvPr/>
        </p:nvSpPr>
        <p:spPr>
          <a:xfrm>
            <a:off x="1021079" y="3724736"/>
            <a:ext cx="10515600" cy="10761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i="1" dirty="0">
                <a:solidFill>
                  <a:srgbClr val="7030A0"/>
                </a:solidFill>
              </a:rPr>
              <a:t>3. Takeaways</a:t>
            </a:r>
          </a:p>
        </p:txBody>
      </p:sp>
    </p:spTree>
    <p:extLst>
      <p:ext uri="{BB962C8B-B14F-4D97-AF65-F5344CB8AC3E}">
        <p14:creationId xmlns:p14="http://schemas.microsoft.com/office/powerpoint/2010/main" val="15995043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F5D1-B3FE-4597-A575-07B329CD2123}"/>
              </a:ext>
            </a:extLst>
          </p:cNvPr>
          <p:cNvSpPr>
            <a:spLocks noGrp="1"/>
          </p:cNvSpPr>
          <p:nvPr>
            <p:ph type="title"/>
          </p:nvPr>
        </p:nvSpPr>
        <p:spPr/>
        <p:txBody>
          <a:bodyPr>
            <a:normAutofit/>
          </a:bodyPr>
          <a:lstStyle/>
          <a:p>
            <a:pPr algn="ctr"/>
            <a:r>
              <a:rPr lang="en-US" b="1" i="1" dirty="0">
                <a:solidFill>
                  <a:srgbClr val="7030A0"/>
                </a:solidFill>
              </a:rPr>
              <a:t>Links</a:t>
            </a:r>
          </a:p>
        </p:txBody>
      </p:sp>
      <p:sp>
        <p:nvSpPr>
          <p:cNvPr id="3" name="Content Placeholder 2">
            <a:extLst>
              <a:ext uri="{FF2B5EF4-FFF2-40B4-BE49-F238E27FC236}">
                <a16:creationId xmlns:a16="http://schemas.microsoft.com/office/drawing/2014/main" id="{CD587502-048C-4D78-8920-4294765CD542}"/>
              </a:ext>
            </a:extLst>
          </p:cNvPr>
          <p:cNvSpPr>
            <a:spLocks noGrp="1"/>
          </p:cNvSpPr>
          <p:nvPr>
            <p:ph idx="1"/>
          </p:nvPr>
        </p:nvSpPr>
        <p:spPr/>
        <p:txBody>
          <a:bodyPr/>
          <a:lstStyle/>
          <a:p>
            <a:r>
              <a:rPr lang="en-US" u="sng" dirty="0">
                <a:hlinkClick r:id="rId3"/>
              </a:rPr>
              <a:t>https://blogs.msdn.microsoft.com/dotnet/2018/08/20/bing-com-runs-on-net-core-2-1</a:t>
            </a:r>
            <a:endParaRPr lang="en-US" dirty="0"/>
          </a:p>
          <a:p>
            <a:pPr marL="0" indent="0">
              <a:buNone/>
            </a:pPr>
            <a:endParaRPr lang="en-US" dirty="0"/>
          </a:p>
          <a:p>
            <a:r>
              <a:rPr lang="en-US" u="sng" dirty="0">
                <a:hlinkClick r:id="rId4"/>
              </a:rPr>
              <a:t>https://blogs.msdn.microsoft.com/dotnet/2018/04/18/performance-improvements-in-net-core-2-1/</a:t>
            </a:r>
            <a:endParaRPr lang="en-US" u="sng" dirty="0"/>
          </a:p>
          <a:p>
            <a:endParaRPr lang="en-US" u="sng" dirty="0"/>
          </a:p>
          <a:p>
            <a:r>
              <a:rPr lang="en-US" dirty="0">
                <a:hlinkClick r:id="rId5"/>
              </a:rPr>
              <a:t>https://blogs.msdn.microsoft.com/dotnet/2018/08/02/tiered-compilation-preview-in-net-core-2-1/</a:t>
            </a:r>
            <a:endParaRPr lang="en-US" dirty="0"/>
          </a:p>
          <a:p>
            <a:endParaRPr lang="en-US" dirty="0"/>
          </a:p>
          <a:p>
            <a:endParaRPr lang="en-US" dirty="0"/>
          </a:p>
        </p:txBody>
      </p:sp>
    </p:spTree>
    <p:extLst>
      <p:ext uri="{BB962C8B-B14F-4D97-AF65-F5344CB8AC3E}">
        <p14:creationId xmlns:p14="http://schemas.microsoft.com/office/powerpoint/2010/main" val="414106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43CBD-D531-49DA-BD89-1CCEAEA3093C}"/>
              </a:ext>
            </a:extLst>
          </p:cNvPr>
          <p:cNvSpPr>
            <a:spLocks noGrp="1"/>
          </p:cNvSpPr>
          <p:nvPr>
            <p:ph type="title"/>
          </p:nvPr>
        </p:nvSpPr>
        <p:spPr/>
        <p:txBody>
          <a:bodyPr/>
          <a:lstStyle/>
          <a:p>
            <a:r>
              <a:rPr lang="en-US" b="1" i="1">
                <a:solidFill>
                  <a:srgbClr val="7030A0"/>
                </a:solidFill>
              </a:rPr>
              <a:t>Services</a:t>
            </a:r>
            <a:r>
              <a:rPr lang="en-US" b="1" i="1" dirty="0">
                <a:solidFill>
                  <a:srgbClr val="7030A0"/>
                </a:solidFill>
              </a:rPr>
              <a:t> of runtime to execute code</a:t>
            </a:r>
          </a:p>
        </p:txBody>
      </p:sp>
      <p:sp>
        <p:nvSpPr>
          <p:cNvPr id="3" name="Content Placeholder 2">
            <a:extLst>
              <a:ext uri="{FF2B5EF4-FFF2-40B4-BE49-F238E27FC236}">
                <a16:creationId xmlns:a16="http://schemas.microsoft.com/office/drawing/2014/main" id="{91806932-03E0-4C79-8BFA-98526930FBE0}"/>
              </a:ext>
            </a:extLst>
          </p:cNvPr>
          <p:cNvSpPr>
            <a:spLocks noGrp="1"/>
          </p:cNvSpPr>
          <p:nvPr>
            <p:ph idx="1"/>
          </p:nvPr>
        </p:nvSpPr>
        <p:spPr/>
        <p:txBody>
          <a:bodyPr/>
          <a:lstStyle/>
          <a:p>
            <a:r>
              <a:rPr lang="en-US" dirty="0"/>
              <a:t>TypeSystem</a:t>
            </a:r>
          </a:p>
          <a:p>
            <a:pPr lvl="1"/>
            <a:r>
              <a:rPr lang="en-US" dirty="0"/>
              <a:t>Object layout and </a:t>
            </a:r>
            <a:r>
              <a:rPr lang="en-US" dirty="0" err="1"/>
              <a:t>vtable</a:t>
            </a:r>
            <a:r>
              <a:rPr lang="en-US" dirty="0"/>
              <a:t> layout </a:t>
            </a:r>
          </a:p>
          <a:p>
            <a:pPr lvl="1"/>
            <a:r>
              <a:rPr lang="en-US" dirty="0"/>
              <a:t>type casting (correctness)</a:t>
            </a:r>
          </a:p>
          <a:p>
            <a:r>
              <a:rPr lang="en-US" dirty="0"/>
              <a:t>Just-in-Time compiler (JIT)</a:t>
            </a:r>
          </a:p>
          <a:p>
            <a:pPr lvl="1"/>
            <a:r>
              <a:rPr lang="en-US" dirty="0"/>
              <a:t>Convert IL to native code</a:t>
            </a:r>
          </a:p>
          <a:p>
            <a:r>
              <a:rPr lang="en-US" dirty="0"/>
              <a:t>Garbage Collector (GC)</a:t>
            </a:r>
          </a:p>
          <a:p>
            <a:pPr lvl="1"/>
            <a:r>
              <a:rPr lang="en-US" dirty="0"/>
              <a:t>Cleaning up managed heap when needed</a:t>
            </a:r>
          </a:p>
        </p:txBody>
      </p:sp>
      <p:sp>
        <p:nvSpPr>
          <p:cNvPr id="4" name="TextBox 3">
            <a:extLst>
              <a:ext uri="{FF2B5EF4-FFF2-40B4-BE49-F238E27FC236}">
                <a16:creationId xmlns:a16="http://schemas.microsoft.com/office/drawing/2014/main" id="{1394BE5B-634D-41C3-A2B9-FC35A15C967B}"/>
              </a:ext>
            </a:extLst>
          </p:cNvPr>
          <p:cNvSpPr txBox="1"/>
          <p:nvPr/>
        </p:nvSpPr>
        <p:spPr>
          <a:xfrm>
            <a:off x="6999317" y="1830763"/>
            <a:ext cx="3807229" cy="4247317"/>
          </a:xfrm>
          <a:prstGeom prst="rect">
            <a:avLst/>
          </a:prstGeom>
          <a:solidFill>
            <a:schemeClr val="bg1">
              <a:lumMod val="95000"/>
            </a:schemeClr>
          </a:solidFill>
        </p:spPr>
        <p:txBody>
          <a:bodyPr wrap="square" rtlCol="0">
            <a:spAutoFit/>
          </a:bodyPr>
          <a:lstStyle/>
          <a:p>
            <a:r>
              <a:rPr lang="en-US" dirty="0"/>
              <a:t> class </a:t>
            </a:r>
            <a:r>
              <a:rPr lang="en-US" dirty="0" err="1"/>
              <a:t>MyBase</a:t>
            </a:r>
            <a:endParaRPr lang="en-US" dirty="0"/>
          </a:p>
          <a:p>
            <a:r>
              <a:rPr lang="en-US" dirty="0"/>
              <a:t>    {</a:t>
            </a:r>
          </a:p>
          <a:p>
            <a:r>
              <a:rPr lang="en-US" dirty="0"/>
              <a:t>        public </a:t>
            </a:r>
            <a:r>
              <a:rPr lang="en-US"/>
              <a:t>int</a:t>
            </a:r>
            <a:r>
              <a:rPr lang="en-US" dirty="0"/>
              <a:t> </a:t>
            </a:r>
            <a:r>
              <a:rPr lang="en-US" dirty="0" err="1"/>
              <a:t>baseField</a:t>
            </a:r>
            <a:r>
              <a:rPr lang="en-US" dirty="0"/>
              <a:t>;</a:t>
            </a:r>
          </a:p>
          <a:p>
            <a:r>
              <a:rPr lang="en-US" dirty="0"/>
              <a:t>        //…….</a:t>
            </a:r>
          </a:p>
          <a:p>
            <a:r>
              <a:rPr lang="en-US" dirty="0"/>
              <a:t>    }</a:t>
            </a:r>
          </a:p>
          <a:p>
            <a:r>
              <a:rPr lang="en-US" dirty="0"/>
              <a:t>    class </a:t>
            </a:r>
            <a:r>
              <a:rPr lang="en-US" dirty="0" err="1"/>
              <a:t>MyClass</a:t>
            </a:r>
            <a:r>
              <a:rPr lang="en-US" dirty="0"/>
              <a:t> : </a:t>
            </a:r>
            <a:r>
              <a:rPr lang="en-US" dirty="0" err="1"/>
              <a:t>MyBase</a:t>
            </a:r>
            <a:endParaRPr lang="en-US" dirty="0"/>
          </a:p>
          <a:p>
            <a:r>
              <a:rPr lang="en-US" dirty="0"/>
              <a:t>    {</a:t>
            </a:r>
          </a:p>
          <a:p>
            <a:r>
              <a:rPr lang="en-US" dirty="0"/>
              <a:t>        public </a:t>
            </a:r>
            <a:r>
              <a:rPr lang="en-US"/>
              <a:t>int</a:t>
            </a:r>
            <a:r>
              <a:rPr lang="en-US" dirty="0"/>
              <a:t> </a:t>
            </a:r>
            <a:r>
              <a:rPr lang="en-US" dirty="0" err="1"/>
              <a:t>myField</a:t>
            </a:r>
            <a:r>
              <a:rPr lang="en-US" dirty="0"/>
              <a:t>;</a:t>
            </a:r>
          </a:p>
          <a:p>
            <a:r>
              <a:rPr lang="en-US" dirty="0"/>
              <a:t>        // ….</a:t>
            </a:r>
          </a:p>
          <a:p>
            <a:r>
              <a:rPr lang="en-US" dirty="0"/>
              <a:t>        public virtual </a:t>
            </a:r>
            <a:r>
              <a:rPr lang="en-US"/>
              <a:t>int</a:t>
            </a:r>
            <a:r>
              <a:rPr lang="en-US" dirty="0"/>
              <a:t> </a:t>
            </a:r>
            <a:r>
              <a:rPr lang="en-US" dirty="0" err="1"/>
              <a:t>myFunc</a:t>
            </a:r>
            <a:r>
              <a:rPr lang="en-US" dirty="0"/>
              <a:t>()</a:t>
            </a:r>
          </a:p>
          <a:p>
            <a:r>
              <a:rPr lang="en-US" dirty="0"/>
              <a:t>        {</a:t>
            </a:r>
          </a:p>
          <a:p>
            <a:r>
              <a:rPr lang="en-US" dirty="0"/>
              <a:t>            </a:t>
            </a:r>
            <a:r>
              <a:rPr lang="en-US"/>
              <a:t>int</a:t>
            </a:r>
            <a:r>
              <a:rPr lang="en-US" dirty="0"/>
              <a:t> result = </a:t>
            </a:r>
            <a:r>
              <a:rPr lang="en-US" dirty="0" err="1"/>
              <a:t>myField</a:t>
            </a:r>
            <a:r>
              <a:rPr lang="en-US" dirty="0"/>
              <a:t> + </a:t>
            </a:r>
            <a:r>
              <a:rPr lang="en-US" dirty="0" err="1"/>
              <a:t>baseField</a:t>
            </a:r>
            <a:r>
              <a:rPr lang="en-US" dirty="0"/>
              <a:t>;</a:t>
            </a:r>
          </a:p>
          <a:p>
            <a:r>
              <a:rPr lang="en-US" dirty="0"/>
              <a:t>            return result;</a:t>
            </a:r>
          </a:p>
          <a:p>
            <a:r>
              <a:rPr lang="en-US" dirty="0"/>
              <a:t>        }</a:t>
            </a:r>
          </a:p>
          <a:p>
            <a:r>
              <a:rPr lang="en-US" dirty="0"/>
              <a:t>    }</a:t>
            </a:r>
            <a:endParaRPr lang="en-US" dirty="0">
              <a:solidFill>
                <a:schemeClr val="tx1">
                  <a:lumMod val="75000"/>
                  <a:lumOff val="25000"/>
                </a:schemeClr>
              </a:solidFill>
            </a:endParaRPr>
          </a:p>
        </p:txBody>
      </p:sp>
    </p:spTree>
    <p:extLst>
      <p:ext uri="{BB962C8B-B14F-4D97-AF65-F5344CB8AC3E}">
        <p14:creationId xmlns:p14="http://schemas.microsoft.com/office/powerpoint/2010/main" val="2096904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11F5E-2309-459B-9B8C-06D7DD4E3D39}"/>
              </a:ext>
            </a:extLst>
          </p:cNvPr>
          <p:cNvSpPr>
            <a:spLocks noGrp="1"/>
          </p:cNvSpPr>
          <p:nvPr>
            <p:ph type="title"/>
          </p:nvPr>
        </p:nvSpPr>
        <p:spPr/>
        <p:txBody>
          <a:bodyPr>
            <a:normAutofit fontScale="90000"/>
          </a:bodyPr>
          <a:lstStyle/>
          <a:p>
            <a:r>
              <a:rPr lang="en-US" b="1" i="1" dirty="0">
                <a:solidFill>
                  <a:srgbClr val="7030A0"/>
                </a:solidFill>
              </a:rPr>
              <a:t>Question -</a:t>
            </a:r>
            <a:br>
              <a:rPr lang="en-US" b="1" i="1" dirty="0">
                <a:solidFill>
                  <a:srgbClr val="7030A0"/>
                </a:solidFill>
              </a:rPr>
            </a:br>
            <a:r>
              <a:rPr lang="en-US" sz="3100" b="1" i="1" dirty="0">
                <a:solidFill>
                  <a:srgbClr val="7030A0"/>
                </a:solidFill>
              </a:rPr>
              <a:t>How many methods are JITed to run this HelloWorld Console application? </a:t>
            </a:r>
            <a:br>
              <a:rPr lang="en-US" dirty="0"/>
            </a:br>
            <a:endParaRPr lang="en-US" b="1" i="1" dirty="0">
              <a:solidFill>
                <a:srgbClr val="7030A0"/>
              </a:solidFill>
            </a:endParaRPr>
          </a:p>
        </p:txBody>
      </p:sp>
      <p:sp>
        <p:nvSpPr>
          <p:cNvPr id="3" name="Content Placeholder 2">
            <a:extLst>
              <a:ext uri="{FF2B5EF4-FFF2-40B4-BE49-F238E27FC236}">
                <a16:creationId xmlns:a16="http://schemas.microsoft.com/office/drawing/2014/main" id="{740C0BD5-2273-4548-8A65-0332F8FD8465}"/>
              </a:ext>
            </a:extLst>
          </p:cNvPr>
          <p:cNvSpPr>
            <a:spLocks noGrp="1"/>
          </p:cNvSpPr>
          <p:nvPr>
            <p:ph idx="1"/>
          </p:nvPr>
        </p:nvSpPr>
        <p:spPr/>
        <p:txBody>
          <a:bodyPr>
            <a:normAutofit/>
          </a:bodyPr>
          <a:lstStyle/>
          <a:p>
            <a:pPr marL="0" indent="0">
              <a:buNone/>
            </a:pPr>
            <a:endParaRPr lang="en-US" dirty="0"/>
          </a:p>
          <a:p>
            <a:pPr marL="0" indent="0">
              <a:buNone/>
            </a:pPr>
            <a:r>
              <a:rPr lang="en-US" sz="2400" dirty="0">
                <a:solidFill>
                  <a:srgbClr val="0000FF"/>
                </a:solidFill>
                <a:latin typeface="Consolas" panose="020B0609020204030204" pitchFamily="49" charset="0"/>
              </a:rPr>
              <a:t>using</a:t>
            </a:r>
            <a:r>
              <a:rPr lang="en-US" sz="2400" dirty="0">
                <a:solidFill>
                  <a:srgbClr val="000000"/>
                </a:solidFill>
                <a:latin typeface="Consolas" panose="020B0609020204030204" pitchFamily="49" charset="0"/>
              </a:rPr>
              <a:t> System;</a:t>
            </a:r>
          </a:p>
          <a:p>
            <a:endParaRPr lang="en-US" sz="2400" dirty="0">
              <a:solidFill>
                <a:srgbClr val="000000"/>
              </a:solidFill>
              <a:latin typeface="Consolas" panose="020B0609020204030204" pitchFamily="49" charset="0"/>
            </a:endParaRPr>
          </a:p>
          <a:p>
            <a:pPr marL="0" indent="0">
              <a:buNone/>
            </a:pPr>
            <a:r>
              <a:rPr lang="en-US" sz="2400" dirty="0">
                <a:solidFill>
                  <a:srgbClr val="0000FF"/>
                </a:solidFill>
                <a:latin typeface="Consolas" panose="020B0609020204030204" pitchFamily="49" charset="0"/>
              </a:rPr>
              <a:t>class</a:t>
            </a:r>
            <a:r>
              <a:rPr lang="en-US" sz="2400" dirty="0">
                <a:solidFill>
                  <a:srgbClr val="000000"/>
                </a:solidFill>
                <a:latin typeface="Consolas" panose="020B0609020204030204" pitchFamily="49" charset="0"/>
              </a:rPr>
              <a:t> </a:t>
            </a:r>
            <a:r>
              <a:rPr lang="en-US" sz="2400" dirty="0">
                <a:solidFill>
                  <a:srgbClr val="2B91AF"/>
                </a:solidFill>
                <a:latin typeface="Consolas" panose="020B0609020204030204" pitchFamily="49" charset="0"/>
              </a:rPr>
              <a:t>Program </a:t>
            </a:r>
            <a:r>
              <a:rPr lang="en-US" sz="2400" dirty="0">
                <a:solidFill>
                  <a:srgbClr val="000000"/>
                </a:solidFill>
                <a:latin typeface="Consolas" panose="020B0609020204030204" pitchFamily="49" charset="0"/>
              </a:rPr>
              <a:t>{</a:t>
            </a:r>
          </a:p>
          <a:p>
            <a:pPr marL="0" indent="0">
              <a:buNone/>
            </a:pP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static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void</a:t>
            </a:r>
            <a:r>
              <a:rPr lang="en-US" sz="2400" dirty="0">
                <a:solidFill>
                  <a:srgbClr val="000000"/>
                </a:solidFill>
                <a:latin typeface="Consolas" panose="020B0609020204030204" pitchFamily="49" charset="0"/>
              </a:rPr>
              <a:t> Main(</a:t>
            </a:r>
            <a:r>
              <a:rPr lang="en-US" sz="2400"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args</a:t>
            </a:r>
            <a:r>
              <a:rPr lang="en-US" sz="2400" dirty="0">
                <a:solidFill>
                  <a:srgbClr val="000000"/>
                </a:solidFill>
                <a:latin typeface="Consolas" panose="020B0609020204030204" pitchFamily="49" charset="0"/>
              </a:rPr>
              <a:t>) {</a:t>
            </a:r>
          </a:p>
          <a:p>
            <a:pPr marL="0" indent="0">
              <a:buNone/>
            </a:pP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Console.WriteLine</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 World!"</a:t>
            </a:r>
            <a:r>
              <a:rPr lang="en-US" sz="2400" dirty="0">
                <a:solidFill>
                  <a:srgbClr val="000000"/>
                </a:solidFill>
                <a:latin typeface="Consolas" panose="020B0609020204030204" pitchFamily="49" charset="0"/>
              </a:rPr>
              <a:t>);</a:t>
            </a:r>
          </a:p>
          <a:p>
            <a:pPr marL="0" indent="0">
              <a:buNone/>
            </a:pPr>
            <a:r>
              <a:rPr lang="en-US" sz="2400" dirty="0">
                <a:solidFill>
                  <a:srgbClr val="000000"/>
                </a:solidFill>
                <a:latin typeface="Consolas" panose="020B0609020204030204" pitchFamily="49" charset="0"/>
              </a:rPr>
              <a:t>    }</a:t>
            </a:r>
          </a:p>
          <a:p>
            <a:pPr marL="0" indent="0">
              <a:buNone/>
            </a:pPr>
            <a:r>
              <a:rPr lang="en-US" sz="2400" dirty="0">
                <a:solidFill>
                  <a:srgbClr val="000000"/>
                </a:solidFill>
                <a:latin typeface="Consolas" panose="020B0609020204030204" pitchFamily="49" charset="0"/>
              </a:rPr>
              <a:t>}</a:t>
            </a:r>
            <a:endParaRPr lang="en-US" sz="2400" dirty="0"/>
          </a:p>
        </p:txBody>
      </p:sp>
    </p:spTree>
    <p:extLst>
      <p:ext uri="{BB962C8B-B14F-4D97-AF65-F5344CB8AC3E}">
        <p14:creationId xmlns:p14="http://schemas.microsoft.com/office/powerpoint/2010/main" val="23801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207DE-3BE0-4994-8D46-35C5E373EF70}"/>
              </a:ext>
            </a:extLst>
          </p:cNvPr>
          <p:cNvSpPr>
            <a:spLocks noGrp="1"/>
          </p:cNvSpPr>
          <p:nvPr>
            <p:ph type="title"/>
          </p:nvPr>
        </p:nvSpPr>
        <p:spPr/>
        <p:txBody>
          <a:bodyPr/>
          <a:lstStyle/>
          <a:p>
            <a:r>
              <a:rPr lang="en-US" b="1" i="1" dirty="0">
                <a:solidFill>
                  <a:srgbClr val="7030A0"/>
                </a:solidFill>
              </a:rPr>
              <a:t>Answer</a:t>
            </a:r>
          </a:p>
        </p:txBody>
      </p:sp>
      <p:sp>
        <p:nvSpPr>
          <p:cNvPr id="3" name="Content Placeholder 2">
            <a:extLst>
              <a:ext uri="{FF2B5EF4-FFF2-40B4-BE49-F238E27FC236}">
                <a16:creationId xmlns:a16="http://schemas.microsoft.com/office/drawing/2014/main" id="{E2B4B055-05E1-4537-84A8-A1DD6285FF83}"/>
              </a:ext>
            </a:extLst>
          </p:cNvPr>
          <p:cNvSpPr>
            <a:spLocks noGrp="1"/>
          </p:cNvSpPr>
          <p:nvPr>
            <p:ph idx="1"/>
          </p:nvPr>
        </p:nvSpPr>
        <p:spPr/>
        <p:txBody>
          <a:bodyPr/>
          <a:lstStyle/>
          <a:p>
            <a:pPr marL="0" indent="0">
              <a:buNone/>
            </a:pPr>
            <a:r>
              <a:rPr lang="en-US" b="1" dirty="0"/>
              <a:t>243</a:t>
            </a:r>
            <a:r>
              <a:rPr lang="en-US" dirty="0"/>
              <a:t> method on .NET Core 2.1</a:t>
            </a:r>
          </a:p>
          <a:p>
            <a:endParaRPr lang="en-US" dirty="0"/>
          </a:p>
        </p:txBody>
      </p:sp>
      <p:sp>
        <p:nvSpPr>
          <p:cNvPr id="4" name="TextBox 3">
            <a:extLst>
              <a:ext uri="{FF2B5EF4-FFF2-40B4-BE49-F238E27FC236}">
                <a16:creationId xmlns:a16="http://schemas.microsoft.com/office/drawing/2014/main" id="{A109EF9C-571F-4229-9933-ADF1218538F4}"/>
              </a:ext>
            </a:extLst>
          </p:cNvPr>
          <p:cNvSpPr txBox="1"/>
          <p:nvPr/>
        </p:nvSpPr>
        <p:spPr>
          <a:xfrm>
            <a:off x="1024702" y="2989410"/>
            <a:ext cx="3739896" cy="600164"/>
          </a:xfrm>
          <a:prstGeom prst="rect">
            <a:avLst/>
          </a:prstGeom>
          <a:noFill/>
        </p:spPr>
        <p:txBody>
          <a:bodyPr wrap="square" rtlCol="0">
            <a:spAutoFit/>
          </a:bodyPr>
          <a:lstStyle/>
          <a:p>
            <a:r>
              <a:rPr lang="en-US" sz="1100" dirty="0" err="1"/>
              <a:t>AppDomain:SetupDomain</a:t>
            </a:r>
            <a:r>
              <a:rPr lang="en-US" sz="1100" dirty="0"/>
              <a:t>(</a:t>
            </a:r>
            <a:r>
              <a:rPr lang="en-US" sz="1100" dirty="0" err="1"/>
              <a:t>bool,ref,ref,ref,ref</a:t>
            </a:r>
            <a:r>
              <a:rPr lang="en-US" sz="1100" dirty="0"/>
              <a:t>):this</a:t>
            </a:r>
          </a:p>
          <a:p>
            <a:r>
              <a:rPr lang="en-US" sz="1100" dirty="0" err="1"/>
              <a:t>AppDomain:SetupFusionStore</a:t>
            </a:r>
            <a:r>
              <a:rPr lang="en-US" sz="1100" dirty="0"/>
              <a:t>(</a:t>
            </a:r>
            <a:r>
              <a:rPr lang="en-US" sz="1100" dirty="0" err="1"/>
              <a:t>ref,ref</a:t>
            </a:r>
            <a:r>
              <a:rPr lang="en-US" sz="1100" dirty="0"/>
              <a:t>):this</a:t>
            </a:r>
          </a:p>
          <a:p>
            <a:r>
              <a:rPr lang="en-US" sz="1100" dirty="0" err="1"/>
              <a:t>AppDomainSetup:SetupDefaults</a:t>
            </a:r>
            <a:r>
              <a:rPr lang="en-US" sz="1100" dirty="0"/>
              <a:t>(</a:t>
            </a:r>
            <a:r>
              <a:rPr lang="en-US" sz="1100" dirty="0" err="1"/>
              <a:t>ref,bool</a:t>
            </a:r>
            <a:r>
              <a:rPr lang="en-US" sz="1100" dirty="0"/>
              <a:t>):this</a:t>
            </a:r>
          </a:p>
        </p:txBody>
      </p:sp>
      <p:sp>
        <p:nvSpPr>
          <p:cNvPr id="5" name="TextBox 4">
            <a:extLst>
              <a:ext uri="{FF2B5EF4-FFF2-40B4-BE49-F238E27FC236}">
                <a16:creationId xmlns:a16="http://schemas.microsoft.com/office/drawing/2014/main" id="{78AECD6A-7668-4D9D-8CAB-6A4B939AD2A5}"/>
              </a:ext>
            </a:extLst>
          </p:cNvPr>
          <p:cNvSpPr txBox="1"/>
          <p:nvPr/>
        </p:nvSpPr>
        <p:spPr>
          <a:xfrm>
            <a:off x="8001000" y="3527010"/>
            <a:ext cx="3517392" cy="769441"/>
          </a:xfrm>
          <a:prstGeom prst="rect">
            <a:avLst/>
          </a:prstGeom>
          <a:noFill/>
        </p:spPr>
        <p:txBody>
          <a:bodyPr wrap="square" rtlCol="0">
            <a:spAutoFit/>
          </a:bodyPr>
          <a:lstStyle/>
          <a:p>
            <a:r>
              <a:rPr lang="en-US" sz="1100" dirty="0" err="1"/>
              <a:t>String:LastIndexOfCharArray</a:t>
            </a:r>
            <a:r>
              <a:rPr lang="en-US" sz="1100" dirty="0"/>
              <a:t>(</a:t>
            </a:r>
            <a:r>
              <a:rPr lang="en-US" sz="1100" dirty="0" err="1"/>
              <a:t>ref,int,int</a:t>
            </a:r>
            <a:r>
              <a:rPr lang="en-US" sz="1100" dirty="0"/>
              <a:t>):</a:t>
            </a:r>
            <a:r>
              <a:rPr lang="en-US" sz="1100" dirty="0" err="1"/>
              <a:t>int:this</a:t>
            </a:r>
            <a:endParaRPr lang="en-US" sz="1100" dirty="0"/>
          </a:p>
          <a:p>
            <a:r>
              <a:rPr lang="en-US" sz="1100" dirty="0" err="1"/>
              <a:t>String:InitializeProbabilisticMap</a:t>
            </a:r>
            <a:r>
              <a:rPr lang="en-US" sz="1100" dirty="0"/>
              <a:t>(</a:t>
            </a:r>
            <a:r>
              <a:rPr lang="en-US" sz="1100" dirty="0" err="1"/>
              <a:t>long,struct</a:t>
            </a:r>
            <a:r>
              <a:rPr lang="en-US" sz="1100" dirty="0"/>
              <a:t>)</a:t>
            </a:r>
          </a:p>
          <a:p>
            <a:r>
              <a:rPr lang="en-US" sz="1100" dirty="0" err="1"/>
              <a:t>String:ArrayContains</a:t>
            </a:r>
            <a:r>
              <a:rPr lang="en-US" sz="1100" dirty="0"/>
              <a:t>(</a:t>
            </a:r>
            <a:r>
              <a:rPr lang="en-US" sz="1100" dirty="0" err="1"/>
              <a:t>ushort,ref</a:t>
            </a:r>
            <a:r>
              <a:rPr lang="en-US" sz="1100" dirty="0"/>
              <a:t>):bool</a:t>
            </a:r>
          </a:p>
          <a:p>
            <a:r>
              <a:rPr lang="en-US" sz="1100" dirty="0" err="1"/>
              <a:t>String:Substring</a:t>
            </a:r>
            <a:r>
              <a:rPr lang="en-US" sz="1100" dirty="0"/>
              <a:t>(</a:t>
            </a:r>
            <a:r>
              <a:rPr lang="en-US" sz="1100" dirty="0" err="1"/>
              <a:t>int,int</a:t>
            </a:r>
            <a:r>
              <a:rPr lang="en-US" sz="1100" dirty="0"/>
              <a:t>):</a:t>
            </a:r>
            <a:r>
              <a:rPr lang="en-US" sz="1100" dirty="0" err="1"/>
              <a:t>ref:this</a:t>
            </a:r>
            <a:endParaRPr lang="en-US" sz="1100" dirty="0"/>
          </a:p>
        </p:txBody>
      </p:sp>
      <p:sp>
        <p:nvSpPr>
          <p:cNvPr id="6" name="TextBox 5">
            <a:extLst>
              <a:ext uri="{FF2B5EF4-FFF2-40B4-BE49-F238E27FC236}">
                <a16:creationId xmlns:a16="http://schemas.microsoft.com/office/drawing/2014/main" id="{26F744F8-DE93-4BFE-905F-965F9DA4DA9E}"/>
              </a:ext>
            </a:extLst>
          </p:cNvPr>
          <p:cNvSpPr txBox="1"/>
          <p:nvPr/>
        </p:nvSpPr>
        <p:spPr>
          <a:xfrm>
            <a:off x="4276344" y="5021974"/>
            <a:ext cx="3639312" cy="600164"/>
          </a:xfrm>
          <a:prstGeom prst="rect">
            <a:avLst/>
          </a:prstGeom>
          <a:noFill/>
        </p:spPr>
        <p:txBody>
          <a:bodyPr wrap="square" rtlCol="0">
            <a:spAutoFit/>
          </a:bodyPr>
          <a:lstStyle/>
          <a:p>
            <a:r>
              <a:rPr lang="en-US" sz="1100" dirty="0" err="1"/>
              <a:t>RuntimeType:MakeGenericType</a:t>
            </a:r>
            <a:r>
              <a:rPr lang="en-US" sz="1100" dirty="0"/>
              <a:t>(ref):</a:t>
            </a:r>
            <a:r>
              <a:rPr lang="en-US" sz="1100" dirty="0" err="1"/>
              <a:t>ref:this</a:t>
            </a:r>
            <a:endParaRPr lang="en-US" sz="1100" dirty="0"/>
          </a:p>
          <a:p>
            <a:r>
              <a:rPr lang="en-US" sz="1100" dirty="0" err="1"/>
              <a:t>RuntimeType:get_IsGenericTypeDefinition</a:t>
            </a:r>
            <a:r>
              <a:rPr lang="en-US" sz="1100" dirty="0"/>
              <a:t>():</a:t>
            </a:r>
            <a:r>
              <a:rPr lang="en-US" sz="1100" dirty="0" err="1"/>
              <a:t>bool:this</a:t>
            </a:r>
            <a:endParaRPr lang="en-US" sz="1100" dirty="0"/>
          </a:p>
          <a:p>
            <a:r>
              <a:rPr lang="en-US" sz="1100" dirty="0" err="1"/>
              <a:t>RuntimeType:GetGenericArguments</a:t>
            </a:r>
            <a:r>
              <a:rPr lang="en-US" sz="1100" dirty="0"/>
              <a:t>():</a:t>
            </a:r>
            <a:r>
              <a:rPr lang="en-US" sz="1100" dirty="0" err="1"/>
              <a:t>ref:this</a:t>
            </a:r>
            <a:endParaRPr lang="en-US" sz="1100" dirty="0"/>
          </a:p>
        </p:txBody>
      </p:sp>
      <p:sp>
        <p:nvSpPr>
          <p:cNvPr id="7" name="TextBox 6">
            <a:extLst>
              <a:ext uri="{FF2B5EF4-FFF2-40B4-BE49-F238E27FC236}">
                <a16:creationId xmlns:a16="http://schemas.microsoft.com/office/drawing/2014/main" id="{42A0D958-7B4C-4254-9FBE-A494C4C8F125}"/>
              </a:ext>
            </a:extLst>
          </p:cNvPr>
          <p:cNvSpPr txBox="1"/>
          <p:nvPr/>
        </p:nvSpPr>
        <p:spPr>
          <a:xfrm>
            <a:off x="6839712" y="2609830"/>
            <a:ext cx="3218688" cy="769441"/>
          </a:xfrm>
          <a:prstGeom prst="rect">
            <a:avLst/>
          </a:prstGeom>
          <a:noFill/>
        </p:spPr>
        <p:txBody>
          <a:bodyPr wrap="square" rtlCol="0">
            <a:spAutoFit/>
          </a:bodyPr>
          <a:lstStyle/>
          <a:p>
            <a:r>
              <a:rPr lang="en-US" sz="1100" dirty="0" err="1"/>
              <a:t>Enumerator:MoveNext</a:t>
            </a:r>
            <a:r>
              <a:rPr lang="en-US" sz="1100" dirty="0"/>
              <a:t>():</a:t>
            </a:r>
            <a:r>
              <a:rPr lang="en-US" sz="1100" dirty="0" err="1"/>
              <a:t>bool:this</a:t>
            </a:r>
            <a:endParaRPr lang="en-US" sz="1100" dirty="0"/>
          </a:p>
          <a:p>
            <a:r>
              <a:rPr lang="en-US" sz="1100" dirty="0" err="1"/>
              <a:t>Enumerator:get_Current</a:t>
            </a:r>
            <a:r>
              <a:rPr lang="en-US" sz="1100" dirty="0"/>
              <a:t>():</a:t>
            </a:r>
            <a:r>
              <a:rPr lang="en-US" sz="1100" dirty="0" err="1"/>
              <a:t>ref:this</a:t>
            </a:r>
            <a:endParaRPr lang="en-US" sz="1100" dirty="0"/>
          </a:p>
          <a:p>
            <a:r>
              <a:rPr lang="en-US" sz="1100" dirty="0"/>
              <a:t>Dictionary`2:TryInsert(</a:t>
            </a:r>
            <a:r>
              <a:rPr lang="en-US" sz="1100" dirty="0" err="1"/>
              <a:t>ref,ref,ubyte</a:t>
            </a:r>
            <a:r>
              <a:rPr lang="en-US" sz="1100" dirty="0"/>
              <a:t>):</a:t>
            </a:r>
            <a:r>
              <a:rPr lang="en-US" sz="1100" dirty="0" err="1"/>
              <a:t>bool:this</a:t>
            </a:r>
            <a:endParaRPr lang="en-US" sz="1100" dirty="0"/>
          </a:p>
          <a:p>
            <a:r>
              <a:rPr lang="en-US" sz="1100" dirty="0"/>
              <a:t>Dictionary`2:Initialize(int):</a:t>
            </a:r>
            <a:r>
              <a:rPr lang="en-US" sz="1100" dirty="0" err="1"/>
              <a:t>int:this</a:t>
            </a:r>
            <a:endParaRPr lang="en-US" sz="1100" dirty="0"/>
          </a:p>
        </p:txBody>
      </p:sp>
      <p:sp>
        <p:nvSpPr>
          <p:cNvPr id="8" name="TextBox 7">
            <a:extLst>
              <a:ext uri="{FF2B5EF4-FFF2-40B4-BE49-F238E27FC236}">
                <a16:creationId xmlns:a16="http://schemas.microsoft.com/office/drawing/2014/main" id="{DDE6D816-CB26-4809-840D-DF5B61E64E2A}"/>
              </a:ext>
            </a:extLst>
          </p:cNvPr>
          <p:cNvSpPr txBox="1"/>
          <p:nvPr/>
        </p:nvSpPr>
        <p:spPr>
          <a:xfrm>
            <a:off x="4529750" y="3866986"/>
            <a:ext cx="4032504" cy="600164"/>
          </a:xfrm>
          <a:prstGeom prst="rect">
            <a:avLst/>
          </a:prstGeom>
          <a:noFill/>
        </p:spPr>
        <p:txBody>
          <a:bodyPr wrap="square" rtlCol="0">
            <a:spAutoFit/>
          </a:bodyPr>
          <a:lstStyle/>
          <a:p>
            <a:r>
              <a:rPr lang="en-US" sz="1100" dirty="0" err="1"/>
              <a:t>StringBuilder:Append</a:t>
            </a:r>
            <a:r>
              <a:rPr lang="en-US" sz="1100" dirty="0"/>
              <a:t>(ref):</a:t>
            </a:r>
            <a:r>
              <a:rPr lang="en-US" sz="1100" dirty="0" err="1"/>
              <a:t>ref:this</a:t>
            </a:r>
            <a:endParaRPr lang="en-US" sz="1100" dirty="0"/>
          </a:p>
          <a:p>
            <a:r>
              <a:rPr lang="en-US" sz="1100" dirty="0" err="1"/>
              <a:t>StringBuilder:Append</a:t>
            </a:r>
            <a:r>
              <a:rPr lang="en-US" sz="1100" dirty="0"/>
              <a:t>(</a:t>
            </a:r>
            <a:r>
              <a:rPr lang="en-US" sz="1100" dirty="0" err="1"/>
              <a:t>ushort</a:t>
            </a:r>
            <a:r>
              <a:rPr lang="en-US" sz="1100" dirty="0"/>
              <a:t>):</a:t>
            </a:r>
            <a:r>
              <a:rPr lang="en-US" sz="1100" dirty="0" err="1"/>
              <a:t>ref:this</a:t>
            </a:r>
            <a:endParaRPr lang="en-US" sz="1100" dirty="0"/>
          </a:p>
          <a:p>
            <a:r>
              <a:rPr lang="en-US" sz="1100" dirty="0" err="1"/>
              <a:t>StringBuilder:Remove</a:t>
            </a:r>
            <a:r>
              <a:rPr lang="en-US" sz="1100" dirty="0"/>
              <a:t>(</a:t>
            </a:r>
            <a:r>
              <a:rPr lang="en-US" sz="1100" dirty="0" err="1"/>
              <a:t>int,int</a:t>
            </a:r>
            <a:r>
              <a:rPr lang="en-US" sz="1100" dirty="0"/>
              <a:t>):</a:t>
            </a:r>
            <a:r>
              <a:rPr lang="en-US" sz="1100" dirty="0" err="1"/>
              <a:t>ref:this</a:t>
            </a:r>
            <a:endParaRPr lang="en-US" sz="1100" dirty="0"/>
          </a:p>
        </p:txBody>
      </p:sp>
      <p:sp>
        <p:nvSpPr>
          <p:cNvPr id="9" name="TextBox 8">
            <a:extLst>
              <a:ext uri="{FF2B5EF4-FFF2-40B4-BE49-F238E27FC236}">
                <a16:creationId xmlns:a16="http://schemas.microsoft.com/office/drawing/2014/main" id="{940CAAAD-3349-4408-A04D-D66B6DD8713C}"/>
              </a:ext>
            </a:extLst>
          </p:cNvPr>
          <p:cNvSpPr txBox="1"/>
          <p:nvPr/>
        </p:nvSpPr>
        <p:spPr>
          <a:xfrm>
            <a:off x="807720" y="5105692"/>
            <a:ext cx="2578608" cy="600164"/>
          </a:xfrm>
          <a:prstGeom prst="rect">
            <a:avLst/>
          </a:prstGeom>
          <a:noFill/>
        </p:spPr>
        <p:txBody>
          <a:bodyPr wrap="square" rtlCol="0">
            <a:spAutoFit/>
          </a:bodyPr>
          <a:lstStyle/>
          <a:p>
            <a:r>
              <a:rPr lang="en-US" sz="1100" dirty="0" err="1"/>
              <a:t>CultureInfo:get_InvariantCulture</a:t>
            </a:r>
            <a:r>
              <a:rPr lang="en-US" sz="1100" dirty="0"/>
              <a:t>():ref</a:t>
            </a:r>
          </a:p>
          <a:p>
            <a:r>
              <a:rPr lang="en-US" sz="1100" dirty="0" err="1"/>
              <a:t>CultureInfo</a:t>
            </a:r>
            <a:r>
              <a:rPr lang="en-US" sz="1100" dirty="0"/>
              <a:t>:.</a:t>
            </a:r>
            <a:r>
              <a:rPr lang="en-US" sz="1100" dirty="0" err="1"/>
              <a:t>cctor</a:t>
            </a:r>
            <a:r>
              <a:rPr lang="en-US" sz="1100" dirty="0"/>
              <a:t>()</a:t>
            </a:r>
          </a:p>
          <a:p>
            <a:r>
              <a:rPr lang="en-US" sz="1100" dirty="0" err="1"/>
              <a:t>CultureData:get_Invariant</a:t>
            </a:r>
            <a:r>
              <a:rPr lang="en-US" sz="1100" dirty="0"/>
              <a:t>():ref</a:t>
            </a:r>
          </a:p>
        </p:txBody>
      </p:sp>
      <p:sp>
        <p:nvSpPr>
          <p:cNvPr id="10" name="TextBox 9">
            <a:extLst>
              <a:ext uri="{FF2B5EF4-FFF2-40B4-BE49-F238E27FC236}">
                <a16:creationId xmlns:a16="http://schemas.microsoft.com/office/drawing/2014/main" id="{C8DB7462-A9A1-47C8-8CC3-77B2A4AD2A72}"/>
              </a:ext>
            </a:extLst>
          </p:cNvPr>
          <p:cNvSpPr txBox="1"/>
          <p:nvPr/>
        </p:nvSpPr>
        <p:spPr>
          <a:xfrm>
            <a:off x="7304660" y="4586156"/>
            <a:ext cx="3517392" cy="600164"/>
          </a:xfrm>
          <a:prstGeom prst="rect">
            <a:avLst/>
          </a:prstGeom>
          <a:noFill/>
        </p:spPr>
        <p:txBody>
          <a:bodyPr wrap="square" rtlCol="0">
            <a:spAutoFit/>
          </a:bodyPr>
          <a:lstStyle/>
          <a:p>
            <a:r>
              <a:rPr lang="en-US" sz="1100" dirty="0" err="1"/>
              <a:t>CompareInfo:Compare</a:t>
            </a:r>
            <a:r>
              <a:rPr lang="en-US" sz="1100" dirty="0"/>
              <a:t>(</a:t>
            </a:r>
            <a:r>
              <a:rPr lang="en-US" sz="1100" dirty="0" err="1"/>
              <a:t>ref,ref,int</a:t>
            </a:r>
            <a:r>
              <a:rPr lang="en-US" sz="1100" dirty="0"/>
              <a:t>):</a:t>
            </a:r>
            <a:r>
              <a:rPr lang="en-US" sz="1100" dirty="0" err="1"/>
              <a:t>int:this</a:t>
            </a:r>
            <a:endParaRPr lang="en-US" sz="1100" dirty="0"/>
          </a:p>
          <a:p>
            <a:r>
              <a:rPr lang="en-US" sz="1100" dirty="0" err="1"/>
              <a:t>CompareInfo:CompareString</a:t>
            </a:r>
            <a:r>
              <a:rPr lang="en-US" sz="1100" dirty="0"/>
              <a:t>(</a:t>
            </a:r>
            <a:r>
              <a:rPr lang="en-US" sz="1100" dirty="0" err="1"/>
              <a:t>struct,struct,int</a:t>
            </a:r>
            <a:r>
              <a:rPr lang="en-US" sz="1100" dirty="0"/>
              <a:t>):</a:t>
            </a:r>
            <a:r>
              <a:rPr lang="en-US" sz="1100" dirty="0" err="1"/>
              <a:t>int:this</a:t>
            </a:r>
            <a:endParaRPr lang="en-US" sz="1100" dirty="0"/>
          </a:p>
          <a:p>
            <a:r>
              <a:rPr lang="en-US" sz="1100" dirty="0" err="1"/>
              <a:t>CompareInfo:GetNativeCompareFlags</a:t>
            </a:r>
            <a:r>
              <a:rPr lang="en-US" sz="1100" dirty="0"/>
              <a:t>(int):int</a:t>
            </a:r>
          </a:p>
        </p:txBody>
      </p:sp>
      <p:sp>
        <p:nvSpPr>
          <p:cNvPr id="11" name="TextBox 10">
            <a:extLst>
              <a:ext uri="{FF2B5EF4-FFF2-40B4-BE49-F238E27FC236}">
                <a16:creationId xmlns:a16="http://schemas.microsoft.com/office/drawing/2014/main" id="{E92D69BC-BE8C-46EF-9642-2CACF18D5047}"/>
              </a:ext>
            </a:extLst>
          </p:cNvPr>
          <p:cNvSpPr txBox="1"/>
          <p:nvPr/>
        </p:nvSpPr>
        <p:spPr>
          <a:xfrm>
            <a:off x="1512956" y="4065619"/>
            <a:ext cx="2763388" cy="430887"/>
          </a:xfrm>
          <a:prstGeom prst="rect">
            <a:avLst/>
          </a:prstGeom>
          <a:noFill/>
        </p:spPr>
        <p:txBody>
          <a:bodyPr wrap="square" rtlCol="0">
            <a:spAutoFit/>
          </a:bodyPr>
          <a:lstStyle/>
          <a:p>
            <a:r>
              <a:rPr lang="en-US" sz="1100" dirty="0" err="1"/>
              <a:t>StreamWriter:set_AutoFlush</a:t>
            </a:r>
            <a:r>
              <a:rPr lang="en-US" sz="1100" dirty="0"/>
              <a:t>(bool):this</a:t>
            </a:r>
          </a:p>
          <a:p>
            <a:r>
              <a:rPr lang="en-US" sz="1100" dirty="0" err="1"/>
              <a:t>StreamWriter:Flush</a:t>
            </a:r>
            <a:r>
              <a:rPr lang="en-US" sz="1100" dirty="0"/>
              <a:t>(</a:t>
            </a:r>
            <a:r>
              <a:rPr lang="en-US" sz="1100" dirty="0" err="1"/>
              <a:t>bool,bool</a:t>
            </a:r>
            <a:r>
              <a:rPr lang="en-US" sz="1100" dirty="0"/>
              <a:t>):this</a:t>
            </a:r>
          </a:p>
        </p:txBody>
      </p:sp>
      <p:sp>
        <p:nvSpPr>
          <p:cNvPr id="12" name="TextBox 11">
            <a:extLst>
              <a:ext uri="{FF2B5EF4-FFF2-40B4-BE49-F238E27FC236}">
                <a16:creationId xmlns:a16="http://schemas.microsoft.com/office/drawing/2014/main" id="{A347833C-5BFD-4F33-916D-BF8CC7CB7A39}"/>
              </a:ext>
            </a:extLst>
          </p:cNvPr>
          <p:cNvSpPr txBox="1"/>
          <p:nvPr/>
        </p:nvSpPr>
        <p:spPr>
          <a:xfrm>
            <a:off x="4419600" y="2465189"/>
            <a:ext cx="2057400" cy="646331"/>
          </a:xfrm>
          <a:prstGeom prst="rect">
            <a:avLst/>
          </a:prstGeom>
          <a:noFill/>
        </p:spPr>
        <p:txBody>
          <a:bodyPr wrap="square" rtlCol="0">
            <a:spAutoFit/>
          </a:bodyPr>
          <a:lstStyle/>
          <a:p>
            <a:r>
              <a:rPr lang="en-US" b="1" dirty="0">
                <a:solidFill>
                  <a:schemeClr val="accent1"/>
                </a:solidFill>
              </a:rPr>
              <a:t>Program: Main(ref)</a:t>
            </a:r>
          </a:p>
          <a:p>
            <a:r>
              <a:rPr lang="en-US" b="1" dirty="0" err="1">
                <a:solidFill>
                  <a:schemeClr val="accent1"/>
                </a:solidFill>
              </a:rPr>
              <a:t>Console.WriteLine</a:t>
            </a:r>
            <a:r>
              <a:rPr lang="en-US" b="1" dirty="0">
                <a:solidFill>
                  <a:schemeClr val="accent1"/>
                </a:solidFill>
              </a:rPr>
              <a:t>()</a:t>
            </a:r>
          </a:p>
        </p:txBody>
      </p:sp>
    </p:spTree>
    <p:extLst>
      <p:ext uri="{BB962C8B-B14F-4D97-AF65-F5344CB8AC3E}">
        <p14:creationId xmlns:p14="http://schemas.microsoft.com/office/powerpoint/2010/main" val="2613591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11F5E-2309-459B-9B8C-06D7DD4E3D39}"/>
              </a:ext>
            </a:extLst>
          </p:cNvPr>
          <p:cNvSpPr>
            <a:spLocks noGrp="1"/>
          </p:cNvSpPr>
          <p:nvPr>
            <p:ph type="title"/>
          </p:nvPr>
        </p:nvSpPr>
        <p:spPr>
          <a:xfrm>
            <a:off x="838199" y="365125"/>
            <a:ext cx="10782993" cy="1325563"/>
          </a:xfrm>
        </p:spPr>
        <p:txBody>
          <a:bodyPr>
            <a:normAutofit fontScale="90000"/>
          </a:bodyPr>
          <a:lstStyle/>
          <a:p>
            <a:r>
              <a:rPr lang="en-US" b="1" i="1" dirty="0">
                <a:solidFill>
                  <a:srgbClr val="7030A0"/>
                </a:solidFill>
              </a:rPr>
              <a:t>Question -</a:t>
            </a:r>
            <a:br>
              <a:rPr lang="en-US" b="1" i="1" dirty="0">
                <a:solidFill>
                  <a:srgbClr val="7030A0"/>
                </a:solidFill>
              </a:rPr>
            </a:br>
            <a:r>
              <a:rPr lang="en-US" sz="3100" b="1" i="1" dirty="0">
                <a:solidFill>
                  <a:srgbClr val="7030A0"/>
                </a:solidFill>
              </a:rPr>
              <a:t>How many methods are JITed to run this </a:t>
            </a:r>
            <a:r>
              <a:rPr lang="en-US" sz="3100" b="1" i="1" dirty="0" err="1">
                <a:solidFill>
                  <a:srgbClr val="7030A0"/>
                </a:solidFill>
              </a:rPr>
              <a:t>HellowWorld</a:t>
            </a:r>
            <a:r>
              <a:rPr lang="en-US" sz="3100" b="1" i="1" dirty="0">
                <a:solidFill>
                  <a:srgbClr val="7030A0"/>
                </a:solidFill>
              </a:rPr>
              <a:t> Web API application? </a:t>
            </a:r>
            <a:br>
              <a:rPr lang="en-US" dirty="0"/>
            </a:br>
            <a:endParaRPr lang="en-US" b="1" i="1" dirty="0">
              <a:solidFill>
                <a:srgbClr val="7030A0"/>
              </a:solidFill>
            </a:endParaRPr>
          </a:p>
        </p:txBody>
      </p:sp>
      <p:sp>
        <p:nvSpPr>
          <p:cNvPr id="3" name="Content Placeholder 2">
            <a:extLst>
              <a:ext uri="{FF2B5EF4-FFF2-40B4-BE49-F238E27FC236}">
                <a16:creationId xmlns:a16="http://schemas.microsoft.com/office/drawing/2014/main" id="{740C0BD5-2273-4548-8A65-0332F8FD8465}"/>
              </a:ext>
            </a:extLst>
          </p:cNvPr>
          <p:cNvSpPr>
            <a:spLocks noGrp="1"/>
          </p:cNvSpPr>
          <p:nvPr>
            <p:ph idx="1"/>
          </p:nvPr>
        </p:nvSpPr>
        <p:spPr/>
        <p:txBody>
          <a:bodyPr>
            <a:normAutofit fontScale="55000" lnSpcReduction="20000"/>
          </a:bodyPr>
          <a:lstStyle/>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ValuesController</a:t>
            </a:r>
            <a:r>
              <a:rPr lang="en-US" dirty="0">
                <a:solidFill>
                  <a:srgbClr val="2B91AF"/>
                </a:solidFill>
                <a:latin typeface="Consolas" panose="020B0609020204030204" pitchFamily="49" charset="0"/>
              </a:rPr>
              <a:t> </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HttpGet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Hello() =&gt; </a:t>
            </a:r>
            <a:r>
              <a:rPr lang="en-US" dirty="0">
                <a:solidFill>
                  <a:srgbClr val="A31515"/>
                </a:solidFill>
                <a:latin typeface="Consolas" panose="020B0609020204030204" pitchFamily="49" charset="0"/>
              </a:rPr>
              <a:t>"Hello World!"</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HttpGet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api</a:t>
            </a:r>
            <a:r>
              <a:rPr lang="en-US" dirty="0">
                <a:solidFill>
                  <a:srgbClr val="A31515"/>
                </a:solidFill>
                <a:latin typeface="Consolas" panose="020B0609020204030204" pitchFamily="49" charset="0"/>
              </a:rPr>
              <a:t>/values"</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IEnumerable</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&gt; Get()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"value1"</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"value2"</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HttpGet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api</a:t>
            </a:r>
            <a:r>
              <a:rPr lang="en-US" dirty="0">
                <a:solidFill>
                  <a:srgbClr val="A31515"/>
                </a:solidFill>
                <a:latin typeface="Consolas" panose="020B0609020204030204" pitchFamily="49" charset="0"/>
              </a:rPr>
              <a:t>/values/{id}"</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Get(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id)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"Your value is "</a:t>
            </a:r>
            <a:r>
              <a:rPr lang="en-US" dirty="0">
                <a:solidFill>
                  <a:srgbClr val="000000"/>
                </a:solidFill>
                <a:latin typeface="Consolas" panose="020B0609020204030204" pitchFamily="49" charset="0"/>
              </a:rPr>
              <a:t> + id;</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r>
              <a:rPr lang="en-US" u="sng" dirty="0">
                <a:hlinkClick r:id="rId3"/>
              </a:rPr>
              <a:t>https://github.com/dotnet/corert/tree/master/samples/WebApi</a:t>
            </a:r>
            <a:endParaRPr lang="en-US" dirty="0"/>
          </a:p>
        </p:txBody>
      </p:sp>
    </p:spTree>
    <p:extLst>
      <p:ext uri="{BB962C8B-B14F-4D97-AF65-F5344CB8AC3E}">
        <p14:creationId xmlns:p14="http://schemas.microsoft.com/office/powerpoint/2010/main" val="2271145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9C9BC-470C-4366-AA3C-54E966967C02}"/>
              </a:ext>
            </a:extLst>
          </p:cNvPr>
          <p:cNvSpPr>
            <a:spLocks noGrp="1"/>
          </p:cNvSpPr>
          <p:nvPr>
            <p:ph type="title"/>
          </p:nvPr>
        </p:nvSpPr>
        <p:spPr/>
        <p:txBody>
          <a:bodyPr>
            <a:normAutofit/>
          </a:bodyPr>
          <a:lstStyle/>
          <a:p>
            <a:r>
              <a:rPr lang="en-US" b="1" i="1">
                <a:solidFill>
                  <a:srgbClr val="7030A0"/>
                </a:solidFill>
              </a:rPr>
              <a:t>Simple HelloWorld </a:t>
            </a:r>
            <a:r>
              <a:rPr lang="en-US" b="1" i="1" err="1">
                <a:solidFill>
                  <a:srgbClr val="7030A0"/>
                </a:solidFill>
              </a:rPr>
              <a:t>WebApi</a:t>
            </a:r>
            <a:r>
              <a:rPr lang="en-US" b="1" i="1">
                <a:solidFill>
                  <a:srgbClr val="7030A0"/>
                </a:solidFill>
              </a:rPr>
              <a:t> sample</a:t>
            </a:r>
            <a:endParaRPr lang="en-US" sz="2400"/>
          </a:p>
        </p:txBody>
      </p:sp>
      <p:graphicFrame>
        <p:nvGraphicFramePr>
          <p:cNvPr id="7" name="Content Placeholder 6">
            <a:extLst>
              <a:ext uri="{FF2B5EF4-FFF2-40B4-BE49-F238E27FC236}">
                <a16:creationId xmlns:a16="http://schemas.microsoft.com/office/drawing/2014/main" id="{AFE7C51B-867E-4112-BCF8-99372BE570F7}"/>
              </a:ext>
            </a:extLst>
          </p:cNvPr>
          <p:cNvGraphicFramePr>
            <a:graphicFrameLocks noGrp="1"/>
          </p:cNvGraphicFramePr>
          <p:nvPr>
            <p:ph idx="1"/>
            <p:extLst>
              <p:ext uri="{D42A27DB-BD31-4B8C-83A1-F6EECF244321}">
                <p14:modId xmlns:p14="http://schemas.microsoft.com/office/powerpoint/2010/main" val="276628085"/>
              </p:ext>
            </p:extLst>
          </p:nvPr>
        </p:nvGraphicFramePr>
        <p:xfrm>
          <a:off x="997527" y="2195498"/>
          <a:ext cx="8188037" cy="990494"/>
        </p:xfrm>
        <a:graphic>
          <a:graphicData uri="http://schemas.openxmlformats.org/drawingml/2006/table">
            <a:tbl>
              <a:tblPr firstRow="1" firstCol="1" bandRow="1">
                <a:tableStyleId>{5C22544A-7EE6-4342-B048-85BDC9FD1C3A}</a:tableStyleId>
              </a:tblPr>
              <a:tblGrid>
                <a:gridCol w="1073841">
                  <a:extLst>
                    <a:ext uri="{9D8B030D-6E8A-4147-A177-3AD203B41FA5}">
                      <a16:colId xmlns:a16="http://schemas.microsoft.com/office/drawing/2014/main" val="58696818"/>
                    </a:ext>
                  </a:extLst>
                </a:gridCol>
                <a:gridCol w="1744991">
                  <a:extLst>
                    <a:ext uri="{9D8B030D-6E8A-4147-A177-3AD203B41FA5}">
                      <a16:colId xmlns:a16="http://schemas.microsoft.com/office/drawing/2014/main" val="2381557778"/>
                    </a:ext>
                  </a:extLst>
                </a:gridCol>
                <a:gridCol w="1073841">
                  <a:extLst>
                    <a:ext uri="{9D8B030D-6E8A-4147-A177-3AD203B41FA5}">
                      <a16:colId xmlns:a16="http://schemas.microsoft.com/office/drawing/2014/main" val="3957625154"/>
                    </a:ext>
                  </a:extLst>
                </a:gridCol>
                <a:gridCol w="1073841">
                  <a:extLst>
                    <a:ext uri="{9D8B030D-6E8A-4147-A177-3AD203B41FA5}">
                      <a16:colId xmlns:a16="http://schemas.microsoft.com/office/drawing/2014/main" val="1293193371"/>
                    </a:ext>
                  </a:extLst>
                </a:gridCol>
                <a:gridCol w="1073841">
                  <a:extLst>
                    <a:ext uri="{9D8B030D-6E8A-4147-A177-3AD203B41FA5}">
                      <a16:colId xmlns:a16="http://schemas.microsoft.com/office/drawing/2014/main" val="2838899972"/>
                    </a:ext>
                  </a:extLst>
                </a:gridCol>
                <a:gridCol w="1073841">
                  <a:extLst>
                    <a:ext uri="{9D8B030D-6E8A-4147-A177-3AD203B41FA5}">
                      <a16:colId xmlns:a16="http://schemas.microsoft.com/office/drawing/2014/main" val="1405466498"/>
                    </a:ext>
                  </a:extLst>
                </a:gridCol>
                <a:gridCol w="1073841">
                  <a:extLst>
                    <a:ext uri="{9D8B030D-6E8A-4147-A177-3AD203B41FA5}">
                      <a16:colId xmlns:a16="http://schemas.microsoft.com/office/drawing/2014/main" val="1890399998"/>
                    </a:ext>
                  </a:extLst>
                </a:gridCol>
              </a:tblGrid>
              <a:tr h="531077">
                <a:tc>
                  <a:txBody>
                    <a:bodyPr/>
                    <a:lstStyle/>
                    <a:p>
                      <a:endParaRPr lang="en-US" sz="1800" dirty="0">
                        <a:effectLst/>
                        <a:latin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Configuration</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r">
                        <a:spcBef>
                          <a:spcPts val="0"/>
                        </a:spcBef>
                        <a:spcAft>
                          <a:spcPts val="0"/>
                        </a:spcAft>
                      </a:pPr>
                      <a:r>
                        <a:rPr lang="en-US" sz="1800">
                          <a:effectLst/>
                        </a:rPr>
                        <a:t>Hot Startup</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r">
                        <a:spcBef>
                          <a:spcPts val="0"/>
                        </a:spcBef>
                        <a:spcAft>
                          <a:spcPts val="0"/>
                        </a:spcAft>
                      </a:pPr>
                      <a:r>
                        <a:rPr lang="en-US" sz="1800">
                          <a:effectLst/>
                        </a:rPr>
                        <a:t>Cold Startup</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r">
                        <a:spcBef>
                          <a:spcPts val="0"/>
                        </a:spcBef>
                        <a:spcAft>
                          <a:spcPts val="0"/>
                        </a:spcAft>
                      </a:pPr>
                      <a:r>
                        <a:rPr lang="en-US" sz="1800" dirty="0">
                          <a:effectLst/>
                        </a:rPr>
                        <a:t>Methods JITed</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r">
                        <a:spcBef>
                          <a:spcPts val="0"/>
                        </a:spcBef>
                        <a:spcAft>
                          <a:spcPts val="0"/>
                        </a:spcAft>
                      </a:pPr>
                      <a:r>
                        <a:rPr lang="en-US" sz="1800" dirty="0">
                          <a:effectLst/>
                        </a:rPr>
                        <a:t>Kbytes JITed</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r">
                        <a:spcBef>
                          <a:spcPts val="0"/>
                        </a:spcBef>
                        <a:spcAft>
                          <a:spcPts val="0"/>
                        </a:spcAft>
                      </a:pPr>
                      <a:r>
                        <a:rPr lang="en-US" sz="1800">
                          <a:effectLst/>
                        </a:rPr>
                        <a:t>JIT Time (Hot)</a:t>
                      </a:r>
                      <a:endParaRPr lang="en-US" sz="18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048372738"/>
                  </a:ext>
                </a:extLst>
              </a:tr>
              <a:tr h="441854">
                <a:tc>
                  <a:txBody>
                    <a:bodyPr/>
                    <a:lstStyle/>
                    <a:p>
                      <a:pPr marL="0" marR="0">
                        <a:spcBef>
                          <a:spcPts val="0"/>
                        </a:spcBef>
                        <a:spcAft>
                          <a:spcPts val="0"/>
                        </a:spcAft>
                      </a:pPr>
                      <a:r>
                        <a:rPr lang="en-US" sz="1800">
                          <a:effectLst/>
                        </a:rPr>
                        <a:t>NET471</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800">
                          <a:effectLst/>
                        </a:rPr>
                        <a:t>JIT</a:t>
                      </a:r>
                      <a:endParaRPr lang="en-US" sz="1800">
                        <a:effectLst/>
                        <a:latin typeface="Calibri" panose="020F0502020204030204" pitchFamily="34" charset="0"/>
                        <a:ea typeface="Calibri" panose="020F0502020204030204" pitchFamily="34" charset="0"/>
                      </a:endParaRPr>
                    </a:p>
                  </a:txBody>
                  <a:tcPr marL="68580" marR="68580" marT="0" marB="0"/>
                </a:tc>
                <a:tc>
                  <a:txBody>
                    <a:bodyPr/>
                    <a:lstStyle/>
                    <a:p>
                      <a:pPr marL="0" marR="0" algn="r">
                        <a:spcBef>
                          <a:spcPts val="0"/>
                        </a:spcBef>
                        <a:spcAft>
                          <a:spcPts val="0"/>
                        </a:spcAft>
                      </a:pPr>
                      <a:r>
                        <a:rPr lang="en-US" sz="1800" dirty="0">
                          <a:effectLst/>
                        </a:rPr>
                        <a:t>1.38s</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r">
                        <a:spcBef>
                          <a:spcPts val="0"/>
                        </a:spcBef>
                        <a:spcAft>
                          <a:spcPts val="0"/>
                        </a:spcAft>
                      </a:pPr>
                      <a:r>
                        <a:rPr lang="en-US" sz="1800" dirty="0">
                          <a:effectLst/>
                        </a:rPr>
                        <a:t>1.78s</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r">
                        <a:spcBef>
                          <a:spcPts val="0"/>
                        </a:spcBef>
                        <a:spcAft>
                          <a:spcPts val="0"/>
                        </a:spcAft>
                      </a:pPr>
                      <a:r>
                        <a:rPr lang="en-US" sz="1800" dirty="0">
                          <a:effectLst/>
                        </a:rPr>
                        <a:t>4,417</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r">
                        <a:spcBef>
                          <a:spcPts val="0"/>
                        </a:spcBef>
                        <a:spcAft>
                          <a:spcPts val="0"/>
                        </a:spcAft>
                      </a:pPr>
                      <a:r>
                        <a:rPr lang="en-US" sz="1800" dirty="0">
                          <a:effectLst/>
                        </a:rPr>
                        <a:t>392kb</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r">
                        <a:spcBef>
                          <a:spcPts val="0"/>
                        </a:spcBef>
                        <a:spcAft>
                          <a:spcPts val="0"/>
                        </a:spcAft>
                      </a:pPr>
                      <a:r>
                        <a:rPr lang="en-US" sz="1800" dirty="0">
                          <a:effectLst/>
                        </a:rPr>
                        <a:t>1.49s</a:t>
                      </a:r>
                      <a:endParaRPr lang="en-US" sz="18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564201945"/>
                  </a:ext>
                </a:extLst>
              </a:tr>
            </a:tbl>
          </a:graphicData>
        </a:graphic>
      </p:graphicFrame>
    </p:spTree>
    <p:extLst>
      <p:ext uri="{BB962C8B-B14F-4D97-AF65-F5344CB8AC3E}">
        <p14:creationId xmlns:p14="http://schemas.microsoft.com/office/powerpoint/2010/main" val="287615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F9DA98F8EB8404695CAD761FB43F917" ma:contentTypeVersion="12" ma:contentTypeDescription="Create a new document." ma:contentTypeScope="" ma:versionID="d8b6ba0e81214e3789192a87fc3ad5da">
  <xsd:schema xmlns:xsd="http://www.w3.org/2001/XMLSchema" xmlns:xs="http://www.w3.org/2001/XMLSchema" xmlns:p="http://schemas.microsoft.com/office/2006/metadata/properties" xmlns:ns1="http://schemas.microsoft.com/sharepoint/v3" xmlns:ns2="230e9df3-be65-4c73-a93b-d1236ebd677e" xmlns:ns3="2d63339a-1f2c-492d-8f9e-0c08854769e7" xmlns:ns4="728cba7b-a832-4906-bcab-8c2e339d2b32" targetNamespace="http://schemas.microsoft.com/office/2006/metadata/properties" ma:root="true" ma:fieldsID="a26c10a354e0afdb20d5785d5da0f376" ns1:_="" ns2:_="" ns3:_="" ns4:_="">
    <xsd:import namespace="http://schemas.microsoft.com/sharepoint/v3"/>
    <xsd:import namespace="230e9df3-be65-4c73-a93b-d1236ebd677e"/>
    <xsd:import namespace="2d63339a-1f2c-492d-8f9e-0c08854769e7"/>
    <xsd:import namespace="728cba7b-a832-4906-bcab-8c2e339d2b32"/>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2:TaxCatchAllLabel" minOccurs="0"/>
                <xsd:element ref="ns3:SharedWithUsers" minOccurs="0"/>
                <xsd:element ref="ns3:SharedWithDetails" minOccurs="0"/>
                <xsd:element ref="ns3:LastSharedByUser" minOccurs="0"/>
                <xsd:element ref="ns3:LastSharedByTime" minOccurs="0"/>
                <xsd:element ref="ns4:MediaServiceMetadata" minOccurs="0"/>
                <xsd:element ref="ns4:MediaServiceFastMetadata" minOccurs="0"/>
                <xsd:element ref="ns4:MediaServiceEventHashCode" minOccurs="0"/>
                <xsd:element ref="ns4: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2"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3"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4"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5" nillable="true" ma:displayName="Taxonomy Catch All Column" ma:hidden="true" ma:list="{72337964-1520-447c-8f9e-d5619b480972}" ma:internalName="TaxCatchAll" ma:showField="CatchAllData" ma:web="2d63339a-1f2c-492d-8f9e-0c08854769e7">
      <xsd:complexType>
        <xsd:complexContent>
          <xsd:extension base="dms:MultiChoiceLookup">
            <xsd:sequence>
              <xsd:element name="Value" type="dms:Lookup" maxOccurs="unbounded" minOccurs="0" nillable="true"/>
            </xsd:sequence>
          </xsd:extension>
        </xsd:complexContent>
      </xsd:complexType>
    </xsd:element>
    <xsd:element name="TaxCatchAllLabel" ma:index="6" nillable="true" ma:displayName="Taxonomy Catch All Column1" ma:hidden="true" ma:list="{72337964-1520-447c-8f9e-d5619b480972}" ma:internalName="TaxCatchAllLabel" ma:readOnly="true" ma:showField="CatchAllDataLabel" ma:web="2d63339a-1f2c-492d-8f9e-0c08854769e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d63339a-1f2c-492d-8f9e-0c08854769e7" elementFormDefault="qualified">
    <xsd:import namespace="http://schemas.microsoft.com/office/2006/documentManagement/types"/>
    <xsd:import namespace="http://schemas.microsoft.com/office/infopath/2007/PartnerControls"/>
    <xsd:element name="SharedWithUsers" ma:index="14"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description="" ma:internalName="SharedWithDetails" ma:readOnly="true">
      <xsd:simpleType>
        <xsd:restriction base="dms:Note">
          <xsd:maxLength value="255"/>
        </xsd:restriction>
      </xsd:simpleType>
    </xsd:element>
    <xsd:element name="LastSharedByUser" ma:index="16" nillable="true" ma:displayName="Last Shared By User" ma:description="" ma:internalName="LastSharedByUser" ma:readOnly="true">
      <xsd:simpleType>
        <xsd:restriction base="dms:Note">
          <xsd:maxLength value="255"/>
        </xsd:restriction>
      </xsd:simpleType>
    </xsd:element>
    <xsd:element name="LastSharedByTime" ma:index="17"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728cba7b-a832-4906-bcab-8c2e339d2b32" elementFormDefault="qualified">
    <xsd:import namespace="http://schemas.microsoft.com/office/2006/documentManagement/types"/>
    <xsd:import namespace="http://schemas.microsoft.com/office/infopath/2007/PartnerControls"/>
    <xsd:element name="MediaServiceMetadata" ma:index="18" nillable="true" ma:displayName="MediaServiceMetadata" ma:description="" ma:hidden="true" ma:internalName="MediaServiceMetadata" ma:readOnly="true">
      <xsd:simpleType>
        <xsd:restriction base="dms:Note"/>
      </xsd:simpleType>
    </xsd:element>
    <xsd:element name="MediaServiceFastMetadata" ma:index="19" nillable="true" ma:displayName="MediaServiceFastMetadata" ma:description="" ma:hidden="true" ma:internalName="MediaServiceFastMetadata" ma:readOnly="true">
      <xsd:simpleType>
        <xsd:restriction base="dms:Note"/>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1B426C-D1AC-4CC5-89BA-9E23DDEEFD4C}">
  <ds:schemaRefs>
    <ds:schemaRef ds:uri="728cba7b-a832-4906-bcab-8c2e339d2b32"/>
    <ds:schemaRef ds:uri="http://purl.org/dc/elements/1.1/"/>
    <ds:schemaRef ds:uri="http://schemas.microsoft.com/office/2006/metadata/properties"/>
    <ds:schemaRef ds:uri="http://schemas.microsoft.com/sharepoint/v3"/>
    <ds:schemaRef ds:uri="http://purl.org/dc/terms/"/>
    <ds:schemaRef ds:uri="http://schemas.microsoft.com/office/infopath/2007/PartnerControls"/>
    <ds:schemaRef ds:uri="http://schemas.openxmlformats.org/package/2006/metadata/core-properties"/>
    <ds:schemaRef ds:uri="http://schemas.microsoft.com/office/2006/documentManagement/types"/>
    <ds:schemaRef ds:uri="2d63339a-1f2c-492d-8f9e-0c08854769e7"/>
    <ds:schemaRef ds:uri="230e9df3-be65-4c73-a93b-d1236ebd677e"/>
    <ds:schemaRef ds:uri="http://www.w3.org/XML/1998/namespace"/>
    <ds:schemaRef ds:uri="http://purl.org/dc/dcmitype/"/>
  </ds:schemaRefs>
</ds:datastoreItem>
</file>

<file path=customXml/itemProps2.xml><?xml version="1.0" encoding="utf-8"?>
<ds:datastoreItem xmlns:ds="http://schemas.openxmlformats.org/officeDocument/2006/customXml" ds:itemID="{DAFAB0F3-B21F-405C-8ED4-398E72E934A6}">
  <ds:schemaRefs>
    <ds:schemaRef ds:uri="http://schemas.microsoft.com/sharepoint/v3/contenttype/forms"/>
  </ds:schemaRefs>
</ds:datastoreItem>
</file>

<file path=customXml/itemProps3.xml><?xml version="1.0" encoding="utf-8"?>
<ds:datastoreItem xmlns:ds="http://schemas.openxmlformats.org/officeDocument/2006/customXml" ds:itemID="{2E29E596-4A80-4AE2-8977-A578A4588A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d63339a-1f2c-492d-8f9e-0c08854769e7"/>
    <ds:schemaRef ds:uri="728cba7b-a832-4906-bcab-8c2e339d2b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37284</TotalTime>
  <Words>6212</Words>
  <Application>Microsoft Office PowerPoint</Application>
  <PresentationFormat>Widescreen</PresentationFormat>
  <Paragraphs>654</Paragraphs>
  <Slides>40</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Berlin Sans FB Demi</vt:lpstr>
      <vt:lpstr>Calibri</vt:lpstr>
      <vt:lpstr>Calibri Light</vt:lpstr>
      <vt:lpstr>Consolas</vt:lpstr>
      <vt:lpstr>Segoe UI Semilight</vt:lpstr>
      <vt:lpstr>Times New Roman</vt:lpstr>
      <vt:lpstr>Office Theme</vt:lpstr>
      <vt:lpstr>Tuning a Runtime for Both Productivity and Performance</vt:lpstr>
      <vt:lpstr>What is a runtime?</vt:lpstr>
      <vt:lpstr>PowerPoint Presentation</vt:lpstr>
      <vt:lpstr>1. Tuning startup and throughput</vt:lpstr>
      <vt:lpstr>Services of runtime to execute code</vt:lpstr>
      <vt:lpstr>Question - How many methods are JITed to run this HelloWorld Console application?  </vt:lpstr>
      <vt:lpstr>Answer</vt:lpstr>
      <vt:lpstr>Question - How many methods are JITed to run this HellowWorld Web API application?  </vt:lpstr>
      <vt:lpstr>Simple HelloWorld WebApi sample</vt:lpstr>
      <vt:lpstr>We have a problem here Measure.. Measure.. Measure.. </vt:lpstr>
      <vt:lpstr>Calling engineer in action</vt:lpstr>
      <vt:lpstr>Precompile on targeted device</vt:lpstr>
      <vt:lpstr>Simple HelloWorld WebApi sample</vt:lpstr>
      <vt:lpstr>Fragility</vt:lpstr>
      <vt:lpstr>Engineer was happy for a while!</vt:lpstr>
      <vt:lpstr>The world changes on you…..</vt:lpstr>
      <vt:lpstr>Compile once at build lab</vt:lpstr>
      <vt:lpstr>PowerPoint Presentation</vt:lpstr>
      <vt:lpstr>Simple HelloWorld WebApi sample</vt:lpstr>
      <vt:lpstr>PowerPoint Presentation</vt:lpstr>
      <vt:lpstr>How about throughput?</vt:lpstr>
      <vt:lpstr>Code generation technology choices</vt:lpstr>
      <vt:lpstr>Tiered Compilation</vt:lpstr>
      <vt:lpstr>PowerPoint Presentation</vt:lpstr>
      <vt:lpstr>Heuristic of the tiering </vt:lpstr>
      <vt:lpstr>Measure again</vt:lpstr>
      <vt:lpstr>Recap on our codegen journey</vt:lpstr>
      <vt:lpstr>PowerPoint Presentation</vt:lpstr>
      <vt:lpstr>What is acceptable latency?</vt:lpstr>
      <vt:lpstr>Demo: Age of Ascent </vt:lpstr>
      <vt:lpstr>Case study  Bing’s migration to .NET Core 2.1</vt:lpstr>
      <vt:lpstr>Three prongs tuning</vt:lpstr>
      <vt:lpstr>Tune runtime determinism</vt:lpstr>
      <vt:lpstr>Performance feature to enable building leaner framework</vt:lpstr>
      <vt:lpstr>Data driven targeted framework optimization</vt:lpstr>
      <vt:lpstr>PowerPoint Presentation</vt:lpstr>
      <vt:lpstr>PowerPoint Presentation</vt:lpstr>
      <vt:lpstr>Performance </vt:lpstr>
      <vt:lpstr>Questions?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Tuning a runtime for productivity and performance</dc:title>
  <dc:creator>Mei-Chin Tsai</dc:creator>
  <cp:lastModifiedBy>Mei-Chin Tsai</cp:lastModifiedBy>
  <cp:revision>45</cp:revision>
  <cp:lastPrinted>2018-11-02T21:27:12Z</cp:lastPrinted>
  <dcterms:created xsi:type="dcterms:W3CDTF">2018-10-04T22:33:34Z</dcterms:created>
  <dcterms:modified xsi:type="dcterms:W3CDTF">2018-11-10T07:23:50Z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meichint@microsoft.com</vt:lpwstr>
  </property>
  <property fmtid="{D5CDD505-2E9C-101B-9397-08002B2CF9AE}" pid="5" name="MSIP_Label_f42aa342-8706-4288-bd11-ebb85995028c_SetDate">
    <vt:lpwstr>2018-10-04T22:44:47.2311003Z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0x0101003F9DA98F8EB8404695CAD761FB43F917</vt:lpwstr>
  </property>
  <property fmtid="{D5CDD505-2E9C-101B-9397-08002B2CF9AE}" pid="11" name="TaxKeyword">
    <vt:lpwstr/>
  </property>
</Properties>
</file>