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8" r:id="rId4"/>
  </p:sldMasterIdLst>
  <p:notesMasterIdLst>
    <p:notesMasterId r:id="rId24"/>
  </p:notesMasterIdLst>
  <p:handoutMasterIdLst>
    <p:handoutMasterId r:id="rId25"/>
  </p:handoutMasterIdLst>
  <p:sldIdLst>
    <p:sldId id="271" r:id="rId5"/>
    <p:sldId id="272" r:id="rId6"/>
    <p:sldId id="273" r:id="rId7"/>
    <p:sldId id="274" r:id="rId8"/>
    <p:sldId id="275" r:id="rId9"/>
    <p:sldId id="276" r:id="rId10"/>
    <p:sldId id="279" r:id="rId11"/>
    <p:sldId id="280" r:id="rId12"/>
    <p:sldId id="287" r:id="rId13"/>
    <p:sldId id="283" r:id="rId14"/>
    <p:sldId id="284" r:id="rId15"/>
    <p:sldId id="285" r:id="rId16"/>
    <p:sldId id="286" r:id="rId17"/>
    <p:sldId id="288" r:id="rId18"/>
    <p:sldId id="282" r:id="rId19"/>
    <p:sldId id="277" r:id="rId20"/>
    <p:sldId id="278" r:id="rId21"/>
    <p:sldId id="289" r:id="rId22"/>
    <p:sldId id="290" r:id="rId23"/>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Myriad Pro" panose="020B050303040302020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EB04A60-9E9C-4847-9FF2-85BF848F9EEA}">
          <p14:sldIdLst>
            <p14:sldId id="271"/>
            <p14:sldId id="272"/>
            <p14:sldId id="273"/>
            <p14:sldId id="274"/>
            <p14:sldId id="275"/>
            <p14:sldId id="276"/>
            <p14:sldId id="279"/>
            <p14:sldId id="280"/>
            <p14:sldId id="287"/>
            <p14:sldId id="283"/>
            <p14:sldId id="284"/>
            <p14:sldId id="285"/>
            <p14:sldId id="286"/>
            <p14:sldId id="288"/>
            <p14:sldId id="282"/>
            <p14:sldId id="277"/>
            <p14:sldId id="278"/>
            <p14:sldId id="289"/>
            <p14:sldId id="290"/>
          </p14:sldIdLst>
        </p14:section>
      </p14:sectionLst>
    </p:ext>
    <p:ext uri="{EFAFB233-063F-42B5-8137-9DF3F51BA10A}">
      <p15:sldGuideLst xmlns:p15="http://schemas.microsoft.com/office/powerpoint/2012/main">
        <p15:guide id="1" orient="horz">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a:srgbClr val="AF0000"/>
    <a:srgbClr val="BF2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207D2-A6FF-3291-16CE-D7D783B69B59}" v="161" dt="2019-12-04T16:45:39.181"/>
    <p1510:client id="{B70DEFCB-4313-15F2-BDC4-64DA468CE353}" v="1009" dt="2019-12-03T22:49:12.837"/>
    <p1510:client id="{B8383E5C-7B91-3A61-3603-4E06037B6871}" v="662" dt="2019-12-04T00:54:01.219"/>
    <p1510:client id="{CC68EE08-3C0E-B8BD-463A-07B1CE618B1A}" v="32" dt="2019-12-02T22:29:07.233"/>
    <p1510:client id="{E2F855CC-D85E-4F4E-8EA2-7F62B7EDB36A}" v="577" dt="2019-12-02T22:23:46.611"/>
    <p1510:client id="{E8A77BCE-5527-3167-30B0-456DB8D1766E}" v="1" dt="2019-12-09T19:10:48.7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74" autoAdjust="0"/>
    <p:restoredTop sz="86218" autoAdjust="0"/>
  </p:normalViewPr>
  <p:slideViewPr>
    <p:cSldViewPr>
      <p:cViewPr>
        <p:scale>
          <a:sx n="107" d="100"/>
          <a:sy n="107" d="100"/>
        </p:scale>
        <p:origin x="1238" y="-499"/>
      </p:cViewPr>
      <p:guideLst>
        <p:guide orient="horz"/>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5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 Pavan Sai Nikhil Peddada" userId="S::z1857203@students.niu.edu::363d49dd-d320-4620-a514-4733f29df82d" providerId="AD" clId="Web-{E8A77BCE-5527-3167-30B0-456DB8D1766E}"/>
    <pc:docChg chg="modSld">
      <pc:chgData name="Venkata Pavan Sai Nikhil Peddada" userId="S::z1857203@students.niu.edu::363d49dd-d320-4620-a514-4733f29df82d" providerId="AD" clId="Web-{E8A77BCE-5527-3167-30B0-456DB8D1766E}" dt="2019-12-09T19:10:48.791" v="0" actId="1076"/>
      <pc:docMkLst>
        <pc:docMk/>
      </pc:docMkLst>
      <pc:sldChg chg="modSp">
        <pc:chgData name="Venkata Pavan Sai Nikhil Peddada" userId="S::z1857203@students.niu.edu::363d49dd-d320-4620-a514-4733f29df82d" providerId="AD" clId="Web-{E8A77BCE-5527-3167-30B0-456DB8D1766E}" dt="2019-12-09T19:10:48.791" v="0" actId="1076"/>
        <pc:sldMkLst>
          <pc:docMk/>
          <pc:sldMk cId="3787174495" sldId="279"/>
        </pc:sldMkLst>
        <pc:graphicFrameChg chg="mod">
          <ac:chgData name="Venkata Pavan Sai Nikhil Peddada" userId="S::z1857203@students.niu.edu::363d49dd-d320-4620-a514-4733f29df82d" providerId="AD" clId="Web-{E8A77BCE-5527-3167-30B0-456DB8D1766E}" dt="2019-12-09T19:10:48.791" v="0" actId="1076"/>
          <ac:graphicFrameMkLst>
            <pc:docMk/>
            <pc:sldMk cId="3787174495" sldId="279"/>
            <ac:graphicFrameMk id="5" creationId="{C8DAE78A-F45C-4AD9-87D2-8BA6F3B2FAD4}"/>
          </ac:graphicFrameMkLst>
        </pc:graphicFrameChg>
      </pc:sldChg>
    </pc:docChg>
  </pc:docChgLst>
  <pc:docChgLst>
    <pc:chgData name="Yasaswani Gandi" userId="S::z1852719@students.niu.edu::8977895b-1359-474a-866f-4e99127676b9" providerId="AD" clId="Web-{0EA207D2-A6FF-3291-16CE-D7D783B69B59}"/>
    <pc:docChg chg="addSld modSld modSection">
      <pc:chgData name="Yasaswani Gandi" userId="S::z1852719@students.niu.edu::8977895b-1359-474a-866f-4e99127676b9" providerId="AD" clId="Web-{0EA207D2-A6FF-3291-16CE-D7D783B69B59}" dt="2019-12-04T16:45:36.947" v="156" actId="20577"/>
      <pc:docMkLst>
        <pc:docMk/>
      </pc:docMkLst>
      <pc:sldChg chg="addSp modSp">
        <pc:chgData name="Yasaswani Gandi" userId="S::z1852719@students.niu.edu::8977895b-1359-474a-866f-4e99127676b9" providerId="AD" clId="Web-{0EA207D2-A6FF-3291-16CE-D7D783B69B59}" dt="2019-12-04T16:22:36.373" v="99" actId="1076"/>
        <pc:sldMkLst>
          <pc:docMk/>
          <pc:sldMk cId="239249170" sldId="271"/>
        </pc:sldMkLst>
        <pc:spChg chg="mod">
          <ac:chgData name="Yasaswani Gandi" userId="S::z1852719@students.niu.edu::8977895b-1359-474a-866f-4e99127676b9" providerId="AD" clId="Web-{0EA207D2-A6FF-3291-16CE-D7D783B69B59}" dt="2019-12-04T16:20:00.764" v="6" actId="14100"/>
          <ac:spMkLst>
            <pc:docMk/>
            <pc:sldMk cId="239249170" sldId="271"/>
            <ac:spMk id="2" creationId="{00000000-0000-0000-0000-000000000000}"/>
          </ac:spMkLst>
        </pc:spChg>
        <pc:spChg chg="add mod">
          <ac:chgData name="Yasaswani Gandi" userId="S::z1852719@students.niu.edu::8977895b-1359-474a-866f-4e99127676b9" providerId="AD" clId="Web-{0EA207D2-A6FF-3291-16CE-D7D783B69B59}" dt="2019-12-04T16:22:22.576" v="86" actId="20577"/>
          <ac:spMkLst>
            <pc:docMk/>
            <pc:sldMk cId="239249170" sldId="271"/>
            <ac:spMk id="4" creationId="{C087C022-92D0-4F44-ABC2-8B93881F8365}"/>
          </ac:spMkLst>
        </pc:spChg>
        <pc:spChg chg="add mod">
          <ac:chgData name="Yasaswani Gandi" userId="S::z1852719@students.niu.edu::8977895b-1359-474a-866f-4e99127676b9" providerId="AD" clId="Web-{0EA207D2-A6FF-3291-16CE-D7D783B69B59}" dt="2019-12-04T16:22:36.373" v="99" actId="1076"/>
          <ac:spMkLst>
            <pc:docMk/>
            <pc:sldMk cId="239249170" sldId="271"/>
            <ac:spMk id="5" creationId="{41DD9FD4-4054-43DA-B349-0D5F0A6C99FD}"/>
          </ac:spMkLst>
        </pc:spChg>
      </pc:sldChg>
      <pc:sldChg chg="delSp modSp new">
        <pc:chgData name="Yasaswani Gandi" userId="S::z1852719@students.niu.edu::8977895b-1359-474a-866f-4e99127676b9" providerId="AD" clId="Web-{0EA207D2-A6FF-3291-16CE-D7D783B69B59}" dt="2019-12-04T16:45:35.962" v="154" actId="20577"/>
        <pc:sldMkLst>
          <pc:docMk/>
          <pc:sldMk cId="2223929942" sldId="290"/>
        </pc:sldMkLst>
        <pc:spChg chg="mod">
          <ac:chgData name="Yasaswani Gandi" userId="S::z1852719@students.niu.edu::8977895b-1359-474a-866f-4e99127676b9" providerId="AD" clId="Web-{0EA207D2-A6FF-3291-16CE-D7D783B69B59}" dt="2019-12-04T16:45:35.962" v="154" actId="20577"/>
          <ac:spMkLst>
            <pc:docMk/>
            <pc:sldMk cId="2223929942" sldId="290"/>
            <ac:spMk id="2" creationId="{7B825753-8858-4456-8215-9E0A39C94ECD}"/>
          </ac:spMkLst>
        </pc:spChg>
        <pc:spChg chg="del mod">
          <ac:chgData name="Yasaswani Gandi" userId="S::z1852719@students.niu.edu::8977895b-1359-474a-866f-4e99127676b9" providerId="AD" clId="Web-{0EA207D2-A6FF-3291-16CE-D7D783B69B59}" dt="2019-12-04T16:45:14.572" v="131"/>
          <ac:spMkLst>
            <pc:docMk/>
            <pc:sldMk cId="2223929942" sldId="290"/>
            <ac:spMk id="3" creationId="{44E4CA77-DEF8-49A2-9D6E-2EA09B048FB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1A00E0-8A82-468F-9B2B-F8EB4AB6399D}" type="datetimeFigureOut">
              <a:rPr lang="en-US" smtClean="0"/>
              <a:t>12/9/2019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DC4D65-DA11-4126-9556-9310B8956503}" type="slidenum">
              <a:rPr lang="en-US" smtClean="0"/>
              <a:t>‹#›</a:t>
            </a:fld>
            <a:endParaRPr lang="en-US"/>
          </a:p>
        </p:txBody>
      </p:sp>
    </p:spTree>
    <p:extLst>
      <p:ext uri="{BB962C8B-B14F-4D97-AF65-F5344CB8AC3E}">
        <p14:creationId xmlns:p14="http://schemas.microsoft.com/office/powerpoint/2010/main" val="145337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F7AD5-1E06-481F-9C05-C3A40CB42C63}" type="datetimeFigureOut">
              <a:rPr lang="en-US" smtClean="0"/>
              <a:t>12/9/2019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BF22EF-CF13-4EA3-BA93-BBE40C153887}" type="slidenum">
              <a:rPr lang="en-US" smtClean="0"/>
              <a:t>‹#›</a:t>
            </a:fld>
            <a:endParaRPr lang="en-US"/>
          </a:p>
        </p:txBody>
      </p:sp>
    </p:spTree>
    <p:extLst>
      <p:ext uri="{BB962C8B-B14F-4D97-AF65-F5344CB8AC3E}">
        <p14:creationId xmlns:p14="http://schemas.microsoft.com/office/powerpoint/2010/main" val="95123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6248400"/>
            <a:ext cx="9144000" cy="6096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9" name="Rectangle 8"/>
          <p:cNvSpPr/>
          <p:nvPr userDrawn="1"/>
        </p:nvSpPr>
        <p:spPr>
          <a:xfrm>
            <a:off x="0" y="0"/>
            <a:ext cx="9144000" cy="1194329"/>
          </a:xfrm>
          <a:prstGeom prst="rect">
            <a:avLst/>
          </a:prstGeom>
          <a:solidFill>
            <a:srgbClr val="C8102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ffectLst/>
            </a:endParaRPr>
          </a:p>
        </p:txBody>
      </p:sp>
      <p:sp>
        <p:nvSpPr>
          <p:cNvPr id="2" name="Title 1"/>
          <p:cNvSpPr>
            <a:spLocks noGrp="1"/>
          </p:cNvSpPr>
          <p:nvPr>
            <p:ph type="ctrTitle" hasCustomPrompt="1"/>
          </p:nvPr>
        </p:nvSpPr>
        <p:spPr>
          <a:xfrm>
            <a:off x="609600" y="3733800"/>
            <a:ext cx="7924800" cy="1219200"/>
          </a:xfrm>
        </p:spPr>
        <p:txBody>
          <a:bodyPr anchor="b"/>
          <a:lstStyle>
            <a:lvl1pPr algn="ctr">
              <a:defRPr sz="3600">
                <a:solidFill>
                  <a:srgbClr val="C8102E"/>
                </a:solidFill>
              </a:defRPr>
            </a:lvl1pPr>
          </a:lstStyle>
          <a:p>
            <a:r>
              <a:rPr lang="en-US" dirty="0"/>
              <a:t>Click here to edit Master title style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b="9272"/>
          <a:stretch/>
        </p:blipFill>
        <p:spPr>
          <a:xfrm>
            <a:off x="2922055" y="289525"/>
            <a:ext cx="3299890" cy="2682276"/>
          </a:xfrm>
          <a:prstGeom prst="rect">
            <a:avLst/>
          </a:prstGeom>
        </p:spPr>
      </p:pic>
      <p:sp>
        <p:nvSpPr>
          <p:cNvPr id="3" name="Subtitle 2"/>
          <p:cNvSpPr>
            <a:spLocks noGrp="1"/>
          </p:cNvSpPr>
          <p:nvPr>
            <p:ph type="subTitle" idx="1"/>
          </p:nvPr>
        </p:nvSpPr>
        <p:spPr>
          <a:xfrm>
            <a:off x="1219200" y="5134240"/>
            <a:ext cx="6553200" cy="804862"/>
          </a:xfrm>
        </p:spPr>
        <p:txBody>
          <a:bodyPr>
            <a:normAutofit/>
          </a:bodyPr>
          <a:lstStyle>
            <a:lvl1pPr marL="0" indent="0" algn="ctr">
              <a:buNone/>
              <a:defRPr sz="2400" b="1">
                <a:solidFill>
                  <a:schemeClr val="tx1">
                    <a:lumMod val="75000"/>
                    <a:lumOff val="2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5952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8486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6A6A54-2A6B-4242-B691-C4DE4231F394}" type="datetimeFigureOut">
              <a:rPr lang="en-US" smtClean="0"/>
              <a:t>12/9/2019</a:t>
            </a:fld>
            <a:endParaRPr lang="en-US"/>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7" name="Title Placeholder 1"/>
          <p:cNvSpPr>
            <a:spLocks noGrp="1"/>
          </p:cNvSpPr>
          <p:nvPr>
            <p:ph type="title"/>
          </p:nvPr>
        </p:nvSpPr>
        <p:spPr>
          <a:xfrm>
            <a:off x="457200" y="152400"/>
            <a:ext cx="7543800" cy="106680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51828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905000"/>
            <a:ext cx="760359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6A6A54-2A6B-4242-B691-C4DE4231F394}" type="datetimeFigureOut">
              <a:rPr lang="en-US" smtClean="0"/>
              <a:t>12/9/2019</a:t>
            </a:fld>
            <a:endParaRPr lang="en-US"/>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8" name="Text Placeholder 7"/>
          <p:cNvSpPr>
            <a:spLocks noGrp="1"/>
          </p:cNvSpPr>
          <p:nvPr>
            <p:ph type="body" sz="quarter" idx="13" hasCustomPrompt="1"/>
          </p:nvPr>
        </p:nvSpPr>
        <p:spPr>
          <a:xfrm>
            <a:off x="457200" y="1295400"/>
            <a:ext cx="7620000" cy="533400"/>
          </a:xfrm>
        </p:spPr>
        <p:txBody>
          <a:bodyPr/>
          <a:lstStyle>
            <a:lvl1pPr marL="0" indent="0">
              <a:buNone/>
              <a:defRPr b="1" baseline="0">
                <a:solidFill>
                  <a:srgbClr val="AF0000"/>
                </a:solidFill>
              </a:defRPr>
            </a:lvl1pPr>
          </a:lstStyle>
          <a:p>
            <a:pPr lvl="0"/>
            <a:r>
              <a:rPr lang="en-US" dirty="0"/>
              <a:t>Sub-Header Text goes here</a:t>
            </a:r>
          </a:p>
        </p:txBody>
      </p:sp>
    </p:spTree>
    <p:extLst>
      <p:ext uri="{BB962C8B-B14F-4D97-AF65-F5344CB8AC3E}">
        <p14:creationId xmlns:p14="http://schemas.microsoft.com/office/powerpoint/2010/main" val="329578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76A6A54-2A6B-4242-B691-C4DE4231F394}" type="datetimeFigureOut">
              <a:rPr lang="en-US" smtClean="0"/>
              <a:t>12/9/2019</a:t>
            </a:fld>
            <a:endParaRPr lang="en-US"/>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51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95401"/>
            <a:ext cx="40386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1"/>
            <a:ext cx="40386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76A6A54-2A6B-4242-B691-C4DE4231F394}" type="datetimeFigureOut">
              <a:rPr lang="en-US" smtClean="0"/>
              <a:t>12/9/2019</a:t>
            </a:fld>
            <a:endParaRPr lang="en-US"/>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10" name="Content Placeholder 2"/>
          <p:cNvSpPr>
            <a:spLocks noGrp="1"/>
          </p:cNvSpPr>
          <p:nvPr>
            <p:ph sz="half" idx="13"/>
          </p:nvPr>
        </p:nvSpPr>
        <p:spPr>
          <a:xfrm>
            <a:off x="457200" y="3581400"/>
            <a:ext cx="40386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half" idx="14"/>
          </p:nvPr>
        </p:nvSpPr>
        <p:spPr>
          <a:xfrm>
            <a:off x="4648200" y="3581400"/>
            <a:ext cx="40386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522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19200"/>
            <a:ext cx="3845485" cy="639762"/>
          </a:xfrm>
        </p:spPr>
        <p:txBody>
          <a:bodyPr anchor="b">
            <a:normAutofit/>
          </a:bodyPr>
          <a:lstStyle>
            <a:lvl1pPr marL="0" indent="0" algn="ctr">
              <a:buNone/>
              <a:defRPr sz="2100" b="1">
                <a:solidFill>
                  <a:srgbClr val="C8102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58962"/>
            <a:ext cx="384548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16425" y="1219200"/>
            <a:ext cx="3813175" cy="639762"/>
          </a:xfrm>
        </p:spPr>
        <p:txBody>
          <a:bodyPr anchor="b">
            <a:normAutofit/>
          </a:bodyPr>
          <a:lstStyle>
            <a:lvl1pPr marL="0" indent="0" algn="ctr">
              <a:buNone/>
              <a:defRPr sz="2100" b="1">
                <a:solidFill>
                  <a:srgbClr val="C8102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16425" y="1858962"/>
            <a:ext cx="38131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76A6A54-2A6B-4242-B691-C4DE4231F394}" type="datetimeFigureOut">
              <a:rPr lang="en-US" smtClean="0"/>
              <a:t>12/9/2019</a:t>
            </a:fld>
            <a:endParaRPr lang="en-US"/>
          </a:p>
        </p:txBody>
      </p:sp>
      <p:sp>
        <p:nvSpPr>
          <p:cNvPr id="9" name="Slide Number Placeholder 8"/>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81100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76A6A54-2A6B-4242-B691-C4DE4231F394}" type="datetimeFigureOut">
              <a:rPr lang="en-US" smtClean="0"/>
              <a:t>12/9/2019</a:t>
            </a:fld>
            <a:endParaRPr lang="en-US"/>
          </a:p>
        </p:txBody>
      </p:sp>
      <p:sp>
        <p:nvSpPr>
          <p:cNvPr id="4" name="Footer Placeholder 3"/>
          <p:cNvSpPr>
            <a:spLocks noGrp="1"/>
          </p:cNvSpPr>
          <p:nvPr>
            <p:ph type="ftr" sz="quarter" idx="11"/>
          </p:nvPr>
        </p:nvSpPr>
        <p:spPr>
          <a:xfrm>
            <a:off x="3124200" y="640080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38007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A6A54-2A6B-4242-B691-C4DE4231F394}" type="datetimeFigureOut">
              <a:rPr lang="en-US" smtClean="0"/>
              <a:t>12/9/2019</a:t>
            </a:fld>
            <a:endParaRPr lang="en-US"/>
          </a:p>
        </p:txBody>
      </p:sp>
      <p:sp>
        <p:nvSpPr>
          <p:cNvPr id="4" name="Slide Number Placeholder 3"/>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40530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248400"/>
            <a:ext cx="9144000" cy="6096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p:cNvSpPr/>
          <p:nvPr userDrawn="1"/>
        </p:nvSpPr>
        <p:spPr>
          <a:xfrm>
            <a:off x="0" y="0"/>
            <a:ext cx="9144000" cy="1219200"/>
          </a:xfrm>
          <a:prstGeom prst="rect">
            <a:avLst/>
          </a:prstGeom>
          <a:solidFill>
            <a:srgbClr val="C8102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ffectLst/>
            </a:endParaRPr>
          </a:p>
        </p:txBody>
      </p:sp>
      <p:sp>
        <p:nvSpPr>
          <p:cNvPr id="2" name="Title Placeholder 1"/>
          <p:cNvSpPr>
            <a:spLocks noGrp="1"/>
          </p:cNvSpPr>
          <p:nvPr>
            <p:ph type="title"/>
          </p:nvPr>
        </p:nvSpPr>
        <p:spPr>
          <a:xfrm>
            <a:off x="457200" y="152400"/>
            <a:ext cx="75438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371600"/>
            <a:ext cx="8229600" cy="4648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1000" y="6340475"/>
            <a:ext cx="1143000" cy="365125"/>
          </a:xfrm>
          <a:prstGeom prst="rect">
            <a:avLst/>
          </a:prstGeom>
        </p:spPr>
        <p:txBody>
          <a:bodyPr vert="horz" lIns="91440" tIns="45720" rIns="91440" bIns="45720" rtlCol="0" anchor="ctr"/>
          <a:lstStyle>
            <a:lvl1pPr algn="l">
              <a:defRPr sz="1200">
                <a:solidFill>
                  <a:schemeClr val="bg1"/>
                </a:solidFill>
              </a:defRPr>
            </a:lvl1pPr>
          </a:lstStyle>
          <a:p>
            <a:fld id="{176A6A54-2A6B-4242-B691-C4DE4231F394}" type="datetimeFigureOut">
              <a:rPr lang="en-US" smtClean="0"/>
              <a:pPr/>
              <a:t>12/9/2019</a:t>
            </a:fld>
            <a:endParaRPr lang="en-US" dirty="0"/>
          </a:p>
        </p:txBody>
      </p:sp>
      <p:sp>
        <p:nvSpPr>
          <p:cNvPr id="6" name="Slide Number Placeholder 5"/>
          <p:cNvSpPr>
            <a:spLocks noGrp="1"/>
          </p:cNvSpPr>
          <p:nvPr>
            <p:ph type="sldNum" sz="quarter" idx="4"/>
          </p:nvPr>
        </p:nvSpPr>
        <p:spPr>
          <a:xfrm>
            <a:off x="7391400" y="6324600"/>
            <a:ext cx="1371600" cy="365125"/>
          </a:xfrm>
          <a:prstGeom prst="rect">
            <a:avLst/>
          </a:prstGeom>
        </p:spPr>
        <p:txBody>
          <a:bodyPr vert="horz" lIns="91440" tIns="45720" rIns="91440" bIns="45720" rtlCol="0" anchor="ctr"/>
          <a:lstStyle>
            <a:lvl1pPr algn="r">
              <a:defRPr sz="1200">
                <a:solidFill>
                  <a:schemeClr val="bg1"/>
                </a:solidFill>
              </a:defRPr>
            </a:lvl1pPr>
          </a:lstStyle>
          <a:p>
            <a:fld id="{B2FED1A7-FB98-43FD-AA3D-E7C3EC56B298}" type="slidenum">
              <a:rPr lang="en-US" smtClean="0"/>
              <a:pPr/>
              <a:t>‹#›</a:t>
            </a:fld>
            <a:endParaRPr lang="en-US"/>
          </a:p>
        </p:txBody>
      </p:sp>
      <p:pic>
        <p:nvPicPr>
          <p:cNvPr id="10" name="Picture 9"/>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077200" y="481998"/>
            <a:ext cx="678610" cy="1180958"/>
          </a:xfrm>
          <a:prstGeom prst="rect">
            <a:avLst/>
          </a:prstGeom>
        </p:spPr>
      </p:pic>
    </p:spTree>
    <p:extLst>
      <p:ext uri="{BB962C8B-B14F-4D97-AF65-F5344CB8AC3E}">
        <p14:creationId xmlns:p14="http://schemas.microsoft.com/office/powerpoint/2010/main" val="137637821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6" r:id="rId3"/>
    <p:sldLayoutId id="2147483661" r:id="rId4"/>
    <p:sldLayoutId id="2147483665" r:id="rId5"/>
    <p:sldLayoutId id="2147483662" r:id="rId6"/>
    <p:sldLayoutId id="2147483663" r:id="rId7"/>
    <p:sldLayoutId id="2147483664" r:id="rId8"/>
  </p:sldLayoutIdLst>
  <p:txStyles>
    <p:titleStyle>
      <a:lvl1pPr algn="l" defTabSz="914400" rtl="0" eaLnBrk="1" latinLnBrk="0" hangingPunct="1">
        <a:spcBef>
          <a:spcPct val="0"/>
        </a:spcBef>
        <a:buNone/>
        <a:defRPr sz="4000" b="1" kern="1200">
          <a:solidFill>
            <a:schemeClr val="bg1"/>
          </a:solidFill>
          <a:latin typeface="Myriad Pro" panose="020B0503030403020204" pitchFamily="34" charset="0"/>
          <a:ea typeface="Roboto Slab" pitchFamily="2" charset="0"/>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yriad Pro" panose="020B0503030403020204"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panose="020B0503030403020204"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panose="020B0503030403020204"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panose="020B0503030403020204"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anose="020B050303040302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971800"/>
            <a:ext cx="7924800" cy="838200"/>
          </a:xfrm>
        </p:spPr>
        <p:txBody>
          <a:bodyPr>
            <a:normAutofit/>
          </a:bodyPr>
          <a:lstStyle/>
          <a:p>
            <a:r>
              <a:rPr lang="en-US" sz="4000" dirty="0">
                <a:latin typeface="Times New Roman"/>
                <a:cs typeface="Times New Roman"/>
              </a:rPr>
              <a:t>BIGG BOSS REALITY SHOW</a:t>
            </a:r>
            <a:endParaRPr lang="en-US" dirty="0"/>
          </a:p>
        </p:txBody>
      </p:sp>
      <p:sp>
        <p:nvSpPr>
          <p:cNvPr id="4" name="Title 1">
            <a:extLst>
              <a:ext uri="{FF2B5EF4-FFF2-40B4-BE49-F238E27FC236}">
                <a16:creationId xmlns:a16="http://schemas.microsoft.com/office/drawing/2014/main" id="{C087C022-92D0-4F44-ABC2-8B93881F8365}"/>
              </a:ext>
            </a:extLst>
          </p:cNvPr>
          <p:cNvSpPr txBox="1">
            <a:spLocks/>
          </p:cNvSpPr>
          <p:nvPr/>
        </p:nvSpPr>
        <p:spPr>
          <a:xfrm>
            <a:off x="364435" y="4132312"/>
            <a:ext cx="7924800" cy="2045094"/>
          </a:xfrm>
          <a:prstGeom prst="rect">
            <a:avLst/>
          </a:prstGeom>
        </p:spPr>
        <p:txBody>
          <a:bodyPr vert="horz" lIns="91440" tIns="45720" rIns="91440" bIns="45720" rtlCol="0" anchor="b">
            <a:noAutofit/>
          </a:bodyPr>
          <a:lstStyle>
            <a:lvl1pPr algn="ctr" defTabSz="914400" rtl="0" eaLnBrk="1" latinLnBrk="0" hangingPunct="1">
              <a:spcBef>
                <a:spcPct val="0"/>
              </a:spcBef>
              <a:buNone/>
              <a:defRPr sz="3600" b="1" kern="1200">
                <a:solidFill>
                  <a:srgbClr val="C8102E"/>
                </a:solidFill>
                <a:latin typeface="Myriad Pro" panose="020B0503030403020204" pitchFamily="34" charset="0"/>
                <a:ea typeface="Roboto Slab" pitchFamily="2" charset="0"/>
                <a:cs typeface="Arial" pitchFamily="34" charset="0"/>
              </a:defRPr>
            </a:lvl1pPr>
          </a:lstStyle>
          <a:p>
            <a:endParaRPr lang="en-US" sz="3200" dirty="0">
              <a:solidFill>
                <a:schemeClr val="tx1"/>
              </a:solidFill>
              <a:latin typeface="Times New Roman"/>
              <a:cs typeface="Times New Roman"/>
            </a:endParaRPr>
          </a:p>
          <a:p>
            <a:pPr algn="r"/>
            <a:r>
              <a:rPr lang="en-US" sz="2400" dirty="0">
                <a:solidFill>
                  <a:schemeClr val="tx1"/>
                </a:solidFill>
                <a:latin typeface="Times New Roman"/>
                <a:cs typeface="Times New Roman"/>
              </a:rPr>
              <a:t>Chaitanya </a:t>
            </a:r>
            <a:r>
              <a:rPr lang="en-US" sz="2400" err="1">
                <a:solidFill>
                  <a:schemeClr val="tx1"/>
                </a:solidFill>
                <a:latin typeface="Times New Roman"/>
                <a:cs typeface="Times New Roman"/>
              </a:rPr>
              <a:t>Pokuri</a:t>
            </a:r>
            <a:endParaRPr lang="en-US" sz="2400" b="0">
              <a:solidFill>
                <a:schemeClr val="tx1"/>
              </a:solidFill>
              <a:latin typeface="Myriad Pro"/>
              <a:cs typeface="Times New Roman"/>
            </a:endParaRPr>
          </a:p>
          <a:p>
            <a:pPr algn="r"/>
            <a:r>
              <a:rPr lang="en-US" sz="2400" err="1">
                <a:solidFill>
                  <a:schemeClr val="tx1"/>
                </a:solidFill>
                <a:latin typeface="Times New Roman"/>
                <a:cs typeface="Times New Roman"/>
              </a:rPr>
              <a:t>Hareendra</a:t>
            </a:r>
            <a:r>
              <a:rPr lang="en-US" sz="2400" dirty="0">
                <a:solidFill>
                  <a:schemeClr val="tx1"/>
                </a:solidFill>
                <a:latin typeface="Times New Roman"/>
                <a:cs typeface="Times New Roman"/>
              </a:rPr>
              <a:t> </a:t>
            </a:r>
            <a:r>
              <a:rPr lang="en-US" sz="2400" err="1">
                <a:solidFill>
                  <a:schemeClr val="tx1"/>
                </a:solidFill>
                <a:latin typeface="Times New Roman"/>
                <a:cs typeface="Times New Roman"/>
              </a:rPr>
              <a:t>Donapati</a:t>
            </a:r>
            <a:endParaRPr lang="en-US" sz="2400" b="0">
              <a:solidFill>
                <a:schemeClr val="tx1"/>
              </a:solidFill>
              <a:latin typeface="Myriad Pro"/>
              <a:cs typeface="Times New Roman"/>
            </a:endParaRPr>
          </a:p>
          <a:p>
            <a:pPr algn="r"/>
            <a:r>
              <a:rPr lang="en-US" sz="2400" dirty="0">
                <a:solidFill>
                  <a:schemeClr val="tx1"/>
                </a:solidFill>
                <a:latin typeface="Times New Roman"/>
                <a:cs typeface="Times New Roman"/>
              </a:rPr>
              <a:t>Nikhil </a:t>
            </a:r>
            <a:r>
              <a:rPr lang="en-US" sz="2400" err="1">
                <a:solidFill>
                  <a:schemeClr val="tx1"/>
                </a:solidFill>
                <a:latin typeface="Times New Roman"/>
                <a:cs typeface="Times New Roman"/>
              </a:rPr>
              <a:t>Peddada</a:t>
            </a:r>
            <a:endParaRPr lang="en-US" sz="2400" b="0">
              <a:solidFill>
                <a:schemeClr val="tx1"/>
              </a:solidFill>
              <a:latin typeface="Myriad Pro"/>
              <a:cs typeface="Times New Roman"/>
            </a:endParaRPr>
          </a:p>
          <a:p>
            <a:pPr algn="r"/>
            <a:r>
              <a:rPr lang="en-US" sz="2400" err="1">
                <a:solidFill>
                  <a:schemeClr val="tx1"/>
                </a:solidFill>
                <a:latin typeface="Times New Roman"/>
                <a:cs typeface="Times New Roman"/>
              </a:rPr>
              <a:t>Yasaswani</a:t>
            </a:r>
            <a:r>
              <a:rPr lang="en-US" sz="2400" dirty="0">
                <a:solidFill>
                  <a:schemeClr val="tx1"/>
                </a:solidFill>
                <a:latin typeface="Times New Roman"/>
                <a:cs typeface="Times New Roman"/>
              </a:rPr>
              <a:t> </a:t>
            </a:r>
            <a:r>
              <a:rPr lang="en-US" sz="2400" err="1">
                <a:solidFill>
                  <a:schemeClr val="tx1"/>
                </a:solidFill>
                <a:latin typeface="Times New Roman"/>
                <a:cs typeface="Times New Roman"/>
              </a:rPr>
              <a:t>Gandi</a:t>
            </a:r>
            <a:endParaRPr lang="en-US" sz="2400">
              <a:solidFill>
                <a:schemeClr val="tx1"/>
              </a:solidFill>
            </a:endParaRPr>
          </a:p>
        </p:txBody>
      </p:sp>
      <p:sp>
        <p:nvSpPr>
          <p:cNvPr id="5" name="TextBox 4">
            <a:extLst>
              <a:ext uri="{FF2B5EF4-FFF2-40B4-BE49-F238E27FC236}">
                <a16:creationId xmlns:a16="http://schemas.microsoft.com/office/drawing/2014/main" id="{41DD9FD4-4054-43DA-B349-0D5F0A6C99FD}"/>
              </a:ext>
            </a:extLst>
          </p:cNvPr>
          <p:cNvSpPr txBox="1"/>
          <p:nvPr/>
        </p:nvSpPr>
        <p:spPr>
          <a:xfrm>
            <a:off x="3015816" y="362636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latin typeface="Times New Roman"/>
              </a:rPr>
              <a:t>Group G</a:t>
            </a:r>
            <a:endParaRPr lang="en-US" sz="3200" dirty="0">
              <a:cs typeface="Calibri"/>
            </a:endParaRPr>
          </a:p>
        </p:txBody>
      </p:sp>
    </p:spTree>
    <p:extLst>
      <p:ext uri="{BB962C8B-B14F-4D97-AF65-F5344CB8AC3E}">
        <p14:creationId xmlns:p14="http://schemas.microsoft.com/office/powerpoint/2010/main" val="23924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descr=" H0: r = 0&#10; H1: r ≠ 0&#10;&#10;">
            <a:extLst>
              <a:ext uri="{FF2B5EF4-FFF2-40B4-BE49-F238E27FC236}">
                <a16:creationId xmlns:a16="http://schemas.microsoft.com/office/drawing/2014/main" id="{D5F122CC-3844-44B8-815D-FB558D5FF922}"/>
              </a:ext>
            </a:extLst>
          </p:cNvPr>
          <p:cNvSpPr>
            <a:spLocks noGrp="1"/>
          </p:cNvSpPr>
          <p:nvPr>
            <p:ph idx="1"/>
          </p:nvPr>
        </p:nvSpPr>
        <p:spPr/>
        <p:txBody>
          <a:bodyPr vert="horz" lIns="91440" tIns="45720" rIns="91440" bIns="45720" rtlCol="0" anchor="t">
            <a:normAutofit/>
          </a:bodyPr>
          <a:lstStyle/>
          <a:p>
            <a:pPr marL="0" indent="0">
              <a:buNone/>
            </a:pPr>
            <a:r>
              <a:rPr lang="en-US" dirty="0">
                <a:latin typeface="Times New Roman" panose="02020603050405020304" pitchFamily="18" charset="0"/>
                <a:cs typeface="Times New Roman" panose="02020603050405020304" pitchFamily="18" charset="0"/>
              </a:rPr>
              <a:t>Is there any correlation between Season length and Number of Housemates?</a:t>
            </a:r>
          </a:p>
          <a:p>
            <a:pPr marL="0" indent="0">
              <a:buNone/>
            </a:pPr>
            <a:endParaRPr lang="en-US" dirty="0">
              <a:latin typeface="Times New Roman"/>
              <a:cs typeface="Times New Roman"/>
            </a:endParaRPr>
          </a:p>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For a given Language and Season, on what criteria Number of Housemates are fixated?</a:t>
            </a:r>
          </a:p>
          <a:p>
            <a:pPr marL="0" indent="0">
              <a:buNone/>
            </a:pPr>
            <a:r>
              <a:rPr lang="en-US" dirty="0">
                <a:latin typeface="Times New Roman" panose="02020603050405020304" pitchFamily="18" charset="0"/>
                <a:cs typeface="Times New Roman" panose="02020603050405020304" pitchFamily="18" charset="0"/>
              </a:rPr>
              <a:t>Or How a Season Length is fixed?</a:t>
            </a:r>
          </a:p>
        </p:txBody>
      </p:sp>
      <p:sp>
        <p:nvSpPr>
          <p:cNvPr id="3" name="Title 2">
            <a:extLst>
              <a:ext uri="{FF2B5EF4-FFF2-40B4-BE49-F238E27FC236}">
                <a16:creationId xmlns:a16="http://schemas.microsoft.com/office/drawing/2014/main" id="{ED9A6F7A-A278-4187-8A34-4B8D1C11C0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Inference 4</a:t>
            </a:r>
          </a:p>
        </p:txBody>
      </p:sp>
      <p:graphicFrame>
        <p:nvGraphicFramePr>
          <p:cNvPr id="8" name="Table 8">
            <a:extLst>
              <a:ext uri="{FF2B5EF4-FFF2-40B4-BE49-F238E27FC236}">
                <a16:creationId xmlns:a16="http://schemas.microsoft.com/office/drawing/2014/main" id="{CE4D3BFA-4B54-4B9D-87FA-EA93AC2FD55B}"/>
              </a:ext>
            </a:extLst>
          </p:cNvPr>
          <p:cNvGraphicFramePr>
            <a:graphicFrameLocks noGrp="1"/>
          </p:cNvGraphicFramePr>
          <p:nvPr>
            <p:extLst>
              <p:ext uri="{D42A27DB-BD31-4B8C-83A1-F6EECF244321}">
                <p14:modId xmlns:p14="http://schemas.microsoft.com/office/powerpoint/2010/main" val="2356548180"/>
              </p:ext>
            </p:extLst>
          </p:nvPr>
        </p:nvGraphicFramePr>
        <p:xfrm>
          <a:off x="698446" y="2366350"/>
          <a:ext cx="7235581" cy="640080"/>
        </p:xfrm>
        <a:graphic>
          <a:graphicData uri="http://schemas.openxmlformats.org/drawingml/2006/table">
            <a:tbl>
              <a:tblPr firstRow="1" bandRow="1">
                <a:tableStyleId>{5C22544A-7EE6-4342-B048-85BDC9FD1C3A}</a:tableStyleId>
              </a:tblPr>
              <a:tblGrid>
                <a:gridCol w="7235581">
                  <a:extLst>
                    <a:ext uri="{9D8B030D-6E8A-4147-A177-3AD203B41FA5}">
                      <a16:colId xmlns:a16="http://schemas.microsoft.com/office/drawing/2014/main" val="1885701315"/>
                    </a:ext>
                  </a:extLst>
                </a:gridCol>
              </a:tblGrid>
              <a:tr h="631993">
                <a:tc>
                  <a:txBody>
                    <a:bodyPr/>
                    <a:lstStyle/>
                    <a:p>
                      <a:pPr lvl="0" algn="ctr">
                        <a:buNone/>
                      </a:pPr>
                      <a:r>
                        <a:rPr lang="en-US" sz="3600" b="0" i="1" u="none" strike="noStrike" noProof="0" dirty="0">
                          <a:latin typeface="Calibri"/>
                        </a:rPr>
                        <a:t>H</a:t>
                      </a:r>
                      <a:r>
                        <a:rPr lang="en-US" sz="3600" b="0" i="0" u="none" strike="noStrike" baseline="-25000" noProof="0" dirty="0">
                          <a:latin typeface="Calibri"/>
                        </a:rPr>
                        <a:t>0</a:t>
                      </a:r>
                      <a:r>
                        <a:rPr lang="en-US" sz="3600" b="0" i="0" u="none" strike="noStrike" noProof="0" dirty="0">
                          <a:latin typeface="Calibri"/>
                        </a:rPr>
                        <a:t>: </a:t>
                      </a:r>
                      <a:r>
                        <a:rPr lang="en-US" sz="3600" b="0" i="0" u="none" strike="noStrike" noProof="0" dirty="0">
                          <a:latin typeface="Symbol"/>
                          <a:sym typeface="Symbol"/>
                        </a:rPr>
                        <a:t>r</a:t>
                      </a:r>
                      <a:r>
                        <a:rPr lang="en-US" sz="3600" b="0" i="0" u="none" strike="noStrike" noProof="0" dirty="0">
                          <a:latin typeface="Calibri"/>
                        </a:rPr>
                        <a:t> = 0         </a:t>
                      </a:r>
                      <a:r>
                        <a:rPr lang="en-US" sz="3600" b="0" i="1" u="none" strike="noStrike" noProof="0" dirty="0"/>
                        <a:t>H</a:t>
                      </a:r>
                      <a:r>
                        <a:rPr lang="en-US" sz="3600" b="0" i="0" u="none" strike="noStrike" baseline="-25000" noProof="0" dirty="0"/>
                        <a:t>1</a:t>
                      </a:r>
                      <a:r>
                        <a:rPr lang="en-US" sz="3600" b="0" i="0" u="none" strike="noStrike" noProof="0" dirty="0"/>
                        <a:t>: </a:t>
                      </a:r>
                      <a:r>
                        <a:rPr lang="en-US" sz="3600" b="0" i="0" u="none" strike="noStrike" noProof="0" dirty="0">
                          <a:latin typeface="Symbol"/>
                          <a:sym typeface="Symbol"/>
                        </a:rPr>
                        <a:t>r</a:t>
                      </a:r>
                      <a:r>
                        <a:rPr lang="en-US" sz="3600" b="0" i="0" u="none" strike="noStrike" noProof="0" dirty="0"/>
                        <a:t> ≠ 0</a:t>
                      </a:r>
                    </a:p>
                  </a:txBody>
                  <a:tcPr/>
                </a:tc>
                <a:extLst>
                  <a:ext uri="{0D108BD9-81ED-4DB2-BD59-A6C34878D82A}">
                    <a16:rowId xmlns:a16="http://schemas.microsoft.com/office/drawing/2014/main" val="1039173689"/>
                  </a:ext>
                </a:extLst>
              </a:tr>
            </a:tbl>
          </a:graphicData>
        </a:graphic>
      </p:graphicFrame>
    </p:spTree>
    <p:extLst>
      <p:ext uri="{BB962C8B-B14F-4D97-AF65-F5344CB8AC3E}">
        <p14:creationId xmlns:p14="http://schemas.microsoft.com/office/powerpoint/2010/main" val="255410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037EE22-5A58-43CE-A07C-CE2CCDDAB7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586883"/>
            <a:ext cx="6553200" cy="3594717"/>
          </a:xfrm>
        </p:spPr>
      </p:pic>
    </p:spTree>
    <p:extLst>
      <p:ext uri="{BB962C8B-B14F-4D97-AF65-F5344CB8AC3E}">
        <p14:creationId xmlns:p14="http://schemas.microsoft.com/office/powerpoint/2010/main" val="1840033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ED7019-901B-47E7-A89D-0E06DD8ED2F3}"/>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Are Gender and Profession of the contestants independent or not?</a:t>
            </a:r>
          </a:p>
          <a:p>
            <a:pPr marL="0" indent="0">
              <a:buNone/>
            </a:pPr>
            <a:endParaRPr lang="en-IN"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By performing Chi Square Test of Independence, it is determined that there is association in between Gender and Profession of contestants.</a:t>
            </a:r>
          </a:p>
        </p:txBody>
      </p:sp>
      <p:sp>
        <p:nvSpPr>
          <p:cNvPr id="3" name="Title 2">
            <a:extLst>
              <a:ext uri="{FF2B5EF4-FFF2-40B4-BE49-F238E27FC236}">
                <a16:creationId xmlns:a16="http://schemas.microsoft.com/office/drawing/2014/main" id="{E711D84F-13D0-44BE-B022-09725D4DF576}"/>
              </a:ext>
            </a:extLst>
          </p:cNvPr>
          <p:cNvSpPr>
            <a:spLocks noGrp="1"/>
          </p:cNvSpPr>
          <p:nvPr>
            <p:ph type="title"/>
          </p:nvPr>
        </p:nvSpPr>
        <p:spPr/>
        <p:txBody>
          <a:bodyPr/>
          <a:lstStyle/>
          <a:p>
            <a:r>
              <a:rPr lang="en-IN" dirty="0">
                <a:latin typeface="Times New Roman"/>
                <a:cs typeface="Times New Roman"/>
              </a:rPr>
              <a:t>Inference 5</a:t>
            </a:r>
            <a:endParaRPr lang="en-IN"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CE1FFEB-DC28-4083-9D94-765A4D7625BE}"/>
              </a:ext>
            </a:extLst>
          </p:cNvPr>
          <p:cNvGraphicFramePr>
            <a:graphicFrameLocks noGrp="1"/>
          </p:cNvGraphicFramePr>
          <p:nvPr>
            <p:extLst>
              <p:ext uri="{D42A27DB-BD31-4B8C-83A1-F6EECF244321}">
                <p14:modId xmlns:p14="http://schemas.microsoft.com/office/powerpoint/2010/main" val="2361706538"/>
              </p:ext>
            </p:extLst>
          </p:nvPr>
        </p:nvGraphicFramePr>
        <p:xfrm>
          <a:off x="457200" y="2362200"/>
          <a:ext cx="7620000" cy="822960"/>
        </p:xfrm>
        <a:graphic>
          <a:graphicData uri="http://schemas.openxmlformats.org/drawingml/2006/table">
            <a:tbl>
              <a:tblPr firstRow="1" bandRow="1">
                <a:tableStyleId>{5C22544A-7EE6-4342-B048-85BDC9FD1C3A}</a:tableStyleId>
              </a:tblPr>
              <a:tblGrid>
                <a:gridCol w="7620000">
                  <a:extLst>
                    <a:ext uri="{9D8B030D-6E8A-4147-A177-3AD203B41FA5}">
                      <a16:colId xmlns:a16="http://schemas.microsoft.com/office/drawing/2014/main" val="220977862"/>
                    </a:ext>
                  </a:extLst>
                </a:gridCol>
              </a:tblGrid>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1" u="none" strike="noStrike" noProof="0" dirty="0">
                          <a:latin typeface="Times New Roman" panose="02020603050405020304" pitchFamily="18" charset="0"/>
                          <a:cs typeface="Times New Roman" panose="02020603050405020304" pitchFamily="18" charset="0"/>
                        </a:rPr>
                        <a:t>H</a:t>
                      </a:r>
                      <a:r>
                        <a:rPr lang="en-US" sz="2400" b="0" i="0" u="none" strike="noStrike" baseline="-25000" noProof="0" dirty="0">
                          <a:latin typeface="Times New Roman" panose="02020603050405020304" pitchFamily="18" charset="0"/>
                          <a:cs typeface="Times New Roman" panose="02020603050405020304" pitchFamily="18" charset="0"/>
                        </a:rPr>
                        <a:t>0</a:t>
                      </a:r>
                      <a:r>
                        <a:rPr lang="en-US" sz="2400" b="0" i="0" u="none" strike="noStrike" noProof="0" dirty="0">
                          <a:latin typeface="Times New Roman" panose="02020603050405020304" pitchFamily="18" charset="0"/>
                          <a:cs typeface="Times New Roman" panose="02020603050405020304" pitchFamily="18" charset="0"/>
                        </a:rPr>
                        <a:t>:  </a:t>
                      </a:r>
                      <a:r>
                        <a:rPr lang="en-US" sz="2400" b="0" i="0" u="none" strike="noStrike" noProof="0" dirty="0">
                          <a:latin typeface="Times New Roman" panose="02020603050405020304" pitchFamily="18" charset="0"/>
                          <a:cs typeface="Times New Roman" panose="02020603050405020304" pitchFamily="18" charset="0"/>
                          <a:sym typeface="Symbol"/>
                        </a:rPr>
                        <a:t>There is no association between Gender and Profession</a:t>
                      </a:r>
                      <a:endParaRPr lang="en-US" sz="2400" b="0" i="0" u="none" strike="noStrike" noProof="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1" u="none" strike="noStrike" noProof="0" dirty="0">
                          <a:latin typeface="Times New Roman" panose="02020603050405020304" pitchFamily="18" charset="0"/>
                          <a:cs typeface="Times New Roman" panose="02020603050405020304" pitchFamily="18" charset="0"/>
                        </a:rPr>
                        <a:t>H</a:t>
                      </a:r>
                      <a:r>
                        <a:rPr lang="en-US" sz="2400" b="0" i="0" u="none" strike="noStrike" baseline="-25000" noProof="0" dirty="0">
                          <a:latin typeface="Times New Roman" panose="02020603050405020304" pitchFamily="18" charset="0"/>
                          <a:cs typeface="Times New Roman" panose="02020603050405020304" pitchFamily="18" charset="0"/>
                        </a:rPr>
                        <a:t>1</a:t>
                      </a:r>
                      <a:r>
                        <a:rPr lang="en-US" sz="2400" b="0" i="0" u="none" strike="noStrike" noProof="0" dirty="0">
                          <a:latin typeface="Times New Roman" panose="02020603050405020304" pitchFamily="18" charset="0"/>
                          <a:cs typeface="Times New Roman" panose="02020603050405020304" pitchFamily="18" charset="0"/>
                        </a:rPr>
                        <a:t>:  </a:t>
                      </a:r>
                      <a:r>
                        <a:rPr lang="en-US" sz="2400" b="0" i="0" u="none" strike="noStrike" noProof="0" dirty="0">
                          <a:latin typeface="Times New Roman" panose="02020603050405020304" pitchFamily="18" charset="0"/>
                          <a:cs typeface="Times New Roman" panose="02020603050405020304" pitchFamily="18" charset="0"/>
                          <a:sym typeface="Symbol"/>
                        </a:rPr>
                        <a:t>There is association between Gender and Profession</a:t>
                      </a:r>
                      <a:endParaRPr lang="en-US" sz="2400" dirty="0"/>
                    </a:p>
                  </a:txBody>
                  <a:tcPr/>
                </a:tc>
                <a:extLst>
                  <a:ext uri="{0D108BD9-81ED-4DB2-BD59-A6C34878D82A}">
                    <a16:rowId xmlns:a16="http://schemas.microsoft.com/office/drawing/2014/main" val="1395463370"/>
                  </a:ext>
                </a:extLst>
              </a:tr>
            </a:tbl>
          </a:graphicData>
        </a:graphic>
      </p:graphicFrame>
    </p:spTree>
    <p:extLst>
      <p:ext uri="{BB962C8B-B14F-4D97-AF65-F5344CB8AC3E}">
        <p14:creationId xmlns:p14="http://schemas.microsoft.com/office/powerpoint/2010/main" val="3095996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E9A0989-B06B-46D9-9FA7-C5FA4734171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853" y="1371600"/>
            <a:ext cx="4442947" cy="4419600"/>
          </a:xfrm>
        </p:spPr>
      </p:pic>
      <p:pic>
        <p:nvPicPr>
          <p:cNvPr id="8" name="Content Placeholder 7">
            <a:extLst>
              <a:ext uri="{FF2B5EF4-FFF2-40B4-BE49-F238E27FC236}">
                <a16:creationId xmlns:a16="http://schemas.microsoft.com/office/drawing/2014/main" id="{C704E473-D9B6-4F9F-81BF-B565966CC94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0600" y="1981200"/>
            <a:ext cx="3505200" cy="3124200"/>
          </a:xfrm>
        </p:spPr>
      </p:pic>
    </p:spTree>
    <p:extLst>
      <p:ext uri="{BB962C8B-B14F-4D97-AF65-F5344CB8AC3E}">
        <p14:creationId xmlns:p14="http://schemas.microsoft.com/office/powerpoint/2010/main" val="984779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26CF156-C9AD-4E46-B145-1BFDD1BEE2C3}"/>
              </a:ext>
            </a:extLst>
          </p:cNvPr>
          <p:cNvGraphicFramePr>
            <a:graphicFrameLocks noGrp="1"/>
          </p:cNvGraphicFramePr>
          <p:nvPr>
            <p:ph sz="half" idx="1"/>
            <p:extLst>
              <p:ext uri="{D42A27DB-BD31-4B8C-83A1-F6EECF244321}">
                <p14:modId xmlns:p14="http://schemas.microsoft.com/office/powerpoint/2010/main" val="593048665"/>
              </p:ext>
            </p:extLst>
          </p:nvPr>
        </p:nvGraphicFramePr>
        <p:xfrm>
          <a:off x="690662" y="1981200"/>
          <a:ext cx="7096329" cy="1607698"/>
        </p:xfrm>
        <a:graphic>
          <a:graphicData uri="http://schemas.openxmlformats.org/drawingml/2006/table">
            <a:tbl>
              <a:tblPr firstRow="1" bandRow="1">
                <a:tableStyleId>{5C22544A-7EE6-4342-B048-85BDC9FD1C3A}</a:tableStyleId>
              </a:tblPr>
              <a:tblGrid>
                <a:gridCol w="7096329">
                  <a:extLst>
                    <a:ext uri="{9D8B030D-6E8A-4147-A177-3AD203B41FA5}">
                      <a16:colId xmlns:a16="http://schemas.microsoft.com/office/drawing/2014/main" val="2738307866"/>
                    </a:ext>
                  </a:extLst>
                </a:gridCol>
              </a:tblGrid>
              <a:tr h="1607698">
                <a:tc>
                  <a:txBody>
                    <a:bodyPr/>
                    <a:lstStyle/>
                    <a:p>
                      <a:pPr marL="0" marR="0" lvl="0" indent="0" algn="l">
                        <a:lnSpc>
                          <a:spcPct val="100000"/>
                        </a:lnSpc>
                        <a:spcBef>
                          <a:spcPct val="20000"/>
                        </a:spcBef>
                        <a:spcAft>
                          <a:spcPts val="0"/>
                        </a:spcAft>
                        <a:buNone/>
                      </a:pPr>
                      <a:r>
                        <a:rPr lang="en-US" sz="1800" b="0" i="0" u="none" strike="noStrike" noProof="0" dirty="0">
                          <a:latin typeface="Times New Roman"/>
                        </a:rPr>
                        <a:t>H</a:t>
                      </a:r>
                      <a:r>
                        <a:rPr lang="en-US" sz="1800" b="0" i="0" u="none" strike="noStrike" baseline="-25000" noProof="0" dirty="0">
                          <a:latin typeface="Times New Roman"/>
                        </a:rPr>
                        <a:t>0</a:t>
                      </a:r>
                      <a:r>
                        <a:rPr lang="en-US" sz="1800" b="0" i="0" u="none" strike="noStrike" noProof="0" dirty="0">
                          <a:latin typeface="Times New Roman"/>
                        </a:rPr>
                        <a:t>: Percent Stayed is independent of</a:t>
                      </a:r>
                      <a:endParaRPr lang="en-US" dirty="0">
                        <a:latin typeface="Times New Roman"/>
                      </a:endParaRPr>
                    </a:p>
                    <a:p>
                      <a:pPr marL="0" marR="0" lvl="0" indent="0" algn="l">
                        <a:lnSpc>
                          <a:spcPct val="100000"/>
                        </a:lnSpc>
                        <a:spcBef>
                          <a:spcPct val="20000"/>
                        </a:spcBef>
                        <a:spcAft>
                          <a:spcPts val="0"/>
                        </a:spcAft>
                        <a:buNone/>
                      </a:pPr>
                      <a:r>
                        <a:rPr lang="en-US" sz="1800" b="0" i="0" u="none" strike="noStrike" noProof="0" dirty="0">
                          <a:latin typeface="Times New Roman"/>
                        </a:rPr>
                        <a:t> No. of times as captain, No. of Eviction Nominations, No. of Housemates </a:t>
                      </a:r>
                      <a:endParaRPr lang="en-US" sz="1800" b="1" i="0" u="none" strike="noStrike" noProof="0" dirty="0">
                        <a:latin typeface="Times New Roman"/>
                      </a:endParaRPr>
                    </a:p>
                    <a:p>
                      <a:pPr marL="0" marR="0" lvl="0" indent="0" algn="l">
                        <a:lnSpc>
                          <a:spcPct val="100000"/>
                        </a:lnSpc>
                        <a:spcBef>
                          <a:spcPct val="20000"/>
                        </a:spcBef>
                        <a:spcAft>
                          <a:spcPts val="0"/>
                        </a:spcAft>
                        <a:buNone/>
                      </a:pPr>
                      <a:r>
                        <a:rPr lang="en-US" sz="1800" b="0" i="0" u="none" strike="noStrike" noProof="0" dirty="0">
                          <a:latin typeface="Times New Roman"/>
                        </a:rPr>
                        <a:t>H</a:t>
                      </a:r>
                      <a:r>
                        <a:rPr lang="en-US" sz="1800" b="0" i="0" u="none" strike="noStrike" baseline="-25000" noProof="0" dirty="0">
                          <a:latin typeface="Times New Roman"/>
                        </a:rPr>
                        <a:t>1</a:t>
                      </a:r>
                      <a:r>
                        <a:rPr lang="en-US" sz="1800" b="0" i="0" u="none" strike="noStrike" noProof="0" dirty="0">
                          <a:latin typeface="Times New Roman"/>
                        </a:rPr>
                        <a:t>: Percent Stayed is dependent of</a:t>
                      </a:r>
                      <a:endParaRPr lang="en-US" sz="1800" b="1" i="0" u="none" strike="noStrike" noProof="0" dirty="0"/>
                    </a:p>
                    <a:p>
                      <a:pPr marL="0" marR="0" lvl="0" indent="0" algn="l">
                        <a:lnSpc>
                          <a:spcPct val="100000"/>
                        </a:lnSpc>
                        <a:spcBef>
                          <a:spcPct val="20000"/>
                        </a:spcBef>
                        <a:spcAft>
                          <a:spcPts val="0"/>
                        </a:spcAft>
                        <a:buNone/>
                      </a:pPr>
                      <a:r>
                        <a:rPr lang="en-US" sz="1800" b="0" i="0" u="none" strike="noStrike" noProof="0" dirty="0">
                          <a:latin typeface="Times New Roman"/>
                        </a:rPr>
                        <a:t> No. of times as captain, No. of Eviction Nominations, No. of Housemates </a:t>
                      </a:r>
                      <a:endParaRPr lang="en-US" sz="1800" b="1" i="0" u="none" strike="noStrike" noProof="0" dirty="0"/>
                    </a:p>
                  </a:txBody>
                  <a:tcPr/>
                </a:tc>
                <a:extLst>
                  <a:ext uri="{0D108BD9-81ED-4DB2-BD59-A6C34878D82A}">
                    <a16:rowId xmlns:a16="http://schemas.microsoft.com/office/drawing/2014/main" val="3015398711"/>
                  </a:ext>
                </a:extLst>
              </a:tr>
            </a:tbl>
          </a:graphicData>
        </a:graphic>
      </p:graphicFrame>
      <p:sp>
        <p:nvSpPr>
          <p:cNvPr id="6" name="Content Placeholder 5">
            <a:extLst>
              <a:ext uri="{FF2B5EF4-FFF2-40B4-BE49-F238E27FC236}">
                <a16:creationId xmlns:a16="http://schemas.microsoft.com/office/drawing/2014/main" id="{C673DCB9-FEE1-4970-8651-29604F755AAB}"/>
              </a:ext>
            </a:extLst>
          </p:cNvPr>
          <p:cNvSpPr>
            <a:spLocks noGrp="1"/>
          </p:cNvSpPr>
          <p:nvPr>
            <p:ph sz="half" idx="2"/>
          </p:nvPr>
        </p:nvSpPr>
        <p:spPr>
          <a:xfrm>
            <a:off x="243191" y="1295400"/>
            <a:ext cx="8443609" cy="4830763"/>
          </a:xfrm>
        </p:spPr>
        <p:txBody>
          <a:bodyPr vert="horz" lIns="91440" tIns="45720" rIns="91440" bIns="45720" rtlCol="0" anchor="t">
            <a:normAutofit/>
          </a:bodyPr>
          <a:lstStyle/>
          <a:p>
            <a:r>
              <a:rPr lang="en-US" dirty="0">
                <a:latin typeface="Times New Roman"/>
                <a:cs typeface="Times New Roman"/>
              </a:rPr>
              <a:t>What are the factors that effect to stay longer?</a:t>
            </a:r>
            <a:endParaRPr lang="en-US" dirty="0"/>
          </a:p>
          <a:p>
            <a:endParaRPr lang="en-US" dirty="0">
              <a:latin typeface="Times New Roman"/>
              <a:cs typeface="Times New Roman"/>
            </a:endParaRPr>
          </a:p>
          <a:p>
            <a:endParaRPr lang="en-US" dirty="0">
              <a:latin typeface="Times New Roman"/>
              <a:cs typeface="Times New Roman"/>
            </a:endParaRPr>
          </a:p>
          <a:p>
            <a:endParaRPr lang="en-US" dirty="0">
              <a:latin typeface="Times New Roman"/>
              <a:cs typeface="Times New Roman"/>
            </a:endParaRPr>
          </a:p>
          <a:p>
            <a:endParaRPr lang="en-US" dirty="0">
              <a:latin typeface="Times New Roman"/>
              <a:cs typeface="Times New Roman"/>
            </a:endParaRPr>
          </a:p>
          <a:p>
            <a:pPr algn="just"/>
            <a:r>
              <a:rPr lang="en-US" dirty="0">
                <a:latin typeface="Times New Roman"/>
                <a:cs typeface="Times New Roman"/>
              </a:rPr>
              <a:t>We have used Multiple Linear Regression to find the evidence of dependency on  No. of times as Captain, No. of Eviction Nominations, No. of Housemates for  Percent Stayed, where the Model is proved to be significant.</a:t>
            </a:r>
            <a:endParaRPr lang="en-US" dirty="0"/>
          </a:p>
        </p:txBody>
      </p:sp>
      <p:sp>
        <p:nvSpPr>
          <p:cNvPr id="3" name="Title 2">
            <a:extLst>
              <a:ext uri="{FF2B5EF4-FFF2-40B4-BE49-F238E27FC236}">
                <a16:creationId xmlns:a16="http://schemas.microsoft.com/office/drawing/2014/main" id="{972CFB51-069D-420A-8539-BCACAD71F8B7}"/>
              </a:ext>
            </a:extLst>
          </p:cNvPr>
          <p:cNvSpPr>
            <a:spLocks noGrp="1"/>
          </p:cNvSpPr>
          <p:nvPr>
            <p:ph type="title"/>
          </p:nvPr>
        </p:nvSpPr>
        <p:spPr>
          <a:xfrm>
            <a:off x="243191" y="55123"/>
            <a:ext cx="7543800" cy="990600"/>
          </a:xfrm>
        </p:spPr>
        <p:txBody>
          <a:bodyPr/>
          <a:lstStyle/>
          <a:p>
            <a:r>
              <a:rPr lang="en-US" dirty="0">
                <a:latin typeface="Times New Roman"/>
                <a:cs typeface="Times New Roman"/>
              </a:rPr>
              <a:t>Inference 6</a:t>
            </a:r>
            <a:endParaRPr lang="en-US" b="0" dirty="0">
              <a:latin typeface="Myriad Pro"/>
              <a:cs typeface="Arial"/>
            </a:endParaRPr>
          </a:p>
        </p:txBody>
      </p:sp>
    </p:spTree>
    <p:extLst>
      <p:ext uri="{BB962C8B-B14F-4D97-AF65-F5344CB8AC3E}">
        <p14:creationId xmlns:p14="http://schemas.microsoft.com/office/powerpoint/2010/main" val="1596901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16283561-D02C-4F10-BE02-24410899B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361580"/>
            <a:ext cx="7467600" cy="4810620"/>
          </a:xfrm>
        </p:spPr>
      </p:pic>
    </p:spTree>
    <p:extLst>
      <p:ext uri="{BB962C8B-B14F-4D97-AF65-F5344CB8AC3E}">
        <p14:creationId xmlns:p14="http://schemas.microsoft.com/office/powerpoint/2010/main" val="3723866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B94FE3-B2B7-4A05-B80C-B87512AF454F}"/>
              </a:ext>
            </a:extLst>
          </p:cNvPr>
          <p:cNvSpPr>
            <a:spLocks noGrp="1"/>
          </p:cNvSpPr>
          <p:nvPr>
            <p:ph idx="1"/>
          </p:nvPr>
        </p:nvSpPr>
        <p:spPr/>
        <p:txBody>
          <a:bodyPr vert="horz" lIns="91440" tIns="45720" rIns="91440" bIns="45720" rtlCol="0" anchor="t">
            <a:normAutofit fontScale="25000" lnSpcReduction="20000"/>
          </a:bodyPr>
          <a:lstStyle/>
          <a:p>
            <a:pPr marL="0" indent="0" algn="just">
              <a:buNone/>
            </a:pPr>
            <a:r>
              <a:rPr lang="en-US" sz="11200" dirty="0">
                <a:latin typeface="Times New Roman" panose="02020603050405020304" pitchFamily="18" charset="0"/>
                <a:cs typeface="Times New Roman" panose="02020603050405020304" pitchFamily="18" charset="0"/>
              </a:rPr>
              <a:t>What are the factors prominent to be a captain?</a:t>
            </a:r>
          </a:p>
          <a:p>
            <a:pPr algn="just"/>
            <a:endParaRPr lang="en-US" sz="6400" dirty="0">
              <a:latin typeface="Myriad Pro"/>
              <a:cs typeface="Arial"/>
            </a:endParaRPr>
          </a:p>
          <a:p>
            <a:pPr algn="just"/>
            <a:endParaRPr lang="en-US" sz="6400" dirty="0">
              <a:latin typeface="Myriad Pro"/>
              <a:cs typeface="Arial"/>
            </a:endParaRPr>
          </a:p>
          <a:p>
            <a:pPr algn="just"/>
            <a:endParaRPr lang="en-US" sz="6400" dirty="0">
              <a:latin typeface="Myriad Pro"/>
              <a:cs typeface="Arial"/>
            </a:endParaRPr>
          </a:p>
          <a:p>
            <a:pPr algn="just"/>
            <a:endParaRPr lang="en-US" sz="6400" dirty="0">
              <a:latin typeface="Myriad Pro"/>
              <a:cs typeface="Arial"/>
            </a:endParaRPr>
          </a:p>
          <a:p>
            <a:pPr algn="just"/>
            <a:endParaRPr lang="en-US" sz="6400" dirty="0">
              <a:latin typeface="Myriad Pro"/>
              <a:cs typeface="Arial"/>
            </a:endParaRPr>
          </a:p>
          <a:p>
            <a:pPr algn="just"/>
            <a:endParaRPr lang="en-US" sz="6400" dirty="0">
              <a:latin typeface="Myriad Pro"/>
              <a:cs typeface="Arial"/>
            </a:endParaRPr>
          </a:p>
          <a:p>
            <a:pPr marL="0" indent="0" algn="just">
              <a:buNone/>
            </a:pPr>
            <a:endParaRPr lang="en-US" sz="6400" dirty="0">
              <a:latin typeface="Myriad Pro"/>
              <a:cs typeface="Arial"/>
            </a:endParaRPr>
          </a:p>
          <a:p>
            <a:r>
              <a:rPr lang="en-US" sz="11200" dirty="0">
                <a:latin typeface="Times New Roman" panose="02020603050405020304" pitchFamily="18" charset="0"/>
                <a:cs typeface="Times New Roman" panose="02020603050405020304" pitchFamily="18" charset="0"/>
              </a:rPr>
              <a:t>We have used Multiple Linear Regression to find the evidence of dependency on                 </a:t>
            </a:r>
          </a:p>
          <a:p>
            <a:pPr marL="400050" lvl="1" indent="0">
              <a:buNone/>
            </a:pPr>
            <a:r>
              <a:rPr lang="en-US" sz="11200" dirty="0">
                <a:latin typeface="Times New Roman" panose="02020603050405020304" pitchFamily="18" charset="0"/>
                <a:cs typeface="Times New Roman" panose="02020603050405020304" pitchFamily="18" charset="0"/>
              </a:rPr>
              <a:t>% of Stay, No. of Eviction Nominations, No. of Housemates for No. of times as Captain, where the Model is proved to be significant.</a:t>
            </a:r>
          </a:p>
          <a:p>
            <a:pPr algn="just"/>
            <a:endParaRPr lang="en-US" sz="8000" dirty="0">
              <a:latin typeface="Myriad Pro"/>
              <a:cs typeface="Arial"/>
            </a:endParaRPr>
          </a:p>
          <a:p>
            <a:pPr algn="just"/>
            <a:endParaRPr lang="en-US" sz="6400" dirty="0"/>
          </a:p>
          <a:p>
            <a:pPr algn="just"/>
            <a:endParaRPr lang="en-US" sz="6400" dirty="0"/>
          </a:p>
          <a:p>
            <a:pPr algn="just"/>
            <a:endParaRPr lang="en-US" sz="8600" dirty="0"/>
          </a:p>
          <a:p>
            <a:pPr marL="0" indent="0" algn="just">
              <a:buNone/>
            </a:pPr>
            <a:r>
              <a:rPr lang="en-US" dirty="0"/>
              <a:t> </a:t>
            </a:r>
          </a:p>
        </p:txBody>
      </p:sp>
      <p:sp>
        <p:nvSpPr>
          <p:cNvPr id="3" name="Title 2">
            <a:extLst>
              <a:ext uri="{FF2B5EF4-FFF2-40B4-BE49-F238E27FC236}">
                <a16:creationId xmlns:a16="http://schemas.microsoft.com/office/drawing/2014/main" id="{14A144AF-563B-44E6-86D1-4832BCAC9765}"/>
              </a:ext>
            </a:extLst>
          </p:cNvPr>
          <p:cNvSpPr>
            <a:spLocks noGrp="1"/>
          </p:cNvSpPr>
          <p:nvPr>
            <p:ph type="title"/>
          </p:nvPr>
        </p:nvSpPr>
        <p:spPr/>
        <p:txBody>
          <a:bodyPr/>
          <a:lstStyle/>
          <a:p>
            <a:r>
              <a:rPr lang="en-US" dirty="0">
                <a:latin typeface="Times New Roman"/>
                <a:cs typeface="Times New Roman"/>
              </a:rPr>
              <a:t>Inference 7</a:t>
            </a: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200D6483-E669-47CF-A9E8-BDE5E0827B40}"/>
              </a:ext>
            </a:extLst>
          </p:cNvPr>
          <p:cNvGraphicFramePr>
            <a:graphicFrameLocks noGrp="1"/>
          </p:cNvGraphicFramePr>
          <p:nvPr>
            <p:extLst>
              <p:ext uri="{D42A27DB-BD31-4B8C-83A1-F6EECF244321}">
                <p14:modId xmlns:p14="http://schemas.microsoft.com/office/powerpoint/2010/main" val="4044582599"/>
              </p:ext>
            </p:extLst>
          </p:nvPr>
        </p:nvGraphicFramePr>
        <p:xfrm>
          <a:off x="1025707" y="1981200"/>
          <a:ext cx="7127693" cy="1447800"/>
        </p:xfrm>
        <a:graphic>
          <a:graphicData uri="http://schemas.openxmlformats.org/drawingml/2006/table">
            <a:tbl>
              <a:tblPr firstRow="1" bandRow="1">
                <a:tableStyleId>{5C22544A-7EE6-4342-B048-85BDC9FD1C3A}</a:tableStyleId>
              </a:tblPr>
              <a:tblGrid>
                <a:gridCol w="7127693">
                  <a:extLst>
                    <a:ext uri="{9D8B030D-6E8A-4147-A177-3AD203B41FA5}">
                      <a16:colId xmlns:a16="http://schemas.microsoft.com/office/drawing/2014/main" val="193915200"/>
                    </a:ext>
                  </a:extLst>
                </a:gridCol>
              </a:tblGrid>
              <a:tr h="1447800">
                <a:tc>
                  <a:txBody>
                    <a:bodyPr/>
                    <a:lstStyle/>
                    <a:p>
                      <a:pPr marL="0" marR="0" lvl="0" indent="0" algn="l">
                        <a:lnSpc>
                          <a:spcPct val="100000"/>
                        </a:lnSpc>
                        <a:spcBef>
                          <a:spcPct val="20000"/>
                        </a:spcBef>
                        <a:spcAft>
                          <a:spcPts val="0"/>
                        </a:spcAft>
                        <a:buNone/>
                      </a:pPr>
                      <a:r>
                        <a:rPr lang="en-US" sz="1800" b="0" i="0" u="none" strike="noStrike" noProof="0" dirty="0">
                          <a:latin typeface="Times New Roman" panose="02020603050405020304" pitchFamily="18" charset="0"/>
                          <a:cs typeface="Times New Roman" panose="02020603050405020304" pitchFamily="18" charset="0"/>
                        </a:rPr>
                        <a:t>H</a:t>
                      </a:r>
                      <a:r>
                        <a:rPr lang="en-US" sz="1800" b="0" i="0" u="none" strike="noStrike" baseline="-25000" noProof="0" dirty="0">
                          <a:latin typeface="Times New Roman" panose="02020603050405020304" pitchFamily="18" charset="0"/>
                          <a:cs typeface="Times New Roman" panose="02020603050405020304" pitchFamily="18" charset="0"/>
                        </a:rPr>
                        <a:t>0</a:t>
                      </a:r>
                      <a:r>
                        <a:rPr lang="en-US" sz="1800" b="0" i="0" u="none" strike="noStrike" noProof="0" dirty="0">
                          <a:latin typeface="Times New Roman" panose="02020603050405020304" pitchFamily="18" charset="0"/>
                          <a:cs typeface="Times New Roman" panose="02020603050405020304" pitchFamily="18" charset="0"/>
                        </a:rPr>
                        <a:t>: No. of times as Captain is independent of</a:t>
                      </a:r>
                      <a:endParaRPr lang="en-US" dirty="0">
                        <a:latin typeface="Times New Roman" panose="02020603050405020304" pitchFamily="18" charset="0"/>
                        <a:cs typeface="Times New Roman" panose="02020603050405020304" pitchFamily="18" charset="0"/>
                      </a:endParaRPr>
                    </a:p>
                    <a:p>
                      <a:pPr marL="0" marR="0" lvl="0" indent="0" algn="l">
                        <a:lnSpc>
                          <a:spcPct val="100000"/>
                        </a:lnSpc>
                        <a:spcBef>
                          <a:spcPct val="20000"/>
                        </a:spcBef>
                        <a:spcAft>
                          <a:spcPts val="0"/>
                        </a:spcAft>
                        <a:buNone/>
                      </a:pPr>
                      <a:r>
                        <a:rPr lang="en-US" sz="1800" b="0" i="0" u="none" strike="noStrike" noProof="0" dirty="0">
                          <a:latin typeface="Times New Roman" panose="02020603050405020304" pitchFamily="18" charset="0"/>
                          <a:cs typeface="Times New Roman" panose="02020603050405020304" pitchFamily="18" charset="0"/>
                        </a:rPr>
                        <a:t>       % of Stay,  No. of Eviction Nominations, No. of Housemates </a:t>
                      </a:r>
                      <a:endParaRPr lang="en-US" dirty="0">
                        <a:latin typeface="Times New Roman" panose="02020603050405020304" pitchFamily="18" charset="0"/>
                        <a:cs typeface="Times New Roman" panose="02020603050405020304" pitchFamily="18" charset="0"/>
                      </a:endParaRPr>
                    </a:p>
                    <a:p>
                      <a:pPr marL="0" marR="0" lvl="0" indent="0" algn="l">
                        <a:lnSpc>
                          <a:spcPct val="100000"/>
                        </a:lnSpc>
                        <a:spcBef>
                          <a:spcPct val="20000"/>
                        </a:spcBef>
                        <a:spcAft>
                          <a:spcPts val="0"/>
                        </a:spcAft>
                        <a:buNone/>
                      </a:pPr>
                      <a:r>
                        <a:rPr lang="en-US" sz="1800" b="0" i="0" u="none" strike="noStrike" noProof="0" dirty="0">
                          <a:latin typeface="Times New Roman" panose="02020603050405020304" pitchFamily="18" charset="0"/>
                          <a:cs typeface="Times New Roman" panose="02020603050405020304" pitchFamily="18" charset="0"/>
                        </a:rPr>
                        <a:t>H</a:t>
                      </a:r>
                      <a:r>
                        <a:rPr lang="en-US" sz="1800" b="0" i="0" u="none" strike="noStrike" baseline="-25000" noProof="0" dirty="0">
                          <a:latin typeface="Times New Roman" panose="02020603050405020304" pitchFamily="18" charset="0"/>
                          <a:cs typeface="Times New Roman" panose="02020603050405020304" pitchFamily="18" charset="0"/>
                        </a:rPr>
                        <a:t>1</a:t>
                      </a:r>
                      <a:r>
                        <a:rPr lang="en-US" sz="1800" b="0" i="0" u="none" strike="noStrike" noProof="0" dirty="0">
                          <a:latin typeface="Times New Roman" panose="02020603050405020304" pitchFamily="18" charset="0"/>
                          <a:cs typeface="Times New Roman" panose="02020603050405020304" pitchFamily="18" charset="0"/>
                        </a:rPr>
                        <a:t>: No. of times as Captain is not independent of</a:t>
                      </a:r>
                      <a:endParaRPr lang="en-US" sz="1800" b="1" i="0" u="none" strike="noStrike" noProof="0" dirty="0">
                        <a:latin typeface="Times New Roman" panose="02020603050405020304" pitchFamily="18" charset="0"/>
                        <a:cs typeface="Times New Roman" panose="02020603050405020304" pitchFamily="18" charset="0"/>
                      </a:endParaRPr>
                    </a:p>
                    <a:p>
                      <a:pPr marL="0" marR="0" lvl="0" indent="0" algn="l">
                        <a:lnSpc>
                          <a:spcPct val="100000"/>
                        </a:lnSpc>
                        <a:spcBef>
                          <a:spcPct val="20000"/>
                        </a:spcBef>
                        <a:spcAft>
                          <a:spcPts val="0"/>
                        </a:spcAft>
                        <a:buNone/>
                      </a:pPr>
                      <a:r>
                        <a:rPr lang="en-US" sz="1800" b="0" i="0" u="none" strike="noStrike" noProof="0" dirty="0">
                          <a:latin typeface="Times New Roman" panose="02020603050405020304" pitchFamily="18" charset="0"/>
                          <a:cs typeface="Times New Roman" panose="02020603050405020304" pitchFamily="18" charset="0"/>
                        </a:rPr>
                        <a:t>      % of Stay,  No. of Eviction Nominations, No. of Housemates</a:t>
                      </a:r>
                      <a:endParaRPr lang="en-US" sz="1800" b="1" i="0" u="none" strike="noStrike" noProof="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735737"/>
                  </a:ext>
                </a:extLst>
              </a:tr>
            </a:tbl>
          </a:graphicData>
        </a:graphic>
      </p:graphicFrame>
    </p:spTree>
    <p:extLst>
      <p:ext uri="{BB962C8B-B14F-4D97-AF65-F5344CB8AC3E}">
        <p14:creationId xmlns:p14="http://schemas.microsoft.com/office/powerpoint/2010/main" val="1611347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2D15E551-DBB5-4BC5-819B-8ECC47222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722" y="1371600"/>
            <a:ext cx="8295078" cy="4831996"/>
          </a:xfrm>
        </p:spPr>
      </p:pic>
    </p:spTree>
    <p:extLst>
      <p:ext uri="{BB962C8B-B14F-4D97-AF65-F5344CB8AC3E}">
        <p14:creationId xmlns:p14="http://schemas.microsoft.com/office/powerpoint/2010/main" val="2334761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0C5FE86E-9CDD-4B6E-9D56-5269316FA6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310" y="1516380"/>
            <a:ext cx="4564380" cy="4198620"/>
          </a:xfrm>
        </p:spPr>
      </p:pic>
      <p:pic>
        <p:nvPicPr>
          <p:cNvPr id="7" name="Picture 6">
            <a:extLst>
              <a:ext uri="{FF2B5EF4-FFF2-40B4-BE49-F238E27FC236}">
                <a16:creationId xmlns:a16="http://schemas.microsoft.com/office/drawing/2014/main" id="{0F58F51C-FF2E-45BA-BDDF-A355DB777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5710966"/>
            <a:ext cx="3497580" cy="198120"/>
          </a:xfrm>
          <a:prstGeom prst="rect">
            <a:avLst/>
          </a:prstGeom>
        </p:spPr>
      </p:pic>
    </p:spTree>
    <p:extLst>
      <p:ext uri="{BB962C8B-B14F-4D97-AF65-F5344CB8AC3E}">
        <p14:creationId xmlns:p14="http://schemas.microsoft.com/office/powerpoint/2010/main" val="3509028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25753-8858-4456-8215-9E0A39C94ECD}"/>
              </a:ext>
            </a:extLst>
          </p:cNvPr>
          <p:cNvSpPr>
            <a:spLocks noGrp="1"/>
          </p:cNvSpPr>
          <p:nvPr>
            <p:ph idx="1"/>
          </p:nvPr>
        </p:nvSpPr>
        <p:spPr/>
        <p:txBody>
          <a:bodyPr vert="horz" lIns="91440" tIns="45720" rIns="91440" bIns="45720" rtlCol="0" anchor="t">
            <a:normAutofit/>
          </a:bodyPr>
          <a:lstStyle/>
          <a:p>
            <a:pPr marL="0" indent="0" algn="ctr">
              <a:buNone/>
            </a:pPr>
            <a:endParaRPr lang="en-US" sz="6000" dirty="0">
              <a:latin typeface="Myriad Pro"/>
              <a:cs typeface="Arial"/>
            </a:endParaRPr>
          </a:p>
          <a:p>
            <a:pPr marL="0" indent="0" algn="ctr">
              <a:buNone/>
            </a:pPr>
            <a:r>
              <a:rPr lang="en-US" sz="6000" dirty="0">
                <a:latin typeface="Myriad Pro"/>
                <a:cs typeface="Arial"/>
              </a:rPr>
              <a:t>Thank You</a:t>
            </a:r>
            <a:endParaRPr lang="en-US" sz="6000" dirty="0"/>
          </a:p>
        </p:txBody>
      </p:sp>
    </p:spTree>
    <p:extLst>
      <p:ext uri="{BB962C8B-B14F-4D97-AF65-F5344CB8AC3E}">
        <p14:creationId xmlns:p14="http://schemas.microsoft.com/office/powerpoint/2010/main" val="222392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endParaRPr lang="en-US" dirty="0"/>
          </a:p>
          <a:p>
            <a:pPr algn="just"/>
            <a:r>
              <a:rPr lang="en-US" dirty="0">
                <a:latin typeface="Times New Roman" panose="02020603050405020304" pitchFamily="18" charset="0"/>
                <a:cs typeface="Times New Roman" panose="02020603050405020304" pitchFamily="18" charset="0"/>
              </a:rPr>
              <a:t>Bigg Boss is an Indian reality television show where contestants from different walks of life live together in a specially constructed house which is isolated from the outside world.</a:t>
            </a:r>
          </a:p>
          <a:p>
            <a:pPr algn="just"/>
            <a:r>
              <a:rPr lang="en-US" dirty="0">
                <a:latin typeface="Times New Roman" panose="02020603050405020304" pitchFamily="18" charset="0"/>
                <a:cs typeface="Times New Roman" panose="02020603050405020304" pitchFamily="18" charset="0"/>
              </a:rPr>
              <a:t>During their stay in the house, housemates were monitored by live television cameras and as well as personal audio microphones.</a:t>
            </a:r>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741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EAE0F9-F8CB-4DE6-8DF2-55CC5AC3201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This program relies on techniques such as evictions, weekly tasks and competitions set by Big boss and the “Confession room” where housemates convey their private thoughts to the camera and reveal their nominees for eviction.</a:t>
            </a:r>
          </a:p>
          <a:p>
            <a:pPr algn="just"/>
            <a:r>
              <a:rPr lang="en-US" dirty="0">
                <a:latin typeface="Times New Roman" panose="02020603050405020304" pitchFamily="18" charset="0"/>
                <a:cs typeface="Times New Roman" panose="02020603050405020304" pitchFamily="18" charset="0"/>
              </a:rPr>
              <a:t>There will be a wild card entry into the house at any point of the time.</a:t>
            </a:r>
          </a:p>
          <a:p>
            <a:pPr algn="just"/>
            <a:r>
              <a:rPr lang="en-US" dirty="0">
                <a:latin typeface="Times New Roman" panose="02020603050405020304" pitchFamily="18" charset="0"/>
                <a:cs typeface="Times New Roman" panose="02020603050405020304" pitchFamily="18" charset="0"/>
              </a:rPr>
              <a:t>The winner of the season will be awarded with a prize money.</a:t>
            </a:r>
          </a:p>
        </p:txBody>
      </p:sp>
    </p:spTree>
    <p:extLst>
      <p:ext uri="{BB962C8B-B14F-4D97-AF65-F5344CB8AC3E}">
        <p14:creationId xmlns:p14="http://schemas.microsoft.com/office/powerpoint/2010/main" val="193020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FAB2F1-9956-4245-B219-0A76A3AE4059}"/>
              </a:ext>
            </a:extLst>
          </p:cNvPr>
          <p:cNvSpPr>
            <a:spLocks noGrp="1"/>
          </p:cNvSpPr>
          <p:nvPr>
            <p:ph idx="1"/>
          </p:nvPr>
        </p:nvSpPr>
        <p:spPr>
          <a:xfrm>
            <a:off x="26894" y="1326776"/>
            <a:ext cx="9094694" cy="4701988"/>
          </a:xfrm>
        </p:spPr>
        <p:txBody>
          <a:bodyPr vert="horz" lIns="91440" tIns="45720" rIns="91440" bIns="45720" rtlCol="0" anchor="t">
            <a:noAutofit/>
          </a:bodyPr>
          <a:lstStyle/>
          <a:p>
            <a:pPr marL="0" indent="0" fontAlgn="base">
              <a:buNone/>
            </a:pPr>
            <a:r>
              <a:rPr lang="en-IN" sz="1450" u="sng" dirty="0">
                <a:latin typeface="Times New Roman" panose="02020603050405020304" pitchFamily="18" charset="0"/>
                <a:cs typeface="Times New Roman" panose="02020603050405020304" pitchFamily="18" charset="0"/>
              </a:rPr>
              <a:t>Here is the Data dictionary for Big Boss (India) dataset</a:t>
            </a:r>
            <a:endParaRPr lang="en-US" sz="1450" u="sng" dirty="0">
              <a:latin typeface="Times New Roman" panose="02020603050405020304" pitchFamily="18" charset="0"/>
              <a:cs typeface="Times New Roman" panose="02020603050405020304" pitchFamily="18" charset="0"/>
            </a:endParaRPr>
          </a:p>
          <a:p>
            <a:pPr fontAlgn="base"/>
            <a:r>
              <a:rPr lang="en-IN" sz="1450" dirty="0">
                <a:latin typeface="Times New Roman" panose="02020603050405020304" pitchFamily="18" charset="0"/>
                <a:cs typeface="Times New Roman" panose="02020603050405020304" pitchFamily="18" charset="0"/>
              </a:rPr>
              <a:t>Language - Language in which the show is designed for and telecasted                                                      </a:t>
            </a:r>
          </a:p>
          <a:p>
            <a:pPr marL="0" indent="0" fontAlgn="base">
              <a:buNone/>
            </a:pPr>
            <a:r>
              <a:rPr lang="en-IN" sz="1450" dirty="0">
                <a:latin typeface="Times New Roman" panose="02020603050405020304" pitchFamily="18" charset="0"/>
                <a:cs typeface="Times New Roman" panose="02020603050405020304" pitchFamily="18" charset="0"/>
              </a:rPr>
              <a:t>         (Hindi, Kannada, Malayalam, Marathi, Tamil, Telugu)</a:t>
            </a:r>
            <a:endParaRPr lang="en-US" sz="1450" dirty="0">
              <a:latin typeface="Times New Roman" panose="02020603050405020304" pitchFamily="18" charset="0"/>
              <a:cs typeface="Times New Roman" panose="02020603050405020304" pitchFamily="18" charset="0"/>
            </a:endParaRPr>
          </a:p>
          <a:p>
            <a:pPr lvl="0" fontAlgn="base"/>
            <a:r>
              <a:rPr lang="en-IN" sz="1450" dirty="0">
                <a:latin typeface="Times New Roman" panose="02020603050405020304" pitchFamily="18" charset="0"/>
                <a:cs typeface="Times New Roman" panose="02020603050405020304" pitchFamily="18" charset="0"/>
              </a:rPr>
              <a:t>Season Number - Season number.</a:t>
            </a:r>
            <a:endParaRPr lang="en-US" sz="1450" dirty="0">
              <a:latin typeface="Times New Roman" panose="02020603050405020304" pitchFamily="18" charset="0"/>
              <a:cs typeface="Times New Roman" panose="02020603050405020304" pitchFamily="18" charset="0"/>
            </a:endParaRPr>
          </a:p>
          <a:p>
            <a:pPr lvl="0" fontAlgn="base"/>
            <a:r>
              <a:rPr lang="en-IN" sz="1450" dirty="0">
                <a:latin typeface="Times New Roman" panose="02020603050405020304" pitchFamily="18" charset="0"/>
                <a:cs typeface="Times New Roman" panose="02020603050405020304" pitchFamily="18" charset="0"/>
              </a:rPr>
              <a:t>Name - Name of participant.</a:t>
            </a:r>
            <a:endParaRPr lang="en-US" sz="1450" dirty="0">
              <a:latin typeface="Times New Roman" panose="02020603050405020304" pitchFamily="18" charset="0"/>
              <a:cs typeface="Times New Roman" panose="02020603050405020304" pitchFamily="18" charset="0"/>
            </a:endParaRPr>
          </a:p>
          <a:p>
            <a:pPr lvl="0" fontAlgn="base"/>
            <a:r>
              <a:rPr lang="en-IN" sz="1450" dirty="0">
                <a:latin typeface="Times New Roman" panose="02020603050405020304" pitchFamily="18" charset="0"/>
                <a:cs typeface="Times New Roman" panose="02020603050405020304" pitchFamily="18" charset="0"/>
              </a:rPr>
              <a:t>Industry – Professional field of house mate.</a:t>
            </a:r>
            <a:endParaRPr lang="en-US" sz="1450" dirty="0">
              <a:latin typeface="Times New Roman" panose="02020603050405020304" pitchFamily="18" charset="0"/>
              <a:cs typeface="Times New Roman" panose="02020603050405020304" pitchFamily="18" charset="0"/>
            </a:endParaRPr>
          </a:p>
          <a:p>
            <a:pPr lvl="0" fontAlgn="base"/>
            <a:r>
              <a:rPr lang="en-IN" sz="1450" dirty="0">
                <a:latin typeface="Times New Roman" panose="02020603050405020304" pitchFamily="18" charset="0"/>
                <a:cs typeface="Times New Roman" panose="02020603050405020304" pitchFamily="18" charset="0"/>
              </a:rPr>
              <a:t>Gender - Gender of the Bigg Boss contestant, such as Male, Female, Transgender</a:t>
            </a:r>
            <a:endParaRPr lang="en-US" sz="1450" dirty="0">
              <a:latin typeface="Times New Roman" panose="02020603050405020304" pitchFamily="18" charset="0"/>
              <a:cs typeface="Times New Roman" panose="02020603050405020304" pitchFamily="18" charset="0"/>
            </a:endParaRPr>
          </a:p>
          <a:p>
            <a:pPr lvl="0" fontAlgn="base"/>
            <a:r>
              <a:rPr lang="en-IN" sz="1450" dirty="0">
                <a:latin typeface="Times New Roman" panose="02020603050405020304" pitchFamily="18" charset="0"/>
                <a:cs typeface="Times New Roman" panose="02020603050405020304" pitchFamily="18" charset="0"/>
              </a:rPr>
              <a:t>Number of days existed – Specifies the total number of days existed in house.</a:t>
            </a:r>
            <a:endParaRPr lang="en-US" sz="1450" dirty="0">
              <a:latin typeface="Times New Roman" panose="02020603050405020304" pitchFamily="18" charset="0"/>
              <a:cs typeface="Times New Roman" panose="02020603050405020304" pitchFamily="18" charset="0"/>
            </a:endParaRPr>
          </a:p>
          <a:p>
            <a:pPr lvl="0" fontAlgn="base"/>
            <a:r>
              <a:rPr lang="en-IN" sz="1450" dirty="0">
                <a:latin typeface="Times New Roman" panose="02020603050405020304" pitchFamily="18" charset="0"/>
                <a:cs typeface="Times New Roman" panose="02020603050405020304" pitchFamily="18" charset="0"/>
              </a:rPr>
              <a:t>Season Length - Number of days of season.</a:t>
            </a:r>
            <a:endParaRPr lang="en-US" sz="1450" dirty="0">
              <a:latin typeface="Times New Roman" panose="02020603050405020304" pitchFamily="18" charset="0"/>
              <a:cs typeface="Times New Roman" panose="02020603050405020304" pitchFamily="18" charset="0"/>
            </a:endParaRPr>
          </a:p>
          <a:p>
            <a:pPr lvl="0" fontAlgn="base"/>
            <a:r>
              <a:rPr lang="en-IN" sz="1450" dirty="0">
                <a:latin typeface="Times New Roman" panose="02020603050405020304" pitchFamily="18" charset="0"/>
                <a:cs typeface="Times New Roman" panose="02020603050405020304" pitchFamily="18" charset="0"/>
              </a:rPr>
              <a:t>Number of weeks – Specifies the number of days they stayed in house.</a:t>
            </a:r>
            <a:endParaRPr lang="en-US" sz="1450" dirty="0">
              <a:latin typeface="Times New Roman" panose="02020603050405020304" pitchFamily="18" charset="0"/>
              <a:cs typeface="Times New Roman" panose="02020603050405020304" pitchFamily="18" charset="0"/>
            </a:endParaRPr>
          </a:p>
          <a:p>
            <a:pPr lvl="0" fontAlgn="base"/>
            <a:r>
              <a:rPr lang="en-IN" sz="1450" dirty="0">
                <a:latin typeface="Times New Roman" panose="02020603050405020304" pitchFamily="18" charset="0"/>
                <a:cs typeface="Times New Roman" panose="02020603050405020304" pitchFamily="18" charset="0"/>
              </a:rPr>
              <a:t>% Stayed – Specifies the Percentage of season length they stayed.</a:t>
            </a:r>
            <a:endParaRPr lang="en-US" sz="1450" dirty="0">
              <a:latin typeface="Times New Roman" panose="02020603050405020304" pitchFamily="18" charset="0"/>
              <a:cs typeface="Times New Roman" panose="02020603050405020304" pitchFamily="18" charset="0"/>
            </a:endParaRPr>
          </a:p>
          <a:p>
            <a:pPr lvl="0" fontAlgn="base"/>
            <a:r>
              <a:rPr lang="en-IN" sz="1450" dirty="0">
                <a:latin typeface="Times New Roman" panose="02020603050405020304" pitchFamily="18" charset="0"/>
                <a:cs typeface="Times New Roman" panose="02020603050405020304" pitchFamily="18" charset="0"/>
              </a:rPr>
              <a:t>Number of Housemates - Total number of house mates, in entire season, including wildcard entries.</a:t>
            </a:r>
            <a:endParaRPr lang="en-US" sz="1450" dirty="0">
              <a:latin typeface="Times New Roman" panose="02020603050405020304" pitchFamily="18" charset="0"/>
              <a:cs typeface="Times New Roman" panose="02020603050405020304" pitchFamily="18" charset="0"/>
            </a:endParaRPr>
          </a:p>
          <a:p>
            <a:pPr lvl="0" fontAlgn="base"/>
            <a:r>
              <a:rPr lang="en-IN" sz="1450" dirty="0">
                <a:latin typeface="Times New Roman" panose="02020603050405020304" pitchFamily="18" charset="0"/>
                <a:cs typeface="Times New Roman" panose="02020603050405020304" pitchFamily="18" charset="0"/>
              </a:rPr>
              <a:t>Host Name - Name of the host (who hosted most of the weekend episodes).</a:t>
            </a:r>
            <a:endParaRPr lang="en-US" sz="1450" dirty="0">
              <a:latin typeface="Times New Roman" panose="02020603050405020304" pitchFamily="18" charset="0"/>
              <a:cs typeface="Times New Roman" panose="02020603050405020304" pitchFamily="18" charset="0"/>
            </a:endParaRPr>
          </a:p>
          <a:p>
            <a:pPr fontAlgn="base"/>
            <a:r>
              <a:rPr lang="en-IN" sz="1450" dirty="0">
                <a:latin typeface="Times New Roman" panose="02020603050405020304" pitchFamily="18" charset="0"/>
                <a:cs typeface="Times New Roman" panose="02020603050405020304" pitchFamily="18" charset="0"/>
              </a:rPr>
              <a:t>Eviction Nominations Faced - Number of Nominations Faced by the Bigg Boss house mate to be Evicted</a:t>
            </a:r>
            <a:endParaRPr lang="en-US" sz="1450" dirty="0">
              <a:latin typeface="Times New Roman" panose="02020603050405020304" pitchFamily="18" charset="0"/>
              <a:cs typeface="Times New Roman" panose="02020603050405020304" pitchFamily="18" charset="0"/>
            </a:endParaRPr>
          </a:p>
          <a:p>
            <a:pPr lvl="0" fontAlgn="base"/>
            <a:r>
              <a:rPr lang="en-IN" sz="1450" dirty="0">
                <a:latin typeface="Times New Roman" panose="02020603050405020304" pitchFamily="18" charset="0"/>
                <a:cs typeface="Times New Roman" panose="02020603050405020304" pitchFamily="18" charset="0"/>
              </a:rPr>
              <a:t>Average TRP - Average TV TRP of the season.</a:t>
            </a:r>
            <a:endParaRPr lang="en-US" sz="1450" dirty="0">
              <a:latin typeface="Times New Roman" panose="02020603050405020304" pitchFamily="18" charset="0"/>
              <a:cs typeface="Times New Roman" panose="02020603050405020304" pitchFamily="18" charset="0"/>
            </a:endParaRPr>
          </a:p>
          <a:p>
            <a:pPr lvl="0" fontAlgn="base"/>
            <a:r>
              <a:rPr lang="en-IN" sz="1450" dirty="0">
                <a:latin typeface="Times New Roman" panose="02020603050405020304" pitchFamily="18" charset="0"/>
                <a:cs typeface="Times New Roman" panose="02020603050405020304" pitchFamily="18" charset="0"/>
              </a:rPr>
              <a:t>Number of re-entries - Number of re-entries into the house.</a:t>
            </a:r>
            <a:endParaRPr lang="en-US" sz="1450" dirty="0">
              <a:latin typeface="Times New Roman" panose="02020603050405020304" pitchFamily="18" charset="0"/>
              <a:cs typeface="Times New Roman" panose="02020603050405020304" pitchFamily="18" charset="0"/>
            </a:endParaRPr>
          </a:p>
          <a:p>
            <a:pPr lvl="0" fontAlgn="base"/>
            <a:r>
              <a:rPr lang="en-IN" sz="1450" dirty="0">
                <a:latin typeface="Times New Roman" panose="02020603050405020304" pitchFamily="18" charset="0"/>
                <a:cs typeface="Times New Roman" panose="02020603050405020304" pitchFamily="18" charset="0"/>
              </a:rPr>
              <a:t>Number of times elected as Captain - Number of times elected as Captain.</a:t>
            </a:r>
            <a:endParaRPr lang="en-US" sz="1450" dirty="0">
              <a:latin typeface="Times New Roman" panose="02020603050405020304" pitchFamily="18" charset="0"/>
              <a:cs typeface="Times New Roman" panose="02020603050405020304" pitchFamily="18" charset="0"/>
            </a:endParaRPr>
          </a:p>
          <a:p>
            <a:pPr lvl="0" fontAlgn="base"/>
            <a:r>
              <a:rPr lang="en-IN" sz="1450" dirty="0">
                <a:latin typeface="Times New Roman" panose="02020603050405020304" pitchFamily="18" charset="0"/>
                <a:cs typeface="Times New Roman" panose="02020603050405020304" pitchFamily="18" charset="0"/>
              </a:rPr>
              <a:t>Winner - Winner or not (1 - winner, 0 - otherwis</a:t>
            </a:r>
            <a:r>
              <a:rPr lang="en-IN" sz="1400" dirty="0">
                <a:latin typeface="Times New Roman" panose="02020603050405020304" pitchFamily="18" charset="0"/>
                <a:cs typeface="Times New Roman" panose="02020603050405020304" pitchFamily="18" charset="0"/>
              </a:rPr>
              <a:t>e).</a:t>
            </a:r>
            <a:endParaRPr lang="en-US" sz="1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254D5AA9-BD93-4BF1-8730-D1AB19F758E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a:t>
            </a:r>
          </a:p>
        </p:txBody>
      </p:sp>
    </p:spTree>
    <p:extLst>
      <p:ext uri="{BB962C8B-B14F-4D97-AF65-F5344CB8AC3E}">
        <p14:creationId xmlns:p14="http://schemas.microsoft.com/office/powerpoint/2010/main" val="196348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9CDB9F-3347-4CED-97F1-58B70977A927}"/>
              </a:ext>
            </a:extLst>
          </p:cNvPr>
          <p:cNvSpPr>
            <a:spLocks noGrp="1"/>
          </p:cNvSpPr>
          <p:nvPr>
            <p:ph idx="1"/>
          </p:nvPr>
        </p:nvSpPr>
        <p:spPr/>
        <p:txBody>
          <a:bodyPr vert="horz" lIns="91440" tIns="45720" rIns="91440" bIns="45720" rtlCol="0" anchor="t">
            <a:normAutofit fontScale="92500"/>
          </a:bodyPr>
          <a:lstStyle/>
          <a:p>
            <a:pPr marL="0" indent="0" algn="just">
              <a:buNone/>
            </a:pPr>
            <a:r>
              <a:rPr lang="en-US" sz="3000" dirty="0">
                <a:latin typeface="Times New Roman" panose="02020603050405020304" pitchFamily="18" charset="0"/>
                <a:cs typeface="Times New Roman" panose="02020603050405020304" pitchFamily="18" charset="0"/>
              </a:rPr>
              <a:t>Does No. Of Eviction Nominations affect Winning?</a:t>
            </a:r>
          </a:p>
          <a:p>
            <a:pPr algn="just"/>
            <a:endParaRPr lang="en-US" dirty="0">
              <a:latin typeface="Myriad Pro"/>
              <a:cs typeface="Arial"/>
            </a:endParaRPr>
          </a:p>
          <a:p>
            <a:pPr algn="just">
              <a:lnSpc>
                <a:spcPct val="170000"/>
              </a:lnSpc>
            </a:pPr>
            <a:endParaRPr lang="en-US" dirty="0">
              <a:latin typeface="Myriad Pro"/>
              <a:cs typeface="Arial"/>
            </a:endParaRPr>
          </a:p>
          <a:p>
            <a:pPr algn="just"/>
            <a:r>
              <a:rPr lang="en-US" sz="2600" dirty="0">
                <a:latin typeface="Times New Roman" panose="02020603050405020304" pitchFamily="18" charset="0"/>
                <a:cs typeface="Times New Roman" panose="02020603050405020304" pitchFamily="18" charset="0"/>
              </a:rPr>
              <a:t>In our dataset, Winner is indicated by the value 1, if not 0, which makes it to be a Binary categorical variable.</a:t>
            </a:r>
          </a:p>
          <a:p>
            <a:pPr algn="just"/>
            <a:r>
              <a:rPr lang="en-US" sz="2600" dirty="0">
                <a:latin typeface="Times New Roman" panose="02020603050405020304" pitchFamily="18" charset="0"/>
                <a:cs typeface="Times New Roman" panose="02020603050405020304" pitchFamily="18" charset="0"/>
              </a:rPr>
              <a:t>As the dependent variable is categorical (values-0,1), we performed Binary Logistic regression, and the obtained p-value is less than α, using which we conclude No. of Eviction Nominations affect Winning. </a:t>
            </a:r>
          </a:p>
          <a:p>
            <a:pPr algn="just"/>
            <a:r>
              <a:rPr lang="en-US" sz="2600" dirty="0">
                <a:latin typeface="Times New Roman" panose="02020603050405020304" pitchFamily="18" charset="0"/>
                <a:cs typeface="Times New Roman" panose="02020603050405020304" pitchFamily="18" charset="0"/>
              </a:rPr>
              <a:t>But is it affecting Positively or Negatively?</a:t>
            </a:r>
          </a:p>
          <a:p>
            <a:pPr marL="0" indent="0">
              <a:buNone/>
            </a:pPr>
            <a:endParaRPr lang="en-US" dirty="0"/>
          </a:p>
        </p:txBody>
      </p:sp>
      <p:sp>
        <p:nvSpPr>
          <p:cNvPr id="3" name="Title 2">
            <a:extLst>
              <a:ext uri="{FF2B5EF4-FFF2-40B4-BE49-F238E27FC236}">
                <a16:creationId xmlns:a16="http://schemas.microsoft.com/office/drawing/2014/main" id="{CF46ADD9-BFD0-498B-9C7E-F1A1C468CE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Inference 1</a:t>
            </a:r>
          </a:p>
        </p:txBody>
      </p:sp>
      <p:graphicFrame>
        <p:nvGraphicFramePr>
          <p:cNvPr id="4" name="Table 4">
            <a:extLst>
              <a:ext uri="{FF2B5EF4-FFF2-40B4-BE49-F238E27FC236}">
                <a16:creationId xmlns:a16="http://schemas.microsoft.com/office/drawing/2014/main" id="{9D7F200D-D40C-4673-B63B-D0E4514FBCEE}"/>
              </a:ext>
            </a:extLst>
          </p:cNvPr>
          <p:cNvGraphicFramePr>
            <a:graphicFrameLocks noGrp="1"/>
          </p:cNvGraphicFramePr>
          <p:nvPr>
            <p:extLst>
              <p:ext uri="{D42A27DB-BD31-4B8C-83A1-F6EECF244321}">
                <p14:modId xmlns:p14="http://schemas.microsoft.com/office/powerpoint/2010/main" val="3617366023"/>
              </p:ext>
            </p:extLst>
          </p:nvPr>
        </p:nvGraphicFramePr>
        <p:xfrm>
          <a:off x="665253" y="2057400"/>
          <a:ext cx="7640547" cy="762000"/>
        </p:xfrm>
        <a:graphic>
          <a:graphicData uri="http://schemas.openxmlformats.org/drawingml/2006/table">
            <a:tbl>
              <a:tblPr firstRow="1" bandRow="1">
                <a:tableStyleId>{5C22544A-7EE6-4342-B048-85BDC9FD1C3A}</a:tableStyleId>
              </a:tblPr>
              <a:tblGrid>
                <a:gridCol w="7640547">
                  <a:extLst>
                    <a:ext uri="{9D8B030D-6E8A-4147-A177-3AD203B41FA5}">
                      <a16:colId xmlns:a16="http://schemas.microsoft.com/office/drawing/2014/main" val="193915200"/>
                    </a:ext>
                  </a:extLst>
                </a:gridCol>
              </a:tblGrid>
              <a:tr h="0">
                <a:tc>
                  <a:txBody>
                    <a:bodyPr/>
                    <a:lstStyle/>
                    <a:p>
                      <a:pPr marL="0" marR="0" lvl="0" indent="0" algn="l">
                        <a:lnSpc>
                          <a:spcPct val="100000"/>
                        </a:lnSpc>
                        <a:spcBef>
                          <a:spcPct val="20000"/>
                        </a:spcBef>
                        <a:spcAft>
                          <a:spcPts val="0"/>
                        </a:spcAft>
                        <a:buNone/>
                      </a:pPr>
                      <a:r>
                        <a:rPr lang="en-US" sz="2000" b="0" i="0" u="none" strike="noStrike" noProof="0" dirty="0">
                          <a:latin typeface="Times New Roman" panose="02020603050405020304" pitchFamily="18" charset="0"/>
                          <a:cs typeface="Times New Roman" panose="02020603050405020304" pitchFamily="18" charset="0"/>
                        </a:rPr>
                        <a:t>H</a:t>
                      </a:r>
                      <a:r>
                        <a:rPr lang="en-US" sz="2000" b="0" i="0" u="none" strike="noStrike" baseline="-25000" noProof="0" dirty="0">
                          <a:latin typeface="Times New Roman" panose="02020603050405020304" pitchFamily="18" charset="0"/>
                          <a:cs typeface="Times New Roman" panose="02020603050405020304" pitchFamily="18" charset="0"/>
                        </a:rPr>
                        <a:t>0</a:t>
                      </a:r>
                      <a:r>
                        <a:rPr lang="en-US" sz="2000" b="0" i="0" u="none" strike="noStrike" noProof="0" dirty="0">
                          <a:latin typeface="Times New Roman" panose="02020603050405020304" pitchFamily="18" charset="0"/>
                          <a:cs typeface="Times New Roman" panose="02020603050405020304" pitchFamily="18" charset="0"/>
                        </a:rPr>
                        <a:t>: No. of Eviction Nominations is not one of the factor for Winning</a:t>
                      </a:r>
                    </a:p>
                    <a:p>
                      <a:pPr marL="0" marR="0" lvl="0" indent="0" algn="l">
                        <a:lnSpc>
                          <a:spcPct val="100000"/>
                        </a:lnSpc>
                        <a:spcBef>
                          <a:spcPct val="20000"/>
                        </a:spcBef>
                        <a:spcAft>
                          <a:spcPts val="0"/>
                        </a:spcAft>
                        <a:buNone/>
                      </a:pPr>
                      <a:r>
                        <a:rPr lang="en-US" sz="2000" b="0" i="0" u="none" strike="noStrike" noProof="0" dirty="0">
                          <a:latin typeface="Times New Roman" panose="02020603050405020304" pitchFamily="18" charset="0"/>
                          <a:cs typeface="Times New Roman" panose="02020603050405020304" pitchFamily="18" charset="0"/>
                        </a:rPr>
                        <a:t>H</a:t>
                      </a:r>
                      <a:r>
                        <a:rPr lang="en-US" sz="2000" b="0" i="0" u="none" strike="noStrike" baseline="-25000" noProof="0" dirty="0">
                          <a:latin typeface="Times New Roman" panose="02020603050405020304" pitchFamily="18" charset="0"/>
                          <a:cs typeface="Times New Roman" panose="02020603050405020304" pitchFamily="18" charset="0"/>
                        </a:rPr>
                        <a:t>1</a:t>
                      </a:r>
                      <a:r>
                        <a:rPr lang="en-US" sz="2000" b="0" i="0" u="none" strike="noStrike" noProof="0" dirty="0">
                          <a:latin typeface="Times New Roman" panose="02020603050405020304" pitchFamily="18" charset="0"/>
                          <a:cs typeface="Times New Roman" panose="02020603050405020304" pitchFamily="18" charset="0"/>
                        </a:rPr>
                        <a:t>: No. of Eviction Nominations is one of the factor for Winning</a:t>
                      </a:r>
                    </a:p>
                  </a:txBody>
                  <a:tcPr/>
                </a:tc>
                <a:extLst>
                  <a:ext uri="{0D108BD9-81ED-4DB2-BD59-A6C34878D82A}">
                    <a16:rowId xmlns:a16="http://schemas.microsoft.com/office/drawing/2014/main" val="282735737"/>
                  </a:ext>
                </a:extLst>
              </a:tr>
            </a:tbl>
          </a:graphicData>
        </a:graphic>
      </p:graphicFrame>
    </p:spTree>
    <p:extLst>
      <p:ext uri="{BB962C8B-B14F-4D97-AF65-F5344CB8AC3E}">
        <p14:creationId xmlns:p14="http://schemas.microsoft.com/office/powerpoint/2010/main" val="3575233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6579EDDC-618E-4143-B78C-5ECC9349B6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7997483" cy="4038600"/>
          </a:xfrm>
        </p:spPr>
      </p:pic>
    </p:spTree>
    <p:extLst>
      <p:ext uri="{BB962C8B-B14F-4D97-AF65-F5344CB8AC3E}">
        <p14:creationId xmlns:p14="http://schemas.microsoft.com/office/powerpoint/2010/main" val="2855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C74F78-C00E-44EC-8FF6-D51522277575}"/>
              </a:ext>
            </a:extLst>
          </p:cNvPr>
          <p:cNvSpPr>
            <a:spLocks noGrp="1"/>
          </p:cNvSpPr>
          <p:nvPr>
            <p:ph idx="1"/>
          </p:nvPr>
        </p:nvSpPr>
        <p:spPr/>
        <p:txBody>
          <a:bodyPr vert="horz" lIns="91440" tIns="45720" rIns="91440" bIns="45720" rtlCol="0" anchor="t">
            <a:normAutofit/>
          </a:bodyPr>
          <a:lstStyle/>
          <a:p>
            <a:pPr marL="0" indent="0" algn="just">
              <a:buNone/>
            </a:pPr>
            <a:r>
              <a:rPr lang="en-US" dirty="0">
                <a:latin typeface="Times New Roman" panose="02020603050405020304" pitchFamily="18" charset="0"/>
                <a:cs typeface="Times New Roman" panose="02020603050405020304" pitchFamily="18" charset="0"/>
              </a:rPr>
              <a:t>Does the Days Stayed(%) vary by Gender?</a:t>
            </a:r>
          </a:p>
          <a:p>
            <a:pPr algn="just"/>
            <a:endParaRPr lang="en-US" dirty="0">
              <a:latin typeface="Myriad Pro"/>
              <a:cs typeface="Arial"/>
            </a:endParaRPr>
          </a:p>
          <a:p>
            <a:pPr marL="0" indent="0" algn="just">
              <a:buNone/>
            </a:pPr>
            <a:endParaRPr lang="en-US" dirty="0">
              <a:latin typeface="Myriad Pro"/>
              <a:cs typeface="Arial"/>
            </a:endParaRPr>
          </a:p>
          <a:p>
            <a:pPr algn="just"/>
            <a:r>
              <a:rPr lang="en-US" sz="2500" dirty="0">
                <a:latin typeface="Times New Roman" panose="02020603050405020304" pitchFamily="18" charset="0"/>
                <a:cs typeface="Times New Roman" panose="02020603050405020304" pitchFamily="18" charset="0"/>
              </a:rPr>
              <a:t>As the Gender has 3 categories (Male, Female &amp; Transgender), we have performed ANOVA to check the variance. The results show that Percentage of Stay for contestant depends on their Gender.</a:t>
            </a:r>
          </a:p>
          <a:p>
            <a:endParaRPr lang="en-US" sz="1800" dirty="0"/>
          </a:p>
        </p:txBody>
      </p:sp>
      <p:sp>
        <p:nvSpPr>
          <p:cNvPr id="3" name="Title 2">
            <a:extLst>
              <a:ext uri="{FF2B5EF4-FFF2-40B4-BE49-F238E27FC236}">
                <a16:creationId xmlns:a16="http://schemas.microsoft.com/office/drawing/2014/main" id="{8AC52B6C-18B4-4B59-96E1-FE0105893E9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Inference 2</a:t>
            </a:r>
          </a:p>
        </p:txBody>
      </p:sp>
      <p:graphicFrame>
        <p:nvGraphicFramePr>
          <p:cNvPr id="5" name="Table 4">
            <a:extLst>
              <a:ext uri="{FF2B5EF4-FFF2-40B4-BE49-F238E27FC236}">
                <a16:creationId xmlns:a16="http://schemas.microsoft.com/office/drawing/2014/main" id="{C8DAE78A-F45C-4AD9-87D2-8BA6F3B2FAD4}"/>
              </a:ext>
            </a:extLst>
          </p:cNvPr>
          <p:cNvGraphicFramePr>
            <a:graphicFrameLocks noGrp="1"/>
          </p:cNvGraphicFramePr>
          <p:nvPr>
            <p:extLst>
              <p:ext uri="{D42A27DB-BD31-4B8C-83A1-F6EECF244321}">
                <p14:modId xmlns:p14="http://schemas.microsoft.com/office/powerpoint/2010/main" val="4074045053"/>
              </p:ext>
            </p:extLst>
          </p:nvPr>
        </p:nvGraphicFramePr>
        <p:xfrm>
          <a:off x="838200" y="1972998"/>
          <a:ext cx="7127693" cy="762000"/>
        </p:xfrm>
        <a:graphic>
          <a:graphicData uri="http://schemas.openxmlformats.org/drawingml/2006/table">
            <a:tbl>
              <a:tblPr firstRow="1" bandRow="1">
                <a:tableStyleId>{5C22544A-7EE6-4342-B048-85BDC9FD1C3A}</a:tableStyleId>
              </a:tblPr>
              <a:tblGrid>
                <a:gridCol w="7127693">
                  <a:extLst>
                    <a:ext uri="{9D8B030D-6E8A-4147-A177-3AD203B41FA5}">
                      <a16:colId xmlns:a16="http://schemas.microsoft.com/office/drawing/2014/main" val="193915200"/>
                    </a:ext>
                  </a:extLst>
                </a:gridCol>
              </a:tblGrid>
              <a:tr h="744070">
                <a:tc>
                  <a:txBody>
                    <a:bodyPr/>
                    <a:lstStyle/>
                    <a:p>
                      <a:pPr marL="0" marR="0" lvl="0" indent="0" algn="l">
                        <a:lnSpc>
                          <a:spcPct val="100000"/>
                        </a:lnSpc>
                        <a:spcBef>
                          <a:spcPct val="20000"/>
                        </a:spcBef>
                        <a:spcAft>
                          <a:spcPts val="0"/>
                        </a:spcAft>
                        <a:buNone/>
                      </a:pPr>
                      <a:r>
                        <a:rPr lang="en-US" sz="2000" b="0" i="0" u="none" strike="noStrike" noProof="0" dirty="0">
                          <a:latin typeface="Times New Roman" panose="02020603050405020304" pitchFamily="18" charset="0"/>
                          <a:cs typeface="Times New Roman" panose="02020603050405020304" pitchFamily="18" charset="0"/>
                        </a:rPr>
                        <a:t>H</a:t>
                      </a:r>
                      <a:r>
                        <a:rPr lang="en-US" sz="2000" b="0" i="0" u="none" strike="noStrike" baseline="-25000" noProof="0" dirty="0">
                          <a:latin typeface="Times New Roman" panose="02020603050405020304" pitchFamily="18" charset="0"/>
                          <a:cs typeface="Times New Roman" panose="02020603050405020304" pitchFamily="18" charset="0"/>
                        </a:rPr>
                        <a:t>0</a:t>
                      </a:r>
                      <a:r>
                        <a:rPr lang="en-US" sz="2000" b="0" i="0" u="none" strike="noStrike" noProof="0" dirty="0">
                          <a:latin typeface="Times New Roman" panose="02020603050405020304" pitchFamily="18" charset="0"/>
                          <a:cs typeface="Times New Roman" panose="02020603050405020304" pitchFamily="18" charset="0"/>
                        </a:rPr>
                        <a:t>: Days Stayed(%) does not vary by Gender</a:t>
                      </a:r>
                    </a:p>
                    <a:p>
                      <a:pPr marL="0" marR="0" lvl="0" indent="0" algn="l">
                        <a:lnSpc>
                          <a:spcPct val="100000"/>
                        </a:lnSpc>
                        <a:spcBef>
                          <a:spcPct val="20000"/>
                        </a:spcBef>
                        <a:spcAft>
                          <a:spcPts val="0"/>
                        </a:spcAft>
                        <a:buNone/>
                      </a:pPr>
                      <a:r>
                        <a:rPr lang="en-US" sz="2000" b="0" i="0" u="none" strike="noStrike" noProof="0" dirty="0">
                          <a:latin typeface="Times New Roman" panose="02020603050405020304" pitchFamily="18" charset="0"/>
                          <a:cs typeface="Times New Roman" panose="02020603050405020304" pitchFamily="18" charset="0"/>
                        </a:rPr>
                        <a:t>H</a:t>
                      </a:r>
                      <a:r>
                        <a:rPr lang="en-US" sz="2000" b="0" i="0" u="none" strike="noStrike" baseline="-25000" noProof="0" dirty="0">
                          <a:latin typeface="Times New Roman" panose="02020603050405020304" pitchFamily="18" charset="0"/>
                          <a:cs typeface="Times New Roman" panose="02020603050405020304" pitchFamily="18" charset="0"/>
                        </a:rPr>
                        <a:t>1</a:t>
                      </a:r>
                      <a:r>
                        <a:rPr lang="en-US" sz="2000" b="0" i="0" u="none" strike="noStrike" noProof="0" dirty="0">
                          <a:latin typeface="Times New Roman" panose="02020603050405020304" pitchFamily="18" charset="0"/>
                          <a:cs typeface="Times New Roman" panose="02020603050405020304" pitchFamily="18" charset="0"/>
                        </a:rPr>
                        <a:t>: Days Stayed(%)  varies by Gender</a:t>
                      </a:r>
                    </a:p>
                  </a:txBody>
                  <a:tcPr/>
                </a:tc>
                <a:extLst>
                  <a:ext uri="{0D108BD9-81ED-4DB2-BD59-A6C34878D82A}">
                    <a16:rowId xmlns:a16="http://schemas.microsoft.com/office/drawing/2014/main" val="282735737"/>
                  </a:ext>
                </a:extLst>
              </a:tr>
            </a:tbl>
          </a:graphicData>
        </a:graphic>
      </p:graphicFrame>
    </p:spTree>
    <p:extLst>
      <p:ext uri="{BB962C8B-B14F-4D97-AF65-F5344CB8AC3E}">
        <p14:creationId xmlns:p14="http://schemas.microsoft.com/office/powerpoint/2010/main" val="378717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9ABF1073-11DA-415C-B8CA-8A5665E4C8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752600"/>
            <a:ext cx="4800600" cy="3657600"/>
          </a:xfrm>
        </p:spPr>
      </p:pic>
      <p:pic>
        <p:nvPicPr>
          <p:cNvPr id="8" name="Picture 7">
            <a:extLst>
              <a:ext uri="{FF2B5EF4-FFF2-40B4-BE49-F238E27FC236}">
                <a16:creationId xmlns:a16="http://schemas.microsoft.com/office/drawing/2014/main" id="{4706BBF7-BD74-4EEC-B80D-A1290B3EF7C4}"/>
              </a:ext>
            </a:extLst>
          </p:cNvPr>
          <p:cNvPicPr>
            <a:picLocks noChangeAspect="1"/>
          </p:cNvPicPr>
          <p:nvPr/>
        </p:nvPicPr>
        <p:blipFill>
          <a:blip r:embed="rId3"/>
          <a:stretch>
            <a:fillRect/>
          </a:stretch>
        </p:blipFill>
        <p:spPr>
          <a:xfrm>
            <a:off x="5029200" y="2133600"/>
            <a:ext cx="3839528" cy="2971800"/>
          </a:xfrm>
          <a:prstGeom prst="rect">
            <a:avLst/>
          </a:prstGeom>
        </p:spPr>
      </p:pic>
    </p:spTree>
    <p:extLst>
      <p:ext uri="{BB962C8B-B14F-4D97-AF65-F5344CB8AC3E}">
        <p14:creationId xmlns:p14="http://schemas.microsoft.com/office/powerpoint/2010/main" val="3099685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2387DB-D0A0-407A-AA70-CFC09369880F}"/>
              </a:ext>
            </a:extLst>
          </p:cNvPr>
          <p:cNvSpPr>
            <a:spLocks noGrp="1"/>
          </p:cNvSpPr>
          <p:nvPr>
            <p:ph idx="1"/>
          </p:nvPr>
        </p:nvSpPr>
        <p:spPr/>
        <p:txBody>
          <a:bodyPr vert="horz" lIns="91440" tIns="45720" rIns="91440" bIns="45720" rtlCol="0" anchor="t">
            <a:normAutofit/>
          </a:bodyPr>
          <a:lstStyle/>
          <a:p>
            <a:r>
              <a:rPr lang="en-US" dirty="0">
                <a:latin typeface="Myriad Pro"/>
                <a:cs typeface="Arial"/>
              </a:rPr>
              <a:t>Which Gender contestants are selected more?</a:t>
            </a:r>
          </a:p>
          <a:p>
            <a:r>
              <a:rPr lang="en-US" dirty="0">
                <a:latin typeface="Myriad Pro"/>
                <a:cs typeface="Arial"/>
              </a:rPr>
              <a:t>Paired t-Test for Female vs Male by season, (Transgender ignored as there are very few observations)</a:t>
            </a:r>
            <a:endParaRPr lang="en-US" dirty="0"/>
          </a:p>
          <a:p>
            <a:endParaRPr lang="en-US" dirty="0"/>
          </a:p>
        </p:txBody>
      </p:sp>
      <p:sp>
        <p:nvSpPr>
          <p:cNvPr id="3" name="Title 2">
            <a:extLst>
              <a:ext uri="{FF2B5EF4-FFF2-40B4-BE49-F238E27FC236}">
                <a16:creationId xmlns:a16="http://schemas.microsoft.com/office/drawing/2014/main" id="{B8F96B88-A95C-483E-9072-C4E96DC6AAA6}"/>
              </a:ext>
            </a:extLst>
          </p:cNvPr>
          <p:cNvSpPr>
            <a:spLocks noGrp="1"/>
          </p:cNvSpPr>
          <p:nvPr>
            <p:ph type="title"/>
          </p:nvPr>
        </p:nvSpPr>
        <p:spPr/>
        <p:txBody>
          <a:bodyPr/>
          <a:lstStyle/>
          <a:p>
            <a:r>
              <a:rPr lang="en-US" dirty="0">
                <a:latin typeface="Times New Roman"/>
                <a:cs typeface="Times New Roman"/>
              </a:rPr>
              <a:t>Inference 3</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A6ED2E05-3BA5-4ADA-BA95-0513E87C2E9C}"/>
              </a:ext>
            </a:extLst>
          </p:cNvPr>
          <p:cNvPicPr>
            <a:picLocks noChangeAspect="1"/>
          </p:cNvPicPr>
          <p:nvPr/>
        </p:nvPicPr>
        <p:blipFill rotWithShape="1">
          <a:blip r:embed="rId2"/>
          <a:srcRect l="5996" r="5781" b="-344"/>
          <a:stretch/>
        </p:blipFill>
        <p:spPr>
          <a:xfrm>
            <a:off x="126461" y="3230325"/>
            <a:ext cx="4007801" cy="2848748"/>
          </a:xfrm>
          <a:prstGeom prst="rect">
            <a:avLst/>
          </a:prstGeom>
        </p:spPr>
      </p:pic>
      <p:pic>
        <p:nvPicPr>
          <p:cNvPr id="6" name="Picture 6" descr="A close up of a map&#10;&#10;Description generated with very high confidence">
            <a:extLst>
              <a:ext uri="{FF2B5EF4-FFF2-40B4-BE49-F238E27FC236}">
                <a16:creationId xmlns:a16="http://schemas.microsoft.com/office/drawing/2014/main" id="{F87699F8-F93B-4064-B2EF-4E04DF25062F}"/>
              </a:ext>
            </a:extLst>
          </p:cNvPr>
          <p:cNvPicPr>
            <a:picLocks noChangeAspect="1"/>
          </p:cNvPicPr>
          <p:nvPr/>
        </p:nvPicPr>
        <p:blipFill>
          <a:blip r:embed="rId3"/>
          <a:stretch>
            <a:fillRect/>
          </a:stretch>
        </p:blipFill>
        <p:spPr>
          <a:xfrm>
            <a:off x="4231533" y="2777561"/>
            <a:ext cx="4737370" cy="3549970"/>
          </a:xfrm>
          <a:prstGeom prst="rect">
            <a:avLst/>
          </a:prstGeom>
        </p:spPr>
      </p:pic>
    </p:spTree>
    <p:extLst>
      <p:ext uri="{BB962C8B-B14F-4D97-AF65-F5344CB8AC3E}">
        <p14:creationId xmlns:p14="http://schemas.microsoft.com/office/powerpoint/2010/main" val="222162492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920C5ABECFA94B9079800A9C06276F" ma:contentTypeVersion="6" ma:contentTypeDescription="Create a new document." ma:contentTypeScope="" ma:versionID="4246681cf7f7de4621a7d74089f88e4e">
  <xsd:schema xmlns:xsd="http://www.w3.org/2001/XMLSchema" xmlns:xs="http://www.w3.org/2001/XMLSchema" xmlns:p="http://schemas.microsoft.com/office/2006/metadata/properties" xmlns:ns2="aac42f39-0bb2-4aa7-b1bb-13277b160903" targetNamespace="http://schemas.microsoft.com/office/2006/metadata/properties" ma:root="true" ma:fieldsID="63f9aab56dccc0cd7fe2dffdb91b509d" ns2:_="">
    <xsd:import namespace="aac42f39-0bb2-4aa7-b1bb-13277b16090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42f39-0bb2-4aa7-b1bb-13277b1609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A4EFAF-FF97-44AA-A580-38EF8EDF813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0D57C98-EC4B-4A06-9373-72336DA647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42f39-0bb2-4aa7-b1bb-13277b1609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C7D7A8-4F1D-4CCC-A131-673DC6D654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1717</TotalTime>
  <Words>883</Words>
  <Application>Microsoft Office PowerPoint</Application>
  <PresentationFormat>On-screen Show (4:3)</PresentationFormat>
  <Paragraphs>92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1_Office Theme</vt:lpstr>
      <vt:lpstr>BIGG BOSS REALITY SHOW</vt:lpstr>
      <vt:lpstr>Introduction</vt:lpstr>
      <vt:lpstr>PowerPoint Presentation</vt:lpstr>
      <vt:lpstr>Dataset</vt:lpstr>
      <vt:lpstr>Inference 1</vt:lpstr>
      <vt:lpstr>PowerPoint Presentation</vt:lpstr>
      <vt:lpstr>Inference 2</vt:lpstr>
      <vt:lpstr>PowerPoint Presentation</vt:lpstr>
      <vt:lpstr>Inference 3</vt:lpstr>
      <vt:lpstr>Inference 4</vt:lpstr>
      <vt:lpstr>PowerPoint Presentation</vt:lpstr>
      <vt:lpstr>Inference 5</vt:lpstr>
      <vt:lpstr>PowerPoint Presentation</vt:lpstr>
      <vt:lpstr>Inference 6</vt:lpstr>
      <vt:lpstr>PowerPoint Presentation</vt:lpstr>
      <vt:lpstr>Inference 7</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Jennice O'Brien</dc:creator>
  <cp:lastModifiedBy>nikitha peddada</cp:lastModifiedBy>
  <cp:revision>643</cp:revision>
  <dcterms:created xsi:type="dcterms:W3CDTF">2010-05-18T23:17:18Z</dcterms:created>
  <dcterms:modified xsi:type="dcterms:W3CDTF">2019-12-09T19:10:48Z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0x01010030920C5ABECFA94B9079800A9C06276F</vt:lpwstr>
  </property>
</Properties>
</file>