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90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745343"/>
            <a:ext cx="4869180" cy="27389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29374" y="1242138"/>
            <a:ext cx="7415927" cy="2554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707"/>
              </a:lnSpc>
              <a:buNone/>
            </a:pPr>
            <a:r>
              <a:rPr lang="en-US" sz="5365" dirty="0">
                <a:solidFill>
                  <a:srgbClr val="38383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Respiratory Disease Classification Using An Ensemble Model</a:t>
            </a:r>
            <a:endParaRPr lang="en-US" sz="5365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350437" y="4432459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1944" dirty="0">
                <a:solidFill>
                  <a:srgbClr val="383838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Patrick Hand" pitchFamily="34" charset="-120"/>
              </a:rPr>
              <a:t>This presentation explores a novel ensemble model approach for accurate classification of respiratory diseases. By combining the strengths of different deep learning architectures, the model aims to provide a robust and reliable diagnostic tool.</a:t>
            </a:r>
            <a:endParaRPr lang="en-US" sz="1944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8" name="Shape 4"/>
          <p:cNvSpPr/>
          <p:nvPr/>
        </p:nvSpPr>
        <p:spPr>
          <a:xfrm>
            <a:off x="6350437" y="630876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9908316" y="7025284"/>
            <a:ext cx="350305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Aerial"/>
                <a:ea typeface="Patrick Hand" pitchFamily="34" charset="-122"/>
                <a:cs typeface="Patrick Hand" pitchFamily="34" charset="-120"/>
              </a:rPr>
              <a:t>by SANIKOMMU PRANAV REDDY</a:t>
            </a:r>
            <a:endParaRPr lang="en-US" sz="2400" dirty="0">
              <a:latin typeface="Ae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5" y="3811"/>
            <a:ext cx="14630400" cy="330660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71982" y="3314224"/>
            <a:ext cx="6365796" cy="542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74"/>
              </a:lnSpc>
              <a:buNone/>
            </a:pPr>
            <a:r>
              <a:rPr lang="en-US" sz="341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Performance Evaluation and Comparison</a:t>
            </a:r>
            <a:endParaRPr lang="en-US" sz="3419" dirty="0"/>
          </a:p>
        </p:txBody>
      </p:sp>
      <p:sp>
        <p:nvSpPr>
          <p:cNvPr id="6" name="Shape 3"/>
          <p:cNvSpPr/>
          <p:nvPr/>
        </p:nvSpPr>
        <p:spPr>
          <a:xfrm>
            <a:off x="1571982" y="4182547"/>
            <a:ext cx="11486317" cy="2507933"/>
          </a:xfrm>
          <a:prstGeom prst="roundRect">
            <a:avLst>
              <a:gd name="adj" fmla="val 363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1579602" y="4190167"/>
            <a:ext cx="11469886" cy="62317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1797963" y="4328041"/>
            <a:ext cx="3384947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Metric</a:t>
            </a:r>
            <a:endParaRPr lang="en-US" sz="1710" dirty="0"/>
          </a:p>
        </p:txBody>
      </p:sp>
      <p:sp>
        <p:nvSpPr>
          <p:cNvPr id="9" name="Text 6"/>
          <p:cNvSpPr/>
          <p:nvPr/>
        </p:nvSpPr>
        <p:spPr>
          <a:xfrm>
            <a:off x="5624632" y="4328041"/>
            <a:ext cx="3381137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Ensemble Model</a:t>
            </a:r>
            <a:endParaRPr lang="en-US" sz="1710" dirty="0"/>
          </a:p>
        </p:txBody>
      </p:sp>
      <p:sp>
        <p:nvSpPr>
          <p:cNvPr id="10" name="Text 7"/>
          <p:cNvSpPr/>
          <p:nvPr/>
        </p:nvSpPr>
        <p:spPr>
          <a:xfrm>
            <a:off x="9447490" y="4328041"/>
            <a:ext cx="3384947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Traditional Approaches</a:t>
            </a:r>
            <a:endParaRPr lang="en-US" sz="1710" dirty="0"/>
          </a:p>
        </p:txBody>
      </p:sp>
      <p:sp>
        <p:nvSpPr>
          <p:cNvPr id="11" name="Shape 8"/>
          <p:cNvSpPr/>
          <p:nvPr/>
        </p:nvSpPr>
        <p:spPr>
          <a:xfrm>
            <a:off x="1579602" y="4813340"/>
            <a:ext cx="11469886" cy="62317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797963" y="4951214"/>
            <a:ext cx="3384947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Accuracy</a:t>
            </a:r>
            <a:endParaRPr lang="en-US" sz="1710" dirty="0"/>
          </a:p>
        </p:txBody>
      </p:sp>
      <p:sp>
        <p:nvSpPr>
          <p:cNvPr id="13" name="Text 10"/>
          <p:cNvSpPr/>
          <p:nvPr/>
        </p:nvSpPr>
        <p:spPr>
          <a:xfrm>
            <a:off x="5624632" y="4951214"/>
            <a:ext cx="3381137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92%</a:t>
            </a:r>
            <a:endParaRPr lang="en-US" sz="1710" dirty="0"/>
          </a:p>
        </p:txBody>
      </p:sp>
      <p:sp>
        <p:nvSpPr>
          <p:cNvPr id="14" name="Text 11"/>
          <p:cNvSpPr/>
          <p:nvPr/>
        </p:nvSpPr>
        <p:spPr>
          <a:xfrm>
            <a:off x="9447490" y="4951214"/>
            <a:ext cx="3384947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85%</a:t>
            </a:r>
            <a:endParaRPr lang="en-US" sz="1710" dirty="0"/>
          </a:p>
        </p:txBody>
      </p:sp>
      <p:sp>
        <p:nvSpPr>
          <p:cNvPr id="15" name="Shape 12"/>
          <p:cNvSpPr/>
          <p:nvPr/>
        </p:nvSpPr>
        <p:spPr>
          <a:xfrm>
            <a:off x="1579602" y="5436513"/>
            <a:ext cx="11469886" cy="62317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1797963" y="5574387"/>
            <a:ext cx="3384947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F1-Score</a:t>
            </a:r>
            <a:endParaRPr lang="en-US" sz="1710" dirty="0"/>
          </a:p>
        </p:txBody>
      </p:sp>
      <p:sp>
        <p:nvSpPr>
          <p:cNvPr id="17" name="Text 14"/>
          <p:cNvSpPr/>
          <p:nvPr/>
        </p:nvSpPr>
        <p:spPr>
          <a:xfrm>
            <a:off x="5624632" y="5574387"/>
            <a:ext cx="3381137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0.91</a:t>
            </a:r>
            <a:endParaRPr lang="en-US" sz="1710" dirty="0"/>
          </a:p>
        </p:txBody>
      </p:sp>
      <p:sp>
        <p:nvSpPr>
          <p:cNvPr id="18" name="Text 15"/>
          <p:cNvSpPr/>
          <p:nvPr/>
        </p:nvSpPr>
        <p:spPr>
          <a:xfrm>
            <a:off x="9447490" y="5574387"/>
            <a:ext cx="3384947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0.84</a:t>
            </a:r>
            <a:endParaRPr lang="en-US" sz="1710" dirty="0"/>
          </a:p>
        </p:txBody>
      </p:sp>
      <p:sp>
        <p:nvSpPr>
          <p:cNvPr id="19" name="Shape 16"/>
          <p:cNvSpPr/>
          <p:nvPr/>
        </p:nvSpPr>
        <p:spPr>
          <a:xfrm>
            <a:off x="1579602" y="6059686"/>
            <a:ext cx="11469886" cy="62317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7"/>
          <p:cNvSpPr/>
          <p:nvPr/>
        </p:nvSpPr>
        <p:spPr>
          <a:xfrm>
            <a:off x="1797963" y="6197560"/>
            <a:ext cx="3384947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Inference Time</a:t>
            </a:r>
            <a:endParaRPr lang="en-US" sz="1710" dirty="0"/>
          </a:p>
        </p:txBody>
      </p:sp>
      <p:sp>
        <p:nvSpPr>
          <p:cNvPr id="21" name="Text 18"/>
          <p:cNvSpPr/>
          <p:nvPr/>
        </p:nvSpPr>
        <p:spPr>
          <a:xfrm>
            <a:off x="5624632" y="6197560"/>
            <a:ext cx="3381137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0.5 seconds</a:t>
            </a:r>
            <a:endParaRPr lang="en-US" sz="1710" dirty="0"/>
          </a:p>
        </p:txBody>
      </p:sp>
      <p:sp>
        <p:nvSpPr>
          <p:cNvPr id="22" name="Text 19"/>
          <p:cNvSpPr/>
          <p:nvPr/>
        </p:nvSpPr>
        <p:spPr>
          <a:xfrm>
            <a:off x="9447490" y="6197560"/>
            <a:ext cx="3384947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20 minutes</a:t>
            </a:r>
            <a:endParaRPr lang="en-US" sz="1710" dirty="0"/>
          </a:p>
        </p:txBody>
      </p:sp>
      <p:sp>
        <p:nvSpPr>
          <p:cNvPr id="23" name="Text 20"/>
          <p:cNvSpPr/>
          <p:nvPr/>
        </p:nvSpPr>
        <p:spPr>
          <a:xfrm>
            <a:off x="1571982" y="6934676"/>
            <a:ext cx="11486317" cy="694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The ensemble model demonstrates superior performance in terms of accuracy, F1-score, and inference speed compared to traditional diagnostic methods, highlighting its potential for widespread clinical adoption.</a:t>
            </a:r>
            <a:endParaRPr lang="en-US" sz="17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AEB35B-C93E-287A-0D0F-584AFBC0298F}"/>
              </a:ext>
            </a:extLst>
          </p:cNvPr>
          <p:cNvSpPr txBox="1"/>
          <p:nvPr/>
        </p:nvSpPr>
        <p:spPr>
          <a:xfrm>
            <a:off x="577782" y="636292"/>
            <a:ext cx="11023042" cy="6767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Dataset Overview: Respiratory Sound Database</a:t>
            </a:r>
          </a:p>
          <a:p>
            <a:pPr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Respiratory sounds indicate respiratory health and disorders.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Wheezing suggests asthma or COPD.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Digital stethoscopes capture these sounds.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Creators: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teams in Portugal and Greece.</a:t>
            </a:r>
          </a:p>
          <a:p>
            <a:pPr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Recordings: 920 annotated .wav files (10s-90s each).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Patients: 126 patients across all age groups.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5.5 hours total.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Respiratory Cycles: 6898 total.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Crackles: 1864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Wheezes: 886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Both: 506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90AA4-3C14-531B-7F29-98AA3E640904}"/>
              </a:ext>
            </a:extLst>
          </p:cNvPr>
          <p:cNvSpPr txBox="1"/>
          <p:nvPr/>
        </p:nvSpPr>
        <p:spPr>
          <a:xfrm>
            <a:off x="7807569" y="4020039"/>
            <a:ext cx="5255289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Included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Audio: 920 .wav files.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Annotations: 920 .txt files.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Diagnosis: Patient diagnosis text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Demographics: Patient demographic information.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Naming: Explanation and correction 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4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EB9F47-BDC0-7E6F-220B-27FE4790B136}"/>
              </a:ext>
            </a:extLst>
          </p:cNvPr>
          <p:cNvSpPr txBox="1"/>
          <p:nvPr/>
        </p:nvSpPr>
        <p:spPr>
          <a:xfrm>
            <a:off x="1718268" y="522517"/>
            <a:ext cx="10490479" cy="6420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Feature Extraction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MFCCs in Respiratory-Disease-Classification Using an Ensemble</a:t>
            </a:r>
            <a:r>
              <a:rPr lang="en-US" sz="2800" dirty="0"/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Overview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Mel-Frequency Cepstral Coefficients (MFCCs) are widely used in audio processing tasks, including speech and sound recognition. In our project, MFCCs play a crucial role in transforming respiratory audio recordings into feature-rich representations that our ensemble model can effectively process.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Why MFCCs?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Frequency Analysis: </a:t>
            </a:r>
            <a:r>
              <a:rPr lang="en-US" dirty="0"/>
              <a:t>MFCCs capture the power spectrum of audio signals, providing a detailed frequency representation that mimics the human auditory system.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Dimensionality Reduction</a:t>
            </a:r>
            <a:r>
              <a:rPr lang="en-US" dirty="0"/>
              <a:t>: By focusing on the most significant frequency components, MFCCs reduce the dimensionality of audio data, making it more manageable for machine learning algorithms.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Robust Features</a:t>
            </a:r>
            <a:r>
              <a:rPr lang="en-US" dirty="0"/>
              <a:t>: MFCCs are resilient to variations in amplitude and noise, making them ideal for analyzing real-world respiratory sounds.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4204335"/>
            <a:ext cx="5986820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Importance of Accurate Diagnosis</a:t>
            </a:r>
            <a:endParaRPr lang="en-US" sz="3888" dirty="0"/>
          </a:p>
        </p:txBody>
      </p:sp>
      <p:sp>
        <p:nvSpPr>
          <p:cNvPr id="6" name="Shape 3"/>
          <p:cNvSpPr/>
          <p:nvPr/>
        </p:nvSpPr>
        <p:spPr>
          <a:xfrm>
            <a:off x="864037" y="546937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87874" y="5598914"/>
            <a:ext cx="107633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333" dirty="0"/>
          </a:p>
        </p:txBody>
      </p:sp>
      <p:sp>
        <p:nvSpPr>
          <p:cNvPr id="8" name="Text 5"/>
          <p:cNvSpPr/>
          <p:nvPr/>
        </p:nvSpPr>
        <p:spPr>
          <a:xfrm>
            <a:off x="1666280" y="5469374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Early Detection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1666280" y="5926098"/>
            <a:ext cx="333398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Accurate diagnosis enables timely intervention and better patient outcomes.</a:t>
            </a:r>
            <a:endParaRPr lang="en-US" sz="1944" dirty="0"/>
          </a:p>
        </p:txBody>
      </p:sp>
      <p:sp>
        <p:nvSpPr>
          <p:cNvPr id="10" name="Shape 7"/>
          <p:cNvSpPr/>
          <p:nvPr/>
        </p:nvSpPr>
        <p:spPr>
          <a:xfrm>
            <a:off x="5247084" y="546937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455444" y="5598914"/>
            <a:ext cx="138708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333" dirty="0"/>
          </a:p>
        </p:txBody>
      </p:sp>
      <p:sp>
        <p:nvSpPr>
          <p:cNvPr id="12" name="Text 9"/>
          <p:cNvSpPr/>
          <p:nvPr/>
        </p:nvSpPr>
        <p:spPr>
          <a:xfrm>
            <a:off x="6049328" y="5469374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Personalized Treatment</a:t>
            </a:r>
            <a:endParaRPr lang="en-US" sz="1944" dirty="0"/>
          </a:p>
        </p:txBody>
      </p:sp>
      <p:sp>
        <p:nvSpPr>
          <p:cNvPr id="13" name="Text 10"/>
          <p:cNvSpPr/>
          <p:nvPr/>
        </p:nvSpPr>
        <p:spPr>
          <a:xfrm>
            <a:off x="6049328" y="5926098"/>
            <a:ext cx="333398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Precise classification of respiratory conditions allows for tailored treatment plans.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9630132" y="546937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841468" y="5598914"/>
            <a:ext cx="132755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333" dirty="0"/>
          </a:p>
        </p:txBody>
      </p:sp>
      <p:sp>
        <p:nvSpPr>
          <p:cNvPr id="16" name="Text 13"/>
          <p:cNvSpPr/>
          <p:nvPr/>
        </p:nvSpPr>
        <p:spPr>
          <a:xfrm>
            <a:off x="10432375" y="5469374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Public Health Monitoring</a:t>
            </a:r>
            <a:endParaRPr lang="en-US" sz="1944" dirty="0"/>
          </a:p>
        </p:txBody>
      </p:sp>
      <p:sp>
        <p:nvSpPr>
          <p:cNvPr id="17" name="Text 14"/>
          <p:cNvSpPr/>
          <p:nvPr/>
        </p:nvSpPr>
        <p:spPr>
          <a:xfrm>
            <a:off x="10432375" y="5926098"/>
            <a:ext cx="333398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Reliable disease identification supports effective epidemiological surveillance.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516267"/>
            <a:ext cx="6690955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Limitations of Traditional Approaches</a:t>
            </a:r>
            <a:endParaRPr lang="en-US" sz="3888" dirty="0"/>
          </a:p>
        </p:txBody>
      </p:sp>
      <p:sp>
        <p:nvSpPr>
          <p:cNvPr id="5" name="Text 3"/>
          <p:cNvSpPr/>
          <p:nvPr/>
        </p:nvSpPr>
        <p:spPr>
          <a:xfrm>
            <a:off x="864037" y="3750469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Subjective Interpretation</a:t>
            </a: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864037" y="4305895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Reliance on manual examination and diagnostic imaging can lead to inconsistencies.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750469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Time-Consuming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5372695" y="4305895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Traditional methods often require extensive clinical tests and wait times for results.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750469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Limited Scalability</a:t>
            </a:r>
            <a:endParaRPr lang="en-US" sz="1944" dirty="0"/>
          </a:p>
        </p:txBody>
      </p:sp>
      <p:sp>
        <p:nvSpPr>
          <p:cNvPr id="10" name="Text 8"/>
          <p:cNvSpPr/>
          <p:nvPr/>
        </p:nvSpPr>
        <p:spPr>
          <a:xfrm>
            <a:off x="9881354" y="4305895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The need for specialized medical expertise constrains the availability of these services.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 rotWithShape="1">
          <a:blip r:embed="rId4"/>
          <a:srcRect b="22425"/>
          <a:stretch/>
        </p:blipFill>
        <p:spPr>
          <a:xfrm>
            <a:off x="308669" y="1873153"/>
            <a:ext cx="4869061" cy="37740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763548"/>
            <a:ext cx="5187910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Ensemble Model Architecture</a:t>
            </a:r>
            <a:endParaRPr lang="en-US" sz="3888" dirty="0"/>
          </a:p>
        </p:txBody>
      </p:sp>
      <p:sp>
        <p:nvSpPr>
          <p:cNvPr id="7" name="Shape 3"/>
          <p:cNvSpPr/>
          <p:nvPr/>
        </p:nvSpPr>
        <p:spPr>
          <a:xfrm>
            <a:off x="6705362" y="1750933"/>
            <a:ext cx="30837" cy="5715000"/>
          </a:xfrm>
          <a:prstGeom prst="roundRect">
            <a:avLst>
              <a:gd name="adj" fmla="val 336262"/>
            </a:avLst>
          </a:prstGeom>
          <a:solidFill>
            <a:srgbClr val="CCCCCC"/>
          </a:solidFill>
          <a:ln/>
        </p:spPr>
      </p:sp>
      <p:sp>
        <p:nvSpPr>
          <p:cNvPr id="8" name="Shape 4"/>
          <p:cNvSpPr/>
          <p:nvPr/>
        </p:nvSpPr>
        <p:spPr>
          <a:xfrm>
            <a:off x="6998434" y="2290822"/>
            <a:ext cx="864037" cy="30837"/>
          </a:xfrm>
          <a:prstGeom prst="roundRect">
            <a:avLst>
              <a:gd name="adj" fmla="val 336262"/>
            </a:avLst>
          </a:prstGeom>
          <a:solidFill>
            <a:srgbClr val="CCCCCC"/>
          </a:solidFill>
          <a:ln/>
        </p:spPr>
      </p:sp>
      <p:sp>
        <p:nvSpPr>
          <p:cNvPr id="9" name="Shape 5"/>
          <p:cNvSpPr/>
          <p:nvPr/>
        </p:nvSpPr>
        <p:spPr>
          <a:xfrm>
            <a:off x="6443008" y="202858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666845" y="2158127"/>
            <a:ext cx="107633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333" dirty="0"/>
          </a:p>
        </p:txBody>
      </p:sp>
      <p:sp>
        <p:nvSpPr>
          <p:cNvPr id="11" name="Text 7"/>
          <p:cNvSpPr/>
          <p:nvPr/>
        </p:nvSpPr>
        <p:spPr>
          <a:xfrm>
            <a:off x="8078510" y="1997750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CNN Component</a:t>
            </a:r>
            <a:endParaRPr lang="en-US" sz="1944" dirty="0"/>
          </a:p>
        </p:txBody>
      </p:sp>
      <p:sp>
        <p:nvSpPr>
          <p:cNvPr id="12" name="Text 8"/>
          <p:cNvSpPr/>
          <p:nvPr/>
        </p:nvSpPr>
        <p:spPr>
          <a:xfrm>
            <a:off x="8078510" y="2454473"/>
            <a:ext cx="56878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Leverages the power of convolutional neural networks for image-based feature extraction.</a:t>
            </a:r>
            <a:endParaRPr lang="en-US" sz="1944" dirty="0"/>
          </a:p>
        </p:txBody>
      </p:sp>
      <p:sp>
        <p:nvSpPr>
          <p:cNvPr id="13" name="Shape 9"/>
          <p:cNvSpPr/>
          <p:nvPr/>
        </p:nvSpPr>
        <p:spPr>
          <a:xfrm>
            <a:off x="6998434" y="4278094"/>
            <a:ext cx="864037" cy="30837"/>
          </a:xfrm>
          <a:prstGeom prst="roundRect">
            <a:avLst>
              <a:gd name="adj" fmla="val 336262"/>
            </a:avLst>
          </a:prstGeom>
          <a:solidFill>
            <a:srgbClr val="CCCCCC"/>
          </a:solidFill>
          <a:ln/>
        </p:spPr>
      </p:sp>
      <p:sp>
        <p:nvSpPr>
          <p:cNvPr id="14" name="Shape 10"/>
          <p:cNvSpPr/>
          <p:nvPr/>
        </p:nvSpPr>
        <p:spPr>
          <a:xfrm>
            <a:off x="6443008" y="401585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651367" y="4145399"/>
            <a:ext cx="138708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333" dirty="0"/>
          </a:p>
        </p:txBody>
      </p:sp>
      <p:sp>
        <p:nvSpPr>
          <p:cNvPr id="16" name="Text 12"/>
          <p:cNvSpPr/>
          <p:nvPr/>
        </p:nvSpPr>
        <p:spPr>
          <a:xfrm>
            <a:off x="8078510" y="3985022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GRU Component</a:t>
            </a:r>
            <a:endParaRPr lang="en-US" sz="1944" dirty="0"/>
          </a:p>
        </p:txBody>
      </p:sp>
      <p:sp>
        <p:nvSpPr>
          <p:cNvPr id="17" name="Text 13"/>
          <p:cNvSpPr/>
          <p:nvPr/>
        </p:nvSpPr>
        <p:spPr>
          <a:xfrm>
            <a:off x="8078510" y="4441746"/>
            <a:ext cx="56878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Utilizes gated recurrent units to capture temporal dependencies in patient data.</a:t>
            </a:r>
            <a:endParaRPr lang="en-US" sz="1944" dirty="0"/>
          </a:p>
        </p:txBody>
      </p:sp>
      <p:sp>
        <p:nvSpPr>
          <p:cNvPr id="18" name="Shape 14"/>
          <p:cNvSpPr/>
          <p:nvPr/>
        </p:nvSpPr>
        <p:spPr>
          <a:xfrm>
            <a:off x="6998434" y="6265366"/>
            <a:ext cx="864037" cy="30837"/>
          </a:xfrm>
          <a:prstGeom prst="roundRect">
            <a:avLst>
              <a:gd name="adj" fmla="val 336262"/>
            </a:avLst>
          </a:prstGeom>
          <a:solidFill>
            <a:srgbClr val="CCCCCC"/>
          </a:solidFill>
          <a:ln/>
        </p:spPr>
      </p:sp>
      <p:sp>
        <p:nvSpPr>
          <p:cNvPr id="19" name="Shape 15"/>
          <p:cNvSpPr/>
          <p:nvPr/>
        </p:nvSpPr>
        <p:spPr>
          <a:xfrm>
            <a:off x="6443008" y="600313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654344" y="6132671"/>
            <a:ext cx="132755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3"/>
              </a:lnSpc>
              <a:buNone/>
            </a:pPr>
            <a:r>
              <a:rPr lang="en-US" sz="2333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333" dirty="0"/>
          </a:p>
        </p:txBody>
      </p:sp>
      <p:sp>
        <p:nvSpPr>
          <p:cNvPr id="21" name="Text 17"/>
          <p:cNvSpPr/>
          <p:nvPr/>
        </p:nvSpPr>
        <p:spPr>
          <a:xfrm>
            <a:off x="8078510" y="5972294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Transformer Component</a:t>
            </a:r>
            <a:endParaRPr lang="en-US" sz="1944" dirty="0"/>
          </a:p>
        </p:txBody>
      </p:sp>
      <p:sp>
        <p:nvSpPr>
          <p:cNvPr id="22" name="Text 18"/>
          <p:cNvSpPr/>
          <p:nvPr/>
        </p:nvSpPr>
        <p:spPr>
          <a:xfrm>
            <a:off x="8078510" y="6429018"/>
            <a:ext cx="56878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Employs the transformer architecture for enhanced learning of complex relationships.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280452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033" y="475178"/>
            <a:ext cx="9142214" cy="573976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744033" y="6474143"/>
            <a:ext cx="6084689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02"/>
              </a:lnSpc>
              <a:buNone/>
            </a:pPr>
            <a:r>
              <a:rPr lang="en-US" sz="2722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Convolutional Neural Network (CNN) Component</a:t>
            </a:r>
            <a:endParaRPr lang="en-US" sz="2722" dirty="0"/>
          </a:p>
        </p:txBody>
      </p:sp>
      <p:sp>
        <p:nvSpPr>
          <p:cNvPr id="6" name="Shape 3"/>
          <p:cNvSpPr/>
          <p:nvPr/>
        </p:nvSpPr>
        <p:spPr>
          <a:xfrm>
            <a:off x="2744033" y="7165300"/>
            <a:ext cx="4484727" cy="1233607"/>
          </a:xfrm>
          <a:prstGeom prst="roundRect">
            <a:avLst>
              <a:gd name="adj" fmla="val 5884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924413" y="7345680"/>
            <a:ext cx="1866424" cy="2160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701"/>
              </a:lnSpc>
              <a:buNone/>
            </a:pPr>
            <a:r>
              <a:rPr lang="en-US" sz="136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Image-based Feature Learning</a:t>
            </a:r>
            <a:endParaRPr lang="en-US" sz="1361" dirty="0"/>
          </a:p>
        </p:txBody>
      </p:sp>
      <p:sp>
        <p:nvSpPr>
          <p:cNvPr id="8" name="Text 5"/>
          <p:cNvSpPr/>
          <p:nvPr/>
        </p:nvSpPr>
        <p:spPr>
          <a:xfrm>
            <a:off x="2924413" y="7665363"/>
            <a:ext cx="4123968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Extracts and learns meaningful patterns from medical imaging data.</a:t>
            </a:r>
            <a:endParaRPr lang="en-US" sz="1361" dirty="0"/>
          </a:p>
        </p:txBody>
      </p:sp>
      <p:sp>
        <p:nvSpPr>
          <p:cNvPr id="9" name="Shape 6"/>
          <p:cNvSpPr/>
          <p:nvPr/>
        </p:nvSpPr>
        <p:spPr>
          <a:xfrm>
            <a:off x="7401520" y="7165300"/>
            <a:ext cx="4484727" cy="1233607"/>
          </a:xfrm>
          <a:prstGeom prst="roundRect">
            <a:avLst>
              <a:gd name="adj" fmla="val 5884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1900" y="7345680"/>
            <a:ext cx="1730573" cy="2160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701"/>
              </a:lnSpc>
              <a:buNone/>
            </a:pPr>
            <a:r>
              <a:rPr lang="en-US" sz="136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Hierarchical Representation</a:t>
            </a:r>
            <a:endParaRPr lang="en-US" sz="1361" dirty="0"/>
          </a:p>
        </p:txBody>
      </p:sp>
      <p:sp>
        <p:nvSpPr>
          <p:cNvPr id="11" name="Text 8"/>
          <p:cNvSpPr/>
          <p:nvPr/>
        </p:nvSpPr>
        <p:spPr>
          <a:xfrm>
            <a:off x="7581900" y="7665363"/>
            <a:ext cx="4123968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Captures low-level visual features and builds up to higher-level disease signatures.</a:t>
            </a:r>
            <a:endParaRPr lang="en-US" sz="1361" dirty="0"/>
          </a:p>
        </p:txBody>
      </p:sp>
      <p:sp>
        <p:nvSpPr>
          <p:cNvPr id="12" name="Shape 9"/>
          <p:cNvSpPr/>
          <p:nvPr/>
        </p:nvSpPr>
        <p:spPr>
          <a:xfrm>
            <a:off x="2744033" y="8571667"/>
            <a:ext cx="4484727" cy="1233607"/>
          </a:xfrm>
          <a:prstGeom prst="roundRect">
            <a:avLst>
              <a:gd name="adj" fmla="val 5884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924413" y="8752046"/>
            <a:ext cx="1728192" cy="2160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701"/>
              </a:lnSpc>
              <a:buNone/>
            </a:pPr>
            <a:r>
              <a:rPr lang="en-US" sz="136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Robust Performance</a:t>
            </a:r>
            <a:endParaRPr lang="en-US" sz="1361" dirty="0"/>
          </a:p>
        </p:txBody>
      </p:sp>
      <p:sp>
        <p:nvSpPr>
          <p:cNvPr id="14" name="Text 11"/>
          <p:cNvSpPr/>
          <p:nvPr/>
        </p:nvSpPr>
        <p:spPr>
          <a:xfrm>
            <a:off x="2924413" y="9071729"/>
            <a:ext cx="4123968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Proven effectiveness in various image classification tasks, including radiology.</a:t>
            </a:r>
            <a:endParaRPr lang="en-US" sz="1361" dirty="0"/>
          </a:p>
        </p:txBody>
      </p:sp>
      <p:sp>
        <p:nvSpPr>
          <p:cNvPr id="15" name="Shape 12"/>
          <p:cNvSpPr/>
          <p:nvPr/>
        </p:nvSpPr>
        <p:spPr>
          <a:xfrm>
            <a:off x="7401520" y="8571667"/>
            <a:ext cx="4484727" cy="1233607"/>
          </a:xfrm>
          <a:prstGeom prst="roundRect">
            <a:avLst>
              <a:gd name="adj" fmla="val 5884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7581900" y="8752046"/>
            <a:ext cx="1728192" cy="2160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701"/>
              </a:lnSpc>
              <a:buNone/>
            </a:pPr>
            <a:r>
              <a:rPr lang="en-US" sz="136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Efficient Inference</a:t>
            </a:r>
            <a:endParaRPr lang="en-US" sz="1361" dirty="0"/>
          </a:p>
        </p:txBody>
      </p:sp>
      <p:sp>
        <p:nvSpPr>
          <p:cNvPr id="17" name="Text 14"/>
          <p:cNvSpPr/>
          <p:nvPr/>
        </p:nvSpPr>
        <p:spPr>
          <a:xfrm>
            <a:off x="7581900" y="9071729"/>
            <a:ext cx="4123968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Enables rapid analysis and decision-making for timely diagnosis.</a:t>
            </a:r>
            <a:endParaRPr lang="en-US" sz="136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86" y="2243614"/>
            <a:ext cx="4944428" cy="374237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45066" y="771406"/>
            <a:ext cx="6235660" cy="5418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67"/>
              </a:lnSpc>
              <a:buNone/>
            </a:pPr>
            <a:r>
              <a:rPr lang="en-US" sz="341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Gated Recurrent Unit (GRU) Component</a:t>
            </a:r>
            <a:endParaRPr lang="en-US" sz="341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066" y="1638419"/>
            <a:ext cx="541853" cy="54185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45066" y="2396966"/>
            <a:ext cx="2167771" cy="2709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34"/>
              </a:lnSpc>
              <a:buNone/>
            </a:pPr>
            <a:r>
              <a:rPr lang="en-US" sz="170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Clinical Data</a:t>
            </a:r>
            <a:endParaRPr lang="en-US" sz="1707" dirty="0"/>
          </a:p>
        </p:txBody>
      </p:sp>
      <p:sp>
        <p:nvSpPr>
          <p:cNvPr id="9" name="Text 4"/>
          <p:cNvSpPr/>
          <p:nvPr/>
        </p:nvSpPr>
        <p:spPr>
          <a:xfrm>
            <a:off x="6245066" y="2797969"/>
            <a:ext cx="7626667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170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Processes longitudinal patient data, such as vital signs and laboratory results.</a:t>
            </a:r>
            <a:endParaRPr lang="en-US" sz="1707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066" y="3795117"/>
            <a:ext cx="541853" cy="54185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45066" y="4553664"/>
            <a:ext cx="2167771" cy="2709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34"/>
              </a:lnSpc>
              <a:buNone/>
            </a:pPr>
            <a:r>
              <a:rPr lang="en-US" sz="170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Temporal Modeling</a:t>
            </a:r>
            <a:endParaRPr lang="en-US" sz="1707" dirty="0"/>
          </a:p>
        </p:txBody>
      </p:sp>
      <p:sp>
        <p:nvSpPr>
          <p:cNvPr id="12" name="Text 6"/>
          <p:cNvSpPr/>
          <p:nvPr/>
        </p:nvSpPr>
        <p:spPr>
          <a:xfrm>
            <a:off x="6245066" y="4954667"/>
            <a:ext cx="7626667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170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Captures the dynamic nature of respiratory disease progression and presentation.</a:t>
            </a:r>
            <a:endParaRPr lang="en-US" sz="1707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5066" y="5951815"/>
            <a:ext cx="541853" cy="54185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45066" y="6710363"/>
            <a:ext cx="2167771" cy="2709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34"/>
              </a:lnSpc>
              <a:buNone/>
            </a:pPr>
            <a:r>
              <a:rPr lang="en-US" sz="170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Diagnostic Insights</a:t>
            </a:r>
            <a:endParaRPr lang="en-US" sz="1707" dirty="0"/>
          </a:p>
        </p:txBody>
      </p:sp>
      <p:sp>
        <p:nvSpPr>
          <p:cNvPr id="15" name="Text 8"/>
          <p:cNvSpPr/>
          <p:nvPr/>
        </p:nvSpPr>
        <p:spPr>
          <a:xfrm>
            <a:off x="6245066" y="7111365"/>
            <a:ext cx="7626667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170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Learns complex temporal patterns to enhance the overall classification performance.</a:t>
            </a:r>
            <a:endParaRPr lang="en-US" sz="170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458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458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00" y="3109317"/>
            <a:ext cx="4871799" cy="201370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46508" y="675799"/>
            <a:ext cx="4914900" cy="6143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38"/>
              </a:lnSpc>
              <a:buNone/>
            </a:pPr>
            <a:r>
              <a:rPr lang="en-US" sz="387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Transformer Component</a:t>
            </a:r>
            <a:endParaRPr lang="en-US" sz="387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508" y="1658779"/>
            <a:ext cx="1228725" cy="196596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43850" y="1904524"/>
            <a:ext cx="2457450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9"/>
              </a:lnSpc>
              <a:buNone/>
            </a:pPr>
            <a:r>
              <a:rPr lang="en-US" sz="1935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Attention Mechanism</a:t>
            </a:r>
            <a:endParaRPr lang="en-US" sz="1935" dirty="0"/>
          </a:p>
        </p:txBody>
      </p:sp>
      <p:sp>
        <p:nvSpPr>
          <p:cNvPr id="9" name="Text 4"/>
          <p:cNvSpPr/>
          <p:nvPr/>
        </p:nvSpPr>
        <p:spPr>
          <a:xfrm>
            <a:off x="7943850" y="2359104"/>
            <a:ext cx="5826443" cy="7862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96"/>
              </a:lnSpc>
              <a:buNone/>
            </a:pPr>
            <a:r>
              <a:rPr lang="en-US" sz="1935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Leverages the transformer's ability to capture long-range dependencies in data.</a:t>
            </a:r>
            <a:endParaRPr lang="en-US" sz="1935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6508" y="3624739"/>
            <a:ext cx="1228725" cy="196596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43850" y="3870484"/>
            <a:ext cx="2457450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9"/>
              </a:lnSpc>
              <a:buNone/>
            </a:pPr>
            <a:r>
              <a:rPr lang="en-US" sz="1935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Multimodal Integration</a:t>
            </a:r>
            <a:endParaRPr lang="en-US" sz="1935" dirty="0"/>
          </a:p>
        </p:txBody>
      </p:sp>
      <p:sp>
        <p:nvSpPr>
          <p:cNvPr id="12" name="Text 6"/>
          <p:cNvSpPr/>
          <p:nvPr/>
        </p:nvSpPr>
        <p:spPr>
          <a:xfrm>
            <a:off x="7943850" y="4325064"/>
            <a:ext cx="5826443" cy="7862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96"/>
              </a:lnSpc>
              <a:buNone/>
            </a:pPr>
            <a:r>
              <a:rPr lang="en-US" sz="1935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Seamlessly combines features from the CNN and GRU components.</a:t>
            </a:r>
            <a:endParaRPr lang="en-US" sz="1935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6508" y="5590699"/>
            <a:ext cx="1228725" cy="196596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943850" y="5836444"/>
            <a:ext cx="2457450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9"/>
              </a:lnSpc>
              <a:buNone/>
            </a:pPr>
            <a:r>
              <a:rPr lang="en-US" sz="1935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Adaptive Learning</a:t>
            </a:r>
            <a:endParaRPr lang="en-US" sz="1935" dirty="0"/>
          </a:p>
        </p:txBody>
      </p:sp>
      <p:sp>
        <p:nvSpPr>
          <p:cNvPr id="15" name="Text 8"/>
          <p:cNvSpPr/>
          <p:nvPr/>
        </p:nvSpPr>
        <p:spPr>
          <a:xfrm>
            <a:off x="7943850" y="6291024"/>
            <a:ext cx="5826443" cy="7862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96"/>
              </a:lnSpc>
              <a:buNone/>
            </a:pPr>
            <a:r>
              <a:rPr lang="en-US" sz="1935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Dynamically adjusts the contribution of each component based on the input.</a:t>
            </a:r>
            <a:endParaRPr lang="en-US" sz="193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650</Words>
  <Application>Microsoft Office PowerPoint</Application>
  <PresentationFormat>Custom</PresentationFormat>
  <Paragraphs>107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UI Gothic</vt:lpstr>
      <vt:lpstr>Aerial</vt:lpstr>
      <vt:lpstr>Arial</vt:lpstr>
      <vt:lpstr>Arial Black</vt:lpstr>
      <vt:lpstr>Microsoft Sans Serif</vt:lpstr>
      <vt:lpstr>Patrick Hand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SANIKOMMU PRANAV  REDDY - [CH.EN.U4AIE21046]</cp:lastModifiedBy>
  <cp:revision>6</cp:revision>
  <dcterms:created xsi:type="dcterms:W3CDTF">2024-07-15T05:57:29Z</dcterms:created>
  <dcterms:modified xsi:type="dcterms:W3CDTF">2024-07-15T06:14:05Z</dcterms:modified>
</cp:coreProperties>
</file>