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57" r:id="rId4"/>
    <p:sldId id="259" r:id="rId5"/>
    <p:sldId id="260" r:id="rId6"/>
    <p:sldId id="261" r:id="rId7"/>
    <p:sldId id="263" r:id="rId8"/>
    <p:sldId id="264" r:id="rId9"/>
    <p:sldId id="265" r:id="rId10"/>
    <p:sldId id="267" r:id="rId11"/>
    <p:sldId id="271" r:id="rId12"/>
    <p:sldId id="278" r:id="rId13"/>
    <p:sldId id="274" r:id="rId14"/>
    <p:sldId id="266" r:id="rId15"/>
    <p:sldId id="272" r:id="rId16"/>
    <p:sldId id="275" r:id="rId17"/>
    <p:sldId id="279" r:id="rId18"/>
    <p:sldId id="273" r:id="rId19"/>
    <p:sldId id="277" r:id="rId20"/>
    <p:sldId id="276" r:id="rId21"/>
    <p:sldId id="268" r:id="rId22"/>
    <p:sldId id="282" r:id="rId23"/>
    <p:sldId id="281" r:id="rId24"/>
    <p:sldId id="280" r:id="rId25"/>
    <p:sldId id="26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iram dhanalakota" initials="sd" lastIdx="2" clrIdx="0">
    <p:extLst>
      <p:ext uri="{19B8F6BF-5375-455C-9EA6-DF929625EA0E}">
        <p15:presenceInfo xmlns:p15="http://schemas.microsoft.com/office/powerpoint/2012/main" userId="8307ced8a8941e2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2194A"/>
    <a:srgbClr val="F24B0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0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E365E-7F22-9827-1742-B7E98C7D2E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EB26FB5-C840-38EB-AFC6-80FBEE990D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080F274-6527-2145-2264-C79107FC38F6}"/>
              </a:ext>
            </a:extLst>
          </p:cNvPr>
          <p:cNvSpPr>
            <a:spLocks noGrp="1"/>
          </p:cNvSpPr>
          <p:nvPr>
            <p:ph type="dt" sz="half" idx="10"/>
          </p:nvPr>
        </p:nvSpPr>
        <p:spPr/>
        <p:txBody>
          <a:bodyPr/>
          <a:lstStyle/>
          <a:p>
            <a:fld id="{3732185D-76DA-4FDB-897A-0EC510D3F43C}" type="datetimeFigureOut">
              <a:rPr lang="en-IN" smtClean="0"/>
              <a:t>06-03-2023</a:t>
            </a:fld>
            <a:endParaRPr lang="en-IN"/>
          </a:p>
        </p:txBody>
      </p:sp>
      <p:sp>
        <p:nvSpPr>
          <p:cNvPr id="5" name="Footer Placeholder 4">
            <a:extLst>
              <a:ext uri="{FF2B5EF4-FFF2-40B4-BE49-F238E27FC236}">
                <a16:creationId xmlns:a16="http://schemas.microsoft.com/office/drawing/2014/main" id="{52D35733-0466-EB79-9F6B-D8E08B31AD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123C13-CE17-212E-A97D-45086B767E14}"/>
              </a:ext>
            </a:extLst>
          </p:cNvPr>
          <p:cNvSpPr>
            <a:spLocks noGrp="1"/>
          </p:cNvSpPr>
          <p:nvPr>
            <p:ph type="sldNum" sz="quarter" idx="12"/>
          </p:nvPr>
        </p:nvSpPr>
        <p:spPr/>
        <p:txBody>
          <a:bodyPr/>
          <a:lstStyle/>
          <a:p>
            <a:fld id="{EBDF2B67-2CE7-4B3E-AC31-33CBD9245E68}" type="slidenum">
              <a:rPr lang="en-IN" smtClean="0"/>
              <a:t>‹#›</a:t>
            </a:fld>
            <a:endParaRPr lang="en-IN"/>
          </a:p>
        </p:txBody>
      </p:sp>
    </p:spTree>
    <p:extLst>
      <p:ext uri="{BB962C8B-B14F-4D97-AF65-F5344CB8AC3E}">
        <p14:creationId xmlns:p14="http://schemas.microsoft.com/office/powerpoint/2010/main" val="2081720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AD44E-0EDE-4C1E-6A83-0A22894AF99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B5CE4D0-DFB4-1376-9F05-688290EEAB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8A85F8-B620-8AD8-EDCD-90E3E1EF3264}"/>
              </a:ext>
            </a:extLst>
          </p:cNvPr>
          <p:cNvSpPr>
            <a:spLocks noGrp="1"/>
          </p:cNvSpPr>
          <p:nvPr>
            <p:ph type="dt" sz="half" idx="10"/>
          </p:nvPr>
        </p:nvSpPr>
        <p:spPr/>
        <p:txBody>
          <a:bodyPr/>
          <a:lstStyle/>
          <a:p>
            <a:fld id="{3732185D-76DA-4FDB-897A-0EC510D3F43C}" type="datetimeFigureOut">
              <a:rPr lang="en-IN" smtClean="0"/>
              <a:t>06-03-2023</a:t>
            </a:fld>
            <a:endParaRPr lang="en-IN"/>
          </a:p>
        </p:txBody>
      </p:sp>
      <p:sp>
        <p:nvSpPr>
          <p:cNvPr id="5" name="Footer Placeholder 4">
            <a:extLst>
              <a:ext uri="{FF2B5EF4-FFF2-40B4-BE49-F238E27FC236}">
                <a16:creationId xmlns:a16="http://schemas.microsoft.com/office/drawing/2014/main" id="{0DB18E4C-72A2-9FB3-74E8-AB22385892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E2F347-CC23-BBCC-ABDB-F62FD42D3202}"/>
              </a:ext>
            </a:extLst>
          </p:cNvPr>
          <p:cNvSpPr>
            <a:spLocks noGrp="1"/>
          </p:cNvSpPr>
          <p:nvPr>
            <p:ph type="sldNum" sz="quarter" idx="12"/>
          </p:nvPr>
        </p:nvSpPr>
        <p:spPr/>
        <p:txBody>
          <a:bodyPr/>
          <a:lstStyle/>
          <a:p>
            <a:fld id="{EBDF2B67-2CE7-4B3E-AC31-33CBD9245E68}" type="slidenum">
              <a:rPr lang="en-IN" smtClean="0"/>
              <a:t>‹#›</a:t>
            </a:fld>
            <a:endParaRPr lang="en-IN"/>
          </a:p>
        </p:txBody>
      </p:sp>
    </p:spTree>
    <p:extLst>
      <p:ext uri="{BB962C8B-B14F-4D97-AF65-F5344CB8AC3E}">
        <p14:creationId xmlns:p14="http://schemas.microsoft.com/office/powerpoint/2010/main" val="2009582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044FE7-77FA-8385-1BDD-733E5032E51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93D7A4A-3EDD-F318-0412-A10362D277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2C51D0-0505-5273-67B8-75865BDE8E11}"/>
              </a:ext>
            </a:extLst>
          </p:cNvPr>
          <p:cNvSpPr>
            <a:spLocks noGrp="1"/>
          </p:cNvSpPr>
          <p:nvPr>
            <p:ph type="dt" sz="half" idx="10"/>
          </p:nvPr>
        </p:nvSpPr>
        <p:spPr/>
        <p:txBody>
          <a:bodyPr/>
          <a:lstStyle/>
          <a:p>
            <a:fld id="{3732185D-76DA-4FDB-897A-0EC510D3F43C}" type="datetimeFigureOut">
              <a:rPr lang="en-IN" smtClean="0"/>
              <a:t>06-03-2023</a:t>
            </a:fld>
            <a:endParaRPr lang="en-IN"/>
          </a:p>
        </p:txBody>
      </p:sp>
      <p:sp>
        <p:nvSpPr>
          <p:cNvPr id="5" name="Footer Placeholder 4">
            <a:extLst>
              <a:ext uri="{FF2B5EF4-FFF2-40B4-BE49-F238E27FC236}">
                <a16:creationId xmlns:a16="http://schemas.microsoft.com/office/drawing/2014/main" id="{42E73672-CCBE-1657-6B00-DD44AF0C5C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759BEE-60BB-D1D4-00AB-6DF4E631D34C}"/>
              </a:ext>
            </a:extLst>
          </p:cNvPr>
          <p:cNvSpPr>
            <a:spLocks noGrp="1"/>
          </p:cNvSpPr>
          <p:nvPr>
            <p:ph type="sldNum" sz="quarter" idx="12"/>
          </p:nvPr>
        </p:nvSpPr>
        <p:spPr/>
        <p:txBody>
          <a:bodyPr/>
          <a:lstStyle/>
          <a:p>
            <a:fld id="{EBDF2B67-2CE7-4B3E-AC31-33CBD9245E68}" type="slidenum">
              <a:rPr lang="en-IN" smtClean="0"/>
              <a:t>‹#›</a:t>
            </a:fld>
            <a:endParaRPr lang="en-IN"/>
          </a:p>
        </p:txBody>
      </p:sp>
    </p:spTree>
    <p:extLst>
      <p:ext uri="{BB962C8B-B14F-4D97-AF65-F5344CB8AC3E}">
        <p14:creationId xmlns:p14="http://schemas.microsoft.com/office/powerpoint/2010/main" val="510983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5AD22-D2B9-8EB9-37A2-A53AC36389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226AD4-64A5-1957-FBD4-0A842E974C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46290E-4F00-7C37-3E12-A5F55CDAE008}"/>
              </a:ext>
            </a:extLst>
          </p:cNvPr>
          <p:cNvSpPr>
            <a:spLocks noGrp="1"/>
          </p:cNvSpPr>
          <p:nvPr>
            <p:ph type="dt" sz="half" idx="10"/>
          </p:nvPr>
        </p:nvSpPr>
        <p:spPr/>
        <p:txBody>
          <a:bodyPr/>
          <a:lstStyle/>
          <a:p>
            <a:fld id="{3732185D-76DA-4FDB-897A-0EC510D3F43C}" type="datetimeFigureOut">
              <a:rPr lang="en-IN" smtClean="0"/>
              <a:t>06-03-2023</a:t>
            </a:fld>
            <a:endParaRPr lang="en-IN"/>
          </a:p>
        </p:txBody>
      </p:sp>
      <p:sp>
        <p:nvSpPr>
          <p:cNvPr id="5" name="Footer Placeholder 4">
            <a:extLst>
              <a:ext uri="{FF2B5EF4-FFF2-40B4-BE49-F238E27FC236}">
                <a16:creationId xmlns:a16="http://schemas.microsoft.com/office/drawing/2014/main" id="{226D20CD-A7F4-C2EB-AF82-1313F282AA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6C9F40-65F3-F5E4-56FD-206274F9F23D}"/>
              </a:ext>
            </a:extLst>
          </p:cNvPr>
          <p:cNvSpPr>
            <a:spLocks noGrp="1"/>
          </p:cNvSpPr>
          <p:nvPr>
            <p:ph type="sldNum" sz="quarter" idx="12"/>
          </p:nvPr>
        </p:nvSpPr>
        <p:spPr/>
        <p:txBody>
          <a:bodyPr/>
          <a:lstStyle/>
          <a:p>
            <a:fld id="{EBDF2B67-2CE7-4B3E-AC31-33CBD9245E68}" type="slidenum">
              <a:rPr lang="en-IN" smtClean="0"/>
              <a:t>‹#›</a:t>
            </a:fld>
            <a:endParaRPr lang="en-IN"/>
          </a:p>
        </p:txBody>
      </p:sp>
    </p:spTree>
    <p:extLst>
      <p:ext uri="{BB962C8B-B14F-4D97-AF65-F5344CB8AC3E}">
        <p14:creationId xmlns:p14="http://schemas.microsoft.com/office/powerpoint/2010/main" val="4020741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1F638-A06B-551B-8343-B574166A9D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34C4907-D1F0-C2A7-7882-56C7887949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D430F8-BE5C-5B27-7F5F-830BF1D74CC5}"/>
              </a:ext>
            </a:extLst>
          </p:cNvPr>
          <p:cNvSpPr>
            <a:spLocks noGrp="1"/>
          </p:cNvSpPr>
          <p:nvPr>
            <p:ph type="dt" sz="half" idx="10"/>
          </p:nvPr>
        </p:nvSpPr>
        <p:spPr/>
        <p:txBody>
          <a:bodyPr/>
          <a:lstStyle/>
          <a:p>
            <a:fld id="{3732185D-76DA-4FDB-897A-0EC510D3F43C}" type="datetimeFigureOut">
              <a:rPr lang="en-IN" smtClean="0"/>
              <a:t>06-03-2023</a:t>
            </a:fld>
            <a:endParaRPr lang="en-IN"/>
          </a:p>
        </p:txBody>
      </p:sp>
      <p:sp>
        <p:nvSpPr>
          <p:cNvPr id="5" name="Footer Placeholder 4">
            <a:extLst>
              <a:ext uri="{FF2B5EF4-FFF2-40B4-BE49-F238E27FC236}">
                <a16:creationId xmlns:a16="http://schemas.microsoft.com/office/drawing/2014/main" id="{47157560-97F2-6508-6698-F8D1357AC5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B646AD-02D7-880E-46C6-1E138C3ECEBE}"/>
              </a:ext>
            </a:extLst>
          </p:cNvPr>
          <p:cNvSpPr>
            <a:spLocks noGrp="1"/>
          </p:cNvSpPr>
          <p:nvPr>
            <p:ph type="sldNum" sz="quarter" idx="12"/>
          </p:nvPr>
        </p:nvSpPr>
        <p:spPr/>
        <p:txBody>
          <a:bodyPr/>
          <a:lstStyle/>
          <a:p>
            <a:fld id="{EBDF2B67-2CE7-4B3E-AC31-33CBD9245E68}" type="slidenum">
              <a:rPr lang="en-IN" smtClean="0"/>
              <a:t>‹#›</a:t>
            </a:fld>
            <a:endParaRPr lang="en-IN"/>
          </a:p>
        </p:txBody>
      </p:sp>
    </p:spTree>
    <p:extLst>
      <p:ext uri="{BB962C8B-B14F-4D97-AF65-F5344CB8AC3E}">
        <p14:creationId xmlns:p14="http://schemas.microsoft.com/office/powerpoint/2010/main" val="3592138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A24E6-06B7-24EE-AFC4-CD021BA20B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2560DD-ED61-F719-9E0E-1281486B77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6D5D3A6-86ED-17A2-0611-8800453FB5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D0EC6EB-E208-EB83-A469-65EF90CB68A4}"/>
              </a:ext>
            </a:extLst>
          </p:cNvPr>
          <p:cNvSpPr>
            <a:spLocks noGrp="1"/>
          </p:cNvSpPr>
          <p:nvPr>
            <p:ph type="dt" sz="half" idx="10"/>
          </p:nvPr>
        </p:nvSpPr>
        <p:spPr/>
        <p:txBody>
          <a:bodyPr/>
          <a:lstStyle/>
          <a:p>
            <a:fld id="{3732185D-76DA-4FDB-897A-0EC510D3F43C}" type="datetimeFigureOut">
              <a:rPr lang="en-IN" smtClean="0"/>
              <a:t>06-03-2023</a:t>
            </a:fld>
            <a:endParaRPr lang="en-IN"/>
          </a:p>
        </p:txBody>
      </p:sp>
      <p:sp>
        <p:nvSpPr>
          <p:cNvPr id="6" name="Footer Placeholder 5">
            <a:extLst>
              <a:ext uri="{FF2B5EF4-FFF2-40B4-BE49-F238E27FC236}">
                <a16:creationId xmlns:a16="http://schemas.microsoft.com/office/drawing/2014/main" id="{72394B20-34F1-DB3E-0694-7306F0B8D6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808E0F-C557-CB7E-0A36-79A8C306B4B6}"/>
              </a:ext>
            </a:extLst>
          </p:cNvPr>
          <p:cNvSpPr>
            <a:spLocks noGrp="1"/>
          </p:cNvSpPr>
          <p:nvPr>
            <p:ph type="sldNum" sz="quarter" idx="12"/>
          </p:nvPr>
        </p:nvSpPr>
        <p:spPr/>
        <p:txBody>
          <a:bodyPr/>
          <a:lstStyle/>
          <a:p>
            <a:fld id="{EBDF2B67-2CE7-4B3E-AC31-33CBD9245E68}" type="slidenum">
              <a:rPr lang="en-IN" smtClean="0"/>
              <a:t>‹#›</a:t>
            </a:fld>
            <a:endParaRPr lang="en-IN"/>
          </a:p>
        </p:txBody>
      </p:sp>
    </p:spTree>
    <p:extLst>
      <p:ext uri="{BB962C8B-B14F-4D97-AF65-F5344CB8AC3E}">
        <p14:creationId xmlns:p14="http://schemas.microsoft.com/office/powerpoint/2010/main" val="1279607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D4EBF-9B99-026D-EF4C-EFF553C0121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C81F551-85A5-B7C9-3FCA-DD1B473F7F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863529-158A-B4F3-62C0-A3FAADE290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4A929CC-B0D2-B196-2E94-85A75962C5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0EA587-25D6-C462-520D-63EC051D1C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87670BC-AF81-A60F-8020-AB4CB72A8B17}"/>
              </a:ext>
            </a:extLst>
          </p:cNvPr>
          <p:cNvSpPr>
            <a:spLocks noGrp="1"/>
          </p:cNvSpPr>
          <p:nvPr>
            <p:ph type="dt" sz="half" idx="10"/>
          </p:nvPr>
        </p:nvSpPr>
        <p:spPr/>
        <p:txBody>
          <a:bodyPr/>
          <a:lstStyle/>
          <a:p>
            <a:fld id="{3732185D-76DA-4FDB-897A-0EC510D3F43C}" type="datetimeFigureOut">
              <a:rPr lang="en-IN" smtClean="0"/>
              <a:t>06-03-2023</a:t>
            </a:fld>
            <a:endParaRPr lang="en-IN"/>
          </a:p>
        </p:txBody>
      </p:sp>
      <p:sp>
        <p:nvSpPr>
          <p:cNvPr id="8" name="Footer Placeholder 7">
            <a:extLst>
              <a:ext uri="{FF2B5EF4-FFF2-40B4-BE49-F238E27FC236}">
                <a16:creationId xmlns:a16="http://schemas.microsoft.com/office/drawing/2014/main" id="{B5F52D3F-D7B2-449D-75FF-FBA21E1BD09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8C2A264-BA45-0DC6-CBCE-43CC473D174B}"/>
              </a:ext>
            </a:extLst>
          </p:cNvPr>
          <p:cNvSpPr>
            <a:spLocks noGrp="1"/>
          </p:cNvSpPr>
          <p:nvPr>
            <p:ph type="sldNum" sz="quarter" idx="12"/>
          </p:nvPr>
        </p:nvSpPr>
        <p:spPr/>
        <p:txBody>
          <a:bodyPr/>
          <a:lstStyle/>
          <a:p>
            <a:fld id="{EBDF2B67-2CE7-4B3E-AC31-33CBD9245E68}" type="slidenum">
              <a:rPr lang="en-IN" smtClean="0"/>
              <a:t>‹#›</a:t>
            </a:fld>
            <a:endParaRPr lang="en-IN"/>
          </a:p>
        </p:txBody>
      </p:sp>
    </p:spTree>
    <p:extLst>
      <p:ext uri="{BB962C8B-B14F-4D97-AF65-F5344CB8AC3E}">
        <p14:creationId xmlns:p14="http://schemas.microsoft.com/office/powerpoint/2010/main" val="2221654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A0578-8E98-7CFE-6920-1EC46676890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D553F35-94AF-698C-0251-2F306DF2E7C7}"/>
              </a:ext>
            </a:extLst>
          </p:cNvPr>
          <p:cNvSpPr>
            <a:spLocks noGrp="1"/>
          </p:cNvSpPr>
          <p:nvPr>
            <p:ph type="dt" sz="half" idx="10"/>
          </p:nvPr>
        </p:nvSpPr>
        <p:spPr/>
        <p:txBody>
          <a:bodyPr/>
          <a:lstStyle/>
          <a:p>
            <a:fld id="{3732185D-76DA-4FDB-897A-0EC510D3F43C}" type="datetimeFigureOut">
              <a:rPr lang="en-IN" smtClean="0"/>
              <a:t>06-03-2023</a:t>
            </a:fld>
            <a:endParaRPr lang="en-IN"/>
          </a:p>
        </p:txBody>
      </p:sp>
      <p:sp>
        <p:nvSpPr>
          <p:cNvPr id="4" name="Footer Placeholder 3">
            <a:extLst>
              <a:ext uri="{FF2B5EF4-FFF2-40B4-BE49-F238E27FC236}">
                <a16:creationId xmlns:a16="http://schemas.microsoft.com/office/drawing/2014/main" id="{FF91DBF0-6D47-6DF8-D277-32962D43A16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5949A84-AEBD-639F-2F4B-F477A6E24DFA}"/>
              </a:ext>
            </a:extLst>
          </p:cNvPr>
          <p:cNvSpPr>
            <a:spLocks noGrp="1"/>
          </p:cNvSpPr>
          <p:nvPr>
            <p:ph type="sldNum" sz="quarter" idx="12"/>
          </p:nvPr>
        </p:nvSpPr>
        <p:spPr/>
        <p:txBody>
          <a:bodyPr/>
          <a:lstStyle/>
          <a:p>
            <a:fld id="{EBDF2B67-2CE7-4B3E-AC31-33CBD9245E68}" type="slidenum">
              <a:rPr lang="en-IN" smtClean="0"/>
              <a:t>‹#›</a:t>
            </a:fld>
            <a:endParaRPr lang="en-IN"/>
          </a:p>
        </p:txBody>
      </p:sp>
    </p:spTree>
    <p:extLst>
      <p:ext uri="{BB962C8B-B14F-4D97-AF65-F5344CB8AC3E}">
        <p14:creationId xmlns:p14="http://schemas.microsoft.com/office/powerpoint/2010/main" val="933422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11F807-6B92-7A78-F774-C29092F14FF8}"/>
              </a:ext>
            </a:extLst>
          </p:cNvPr>
          <p:cNvSpPr>
            <a:spLocks noGrp="1"/>
          </p:cNvSpPr>
          <p:nvPr>
            <p:ph type="dt" sz="half" idx="10"/>
          </p:nvPr>
        </p:nvSpPr>
        <p:spPr/>
        <p:txBody>
          <a:bodyPr/>
          <a:lstStyle/>
          <a:p>
            <a:fld id="{3732185D-76DA-4FDB-897A-0EC510D3F43C}" type="datetimeFigureOut">
              <a:rPr lang="en-IN" smtClean="0"/>
              <a:t>06-03-2023</a:t>
            </a:fld>
            <a:endParaRPr lang="en-IN"/>
          </a:p>
        </p:txBody>
      </p:sp>
      <p:sp>
        <p:nvSpPr>
          <p:cNvPr id="3" name="Footer Placeholder 2">
            <a:extLst>
              <a:ext uri="{FF2B5EF4-FFF2-40B4-BE49-F238E27FC236}">
                <a16:creationId xmlns:a16="http://schemas.microsoft.com/office/drawing/2014/main" id="{98CDC894-C2BC-C57B-235F-F2B12F44AD9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CCFF162-93E5-2762-BABC-BCFDE396E986}"/>
              </a:ext>
            </a:extLst>
          </p:cNvPr>
          <p:cNvSpPr>
            <a:spLocks noGrp="1"/>
          </p:cNvSpPr>
          <p:nvPr>
            <p:ph type="sldNum" sz="quarter" idx="12"/>
          </p:nvPr>
        </p:nvSpPr>
        <p:spPr/>
        <p:txBody>
          <a:bodyPr/>
          <a:lstStyle/>
          <a:p>
            <a:fld id="{EBDF2B67-2CE7-4B3E-AC31-33CBD9245E68}" type="slidenum">
              <a:rPr lang="en-IN" smtClean="0"/>
              <a:t>‹#›</a:t>
            </a:fld>
            <a:endParaRPr lang="en-IN"/>
          </a:p>
        </p:txBody>
      </p:sp>
    </p:spTree>
    <p:extLst>
      <p:ext uri="{BB962C8B-B14F-4D97-AF65-F5344CB8AC3E}">
        <p14:creationId xmlns:p14="http://schemas.microsoft.com/office/powerpoint/2010/main" val="577908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F121B-B645-B97C-B595-075FF39B25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443F128-B29F-ABCF-7B5E-1ACAA0C434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D1F0283-14F3-9049-5575-BEBDC03484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C0CF87-3CDD-5CA4-AFF1-A15AFB768F6E}"/>
              </a:ext>
            </a:extLst>
          </p:cNvPr>
          <p:cNvSpPr>
            <a:spLocks noGrp="1"/>
          </p:cNvSpPr>
          <p:nvPr>
            <p:ph type="dt" sz="half" idx="10"/>
          </p:nvPr>
        </p:nvSpPr>
        <p:spPr/>
        <p:txBody>
          <a:bodyPr/>
          <a:lstStyle/>
          <a:p>
            <a:fld id="{3732185D-76DA-4FDB-897A-0EC510D3F43C}" type="datetimeFigureOut">
              <a:rPr lang="en-IN" smtClean="0"/>
              <a:t>06-03-2023</a:t>
            </a:fld>
            <a:endParaRPr lang="en-IN"/>
          </a:p>
        </p:txBody>
      </p:sp>
      <p:sp>
        <p:nvSpPr>
          <p:cNvPr id="6" name="Footer Placeholder 5">
            <a:extLst>
              <a:ext uri="{FF2B5EF4-FFF2-40B4-BE49-F238E27FC236}">
                <a16:creationId xmlns:a16="http://schemas.microsoft.com/office/drawing/2014/main" id="{AE57BB9C-4A8F-7EF3-608F-6CEF0FD285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A93B508-59BF-C200-9CAC-CDEEA5A7F157}"/>
              </a:ext>
            </a:extLst>
          </p:cNvPr>
          <p:cNvSpPr>
            <a:spLocks noGrp="1"/>
          </p:cNvSpPr>
          <p:nvPr>
            <p:ph type="sldNum" sz="quarter" idx="12"/>
          </p:nvPr>
        </p:nvSpPr>
        <p:spPr/>
        <p:txBody>
          <a:bodyPr/>
          <a:lstStyle/>
          <a:p>
            <a:fld id="{EBDF2B67-2CE7-4B3E-AC31-33CBD9245E68}" type="slidenum">
              <a:rPr lang="en-IN" smtClean="0"/>
              <a:t>‹#›</a:t>
            </a:fld>
            <a:endParaRPr lang="en-IN"/>
          </a:p>
        </p:txBody>
      </p:sp>
    </p:spTree>
    <p:extLst>
      <p:ext uri="{BB962C8B-B14F-4D97-AF65-F5344CB8AC3E}">
        <p14:creationId xmlns:p14="http://schemas.microsoft.com/office/powerpoint/2010/main" val="1653089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1BB95-CE4E-0862-A5B0-A84B9FF72C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9B856B0-71D9-4844-9872-CE9F682112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C0680DE-D64D-CBFE-D850-F2F0434A17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ECCDAA-0D46-275B-869B-66757EB35980}"/>
              </a:ext>
            </a:extLst>
          </p:cNvPr>
          <p:cNvSpPr>
            <a:spLocks noGrp="1"/>
          </p:cNvSpPr>
          <p:nvPr>
            <p:ph type="dt" sz="half" idx="10"/>
          </p:nvPr>
        </p:nvSpPr>
        <p:spPr/>
        <p:txBody>
          <a:bodyPr/>
          <a:lstStyle/>
          <a:p>
            <a:fld id="{3732185D-76DA-4FDB-897A-0EC510D3F43C}" type="datetimeFigureOut">
              <a:rPr lang="en-IN" smtClean="0"/>
              <a:t>06-03-2023</a:t>
            </a:fld>
            <a:endParaRPr lang="en-IN"/>
          </a:p>
        </p:txBody>
      </p:sp>
      <p:sp>
        <p:nvSpPr>
          <p:cNvPr id="6" name="Footer Placeholder 5">
            <a:extLst>
              <a:ext uri="{FF2B5EF4-FFF2-40B4-BE49-F238E27FC236}">
                <a16:creationId xmlns:a16="http://schemas.microsoft.com/office/drawing/2014/main" id="{C6FBB1BB-9639-7337-E02B-28A6B86338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B0DDEA-77E2-804F-3A01-CFC3B7D6B5F3}"/>
              </a:ext>
            </a:extLst>
          </p:cNvPr>
          <p:cNvSpPr>
            <a:spLocks noGrp="1"/>
          </p:cNvSpPr>
          <p:nvPr>
            <p:ph type="sldNum" sz="quarter" idx="12"/>
          </p:nvPr>
        </p:nvSpPr>
        <p:spPr/>
        <p:txBody>
          <a:bodyPr/>
          <a:lstStyle/>
          <a:p>
            <a:fld id="{EBDF2B67-2CE7-4B3E-AC31-33CBD9245E68}" type="slidenum">
              <a:rPr lang="en-IN" smtClean="0"/>
              <a:t>‹#›</a:t>
            </a:fld>
            <a:endParaRPr lang="en-IN"/>
          </a:p>
        </p:txBody>
      </p:sp>
    </p:spTree>
    <p:extLst>
      <p:ext uri="{BB962C8B-B14F-4D97-AF65-F5344CB8AC3E}">
        <p14:creationId xmlns:p14="http://schemas.microsoft.com/office/powerpoint/2010/main" val="1687964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566C25-4A49-D1D8-CB47-5C50C239D5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3A213C2-83F5-4814-C3EC-BAC4593058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D7F1C5-44EB-A22E-EE47-2FC5E046B5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32185D-76DA-4FDB-897A-0EC510D3F43C}" type="datetimeFigureOut">
              <a:rPr lang="en-IN" smtClean="0"/>
              <a:t>06-03-2023</a:t>
            </a:fld>
            <a:endParaRPr lang="en-IN"/>
          </a:p>
        </p:txBody>
      </p:sp>
      <p:sp>
        <p:nvSpPr>
          <p:cNvPr id="5" name="Footer Placeholder 4">
            <a:extLst>
              <a:ext uri="{FF2B5EF4-FFF2-40B4-BE49-F238E27FC236}">
                <a16:creationId xmlns:a16="http://schemas.microsoft.com/office/drawing/2014/main" id="{D059F75C-A327-3506-7A86-3EF422D1BD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ADCA8BB-6F8B-F2FD-55B6-4F56576FD5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F2B67-2CE7-4B3E-AC31-33CBD9245E68}" type="slidenum">
              <a:rPr lang="en-IN" smtClean="0"/>
              <a:t>‹#›</a:t>
            </a:fld>
            <a:endParaRPr lang="en-IN"/>
          </a:p>
        </p:txBody>
      </p:sp>
    </p:spTree>
    <p:extLst>
      <p:ext uri="{BB962C8B-B14F-4D97-AF65-F5344CB8AC3E}">
        <p14:creationId xmlns:p14="http://schemas.microsoft.com/office/powerpoint/2010/main" val="32495293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www.kaggle.com/datasets/itiresearch/wood-anomaly-detection-one-class-classification" TargetMode="External"/><Relationship Id="rId2" Type="http://schemas.openxmlformats.org/officeDocument/2006/relationships/hyperlink" Target="https://cs.nju.edu.cn/zhouzh/zhouzh.files/publication/icdm08b.pdf?q=isolation-forest"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datasets/itiresearch/wood-anomaly-detection-one-class-classification"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81CCBE7-06BA-C78A-78E2-D323D10770CC}"/>
              </a:ext>
            </a:extLst>
          </p:cNvPr>
          <p:cNvSpPr/>
          <p:nvPr/>
        </p:nvSpPr>
        <p:spPr>
          <a:xfrm>
            <a:off x="0" y="0"/>
            <a:ext cx="6927575" cy="6858000"/>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3D53DC61-0035-C95B-CE78-4CEA275D8E56}"/>
              </a:ext>
            </a:extLst>
          </p:cNvPr>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4339878" y="1919151"/>
            <a:ext cx="4943475" cy="5057775"/>
          </a:xfrm>
          <a:prstGeom prst="rect">
            <a:avLst/>
          </a:prstGeom>
        </p:spPr>
      </p:pic>
      <p:sp>
        <p:nvSpPr>
          <p:cNvPr id="8" name="Rectangle 7">
            <a:extLst>
              <a:ext uri="{FF2B5EF4-FFF2-40B4-BE49-F238E27FC236}">
                <a16:creationId xmlns:a16="http://schemas.microsoft.com/office/drawing/2014/main" id="{B6815F32-C6FC-94B3-BF8B-63F43B8DA71F}"/>
              </a:ext>
            </a:extLst>
          </p:cNvPr>
          <p:cNvSpPr/>
          <p:nvPr/>
        </p:nvSpPr>
        <p:spPr>
          <a:xfrm>
            <a:off x="6927575" y="0"/>
            <a:ext cx="5264426"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 name="Title 3">
            <a:extLst>
              <a:ext uri="{FF2B5EF4-FFF2-40B4-BE49-F238E27FC236}">
                <a16:creationId xmlns:a16="http://schemas.microsoft.com/office/drawing/2014/main" id="{CDE7BDFE-EDE6-A0D7-8130-BA49EF8A7C3A}"/>
              </a:ext>
            </a:extLst>
          </p:cNvPr>
          <p:cNvSpPr>
            <a:spLocks noGrp="1"/>
          </p:cNvSpPr>
          <p:nvPr>
            <p:ph type="ctrTitle"/>
          </p:nvPr>
        </p:nvSpPr>
        <p:spPr>
          <a:xfrm>
            <a:off x="6927575" y="1962149"/>
            <a:ext cx="5148467" cy="1547813"/>
          </a:xfrm>
        </p:spPr>
        <p:txBody>
          <a:bodyPr>
            <a:noAutofit/>
          </a:bodyPr>
          <a:lstStyle/>
          <a:p>
            <a:pPr algn="l"/>
            <a:r>
              <a:rPr lang="en-US" sz="2000" b="1" dirty="0">
                <a:solidFill>
                  <a:schemeClr val="bg1"/>
                </a:solidFill>
                <a:effectLst/>
                <a:latin typeface="Calibri" panose="020F0502020204030204" pitchFamily="34" charset="0"/>
                <a:ea typeface="Arial" panose="020B0604020202020204" pitchFamily="34" charset="0"/>
              </a:rPr>
              <a:t>Industrial anomaly detection of wood texture using unsupervised learning for quality assessment process automation</a:t>
            </a:r>
            <a:endParaRPr lang="en-US" dirty="0">
              <a:solidFill>
                <a:schemeClr val="bg1"/>
              </a:solidFill>
            </a:endParaRPr>
          </a:p>
        </p:txBody>
      </p:sp>
      <p:sp>
        <p:nvSpPr>
          <p:cNvPr id="10" name="Subtitle 4">
            <a:extLst>
              <a:ext uri="{FF2B5EF4-FFF2-40B4-BE49-F238E27FC236}">
                <a16:creationId xmlns:a16="http://schemas.microsoft.com/office/drawing/2014/main" id="{CC4EB0EE-D0A8-13C2-D5C7-2E7C9A5CECBC}"/>
              </a:ext>
            </a:extLst>
          </p:cNvPr>
          <p:cNvSpPr>
            <a:spLocks noGrp="1"/>
          </p:cNvSpPr>
          <p:nvPr>
            <p:ph type="subTitle" idx="1"/>
          </p:nvPr>
        </p:nvSpPr>
        <p:spPr>
          <a:xfrm>
            <a:off x="6930393" y="3725727"/>
            <a:ext cx="3756943" cy="722312"/>
          </a:xfrm>
        </p:spPr>
        <p:txBody>
          <a:bodyPr>
            <a:normAutofit/>
          </a:bodyPr>
          <a:lstStyle/>
          <a:p>
            <a:pPr algn="l"/>
            <a:r>
              <a:rPr lang="en-US" sz="1800" dirty="0">
                <a:solidFill>
                  <a:schemeClr val="bg1"/>
                </a:solidFill>
                <a:latin typeface="Calibri" panose="020F0502020204030204" pitchFamily="34" charset="0"/>
                <a:cs typeface="+mj-cs"/>
              </a:rPr>
              <a:t>By </a:t>
            </a:r>
          </a:p>
          <a:p>
            <a:pPr algn="l"/>
            <a:r>
              <a:rPr lang="en-US" sz="1800" dirty="0">
                <a:solidFill>
                  <a:schemeClr val="bg1"/>
                </a:solidFill>
                <a:latin typeface="Calibri" panose="020F0502020204030204" pitchFamily="34" charset="0"/>
                <a:cs typeface="+mj-cs"/>
              </a:rPr>
              <a:t>Chaitanya</a:t>
            </a:r>
            <a:endParaRPr lang="en-US" sz="1800" noProof="1">
              <a:solidFill>
                <a:schemeClr val="bg1"/>
              </a:solidFill>
              <a:latin typeface="Calibri" panose="020F0502020204030204" pitchFamily="34" charset="0"/>
              <a:cs typeface="+mj-cs"/>
            </a:endParaRPr>
          </a:p>
        </p:txBody>
      </p:sp>
      <p:cxnSp>
        <p:nvCxnSpPr>
          <p:cNvPr id="3" name="Straight Connector 2">
            <a:extLst>
              <a:ext uri="{FF2B5EF4-FFF2-40B4-BE49-F238E27FC236}">
                <a16:creationId xmlns:a16="http://schemas.microsoft.com/office/drawing/2014/main" id="{80D58D3B-4851-C54F-F9DB-41C807E4BE45}"/>
              </a:ext>
            </a:extLst>
          </p:cNvPr>
          <p:cNvCxnSpPr>
            <a:cxnSpLocks/>
          </p:cNvCxnSpPr>
          <p:nvPr/>
        </p:nvCxnSpPr>
        <p:spPr>
          <a:xfrm>
            <a:off x="6917636" y="3657600"/>
            <a:ext cx="4552121" cy="0"/>
          </a:xfrm>
          <a:prstGeom prst="line">
            <a:avLst/>
          </a:prstGeom>
          <a:ln w="28575">
            <a:solidFill>
              <a:srgbClr val="F2194A"/>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E94CD5F6-EB79-20D5-B58C-30431A8ACA58}"/>
              </a:ext>
            </a:extLst>
          </p:cNvPr>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68191" y="154878"/>
            <a:ext cx="4085516" cy="4179979"/>
          </a:xfrm>
          <a:prstGeom prst="rect">
            <a:avLst/>
          </a:prstGeom>
        </p:spPr>
      </p:pic>
      <p:pic>
        <p:nvPicPr>
          <p:cNvPr id="7" name="Picture 6">
            <a:extLst>
              <a:ext uri="{FF2B5EF4-FFF2-40B4-BE49-F238E27FC236}">
                <a16:creationId xmlns:a16="http://schemas.microsoft.com/office/drawing/2014/main" id="{FAC607FA-CE11-A834-D677-3EBF77C79735}"/>
              </a:ext>
            </a:extLst>
          </p:cNvPr>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1837162" y="4753131"/>
            <a:ext cx="1905923" cy="1949991"/>
          </a:xfrm>
          <a:prstGeom prst="rect">
            <a:avLst/>
          </a:prstGeom>
        </p:spPr>
      </p:pic>
    </p:spTree>
    <p:extLst>
      <p:ext uri="{BB962C8B-B14F-4D97-AF65-F5344CB8AC3E}">
        <p14:creationId xmlns:p14="http://schemas.microsoft.com/office/powerpoint/2010/main" val="140425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03A8557-B6D9-79AC-CD76-381210EDA5E1}"/>
              </a:ext>
            </a:extLst>
          </p:cNvPr>
          <p:cNvSpPr/>
          <p:nvPr/>
        </p:nvSpPr>
        <p:spPr>
          <a:xfrm>
            <a:off x="0" y="6370982"/>
            <a:ext cx="12192001" cy="4870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Title 1">
            <a:extLst>
              <a:ext uri="{FF2B5EF4-FFF2-40B4-BE49-F238E27FC236}">
                <a16:creationId xmlns:a16="http://schemas.microsoft.com/office/drawing/2014/main" id="{E8FA389D-5E5F-8018-2A03-B1071BFEAF74}"/>
              </a:ext>
            </a:extLst>
          </p:cNvPr>
          <p:cNvSpPr txBox="1">
            <a:spLocks/>
          </p:cNvSpPr>
          <p:nvPr/>
        </p:nvSpPr>
        <p:spPr>
          <a:xfrm>
            <a:off x="290425" y="210913"/>
            <a:ext cx="11479695" cy="540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Arial Black" panose="020B0A04020102020204" pitchFamily="34" charset="0"/>
              </a:rPr>
              <a:t>Eda Conclusion and Next Steps</a:t>
            </a:r>
          </a:p>
        </p:txBody>
      </p:sp>
      <p:sp>
        <p:nvSpPr>
          <p:cNvPr id="8" name="TextBox 7">
            <a:extLst>
              <a:ext uri="{FF2B5EF4-FFF2-40B4-BE49-F238E27FC236}">
                <a16:creationId xmlns:a16="http://schemas.microsoft.com/office/drawing/2014/main" id="{7F9981D1-2785-9A98-8902-E53705558CC0}"/>
              </a:ext>
            </a:extLst>
          </p:cNvPr>
          <p:cNvSpPr txBox="1"/>
          <p:nvPr/>
        </p:nvSpPr>
        <p:spPr>
          <a:xfrm>
            <a:off x="367748" y="842487"/>
            <a:ext cx="11211339" cy="2585323"/>
          </a:xfrm>
          <a:prstGeom prst="rect">
            <a:avLst/>
          </a:prstGeom>
          <a:noFill/>
        </p:spPr>
        <p:txBody>
          <a:bodyPr wrap="square">
            <a:spAutoFit/>
          </a:bodyPr>
          <a:lstStyle/>
          <a:p>
            <a:pPr marL="285750" indent="-285750">
              <a:buFont typeface="Wingdings" panose="05000000000000000000" pitchFamily="2" charset="2"/>
              <a:buChar char="Ø"/>
            </a:pPr>
            <a:r>
              <a:rPr lang="en-US" dirty="0">
                <a:solidFill>
                  <a:srgbClr val="404040"/>
                </a:solidFill>
                <a:latin typeface="Calibri" panose="020F0502020204030204" pitchFamily="34" charset="0"/>
              </a:rPr>
              <a:t>Though in the initial EDA it was found that the data size is relatively smaller, image rotation can be used for generating additional datapoint to model</a:t>
            </a:r>
          </a:p>
          <a:p>
            <a:pPr marL="285750" indent="-285750">
              <a:buFont typeface="Wingdings" panose="05000000000000000000" pitchFamily="2" charset="2"/>
              <a:buChar char="Ø"/>
            </a:pPr>
            <a:endParaRPr lang="en-US" dirty="0">
              <a:solidFill>
                <a:srgbClr val="404040"/>
              </a:solidFill>
              <a:latin typeface="Calibri" panose="020F0502020204030204" pitchFamily="34" charset="0"/>
            </a:endParaRPr>
          </a:p>
          <a:p>
            <a:pPr marL="285750" indent="-285750">
              <a:buFont typeface="Wingdings" panose="05000000000000000000" pitchFamily="2" charset="2"/>
              <a:buChar char="Ø"/>
            </a:pPr>
            <a:r>
              <a:rPr lang="en-US" dirty="0">
                <a:solidFill>
                  <a:srgbClr val="404040"/>
                </a:solidFill>
                <a:latin typeface="Calibri" panose="020F0502020204030204" pitchFamily="34" charset="0"/>
              </a:rPr>
              <a:t>Anomalies observed on the wooden object are majorly due to irregularities (peak and valleys instead of smooth surfaces) and in majority of the cases it matches with the color patterns on the wood. This might make anomaly identification a bit complicated</a:t>
            </a:r>
          </a:p>
          <a:p>
            <a:pPr marL="285750" indent="-285750">
              <a:buFont typeface="Wingdings" panose="05000000000000000000" pitchFamily="2" charset="2"/>
              <a:buChar char="Ø"/>
            </a:pPr>
            <a:endParaRPr lang="en-US" dirty="0">
              <a:solidFill>
                <a:srgbClr val="404040"/>
              </a:solidFill>
              <a:latin typeface="Calibri" panose="020F0502020204030204" pitchFamily="34" charset="0"/>
            </a:endParaRPr>
          </a:p>
          <a:p>
            <a:pPr marL="285750" indent="-285750">
              <a:buFont typeface="Wingdings" panose="05000000000000000000" pitchFamily="2" charset="2"/>
              <a:buChar char="Ø"/>
            </a:pPr>
            <a:r>
              <a:rPr lang="en-IN" dirty="0">
                <a:solidFill>
                  <a:schemeClr val="tx1">
                    <a:lumMod val="65000"/>
                    <a:lumOff val="35000"/>
                  </a:schemeClr>
                </a:solidFill>
              </a:rPr>
              <a:t>We have 1,257 unique image dimensions out of 1,280 images this shows that as part of pre-processing we need to resize the images before we start model development</a:t>
            </a:r>
            <a:endParaRPr lang="en-US" dirty="0">
              <a:solidFill>
                <a:srgbClr val="404040"/>
              </a:solidFill>
              <a:latin typeface="Calibri" panose="020F0502020204030204" pitchFamily="34" charset="0"/>
            </a:endParaRPr>
          </a:p>
        </p:txBody>
      </p:sp>
      <p:sp>
        <p:nvSpPr>
          <p:cNvPr id="3" name="TextBox 2">
            <a:extLst>
              <a:ext uri="{FF2B5EF4-FFF2-40B4-BE49-F238E27FC236}">
                <a16:creationId xmlns:a16="http://schemas.microsoft.com/office/drawing/2014/main" id="{997108EC-B812-63FF-BBC5-970CDBFB61F3}"/>
              </a:ext>
            </a:extLst>
          </p:cNvPr>
          <p:cNvSpPr txBox="1"/>
          <p:nvPr/>
        </p:nvSpPr>
        <p:spPr>
          <a:xfrm>
            <a:off x="367748" y="3617050"/>
            <a:ext cx="6102626" cy="369332"/>
          </a:xfrm>
          <a:prstGeom prst="rect">
            <a:avLst/>
          </a:prstGeom>
          <a:noFill/>
        </p:spPr>
        <p:txBody>
          <a:bodyPr wrap="square">
            <a:spAutoFit/>
          </a:bodyPr>
          <a:lstStyle/>
          <a:p>
            <a:r>
              <a:rPr lang="en-US" sz="1800" dirty="0">
                <a:latin typeface="Arial Black" panose="020B0A04020102020204" pitchFamily="34" charset="0"/>
              </a:rPr>
              <a:t>Next Steps</a:t>
            </a:r>
            <a:endParaRPr lang="en-IN" dirty="0"/>
          </a:p>
        </p:txBody>
      </p:sp>
      <p:sp>
        <p:nvSpPr>
          <p:cNvPr id="4" name="TextBox 3">
            <a:extLst>
              <a:ext uri="{FF2B5EF4-FFF2-40B4-BE49-F238E27FC236}">
                <a16:creationId xmlns:a16="http://schemas.microsoft.com/office/drawing/2014/main" id="{AFF1A7C0-2F07-1FBB-4702-7CE291DE71B6}"/>
              </a:ext>
            </a:extLst>
          </p:cNvPr>
          <p:cNvSpPr txBox="1"/>
          <p:nvPr/>
        </p:nvSpPr>
        <p:spPr>
          <a:xfrm>
            <a:off x="367748" y="4166474"/>
            <a:ext cx="11211339" cy="923330"/>
          </a:xfrm>
          <a:prstGeom prst="rect">
            <a:avLst/>
          </a:prstGeom>
          <a:noFill/>
        </p:spPr>
        <p:txBody>
          <a:bodyPr wrap="square">
            <a:spAutoFit/>
          </a:bodyPr>
          <a:lstStyle/>
          <a:p>
            <a:pPr marL="285750" indent="-285750">
              <a:buFont typeface="Wingdings" panose="05000000000000000000" pitchFamily="2" charset="2"/>
              <a:buChar char="Ø"/>
            </a:pPr>
            <a:r>
              <a:rPr lang="en-IN" dirty="0">
                <a:solidFill>
                  <a:srgbClr val="404040"/>
                </a:solidFill>
                <a:latin typeface="Calibri" panose="020F0502020204030204" pitchFamily="34" charset="0"/>
              </a:rPr>
              <a:t>Data pre-processing based on EDA observations</a:t>
            </a:r>
          </a:p>
          <a:p>
            <a:pPr marL="285750" indent="-285750">
              <a:buFont typeface="Wingdings" panose="05000000000000000000" pitchFamily="2" charset="2"/>
              <a:buChar char="Ø"/>
            </a:pPr>
            <a:endParaRPr lang="en-IN" dirty="0">
              <a:solidFill>
                <a:srgbClr val="404040"/>
              </a:solidFill>
              <a:latin typeface="Calibri" panose="020F0502020204030204" pitchFamily="34" charset="0"/>
            </a:endParaRPr>
          </a:p>
          <a:p>
            <a:pPr marL="285750" indent="-285750">
              <a:buFont typeface="Wingdings" panose="05000000000000000000" pitchFamily="2" charset="2"/>
              <a:buChar char="Ø"/>
            </a:pPr>
            <a:r>
              <a:rPr lang="en-IN" dirty="0">
                <a:solidFill>
                  <a:srgbClr val="404040"/>
                </a:solidFill>
                <a:latin typeface="Calibri" panose="020F0502020204030204" pitchFamily="34" charset="0"/>
              </a:rPr>
              <a:t>Model Development</a:t>
            </a:r>
            <a:endParaRPr lang="en-US" dirty="0">
              <a:solidFill>
                <a:srgbClr val="404040"/>
              </a:solidFill>
              <a:latin typeface="Calibri" panose="020F0502020204030204" pitchFamily="34" charset="0"/>
            </a:endParaRPr>
          </a:p>
        </p:txBody>
      </p:sp>
    </p:spTree>
    <p:extLst>
      <p:ext uri="{BB962C8B-B14F-4D97-AF65-F5344CB8AC3E}">
        <p14:creationId xmlns:p14="http://schemas.microsoft.com/office/powerpoint/2010/main" val="3701782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03A8557-B6D9-79AC-CD76-381210EDA5E1}"/>
              </a:ext>
            </a:extLst>
          </p:cNvPr>
          <p:cNvSpPr/>
          <p:nvPr/>
        </p:nvSpPr>
        <p:spPr>
          <a:xfrm>
            <a:off x="0" y="6370982"/>
            <a:ext cx="12192001" cy="4870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Title 1">
            <a:extLst>
              <a:ext uri="{FF2B5EF4-FFF2-40B4-BE49-F238E27FC236}">
                <a16:creationId xmlns:a16="http://schemas.microsoft.com/office/drawing/2014/main" id="{E8FA389D-5E5F-8018-2A03-B1071BFEAF74}"/>
              </a:ext>
            </a:extLst>
          </p:cNvPr>
          <p:cNvSpPr txBox="1">
            <a:spLocks/>
          </p:cNvSpPr>
          <p:nvPr/>
        </p:nvSpPr>
        <p:spPr>
          <a:xfrm>
            <a:off x="290426" y="210913"/>
            <a:ext cx="6993300" cy="540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Arial Black" panose="020B0A04020102020204" pitchFamily="34" charset="0"/>
              </a:rPr>
              <a:t>Overall Content</a:t>
            </a:r>
          </a:p>
        </p:txBody>
      </p:sp>
      <p:sp>
        <p:nvSpPr>
          <p:cNvPr id="25" name="Rectangle 24">
            <a:extLst>
              <a:ext uri="{FF2B5EF4-FFF2-40B4-BE49-F238E27FC236}">
                <a16:creationId xmlns:a16="http://schemas.microsoft.com/office/drawing/2014/main" id="{89902B61-9545-0F78-BD14-E18418A8F904}"/>
              </a:ext>
            </a:extLst>
          </p:cNvPr>
          <p:cNvSpPr/>
          <p:nvPr/>
        </p:nvSpPr>
        <p:spPr>
          <a:xfrm>
            <a:off x="1311965" y="1088576"/>
            <a:ext cx="9521687" cy="589291"/>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CF432991-3975-092C-578D-24035B8AB920}"/>
              </a:ext>
            </a:extLst>
          </p:cNvPr>
          <p:cNvSpPr/>
          <p:nvPr/>
        </p:nvSpPr>
        <p:spPr>
          <a:xfrm>
            <a:off x="1335156" y="1935726"/>
            <a:ext cx="9521687" cy="589291"/>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79261D23-A60B-6695-5113-F8AC05C2D6E7}"/>
              </a:ext>
            </a:extLst>
          </p:cNvPr>
          <p:cNvSpPr/>
          <p:nvPr/>
        </p:nvSpPr>
        <p:spPr>
          <a:xfrm>
            <a:off x="1335156" y="2744617"/>
            <a:ext cx="9521687" cy="589291"/>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54829030-B651-EABC-81E4-065FAF5236CE}"/>
              </a:ext>
            </a:extLst>
          </p:cNvPr>
          <p:cNvSpPr/>
          <p:nvPr/>
        </p:nvSpPr>
        <p:spPr>
          <a:xfrm>
            <a:off x="387625" y="1990952"/>
            <a:ext cx="1222513" cy="487017"/>
          </a:xfrm>
          <a:prstGeom prst="roundRect">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2</a:t>
            </a:r>
          </a:p>
        </p:txBody>
      </p:sp>
      <p:sp>
        <p:nvSpPr>
          <p:cNvPr id="21" name="Rectangle: Rounded Corners 20">
            <a:extLst>
              <a:ext uri="{FF2B5EF4-FFF2-40B4-BE49-F238E27FC236}">
                <a16:creationId xmlns:a16="http://schemas.microsoft.com/office/drawing/2014/main" id="{FFCE8546-7988-6F76-1859-BD63B816DE58}"/>
              </a:ext>
            </a:extLst>
          </p:cNvPr>
          <p:cNvSpPr/>
          <p:nvPr/>
        </p:nvSpPr>
        <p:spPr>
          <a:xfrm>
            <a:off x="387625" y="2773043"/>
            <a:ext cx="1222513" cy="487017"/>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3</a:t>
            </a:r>
          </a:p>
        </p:txBody>
      </p:sp>
      <p:sp>
        <p:nvSpPr>
          <p:cNvPr id="18" name="Rectangle: Rounded Corners 17">
            <a:extLst>
              <a:ext uri="{FF2B5EF4-FFF2-40B4-BE49-F238E27FC236}">
                <a16:creationId xmlns:a16="http://schemas.microsoft.com/office/drawing/2014/main" id="{67860ADB-A6BB-634E-9EE3-87046280CA45}"/>
              </a:ext>
            </a:extLst>
          </p:cNvPr>
          <p:cNvSpPr/>
          <p:nvPr/>
        </p:nvSpPr>
        <p:spPr>
          <a:xfrm>
            <a:off x="387626" y="1139713"/>
            <a:ext cx="1222513" cy="487017"/>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1</a:t>
            </a:r>
          </a:p>
        </p:txBody>
      </p:sp>
      <p:sp>
        <p:nvSpPr>
          <p:cNvPr id="31" name="Title 1">
            <a:extLst>
              <a:ext uri="{FF2B5EF4-FFF2-40B4-BE49-F238E27FC236}">
                <a16:creationId xmlns:a16="http://schemas.microsoft.com/office/drawing/2014/main" id="{EF2F47C0-2C80-C5FB-26B6-0C02E3B0FDDA}"/>
              </a:ext>
            </a:extLst>
          </p:cNvPr>
          <p:cNvSpPr txBox="1">
            <a:spLocks/>
          </p:cNvSpPr>
          <p:nvPr/>
        </p:nvSpPr>
        <p:spPr>
          <a:xfrm>
            <a:off x="1784609" y="1113221"/>
            <a:ext cx="6993300" cy="540000"/>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2000">
                <a:solidFill>
                  <a:schemeClr val="tx1">
                    <a:lumMod val="50000"/>
                    <a:lumOff val="50000"/>
                  </a:schemeClr>
                </a:solidFill>
                <a:ea typeface="+mj-ea"/>
                <a:cs typeface="+mj-cs"/>
              </a:defRPr>
            </a:lvl1pPr>
          </a:lstStyle>
          <a:p>
            <a:r>
              <a:rPr lang="en-US" dirty="0"/>
              <a:t>Solution Overview and EDA Report</a:t>
            </a:r>
          </a:p>
        </p:txBody>
      </p:sp>
      <p:sp>
        <p:nvSpPr>
          <p:cNvPr id="32" name="Title 1">
            <a:extLst>
              <a:ext uri="{FF2B5EF4-FFF2-40B4-BE49-F238E27FC236}">
                <a16:creationId xmlns:a16="http://schemas.microsoft.com/office/drawing/2014/main" id="{6D5D1549-AE28-EF3B-BBF5-7FED937A3318}"/>
              </a:ext>
            </a:extLst>
          </p:cNvPr>
          <p:cNvSpPr txBox="1">
            <a:spLocks/>
          </p:cNvSpPr>
          <p:nvPr/>
        </p:nvSpPr>
        <p:spPr>
          <a:xfrm>
            <a:off x="1784609" y="1990952"/>
            <a:ext cx="6993300" cy="540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dirty="0">
                <a:solidFill>
                  <a:schemeClr val="tx1">
                    <a:lumMod val="50000"/>
                    <a:lumOff val="50000"/>
                  </a:schemeClr>
                </a:solidFill>
                <a:latin typeface="+mn-lt"/>
              </a:rPr>
              <a:t>Data Cleaning and Preparation</a:t>
            </a:r>
          </a:p>
        </p:txBody>
      </p:sp>
      <p:sp>
        <p:nvSpPr>
          <p:cNvPr id="33" name="Title 1">
            <a:extLst>
              <a:ext uri="{FF2B5EF4-FFF2-40B4-BE49-F238E27FC236}">
                <a16:creationId xmlns:a16="http://schemas.microsoft.com/office/drawing/2014/main" id="{8B3E1527-ECA7-CFB9-278A-F406D5A76104}"/>
              </a:ext>
            </a:extLst>
          </p:cNvPr>
          <p:cNvSpPr txBox="1">
            <a:spLocks/>
          </p:cNvSpPr>
          <p:nvPr/>
        </p:nvSpPr>
        <p:spPr>
          <a:xfrm>
            <a:off x="1784609" y="2781076"/>
            <a:ext cx="6993300" cy="540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dirty="0">
                <a:solidFill>
                  <a:schemeClr val="tx1">
                    <a:lumMod val="50000"/>
                    <a:lumOff val="50000"/>
                  </a:schemeClr>
                </a:solidFill>
                <a:latin typeface="+mn-lt"/>
              </a:rPr>
              <a:t>Feature</a:t>
            </a:r>
            <a:r>
              <a:rPr lang="en-US" sz="2000" dirty="0">
                <a:latin typeface="+mn-lt"/>
              </a:rPr>
              <a:t> </a:t>
            </a:r>
            <a:r>
              <a:rPr lang="en-US" sz="2000" dirty="0">
                <a:solidFill>
                  <a:schemeClr val="tx1">
                    <a:lumMod val="50000"/>
                    <a:lumOff val="50000"/>
                  </a:schemeClr>
                </a:solidFill>
                <a:latin typeface="+mn-lt"/>
              </a:rPr>
              <a:t>Engineering</a:t>
            </a:r>
          </a:p>
        </p:txBody>
      </p:sp>
      <p:sp>
        <p:nvSpPr>
          <p:cNvPr id="5" name="Rectangle 4">
            <a:extLst>
              <a:ext uri="{FF2B5EF4-FFF2-40B4-BE49-F238E27FC236}">
                <a16:creationId xmlns:a16="http://schemas.microsoft.com/office/drawing/2014/main" id="{F9AB1D2A-6852-52C8-8E20-6B1B909E2F23}"/>
              </a:ext>
            </a:extLst>
          </p:cNvPr>
          <p:cNvSpPr/>
          <p:nvPr/>
        </p:nvSpPr>
        <p:spPr>
          <a:xfrm>
            <a:off x="1335156" y="3561482"/>
            <a:ext cx="9521687" cy="589291"/>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C154F624-6E9F-3FA1-EAA9-D797863C7AEA}"/>
              </a:ext>
            </a:extLst>
          </p:cNvPr>
          <p:cNvSpPr/>
          <p:nvPr/>
        </p:nvSpPr>
        <p:spPr>
          <a:xfrm>
            <a:off x="387625" y="3589908"/>
            <a:ext cx="1222513" cy="487017"/>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4</a:t>
            </a:r>
          </a:p>
        </p:txBody>
      </p:sp>
      <p:sp>
        <p:nvSpPr>
          <p:cNvPr id="7" name="Title 1">
            <a:extLst>
              <a:ext uri="{FF2B5EF4-FFF2-40B4-BE49-F238E27FC236}">
                <a16:creationId xmlns:a16="http://schemas.microsoft.com/office/drawing/2014/main" id="{4D87DADA-2AFF-231E-F639-70330C29E8C3}"/>
              </a:ext>
            </a:extLst>
          </p:cNvPr>
          <p:cNvSpPr txBox="1">
            <a:spLocks/>
          </p:cNvSpPr>
          <p:nvPr/>
        </p:nvSpPr>
        <p:spPr>
          <a:xfrm>
            <a:off x="1784609" y="3597941"/>
            <a:ext cx="6993300" cy="540000"/>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2000">
                <a:ea typeface="+mj-ea"/>
                <a:cs typeface="+mj-cs"/>
              </a:defRPr>
            </a:lvl1pPr>
          </a:lstStyle>
          <a:p>
            <a:r>
              <a:rPr lang="en-US">
                <a:solidFill>
                  <a:schemeClr val="tx1">
                    <a:lumMod val="50000"/>
                    <a:lumOff val="50000"/>
                  </a:schemeClr>
                </a:solidFill>
              </a:rPr>
              <a:t>Initial Model Results</a:t>
            </a:r>
            <a:endParaRPr lang="en-US" dirty="0">
              <a:solidFill>
                <a:schemeClr val="tx1">
                  <a:lumMod val="50000"/>
                  <a:lumOff val="50000"/>
                </a:schemeClr>
              </a:solidFill>
            </a:endParaRPr>
          </a:p>
        </p:txBody>
      </p:sp>
      <p:sp>
        <p:nvSpPr>
          <p:cNvPr id="8" name="Rectangle 7">
            <a:extLst>
              <a:ext uri="{FF2B5EF4-FFF2-40B4-BE49-F238E27FC236}">
                <a16:creationId xmlns:a16="http://schemas.microsoft.com/office/drawing/2014/main" id="{AC58F822-9F83-DE26-0F0B-6D548EFCBAFF}"/>
              </a:ext>
            </a:extLst>
          </p:cNvPr>
          <p:cNvSpPr/>
          <p:nvPr/>
        </p:nvSpPr>
        <p:spPr>
          <a:xfrm>
            <a:off x="1335156" y="4450580"/>
            <a:ext cx="9521687" cy="589291"/>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F28F853F-66F4-2182-CD1A-8396B145B6F0}"/>
              </a:ext>
            </a:extLst>
          </p:cNvPr>
          <p:cNvSpPr/>
          <p:nvPr/>
        </p:nvSpPr>
        <p:spPr>
          <a:xfrm>
            <a:off x="387625" y="4479006"/>
            <a:ext cx="1222513" cy="487017"/>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5</a:t>
            </a:r>
          </a:p>
        </p:txBody>
      </p:sp>
      <p:sp>
        <p:nvSpPr>
          <p:cNvPr id="10" name="Title 1">
            <a:extLst>
              <a:ext uri="{FF2B5EF4-FFF2-40B4-BE49-F238E27FC236}">
                <a16:creationId xmlns:a16="http://schemas.microsoft.com/office/drawing/2014/main" id="{E5D916C0-746D-4F16-220B-96D00C1063FC}"/>
              </a:ext>
            </a:extLst>
          </p:cNvPr>
          <p:cNvSpPr txBox="1">
            <a:spLocks/>
          </p:cNvSpPr>
          <p:nvPr/>
        </p:nvSpPr>
        <p:spPr>
          <a:xfrm>
            <a:off x="1784609" y="4487039"/>
            <a:ext cx="6993300" cy="540000"/>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2000">
                <a:ea typeface="+mj-ea"/>
                <a:cs typeface="+mj-cs"/>
              </a:defRPr>
            </a:lvl1pPr>
          </a:lstStyle>
          <a:p>
            <a:r>
              <a:rPr lang="en-US" dirty="0">
                <a:solidFill>
                  <a:schemeClr val="tx1">
                    <a:lumMod val="50000"/>
                    <a:lumOff val="50000"/>
                  </a:schemeClr>
                </a:solidFill>
              </a:rPr>
              <a:t>References</a:t>
            </a:r>
          </a:p>
        </p:txBody>
      </p:sp>
    </p:spTree>
    <p:extLst>
      <p:ext uri="{BB962C8B-B14F-4D97-AF65-F5344CB8AC3E}">
        <p14:creationId xmlns:p14="http://schemas.microsoft.com/office/powerpoint/2010/main" val="3711007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03A8557-B6D9-79AC-CD76-381210EDA5E1}"/>
              </a:ext>
            </a:extLst>
          </p:cNvPr>
          <p:cNvSpPr/>
          <p:nvPr/>
        </p:nvSpPr>
        <p:spPr>
          <a:xfrm>
            <a:off x="0" y="6370982"/>
            <a:ext cx="12192001" cy="4870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Title 1">
            <a:extLst>
              <a:ext uri="{FF2B5EF4-FFF2-40B4-BE49-F238E27FC236}">
                <a16:creationId xmlns:a16="http://schemas.microsoft.com/office/drawing/2014/main" id="{E8FA389D-5E5F-8018-2A03-B1071BFEAF74}"/>
              </a:ext>
            </a:extLst>
          </p:cNvPr>
          <p:cNvSpPr txBox="1">
            <a:spLocks/>
          </p:cNvSpPr>
          <p:nvPr/>
        </p:nvSpPr>
        <p:spPr>
          <a:xfrm>
            <a:off x="290426" y="210913"/>
            <a:ext cx="6993300" cy="540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Arial Black" panose="020B0A04020102020204" pitchFamily="34" charset="0"/>
              </a:rPr>
              <a:t>Making Image Sizes Consistent</a:t>
            </a:r>
          </a:p>
        </p:txBody>
      </p:sp>
      <p:pic>
        <p:nvPicPr>
          <p:cNvPr id="2" name="Picture 1">
            <a:extLst>
              <a:ext uri="{FF2B5EF4-FFF2-40B4-BE49-F238E27FC236}">
                <a16:creationId xmlns:a16="http://schemas.microsoft.com/office/drawing/2014/main" id="{829F61BC-78A3-EBEC-4C09-58D12DA87F59}"/>
              </a:ext>
            </a:extLst>
          </p:cNvPr>
          <p:cNvPicPr>
            <a:picLocks noChangeAspect="1"/>
          </p:cNvPicPr>
          <p:nvPr/>
        </p:nvPicPr>
        <p:blipFill rotWithShape="1">
          <a:blip r:embed="rId2"/>
          <a:srcRect b="22021"/>
          <a:stretch/>
        </p:blipFill>
        <p:spPr>
          <a:xfrm>
            <a:off x="9289813" y="1067174"/>
            <a:ext cx="1643182" cy="4453049"/>
          </a:xfrm>
          <a:prstGeom prst="rect">
            <a:avLst/>
          </a:prstGeom>
        </p:spPr>
      </p:pic>
      <p:sp>
        <p:nvSpPr>
          <p:cNvPr id="3" name="TextBox 2">
            <a:extLst>
              <a:ext uri="{FF2B5EF4-FFF2-40B4-BE49-F238E27FC236}">
                <a16:creationId xmlns:a16="http://schemas.microsoft.com/office/drawing/2014/main" id="{3CEE25F6-8129-4787-6220-E30C5280C0BD}"/>
              </a:ext>
            </a:extLst>
          </p:cNvPr>
          <p:cNvSpPr txBox="1"/>
          <p:nvPr/>
        </p:nvSpPr>
        <p:spPr>
          <a:xfrm>
            <a:off x="8537713" y="5685183"/>
            <a:ext cx="3190461" cy="461665"/>
          </a:xfrm>
          <a:prstGeom prst="rect">
            <a:avLst/>
          </a:prstGeom>
          <a:noFill/>
        </p:spPr>
        <p:txBody>
          <a:bodyPr wrap="square" rtlCol="0">
            <a:spAutoFit/>
          </a:bodyPr>
          <a:lstStyle/>
          <a:p>
            <a:pPr algn="ctr"/>
            <a:r>
              <a:rPr lang="en-IN" sz="1200" dirty="0"/>
              <a:t>Table 1: Table showing a sample of images size and corresponding count of images</a:t>
            </a:r>
          </a:p>
        </p:txBody>
      </p:sp>
      <p:sp>
        <p:nvSpPr>
          <p:cNvPr id="4" name="TextBox 3">
            <a:extLst>
              <a:ext uri="{FF2B5EF4-FFF2-40B4-BE49-F238E27FC236}">
                <a16:creationId xmlns:a16="http://schemas.microsoft.com/office/drawing/2014/main" id="{0B7834BF-792C-5A5E-61D6-176B5FA2FD6D}"/>
              </a:ext>
            </a:extLst>
          </p:cNvPr>
          <p:cNvSpPr txBox="1"/>
          <p:nvPr/>
        </p:nvSpPr>
        <p:spPr>
          <a:xfrm>
            <a:off x="367749" y="961755"/>
            <a:ext cx="8458200" cy="3970318"/>
          </a:xfrm>
          <a:prstGeom prst="rect">
            <a:avLst/>
          </a:prstGeom>
          <a:noFill/>
        </p:spPr>
        <p:txBody>
          <a:bodyPr wrap="square">
            <a:spAutoFit/>
          </a:bodyPr>
          <a:lstStyle/>
          <a:p>
            <a:r>
              <a:rPr lang="en-US" i="1" dirty="0">
                <a:solidFill>
                  <a:srgbClr val="404040"/>
                </a:solidFill>
                <a:latin typeface="Calibri" panose="020F0502020204030204" pitchFamily="34" charset="0"/>
              </a:rPr>
              <a:t>Through in the initial EDA it was found that the data size is relatively smaller, image rotation can be used for generating additional datapoint to model (Refer to the table)</a:t>
            </a:r>
          </a:p>
          <a:p>
            <a:endParaRPr lang="en-US" dirty="0">
              <a:solidFill>
                <a:srgbClr val="404040"/>
              </a:solidFill>
              <a:latin typeface="Calibri" panose="020F0502020204030204" pitchFamily="34" charset="0"/>
            </a:endParaRPr>
          </a:p>
          <a:p>
            <a:pPr marL="285750" indent="-285750">
              <a:buFont typeface="Arial" panose="020B0604020202020204" pitchFamily="34" charset="0"/>
              <a:buChar char="•"/>
            </a:pPr>
            <a:r>
              <a:rPr lang="en-US" dirty="0">
                <a:solidFill>
                  <a:srgbClr val="404040"/>
                </a:solidFill>
                <a:latin typeface="Calibri" panose="020F0502020204030204" pitchFamily="34" charset="0"/>
              </a:rPr>
              <a:t>Each pixel of image will be treated as feature/column in a table for modeling. It is essential to have all the images in training and test dataset to have same size for easy modeling</a:t>
            </a:r>
          </a:p>
          <a:p>
            <a:pPr marL="285750" indent="-285750">
              <a:buFont typeface="Arial" panose="020B0604020202020204" pitchFamily="34" charset="0"/>
              <a:buChar char="•"/>
            </a:pPr>
            <a:endParaRPr lang="en-US" dirty="0">
              <a:solidFill>
                <a:srgbClr val="404040"/>
              </a:solidFill>
              <a:latin typeface="Calibri" panose="020F0502020204030204" pitchFamily="34" charset="0"/>
            </a:endParaRPr>
          </a:p>
          <a:p>
            <a:pPr marL="285750" indent="-285750">
              <a:buFont typeface="Arial" panose="020B0604020202020204" pitchFamily="34" charset="0"/>
              <a:buChar char="•"/>
            </a:pPr>
            <a:r>
              <a:rPr lang="en-US" dirty="0">
                <a:solidFill>
                  <a:srgbClr val="404040"/>
                </a:solidFill>
                <a:latin typeface="Calibri" panose="020F0502020204030204" pitchFamily="34" charset="0"/>
              </a:rPr>
              <a:t>Image rescaling to small size also helps in reducing the number feature there by reducing model runtime</a:t>
            </a:r>
          </a:p>
          <a:p>
            <a:pPr marL="285750" indent="-285750">
              <a:buFont typeface="Arial" panose="020B0604020202020204" pitchFamily="34" charset="0"/>
              <a:buChar char="•"/>
            </a:pPr>
            <a:endParaRPr lang="en-US" dirty="0">
              <a:solidFill>
                <a:srgbClr val="404040"/>
              </a:solidFill>
              <a:latin typeface="Calibri" panose="020F0502020204030204" pitchFamily="34" charset="0"/>
            </a:endParaRPr>
          </a:p>
          <a:p>
            <a:r>
              <a:rPr lang="en-US" dirty="0">
                <a:solidFill>
                  <a:srgbClr val="404040"/>
                </a:solidFill>
                <a:latin typeface="Calibri" panose="020F0502020204030204" pitchFamily="34" charset="0"/>
              </a:rPr>
              <a:t>In current project we have resized all image to 60x60 initially. This can later be changed based on model performance. </a:t>
            </a:r>
          </a:p>
          <a:p>
            <a:endParaRPr lang="en-US" dirty="0">
              <a:solidFill>
                <a:srgbClr val="404040"/>
              </a:solidFill>
              <a:latin typeface="Calibri" panose="020F0502020204030204" pitchFamily="34" charset="0"/>
            </a:endParaRPr>
          </a:p>
          <a:p>
            <a:endParaRPr lang="en-US" dirty="0">
              <a:solidFill>
                <a:srgbClr val="404040"/>
              </a:solidFill>
              <a:latin typeface="Calibri" panose="020F0502020204030204" pitchFamily="34" charset="0"/>
            </a:endParaRPr>
          </a:p>
        </p:txBody>
      </p:sp>
    </p:spTree>
    <p:extLst>
      <p:ext uri="{BB962C8B-B14F-4D97-AF65-F5344CB8AC3E}">
        <p14:creationId xmlns:p14="http://schemas.microsoft.com/office/powerpoint/2010/main" val="943526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B60D024F-D1DE-48CD-FAB5-C0838238735D}"/>
              </a:ext>
            </a:extLst>
          </p:cNvPr>
          <p:cNvSpPr/>
          <p:nvPr/>
        </p:nvSpPr>
        <p:spPr>
          <a:xfrm>
            <a:off x="8617226" y="480913"/>
            <a:ext cx="3414090" cy="577526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803A8557-B6D9-79AC-CD76-381210EDA5E1}"/>
              </a:ext>
            </a:extLst>
          </p:cNvPr>
          <p:cNvSpPr/>
          <p:nvPr/>
        </p:nvSpPr>
        <p:spPr>
          <a:xfrm>
            <a:off x="0" y="6370982"/>
            <a:ext cx="12192001" cy="4870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Title 1">
            <a:extLst>
              <a:ext uri="{FF2B5EF4-FFF2-40B4-BE49-F238E27FC236}">
                <a16:creationId xmlns:a16="http://schemas.microsoft.com/office/drawing/2014/main" id="{E8FA389D-5E5F-8018-2A03-B1071BFEAF74}"/>
              </a:ext>
            </a:extLst>
          </p:cNvPr>
          <p:cNvSpPr txBox="1">
            <a:spLocks/>
          </p:cNvSpPr>
          <p:nvPr/>
        </p:nvSpPr>
        <p:spPr>
          <a:xfrm>
            <a:off x="290425" y="210913"/>
            <a:ext cx="11626591" cy="540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Arial Black" panose="020B0A04020102020204" pitchFamily="34" charset="0"/>
              </a:rPr>
              <a:t>Image to Pixel Array Conversion</a:t>
            </a:r>
          </a:p>
        </p:txBody>
      </p:sp>
      <p:grpSp>
        <p:nvGrpSpPr>
          <p:cNvPr id="7" name="Group 6">
            <a:extLst>
              <a:ext uri="{FF2B5EF4-FFF2-40B4-BE49-F238E27FC236}">
                <a16:creationId xmlns:a16="http://schemas.microsoft.com/office/drawing/2014/main" id="{A17C5284-E8D1-94D4-9EC8-04D803B1D176}"/>
              </a:ext>
            </a:extLst>
          </p:cNvPr>
          <p:cNvGrpSpPr/>
          <p:nvPr/>
        </p:nvGrpSpPr>
        <p:grpSpPr>
          <a:xfrm>
            <a:off x="9303027" y="786488"/>
            <a:ext cx="1942340" cy="2075559"/>
            <a:chOff x="1848679" y="1128148"/>
            <a:chExt cx="1942340" cy="2075559"/>
          </a:xfrm>
        </p:grpSpPr>
        <p:pic>
          <p:nvPicPr>
            <p:cNvPr id="5" name="Picture 4">
              <a:extLst>
                <a:ext uri="{FF2B5EF4-FFF2-40B4-BE49-F238E27FC236}">
                  <a16:creationId xmlns:a16="http://schemas.microsoft.com/office/drawing/2014/main" id="{98EE53A7-B30E-3AB7-2169-019E2B05BA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6958" y="1128148"/>
              <a:ext cx="1934061" cy="1800000"/>
            </a:xfrm>
            <a:prstGeom prst="rect">
              <a:avLst/>
            </a:prstGeom>
            <a:ln>
              <a:solidFill>
                <a:schemeClr val="tx1">
                  <a:lumMod val="50000"/>
                  <a:lumOff val="50000"/>
                </a:schemeClr>
              </a:solidFill>
            </a:ln>
          </p:spPr>
        </p:pic>
        <p:sp>
          <p:nvSpPr>
            <p:cNvPr id="6" name="TextBox 5">
              <a:extLst>
                <a:ext uri="{FF2B5EF4-FFF2-40B4-BE49-F238E27FC236}">
                  <a16:creationId xmlns:a16="http://schemas.microsoft.com/office/drawing/2014/main" id="{C1BC8F01-51CD-9979-A5AB-A7C3A6769F96}"/>
                </a:ext>
              </a:extLst>
            </p:cNvPr>
            <p:cNvSpPr txBox="1"/>
            <p:nvPr/>
          </p:nvSpPr>
          <p:spPr>
            <a:xfrm>
              <a:off x="1848679" y="2926708"/>
              <a:ext cx="1934061" cy="276999"/>
            </a:xfrm>
            <a:prstGeom prst="rect">
              <a:avLst/>
            </a:prstGeom>
            <a:solidFill>
              <a:schemeClr val="bg1"/>
            </a:solidFill>
            <a:ln>
              <a:solidFill>
                <a:schemeClr val="tx1">
                  <a:lumMod val="65000"/>
                  <a:lumOff val="35000"/>
                </a:schemeClr>
              </a:solidFill>
            </a:ln>
          </p:spPr>
          <p:txBody>
            <a:bodyPr wrap="square" rtlCol="0">
              <a:spAutoFit/>
            </a:bodyPr>
            <a:lstStyle/>
            <a:p>
              <a:pPr algn="ctr"/>
              <a:r>
                <a:rPr lang="en-IN" sz="1200" b="1" dirty="0"/>
                <a:t>Original Image</a:t>
              </a:r>
            </a:p>
          </p:txBody>
        </p:sp>
      </p:grpSp>
      <p:sp>
        <p:nvSpPr>
          <p:cNvPr id="8" name="Isosceles Triangle 7">
            <a:extLst>
              <a:ext uri="{FF2B5EF4-FFF2-40B4-BE49-F238E27FC236}">
                <a16:creationId xmlns:a16="http://schemas.microsoft.com/office/drawing/2014/main" id="{C9DA4781-DC11-7051-D1BC-1AB798B5AECC}"/>
              </a:ext>
            </a:extLst>
          </p:cNvPr>
          <p:cNvSpPr/>
          <p:nvPr/>
        </p:nvSpPr>
        <p:spPr>
          <a:xfrm rot="10800000">
            <a:off x="9949070" y="2987949"/>
            <a:ext cx="824948" cy="168965"/>
          </a:xfrm>
          <a:prstGeom prst="triangl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1" name="TextBox 10">
            <a:extLst>
              <a:ext uri="{FF2B5EF4-FFF2-40B4-BE49-F238E27FC236}">
                <a16:creationId xmlns:a16="http://schemas.microsoft.com/office/drawing/2014/main" id="{5F4B3323-DD43-5593-7D66-858A2347E80B}"/>
              </a:ext>
            </a:extLst>
          </p:cNvPr>
          <p:cNvSpPr txBox="1"/>
          <p:nvPr/>
        </p:nvSpPr>
        <p:spPr>
          <a:xfrm>
            <a:off x="8840856" y="5794513"/>
            <a:ext cx="3190461" cy="461665"/>
          </a:xfrm>
          <a:prstGeom prst="rect">
            <a:avLst/>
          </a:prstGeom>
          <a:noFill/>
        </p:spPr>
        <p:txBody>
          <a:bodyPr wrap="square" rtlCol="0">
            <a:spAutoFit/>
          </a:bodyPr>
          <a:lstStyle/>
          <a:p>
            <a:pPr algn="ctr"/>
            <a:r>
              <a:rPr lang="en-IN" sz="1200" dirty="0"/>
              <a:t>Table 1: Image to RGB conversion. Then to 1D Array</a:t>
            </a:r>
          </a:p>
        </p:txBody>
      </p:sp>
      <p:graphicFrame>
        <p:nvGraphicFramePr>
          <p:cNvPr id="13" name="Table 12">
            <a:extLst>
              <a:ext uri="{FF2B5EF4-FFF2-40B4-BE49-F238E27FC236}">
                <a16:creationId xmlns:a16="http://schemas.microsoft.com/office/drawing/2014/main" id="{0EA4C994-026F-866B-A3BE-66D21FF6E18B}"/>
              </a:ext>
            </a:extLst>
          </p:cNvPr>
          <p:cNvGraphicFramePr>
            <a:graphicFrameLocks noGrp="1"/>
          </p:cNvGraphicFramePr>
          <p:nvPr>
            <p:extLst>
              <p:ext uri="{D42A27DB-BD31-4B8C-83A1-F6EECF244321}">
                <p14:modId xmlns:p14="http://schemas.microsoft.com/office/powerpoint/2010/main" val="2797960962"/>
              </p:ext>
            </p:extLst>
          </p:nvPr>
        </p:nvGraphicFramePr>
        <p:xfrm>
          <a:off x="8932794" y="3540766"/>
          <a:ext cx="2857500" cy="1280160"/>
        </p:xfrm>
        <a:graphic>
          <a:graphicData uri="http://schemas.openxmlformats.org/drawingml/2006/table">
            <a:tbl>
              <a:tblPr/>
              <a:tblGrid>
                <a:gridCol w="190500">
                  <a:extLst>
                    <a:ext uri="{9D8B030D-6E8A-4147-A177-3AD203B41FA5}">
                      <a16:colId xmlns:a16="http://schemas.microsoft.com/office/drawing/2014/main" val="3220460437"/>
                    </a:ext>
                  </a:extLst>
                </a:gridCol>
                <a:gridCol w="190500">
                  <a:extLst>
                    <a:ext uri="{9D8B030D-6E8A-4147-A177-3AD203B41FA5}">
                      <a16:colId xmlns:a16="http://schemas.microsoft.com/office/drawing/2014/main" val="2180107796"/>
                    </a:ext>
                  </a:extLst>
                </a:gridCol>
                <a:gridCol w="190500">
                  <a:extLst>
                    <a:ext uri="{9D8B030D-6E8A-4147-A177-3AD203B41FA5}">
                      <a16:colId xmlns:a16="http://schemas.microsoft.com/office/drawing/2014/main" val="2259482530"/>
                    </a:ext>
                  </a:extLst>
                </a:gridCol>
                <a:gridCol w="190500">
                  <a:extLst>
                    <a:ext uri="{9D8B030D-6E8A-4147-A177-3AD203B41FA5}">
                      <a16:colId xmlns:a16="http://schemas.microsoft.com/office/drawing/2014/main" val="1597922524"/>
                    </a:ext>
                  </a:extLst>
                </a:gridCol>
                <a:gridCol w="190500">
                  <a:extLst>
                    <a:ext uri="{9D8B030D-6E8A-4147-A177-3AD203B41FA5}">
                      <a16:colId xmlns:a16="http://schemas.microsoft.com/office/drawing/2014/main" val="998079712"/>
                    </a:ext>
                  </a:extLst>
                </a:gridCol>
                <a:gridCol w="190500">
                  <a:extLst>
                    <a:ext uri="{9D8B030D-6E8A-4147-A177-3AD203B41FA5}">
                      <a16:colId xmlns:a16="http://schemas.microsoft.com/office/drawing/2014/main" val="283223153"/>
                    </a:ext>
                  </a:extLst>
                </a:gridCol>
                <a:gridCol w="190500">
                  <a:extLst>
                    <a:ext uri="{9D8B030D-6E8A-4147-A177-3AD203B41FA5}">
                      <a16:colId xmlns:a16="http://schemas.microsoft.com/office/drawing/2014/main" val="500739757"/>
                    </a:ext>
                  </a:extLst>
                </a:gridCol>
                <a:gridCol w="190500">
                  <a:extLst>
                    <a:ext uri="{9D8B030D-6E8A-4147-A177-3AD203B41FA5}">
                      <a16:colId xmlns:a16="http://schemas.microsoft.com/office/drawing/2014/main" val="2041987775"/>
                    </a:ext>
                  </a:extLst>
                </a:gridCol>
                <a:gridCol w="190500">
                  <a:extLst>
                    <a:ext uri="{9D8B030D-6E8A-4147-A177-3AD203B41FA5}">
                      <a16:colId xmlns:a16="http://schemas.microsoft.com/office/drawing/2014/main" val="234549102"/>
                    </a:ext>
                  </a:extLst>
                </a:gridCol>
                <a:gridCol w="190500">
                  <a:extLst>
                    <a:ext uri="{9D8B030D-6E8A-4147-A177-3AD203B41FA5}">
                      <a16:colId xmlns:a16="http://schemas.microsoft.com/office/drawing/2014/main" val="2839998245"/>
                    </a:ext>
                  </a:extLst>
                </a:gridCol>
                <a:gridCol w="190500">
                  <a:extLst>
                    <a:ext uri="{9D8B030D-6E8A-4147-A177-3AD203B41FA5}">
                      <a16:colId xmlns:a16="http://schemas.microsoft.com/office/drawing/2014/main" val="218431194"/>
                    </a:ext>
                  </a:extLst>
                </a:gridCol>
                <a:gridCol w="190500">
                  <a:extLst>
                    <a:ext uri="{9D8B030D-6E8A-4147-A177-3AD203B41FA5}">
                      <a16:colId xmlns:a16="http://schemas.microsoft.com/office/drawing/2014/main" val="3903625986"/>
                    </a:ext>
                  </a:extLst>
                </a:gridCol>
                <a:gridCol w="190500">
                  <a:extLst>
                    <a:ext uri="{9D8B030D-6E8A-4147-A177-3AD203B41FA5}">
                      <a16:colId xmlns:a16="http://schemas.microsoft.com/office/drawing/2014/main" val="4227440426"/>
                    </a:ext>
                  </a:extLst>
                </a:gridCol>
                <a:gridCol w="190500">
                  <a:extLst>
                    <a:ext uri="{9D8B030D-6E8A-4147-A177-3AD203B41FA5}">
                      <a16:colId xmlns:a16="http://schemas.microsoft.com/office/drawing/2014/main" val="629713120"/>
                    </a:ext>
                  </a:extLst>
                </a:gridCol>
                <a:gridCol w="190500">
                  <a:extLst>
                    <a:ext uri="{9D8B030D-6E8A-4147-A177-3AD203B41FA5}">
                      <a16:colId xmlns:a16="http://schemas.microsoft.com/office/drawing/2014/main" val="3649555872"/>
                    </a:ext>
                  </a:extLst>
                </a:gridCol>
              </a:tblGrid>
              <a:tr h="182880">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IN" sz="1100" b="0" i="0" u="none" strike="noStrike">
                          <a:solidFill>
                            <a:srgbClr val="000000"/>
                          </a:solidFill>
                          <a:effectLst/>
                          <a:latin typeface="Calibri" panose="020F0502020204030204" pitchFamily="34" charset="0"/>
                        </a:rPr>
                        <a: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1034724634"/>
                  </a:ext>
                </a:extLst>
              </a:tr>
              <a:tr h="182880">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IN" sz="1100" b="0" i="0" u="none" strike="noStrike">
                        <a:solidFill>
                          <a:srgbClr val="000000"/>
                        </a:solidFill>
                        <a:effectLst/>
                        <a:latin typeface="Calibri" panose="020F0502020204030204" pitchFamily="34" charset="0"/>
                      </a:endParaRPr>
                    </a:p>
                  </a:txBody>
                  <a:tcPr marL="7620" marR="7620" marT="762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7657497"/>
                  </a:ext>
                </a:extLst>
              </a:tr>
              <a:tr h="182880">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00B05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00B05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00B050"/>
                    </a:solidFill>
                  </a:tcPr>
                </a:tc>
                <a:tc>
                  <a:txBody>
                    <a:bodyPr/>
                    <a:lstStyle/>
                    <a:p>
                      <a:pPr algn="ctr" fontAlgn="ctr"/>
                      <a:r>
                        <a:rPr lang="en-IN" sz="1100" b="0" i="0" u="none" strike="noStrike">
                          <a:solidFill>
                            <a:srgbClr val="000000"/>
                          </a:solidFill>
                          <a:effectLst/>
                          <a:latin typeface="Calibri" panose="020F0502020204030204" pitchFamily="34" charset="0"/>
                        </a:rPr>
                        <a: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00B05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00B05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00B05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00B050"/>
                    </a:solidFill>
                  </a:tcPr>
                </a:tc>
                <a:extLst>
                  <a:ext uri="{0D108BD9-81ED-4DB2-BD59-A6C34878D82A}">
                    <a16:rowId xmlns:a16="http://schemas.microsoft.com/office/drawing/2014/main" val="929098674"/>
                  </a:ext>
                </a:extLst>
              </a:tr>
              <a:tr h="182880">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n-IN" sz="1100" b="0" i="0" u="none" strike="noStrike">
                        <a:solidFill>
                          <a:srgbClr val="000000"/>
                        </a:solidFill>
                        <a:effectLst/>
                        <a:latin typeface="Calibri" panose="020F0502020204030204" pitchFamily="34" charset="0"/>
                      </a:endParaRP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933888"/>
                  </a:ext>
                </a:extLst>
              </a:tr>
              <a:tr h="182880">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ctr" fontAlgn="ctr"/>
                      <a:r>
                        <a:rPr lang="en-IN" sz="1100" b="0" i="0" u="none" strike="noStrike">
                          <a:solidFill>
                            <a:srgbClr val="000000"/>
                          </a:solidFill>
                          <a:effectLst/>
                          <a:latin typeface="Calibri" panose="020F0502020204030204" pitchFamily="34" charset="0"/>
                        </a:rPr>
                        <a: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extLst>
                  <a:ext uri="{0D108BD9-81ED-4DB2-BD59-A6C34878D82A}">
                    <a16:rowId xmlns:a16="http://schemas.microsoft.com/office/drawing/2014/main" val="4051962897"/>
                  </a:ext>
                </a:extLst>
              </a:tr>
              <a:tr h="182880">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301339922"/>
                  </a:ext>
                </a:extLst>
              </a:tr>
              <a:tr h="182880">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2137695491"/>
                  </a:ext>
                </a:extLst>
              </a:tr>
            </a:tbl>
          </a:graphicData>
        </a:graphic>
      </p:graphicFrame>
      <p:sp>
        <p:nvSpPr>
          <p:cNvPr id="29" name="Arrow: Curved Right 28">
            <a:extLst>
              <a:ext uri="{FF2B5EF4-FFF2-40B4-BE49-F238E27FC236}">
                <a16:creationId xmlns:a16="http://schemas.microsoft.com/office/drawing/2014/main" id="{B42114DF-5240-7ACD-31D2-BE8C3845AE74}"/>
              </a:ext>
            </a:extLst>
          </p:cNvPr>
          <p:cNvSpPr/>
          <p:nvPr/>
        </p:nvSpPr>
        <p:spPr>
          <a:xfrm rot="16200000" flipH="1">
            <a:off x="9572029" y="2517684"/>
            <a:ext cx="383853" cy="1662320"/>
          </a:xfrm>
          <a:prstGeom prst="curvedRightArrow">
            <a:avLst>
              <a:gd name="adj1" fmla="val 7068"/>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0" name="Arrow: Curved Right 29">
            <a:extLst>
              <a:ext uri="{FF2B5EF4-FFF2-40B4-BE49-F238E27FC236}">
                <a16:creationId xmlns:a16="http://schemas.microsoft.com/office/drawing/2014/main" id="{CD029A63-E056-5EB7-5F58-49192C808798}"/>
              </a:ext>
            </a:extLst>
          </p:cNvPr>
          <p:cNvSpPr/>
          <p:nvPr/>
        </p:nvSpPr>
        <p:spPr>
          <a:xfrm rot="4252749" flipH="1" flipV="1">
            <a:off x="10632589" y="3111907"/>
            <a:ext cx="383853" cy="2171228"/>
          </a:xfrm>
          <a:prstGeom prst="curvedRightArrow">
            <a:avLst>
              <a:gd name="adj1" fmla="val 7068"/>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4" name="Arrow: Curved Right 33">
            <a:extLst>
              <a:ext uri="{FF2B5EF4-FFF2-40B4-BE49-F238E27FC236}">
                <a16:creationId xmlns:a16="http://schemas.microsoft.com/office/drawing/2014/main" id="{AF48A13B-03FA-468A-3E8F-BF3502D86D80}"/>
              </a:ext>
            </a:extLst>
          </p:cNvPr>
          <p:cNvSpPr/>
          <p:nvPr/>
        </p:nvSpPr>
        <p:spPr>
          <a:xfrm rot="4252749" flipH="1" flipV="1">
            <a:off x="10752719" y="3479848"/>
            <a:ext cx="383853" cy="1974340"/>
          </a:xfrm>
          <a:prstGeom prst="curvedRightArrow">
            <a:avLst>
              <a:gd name="adj1" fmla="val 7068"/>
              <a:gd name="adj2" fmla="val 50000"/>
              <a:gd name="adj3" fmla="val 226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5" name="Isosceles Triangle 34">
            <a:extLst>
              <a:ext uri="{FF2B5EF4-FFF2-40B4-BE49-F238E27FC236}">
                <a16:creationId xmlns:a16="http://schemas.microsoft.com/office/drawing/2014/main" id="{BA21EA5B-AFF0-E1F8-6D11-CAA90A9370EC}"/>
              </a:ext>
            </a:extLst>
          </p:cNvPr>
          <p:cNvSpPr/>
          <p:nvPr/>
        </p:nvSpPr>
        <p:spPr>
          <a:xfrm rot="10800000">
            <a:off x="10023612" y="5002672"/>
            <a:ext cx="824948" cy="168965"/>
          </a:xfrm>
          <a:prstGeom prst="triangl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pic>
        <p:nvPicPr>
          <p:cNvPr id="39" name="Picture 38">
            <a:extLst>
              <a:ext uri="{FF2B5EF4-FFF2-40B4-BE49-F238E27FC236}">
                <a16:creationId xmlns:a16="http://schemas.microsoft.com/office/drawing/2014/main" id="{7C4B98A3-7611-B8B4-C5FF-CF30F19A1314}"/>
              </a:ext>
            </a:extLst>
          </p:cNvPr>
          <p:cNvPicPr>
            <a:picLocks noChangeAspect="1"/>
          </p:cNvPicPr>
          <p:nvPr/>
        </p:nvPicPr>
        <p:blipFill>
          <a:blip r:embed="rId3"/>
          <a:stretch>
            <a:fillRect/>
          </a:stretch>
        </p:blipFill>
        <p:spPr>
          <a:xfrm>
            <a:off x="8950075" y="5376341"/>
            <a:ext cx="2963029" cy="143997"/>
          </a:xfrm>
          <a:prstGeom prst="rect">
            <a:avLst/>
          </a:prstGeom>
        </p:spPr>
      </p:pic>
      <p:sp>
        <p:nvSpPr>
          <p:cNvPr id="41" name="TextBox 40">
            <a:extLst>
              <a:ext uri="{FF2B5EF4-FFF2-40B4-BE49-F238E27FC236}">
                <a16:creationId xmlns:a16="http://schemas.microsoft.com/office/drawing/2014/main" id="{CBEB34F6-7E1C-4706-7B73-D9CA387EF8A0}"/>
              </a:ext>
            </a:extLst>
          </p:cNvPr>
          <p:cNvSpPr txBox="1"/>
          <p:nvPr/>
        </p:nvSpPr>
        <p:spPr>
          <a:xfrm>
            <a:off x="479497" y="1569385"/>
            <a:ext cx="8157608" cy="2308324"/>
          </a:xfrm>
          <a:prstGeom prst="rect">
            <a:avLst/>
          </a:prstGeom>
          <a:noFill/>
        </p:spPr>
        <p:txBody>
          <a:bodyPr wrap="square">
            <a:spAutoFit/>
          </a:bodyPr>
          <a:lstStyle/>
          <a:p>
            <a:endParaRPr lang="en-US" dirty="0">
              <a:solidFill>
                <a:srgbClr val="404040"/>
              </a:solidFill>
              <a:latin typeface="Calibri" panose="020F0502020204030204" pitchFamily="34" charset="0"/>
            </a:endParaRPr>
          </a:p>
          <a:p>
            <a:pPr marL="285750" indent="-285750">
              <a:buFont typeface="Arial" panose="020B0604020202020204" pitchFamily="34" charset="0"/>
              <a:buChar char="•"/>
            </a:pPr>
            <a:r>
              <a:rPr lang="en-US" dirty="0">
                <a:solidFill>
                  <a:srgbClr val="404040"/>
                </a:solidFill>
                <a:latin typeface="Calibri" panose="020F0502020204030204" pitchFamily="34" charset="0"/>
              </a:rPr>
              <a:t>RGB values are extracted from colored resized images</a:t>
            </a:r>
          </a:p>
          <a:p>
            <a:pPr marL="285750" indent="-285750">
              <a:buFont typeface="Arial" panose="020B0604020202020204" pitchFamily="34" charset="0"/>
              <a:buChar char="•"/>
            </a:pPr>
            <a:endParaRPr lang="en-US" dirty="0">
              <a:solidFill>
                <a:srgbClr val="404040"/>
              </a:solidFill>
              <a:latin typeface="Calibri" panose="020F0502020204030204" pitchFamily="34" charset="0"/>
            </a:endParaRPr>
          </a:p>
          <a:p>
            <a:pPr marL="285750" indent="-285750">
              <a:buFont typeface="Arial" panose="020B0604020202020204" pitchFamily="34" charset="0"/>
              <a:buChar char="•"/>
            </a:pPr>
            <a:r>
              <a:rPr lang="en-US" dirty="0">
                <a:solidFill>
                  <a:srgbClr val="404040"/>
                </a:solidFill>
                <a:latin typeface="Calibri" panose="020F0502020204030204" pitchFamily="34" charset="0"/>
              </a:rPr>
              <a:t>Extracted RGB values are stacked together to from a single 1D array of RGB values</a:t>
            </a:r>
          </a:p>
          <a:p>
            <a:pPr marL="285750" indent="-285750">
              <a:buFont typeface="Arial" panose="020B0604020202020204" pitchFamily="34" charset="0"/>
              <a:buChar char="•"/>
            </a:pPr>
            <a:endParaRPr lang="en-US" dirty="0">
              <a:solidFill>
                <a:srgbClr val="404040"/>
              </a:solidFill>
              <a:latin typeface="Calibri" panose="020F0502020204030204" pitchFamily="34" charset="0"/>
            </a:endParaRPr>
          </a:p>
          <a:p>
            <a:r>
              <a:rPr lang="en-US" dirty="0">
                <a:solidFill>
                  <a:srgbClr val="404040"/>
                </a:solidFill>
                <a:latin typeface="Calibri" panose="020F0502020204030204" pitchFamily="34" charset="0"/>
              </a:rPr>
              <a:t>Above process is followed for each image and final base table for model processing has been created</a:t>
            </a:r>
          </a:p>
          <a:p>
            <a:endParaRPr lang="en-US" dirty="0">
              <a:solidFill>
                <a:srgbClr val="404040"/>
              </a:solidFill>
              <a:latin typeface="Calibri" panose="020F0502020204030204" pitchFamily="34" charset="0"/>
            </a:endParaRPr>
          </a:p>
        </p:txBody>
      </p:sp>
    </p:spTree>
    <p:extLst>
      <p:ext uri="{BB962C8B-B14F-4D97-AF65-F5344CB8AC3E}">
        <p14:creationId xmlns:p14="http://schemas.microsoft.com/office/powerpoint/2010/main" val="2546724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03A8557-B6D9-79AC-CD76-381210EDA5E1}"/>
              </a:ext>
            </a:extLst>
          </p:cNvPr>
          <p:cNvSpPr/>
          <p:nvPr/>
        </p:nvSpPr>
        <p:spPr>
          <a:xfrm>
            <a:off x="0" y="6370982"/>
            <a:ext cx="12192001" cy="4870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Title 1">
            <a:extLst>
              <a:ext uri="{FF2B5EF4-FFF2-40B4-BE49-F238E27FC236}">
                <a16:creationId xmlns:a16="http://schemas.microsoft.com/office/drawing/2014/main" id="{E8FA389D-5E5F-8018-2A03-B1071BFEAF74}"/>
              </a:ext>
            </a:extLst>
          </p:cNvPr>
          <p:cNvSpPr txBox="1">
            <a:spLocks/>
          </p:cNvSpPr>
          <p:nvPr/>
        </p:nvSpPr>
        <p:spPr>
          <a:xfrm>
            <a:off x="290425" y="210913"/>
            <a:ext cx="11479695" cy="540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Arial Black" panose="020B0A04020102020204" pitchFamily="34" charset="0"/>
              </a:rPr>
              <a:t>Addressing data quantity/size issue</a:t>
            </a:r>
          </a:p>
        </p:txBody>
      </p:sp>
      <p:sp>
        <p:nvSpPr>
          <p:cNvPr id="8" name="TextBox 7">
            <a:extLst>
              <a:ext uri="{FF2B5EF4-FFF2-40B4-BE49-F238E27FC236}">
                <a16:creationId xmlns:a16="http://schemas.microsoft.com/office/drawing/2014/main" id="{7F9981D1-2785-9A98-8902-E53705558CC0}"/>
              </a:ext>
            </a:extLst>
          </p:cNvPr>
          <p:cNvSpPr txBox="1"/>
          <p:nvPr/>
        </p:nvSpPr>
        <p:spPr>
          <a:xfrm>
            <a:off x="367748" y="842487"/>
            <a:ext cx="11211339" cy="2031325"/>
          </a:xfrm>
          <a:prstGeom prst="rect">
            <a:avLst/>
          </a:prstGeom>
          <a:noFill/>
        </p:spPr>
        <p:txBody>
          <a:bodyPr wrap="square">
            <a:spAutoFit/>
          </a:bodyPr>
          <a:lstStyle/>
          <a:p>
            <a:r>
              <a:rPr lang="en-US" dirty="0">
                <a:solidFill>
                  <a:srgbClr val="404040"/>
                </a:solidFill>
                <a:latin typeface="Calibri" panose="020F0502020204030204" pitchFamily="34" charset="0"/>
              </a:rPr>
              <a:t>Training data extracted from the source only has ~950 images for training which is relatively lower for training a good machine learning models. To address this problem we will be using image rotation technique where an image will be rotated around the median by a specified angle. In the current project we are apply three rotation to original image there by generating 3x additional data for modeling.</a:t>
            </a:r>
          </a:p>
          <a:p>
            <a:endParaRPr lang="en-US" dirty="0">
              <a:solidFill>
                <a:srgbClr val="404040"/>
              </a:solidFill>
              <a:latin typeface="Calibri" panose="020F0502020204030204" pitchFamily="34" charset="0"/>
            </a:endParaRPr>
          </a:p>
          <a:p>
            <a:r>
              <a:rPr lang="en-US" dirty="0">
                <a:solidFill>
                  <a:srgbClr val="404040"/>
                </a:solidFill>
                <a:latin typeface="Calibri" panose="020F0502020204030204" pitchFamily="34" charset="0"/>
              </a:rPr>
              <a:t>We have applied rotation by </a:t>
            </a:r>
            <a:r>
              <a:rPr lang="en-IN" sz="1800" b="1" dirty="0"/>
              <a:t>90°, 180°</a:t>
            </a:r>
            <a:r>
              <a:rPr lang="en-IN" sz="1800" dirty="0"/>
              <a:t> and </a:t>
            </a:r>
            <a:r>
              <a:rPr lang="en-IN" sz="1800" b="1" dirty="0"/>
              <a:t>270° </a:t>
            </a:r>
            <a:r>
              <a:rPr lang="en-IN" sz="1800" dirty="0"/>
              <a:t>for each original image which helped us in increasing the training data size from ~950 images to ~3800 images.</a:t>
            </a:r>
            <a:endParaRPr lang="en-US" dirty="0">
              <a:solidFill>
                <a:srgbClr val="404040"/>
              </a:solidFill>
              <a:latin typeface="Calibri" panose="020F0502020204030204" pitchFamily="34" charset="0"/>
            </a:endParaRPr>
          </a:p>
        </p:txBody>
      </p:sp>
      <p:pic>
        <p:nvPicPr>
          <p:cNvPr id="6" name="Picture 5">
            <a:extLst>
              <a:ext uri="{FF2B5EF4-FFF2-40B4-BE49-F238E27FC236}">
                <a16:creationId xmlns:a16="http://schemas.microsoft.com/office/drawing/2014/main" id="{A8AC1A47-C0B5-4F24-EB98-E97B9A7409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2255" y="3742139"/>
            <a:ext cx="1800000" cy="1800000"/>
          </a:xfrm>
          <a:prstGeom prst="rect">
            <a:avLst/>
          </a:prstGeom>
        </p:spPr>
      </p:pic>
      <p:pic>
        <p:nvPicPr>
          <p:cNvPr id="10" name="Picture 9">
            <a:extLst>
              <a:ext uri="{FF2B5EF4-FFF2-40B4-BE49-F238E27FC236}">
                <a16:creationId xmlns:a16="http://schemas.microsoft.com/office/drawing/2014/main" id="{B5BCAAD9-AD5A-B9BB-5F21-F9E4600781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6950" y="3342534"/>
            <a:ext cx="1800000" cy="1800000"/>
          </a:xfrm>
          <a:prstGeom prst="rect">
            <a:avLst/>
          </a:prstGeom>
        </p:spPr>
      </p:pic>
      <p:pic>
        <p:nvPicPr>
          <p:cNvPr id="17" name="Picture 16">
            <a:extLst>
              <a:ext uri="{FF2B5EF4-FFF2-40B4-BE49-F238E27FC236}">
                <a16:creationId xmlns:a16="http://schemas.microsoft.com/office/drawing/2014/main" id="{A8BDD1AD-05E4-C2F5-CC18-423A25EB68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8093" y="4050106"/>
            <a:ext cx="1800000" cy="1800000"/>
          </a:xfrm>
          <a:prstGeom prst="rect">
            <a:avLst/>
          </a:prstGeom>
        </p:spPr>
      </p:pic>
      <p:pic>
        <p:nvPicPr>
          <p:cNvPr id="20" name="Picture 19">
            <a:extLst>
              <a:ext uri="{FF2B5EF4-FFF2-40B4-BE49-F238E27FC236}">
                <a16:creationId xmlns:a16="http://schemas.microsoft.com/office/drawing/2014/main" id="{221E9BEE-0514-FD5F-DF94-AF2C713CA0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90986" y="3454908"/>
            <a:ext cx="1800000" cy="1800000"/>
          </a:xfrm>
          <a:prstGeom prst="rect">
            <a:avLst/>
          </a:prstGeom>
        </p:spPr>
      </p:pic>
      <p:sp>
        <p:nvSpPr>
          <p:cNvPr id="21" name="Arrow: Curved Right 20">
            <a:extLst>
              <a:ext uri="{FF2B5EF4-FFF2-40B4-BE49-F238E27FC236}">
                <a16:creationId xmlns:a16="http://schemas.microsoft.com/office/drawing/2014/main" id="{B778013F-C712-F055-7C92-AD5E3B680CC1}"/>
              </a:ext>
            </a:extLst>
          </p:cNvPr>
          <p:cNvSpPr/>
          <p:nvPr/>
        </p:nvSpPr>
        <p:spPr>
          <a:xfrm rot="16200000" flipH="1">
            <a:off x="4218654" y="2520765"/>
            <a:ext cx="636104" cy="2097251"/>
          </a:xfrm>
          <a:prstGeom prst="curvedRightArrow">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2" name="Arrow: Curved Right 21">
            <a:extLst>
              <a:ext uri="{FF2B5EF4-FFF2-40B4-BE49-F238E27FC236}">
                <a16:creationId xmlns:a16="http://schemas.microsoft.com/office/drawing/2014/main" id="{47FECE69-2455-1B5C-98D8-FF93CC82C55E}"/>
              </a:ext>
            </a:extLst>
          </p:cNvPr>
          <p:cNvSpPr/>
          <p:nvPr/>
        </p:nvSpPr>
        <p:spPr>
          <a:xfrm rot="16200000" flipH="1">
            <a:off x="9709938" y="2611961"/>
            <a:ext cx="636104" cy="2097251"/>
          </a:xfrm>
          <a:prstGeom prst="curvedRightArrow">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3" name="Arrow: Curved Right 22">
            <a:extLst>
              <a:ext uri="{FF2B5EF4-FFF2-40B4-BE49-F238E27FC236}">
                <a16:creationId xmlns:a16="http://schemas.microsoft.com/office/drawing/2014/main" id="{499E5343-9026-43CB-7B55-3807481BA3B4}"/>
              </a:ext>
            </a:extLst>
          </p:cNvPr>
          <p:cNvSpPr/>
          <p:nvPr/>
        </p:nvSpPr>
        <p:spPr>
          <a:xfrm rot="5400000" flipH="1" flipV="1">
            <a:off x="6939675" y="4549982"/>
            <a:ext cx="636104" cy="2097251"/>
          </a:xfrm>
          <a:prstGeom prst="curvedRightArrow">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4" name="TextBox 23">
            <a:extLst>
              <a:ext uri="{FF2B5EF4-FFF2-40B4-BE49-F238E27FC236}">
                <a16:creationId xmlns:a16="http://schemas.microsoft.com/office/drawing/2014/main" id="{C8EA0864-051F-B4A9-7E48-0873238F460B}"/>
              </a:ext>
            </a:extLst>
          </p:cNvPr>
          <p:cNvSpPr txBox="1"/>
          <p:nvPr/>
        </p:nvSpPr>
        <p:spPr>
          <a:xfrm>
            <a:off x="1003909" y="5540698"/>
            <a:ext cx="1934061" cy="276999"/>
          </a:xfrm>
          <a:prstGeom prst="rect">
            <a:avLst/>
          </a:prstGeom>
          <a:noFill/>
          <a:ln>
            <a:solidFill>
              <a:schemeClr val="tx1">
                <a:lumMod val="65000"/>
                <a:lumOff val="35000"/>
              </a:schemeClr>
            </a:solidFill>
          </a:ln>
        </p:spPr>
        <p:txBody>
          <a:bodyPr wrap="square" rtlCol="0">
            <a:spAutoFit/>
          </a:bodyPr>
          <a:lstStyle/>
          <a:p>
            <a:pPr algn="ctr"/>
            <a:r>
              <a:rPr lang="en-IN" sz="1200" b="1" dirty="0"/>
              <a:t>Original Image</a:t>
            </a:r>
          </a:p>
        </p:txBody>
      </p:sp>
      <p:sp>
        <p:nvSpPr>
          <p:cNvPr id="25" name="TextBox 24">
            <a:extLst>
              <a:ext uri="{FF2B5EF4-FFF2-40B4-BE49-F238E27FC236}">
                <a16:creationId xmlns:a16="http://schemas.microsoft.com/office/drawing/2014/main" id="{397ADB16-F448-F0AA-A3B0-F0EE1F98FB3A}"/>
              </a:ext>
            </a:extLst>
          </p:cNvPr>
          <p:cNvSpPr txBox="1"/>
          <p:nvPr/>
        </p:nvSpPr>
        <p:spPr>
          <a:xfrm>
            <a:off x="3513886" y="2860865"/>
            <a:ext cx="1934061" cy="276999"/>
          </a:xfrm>
          <a:prstGeom prst="rect">
            <a:avLst/>
          </a:prstGeom>
          <a:noFill/>
          <a:ln>
            <a:solidFill>
              <a:schemeClr val="tx1">
                <a:lumMod val="65000"/>
                <a:lumOff val="35000"/>
              </a:schemeClr>
            </a:solidFill>
          </a:ln>
        </p:spPr>
        <p:txBody>
          <a:bodyPr wrap="square" rtlCol="0">
            <a:spAutoFit/>
          </a:bodyPr>
          <a:lstStyle/>
          <a:p>
            <a:pPr algn="ctr"/>
            <a:r>
              <a:rPr lang="en-IN" sz="1200" b="1" dirty="0"/>
              <a:t>Image Rotated by 90°</a:t>
            </a:r>
          </a:p>
        </p:txBody>
      </p:sp>
      <p:sp>
        <p:nvSpPr>
          <p:cNvPr id="26" name="TextBox 25">
            <a:extLst>
              <a:ext uri="{FF2B5EF4-FFF2-40B4-BE49-F238E27FC236}">
                <a16:creationId xmlns:a16="http://schemas.microsoft.com/office/drawing/2014/main" id="{642AF47C-6455-9648-6DDB-1BE898972E44}"/>
              </a:ext>
            </a:extLst>
          </p:cNvPr>
          <p:cNvSpPr txBox="1"/>
          <p:nvPr/>
        </p:nvSpPr>
        <p:spPr>
          <a:xfrm>
            <a:off x="6290696" y="5986879"/>
            <a:ext cx="1934061" cy="276999"/>
          </a:xfrm>
          <a:prstGeom prst="rect">
            <a:avLst/>
          </a:prstGeom>
          <a:noFill/>
          <a:ln>
            <a:solidFill>
              <a:schemeClr val="tx1">
                <a:lumMod val="65000"/>
                <a:lumOff val="35000"/>
              </a:schemeClr>
            </a:solidFill>
          </a:ln>
        </p:spPr>
        <p:txBody>
          <a:bodyPr wrap="square" rtlCol="0">
            <a:spAutoFit/>
          </a:bodyPr>
          <a:lstStyle/>
          <a:p>
            <a:pPr algn="ctr"/>
            <a:r>
              <a:rPr lang="en-IN" sz="1200" b="1" dirty="0"/>
              <a:t>Image Rotated by 180°</a:t>
            </a:r>
          </a:p>
        </p:txBody>
      </p:sp>
      <p:sp>
        <p:nvSpPr>
          <p:cNvPr id="27" name="TextBox 26">
            <a:extLst>
              <a:ext uri="{FF2B5EF4-FFF2-40B4-BE49-F238E27FC236}">
                <a16:creationId xmlns:a16="http://schemas.microsoft.com/office/drawing/2014/main" id="{E1637F74-B05D-E12E-9B52-19519B28B0C7}"/>
              </a:ext>
            </a:extLst>
          </p:cNvPr>
          <p:cNvSpPr txBox="1"/>
          <p:nvPr/>
        </p:nvSpPr>
        <p:spPr>
          <a:xfrm>
            <a:off x="8979364" y="2944146"/>
            <a:ext cx="1934061" cy="276999"/>
          </a:xfrm>
          <a:prstGeom prst="rect">
            <a:avLst/>
          </a:prstGeom>
          <a:noFill/>
          <a:ln>
            <a:solidFill>
              <a:schemeClr val="tx1">
                <a:lumMod val="65000"/>
                <a:lumOff val="35000"/>
              </a:schemeClr>
            </a:solidFill>
          </a:ln>
        </p:spPr>
        <p:txBody>
          <a:bodyPr wrap="square" rtlCol="0">
            <a:spAutoFit/>
          </a:bodyPr>
          <a:lstStyle/>
          <a:p>
            <a:pPr algn="ctr"/>
            <a:r>
              <a:rPr lang="en-IN" sz="1200" b="1" dirty="0"/>
              <a:t>Image Rotated by 270°</a:t>
            </a:r>
          </a:p>
        </p:txBody>
      </p:sp>
      <p:sp>
        <p:nvSpPr>
          <p:cNvPr id="28" name="Arrow: Right 27">
            <a:extLst>
              <a:ext uri="{FF2B5EF4-FFF2-40B4-BE49-F238E27FC236}">
                <a16:creationId xmlns:a16="http://schemas.microsoft.com/office/drawing/2014/main" id="{13ADDA92-17FA-0E0A-12AC-D304C62AD7E7}"/>
              </a:ext>
            </a:extLst>
          </p:cNvPr>
          <p:cNvSpPr/>
          <p:nvPr/>
        </p:nvSpPr>
        <p:spPr>
          <a:xfrm>
            <a:off x="2937970" y="4410664"/>
            <a:ext cx="367194" cy="385400"/>
          </a:xfrm>
          <a:prstGeom prst="rightArrow">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17610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03A8557-B6D9-79AC-CD76-381210EDA5E1}"/>
              </a:ext>
            </a:extLst>
          </p:cNvPr>
          <p:cNvSpPr/>
          <p:nvPr/>
        </p:nvSpPr>
        <p:spPr>
          <a:xfrm>
            <a:off x="0" y="6370982"/>
            <a:ext cx="12192001" cy="4870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Title 1">
            <a:extLst>
              <a:ext uri="{FF2B5EF4-FFF2-40B4-BE49-F238E27FC236}">
                <a16:creationId xmlns:a16="http://schemas.microsoft.com/office/drawing/2014/main" id="{E8FA389D-5E5F-8018-2A03-B1071BFEAF74}"/>
              </a:ext>
            </a:extLst>
          </p:cNvPr>
          <p:cNvSpPr txBox="1">
            <a:spLocks/>
          </p:cNvSpPr>
          <p:nvPr/>
        </p:nvSpPr>
        <p:spPr>
          <a:xfrm>
            <a:off x="290426" y="210913"/>
            <a:ext cx="6993300" cy="540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Arial Black" panose="020B0A04020102020204" pitchFamily="34" charset="0"/>
              </a:rPr>
              <a:t>Overall Content</a:t>
            </a:r>
          </a:p>
        </p:txBody>
      </p:sp>
      <p:sp>
        <p:nvSpPr>
          <p:cNvPr id="25" name="Rectangle 24">
            <a:extLst>
              <a:ext uri="{FF2B5EF4-FFF2-40B4-BE49-F238E27FC236}">
                <a16:creationId xmlns:a16="http://schemas.microsoft.com/office/drawing/2014/main" id="{89902B61-9545-0F78-BD14-E18418A8F904}"/>
              </a:ext>
            </a:extLst>
          </p:cNvPr>
          <p:cNvSpPr/>
          <p:nvPr/>
        </p:nvSpPr>
        <p:spPr>
          <a:xfrm>
            <a:off x="1311965" y="1088576"/>
            <a:ext cx="9521687" cy="589291"/>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CF432991-3975-092C-578D-24035B8AB920}"/>
              </a:ext>
            </a:extLst>
          </p:cNvPr>
          <p:cNvSpPr/>
          <p:nvPr/>
        </p:nvSpPr>
        <p:spPr>
          <a:xfrm>
            <a:off x="1335156" y="1935726"/>
            <a:ext cx="9521687" cy="589291"/>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79261D23-A60B-6695-5113-F8AC05C2D6E7}"/>
              </a:ext>
            </a:extLst>
          </p:cNvPr>
          <p:cNvSpPr/>
          <p:nvPr/>
        </p:nvSpPr>
        <p:spPr>
          <a:xfrm>
            <a:off x="1335156" y="2744617"/>
            <a:ext cx="9521687" cy="589291"/>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54829030-B651-EABC-81E4-065FAF5236CE}"/>
              </a:ext>
            </a:extLst>
          </p:cNvPr>
          <p:cNvSpPr/>
          <p:nvPr/>
        </p:nvSpPr>
        <p:spPr>
          <a:xfrm>
            <a:off x="387625" y="1990952"/>
            <a:ext cx="1222513" cy="487017"/>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2</a:t>
            </a:r>
          </a:p>
        </p:txBody>
      </p:sp>
      <p:sp>
        <p:nvSpPr>
          <p:cNvPr id="21" name="Rectangle: Rounded Corners 20">
            <a:extLst>
              <a:ext uri="{FF2B5EF4-FFF2-40B4-BE49-F238E27FC236}">
                <a16:creationId xmlns:a16="http://schemas.microsoft.com/office/drawing/2014/main" id="{FFCE8546-7988-6F76-1859-BD63B816DE58}"/>
              </a:ext>
            </a:extLst>
          </p:cNvPr>
          <p:cNvSpPr/>
          <p:nvPr/>
        </p:nvSpPr>
        <p:spPr>
          <a:xfrm>
            <a:off x="387625" y="2773043"/>
            <a:ext cx="1222513" cy="487017"/>
          </a:xfrm>
          <a:prstGeom prst="roundRect">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3</a:t>
            </a:r>
          </a:p>
        </p:txBody>
      </p:sp>
      <p:sp>
        <p:nvSpPr>
          <p:cNvPr id="18" name="Rectangle: Rounded Corners 17">
            <a:extLst>
              <a:ext uri="{FF2B5EF4-FFF2-40B4-BE49-F238E27FC236}">
                <a16:creationId xmlns:a16="http://schemas.microsoft.com/office/drawing/2014/main" id="{67860ADB-A6BB-634E-9EE3-87046280CA45}"/>
              </a:ext>
            </a:extLst>
          </p:cNvPr>
          <p:cNvSpPr/>
          <p:nvPr/>
        </p:nvSpPr>
        <p:spPr>
          <a:xfrm>
            <a:off x="387626" y="1139713"/>
            <a:ext cx="1222513" cy="487017"/>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1</a:t>
            </a:r>
          </a:p>
        </p:txBody>
      </p:sp>
      <p:sp>
        <p:nvSpPr>
          <p:cNvPr id="31" name="Title 1">
            <a:extLst>
              <a:ext uri="{FF2B5EF4-FFF2-40B4-BE49-F238E27FC236}">
                <a16:creationId xmlns:a16="http://schemas.microsoft.com/office/drawing/2014/main" id="{EF2F47C0-2C80-C5FB-26B6-0C02E3B0FDDA}"/>
              </a:ext>
            </a:extLst>
          </p:cNvPr>
          <p:cNvSpPr txBox="1">
            <a:spLocks/>
          </p:cNvSpPr>
          <p:nvPr/>
        </p:nvSpPr>
        <p:spPr>
          <a:xfrm>
            <a:off x="1784609" y="1113221"/>
            <a:ext cx="6993300" cy="540000"/>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2000">
                <a:solidFill>
                  <a:schemeClr val="tx1">
                    <a:lumMod val="50000"/>
                    <a:lumOff val="50000"/>
                  </a:schemeClr>
                </a:solidFill>
                <a:ea typeface="+mj-ea"/>
                <a:cs typeface="+mj-cs"/>
              </a:defRPr>
            </a:lvl1pPr>
          </a:lstStyle>
          <a:p>
            <a:r>
              <a:rPr lang="en-US" dirty="0"/>
              <a:t>Solution Overview and EDA Report</a:t>
            </a:r>
          </a:p>
        </p:txBody>
      </p:sp>
      <p:sp>
        <p:nvSpPr>
          <p:cNvPr id="32" name="Title 1">
            <a:extLst>
              <a:ext uri="{FF2B5EF4-FFF2-40B4-BE49-F238E27FC236}">
                <a16:creationId xmlns:a16="http://schemas.microsoft.com/office/drawing/2014/main" id="{6D5D1549-AE28-EF3B-BBF5-7FED937A3318}"/>
              </a:ext>
            </a:extLst>
          </p:cNvPr>
          <p:cNvSpPr txBox="1">
            <a:spLocks/>
          </p:cNvSpPr>
          <p:nvPr/>
        </p:nvSpPr>
        <p:spPr>
          <a:xfrm>
            <a:off x="1784609" y="1990952"/>
            <a:ext cx="6993300" cy="540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dirty="0">
                <a:solidFill>
                  <a:schemeClr val="tx1">
                    <a:lumMod val="50000"/>
                    <a:lumOff val="50000"/>
                  </a:schemeClr>
                </a:solidFill>
                <a:latin typeface="+mn-lt"/>
              </a:rPr>
              <a:t>Data Cleaning and Preparation</a:t>
            </a:r>
          </a:p>
        </p:txBody>
      </p:sp>
      <p:sp>
        <p:nvSpPr>
          <p:cNvPr id="33" name="Title 1">
            <a:extLst>
              <a:ext uri="{FF2B5EF4-FFF2-40B4-BE49-F238E27FC236}">
                <a16:creationId xmlns:a16="http://schemas.microsoft.com/office/drawing/2014/main" id="{8B3E1527-ECA7-CFB9-278A-F406D5A76104}"/>
              </a:ext>
            </a:extLst>
          </p:cNvPr>
          <p:cNvSpPr txBox="1">
            <a:spLocks/>
          </p:cNvSpPr>
          <p:nvPr/>
        </p:nvSpPr>
        <p:spPr>
          <a:xfrm>
            <a:off x="1784609" y="2781076"/>
            <a:ext cx="6993300" cy="540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dirty="0">
                <a:solidFill>
                  <a:schemeClr val="tx1">
                    <a:lumMod val="50000"/>
                    <a:lumOff val="50000"/>
                  </a:schemeClr>
                </a:solidFill>
                <a:latin typeface="+mn-lt"/>
              </a:rPr>
              <a:t>Feature</a:t>
            </a:r>
            <a:r>
              <a:rPr lang="en-US" sz="2000" dirty="0">
                <a:latin typeface="+mn-lt"/>
              </a:rPr>
              <a:t> </a:t>
            </a:r>
            <a:r>
              <a:rPr lang="en-US" sz="2000" dirty="0">
                <a:solidFill>
                  <a:schemeClr val="tx1">
                    <a:lumMod val="50000"/>
                    <a:lumOff val="50000"/>
                  </a:schemeClr>
                </a:solidFill>
                <a:latin typeface="+mn-lt"/>
              </a:rPr>
              <a:t>Engineering</a:t>
            </a:r>
          </a:p>
        </p:txBody>
      </p:sp>
      <p:sp>
        <p:nvSpPr>
          <p:cNvPr id="5" name="Rectangle 4">
            <a:extLst>
              <a:ext uri="{FF2B5EF4-FFF2-40B4-BE49-F238E27FC236}">
                <a16:creationId xmlns:a16="http://schemas.microsoft.com/office/drawing/2014/main" id="{9C60FB10-EABE-CAD2-5A87-4FE9AAC46455}"/>
              </a:ext>
            </a:extLst>
          </p:cNvPr>
          <p:cNvSpPr/>
          <p:nvPr/>
        </p:nvSpPr>
        <p:spPr>
          <a:xfrm>
            <a:off x="1335156" y="3561482"/>
            <a:ext cx="9521687" cy="589291"/>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E08757C2-9BC8-6608-BD61-BE6B16D1C777}"/>
              </a:ext>
            </a:extLst>
          </p:cNvPr>
          <p:cNvSpPr/>
          <p:nvPr/>
        </p:nvSpPr>
        <p:spPr>
          <a:xfrm>
            <a:off x="387625" y="3589908"/>
            <a:ext cx="1222513" cy="487017"/>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4</a:t>
            </a:r>
          </a:p>
        </p:txBody>
      </p:sp>
      <p:sp>
        <p:nvSpPr>
          <p:cNvPr id="7" name="Title 1">
            <a:extLst>
              <a:ext uri="{FF2B5EF4-FFF2-40B4-BE49-F238E27FC236}">
                <a16:creationId xmlns:a16="http://schemas.microsoft.com/office/drawing/2014/main" id="{83549E4B-AAFD-DB09-872E-89B8AE3F6F6B}"/>
              </a:ext>
            </a:extLst>
          </p:cNvPr>
          <p:cNvSpPr txBox="1">
            <a:spLocks/>
          </p:cNvSpPr>
          <p:nvPr/>
        </p:nvSpPr>
        <p:spPr>
          <a:xfrm>
            <a:off x="1784609" y="3597941"/>
            <a:ext cx="6993300" cy="540000"/>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2000">
                <a:ea typeface="+mj-ea"/>
                <a:cs typeface="+mj-cs"/>
              </a:defRPr>
            </a:lvl1pPr>
          </a:lstStyle>
          <a:p>
            <a:r>
              <a:rPr lang="en-US">
                <a:solidFill>
                  <a:schemeClr val="tx1">
                    <a:lumMod val="50000"/>
                    <a:lumOff val="50000"/>
                  </a:schemeClr>
                </a:solidFill>
              </a:rPr>
              <a:t>Initial Model Results</a:t>
            </a:r>
            <a:endParaRPr lang="en-US" dirty="0">
              <a:solidFill>
                <a:schemeClr val="tx1">
                  <a:lumMod val="50000"/>
                  <a:lumOff val="50000"/>
                </a:schemeClr>
              </a:solidFill>
            </a:endParaRPr>
          </a:p>
        </p:txBody>
      </p:sp>
      <p:sp>
        <p:nvSpPr>
          <p:cNvPr id="8" name="Rectangle 7">
            <a:extLst>
              <a:ext uri="{FF2B5EF4-FFF2-40B4-BE49-F238E27FC236}">
                <a16:creationId xmlns:a16="http://schemas.microsoft.com/office/drawing/2014/main" id="{48B3F2DD-C288-0462-F7E6-5FEF190BF23A}"/>
              </a:ext>
            </a:extLst>
          </p:cNvPr>
          <p:cNvSpPr/>
          <p:nvPr/>
        </p:nvSpPr>
        <p:spPr>
          <a:xfrm>
            <a:off x="1335156" y="4450580"/>
            <a:ext cx="9521687" cy="589291"/>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218CE570-854B-C776-95F5-BE1E9D92D51B}"/>
              </a:ext>
            </a:extLst>
          </p:cNvPr>
          <p:cNvSpPr/>
          <p:nvPr/>
        </p:nvSpPr>
        <p:spPr>
          <a:xfrm>
            <a:off x="387625" y="4479006"/>
            <a:ext cx="1222513" cy="487017"/>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5</a:t>
            </a:r>
          </a:p>
        </p:txBody>
      </p:sp>
      <p:sp>
        <p:nvSpPr>
          <p:cNvPr id="10" name="Title 1">
            <a:extLst>
              <a:ext uri="{FF2B5EF4-FFF2-40B4-BE49-F238E27FC236}">
                <a16:creationId xmlns:a16="http://schemas.microsoft.com/office/drawing/2014/main" id="{7F4FEC92-B696-717A-FD7C-13CD9D0CDFBF}"/>
              </a:ext>
            </a:extLst>
          </p:cNvPr>
          <p:cNvSpPr txBox="1">
            <a:spLocks/>
          </p:cNvSpPr>
          <p:nvPr/>
        </p:nvSpPr>
        <p:spPr>
          <a:xfrm>
            <a:off x="1784609" y="4487039"/>
            <a:ext cx="6993300" cy="540000"/>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2000">
                <a:ea typeface="+mj-ea"/>
                <a:cs typeface="+mj-cs"/>
              </a:defRPr>
            </a:lvl1pPr>
          </a:lstStyle>
          <a:p>
            <a:r>
              <a:rPr lang="en-US" dirty="0">
                <a:solidFill>
                  <a:schemeClr val="tx1">
                    <a:lumMod val="50000"/>
                    <a:lumOff val="50000"/>
                  </a:schemeClr>
                </a:solidFill>
              </a:rPr>
              <a:t>References</a:t>
            </a:r>
          </a:p>
        </p:txBody>
      </p:sp>
    </p:spTree>
    <p:extLst>
      <p:ext uri="{BB962C8B-B14F-4D97-AF65-F5344CB8AC3E}">
        <p14:creationId xmlns:p14="http://schemas.microsoft.com/office/powerpoint/2010/main" val="1088969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03A8557-B6D9-79AC-CD76-381210EDA5E1}"/>
              </a:ext>
            </a:extLst>
          </p:cNvPr>
          <p:cNvSpPr/>
          <p:nvPr/>
        </p:nvSpPr>
        <p:spPr>
          <a:xfrm>
            <a:off x="0" y="6370982"/>
            <a:ext cx="12192001" cy="4870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Title 1">
            <a:extLst>
              <a:ext uri="{FF2B5EF4-FFF2-40B4-BE49-F238E27FC236}">
                <a16:creationId xmlns:a16="http://schemas.microsoft.com/office/drawing/2014/main" id="{E8FA389D-5E5F-8018-2A03-B1071BFEAF74}"/>
              </a:ext>
            </a:extLst>
          </p:cNvPr>
          <p:cNvSpPr txBox="1">
            <a:spLocks/>
          </p:cNvSpPr>
          <p:nvPr/>
        </p:nvSpPr>
        <p:spPr>
          <a:xfrm>
            <a:off x="290426" y="210913"/>
            <a:ext cx="11576896" cy="540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Arial Black" panose="020B0A04020102020204" pitchFamily="34" charset="0"/>
              </a:rPr>
              <a:t>Object Edge Extraction</a:t>
            </a:r>
          </a:p>
        </p:txBody>
      </p:sp>
      <p:pic>
        <p:nvPicPr>
          <p:cNvPr id="2050" name="Picture 2">
            <a:extLst>
              <a:ext uri="{FF2B5EF4-FFF2-40B4-BE49-F238E27FC236}">
                <a16:creationId xmlns:a16="http://schemas.microsoft.com/office/drawing/2014/main" id="{2447681F-A876-5669-3D6B-0F7EBC9858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0265" y="1209404"/>
            <a:ext cx="2128410" cy="2238181"/>
          </a:xfrm>
          <a:prstGeom prst="rect">
            <a:avLst/>
          </a:prstGeom>
          <a:noFill/>
          <a:ln>
            <a:solidFill>
              <a:schemeClr val="tx1">
                <a:lumMod val="50000"/>
                <a:lumOff val="50000"/>
              </a:schemeClr>
            </a:solidFill>
          </a:ln>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0592954-C29D-D2F4-4084-80EF64EA99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8585" y="1183386"/>
            <a:ext cx="2128410" cy="22642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0B6D7948-FA78-DECF-F49B-36154E527F6D}"/>
              </a:ext>
            </a:extLst>
          </p:cNvPr>
          <p:cNvSpPr/>
          <p:nvPr/>
        </p:nvSpPr>
        <p:spPr>
          <a:xfrm>
            <a:off x="356152" y="3906078"/>
            <a:ext cx="11479695" cy="2385173"/>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dirty="0">
                <a:solidFill>
                  <a:schemeClr val="tx1">
                    <a:lumMod val="65000"/>
                    <a:lumOff val="35000"/>
                  </a:schemeClr>
                </a:solidFill>
              </a:rPr>
              <a:t>Building model on edge extracted images helps in</a:t>
            </a:r>
          </a:p>
          <a:p>
            <a:pPr marL="742950" lvl="1" indent="-285750">
              <a:buFont typeface="Arial" panose="020B0604020202020204" pitchFamily="34" charset="0"/>
              <a:buChar char="•"/>
            </a:pPr>
            <a:r>
              <a:rPr lang="en-IN" dirty="0">
                <a:solidFill>
                  <a:schemeClr val="tx1">
                    <a:lumMod val="65000"/>
                    <a:lumOff val="35000"/>
                  </a:schemeClr>
                </a:solidFill>
              </a:rPr>
              <a:t>Reducing the noise in images there by improving modelling accuracies</a:t>
            </a:r>
          </a:p>
          <a:p>
            <a:pPr marL="742950" lvl="1" indent="-285750">
              <a:buFont typeface="Arial" panose="020B0604020202020204" pitchFamily="34" charset="0"/>
              <a:buChar char="•"/>
            </a:pPr>
            <a:r>
              <a:rPr lang="en-IN" dirty="0">
                <a:solidFill>
                  <a:schemeClr val="tx1">
                    <a:lumMod val="65000"/>
                    <a:lumOff val="35000"/>
                  </a:schemeClr>
                </a:solidFill>
              </a:rPr>
              <a:t>Edge extracted images also helps in dimensionality reduction as image gets converted into grey scale</a:t>
            </a:r>
          </a:p>
          <a:p>
            <a:pPr marL="285750" indent="-285750">
              <a:buFont typeface="Arial" panose="020B0604020202020204" pitchFamily="34" charset="0"/>
              <a:buChar char="•"/>
            </a:pPr>
            <a:r>
              <a:rPr lang="en-IN" dirty="0">
                <a:solidFill>
                  <a:schemeClr val="tx1">
                    <a:lumMod val="65000"/>
                    <a:lumOff val="35000"/>
                  </a:schemeClr>
                </a:solidFill>
              </a:rPr>
              <a:t>Prewitt Kernel has been used for edge extraction and these edge extracted image will be used for model development</a:t>
            </a:r>
          </a:p>
        </p:txBody>
      </p:sp>
      <p:sp>
        <p:nvSpPr>
          <p:cNvPr id="6" name="TextBox 5">
            <a:extLst>
              <a:ext uri="{FF2B5EF4-FFF2-40B4-BE49-F238E27FC236}">
                <a16:creationId xmlns:a16="http://schemas.microsoft.com/office/drawing/2014/main" id="{AAF67768-27C7-822A-844F-6F79AEA59128}"/>
              </a:ext>
            </a:extLst>
          </p:cNvPr>
          <p:cNvSpPr txBox="1"/>
          <p:nvPr/>
        </p:nvSpPr>
        <p:spPr>
          <a:xfrm>
            <a:off x="6420736" y="3449557"/>
            <a:ext cx="2127467" cy="276999"/>
          </a:xfrm>
          <a:prstGeom prst="rect">
            <a:avLst/>
          </a:prstGeom>
          <a:noFill/>
          <a:ln>
            <a:solidFill>
              <a:schemeClr val="tx1">
                <a:lumMod val="65000"/>
                <a:lumOff val="35000"/>
              </a:schemeClr>
            </a:solidFill>
          </a:ln>
        </p:spPr>
        <p:txBody>
          <a:bodyPr wrap="square" rtlCol="0">
            <a:spAutoFit/>
          </a:bodyPr>
          <a:lstStyle/>
          <a:p>
            <a:pPr algn="ctr"/>
            <a:r>
              <a:rPr lang="en-IN" sz="1200" b="1" dirty="0"/>
              <a:t>Original Image</a:t>
            </a:r>
          </a:p>
        </p:txBody>
      </p:sp>
      <p:sp>
        <p:nvSpPr>
          <p:cNvPr id="7" name="TextBox 6">
            <a:extLst>
              <a:ext uri="{FF2B5EF4-FFF2-40B4-BE49-F238E27FC236}">
                <a16:creationId xmlns:a16="http://schemas.microsoft.com/office/drawing/2014/main" id="{7BDA7C8A-3721-E318-0B23-E8AFA7BEA89F}"/>
              </a:ext>
            </a:extLst>
          </p:cNvPr>
          <p:cNvSpPr txBox="1"/>
          <p:nvPr/>
        </p:nvSpPr>
        <p:spPr>
          <a:xfrm>
            <a:off x="9199528" y="3452405"/>
            <a:ext cx="2127467" cy="276999"/>
          </a:xfrm>
          <a:prstGeom prst="rect">
            <a:avLst/>
          </a:prstGeom>
          <a:noFill/>
          <a:ln>
            <a:solidFill>
              <a:schemeClr val="tx1">
                <a:lumMod val="65000"/>
                <a:lumOff val="35000"/>
              </a:schemeClr>
            </a:solidFill>
          </a:ln>
        </p:spPr>
        <p:txBody>
          <a:bodyPr wrap="square" rtlCol="0">
            <a:spAutoFit/>
          </a:bodyPr>
          <a:lstStyle/>
          <a:p>
            <a:pPr algn="ctr"/>
            <a:r>
              <a:rPr lang="en-IN" sz="1200" b="1" dirty="0"/>
              <a:t>Edges Extracted</a:t>
            </a:r>
          </a:p>
        </p:txBody>
      </p:sp>
      <p:pic>
        <p:nvPicPr>
          <p:cNvPr id="2054" name="Picture 6" descr="Convolution kernel of the Prewitt operator. | Download Scientific Diagram">
            <a:extLst>
              <a:ext uri="{FF2B5EF4-FFF2-40B4-BE49-F238E27FC236}">
                <a16:creationId xmlns:a16="http://schemas.microsoft.com/office/drawing/2014/main" id="{B5512FAC-0650-D138-F802-EACE1688D3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0016" y="1334118"/>
            <a:ext cx="3477941" cy="1988754"/>
          </a:xfrm>
          <a:prstGeom prst="rect">
            <a:avLst/>
          </a:prstGeom>
          <a:noFill/>
          <a:ln>
            <a:solidFill>
              <a:schemeClr val="tx1">
                <a:lumMod val="50000"/>
                <a:lumOff val="50000"/>
              </a:schemeClr>
            </a:solidFill>
          </a:ln>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CE5A1C88-B399-156A-EAA3-BB8E536F0D7F}"/>
              </a:ext>
            </a:extLst>
          </p:cNvPr>
          <p:cNvCxnSpPr/>
          <p:nvPr/>
        </p:nvCxnSpPr>
        <p:spPr>
          <a:xfrm>
            <a:off x="5516217" y="1421296"/>
            <a:ext cx="0" cy="1901576"/>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521EC1F-F0B1-428D-5F8C-385FD80CFB04}"/>
              </a:ext>
            </a:extLst>
          </p:cNvPr>
          <p:cNvSpPr txBox="1"/>
          <p:nvPr/>
        </p:nvSpPr>
        <p:spPr>
          <a:xfrm>
            <a:off x="586409" y="792899"/>
            <a:ext cx="4572000" cy="374518"/>
          </a:xfrm>
          <a:prstGeom prst="rect">
            <a:avLst/>
          </a:prstGeom>
          <a:noFill/>
        </p:spPr>
        <p:txBody>
          <a:bodyPr wrap="square" rtlCol="0">
            <a:spAutoFit/>
          </a:bodyPr>
          <a:lstStyle/>
          <a:p>
            <a:r>
              <a:rPr lang="en-IN" b="1" dirty="0"/>
              <a:t>Prewitt kernel:</a:t>
            </a:r>
          </a:p>
        </p:txBody>
      </p:sp>
      <p:sp>
        <p:nvSpPr>
          <p:cNvPr id="11" name="TextBox 10">
            <a:extLst>
              <a:ext uri="{FF2B5EF4-FFF2-40B4-BE49-F238E27FC236}">
                <a16:creationId xmlns:a16="http://schemas.microsoft.com/office/drawing/2014/main" id="{3AC74DD9-B47F-510E-EBD3-7C9250683256}"/>
              </a:ext>
            </a:extLst>
          </p:cNvPr>
          <p:cNvSpPr txBox="1"/>
          <p:nvPr/>
        </p:nvSpPr>
        <p:spPr>
          <a:xfrm>
            <a:off x="6262203" y="792899"/>
            <a:ext cx="4572000" cy="374518"/>
          </a:xfrm>
          <a:prstGeom prst="rect">
            <a:avLst/>
          </a:prstGeom>
          <a:noFill/>
        </p:spPr>
        <p:txBody>
          <a:bodyPr wrap="square" rtlCol="0">
            <a:spAutoFit/>
          </a:bodyPr>
          <a:lstStyle/>
          <a:p>
            <a:r>
              <a:rPr lang="en-IN" b="1" dirty="0"/>
              <a:t>Edge Extraction using Prewitt Kernel:</a:t>
            </a:r>
          </a:p>
        </p:txBody>
      </p:sp>
      <p:sp>
        <p:nvSpPr>
          <p:cNvPr id="12" name="Isosceles Triangle 11">
            <a:extLst>
              <a:ext uri="{FF2B5EF4-FFF2-40B4-BE49-F238E27FC236}">
                <a16:creationId xmlns:a16="http://schemas.microsoft.com/office/drawing/2014/main" id="{08BFDBC1-BE0A-4684-3D2C-8DC64A05A1CA}"/>
              </a:ext>
            </a:extLst>
          </p:cNvPr>
          <p:cNvSpPr/>
          <p:nvPr/>
        </p:nvSpPr>
        <p:spPr>
          <a:xfrm rot="5400000">
            <a:off x="8460920" y="2377508"/>
            <a:ext cx="824948" cy="168965"/>
          </a:xfrm>
          <a:prstGeom prst="triangl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614073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03A8557-B6D9-79AC-CD76-381210EDA5E1}"/>
              </a:ext>
            </a:extLst>
          </p:cNvPr>
          <p:cNvSpPr/>
          <p:nvPr/>
        </p:nvSpPr>
        <p:spPr>
          <a:xfrm>
            <a:off x="0" y="6370982"/>
            <a:ext cx="12192001" cy="4870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Title 1">
            <a:extLst>
              <a:ext uri="{FF2B5EF4-FFF2-40B4-BE49-F238E27FC236}">
                <a16:creationId xmlns:a16="http://schemas.microsoft.com/office/drawing/2014/main" id="{E8FA389D-5E5F-8018-2A03-B1071BFEAF74}"/>
              </a:ext>
            </a:extLst>
          </p:cNvPr>
          <p:cNvSpPr txBox="1">
            <a:spLocks/>
          </p:cNvSpPr>
          <p:nvPr/>
        </p:nvSpPr>
        <p:spPr>
          <a:xfrm>
            <a:off x="290425" y="210913"/>
            <a:ext cx="11467565" cy="540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Arial Black" panose="020B0A04020102020204" pitchFamily="34" charset="0"/>
              </a:rPr>
              <a:t>Image Pixel Scaling</a:t>
            </a:r>
          </a:p>
        </p:txBody>
      </p:sp>
      <p:sp>
        <p:nvSpPr>
          <p:cNvPr id="2" name="Rectangle 1">
            <a:extLst>
              <a:ext uri="{FF2B5EF4-FFF2-40B4-BE49-F238E27FC236}">
                <a16:creationId xmlns:a16="http://schemas.microsoft.com/office/drawing/2014/main" id="{CF0CDE72-C03C-AEFD-431C-8507CA2FEBF3}"/>
              </a:ext>
            </a:extLst>
          </p:cNvPr>
          <p:cNvSpPr/>
          <p:nvPr/>
        </p:nvSpPr>
        <p:spPr>
          <a:xfrm>
            <a:off x="356152" y="3906078"/>
            <a:ext cx="11479695" cy="2385173"/>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dirty="0">
                <a:solidFill>
                  <a:schemeClr val="tx1">
                    <a:lumMod val="65000"/>
                    <a:lumOff val="35000"/>
                  </a:schemeClr>
                </a:solidFill>
              </a:rPr>
              <a:t>Large feature values will results in unstable deep learning models due to large weights</a:t>
            </a:r>
          </a:p>
          <a:p>
            <a:pPr marL="742950" lvl="1" indent="-285750">
              <a:buFont typeface="Arial" panose="020B0604020202020204" pitchFamily="34" charset="0"/>
              <a:buChar char="•"/>
            </a:pPr>
            <a:r>
              <a:rPr lang="en-IN" dirty="0">
                <a:solidFill>
                  <a:schemeClr val="tx1">
                    <a:lumMod val="65000"/>
                    <a:lumOff val="35000"/>
                  </a:schemeClr>
                </a:solidFill>
              </a:rPr>
              <a:t>To avoid this problem of unstable models and to make model process faster we are scaling input features using min max scaler i.e., dividing by 255</a:t>
            </a:r>
          </a:p>
          <a:p>
            <a:pPr marL="285750" indent="-285750">
              <a:buFont typeface="Arial" panose="020B0604020202020204" pitchFamily="34" charset="0"/>
              <a:buChar char="•"/>
            </a:pPr>
            <a:r>
              <a:rPr lang="en-IN" dirty="0">
                <a:solidFill>
                  <a:schemeClr val="tx1">
                    <a:lumMod val="65000"/>
                    <a:lumOff val="35000"/>
                  </a:schemeClr>
                </a:solidFill>
              </a:rPr>
              <a:t>Scaled image pixel will be used for final model development</a:t>
            </a:r>
          </a:p>
        </p:txBody>
      </p:sp>
      <p:pic>
        <p:nvPicPr>
          <p:cNvPr id="7" name="Picture 6">
            <a:extLst>
              <a:ext uri="{FF2B5EF4-FFF2-40B4-BE49-F238E27FC236}">
                <a16:creationId xmlns:a16="http://schemas.microsoft.com/office/drawing/2014/main" id="{91D8905B-9DF1-A6E4-268A-21F4F118857D}"/>
              </a:ext>
            </a:extLst>
          </p:cNvPr>
          <p:cNvPicPr>
            <a:picLocks noChangeAspect="1"/>
          </p:cNvPicPr>
          <p:nvPr/>
        </p:nvPicPr>
        <p:blipFill>
          <a:blip r:embed="rId2"/>
          <a:stretch>
            <a:fillRect/>
          </a:stretch>
        </p:blipFill>
        <p:spPr>
          <a:xfrm>
            <a:off x="3190461" y="1300378"/>
            <a:ext cx="2328407" cy="1651545"/>
          </a:xfrm>
          <a:prstGeom prst="rect">
            <a:avLst/>
          </a:prstGeom>
        </p:spPr>
      </p:pic>
      <p:pic>
        <p:nvPicPr>
          <p:cNvPr id="10" name="Picture 9">
            <a:extLst>
              <a:ext uri="{FF2B5EF4-FFF2-40B4-BE49-F238E27FC236}">
                <a16:creationId xmlns:a16="http://schemas.microsoft.com/office/drawing/2014/main" id="{07193B69-A1DC-D88E-2EED-427F8EB9C68A}"/>
              </a:ext>
            </a:extLst>
          </p:cNvPr>
          <p:cNvPicPr>
            <a:picLocks noChangeAspect="1"/>
          </p:cNvPicPr>
          <p:nvPr/>
        </p:nvPicPr>
        <p:blipFill>
          <a:blip r:embed="rId3"/>
          <a:stretch>
            <a:fillRect/>
          </a:stretch>
        </p:blipFill>
        <p:spPr>
          <a:xfrm>
            <a:off x="5915537" y="1300378"/>
            <a:ext cx="2328406" cy="1651544"/>
          </a:xfrm>
          <a:prstGeom prst="rect">
            <a:avLst/>
          </a:prstGeom>
        </p:spPr>
      </p:pic>
      <p:sp>
        <p:nvSpPr>
          <p:cNvPr id="11" name="TextBox 10">
            <a:extLst>
              <a:ext uri="{FF2B5EF4-FFF2-40B4-BE49-F238E27FC236}">
                <a16:creationId xmlns:a16="http://schemas.microsoft.com/office/drawing/2014/main" id="{CC2DCA27-E989-B1B5-99F5-22DDF0B430C6}"/>
              </a:ext>
            </a:extLst>
          </p:cNvPr>
          <p:cNvSpPr txBox="1"/>
          <p:nvPr/>
        </p:nvSpPr>
        <p:spPr>
          <a:xfrm>
            <a:off x="3193475" y="2941983"/>
            <a:ext cx="2325393" cy="276999"/>
          </a:xfrm>
          <a:prstGeom prst="rect">
            <a:avLst/>
          </a:prstGeom>
          <a:noFill/>
          <a:ln>
            <a:solidFill>
              <a:schemeClr val="tx1">
                <a:lumMod val="65000"/>
                <a:lumOff val="35000"/>
              </a:schemeClr>
            </a:solidFill>
          </a:ln>
        </p:spPr>
        <p:txBody>
          <a:bodyPr wrap="square" rtlCol="0">
            <a:spAutoFit/>
          </a:bodyPr>
          <a:lstStyle/>
          <a:p>
            <a:pPr algn="ctr"/>
            <a:r>
              <a:rPr lang="en-IN" sz="1200" b="1" dirty="0"/>
              <a:t>Original Image RGB Value</a:t>
            </a:r>
          </a:p>
        </p:txBody>
      </p:sp>
      <p:sp>
        <p:nvSpPr>
          <p:cNvPr id="12" name="TextBox 11">
            <a:extLst>
              <a:ext uri="{FF2B5EF4-FFF2-40B4-BE49-F238E27FC236}">
                <a16:creationId xmlns:a16="http://schemas.microsoft.com/office/drawing/2014/main" id="{C7FBEB75-3C90-DEA2-DAC2-F15D3BF60ACE}"/>
              </a:ext>
            </a:extLst>
          </p:cNvPr>
          <p:cNvSpPr txBox="1"/>
          <p:nvPr/>
        </p:nvSpPr>
        <p:spPr>
          <a:xfrm>
            <a:off x="5912633" y="2944831"/>
            <a:ext cx="2340214" cy="276999"/>
          </a:xfrm>
          <a:prstGeom prst="rect">
            <a:avLst/>
          </a:prstGeom>
          <a:noFill/>
          <a:ln>
            <a:solidFill>
              <a:schemeClr val="tx1">
                <a:lumMod val="65000"/>
                <a:lumOff val="35000"/>
              </a:schemeClr>
            </a:solidFill>
          </a:ln>
        </p:spPr>
        <p:txBody>
          <a:bodyPr wrap="square" rtlCol="0">
            <a:spAutoFit/>
          </a:bodyPr>
          <a:lstStyle/>
          <a:p>
            <a:pPr algn="ctr"/>
            <a:r>
              <a:rPr lang="en-IN" sz="1200" b="1" dirty="0"/>
              <a:t>Scaled Image RGB Value</a:t>
            </a:r>
          </a:p>
        </p:txBody>
      </p:sp>
      <p:sp>
        <p:nvSpPr>
          <p:cNvPr id="13" name="Isosceles Triangle 12">
            <a:extLst>
              <a:ext uri="{FF2B5EF4-FFF2-40B4-BE49-F238E27FC236}">
                <a16:creationId xmlns:a16="http://schemas.microsoft.com/office/drawing/2014/main" id="{C35AE68D-8265-B1C2-DAD1-9364ECB796D8}"/>
              </a:ext>
            </a:extLst>
          </p:cNvPr>
          <p:cNvSpPr/>
          <p:nvPr/>
        </p:nvSpPr>
        <p:spPr>
          <a:xfrm rot="5400000">
            <a:off x="5303276" y="2041668"/>
            <a:ext cx="824948" cy="168965"/>
          </a:xfrm>
          <a:prstGeom prst="triangl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619807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03A8557-B6D9-79AC-CD76-381210EDA5E1}"/>
              </a:ext>
            </a:extLst>
          </p:cNvPr>
          <p:cNvSpPr/>
          <p:nvPr/>
        </p:nvSpPr>
        <p:spPr>
          <a:xfrm>
            <a:off x="0" y="6370982"/>
            <a:ext cx="12192001" cy="4870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Title 1">
            <a:extLst>
              <a:ext uri="{FF2B5EF4-FFF2-40B4-BE49-F238E27FC236}">
                <a16:creationId xmlns:a16="http://schemas.microsoft.com/office/drawing/2014/main" id="{E8FA389D-5E5F-8018-2A03-B1071BFEAF74}"/>
              </a:ext>
            </a:extLst>
          </p:cNvPr>
          <p:cNvSpPr txBox="1">
            <a:spLocks/>
          </p:cNvSpPr>
          <p:nvPr/>
        </p:nvSpPr>
        <p:spPr>
          <a:xfrm>
            <a:off x="290426" y="210913"/>
            <a:ext cx="6993300" cy="540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Arial Black" panose="020B0A04020102020204" pitchFamily="34" charset="0"/>
              </a:rPr>
              <a:t>Overall Content</a:t>
            </a:r>
          </a:p>
        </p:txBody>
      </p:sp>
      <p:sp>
        <p:nvSpPr>
          <p:cNvPr id="25" name="Rectangle 24">
            <a:extLst>
              <a:ext uri="{FF2B5EF4-FFF2-40B4-BE49-F238E27FC236}">
                <a16:creationId xmlns:a16="http://schemas.microsoft.com/office/drawing/2014/main" id="{89902B61-9545-0F78-BD14-E18418A8F904}"/>
              </a:ext>
            </a:extLst>
          </p:cNvPr>
          <p:cNvSpPr/>
          <p:nvPr/>
        </p:nvSpPr>
        <p:spPr>
          <a:xfrm>
            <a:off x="1311965" y="1088576"/>
            <a:ext cx="9521687" cy="589291"/>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CF432991-3975-092C-578D-24035B8AB920}"/>
              </a:ext>
            </a:extLst>
          </p:cNvPr>
          <p:cNvSpPr/>
          <p:nvPr/>
        </p:nvSpPr>
        <p:spPr>
          <a:xfrm>
            <a:off x="1335156" y="1935726"/>
            <a:ext cx="9521687" cy="589291"/>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79261D23-A60B-6695-5113-F8AC05C2D6E7}"/>
              </a:ext>
            </a:extLst>
          </p:cNvPr>
          <p:cNvSpPr/>
          <p:nvPr/>
        </p:nvSpPr>
        <p:spPr>
          <a:xfrm>
            <a:off x="1335156" y="2744617"/>
            <a:ext cx="9521687" cy="589291"/>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54829030-B651-EABC-81E4-065FAF5236CE}"/>
              </a:ext>
            </a:extLst>
          </p:cNvPr>
          <p:cNvSpPr/>
          <p:nvPr/>
        </p:nvSpPr>
        <p:spPr>
          <a:xfrm>
            <a:off x="387625" y="1990952"/>
            <a:ext cx="1222513" cy="487017"/>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2</a:t>
            </a:r>
          </a:p>
        </p:txBody>
      </p:sp>
      <p:sp>
        <p:nvSpPr>
          <p:cNvPr id="21" name="Rectangle: Rounded Corners 20">
            <a:extLst>
              <a:ext uri="{FF2B5EF4-FFF2-40B4-BE49-F238E27FC236}">
                <a16:creationId xmlns:a16="http://schemas.microsoft.com/office/drawing/2014/main" id="{FFCE8546-7988-6F76-1859-BD63B816DE58}"/>
              </a:ext>
            </a:extLst>
          </p:cNvPr>
          <p:cNvSpPr/>
          <p:nvPr/>
        </p:nvSpPr>
        <p:spPr>
          <a:xfrm>
            <a:off x="387625" y="2773043"/>
            <a:ext cx="1222513" cy="487017"/>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3</a:t>
            </a:r>
          </a:p>
        </p:txBody>
      </p:sp>
      <p:sp>
        <p:nvSpPr>
          <p:cNvPr id="18" name="Rectangle: Rounded Corners 17">
            <a:extLst>
              <a:ext uri="{FF2B5EF4-FFF2-40B4-BE49-F238E27FC236}">
                <a16:creationId xmlns:a16="http://schemas.microsoft.com/office/drawing/2014/main" id="{67860ADB-A6BB-634E-9EE3-87046280CA45}"/>
              </a:ext>
            </a:extLst>
          </p:cNvPr>
          <p:cNvSpPr/>
          <p:nvPr/>
        </p:nvSpPr>
        <p:spPr>
          <a:xfrm>
            <a:off x="387626" y="1139713"/>
            <a:ext cx="1222513" cy="487017"/>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1</a:t>
            </a:r>
          </a:p>
        </p:txBody>
      </p:sp>
      <p:sp>
        <p:nvSpPr>
          <p:cNvPr id="31" name="Title 1">
            <a:extLst>
              <a:ext uri="{FF2B5EF4-FFF2-40B4-BE49-F238E27FC236}">
                <a16:creationId xmlns:a16="http://schemas.microsoft.com/office/drawing/2014/main" id="{EF2F47C0-2C80-C5FB-26B6-0C02E3B0FDDA}"/>
              </a:ext>
            </a:extLst>
          </p:cNvPr>
          <p:cNvSpPr txBox="1">
            <a:spLocks/>
          </p:cNvSpPr>
          <p:nvPr/>
        </p:nvSpPr>
        <p:spPr>
          <a:xfrm>
            <a:off x="1784609" y="1113221"/>
            <a:ext cx="6993300" cy="540000"/>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2000">
                <a:solidFill>
                  <a:schemeClr val="tx1">
                    <a:lumMod val="50000"/>
                    <a:lumOff val="50000"/>
                  </a:schemeClr>
                </a:solidFill>
                <a:ea typeface="+mj-ea"/>
                <a:cs typeface="+mj-cs"/>
              </a:defRPr>
            </a:lvl1pPr>
          </a:lstStyle>
          <a:p>
            <a:r>
              <a:rPr lang="en-US" dirty="0"/>
              <a:t>Solution Overview and EDA Report</a:t>
            </a:r>
          </a:p>
        </p:txBody>
      </p:sp>
      <p:sp>
        <p:nvSpPr>
          <p:cNvPr id="32" name="Title 1">
            <a:extLst>
              <a:ext uri="{FF2B5EF4-FFF2-40B4-BE49-F238E27FC236}">
                <a16:creationId xmlns:a16="http://schemas.microsoft.com/office/drawing/2014/main" id="{6D5D1549-AE28-EF3B-BBF5-7FED937A3318}"/>
              </a:ext>
            </a:extLst>
          </p:cNvPr>
          <p:cNvSpPr txBox="1">
            <a:spLocks/>
          </p:cNvSpPr>
          <p:nvPr/>
        </p:nvSpPr>
        <p:spPr>
          <a:xfrm>
            <a:off x="1784609" y="1990952"/>
            <a:ext cx="6993300" cy="540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dirty="0">
                <a:solidFill>
                  <a:schemeClr val="tx1">
                    <a:lumMod val="50000"/>
                    <a:lumOff val="50000"/>
                  </a:schemeClr>
                </a:solidFill>
                <a:latin typeface="+mn-lt"/>
              </a:rPr>
              <a:t>Data Cleaning and Preparation</a:t>
            </a:r>
          </a:p>
        </p:txBody>
      </p:sp>
      <p:sp>
        <p:nvSpPr>
          <p:cNvPr id="33" name="Title 1">
            <a:extLst>
              <a:ext uri="{FF2B5EF4-FFF2-40B4-BE49-F238E27FC236}">
                <a16:creationId xmlns:a16="http://schemas.microsoft.com/office/drawing/2014/main" id="{8B3E1527-ECA7-CFB9-278A-F406D5A76104}"/>
              </a:ext>
            </a:extLst>
          </p:cNvPr>
          <p:cNvSpPr txBox="1">
            <a:spLocks/>
          </p:cNvSpPr>
          <p:nvPr/>
        </p:nvSpPr>
        <p:spPr>
          <a:xfrm>
            <a:off x="1784609" y="2781076"/>
            <a:ext cx="6993300" cy="540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dirty="0">
                <a:solidFill>
                  <a:schemeClr val="tx1">
                    <a:lumMod val="50000"/>
                    <a:lumOff val="50000"/>
                  </a:schemeClr>
                </a:solidFill>
                <a:latin typeface="+mn-lt"/>
              </a:rPr>
              <a:t>Feature</a:t>
            </a:r>
            <a:r>
              <a:rPr lang="en-US" sz="2000" dirty="0">
                <a:latin typeface="+mn-lt"/>
              </a:rPr>
              <a:t> </a:t>
            </a:r>
            <a:r>
              <a:rPr lang="en-US" sz="2000" dirty="0">
                <a:solidFill>
                  <a:schemeClr val="tx1">
                    <a:lumMod val="50000"/>
                    <a:lumOff val="50000"/>
                  </a:schemeClr>
                </a:solidFill>
                <a:latin typeface="+mn-lt"/>
              </a:rPr>
              <a:t>Engineering</a:t>
            </a:r>
          </a:p>
        </p:txBody>
      </p:sp>
      <p:sp>
        <p:nvSpPr>
          <p:cNvPr id="5" name="Rectangle 4">
            <a:extLst>
              <a:ext uri="{FF2B5EF4-FFF2-40B4-BE49-F238E27FC236}">
                <a16:creationId xmlns:a16="http://schemas.microsoft.com/office/drawing/2014/main" id="{F6E723FC-9319-75C8-2AD9-3C454472191C}"/>
              </a:ext>
            </a:extLst>
          </p:cNvPr>
          <p:cNvSpPr/>
          <p:nvPr/>
        </p:nvSpPr>
        <p:spPr>
          <a:xfrm>
            <a:off x="1335156" y="3561482"/>
            <a:ext cx="9521687" cy="589291"/>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FD4AB9DE-C7AE-FE5F-9671-39D5217528E6}"/>
              </a:ext>
            </a:extLst>
          </p:cNvPr>
          <p:cNvSpPr/>
          <p:nvPr/>
        </p:nvSpPr>
        <p:spPr>
          <a:xfrm>
            <a:off x="387625" y="3589908"/>
            <a:ext cx="1222513" cy="487017"/>
          </a:xfrm>
          <a:prstGeom prst="roundRect">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4</a:t>
            </a:r>
          </a:p>
        </p:txBody>
      </p:sp>
      <p:sp>
        <p:nvSpPr>
          <p:cNvPr id="7" name="Title 1">
            <a:extLst>
              <a:ext uri="{FF2B5EF4-FFF2-40B4-BE49-F238E27FC236}">
                <a16:creationId xmlns:a16="http://schemas.microsoft.com/office/drawing/2014/main" id="{504C3224-F567-8F53-9BE0-0B236A98DDFD}"/>
              </a:ext>
            </a:extLst>
          </p:cNvPr>
          <p:cNvSpPr txBox="1">
            <a:spLocks/>
          </p:cNvSpPr>
          <p:nvPr/>
        </p:nvSpPr>
        <p:spPr>
          <a:xfrm>
            <a:off x="1784609" y="3597941"/>
            <a:ext cx="6993300" cy="540000"/>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2000">
                <a:ea typeface="+mj-ea"/>
                <a:cs typeface="+mj-cs"/>
              </a:defRPr>
            </a:lvl1pPr>
          </a:lstStyle>
          <a:p>
            <a:r>
              <a:rPr lang="en-US">
                <a:solidFill>
                  <a:schemeClr val="tx1">
                    <a:lumMod val="50000"/>
                    <a:lumOff val="50000"/>
                  </a:schemeClr>
                </a:solidFill>
              </a:rPr>
              <a:t>Initial Model Results</a:t>
            </a:r>
            <a:endParaRPr lang="en-US" dirty="0">
              <a:solidFill>
                <a:schemeClr val="tx1">
                  <a:lumMod val="50000"/>
                  <a:lumOff val="50000"/>
                </a:schemeClr>
              </a:solidFill>
            </a:endParaRPr>
          </a:p>
        </p:txBody>
      </p:sp>
      <p:sp>
        <p:nvSpPr>
          <p:cNvPr id="8" name="Rectangle 7">
            <a:extLst>
              <a:ext uri="{FF2B5EF4-FFF2-40B4-BE49-F238E27FC236}">
                <a16:creationId xmlns:a16="http://schemas.microsoft.com/office/drawing/2014/main" id="{D2F528BE-5636-E147-132C-59AD9D4B4974}"/>
              </a:ext>
            </a:extLst>
          </p:cNvPr>
          <p:cNvSpPr/>
          <p:nvPr/>
        </p:nvSpPr>
        <p:spPr>
          <a:xfrm>
            <a:off x="1335156" y="4450580"/>
            <a:ext cx="9521687" cy="589291"/>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E3A97642-2AA2-CCC4-C322-4873335AE4DF}"/>
              </a:ext>
            </a:extLst>
          </p:cNvPr>
          <p:cNvSpPr/>
          <p:nvPr/>
        </p:nvSpPr>
        <p:spPr>
          <a:xfrm>
            <a:off x="387625" y="4479006"/>
            <a:ext cx="1222513" cy="487017"/>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5</a:t>
            </a:r>
          </a:p>
        </p:txBody>
      </p:sp>
      <p:sp>
        <p:nvSpPr>
          <p:cNvPr id="10" name="Title 1">
            <a:extLst>
              <a:ext uri="{FF2B5EF4-FFF2-40B4-BE49-F238E27FC236}">
                <a16:creationId xmlns:a16="http://schemas.microsoft.com/office/drawing/2014/main" id="{CC067146-6BF8-959F-EE74-767129ED6A05}"/>
              </a:ext>
            </a:extLst>
          </p:cNvPr>
          <p:cNvSpPr txBox="1">
            <a:spLocks/>
          </p:cNvSpPr>
          <p:nvPr/>
        </p:nvSpPr>
        <p:spPr>
          <a:xfrm>
            <a:off x="1784609" y="4487039"/>
            <a:ext cx="6993300" cy="540000"/>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2000">
                <a:ea typeface="+mj-ea"/>
                <a:cs typeface="+mj-cs"/>
              </a:defRPr>
            </a:lvl1pPr>
          </a:lstStyle>
          <a:p>
            <a:r>
              <a:rPr lang="en-US" dirty="0">
                <a:solidFill>
                  <a:schemeClr val="tx1">
                    <a:lumMod val="50000"/>
                    <a:lumOff val="50000"/>
                  </a:schemeClr>
                </a:solidFill>
              </a:rPr>
              <a:t>References</a:t>
            </a:r>
          </a:p>
        </p:txBody>
      </p:sp>
    </p:spTree>
    <p:extLst>
      <p:ext uri="{BB962C8B-B14F-4D97-AF65-F5344CB8AC3E}">
        <p14:creationId xmlns:p14="http://schemas.microsoft.com/office/powerpoint/2010/main" val="27677026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03A8557-B6D9-79AC-CD76-381210EDA5E1}"/>
              </a:ext>
            </a:extLst>
          </p:cNvPr>
          <p:cNvSpPr/>
          <p:nvPr/>
        </p:nvSpPr>
        <p:spPr>
          <a:xfrm>
            <a:off x="0" y="6370982"/>
            <a:ext cx="12192001" cy="4870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Title 1">
            <a:extLst>
              <a:ext uri="{FF2B5EF4-FFF2-40B4-BE49-F238E27FC236}">
                <a16:creationId xmlns:a16="http://schemas.microsoft.com/office/drawing/2014/main" id="{E8FA389D-5E5F-8018-2A03-B1071BFEAF74}"/>
              </a:ext>
            </a:extLst>
          </p:cNvPr>
          <p:cNvSpPr txBox="1">
            <a:spLocks/>
          </p:cNvSpPr>
          <p:nvPr/>
        </p:nvSpPr>
        <p:spPr>
          <a:xfrm>
            <a:off x="290425" y="210913"/>
            <a:ext cx="11397991" cy="540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Arial Black" panose="020B0A04020102020204" pitchFamily="34" charset="0"/>
              </a:rPr>
              <a:t>Isolation Forest – Model Initial Iteration</a:t>
            </a:r>
          </a:p>
        </p:txBody>
      </p:sp>
      <p:sp>
        <p:nvSpPr>
          <p:cNvPr id="2" name="Rectangle 1">
            <a:extLst>
              <a:ext uri="{FF2B5EF4-FFF2-40B4-BE49-F238E27FC236}">
                <a16:creationId xmlns:a16="http://schemas.microsoft.com/office/drawing/2014/main" id="{8A1D4B35-2906-A519-E250-1228E892582A}"/>
              </a:ext>
            </a:extLst>
          </p:cNvPr>
          <p:cNvSpPr/>
          <p:nvPr/>
        </p:nvSpPr>
        <p:spPr>
          <a:xfrm>
            <a:off x="377687" y="844827"/>
            <a:ext cx="11509513" cy="529755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A1F15263-6571-3D10-D645-AC100BCB1CFE}"/>
              </a:ext>
            </a:extLst>
          </p:cNvPr>
          <p:cNvSpPr txBox="1"/>
          <p:nvPr/>
        </p:nvSpPr>
        <p:spPr>
          <a:xfrm>
            <a:off x="487018" y="979511"/>
            <a:ext cx="10595113" cy="4616648"/>
          </a:xfrm>
          <a:prstGeom prst="rect">
            <a:avLst/>
          </a:prstGeom>
          <a:noFill/>
        </p:spPr>
        <p:txBody>
          <a:bodyPr wrap="square" rtlCol="0">
            <a:spAutoFit/>
          </a:bodyPr>
          <a:lstStyle/>
          <a:p>
            <a:r>
              <a:rPr lang="en-IN" sz="1400" b="1" dirty="0"/>
              <a:t>Model: </a:t>
            </a:r>
            <a:r>
              <a:rPr lang="en-IN" sz="1400" dirty="0"/>
              <a:t>Isolation Forest </a:t>
            </a:r>
          </a:p>
          <a:p>
            <a:endParaRPr lang="en-IN" sz="1400" dirty="0"/>
          </a:p>
          <a:p>
            <a:r>
              <a:rPr lang="en-IN" sz="1400" b="1" dirty="0"/>
              <a:t>Initial Model Parameters:</a:t>
            </a:r>
          </a:p>
          <a:p>
            <a:endParaRPr lang="en-IN" sz="1400" b="1" dirty="0"/>
          </a:p>
          <a:p>
            <a:endParaRPr lang="en-IN" sz="1400" b="1" dirty="0"/>
          </a:p>
          <a:p>
            <a:endParaRPr lang="en-IN" sz="1400" b="1" dirty="0"/>
          </a:p>
          <a:p>
            <a:endParaRPr lang="en-IN" sz="1400" b="1" dirty="0"/>
          </a:p>
          <a:p>
            <a:endParaRPr lang="en-IN" sz="1400" b="1" dirty="0"/>
          </a:p>
          <a:p>
            <a:r>
              <a:rPr lang="en-IN" sz="1400" b="1" dirty="0"/>
              <a:t>Accuracy in Predicting Anomalous Images:</a:t>
            </a:r>
          </a:p>
          <a:p>
            <a:endParaRPr lang="en-IN" sz="1400" b="1" dirty="0"/>
          </a:p>
          <a:p>
            <a:pPr marL="285750" indent="-285750">
              <a:buFont typeface="Arial" panose="020B0604020202020204" pitchFamily="34" charset="0"/>
              <a:buChar char="•"/>
            </a:pPr>
            <a:r>
              <a:rPr lang="en-IN" sz="1400" dirty="0"/>
              <a:t>Only 27 out of 3,000 Anomalous have been identified by the initial model (This the first model iterations)</a:t>
            </a:r>
          </a:p>
          <a:p>
            <a:pPr marL="285750" indent="-285750">
              <a:buFont typeface="Arial" panose="020B0604020202020204" pitchFamily="34" charset="0"/>
              <a:buChar char="•"/>
            </a:pPr>
            <a:endParaRPr lang="en-IN" sz="1400" dirty="0"/>
          </a:p>
          <a:p>
            <a:r>
              <a:rPr lang="en-IN" sz="1400" b="1" dirty="0"/>
              <a:t>Next Steps:</a:t>
            </a:r>
          </a:p>
          <a:p>
            <a:endParaRPr lang="en-IN" sz="1400" dirty="0"/>
          </a:p>
          <a:p>
            <a:pPr marL="285750" indent="-285750">
              <a:buFont typeface="Arial" panose="020B0604020202020204" pitchFamily="34" charset="0"/>
              <a:buChar char="•"/>
            </a:pPr>
            <a:r>
              <a:rPr lang="en-IN" sz="1400" dirty="0"/>
              <a:t>Model accuracy on Anomalous dataset is very low (Observation based on initial model) need to perform more iterations changing number of estimators, depth and contamination parameters </a:t>
            </a:r>
          </a:p>
          <a:p>
            <a:pPr marL="285750" indent="-285750">
              <a:buFont typeface="Arial" panose="020B0604020202020204" pitchFamily="34" charset="0"/>
              <a:buChar char="•"/>
            </a:pPr>
            <a:r>
              <a:rPr lang="en-IN" sz="1400" dirty="0"/>
              <a:t>Current model accuracy is based on test data with only Anomalous images which might not account for model performance on false positives</a:t>
            </a:r>
          </a:p>
          <a:p>
            <a:pPr marL="742950" lvl="1" indent="-285750">
              <a:buFont typeface="Arial" panose="020B0604020202020204" pitchFamily="34" charset="0"/>
              <a:buChar char="•"/>
            </a:pPr>
            <a:r>
              <a:rPr lang="en-IN" sz="1400" dirty="0"/>
              <a:t>Due to this reason few non-anomalous image will be excluded from train and tested during testing phase for better validation</a:t>
            </a:r>
          </a:p>
          <a:p>
            <a:pPr marL="285750" indent="-285750">
              <a:buFont typeface="Arial" panose="020B0604020202020204" pitchFamily="34" charset="0"/>
              <a:buChar char="•"/>
            </a:pPr>
            <a:r>
              <a:rPr lang="en-IN" sz="1400" dirty="0"/>
              <a:t>Contamination parameter is being explored randomly as we don’t have any estimate on extent of anomalies in the data</a:t>
            </a:r>
          </a:p>
          <a:p>
            <a:pPr marL="742950" lvl="1" indent="-285750">
              <a:buFont typeface="Arial" panose="020B0604020202020204" pitchFamily="34" charset="0"/>
              <a:buChar char="•"/>
            </a:pPr>
            <a:endParaRPr lang="en-IN" sz="1400" dirty="0"/>
          </a:p>
        </p:txBody>
      </p:sp>
      <p:sp>
        <p:nvSpPr>
          <p:cNvPr id="4" name="TextBox 3">
            <a:extLst>
              <a:ext uri="{FF2B5EF4-FFF2-40B4-BE49-F238E27FC236}">
                <a16:creationId xmlns:a16="http://schemas.microsoft.com/office/drawing/2014/main" id="{3094BECF-0CB9-7FE0-4AB4-A42C05EC3739}"/>
              </a:ext>
            </a:extLst>
          </p:cNvPr>
          <p:cNvSpPr txBox="1"/>
          <p:nvPr/>
        </p:nvSpPr>
        <p:spPr>
          <a:xfrm>
            <a:off x="377687" y="5872442"/>
            <a:ext cx="10595113" cy="276999"/>
          </a:xfrm>
          <a:prstGeom prst="rect">
            <a:avLst/>
          </a:prstGeom>
          <a:noFill/>
        </p:spPr>
        <p:txBody>
          <a:bodyPr wrap="square" rtlCol="0">
            <a:spAutoFit/>
          </a:bodyPr>
          <a:lstStyle/>
          <a:p>
            <a:r>
              <a:rPr lang="en-IN" sz="1200" dirty="0">
                <a:solidFill>
                  <a:srgbClr val="F2194A"/>
                </a:solidFill>
              </a:rPr>
              <a:t>* Note that model has been trained only on Non-Anomalous images (One class approach)</a:t>
            </a:r>
          </a:p>
        </p:txBody>
      </p:sp>
      <p:pic>
        <p:nvPicPr>
          <p:cNvPr id="8" name="Picture 7">
            <a:extLst>
              <a:ext uri="{FF2B5EF4-FFF2-40B4-BE49-F238E27FC236}">
                <a16:creationId xmlns:a16="http://schemas.microsoft.com/office/drawing/2014/main" id="{98484A31-F444-0E8D-F912-AF45E8B9E9C7}"/>
              </a:ext>
            </a:extLst>
          </p:cNvPr>
          <p:cNvPicPr>
            <a:picLocks noChangeAspect="1"/>
          </p:cNvPicPr>
          <p:nvPr/>
        </p:nvPicPr>
        <p:blipFill>
          <a:blip r:embed="rId2"/>
          <a:stretch>
            <a:fillRect/>
          </a:stretch>
        </p:blipFill>
        <p:spPr>
          <a:xfrm>
            <a:off x="558154" y="1871671"/>
            <a:ext cx="5966977" cy="624894"/>
          </a:xfrm>
          <a:prstGeom prst="rect">
            <a:avLst/>
          </a:prstGeom>
        </p:spPr>
      </p:pic>
    </p:spTree>
    <p:extLst>
      <p:ext uri="{BB962C8B-B14F-4D97-AF65-F5344CB8AC3E}">
        <p14:creationId xmlns:p14="http://schemas.microsoft.com/office/powerpoint/2010/main" val="3411785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03A8557-B6D9-79AC-CD76-381210EDA5E1}"/>
              </a:ext>
            </a:extLst>
          </p:cNvPr>
          <p:cNvSpPr/>
          <p:nvPr/>
        </p:nvSpPr>
        <p:spPr>
          <a:xfrm>
            <a:off x="0" y="6370982"/>
            <a:ext cx="12192001" cy="4870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Title 1">
            <a:extLst>
              <a:ext uri="{FF2B5EF4-FFF2-40B4-BE49-F238E27FC236}">
                <a16:creationId xmlns:a16="http://schemas.microsoft.com/office/drawing/2014/main" id="{E8FA389D-5E5F-8018-2A03-B1071BFEAF74}"/>
              </a:ext>
            </a:extLst>
          </p:cNvPr>
          <p:cNvSpPr txBox="1">
            <a:spLocks/>
          </p:cNvSpPr>
          <p:nvPr/>
        </p:nvSpPr>
        <p:spPr>
          <a:xfrm>
            <a:off x="290426" y="210913"/>
            <a:ext cx="6993300" cy="540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Arial Black" panose="020B0A04020102020204" pitchFamily="34" charset="0"/>
              </a:rPr>
              <a:t>Overall Content</a:t>
            </a:r>
          </a:p>
        </p:txBody>
      </p:sp>
      <p:sp>
        <p:nvSpPr>
          <p:cNvPr id="25" name="Rectangle 24">
            <a:extLst>
              <a:ext uri="{FF2B5EF4-FFF2-40B4-BE49-F238E27FC236}">
                <a16:creationId xmlns:a16="http://schemas.microsoft.com/office/drawing/2014/main" id="{89902B61-9545-0F78-BD14-E18418A8F904}"/>
              </a:ext>
            </a:extLst>
          </p:cNvPr>
          <p:cNvSpPr/>
          <p:nvPr/>
        </p:nvSpPr>
        <p:spPr>
          <a:xfrm>
            <a:off x="1311965" y="1088576"/>
            <a:ext cx="9521687" cy="589291"/>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CF432991-3975-092C-578D-24035B8AB920}"/>
              </a:ext>
            </a:extLst>
          </p:cNvPr>
          <p:cNvSpPr/>
          <p:nvPr/>
        </p:nvSpPr>
        <p:spPr>
          <a:xfrm>
            <a:off x="1335156" y="1935726"/>
            <a:ext cx="9521687" cy="589291"/>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79261D23-A60B-6695-5113-F8AC05C2D6E7}"/>
              </a:ext>
            </a:extLst>
          </p:cNvPr>
          <p:cNvSpPr/>
          <p:nvPr/>
        </p:nvSpPr>
        <p:spPr>
          <a:xfrm>
            <a:off x="1335156" y="2744617"/>
            <a:ext cx="9521687" cy="589291"/>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54829030-B651-EABC-81E4-065FAF5236CE}"/>
              </a:ext>
            </a:extLst>
          </p:cNvPr>
          <p:cNvSpPr/>
          <p:nvPr/>
        </p:nvSpPr>
        <p:spPr>
          <a:xfrm>
            <a:off x="387625" y="1990952"/>
            <a:ext cx="1222513" cy="487017"/>
          </a:xfrm>
          <a:prstGeom prst="roundRect">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2</a:t>
            </a:r>
          </a:p>
        </p:txBody>
      </p:sp>
      <p:sp>
        <p:nvSpPr>
          <p:cNvPr id="21" name="Rectangle: Rounded Corners 20">
            <a:extLst>
              <a:ext uri="{FF2B5EF4-FFF2-40B4-BE49-F238E27FC236}">
                <a16:creationId xmlns:a16="http://schemas.microsoft.com/office/drawing/2014/main" id="{FFCE8546-7988-6F76-1859-BD63B816DE58}"/>
              </a:ext>
            </a:extLst>
          </p:cNvPr>
          <p:cNvSpPr/>
          <p:nvPr/>
        </p:nvSpPr>
        <p:spPr>
          <a:xfrm>
            <a:off x="387625" y="2773043"/>
            <a:ext cx="1222513" cy="487017"/>
          </a:xfrm>
          <a:prstGeom prst="roundRect">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3</a:t>
            </a:r>
          </a:p>
        </p:txBody>
      </p:sp>
      <p:sp>
        <p:nvSpPr>
          <p:cNvPr id="18" name="Rectangle: Rounded Corners 17">
            <a:extLst>
              <a:ext uri="{FF2B5EF4-FFF2-40B4-BE49-F238E27FC236}">
                <a16:creationId xmlns:a16="http://schemas.microsoft.com/office/drawing/2014/main" id="{67860ADB-A6BB-634E-9EE3-87046280CA45}"/>
              </a:ext>
            </a:extLst>
          </p:cNvPr>
          <p:cNvSpPr/>
          <p:nvPr/>
        </p:nvSpPr>
        <p:spPr>
          <a:xfrm>
            <a:off x="387626" y="1139713"/>
            <a:ext cx="1222513" cy="487017"/>
          </a:xfrm>
          <a:prstGeom prst="roundRect">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1</a:t>
            </a:r>
          </a:p>
        </p:txBody>
      </p:sp>
      <p:sp>
        <p:nvSpPr>
          <p:cNvPr id="31" name="Title 1">
            <a:extLst>
              <a:ext uri="{FF2B5EF4-FFF2-40B4-BE49-F238E27FC236}">
                <a16:creationId xmlns:a16="http://schemas.microsoft.com/office/drawing/2014/main" id="{EF2F47C0-2C80-C5FB-26B6-0C02E3B0FDDA}"/>
              </a:ext>
            </a:extLst>
          </p:cNvPr>
          <p:cNvSpPr txBox="1">
            <a:spLocks/>
          </p:cNvSpPr>
          <p:nvPr/>
        </p:nvSpPr>
        <p:spPr>
          <a:xfrm>
            <a:off x="1784609" y="1113221"/>
            <a:ext cx="6993300" cy="540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dirty="0">
                <a:solidFill>
                  <a:schemeClr val="tx1">
                    <a:lumMod val="50000"/>
                    <a:lumOff val="50000"/>
                  </a:schemeClr>
                </a:solidFill>
                <a:latin typeface="+mn-lt"/>
              </a:rPr>
              <a:t>Solution</a:t>
            </a:r>
            <a:r>
              <a:rPr lang="en-US" sz="1600" dirty="0">
                <a:solidFill>
                  <a:schemeClr val="tx1">
                    <a:lumMod val="50000"/>
                    <a:lumOff val="50000"/>
                  </a:schemeClr>
                </a:solidFill>
                <a:latin typeface="+mn-lt"/>
              </a:rPr>
              <a:t> </a:t>
            </a:r>
            <a:r>
              <a:rPr lang="en-US" sz="2000" dirty="0">
                <a:solidFill>
                  <a:schemeClr val="tx1">
                    <a:lumMod val="50000"/>
                    <a:lumOff val="50000"/>
                  </a:schemeClr>
                </a:solidFill>
                <a:latin typeface="+mn-lt"/>
              </a:rPr>
              <a:t>Overview and EDA Report</a:t>
            </a:r>
          </a:p>
        </p:txBody>
      </p:sp>
      <p:sp>
        <p:nvSpPr>
          <p:cNvPr id="32" name="Title 1">
            <a:extLst>
              <a:ext uri="{FF2B5EF4-FFF2-40B4-BE49-F238E27FC236}">
                <a16:creationId xmlns:a16="http://schemas.microsoft.com/office/drawing/2014/main" id="{6D5D1549-AE28-EF3B-BBF5-7FED937A3318}"/>
              </a:ext>
            </a:extLst>
          </p:cNvPr>
          <p:cNvSpPr txBox="1">
            <a:spLocks/>
          </p:cNvSpPr>
          <p:nvPr/>
        </p:nvSpPr>
        <p:spPr>
          <a:xfrm>
            <a:off x="1784609" y="1990952"/>
            <a:ext cx="6993300" cy="540000"/>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2000">
                <a:ea typeface="+mj-ea"/>
                <a:cs typeface="+mj-cs"/>
              </a:defRPr>
            </a:lvl1pPr>
          </a:lstStyle>
          <a:p>
            <a:r>
              <a:rPr lang="en-US" dirty="0">
                <a:solidFill>
                  <a:schemeClr val="tx1">
                    <a:lumMod val="50000"/>
                    <a:lumOff val="50000"/>
                  </a:schemeClr>
                </a:solidFill>
              </a:rPr>
              <a:t>Data Cleaning and Preparation</a:t>
            </a:r>
          </a:p>
        </p:txBody>
      </p:sp>
      <p:sp>
        <p:nvSpPr>
          <p:cNvPr id="33" name="Title 1">
            <a:extLst>
              <a:ext uri="{FF2B5EF4-FFF2-40B4-BE49-F238E27FC236}">
                <a16:creationId xmlns:a16="http://schemas.microsoft.com/office/drawing/2014/main" id="{8B3E1527-ECA7-CFB9-278A-F406D5A76104}"/>
              </a:ext>
            </a:extLst>
          </p:cNvPr>
          <p:cNvSpPr txBox="1">
            <a:spLocks/>
          </p:cNvSpPr>
          <p:nvPr/>
        </p:nvSpPr>
        <p:spPr>
          <a:xfrm>
            <a:off x="1784609" y="2781076"/>
            <a:ext cx="6993300" cy="540000"/>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2000">
                <a:ea typeface="+mj-ea"/>
                <a:cs typeface="+mj-cs"/>
              </a:defRPr>
            </a:lvl1pPr>
          </a:lstStyle>
          <a:p>
            <a:r>
              <a:rPr lang="en-US" dirty="0">
                <a:solidFill>
                  <a:schemeClr val="tx1">
                    <a:lumMod val="50000"/>
                    <a:lumOff val="50000"/>
                  </a:schemeClr>
                </a:solidFill>
              </a:rPr>
              <a:t>Feature Engineering</a:t>
            </a:r>
          </a:p>
        </p:txBody>
      </p:sp>
      <p:sp>
        <p:nvSpPr>
          <p:cNvPr id="2" name="Rectangle 1">
            <a:extLst>
              <a:ext uri="{FF2B5EF4-FFF2-40B4-BE49-F238E27FC236}">
                <a16:creationId xmlns:a16="http://schemas.microsoft.com/office/drawing/2014/main" id="{B4EABD57-0DB1-DF9C-8788-CE8F3381583C}"/>
              </a:ext>
            </a:extLst>
          </p:cNvPr>
          <p:cNvSpPr/>
          <p:nvPr/>
        </p:nvSpPr>
        <p:spPr>
          <a:xfrm>
            <a:off x="1335156" y="3561482"/>
            <a:ext cx="9521687" cy="589291"/>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Rounded Corners 2">
            <a:extLst>
              <a:ext uri="{FF2B5EF4-FFF2-40B4-BE49-F238E27FC236}">
                <a16:creationId xmlns:a16="http://schemas.microsoft.com/office/drawing/2014/main" id="{55289ED5-C5D9-1FDD-9921-712E796A9B94}"/>
              </a:ext>
            </a:extLst>
          </p:cNvPr>
          <p:cNvSpPr/>
          <p:nvPr/>
        </p:nvSpPr>
        <p:spPr>
          <a:xfrm>
            <a:off x="387625" y="3589908"/>
            <a:ext cx="1222513" cy="487017"/>
          </a:xfrm>
          <a:prstGeom prst="roundRect">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4</a:t>
            </a:r>
          </a:p>
        </p:txBody>
      </p:sp>
      <p:sp>
        <p:nvSpPr>
          <p:cNvPr id="4" name="Title 1">
            <a:extLst>
              <a:ext uri="{FF2B5EF4-FFF2-40B4-BE49-F238E27FC236}">
                <a16:creationId xmlns:a16="http://schemas.microsoft.com/office/drawing/2014/main" id="{069F7711-7EC1-9FD2-350D-27D2C924F597}"/>
              </a:ext>
            </a:extLst>
          </p:cNvPr>
          <p:cNvSpPr txBox="1">
            <a:spLocks/>
          </p:cNvSpPr>
          <p:nvPr/>
        </p:nvSpPr>
        <p:spPr>
          <a:xfrm>
            <a:off x="1784609" y="3597941"/>
            <a:ext cx="6993300" cy="540000"/>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2000">
                <a:ea typeface="+mj-ea"/>
                <a:cs typeface="+mj-cs"/>
              </a:defRPr>
            </a:lvl1pPr>
          </a:lstStyle>
          <a:p>
            <a:r>
              <a:rPr lang="en-US" dirty="0">
                <a:solidFill>
                  <a:schemeClr val="tx1">
                    <a:lumMod val="50000"/>
                    <a:lumOff val="50000"/>
                  </a:schemeClr>
                </a:solidFill>
              </a:rPr>
              <a:t>Initial Model Results</a:t>
            </a:r>
          </a:p>
        </p:txBody>
      </p:sp>
      <p:sp>
        <p:nvSpPr>
          <p:cNvPr id="5" name="Rectangle 4">
            <a:extLst>
              <a:ext uri="{FF2B5EF4-FFF2-40B4-BE49-F238E27FC236}">
                <a16:creationId xmlns:a16="http://schemas.microsoft.com/office/drawing/2014/main" id="{A3379F4F-B9BE-9B96-428D-2849B5A8DFF6}"/>
              </a:ext>
            </a:extLst>
          </p:cNvPr>
          <p:cNvSpPr/>
          <p:nvPr/>
        </p:nvSpPr>
        <p:spPr>
          <a:xfrm>
            <a:off x="1335156" y="4450580"/>
            <a:ext cx="9521687" cy="589291"/>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45A7AE17-4D82-79D2-658B-09FDA6B763F9}"/>
              </a:ext>
            </a:extLst>
          </p:cNvPr>
          <p:cNvSpPr/>
          <p:nvPr/>
        </p:nvSpPr>
        <p:spPr>
          <a:xfrm>
            <a:off x="387625" y="4479006"/>
            <a:ext cx="1222513" cy="487017"/>
          </a:xfrm>
          <a:prstGeom prst="roundRect">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5</a:t>
            </a:r>
          </a:p>
        </p:txBody>
      </p:sp>
      <p:sp>
        <p:nvSpPr>
          <p:cNvPr id="7" name="Title 1">
            <a:extLst>
              <a:ext uri="{FF2B5EF4-FFF2-40B4-BE49-F238E27FC236}">
                <a16:creationId xmlns:a16="http://schemas.microsoft.com/office/drawing/2014/main" id="{0A0CB94D-E62D-1336-4069-7A5BAFD525D9}"/>
              </a:ext>
            </a:extLst>
          </p:cNvPr>
          <p:cNvSpPr txBox="1">
            <a:spLocks/>
          </p:cNvSpPr>
          <p:nvPr/>
        </p:nvSpPr>
        <p:spPr>
          <a:xfrm>
            <a:off x="1784609" y="4487039"/>
            <a:ext cx="6993300" cy="540000"/>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2000">
                <a:ea typeface="+mj-ea"/>
                <a:cs typeface="+mj-cs"/>
              </a:defRPr>
            </a:lvl1pPr>
          </a:lstStyle>
          <a:p>
            <a:r>
              <a:rPr lang="en-US" dirty="0">
                <a:solidFill>
                  <a:schemeClr val="tx1">
                    <a:lumMod val="50000"/>
                    <a:lumOff val="50000"/>
                  </a:schemeClr>
                </a:solidFill>
              </a:rPr>
              <a:t>References</a:t>
            </a:r>
          </a:p>
        </p:txBody>
      </p:sp>
    </p:spTree>
    <p:extLst>
      <p:ext uri="{BB962C8B-B14F-4D97-AF65-F5344CB8AC3E}">
        <p14:creationId xmlns:p14="http://schemas.microsoft.com/office/powerpoint/2010/main" val="39391523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03A8557-B6D9-79AC-CD76-381210EDA5E1}"/>
              </a:ext>
            </a:extLst>
          </p:cNvPr>
          <p:cNvSpPr/>
          <p:nvPr/>
        </p:nvSpPr>
        <p:spPr>
          <a:xfrm>
            <a:off x="0" y="6370982"/>
            <a:ext cx="12192001" cy="4870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Title 1">
            <a:extLst>
              <a:ext uri="{FF2B5EF4-FFF2-40B4-BE49-F238E27FC236}">
                <a16:creationId xmlns:a16="http://schemas.microsoft.com/office/drawing/2014/main" id="{E8FA389D-5E5F-8018-2A03-B1071BFEAF74}"/>
              </a:ext>
            </a:extLst>
          </p:cNvPr>
          <p:cNvSpPr txBox="1">
            <a:spLocks/>
          </p:cNvSpPr>
          <p:nvPr/>
        </p:nvSpPr>
        <p:spPr>
          <a:xfrm>
            <a:off x="290426" y="210913"/>
            <a:ext cx="6993300" cy="540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Arial Black" panose="020B0A04020102020204" pitchFamily="34" charset="0"/>
              </a:rPr>
              <a:t>Overall Content</a:t>
            </a:r>
          </a:p>
        </p:txBody>
      </p:sp>
      <p:sp>
        <p:nvSpPr>
          <p:cNvPr id="25" name="Rectangle 24">
            <a:extLst>
              <a:ext uri="{FF2B5EF4-FFF2-40B4-BE49-F238E27FC236}">
                <a16:creationId xmlns:a16="http://schemas.microsoft.com/office/drawing/2014/main" id="{89902B61-9545-0F78-BD14-E18418A8F904}"/>
              </a:ext>
            </a:extLst>
          </p:cNvPr>
          <p:cNvSpPr/>
          <p:nvPr/>
        </p:nvSpPr>
        <p:spPr>
          <a:xfrm>
            <a:off x="1311965" y="1088576"/>
            <a:ext cx="9521687" cy="589291"/>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CF432991-3975-092C-578D-24035B8AB920}"/>
              </a:ext>
            </a:extLst>
          </p:cNvPr>
          <p:cNvSpPr/>
          <p:nvPr/>
        </p:nvSpPr>
        <p:spPr>
          <a:xfrm>
            <a:off x="1335156" y="1935726"/>
            <a:ext cx="9521687" cy="589291"/>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79261D23-A60B-6695-5113-F8AC05C2D6E7}"/>
              </a:ext>
            </a:extLst>
          </p:cNvPr>
          <p:cNvSpPr/>
          <p:nvPr/>
        </p:nvSpPr>
        <p:spPr>
          <a:xfrm>
            <a:off x="1335156" y="2744617"/>
            <a:ext cx="9521687" cy="589291"/>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54829030-B651-EABC-81E4-065FAF5236CE}"/>
              </a:ext>
            </a:extLst>
          </p:cNvPr>
          <p:cNvSpPr/>
          <p:nvPr/>
        </p:nvSpPr>
        <p:spPr>
          <a:xfrm>
            <a:off x="387625" y="1990952"/>
            <a:ext cx="1222513" cy="487017"/>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2</a:t>
            </a:r>
          </a:p>
        </p:txBody>
      </p:sp>
      <p:sp>
        <p:nvSpPr>
          <p:cNvPr id="21" name="Rectangle: Rounded Corners 20">
            <a:extLst>
              <a:ext uri="{FF2B5EF4-FFF2-40B4-BE49-F238E27FC236}">
                <a16:creationId xmlns:a16="http://schemas.microsoft.com/office/drawing/2014/main" id="{FFCE8546-7988-6F76-1859-BD63B816DE58}"/>
              </a:ext>
            </a:extLst>
          </p:cNvPr>
          <p:cNvSpPr/>
          <p:nvPr/>
        </p:nvSpPr>
        <p:spPr>
          <a:xfrm>
            <a:off x="387625" y="2773043"/>
            <a:ext cx="1222513" cy="487017"/>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3</a:t>
            </a:r>
          </a:p>
        </p:txBody>
      </p:sp>
      <p:sp>
        <p:nvSpPr>
          <p:cNvPr id="18" name="Rectangle: Rounded Corners 17">
            <a:extLst>
              <a:ext uri="{FF2B5EF4-FFF2-40B4-BE49-F238E27FC236}">
                <a16:creationId xmlns:a16="http://schemas.microsoft.com/office/drawing/2014/main" id="{67860ADB-A6BB-634E-9EE3-87046280CA45}"/>
              </a:ext>
            </a:extLst>
          </p:cNvPr>
          <p:cNvSpPr/>
          <p:nvPr/>
        </p:nvSpPr>
        <p:spPr>
          <a:xfrm>
            <a:off x="387626" y="1139713"/>
            <a:ext cx="1222513" cy="487017"/>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1</a:t>
            </a:r>
          </a:p>
        </p:txBody>
      </p:sp>
      <p:sp>
        <p:nvSpPr>
          <p:cNvPr id="31" name="Title 1">
            <a:extLst>
              <a:ext uri="{FF2B5EF4-FFF2-40B4-BE49-F238E27FC236}">
                <a16:creationId xmlns:a16="http://schemas.microsoft.com/office/drawing/2014/main" id="{EF2F47C0-2C80-C5FB-26B6-0C02E3B0FDDA}"/>
              </a:ext>
            </a:extLst>
          </p:cNvPr>
          <p:cNvSpPr txBox="1">
            <a:spLocks/>
          </p:cNvSpPr>
          <p:nvPr/>
        </p:nvSpPr>
        <p:spPr>
          <a:xfrm>
            <a:off x="1784609" y="1113221"/>
            <a:ext cx="6993300" cy="540000"/>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2000">
                <a:solidFill>
                  <a:schemeClr val="tx1">
                    <a:lumMod val="50000"/>
                    <a:lumOff val="50000"/>
                  </a:schemeClr>
                </a:solidFill>
                <a:ea typeface="+mj-ea"/>
                <a:cs typeface="+mj-cs"/>
              </a:defRPr>
            </a:lvl1pPr>
          </a:lstStyle>
          <a:p>
            <a:r>
              <a:rPr lang="en-US" dirty="0"/>
              <a:t>Solution Overview and EDA Report</a:t>
            </a:r>
          </a:p>
        </p:txBody>
      </p:sp>
      <p:sp>
        <p:nvSpPr>
          <p:cNvPr id="32" name="Title 1">
            <a:extLst>
              <a:ext uri="{FF2B5EF4-FFF2-40B4-BE49-F238E27FC236}">
                <a16:creationId xmlns:a16="http://schemas.microsoft.com/office/drawing/2014/main" id="{6D5D1549-AE28-EF3B-BBF5-7FED937A3318}"/>
              </a:ext>
            </a:extLst>
          </p:cNvPr>
          <p:cNvSpPr txBox="1">
            <a:spLocks/>
          </p:cNvSpPr>
          <p:nvPr/>
        </p:nvSpPr>
        <p:spPr>
          <a:xfrm>
            <a:off x="1784609" y="1990952"/>
            <a:ext cx="6993300" cy="540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dirty="0">
                <a:solidFill>
                  <a:schemeClr val="tx1">
                    <a:lumMod val="50000"/>
                    <a:lumOff val="50000"/>
                  </a:schemeClr>
                </a:solidFill>
                <a:latin typeface="+mn-lt"/>
              </a:rPr>
              <a:t>Data Cleaning and Preparation</a:t>
            </a:r>
          </a:p>
        </p:txBody>
      </p:sp>
      <p:sp>
        <p:nvSpPr>
          <p:cNvPr id="33" name="Title 1">
            <a:extLst>
              <a:ext uri="{FF2B5EF4-FFF2-40B4-BE49-F238E27FC236}">
                <a16:creationId xmlns:a16="http://schemas.microsoft.com/office/drawing/2014/main" id="{8B3E1527-ECA7-CFB9-278A-F406D5A76104}"/>
              </a:ext>
            </a:extLst>
          </p:cNvPr>
          <p:cNvSpPr txBox="1">
            <a:spLocks/>
          </p:cNvSpPr>
          <p:nvPr/>
        </p:nvSpPr>
        <p:spPr>
          <a:xfrm>
            <a:off x="1784609" y="2781076"/>
            <a:ext cx="6993300" cy="540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dirty="0">
                <a:solidFill>
                  <a:schemeClr val="tx1">
                    <a:lumMod val="50000"/>
                    <a:lumOff val="50000"/>
                  </a:schemeClr>
                </a:solidFill>
                <a:latin typeface="+mn-lt"/>
              </a:rPr>
              <a:t>Feature</a:t>
            </a:r>
            <a:r>
              <a:rPr lang="en-US" sz="2000" dirty="0">
                <a:latin typeface="+mn-lt"/>
              </a:rPr>
              <a:t> </a:t>
            </a:r>
            <a:r>
              <a:rPr lang="en-US" sz="2000" dirty="0">
                <a:solidFill>
                  <a:schemeClr val="tx1">
                    <a:lumMod val="50000"/>
                    <a:lumOff val="50000"/>
                  </a:schemeClr>
                </a:solidFill>
                <a:latin typeface="+mn-lt"/>
              </a:rPr>
              <a:t>Engineering</a:t>
            </a:r>
          </a:p>
        </p:txBody>
      </p:sp>
      <p:sp>
        <p:nvSpPr>
          <p:cNvPr id="2" name="Rectangle 1">
            <a:extLst>
              <a:ext uri="{FF2B5EF4-FFF2-40B4-BE49-F238E27FC236}">
                <a16:creationId xmlns:a16="http://schemas.microsoft.com/office/drawing/2014/main" id="{FF36F0ED-9707-DA0C-E090-CD000A5C453C}"/>
              </a:ext>
            </a:extLst>
          </p:cNvPr>
          <p:cNvSpPr/>
          <p:nvPr/>
        </p:nvSpPr>
        <p:spPr>
          <a:xfrm>
            <a:off x="1335156" y="3561482"/>
            <a:ext cx="9521687" cy="589291"/>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Rounded Corners 2">
            <a:extLst>
              <a:ext uri="{FF2B5EF4-FFF2-40B4-BE49-F238E27FC236}">
                <a16:creationId xmlns:a16="http://schemas.microsoft.com/office/drawing/2014/main" id="{7913A17E-6C53-564A-E7FD-F9AE6351BBD9}"/>
              </a:ext>
            </a:extLst>
          </p:cNvPr>
          <p:cNvSpPr/>
          <p:nvPr/>
        </p:nvSpPr>
        <p:spPr>
          <a:xfrm>
            <a:off x="387625" y="3589908"/>
            <a:ext cx="1222513" cy="487017"/>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4</a:t>
            </a:r>
          </a:p>
        </p:txBody>
      </p:sp>
      <p:sp>
        <p:nvSpPr>
          <p:cNvPr id="4" name="Title 1">
            <a:extLst>
              <a:ext uri="{FF2B5EF4-FFF2-40B4-BE49-F238E27FC236}">
                <a16:creationId xmlns:a16="http://schemas.microsoft.com/office/drawing/2014/main" id="{95580B3D-D86C-33AD-598B-83FBFE77373C}"/>
              </a:ext>
            </a:extLst>
          </p:cNvPr>
          <p:cNvSpPr txBox="1">
            <a:spLocks/>
          </p:cNvSpPr>
          <p:nvPr/>
        </p:nvSpPr>
        <p:spPr>
          <a:xfrm>
            <a:off x="1784609" y="3597941"/>
            <a:ext cx="6993300" cy="540000"/>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2000">
                <a:ea typeface="+mj-ea"/>
                <a:cs typeface="+mj-cs"/>
              </a:defRPr>
            </a:lvl1pPr>
          </a:lstStyle>
          <a:p>
            <a:r>
              <a:rPr lang="en-US">
                <a:solidFill>
                  <a:schemeClr val="tx1">
                    <a:lumMod val="50000"/>
                    <a:lumOff val="50000"/>
                  </a:schemeClr>
                </a:solidFill>
              </a:rPr>
              <a:t>Initial Model Results</a:t>
            </a:r>
            <a:endParaRPr lang="en-US" dirty="0">
              <a:solidFill>
                <a:schemeClr val="tx1">
                  <a:lumMod val="50000"/>
                  <a:lumOff val="50000"/>
                </a:schemeClr>
              </a:solidFill>
            </a:endParaRPr>
          </a:p>
        </p:txBody>
      </p:sp>
      <p:sp>
        <p:nvSpPr>
          <p:cNvPr id="11" name="Rectangle 10">
            <a:extLst>
              <a:ext uri="{FF2B5EF4-FFF2-40B4-BE49-F238E27FC236}">
                <a16:creationId xmlns:a16="http://schemas.microsoft.com/office/drawing/2014/main" id="{84B78EEC-6EEF-37D0-9DFB-3C666EEEB6E4}"/>
              </a:ext>
            </a:extLst>
          </p:cNvPr>
          <p:cNvSpPr/>
          <p:nvPr/>
        </p:nvSpPr>
        <p:spPr>
          <a:xfrm>
            <a:off x="1335156" y="4450580"/>
            <a:ext cx="9521687" cy="589291"/>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883CD451-BC71-74E2-456D-65081B98BF44}"/>
              </a:ext>
            </a:extLst>
          </p:cNvPr>
          <p:cNvSpPr/>
          <p:nvPr/>
        </p:nvSpPr>
        <p:spPr>
          <a:xfrm>
            <a:off x="387625" y="4479006"/>
            <a:ext cx="1222513" cy="487017"/>
          </a:xfrm>
          <a:prstGeom prst="roundRect">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5</a:t>
            </a:r>
          </a:p>
        </p:txBody>
      </p:sp>
      <p:sp>
        <p:nvSpPr>
          <p:cNvPr id="13" name="Title 1">
            <a:extLst>
              <a:ext uri="{FF2B5EF4-FFF2-40B4-BE49-F238E27FC236}">
                <a16:creationId xmlns:a16="http://schemas.microsoft.com/office/drawing/2014/main" id="{6E2EF0CB-AE42-E55C-B608-11A148A76EA1}"/>
              </a:ext>
            </a:extLst>
          </p:cNvPr>
          <p:cNvSpPr txBox="1">
            <a:spLocks/>
          </p:cNvSpPr>
          <p:nvPr/>
        </p:nvSpPr>
        <p:spPr>
          <a:xfrm>
            <a:off x="1784609" y="4487039"/>
            <a:ext cx="6993300" cy="540000"/>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2000">
                <a:ea typeface="+mj-ea"/>
                <a:cs typeface="+mj-cs"/>
              </a:defRPr>
            </a:lvl1pPr>
          </a:lstStyle>
          <a:p>
            <a:r>
              <a:rPr lang="en-US" dirty="0">
                <a:solidFill>
                  <a:schemeClr val="tx1">
                    <a:lumMod val="50000"/>
                    <a:lumOff val="50000"/>
                  </a:schemeClr>
                </a:solidFill>
              </a:rPr>
              <a:t>References</a:t>
            </a:r>
          </a:p>
        </p:txBody>
      </p:sp>
    </p:spTree>
    <p:extLst>
      <p:ext uri="{BB962C8B-B14F-4D97-AF65-F5344CB8AC3E}">
        <p14:creationId xmlns:p14="http://schemas.microsoft.com/office/powerpoint/2010/main" val="2890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03A8557-B6D9-79AC-CD76-381210EDA5E1}"/>
              </a:ext>
            </a:extLst>
          </p:cNvPr>
          <p:cNvSpPr/>
          <p:nvPr/>
        </p:nvSpPr>
        <p:spPr>
          <a:xfrm>
            <a:off x="0" y="6370982"/>
            <a:ext cx="12192001" cy="4870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Title 1">
            <a:extLst>
              <a:ext uri="{FF2B5EF4-FFF2-40B4-BE49-F238E27FC236}">
                <a16:creationId xmlns:a16="http://schemas.microsoft.com/office/drawing/2014/main" id="{E8FA389D-5E5F-8018-2A03-B1071BFEAF74}"/>
              </a:ext>
            </a:extLst>
          </p:cNvPr>
          <p:cNvSpPr txBox="1">
            <a:spLocks/>
          </p:cNvSpPr>
          <p:nvPr/>
        </p:nvSpPr>
        <p:spPr>
          <a:xfrm>
            <a:off x="290425" y="210913"/>
            <a:ext cx="11479695" cy="540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Arial Black" panose="020B0A04020102020204" pitchFamily="34" charset="0"/>
              </a:rPr>
              <a:t>References</a:t>
            </a:r>
          </a:p>
        </p:txBody>
      </p:sp>
      <p:sp>
        <p:nvSpPr>
          <p:cNvPr id="2" name="TextBox 1">
            <a:extLst>
              <a:ext uri="{FF2B5EF4-FFF2-40B4-BE49-F238E27FC236}">
                <a16:creationId xmlns:a16="http://schemas.microsoft.com/office/drawing/2014/main" id="{9DD3A0A1-36BC-FBD2-8AF4-E79D0335DCBF}"/>
              </a:ext>
            </a:extLst>
          </p:cNvPr>
          <p:cNvSpPr txBox="1"/>
          <p:nvPr/>
        </p:nvSpPr>
        <p:spPr>
          <a:xfrm>
            <a:off x="356152" y="884583"/>
            <a:ext cx="11479695" cy="5355312"/>
          </a:xfrm>
          <a:prstGeom prst="rect">
            <a:avLst/>
          </a:prstGeom>
          <a:noFill/>
        </p:spPr>
        <p:txBody>
          <a:bodyPr wrap="square" rtlCol="0">
            <a:spAutoFit/>
          </a:bodyPr>
          <a:lstStyle/>
          <a:p>
            <a:r>
              <a:rPr lang="en-IN" b="1" dirty="0"/>
              <a:t>Reference:</a:t>
            </a:r>
            <a:r>
              <a:rPr lang="en-IN" dirty="0"/>
              <a:t> Image scaling and its importance in deep learning - Feature engineering </a:t>
            </a:r>
          </a:p>
          <a:p>
            <a:r>
              <a:rPr lang="en-IN" b="1" dirty="0"/>
              <a:t>Description: </a:t>
            </a:r>
            <a:r>
              <a:rPr lang="en-IN" dirty="0"/>
              <a:t>https://www.linkedin.com/pulse/keras-image-preprocessing-scaling-pixels-training-adwin-jahn/</a:t>
            </a:r>
          </a:p>
          <a:p>
            <a:endParaRPr lang="en-IN" dirty="0"/>
          </a:p>
          <a:p>
            <a:r>
              <a:rPr lang="en-IN" b="1" dirty="0"/>
              <a:t>Reference:</a:t>
            </a:r>
            <a:r>
              <a:rPr lang="en-IN" dirty="0"/>
              <a:t> Image resizing and its impact on deep learning models</a:t>
            </a:r>
          </a:p>
          <a:p>
            <a:r>
              <a:rPr lang="en-IN" b="1" dirty="0"/>
              <a:t>Description: </a:t>
            </a:r>
            <a:r>
              <a:rPr lang="en-IN" dirty="0"/>
              <a:t>https://link.springer.com/chapter/10.1007/978-3-030-95498-7_2</a:t>
            </a:r>
          </a:p>
          <a:p>
            <a:endParaRPr lang="en-IN" dirty="0"/>
          </a:p>
          <a:p>
            <a:r>
              <a:rPr lang="en-IN" b="1" dirty="0"/>
              <a:t>Reference:</a:t>
            </a:r>
            <a:r>
              <a:rPr lang="en-IN" dirty="0"/>
              <a:t> Use of image differencing for understanding variation between images</a:t>
            </a:r>
          </a:p>
          <a:p>
            <a:r>
              <a:rPr lang="en-IN" b="1" dirty="0"/>
              <a:t>Description:</a:t>
            </a:r>
            <a:r>
              <a:rPr lang="en-IN" dirty="0"/>
              <a:t> https://en.wikipedia.org/wiki/Image_differencing</a:t>
            </a:r>
          </a:p>
          <a:p>
            <a:endParaRPr lang="en-IN" dirty="0"/>
          </a:p>
          <a:p>
            <a:r>
              <a:rPr lang="en-IN" b="1" dirty="0"/>
              <a:t>Reference:</a:t>
            </a:r>
            <a:r>
              <a:rPr lang="en-IN" dirty="0"/>
              <a:t> Object edge extraction techniques including Prewitt</a:t>
            </a:r>
            <a:r>
              <a:rPr lang="en-IN" dirty="0">
                <a:solidFill>
                  <a:schemeClr val="tx1">
                    <a:lumMod val="65000"/>
                    <a:lumOff val="35000"/>
                  </a:schemeClr>
                </a:solidFill>
                <a:latin typeface="Calibri" panose="020F0502020204030204" pitchFamily="34" charset="0"/>
                <a:cs typeface="Times New Roman" panose="02020603050405020304" pitchFamily="18" charset="0"/>
              </a:rPr>
              <a:t> kernel</a:t>
            </a:r>
            <a:endParaRPr lang="en-IN" dirty="0"/>
          </a:p>
          <a:p>
            <a:r>
              <a:rPr lang="en-IN" b="1" dirty="0"/>
              <a:t>Description</a:t>
            </a:r>
            <a:r>
              <a:rPr lang="en-IN" dirty="0"/>
              <a:t>: https://sbme-tutorials.github.io/2018/cv/notes/4_week4.html</a:t>
            </a:r>
          </a:p>
          <a:p>
            <a:endParaRPr lang="en-IN" dirty="0"/>
          </a:p>
          <a:p>
            <a:r>
              <a:rPr lang="en-IN" b="1" dirty="0"/>
              <a:t>Reference:</a:t>
            </a:r>
            <a:r>
              <a:rPr lang="en-IN" dirty="0"/>
              <a:t> Data augmentation technique for deep learning</a:t>
            </a:r>
          </a:p>
          <a:p>
            <a:r>
              <a:rPr lang="en-IN" b="1" dirty="0"/>
              <a:t>Description:</a:t>
            </a:r>
            <a:r>
              <a:rPr lang="en-IN" dirty="0"/>
              <a:t> https://www.v7labs.com/blog/data-augmentation-guide</a:t>
            </a:r>
          </a:p>
          <a:p>
            <a:endParaRPr lang="en-IN" dirty="0"/>
          </a:p>
          <a:p>
            <a:r>
              <a:rPr lang="en-IN" b="1" dirty="0"/>
              <a:t>Reference:</a:t>
            </a:r>
            <a:r>
              <a:rPr lang="en-IN" dirty="0"/>
              <a:t> Isolation forest for unsupervised anomaly </a:t>
            </a:r>
            <a:r>
              <a:rPr lang="en-IN" dirty="0" err="1"/>
              <a:t>dectection</a:t>
            </a:r>
            <a:endParaRPr lang="en-IN" dirty="0"/>
          </a:p>
          <a:p>
            <a:r>
              <a:rPr lang="en-IN" b="1" dirty="0"/>
              <a:t>Description:</a:t>
            </a:r>
            <a:r>
              <a:rPr lang="en-IN" dirty="0"/>
              <a:t> https://blog.paperspace.com/anomaly-detection-isolation-forest/</a:t>
            </a:r>
          </a:p>
          <a:p>
            <a:endParaRPr lang="en-IN" dirty="0"/>
          </a:p>
          <a:p>
            <a:endParaRPr lang="en-IN" dirty="0"/>
          </a:p>
        </p:txBody>
      </p:sp>
    </p:spTree>
    <p:extLst>
      <p:ext uri="{BB962C8B-B14F-4D97-AF65-F5344CB8AC3E}">
        <p14:creationId xmlns:p14="http://schemas.microsoft.com/office/powerpoint/2010/main" val="8522271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03A8557-B6D9-79AC-CD76-381210EDA5E1}"/>
              </a:ext>
            </a:extLst>
          </p:cNvPr>
          <p:cNvSpPr/>
          <p:nvPr/>
        </p:nvSpPr>
        <p:spPr>
          <a:xfrm>
            <a:off x="0" y="6370982"/>
            <a:ext cx="12192001" cy="4870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Title 1">
            <a:extLst>
              <a:ext uri="{FF2B5EF4-FFF2-40B4-BE49-F238E27FC236}">
                <a16:creationId xmlns:a16="http://schemas.microsoft.com/office/drawing/2014/main" id="{E8FA389D-5E5F-8018-2A03-B1071BFEAF74}"/>
              </a:ext>
            </a:extLst>
          </p:cNvPr>
          <p:cNvSpPr txBox="1">
            <a:spLocks/>
          </p:cNvSpPr>
          <p:nvPr/>
        </p:nvSpPr>
        <p:spPr>
          <a:xfrm>
            <a:off x="290425" y="210913"/>
            <a:ext cx="11479695" cy="540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Arial Black" panose="020B0A04020102020204" pitchFamily="34" charset="0"/>
              </a:rPr>
              <a:t>References</a:t>
            </a:r>
          </a:p>
        </p:txBody>
      </p:sp>
      <p:sp>
        <p:nvSpPr>
          <p:cNvPr id="2" name="TextBox 1">
            <a:extLst>
              <a:ext uri="{FF2B5EF4-FFF2-40B4-BE49-F238E27FC236}">
                <a16:creationId xmlns:a16="http://schemas.microsoft.com/office/drawing/2014/main" id="{9DD3A0A1-36BC-FBD2-8AF4-E79D0335DCBF}"/>
              </a:ext>
            </a:extLst>
          </p:cNvPr>
          <p:cNvSpPr txBox="1"/>
          <p:nvPr/>
        </p:nvSpPr>
        <p:spPr>
          <a:xfrm>
            <a:off x="356152" y="884583"/>
            <a:ext cx="11479695" cy="1754326"/>
          </a:xfrm>
          <a:prstGeom prst="rect">
            <a:avLst/>
          </a:prstGeom>
          <a:noFill/>
        </p:spPr>
        <p:txBody>
          <a:bodyPr wrap="square" rtlCol="0">
            <a:spAutoFit/>
          </a:bodyPr>
          <a:lstStyle/>
          <a:p>
            <a:r>
              <a:rPr lang="en-IN" b="1" dirty="0"/>
              <a:t>Reference:</a:t>
            </a:r>
            <a:r>
              <a:rPr lang="en-IN" dirty="0"/>
              <a:t> Research paper on the application of anomaly detection on wooden surfaces</a:t>
            </a:r>
          </a:p>
          <a:p>
            <a:r>
              <a:rPr lang="en-IN" b="1" dirty="0"/>
              <a:t>Description: </a:t>
            </a:r>
            <a:r>
              <a:rPr lang="en-IN" dirty="0"/>
              <a:t>https://www.researchgate.net/publication/361974135_Applications_of_Deep_Learning_Techniques_to_Wood_Anomaly_Detection </a:t>
            </a:r>
          </a:p>
          <a:p>
            <a:endParaRPr lang="en-IN" dirty="0"/>
          </a:p>
          <a:p>
            <a:endParaRPr lang="en-IN" dirty="0"/>
          </a:p>
        </p:txBody>
      </p:sp>
    </p:spTree>
    <p:extLst>
      <p:ext uri="{BB962C8B-B14F-4D97-AF65-F5344CB8AC3E}">
        <p14:creationId xmlns:p14="http://schemas.microsoft.com/office/powerpoint/2010/main" val="39975114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03A8557-B6D9-79AC-CD76-381210EDA5E1}"/>
              </a:ext>
            </a:extLst>
          </p:cNvPr>
          <p:cNvSpPr/>
          <p:nvPr/>
        </p:nvSpPr>
        <p:spPr>
          <a:xfrm>
            <a:off x="0" y="6370982"/>
            <a:ext cx="12192001" cy="4870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Title 1">
            <a:extLst>
              <a:ext uri="{FF2B5EF4-FFF2-40B4-BE49-F238E27FC236}">
                <a16:creationId xmlns:a16="http://schemas.microsoft.com/office/drawing/2014/main" id="{E8FA389D-5E5F-8018-2A03-B1071BFEAF74}"/>
              </a:ext>
            </a:extLst>
          </p:cNvPr>
          <p:cNvSpPr txBox="1">
            <a:spLocks/>
          </p:cNvSpPr>
          <p:nvPr/>
        </p:nvSpPr>
        <p:spPr>
          <a:xfrm>
            <a:off x="290425" y="210913"/>
            <a:ext cx="11479695" cy="540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Arial Black" panose="020B0A04020102020204" pitchFamily="34" charset="0"/>
              </a:rPr>
              <a:t>References</a:t>
            </a:r>
          </a:p>
        </p:txBody>
      </p:sp>
      <p:sp>
        <p:nvSpPr>
          <p:cNvPr id="8" name="TextBox 7">
            <a:extLst>
              <a:ext uri="{FF2B5EF4-FFF2-40B4-BE49-F238E27FC236}">
                <a16:creationId xmlns:a16="http://schemas.microsoft.com/office/drawing/2014/main" id="{7F9981D1-2785-9A98-8902-E53705558CC0}"/>
              </a:ext>
            </a:extLst>
          </p:cNvPr>
          <p:cNvSpPr txBox="1"/>
          <p:nvPr/>
        </p:nvSpPr>
        <p:spPr>
          <a:xfrm>
            <a:off x="367748" y="842487"/>
            <a:ext cx="11211339" cy="4649863"/>
          </a:xfrm>
          <a:prstGeom prst="rect">
            <a:avLst/>
          </a:prstGeom>
          <a:noFill/>
        </p:spPr>
        <p:txBody>
          <a:bodyPr wrap="square">
            <a:spAutoFit/>
          </a:bodyPr>
          <a:lstStyle/>
          <a:p>
            <a:pPr marL="114300">
              <a:lnSpc>
                <a:spcPct val="120000"/>
              </a:lnSpc>
              <a:spcAft>
                <a:spcPts val="900"/>
              </a:spcAft>
            </a:pPr>
            <a:endParaRPr lang="en-US" dirty="0">
              <a:solidFill>
                <a:schemeClr val="tx1">
                  <a:lumMod val="65000"/>
                  <a:lumOff val="35000"/>
                </a:schemeClr>
              </a:solidFill>
              <a:latin typeface="Calibri" panose="020F0502020204030204" pitchFamily="34" charset="0"/>
              <a:ea typeface="Arial" panose="020B0604020202020204" pitchFamily="34" charset="0"/>
              <a:cs typeface="Times New Roman" panose="02020603050405020304" pitchFamily="18" charset="0"/>
            </a:endParaRPr>
          </a:p>
          <a:p>
            <a:pPr marL="114300">
              <a:lnSpc>
                <a:spcPct val="120000"/>
              </a:lnSpc>
              <a:spcAft>
                <a:spcPts val="900"/>
              </a:spcAft>
            </a:pPr>
            <a:endParaRPr lang="en-US" dirty="0">
              <a:solidFill>
                <a:schemeClr val="tx1">
                  <a:lumMod val="65000"/>
                  <a:lumOff val="35000"/>
                </a:schemeClr>
              </a:solidFill>
              <a:latin typeface="Calibri" panose="020F0502020204030204" pitchFamily="34" charset="0"/>
              <a:ea typeface="Arial" panose="020B0604020202020204" pitchFamily="34" charset="0"/>
              <a:cs typeface="Times New Roman" panose="02020603050405020304" pitchFamily="18" charset="0"/>
            </a:endParaRPr>
          </a:p>
          <a:p>
            <a:pPr marL="114300">
              <a:lnSpc>
                <a:spcPct val="120000"/>
              </a:lnSpc>
              <a:spcAft>
                <a:spcPts val="900"/>
              </a:spcAft>
            </a:pPr>
            <a:r>
              <a:rPr lang="en-US" dirty="0">
                <a:solidFill>
                  <a:schemeClr val="tx1">
                    <a:lumMod val="65000"/>
                    <a:lumOff val="35000"/>
                  </a:schemeClr>
                </a:solidFill>
                <a:latin typeface="Calibri" panose="020F0502020204030204" pitchFamily="34" charset="0"/>
                <a:ea typeface="Arial" panose="020B0604020202020204" pitchFamily="34" charset="0"/>
                <a:cs typeface="Times New Roman" panose="02020603050405020304" pitchFamily="18" charset="0"/>
              </a:rPr>
              <a:t>[1] Agnieszka </a:t>
            </a:r>
            <a:r>
              <a:rPr lang="en-US" dirty="0" err="1">
                <a:solidFill>
                  <a:schemeClr val="tx1">
                    <a:lumMod val="65000"/>
                    <a:lumOff val="35000"/>
                  </a:schemeClr>
                </a:solidFill>
                <a:latin typeface="Calibri" panose="020F0502020204030204" pitchFamily="34" charset="0"/>
                <a:ea typeface="Arial" panose="020B0604020202020204" pitchFamily="34" charset="0"/>
                <a:cs typeface="Times New Roman" panose="02020603050405020304" pitchFamily="18" charset="0"/>
              </a:rPr>
              <a:t>Mikołajczyk</a:t>
            </a:r>
            <a:r>
              <a:rPr lang="en-US" dirty="0">
                <a:solidFill>
                  <a:schemeClr val="tx1">
                    <a:lumMod val="65000"/>
                    <a:lumOff val="35000"/>
                  </a:schemeClr>
                </a:solidFill>
                <a:latin typeface="Calibri" panose="020F0502020204030204" pitchFamily="34" charset="0"/>
                <a:ea typeface="Arial" panose="020B0604020202020204" pitchFamily="34" charset="0"/>
                <a:cs typeface="Times New Roman" panose="02020603050405020304" pitchFamily="18" charset="0"/>
              </a:rPr>
              <a:t>; </a:t>
            </a:r>
            <a:r>
              <a:rPr lang="en-US" dirty="0" err="1">
                <a:solidFill>
                  <a:schemeClr val="tx1">
                    <a:lumMod val="65000"/>
                    <a:lumOff val="35000"/>
                  </a:schemeClr>
                </a:solidFill>
                <a:latin typeface="Calibri" panose="020F0502020204030204" pitchFamily="34" charset="0"/>
                <a:ea typeface="Arial" panose="020B0604020202020204" pitchFamily="34" charset="0"/>
                <a:cs typeface="Times New Roman" panose="02020603050405020304" pitchFamily="18" charset="0"/>
              </a:rPr>
              <a:t>Michał</a:t>
            </a:r>
            <a:r>
              <a:rPr lang="en-US" dirty="0">
                <a:solidFill>
                  <a:schemeClr val="tx1">
                    <a:lumMod val="65000"/>
                    <a:lumOff val="35000"/>
                  </a:schemeClr>
                </a:solidFill>
                <a:latin typeface="Calibri" panose="020F0502020204030204" pitchFamily="34" charset="0"/>
                <a:ea typeface="Arial" panose="020B0604020202020204" pitchFamily="34" charset="0"/>
                <a:cs typeface="Times New Roman" panose="02020603050405020304" pitchFamily="18" charset="0"/>
              </a:rPr>
              <a:t> </a:t>
            </a:r>
            <a:r>
              <a:rPr lang="en-US" dirty="0" err="1">
                <a:solidFill>
                  <a:schemeClr val="tx1">
                    <a:lumMod val="65000"/>
                    <a:lumOff val="35000"/>
                  </a:schemeClr>
                </a:solidFill>
                <a:latin typeface="Calibri" panose="020F0502020204030204" pitchFamily="34" charset="0"/>
                <a:ea typeface="Arial" panose="020B0604020202020204" pitchFamily="34" charset="0"/>
                <a:cs typeface="Times New Roman" panose="02020603050405020304" pitchFamily="18" charset="0"/>
              </a:rPr>
              <a:t>Grochowski</a:t>
            </a:r>
            <a:r>
              <a:rPr lang="en-US" dirty="0">
                <a:solidFill>
                  <a:schemeClr val="tx1">
                    <a:lumMod val="65000"/>
                    <a:lumOff val="35000"/>
                  </a:schemeClr>
                </a:solidFill>
                <a:latin typeface="Calibri" panose="020F0502020204030204" pitchFamily="34" charset="0"/>
                <a:ea typeface="Arial" panose="020B0604020202020204" pitchFamily="34" charset="0"/>
                <a:cs typeface="Times New Roman" panose="02020603050405020304" pitchFamily="18" charset="0"/>
              </a:rPr>
              <a:t> </a:t>
            </a:r>
            <a:r>
              <a:rPr lang="en-US" i="1" dirty="0">
                <a:solidFill>
                  <a:schemeClr val="tx1">
                    <a:lumMod val="65000"/>
                    <a:lumOff val="35000"/>
                  </a:schemeClr>
                </a:solidFill>
                <a:latin typeface="Calibri" panose="020F0502020204030204" pitchFamily="34" charset="0"/>
                <a:ea typeface="Arial" panose="020B0604020202020204" pitchFamily="34" charset="0"/>
                <a:cs typeface="Times New Roman" panose="02020603050405020304" pitchFamily="18" charset="0"/>
              </a:rPr>
              <a:t>Data augmentation for improving deep learning in image classification problem </a:t>
            </a:r>
            <a:r>
              <a:rPr lang="en-US" dirty="0">
                <a:solidFill>
                  <a:schemeClr val="tx1">
                    <a:lumMod val="65000"/>
                    <a:lumOff val="35000"/>
                  </a:schemeClr>
                </a:solidFill>
                <a:latin typeface="Calibri" panose="020F0502020204030204" pitchFamily="34" charset="0"/>
                <a:ea typeface="Arial" panose="020B0604020202020204" pitchFamily="34" charset="0"/>
                <a:cs typeface="Times New Roman" panose="02020603050405020304" pitchFamily="18" charset="0"/>
              </a:rPr>
              <a:t>2018 International Interdisciplinary PhD Workshop (</a:t>
            </a:r>
            <a:r>
              <a:rPr lang="en-US" dirty="0" err="1">
                <a:solidFill>
                  <a:schemeClr val="tx1">
                    <a:lumMod val="65000"/>
                    <a:lumOff val="35000"/>
                  </a:schemeClr>
                </a:solidFill>
                <a:latin typeface="Calibri" panose="020F0502020204030204" pitchFamily="34" charset="0"/>
                <a:ea typeface="Arial" panose="020B0604020202020204" pitchFamily="34" charset="0"/>
                <a:cs typeface="Times New Roman" panose="02020603050405020304" pitchFamily="18" charset="0"/>
              </a:rPr>
              <a:t>IIPhDW</a:t>
            </a:r>
            <a:r>
              <a:rPr lang="en-US" dirty="0">
                <a:solidFill>
                  <a:schemeClr val="tx1">
                    <a:lumMod val="65000"/>
                    <a:lumOff val="35000"/>
                  </a:schemeClr>
                </a:solidFill>
                <a:latin typeface="Calibri" panose="020F0502020204030204" pitchFamily="34" charset="0"/>
                <a:ea typeface="Arial" panose="020B0604020202020204" pitchFamily="34" charset="0"/>
                <a:cs typeface="Times New Roman" panose="02020603050405020304" pitchFamily="18" charset="0"/>
              </a:rPr>
              <a:t>)</a:t>
            </a:r>
          </a:p>
          <a:p>
            <a:pPr marL="114300">
              <a:lnSpc>
                <a:spcPct val="120000"/>
              </a:lnSpc>
              <a:spcAft>
                <a:spcPts val="900"/>
              </a:spcAft>
            </a:pPr>
            <a:endParaRPr lang="en-US" dirty="0">
              <a:solidFill>
                <a:schemeClr val="tx1">
                  <a:lumMod val="65000"/>
                  <a:lumOff val="35000"/>
                </a:schemeClr>
              </a:solidFill>
              <a:latin typeface="Calibri" panose="020F0502020204030204" pitchFamily="34" charset="0"/>
              <a:ea typeface="Arial" panose="020B0604020202020204" pitchFamily="34" charset="0"/>
              <a:cs typeface="Times New Roman" panose="02020603050405020304" pitchFamily="18" charset="0"/>
            </a:endParaRPr>
          </a:p>
          <a:p>
            <a:pPr marL="114300">
              <a:lnSpc>
                <a:spcPct val="120000"/>
              </a:lnSpc>
              <a:spcAft>
                <a:spcPts val="900"/>
              </a:spcAft>
            </a:pPr>
            <a:r>
              <a:rPr lang="en-US" sz="1800" dirty="0">
                <a:solidFill>
                  <a:schemeClr val="tx1">
                    <a:lumMod val="65000"/>
                    <a:lumOff val="35000"/>
                  </a:schemeClr>
                </a:solidFill>
                <a:effectLst/>
                <a:latin typeface="Calibri" panose="020F0502020204030204" pitchFamily="34" charset="0"/>
                <a:ea typeface="Arial" panose="020B0604020202020204" pitchFamily="34" charset="0"/>
                <a:cs typeface="Times New Roman" panose="02020603050405020304" pitchFamily="18" charset="0"/>
              </a:rPr>
              <a:t>[2] </a:t>
            </a:r>
            <a:r>
              <a:rPr lang="sv-SE" sz="1800" dirty="0">
                <a:solidFill>
                  <a:schemeClr val="tx1">
                    <a:lumMod val="65000"/>
                    <a:lumOff val="35000"/>
                  </a:schemeClr>
                </a:solidFill>
                <a:effectLst/>
                <a:latin typeface="Calibri" panose="020F0502020204030204" pitchFamily="34" charset="0"/>
                <a:ea typeface="Arial" panose="020B0604020202020204" pitchFamily="34" charset="0"/>
                <a:cs typeface="Times New Roman" panose="02020603050405020304" pitchFamily="18" charset="0"/>
              </a:rPr>
              <a:t>Yaren Celik, Selda Guney &amp; Berna Dengiz </a:t>
            </a:r>
            <a:r>
              <a:rPr lang="en-US" sz="1800" i="1" dirty="0">
                <a:solidFill>
                  <a:schemeClr val="tx1">
                    <a:lumMod val="65000"/>
                    <a:lumOff val="35000"/>
                  </a:schemeClr>
                </a:solidFill>
                <a:effectLst/>
                <a:latin typeface="Calibri" panose="020F0502020204030204" pitchFamily="34" charset="0"/>
                <a:ea typeface="Arial" panose="020B0604020202020204" pitchFamily="34" charset="0"/>
                <a:cs typeface="Times New Roman" panose="02020603050405020304" pitchFamily="18" charset="0"/>
              </a:rPr>
              <a:t>Applications of Deep Learning Techniques to Wood Anomaly </a:t>
            </a:r>
            <a:r>
              <a:rPr lang="en-US" sz="1800" dirty="0">
                <a:solidFill>
                  <a:schemeClr val="tx1">
                    <a:lumMod val="65000"/>
                    <a:lumOff val="35000"/>
                  </a:schemeClr>
                </a:solidFill>
                <a:effectLst/>
                <a:latin typeface="Calibri" panose="020F0502020204030204" pitchFamily="34" charset="0"/>
                <a:ea typeface="Arial" panose="020B0604020202020204" pitchFamily="34" charset="0"/>
                <a:cs typeface="Times New Roman" panose="02020603050405020304" pitchFamily="18" charset="0"/>
              </a:rPr>
              <a:t>Detection Part of the Lecture Notes on Data Engineering and Communications Technologies book series (</a:t>
            </a:r>
            <a:r>
              <a:rPr lang="en-US" sz="1800" dirty="0" err="1">
                <a:solidFill>
                  <a:schemeClr val="tx1">
                    <a:lumMod val="65000"/>
                    <a:lumOff val="35000"/>
                  </a:schemeClr>
                </a:solidFill>
                <a:effectLst/>
                <a:latin typeface="Calibri" panose="020F0502020204030204" pitchFamily="34" charset="0"/>
                <a:ea typeface="Arial" panose="020B0604020202020204" pitchFamily="34" charset="0"/>
                <a:cs typeface="Times New Roman" panose="02020603050405020304" pitchFamily="18" charset="0"/>
              </a:rPr>
              <a:t>LNDECT,volume</a:t>
            </a:r>
            <a:r>
              <a:rPr lang="en-US" sz="1800" dirty="0">
                <a:solidFill>
                  <a:schemeClr val="tx1">
                    <a:lumMod val="65000"/>
                    <a:lumOff val="35000"/>
                  </a:schemeClr>
                </a:solidFill>
                <a:effectLst/>
                <a:latin typeface="Calibri" panose="020F0502020204030204" pitchFamily="34" charset="0"/>
                <a:ea typeface="Arial" panose="020B0604020202020204" pitchFamily="34" charset="0"/>
                <a:cs typeface="Times New Roman" panose="02020603050405020304" pitchFamily="18" charset="0"/>
              </a:rPr>
              <a:t> 144)</a:t>
            </a:r>
          </a:p>
          <a:p>
            <a:pPr marL="114300">
              <a:lnSpc>
                <a:spcPct val="120000"/>
              </a:lnSpc>
              <a:spcAft>
                <a:spcPts val="900"/>
              </a:spcAft>
            </a:pPr>
            <a:endParaRPr lang="en-US" sz="1800" dirty="0">
              <a:solidFill>
                <a:schemeClr val="tx1">
                  <a:lumMod val="65000"/>
                  <a:lumOff val="35000"/>
                </a:schemeClr>
              </a:solidFill>
              <a:effectLst/>
              <a:latin typeface="Calibri" panose="020F0502020204030204" pitchFamily="34" charset="0"/>
              <a:ea typeface="Arial" panose="020B0604020202020204" pitchFamily="34" charset="0"/>
              <a:cs typeface="Times New Roman" panose="02020603050405020304" pitchFamily="18" charset="0"/>
            </a:endParaRPr>
          </a:p>
          <a:p>
            <a:pPr marL="114300">
              <a:lnSpc>
                <a:spcPct val="120000"/>
              </a:lnSpc>
              <a:spcAft>
                <a:spcPts val="900"/>
              </a:spcAft>
            </a:pPr>
            <a:r>
              <a:rPr lang="en-US" dirty="0">
                <a:solidFill>
                  <a:schemeClr val="tx1">
                    <a:lumMod val="65000"/>
                    <a:lumOff val="35000"/>
                  </a:schemeClr>
                </a:solidFill>
                <a:latin typeface="Calibri" panose="020F0502020204030204" pitchFamily="34" charset="0"/>
                <a:cs typeface="Times New Roman" panose="02020603050405020304" pitchFamily="18" charset="0"/>
              </a:rPr>
              <a:t>[3] </a:t>
            </a:r>
            <a:r>
              <a:rPr lang="en-US" dirty="0">
                <a:solidFill>
                  <a:schemeClr val="tx1">
                    <a:lumMod val="65000"/>
                    <a:lumOff val="35000"/>
                  </a:schemeClr>
                </a:solidFill>
                <a:latin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https://cs.nju.edu.cn/zhouzh/zhouzh.files/publication/icdm08b.pdf?q=isolation-forest</a:t>
            </a:r>
            <a:endParaRPr lang="en-US" dirty="0">
              <a:solidFill>
                <a:schemeClr val="tx1">
                  <a:lumMod val="65000"/>
                  <a:lumOff val="35000"/>
                </a:schemeClr>
              </a:solidFill>
              <a:latin typeface="Calibri" panose="020F0502020204030204" pitchFamily="34" charset="0"/>
              <a:cs typeface="Times New Roman" panose="02020603050405020304" pitchFamily="18" charset="0"/>
            </a:endParaRPr>
          </a:p>
          <a:p>
            <a:pPr marL="114300">
              <a:lnSpc>
                <a:spcPct val="120000"/>
              </a:lnSpc>
              <a:spcAft>
                <a:spcPts val="900"/>
              </a:spcAft>
            </a:pPr>
            <a:endParaRPr lang="en-US" sz="1800" u="sng" dirty="0">
              <a:solidFill>
                <a:schemeClr val="tx1">
                  <a:lumMod val="65000"/>
                  <a:lumOff val="35000"/>
                </a:schemeClr>
              </a:solidFill>
              <a:effectLst/>
              <a:latin typeface="Calibri" panose="020F0502020204030204" pitchFamily="34" charset="0"/>
              <a:ea typeface="Arial" panose="020B0604020202020204" pitchFamily="34" charset="0"/>
              <a:cs typeface="Times New Roman" panose="02020603050405020304" pitchFamily="18" charset="0"/>
            </a:endParaRPr>
          </a:p>
          <a:p>
            <a:pPr marL="114300">
              <a:lnSpc>
                <a:spcPct val="120000"/>
              </a:lnSpc>
              <a:spcAft>
                <a:spcPts val="900"/>
              </a:spcAft>
            </a:pPr>
            <a:r>
              <a:rPr lang="en-IN" dirty="0">
                <a:solidFill>
                  <a:schemeClr val="tx1">
                    <a:lumMod val="65000"/>
                    <a:lumOff val="35000"/>
                  </a:schemeClr>
                </a:solidFill>
                <a:latin typeface="Calibri" panose="020F0502020204030204" pitchFamily="34" charset="0"/>
                <a:cs typeface="Times New Roman" panose="02020603050405020304" pitchFamily="18" charset="0"/>
              </a:rPr>
              <a:t>[4] </a:t>
            </a:r>
            <a:r>
              <a:rPr lang="en-US" dirty="0">
                <a:solidFill>
                  <a:schemeClr val="tx1">
                    <a:lumMod val="65000"/>
                    <a:lumOff val="35000"/>
                  </a:schemeClr>
                </a:solidFill>
                <a:latin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https://www.kaggle.com/datasets/itiresearch/wood-anomaly-detection-one-class-classification</a:t>
            </a:r>
            <a:endParaRPr lang="en-IN" dirty="0">
              <a:solidFill>
                <a:schemeClr val="tx1">
                  <a:lumMod val="65000"/>
                  <a:lumOff val="35000"/>
                </a:schemeClr>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03180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03A8557-B6D9-79AC-CD76-381210EDA5E1}"/>
              </a:ext>
            </a:extLst>
          </p:cNvPr>
          <p:cNvSpPr/>
          <p:nvPr/>
        </p:nvSpPr>
        <p:spPr>
          <a:xfrm>
            <a:off x="0" y="6370982"/>
            <a:ext cx="12192001" cy="4870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Title 1">
            <a:extLst>
              <a:ext uri="{FF2B5EF4-FFF2-40B4-BE49-F238E27FC236}">
                <a16:creationId xmlns:a16="http://schemas.microsoft.com/office/drawing/2014/main" id="{E8FA389D-5E5F-8018-2A03-B1071BFEAF74}"/>
              </a:ext>
            </a:extLst>
          </p:cNvPr>
          <p:cNvSpPr txBox="1">
            <a:spLocks/>
          </p:cNvSpPr>
          <p:nvPr/>
        </p:nvSpPr>
        <p:spPr>
          <a:xfrm>
            <a:off x="290425" y="210913"/>
            <a:ext cx="11479695" cy="540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Arial Black" panose="020B0A04020102020204" pitchFamily="34" charset="0"/>
              </a:rPr>
              <a:t>References</a:t>
            </a:r>
          </a:p>
        </p:txBody>
      </p:sp>
      <p:sp>
        <p:nvSpPr>
          <p:cNvPr id="8" name="TextBox 7">
            <a:extLst>
              <a:ext uri="{FF2B5EF4-FFF2-40B4-BE49-F238E27FC236}">
                <a16:creationId xmlns:a16="http://schemas.microsoft.com/office/drawing/2014/main" id="{7F9981D1-2785-9A98-8902-E53705558CC0}"/>
              </a:ext>
            </a:extLst>
          </p:cNvPr>
          <p:cNvSpPr txBox="1"/>
          <p:nvPr/>
        </p:nvSpPr>
        <p:spPr>
          <a:xfrm>
            <a:off x="367748" y="842487"/>
            <a:ext cx="11211339" cy="4432880"/>
          </a:xfrm>
          <a:prstGeom prst="rect">
            <a:avLst/>
          </a:prstGeom>
          <a:noFill/>
        </p:spPr>
        <p:txBody>
          <a:bodyPr wrap="square">
            <a:spAutoFit/>
          </a:bodyPr>
          <a:lstStyle/>
          <a:p>
            <a:pPr marL="114300">
              <a:lnSpc>
                <a:spcPct val="120000"/>
              </a:lnSpc>
              <a:spcAft>
                <a:spcPts val="900"/>
              </a:spcAft>
            </a:pPr>
            <a:r>
              <a:rPr lang="en-IN" dirty="0">
                <a:solidFill>
                  <a:schemeClr val="tx1">
                    <a:lumMod val="65000"/>
                    <a:lumOff val="35000"/>
                  </a:schemeClr>
                </a:solidFill>
                <a:latin typeface="Calibri" panose="020F0502020204030204" pitchFamily="34" charset="0"/>
                <a:ea typeface="Arial" panose="020B0604020202020204" pitchFamily="34" charset="0"/>
                <a:cs typeface="Times New Roman" panose="02020603050405020304" pitchFamily="18" charset="0"/>
              </a:rPr>
              <a:t>Reference for </a:t>
            </a:r>
          </a:p>
          <a:p>
            <a:pPr marL="114300">
              <a:lnSpc>
                <a:spcPct val="120000"/>
              </a:lnSpc>
              <a:spcAft>
                <a:spcPts val="900"/>
              </a:spcAft>
            </a:pPr>
            <a:endParaRPr lang="en-IN" dirty="0">
              <a:solidFill>
                <a:schemeClr val="tx1">
                  <a:lumMod val="65000"/>
                  <a:lumOff val="35000"/>
                </a:schemeClr>
              </a:solidFill>
              <a:latin typeface="Calibri" panose="020F0502020204030204" pitchFamily="34" charset="0"/>
              <a:cs typeface="Times New Roman" panose="02020603050405020304" pitchFamily="18" charset="0"/>
            </a:endParaRPr>
          </a:p>
          <a:p>
            <a:pPr marL="114300">
              <a:lnSpc>
                <a:spcPct val="120000"/>
              </a:lnSpc>
              <a:spcAft>
                <a:spcPts val="900"/>
              </a:spcAft>
            </a:pPr>
            <a:r>
              <a:rPr lang="en-IN" dirty="0">
                <a:solidFill>
                  <a:schemeClr val="tx1">
                    <a:lumMod val="65000"/>
                    <a:lumOff val="35000"/>
                  </a:schemeClr>
                </a:solidFill>
                <a:latin typeface="Calibri" panose="020F0502020204030204" pitchFamily="34" charset="0"/>
                <a:cs typeface="Times New Roman" panose="02020603050405020304" pitchFamily="18" charset="0"/>
              </a:rPr>
              <a:t>Image rotation</a:t>
            </a:r>
          </a:p>
          <a:p>
            <a:pPr marL="114300">
              <a:lnSpc>
                <a:spcPct val="120000"/>
              </a:lnSpc>
              <a:spcAft>
                <a:spcPts val="900"/>
              </a:spcAft>
            </a:pPr>
            <a:r>
              <a:rPr lang="en-IN" dirty="0">
                <a:solidFill>
                  <a:schemeClr val="tx1">
                    <a:lumMod val="65000"/>
                    <a:lumOff val="35000"/>
                  </a:schemeClr>
                </a:solidFill>
                <a:latin typeface="Calibri" panose="020F0502020204030204" pitchFamily="34" charset="0"/>
                <a:cs typeface="Times New Roman" panose="02020603050405020304" pitchFamily="18" charset="0"/>
              </a:rPr>
              <a:t>Image scaling</a:t>
            </a:r>
          </a:p>
          <a:p>
            <a:pPr marL="114300">
              <a:lnSpc>
                <a:spcPct val="120000"/>
              </a:lnSpc>
              <a:spcAft>
                <a:spcPts val="900"/>
              </a:spcAft>
            </a:pPr>
            <a:r>
              <a:rPr lang="en-IN" dirty="0">
                <a:solidFill>
                  <a:schemeClr val="tx1">
                    <a:lumMod val="65000"/>
                    <a:lumOff val="35000"/>
                  </a:schemeClr>
                </a:solidFill>
                <a:latin typeface="Calibri" panose="020F0502020204030204" pitchFamily="34" charset="0"/>
                <a:cs typeface="Times New Roman" panose="02020603050405020304" pitchFamily="18" charset="0"/>
              </a:rPr>
              <a:t>Difference image</a:t>
            </a:r>
          </a:p>
          <a:p>
            <a:pPr marL="114300">
              <a:lnSpc>
                <a:spcPct val="120000"/>
              </a:lnSpc>
              <a:spcAft>
                <a:spcPts val="900"/>
              </a:spcAft>
            </a:pPr>
            <a:r>
              <a:rPr lang="en-IN" b="1" dirty="0"/>
              <a:t>Prewitt</a:t>
            </a:r>
            <a:r>
              <a:rPr lang="en-IN" b="1" dirty="0">
                <a:solidFill>
                  <a:schemeClr val="tx1">
                    <a:lumMod val="65000"/>
                    <a:lumOff val="35000"/>
                  </a:schemeClr>
                </a:solidFill>
                <a:latin typeface="Calibri" panose="020F0502020204030204" pitchFamily="34" charset="0"/>
                <a:cs typeface="Times New Roman" panose="02020603050405020304" pitchFamily="18" charset="0"/>
              </a:rPr>
              <a:t> kernel</a:t>
            </a:r>
          </a:p>
          <a:p>
            <a:pPr marL="114300">
              <a:lnSpc>
                <a:spcPct val="120000"/>
              </a:lnSpc>
              <a:spcAft>
                <a:spcPts val="900"/>
              </a:spcAft>
            </a:pPr>
            <a:r>
              <a:rPr lang="en-IN" b="1" dirty="0">
                <a:solidFill>
                  <a:schemeClr val="tx1">
                    <a:lumMod val="65000"/>
                    <a:lumOff val="35000"/>
                  </a:schemeClr>
                </a:solidFill>
                <a:latin typeface="Calibri" panose="020F0502020204030204" pitchFamily="34" charset="0"/>
                <a:cs typeface="Times New Roman" panose="02020603050405020304" pitchFamily="18" charset="0"/>
              </a:rPr>
              <a:t>Isolation forest implementation</a:t>
            </a:r>
          </a:p>
          <a:p>
            <a:pPr marL="114300">
              <a:lnSpc>
                <a:spcPct val="120000"/>
              </a:lnSpc>
              <a:spcAft>
                <a:spcPts val="900"/>
              </a:spcAft>
            </a:pPr>
            <a:r>
              <a:rPr lang="en-IN" b="1" dirty="0">
                <a:solidFill>
                  <a:schemeClr val="tx1">
                    <a:lumMod val="65000"/>
                    <a:lumOff val="35000"/>
                  </a:schemeClr>
                </a:solidFill>
                <a:latin typeface="Calibri" panose="020F0502020204030204" pitchFamily="34" charset="0"/>
                <a:cs typeface="Times New Roman" panose="02020603050405020304" pitchFamily="18" charset="0"/>
              </a:rPr>
              <a:t>Image resizing</a:t>
            </a:r>
          </a:p>
          <a:p>
            <a:pPr marL="114300">
              <a:lnSpc>
                <a:spcPct val="120000"/>
              </a:lnSpc>
              <a:spcAft>
                <a:spcPts val="900"/>
              </a:spcAft>
            </a:pPr>
            <a:r>
              <a:rPr lang="en-IN" b="1" dirty="0">
                <a:solidFill>
                  <a:schemeClr val="tx1">
                    <a:lumMod val="65000"/>
                    <a:lumOff val="35000"/>
                  </a:schemeClr>
                </a:solidFill>
                <a:latin typeface="Calibri" panose="020F0502020204030204" pitchFamily="34" charset="0"/>
                <a:cs typeface="Times New Roman" panose="02020603050405020304" pitchFamily="18" charset="0"/>
              </a:rPr>
              <a:t>Research paper</a:t>
            </a:r>
          </a:p>
          <a:p>
            <a:pPr marL="114300">
              <a:lnSpc>
                <a:spcPct val="120000"/>
              </a:lnSpc>
              <a:spcAft>
                <a:spcPts val="900"/>
              </a:spcAft>
            </a:pPr>
            <a:endParaRPr lang="en-IN" dirty="0">
              <a:solidFill>
                <a:schemeClr val="tx1">
                  <a:lumMod val="65000"/>
                  <a:lumOff val="35000"/>
                </a:schemeClr>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29015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03A8557-B6D9-79AC-CD76-381210EDA5E1}"/>
              </a:ext>
            </a:extLst>
          </p:cNvPr>
          <p:cNvSpPr/>
          <p:nvPr/>
        </p:nvSpPr>
        <p:spPr>
          <a:xfrm>
            <a:off x="0" y="6370982"/>
            <a:ext cx="12192001" cy="4870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Title 1">
            <a:extLst>
              <a:ext uri="{FF2B5EF4-FFF2-40B4-BE49-F238E27FC236}">
                <a16:creationId xmlns:a16="http://schemas.microsoft.com/office/drawing/2014/main" id="{E8FA389D-5E5F-8018-2A03-B1071BFEAF74}"/>
              </a:ext>
            </a:extLst>
          </p:cNvPr>
          <p:cNvSpPr txBox="1">
            <a:spLocks/>
          </p:cNvSpPr>
          <p:nvPr/>
        </p:nvSpPr>
        <p:spPr>
          <a:xfrm>
            <a:off x="479269" y="2715574"/>
            <a:ext cx="11479695" cy="540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Black" panose="020B0A04020102020204" pitchFamily="34" charset="0"/>
              </a:rPr>
              <a:t>Thank You</a:t>
            </a:r>
          </a:p>
        </p:txBody>
      </p:sp>
    </p:spTree>
    <p:extLst>
      <p:ext uri="{BB962C8B-B14F-4D97-AF65-F5344CB8AC3E}">
        <p14:creationId xmlns:p14="http://schemas.microsoft.com/office/powerpoint/2010/main" val="1763115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03A8557-B6D9-79AC-CD76-381210EDA5E1}"/>
              </a:ext>
            </a:extLst>
          </p:cNvPr>
          <p:cNvSpPr/>
          <p:nvPr/>
        </p:nvSpPr>
        <p:spPr>
          <a:xfrm>
            <a:off x="0" y="6370982"/>
            <a:ext cx="12192001" cy="4870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Title 1">
            <a:extLst>
              <a:ext uri="{FF2B5EF4-FFF2-40B4-BE49-F238E27FC236}">
                <a16:creationId xmlns:a16="http://schemas.microsoft.com/office/drawing/2014/main" id="{E8FA389D-5E5F-8018-2A03-B1071BFEAF74}"/>
              </a:ext>
            </a:extLst>
          </p:cNvPr>
          <p:cNvSpPr txBox="1">
            <a:spLocks/>
          </p:cNvSpPr>
          <p:nvPr/>
        </p:nvSpPr>
        <p:spPr>
          <a:xfrm>
            <a:off x="290426" y="210913"/>
            <a:ext cx="6993300" cy="540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Arial Black" panose="020B0A04020102020204" pitchFamily="34" charset="0"/>
              </a:rPr>
              <a:t>Overall Content</a:t>
            </a:r>
          </a:p>
        </p:txBody>
      </p:sp>
      <p:sp>
        <p:nvSpPr>
          <p:cNvPr id="25" name="Rectangle 24">
            <a:extLst>
              <a:ext uri="{FF2B5EF4-FFF2-40B4-BE49-F238E27FC236}">
                <a16:creationId xmlns:a16="http://schemas.microsoft.com/office/drawing/2014/main" id="{89902B61-9545-0F78-BD14-E18418A8F904}"/>
              </a:ext>
            </a:extLst>
          </p:cNvPr>
          <p:cNvSpPr/>
          <p:nvPr/>
        </p:nvSpPr>
        <p:spPr>
          <a:xfrm>
            <a:off x="1311965" y="1088576"/>
            <a:ext cx="9521687" cy="589291"/>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CF432991-3975-092C-578D-24035B8AB920}"/>
              </a:ext>
            </a:extLst>
          </p:cNvPr>
          <p:cNvSpPr/>
          <p:nvPr/>
        </p:nvSpPr>
        <p:spPr>
          <a:xfrm>
            <a:off x="1335156" y="1935726"/>
            <a:ext cx="9521687" cy="589291"/>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79261D23-A60B-6695-5113-F8AC05C2D6E7}"/>
              </a:ext>
            </a:extLst>
          </p:cNvPr>
          <p:cNvSpPr/>
          <p:nvPr/>
        </p:nvSpPr>
        <p:spPr>
          <a:xfrm>
            <a:off x="1335156" y="2744617"/>
            <a:ext cx="9521687" cy="589291"/>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54829030-B651-EABC-81E4-065FAF5236CE}"/>
              </a:ext>
            </a:extLst>
          </p:cNvPr>
          <p:cNvSpPr/>
          <p:nvPr/>
        </p:nvSpPr>
        <p:spPr>
          <a:xfrm>
            <a:off x="387625" y="1990952"/>
            <a:ext cx="1222513" cy="487017"/>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2</a:t>
            </a:r>
          </a:p>
        </p:txBody>
      </p:sp>
      <p:sp>
        <p:nvSpPr>
          <p:cNvPr id="21" name="Rectangle: Rounded Corners 20">
            <a:extLst>
              <a:ext uri="{FF2B5EF4-FFF2-40B4-BE49-F238E27FC236}">
                <a16:creationId xmlns:a16="http://schemas.microsoft.com/office/drawing/2014/main" id="{FFCE8546-7988-6F76-1859-BD63B816DE58}"/>
              </a:ext>
            </a:extLst>
          </p:cNvPr>
          <p:cNvSpPr/>
          <p:nvPr/>
        </p:nvSpPr>
        <p:spPr>
          <a:xfrm>
            <a:off x="387625" y="2773043"/>
            <a:ext cx="1222513" cy="487017"/>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3</a:t>
            </a:r>
          </a:p>
        </p:txBody>
      </p:sp>
      <p:sp>
        <p:nvSpPr>
          <p:cNvPr id="18" name="Rectangle: Rounded Corners 17">
            <a:extLst>
              <a:ext uri="{FF2B5EF4-FFF2-40B4-BE49-F238E27FC236}">
                <a16:creationId xmlns:a16="http://schemas.microsoft.com/office/drawing/2014/main" id="{67860ADB-A6BB-634E-9EE3-87046280CA45}"/>
              </a:ext>
            </a:extLst>
          </p:cNvPr>
          <p:cNvSpPr/>
          <p:nvPr/>
        </p:nvSpPr>
        <p:spPr>
          <a:xfrm>
            <a:off x="387626" y="1139713"/>
            <a:ext cx="1222513" cy="487017"/>
          </a:xfrm>
          <a:prstGeom prst="roundRect">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1</a:t>
            </a:r>
          </a:p>
        </p:txBody>
      </p:sp>
      <p:sp>
        <p:nvSpPr>
          <p:cNvPr id="31" name="Title 1">
            <a:extLst>
              <a:ext uri="{FF2B5EF4-FFF2-40B4-BE49-F238E27FC236}">
                <a16:creationId xmlns:a16="http://schemas.microsoft.com/office/drawing/2014/main" id="{EF2F47C0-2C80-C5FB-26B6-0C02E3B0FDDA}"/>
              </a:ext>
            </a:extLst>
          </p:cNvPr>
          <p:cNvSpPr txBox="1">
            <a:spLocks/>
          </p:cNvSpPr>
          <p:nvPr/>
        </p:nvSpPr>
        <p:spPr>
          <a:xfrm>
            <a:off x="1784609" y="1113221"/>
            <a:ext cx="6993300" cy="540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dirty="0">
                <a:latin typeface="+mn-lt"/>
              </a:rPr>
              <a:t>Solution</a:t>
            </a:r>
            <a:r>
              <a:rPr lang="en-US" sz="1600" dirty="0">
                <a:latin typeface="+mn-lt"/>
              </a:rPr>
              <a:t> </a:t>
            </a:r>
            <a:r>
              <a:rPr lang="en-US" sz="2000" dirty="0">
                <a:latin typeface="+mn-lt"/>
              </a:rPr>
              <a:t>Overview and EDA Report</a:t>
            </a:r>
          </a:p>
        </p:txBody>
      </p:sp>
      <p:sp>
        <p:nvSpPr>
          <p:cNvPr id="32" name="Title 1">
            <a:extLst>
              <a:ext uri="{FF2B5EF4-FFF2-40B4-BE49-F238E27FC236}">
                <a16:creationId xmlns:a16="http://schemas.microsoft.com/office/drawing/2014/main" id="{6D5D1549-AE28-EF3B-BBF5-7FED937A3318}"/>
              </a:ext>
            </a:extLst>
          </p:cNvPr>
          <p:cNvSpPr txBox="1">
            <a:spLocks/>
          </p:cNvSpPr>
          <p:nvPr/>
        </p:nvSpPr>
        <p:spPr>
          <a:xfrm>
            <a:off x="1784609" y="1990952"/>
            <a:ext cx="6993300" cy="540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dirty="0">
                <a:solidFill>
                  <a:schemeClr val="tx1">
                    <a:lumMod val="50000"/>
                    <a:lumOff val="50000"/>
                  </a:schemeClr>
                </a:solidFill>
                <a:latin typeface="+mn-lt"/>
              </a:rPr>
              <a:t>Data Cleaning and Preparation</a:t>
            </a:r>
          </a:p>
        </p:txBody>
      </p:sp>
      <p:sp>
        <p:nvSpPr>
          <p:cNvPr id="33" name="Title 1">
            <a:extLst>
              <a:ext uri="{FF2B5EF4-FFF2-40B4-BE49-F238E27FC236}">
                <a16:creationId xmlns:a16="http://schemas.microsoft.com/office/drawing/2014/main" id="{8B3E1527-ECA7-CFB9-278A-F406D5A76104}"/>
              </a:ext>
            </a:extLst>
          </p:cNvPr>
          <p:cNvSpPr txBox="1">
            <a:spLocks/>
          </p:cNvSpPr>
          <p:nvPr/>
        </p:nvSpPr>
        <p:spPr>
          <a:xfrm>
            <a:off x="1784609" y="2781076"/>
            <a:ext cx="6993300" cy="540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dirty="0">
                <a:solidFill>
                  <a:schemeClr val="tx1">
                    <a:lumMod val="50000"/>
                    <a:lumOff val="50000"/>
                  </a:schemeClr>
                </a:solidFill>
                <a:latin typeface="+mn-lt"/>
              </a:rPr>
              <a:t>Feature</a:t>
            </a:r>
            <a:r>
              <a:rPr lang="en-US" sz="2000" dirty="0">
                <a:latin typeface="+mn-lt"/>
              </a:rPr>
              <a:t> </a:t>
            </a:r>
            <a:r>
              <a:rPr lang="en-US" sz="2000" dirty="0">
                <a:solidFill>
                  <a:schemeClr val="tx1">
                    <a:lumMod val="50000"/>
                    <a:lumOff val="50000"/>
                  </a:schemeClr>
                </a:solidFill>
                <a:latin typeface="+mn-lt"/>
              </a:rPr>
              <a:t>Engineering</a:t>
            </a:r>
          </a:p>
        </p:txBody>
      </p:sp>
      <p:sp>
        <p:nvSpPr>
          <p:cNvPr id="5" name="Rectangle 4">
            <a:extLst>
              <a:ext uri="{FF2B5EF4-FFF2-40B4-BE49-F238E27FC236}">
                <a16:creationId xmlns:a16="http://schemas.microsoft.com/office/drawing/2014/main" id="{01E2C471-E825-FE94-968A-28AE2B5678F8}"/>
              </a:ext>
            </a:extLst>
          </p:cNvPr>
          <p:cNvSpPr/>
          <p:nvPr/>
        </p:nvSpPr>
        <p:spPr>
          <a:xfrm>
            <a:off x="1335156" y="3561482"/>
            <a:ext cx="9521687" cy="589291"/>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CB2C53B0-266E-3C89-E556-410CFCCE258B}"/>
              </a:ext>
            </a:extLst>
          </p:cNvPr>
          <p:cNvSpPr/>
          <p:nvPr/>
        </p:nvSpPr>
        <p:spPr>
          <a:xfrm>
            <a:off x="387625" y="3589908"/>
            <a:ext cx="1222513" cy="487017"/>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4</a:t>
            </a:r>
          </a:p>
        </p:txBody>
      </p:sp>
      <p:sp>
        <p:nvSpPr>
          <p:cNvPr id="7" name="Title 1">
            <a:extLst>
              <a:ext uri="{FF2B5EF4-FFF2-40B4-BE49-F238E27FC236}">
                <a16:creationId xmlns:a16="http://schemas.microsoft.com/office/drawing/2014/main" id="{5516F7BC-3871-A53A-AD58-8707426DF840}"/>
              </a:ext>
            </a:extLst>
          </p:cNvPr>
          <p:cNvSpPr txBox="1">
            <a:spLocks/>
          </p:cNvSpPr>
          <p:nvPr/>
        </p:nvSpPr>
        <p:spPr>
          <a:xfrm>
            <a:off x="1784609" y="3597941"/>
            <a:ext cx="6993300" cy="540000"/>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2000">
                <a:ea typeface="+mj-ea"/>
                <a:cs typeface="+mj-cs"/>
              </a:defRPr>
            </a:lvl1pPr>
          </a:lstStyle>
          <a:p>
            <a:r>
              <a:rPr lang="en-US">
                <a:solidFill>
                  <a:schemeClr val="tx1">
                    <a:lumMod val="50000"/>
                    <a:lumOff val="50000"/>
                  </a:schemeClr>
                </a:solidFill>
              </a:rPr>
              <a:t>Initial Model Results</a:t>
            </a:r>
            <a:endParaRPr lang="en-US" dirty="0">
              <a:solidFill>
                <a:schemeClr val="tx1">
                  <a:lumMod val="50000"/>
                  <a:lumOff val="50000"/>
                </a:schemeClr>
              </a:solidFill>
            </a:endParaRPr>
          </a:p>
        </p:txBody>
      </p:sp>
      <p:sp>
        <p:nvSpPr>
          <p:cNvPr id="8" name="Rectangle 7">
            <a:extLst>
              <a:ext uri="{FF2B5EF4-FFF2-40B4-BE49-F238E27FC236}">
                <a16:creationId xmlns:a16="http://schemas.microsoft.com/office/drawing/2014/main" id="{129C6C85-7FE4-452B-D537-C99C69E81908}"/>
              </a:ext>
            </a:extLst>
          </p:cNvPr>
          <p:cNvSpPr/>
          <p:nvPr/>
        </p:nvSpPr>
        <p:spPr>
          <a:xfrm>
            <a:off x="1335156" y="4450580"/>
            <a:ext cx="9521687" cy="589291"/>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71F11F45-FC3E-F013-221C-8EB6542ADC23}"/>
              </a:ext>
            </a:extLst>
          </p:cNvPr>
          <p:cNvSpPr/>
          <p:nvPr/>
        </p:nvSpPr>
        <p:spPr>
          <a:xfrm>
            <a:off x="387625" y="4479006"/>
            <a:ext cx="1222513" cy="487017"/>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5</a:t>
            </a:r>
          </a:p>
        </p:txBody>
      </p:sp>
      <p:sp>
        <p:nvSpPr>
          <p:cNvPr id="10" name="Title 1">
            <a:extLst>
              <a:ext uri="{FF2B5EF4-FFF2-40B4-BE49-F238E27FC236}">
                <a16:creationId xmlns:a16="http://schemas.microsoft.com/office/drawing/2014/main" id="{0DB9FB68-BE35-75E3-BFD5-E91B66C9EB40}"/>
              </a:ext>
            </a:extLst>
          </p:cNvPr>
          <p:cNvSpPr txBox="1">
            <a:spLocks/>
          </p:cNvSpPr>
          <p:nvPr/>
        </p:nvSpPr>
        <p:spPr>
          <a:xfrm>
            <a:off x="1784609" y="4487039"/>
            <a:ext cx="6993300" cy="540000"/>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2000">
                <a:ea typeface="+mj-ea"/>
                <a:cs typeface="+mj-cs"/>
              </a:defRPr>
            </a:lvl1pPr>
          </a:lstStyle>
          <a:p>
            <a:r>
              <a:rPr lang="en-US" dirty="0">
                <a:solidFill>
                  <a:schemeClr val="tx1">
                    <a:lumMod val="50000"/>
                    <a:lumOff val="50000"/>
                  </a:schemeClr>
                </a:solidFill>
              </a:rPr>
              <a:t>References</a:t>
            </a:r>
          </a:p>
        </p:txBody>
      </p:sp>
    </p:spTree>
    <p:extLst>
      <p:ext uri="{BB962C8B-B14F-4D97-AF65-F5344CB8AC3E}">
        <p14:creationId xmlns:p14="http://schemas.microsoft.com/office/powerpoint/2010/main" val="926945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03A8557-B6D9-79AC-CD76-381210EDA5E1}"/>
              </a:ext>
            </a:extLst>
          </p:cNvPr>
          <p:cNvSpPr/>
          <p:nvPr/>
        </p:nvSpPr>
        <p:spPr>
          <a:xfrm>
            <a:off x="0" y="6370982"/>
            <a:ext cx="12192001" cy="4870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Title 1">
            <a:extLst>
              <a:ext uri="{FF2B5EF4-FFF2-40B4-BE49-F238E27FC236}">
                <a16:creationId xmlns:a16="http://schemas.microsoft.com/office/drawing/2014/main" id="{E8FA389D-5E5F-8018-2A03-B1071BFEAF74}"/>
              </a:ext>
            </a:extLst>
          </p:cNvPr>
          <p:cNvSpPr txBox="1">
            <a:spLocks/>
          </p:cNvSpPr>
          <p:nvPr/>
        </p:nvSpPr>
        <p:spPr>
          <a:xfrm>
            <a:off x="290426" y="210913"/>
            <a:ext cx="6993300" cy="540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Arial Black" panose="020B0A04020102020204" pitchFamily="34" charset="0"/>
              </a:rPr>
              <a:t>Solution Overview</a:t>
            </a:r>
          </a:p>
        </p:txBody>
      </p:sp>
      <p:sp>
        <p:nvSpPr>
          <p:cNvPr id="17" name="TextBox 16">
            <a:extLst>
              <a:ext uri="{FF2B5EF4-FFF2-40B4-BE49-F238E27FC236}">
                <a16:creationId xmlns:a16="http://schemas.microsoft.com/office/drawing/2014/main" id="{42AA237A-6DD3-95E7-BD8A-C54E9C41F8CE}"/>
              </a:ext>
            </a:extLst>
          </p:cNvPr>
          <p:cNvSpPr txBox="1"/>
          <p:nvPr/>
        </p:nvSpPr>
        <p:spPr>
          <a:xfrm>
            <a:off x="290426" y="846414"/>
            <a:ext cx="11497383" cy="5232202"/>
          </a:xfrm>
          <a:prstGeom prst="rect">
            <a:avLst/>
          </a:prstGeom>
          <a:noFill/>
        </p:spPr>
        <p:txBody>
          <a:bodyPr wrap="square">
            <a:spAutoFit/>
          </a:bodyPr>
          <a:lstStyle/>
          <a:p>
            <a:r>
              <a:rPr lang="en-US" sz="2800" b="1" dirty="0">
                <a:solidFill>
                  <a:srgbClr val="404040"/>
                </a:solidFill>
                <a:latin typeface="Calibri" panose="020F0502020204030204" pitchFamily="34" charset="0"/>
                <a:ea typeface="Arial" panose="020B0604020202020204" pitchFamily="34" charset="0"/>
              </a:rPr>
              <a:t>A</a:t>
            </a:r>
            <a:r>
              <a:rPr lang="en-US" sz="1800" i="1" dirty="0">
                <a:solidFill>
                  <a:srgbClr val="404040"/>
                </a:solidFill>
                <a:effectLst/>
                <a:latin typeface="Calibri" panose="020F0502020204030204" pitchFamily="34" charset="0"/>
                <a:ea typeface="Arial" panose="020B0604020202020204" pitchFamily="34" charset="0"/>
              </a:rPr>
              <a:t>ccurate and swift quality inspection is very essential for meeting planned demand as well as maintaining good customer satisfaction scores in any manufacturing industry. </a:t>
            </a:r>
          </a:p>
          <a:p>
            <a:endParaRPr lang="en-US" dirty="0">
              <a:solidFill>
                <a:srgbClr val="404040"/>
              </a:solidFill>
              <a:latin typeface="Calibri" panose="020F0502020204030204" pitchFamily="34" charset="0"/>
              <a:ea typeface="Arial" panose="020B0604020202020204" pitchFamily="34" charset="0"/>
            </a:endParaRPr>
          </a:p>
          <a:p>
            <a:endParaRPr lang="en-US" sz="1800" dirty="0">
              <a:solidFill>
                <a:srgbClr val="404040"/>
              </a:solidFill>
              <a:effectLst/>
              <a:latin typeface="Calibri" panose="020F0502020204030204" pitchFamily="34" charset="0"/>
              <a:ea typeface="Arial" panose="020B0604020202020204" pitchFamily="34" charset="0"/>
            </a:endParaRPr>
          </a:p>
          <a:p>
            <a:endParaRPr lang="en-US" dirty="0">
              <a:solidFill>
                <a:srgbClr val="404040"/>
              </a:solidFill>
              <a:latin typeface="Calibri" panose="020F0502020204030204" pitchFamily="34" charset="0"/>
              <a:ea typeface="Arial" panose="020B0604020202020204" pitchFamily="34" charset="0"/>
            </a:endParaRPr>
          </a:p>
          <a:p>
            <a:endParaRPr lang="en-US" dirty="0">
              <a:solidFill>
                <a:srgbClr val="404040"/>
              </a:solidFill>
              <a:latin typeface="Calibri" panose="020F0502020204030204" pitchFamily="34" charset="0"/>
              <a:ea typeface="Arial" panose="020B0604020202020204" pitchFamily="34" charset="0"/>
            </a:endParaRPr>
          </a:p>
          <a:p>
            <a:endParaRPr lang="en-US" dirty="0">
              <a:solidFill>
                <a:srgbClr val="404040"/>
              </a:solidFill>
              <a:latin typeface="Calibri" panose="020F0502020204030204" pitchFamily="34" charset="0"/>
              <a:ea typeface="Arial" panose="020B0604020202020204" pitchFamily="34" charset="0"/>
            </a:endParaRPr>
          </a:p>
          <a:p>
            <a:endParaRPr lang="en-US" dirty="0">
              <a:solidFill>
                <a:srgbClr val="404040"/>
              </a:solidFill>
              <a:latin typeface="Calibri" panose="020F0502020204030204" pitchFamily="34" charset="0"/>
              <a:ea typeface="Arial" panose="020B0604020202020204" pitchFamily="34" charset="0"/>
            </a:endParaRPr>
          </a:p>
          <a:p>
            <a:endParaRPr lang="en-US" dirty="0">
              <a:solidFill>
                <a:srgbClr val="404040"/>
              </a:solidFill>
              <a:latin typeface="Calibri" panose="020F0502020204030204" pitchFamily="34" charset="0"/>
              <a:ea typeface="Arial" panose="020B0604020202020204" pitchFamily="34" charset="0"/>
            </a:endParaRPr>
          </a:p>
          <a:p>
            <a:endParaRPr lang="en-US" dirty="0">
              <a:solidFill>
                <a:srgbClr val="404040"/>
              </a:solidFill>
              <a:latin typeface="Calibri" panose="020F0502020204030204" pitchFamily="34" charset="0"/>
              <a:ea typeface="Arial" panose="020B0604020202020204" pitchFamily="34" charset="0"/>
            </a:endParaRPr>
          </a:p>
          <a:p>
            <a:endParaRPr lang="en-US" dirty="0">
              <a:solidFill>
                <a:srgbClr val="404040"/>
              </a:solidFill>
              <a:latin typeface="Calibri" panose="020F0502020204030204" pitchFamily="34" charset="0"/>
              <a:ea typeface="Arial" panose="020B0604020202020204" pitchFamily="34" charset="0"/>
            </a:endParaRPr>
          </a:p>
          <a:p>
            <a:endParaRPr lang="en-US" dirty="0">
              <a:solidFill>
                <a:srgbClr val="404040"/>
              </a:solidFill>
              <a:latin typeface="Calibri" panose="020F0502020204030204" pitchFamily="34" charset="0"/>
              <a:ea typeface="Arial" panose="020B0604020202020204" pitchFamily="34" charset="0"/>
            </a:endParaRPr>
          </a:p>
          <a:p>
            <a:endParaRPr lang="en-US" dirty="0">
              <a:solidFill>
                <a:srgbClr val="404040"/>
              </a:solidFill>
              <a:latin typeface="Calibri" panose="020F0502020204030204" pitchFamily="34" charset="0"/>
              <a:ea typeface="Arial" panose="020B0604020202020204" pitchFamily="34" charset="0"/>
            </a:endParaRPr>
          </a:p>
          <a:p>
            <a:endParaRPr lang="en-US" dirty="0">
              <a:solidFill>
                <a:srgbClr val="404040"/>
              </a:solidFill>
              <a:latin typeface="Calibri" panose="020F0502020204030204" pitchFamily="34" charset="0"/>
              <a:ea typeface="Arial" panose="020B0604020202020204" pitchFamily="34" charset="0"/>
            </a:endParaRPr>
          </a:p>
          <a:p>
            <a:endParaRPr lang="en-US" dirty="0">
              <a:solidFill>
                <a:srgbClr val="404040"/>
              </a:solidFill>
              <a:latin typeface="Calibri" panose="020F0502020204030204" pitchFamily="34" charset="0"/>
              <a:ea typeface="Arial" panose="020B0604020202020204" pitchFamily="34" charset="0"/>
            </a:endParaRPr>
          </a:p>
          <a:p>
            <a:endParaRPr lang="en-US" sz="1800" dirty="0">
              <a:solidFill>
                <a:srgbClr val="404040"/>
              </a:solidFill>
              <a:effectLst/>
              <a:latin typeface="Calibri" panose="020F0502020204030204" pitchFamily="34" charset="0"/>
              <a:ea typeface="Arial" panose="020B0604020202020204" pitchFamily="34" charset="0"/>
            </a:endParaRPr>
          </a:p>
          <a:p>
            <a:r>
              <a:rPr lang="en-US" b="1" dirty="0">
                <a:solidFill>
                  <a:srgbClr val="404040"/>
                </a:solidFill>
                <a:latin typeface="Calibri" panose="020F0502020204030204" pitchFamily="34" charset="0"/>
                <a:ea typeface="Arial" panose="020B0604020202020204" pitchFamily="34" charset="0"/>
              </a:rPr>
              <a:t>Project Scope:</a:t>
            </a:r>
            <a:r>
              <a:rPr lang="en-US" dirty="0">
                <a:solidFill>
                  <a:srgbClr val="404040"/>
                </a:solidFill>
                <a:latin typeface="Calibri" panose="020F0502020204030204" pitchFamily="34" charset="0"/>
                <a:ea typeface="Arial" panose="020B0604020202020204" pitchFamily="34" charset="0"/>
              </a:rPr>
              <a:t> F</a:t>
            </a:r>
            <a:r>
              <a:rPr lang="en-US" sz="1800" dirty="0">
                <a:solidFill>
                  <a:srgbClr val="404040"/>
                </a:solidFill>
                <a:effectLst/>
                <a:latin typeface="Calibri" panose="020F0502020204030204" pitchFamily="34" charset="0"/>
                <a:ea typeface="Arial" panose="020B0604020202020204" pitchFamily="34" charset="0"/>
              </a:rPr>
              <a:t>or current the project purpose we will be using images of manufactured wooden objects for training unsupervised models to identify possible defects in the object’s texture</a:t>
            </a:r>
            <a:endParaRPr lang="en-IN" dirty="0"/>
          </a:p>
        </p:txBody>
      </p:sp>
      <p:sp>
        <p:nvSpPr>
          <p:cNvPr id="2" name="Rectangle 1">
            <a:extLst>
              <a:ext uri="{FF2B5EF4-FFF2-40B4-BE49-F238E27FC236}">
                <a16:creationId xmlns:a16="http://schemas.microsoft.com/office/drawing/2014/main" id="{7F712CDB-2F06-8D8C-3C98-C93585BAC9D0}"/>
              </a:ext>
            </a:extLst>
          </p:cNvPr>
          <p:cNvSpPr/>
          <p:nvPr/>
        </p:nvSpPr>
        <p:spPr>
          <a:xfrm>
            <a:off x="409694" y="1868557"/>
            <a:ext cx="5593539" cy="32898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9EACC8FF-FC91-02E4-95C1-DBBDC5B245C7}"/>
              </a:ext>
            </a:extLst>
          </p:cNvPr>
          <p:cNvSpPr/>
          <p:nvPr/>
        </p:nvSpPr>
        <p:spPr>
          <a:xfrm>
            <a:off x="6003233" y="1867284"/>
            <a:ext cx="5593539" cy="32898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 name="Straight Connector 12">
            <a:extLst>
              <a:ext uri="{FF2B5EF4-FFF2-40B4-BE49-F238E27FC236}">
                <a16:creationId xmlns:a16="http://schemas.microsoft.com/office/drawing/2014/main" id="{977AB82A-BB93-C4B0-57FE-0B8320EAB339}"/>
              </a:ext>
            </a:extLst>
          </p:cNvPr>
          <p:cNvCxnSpPr/>
          <p:nvPr/>
        </p:nvCxnSpPr>
        <p:spPr>
          <a:xfrm>
            <a:off x="6003232" y="1867284"/>
            <a:ext cx="0" cy="3289852"/>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2284EB13-7839-0F70-1605-CD35C32419B9}"/>
              </a:ext>
            </a:extLst>
          </p:cNvPr>
          <p:cNvGrpSpPr/>
          <p:nvPr/>
        </p:nvGrpSpPr>
        <p:grpSpPr>
          <a:xfrm>
            <a:off x="5516215" y="2941982"/>
            <a:ext cx="974035" cy="974035"/>
            <a:chOff x="5516215" y="2941982"/>
            <a:chExt cx="974035" cy="974035"/>
          </a:xfrm>
        </p:grpSpPr>
        <p:sp>
          <p:nvSpPr>
            <p:cNvPr id="5" name="Oval 4">
              <a:extLst>
                <a:ext uri="{FF2B5EF4-FFF2-40B4-BE49-F238E27FC236}">
                  <a16:creationId xmlns:a16="http://schemas.microsoft.com/office/drawing/2014/main" id="{8B67A808-4B2C-EA46-2821-059D500DCF59}"/>
                </a:ext>
              </a:extLst>
            </p:cNvPr>
            <p:cNvSpPr/>
            <p:nvPr/>
          </p:nvSpPr>
          <p:spPr>
            <a:xfrm>
              <a:off x="5516215" y="2941982"/>
              <a:ext cx="974035" cy="97403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CB7364B9-6EF6-0A3D-7308-571BA94F0C70}"/>
                </a:ext>
              </a:extLst>
            </p:cNvPr>
            <p:cNvSpPr txBox="1"/>
            <p:nvPr/>
          </p:nvSpPr>
          <p:spPr>
            <a:xfrm>
              <a:off x="5796163" y="3180520"/>
              <a:ext cx="579785" cy="276999"/>
            </a:xfrm>
            <a:prstGeom prst="rect">
              <a:avLst/>
            </a:prstGeom>
            <a:noFill/>
          </p:spPr>
          <p:txBody>
            <a:bodyPr wrap="square" rtlCol="0">
              <a:spAutoFit/>
            </a:bodyPr>
            <a:lstStyle/>
            <a:p>
              <a:r>
                <a:rPr lang="en-IN" sz="1200" b="1" dirty="0">
                  <a:solidFill>
                    <a:schemeClr val="bg1"/>
                  </a:solidFill>
                </a:rPr>
                <a:t>What</a:t>
              </a:r>
            </a:p>
          </p:txBody>
        </p:sp>
        <p:sp>
          <p:nvSpPr>
            <p:cNvPr id="7" name="TextBox 6">
              <a:extLst>
                <a:ext uri="{FF2B5EF4-FFF2-40B4-BE49-F238E27FC236}">
                  <a16:creationId xmlns:a16="http://schemas.microsoft.com/office/drawing/2014/main" id="{1658FF4E-D0FD-BCFD-A769-504C48A055AF}"/>
                </a:ext>
              </a:extLst>
            </p:cNvPr>
            <p:cNvSpPr txBox="1"/>
            <p:nvPr/>
          </p:nvSpPr>
          <p:spPr>
            <a:xfrm>
              <a:off x="5759164" y="3402570"/>
              <a:ext cx="579785" cy="276999"/>
            </a:xfrm>
            <a:prstGeom prst="rect">
              <a:avLst/>
            </a:prstGeom>
            <a:noFill/>
          </p:spPr>
          <p:txBody>
            <a:bodyPr wrap="square" rtlCol="0">
              <a:spAutoFit/>
            </a:bodyPr>
            <a:lstStyle/>
            <a:p>
              <a:r>
                <a:rPr lang="en-IN" sz="1200" b="1" dirty="0">
                  <a:solidFill>
                    <a:schemeClr val="bg1"/>
                  </a:solidFill>
                </a:rPr>
                <a:t>Why</a:t>
              </a:r>
            </a:p>
          </p:txBody>
        </p:sp>
        <p:cxnSp>
          <p:nvCxnSpPr>
            <p:cNvPr id="9" name="Straight Arrow Connector 8">
              <a:extLst>
                <a:ext uri="{FF2B5EF4-FFF2-40B4-BE49-F238E27FC236}">
                  <a16:creationId xmlns:a16="http://schemas.microsoft.com/office/drawing/2014/main" id="{1A4CF552-4A09-9993-4FC0-72169509F54E}"/>
                </a:ext>
              </a:extLst>
            </p:cNvPr>
            <p:cNvCxnSpPr>
              <a:cxnSpLocks/>
            </p:cNvCxnSpPr>
            <p:nvPr/>
          </p:nvCxnSpPr>
          <p:spPr>
            <a:xfrm flipH="1">
              <a:off x="5585792" y="3313119"/>
              <a:ext cx="218661"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967E7B3-076F-7304-55BA-CBBDC7E53C97}"/>
                </a:ext>
              </a:extLst>
            </p:cNvPr>
            <p:cNvCxnSpPr>
              <a:cxnSpLocks/>
            </p:cNvCxnSpPr>
            <p:nvPr/>
          </p:nvCxnSpPr>
          <p:spPr>
            <a:xfrm>
              <a:off x="6185451" y="3554971"/>
              <a:ext cx="218661"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18" name="TextBox 17">
            <a:extLst>
              <a:ext uri="{FF2B5EF4-FFF2-40B4-BE49-F238E27FC236}">
                <a16:creationId xmlns:a16="http://schemas.microsoft.com/office/drawing/2014/main" id="{2FFA51E2-B97F-E2FE-1ECE-3FD2B53E0511}"/>
              </a:ext>
            </a:extLst>
          </p:cNvPr>
          <p:cNvSpPr txBox="1"/>
          <p:nvPr/>
        </p:nvSpPr>
        <p:spPr>
          <a:xfrm>
            <a:off x="404191" y="2399017"/>
            <a:ext cx="5277670" cy="2246769"/>
          </a:xfrm>
          <a:prstGeom prst="rect">
            <a:avLst/>
          </a:prstGeom>
          <a:noFill/>
        </p:spPr>
        <p:txBody>
          <a:bodyPr wrap="square">
            <a:spAutoFit/>
          </a:bodyPr>
          <a:lstStyle/>
          <a:p>
            <a:pPr marL="285750" indent="-285750">
              <a:buFont typeface="Wingdings" panose="05000000000000000000" pitchFamily="2" charset="2"/>
              <a:buChar char="Ø"/>
            </a:pPr>
            <a:r>
              <a:rPr lang="en-US" sz="1400" dirty="0">
                <a:solidFill>
                  <a:srgbClr val="404040"/>
                </a:solidFill>
                <a:effectLst/>
                <a:latin typeface="Calibri" panose="020F0502020204030204" pitchFamily="34" charset="0"/>
                <a:ea typeface="Arial" panose="020B0604020202020204" pitchFamily="34" charset="0"/>
              </a:rPr>
              <a:t>Majority of the industries deploys workers for </a:t>
            </a:r>
            <a:r>
              <a:rPr lang="en-US" sz="1400" b="1" dirty="0">
                <a:solidFill>
                  <a:srgbClr val="404040"/>
                </a:solidFill>
                <a:effectLst/>
                <a:latin typeface="Calibri" panose="020F0502020204030204" pitchFamily="34" charset="0"/>
                <a:ea typeface="Arial" panose="020B0604020202020204" pitchFamily="34" charset="0"/>
              </a:rPr>
              <a:t>manual identification of product defects</a:t>
            </a:r>
          </a:p>
          <a:p>
            <a:pPr marL="285750" indent="-285750">
              <a:buFont typeface="Wingdings" panose="05000000000000000000" pitchFamily="2" charset="2"/>
              <a:buChar char="Ø"/>
            </a:pPr>
            <a:endParaRPr lang="en-US" sz="1400" dirty="0">
              <a:solidFill>
                <a:srgbClr val="404040"/>
              </a:solidFill>
              <a:effectLst/>
              <a:latin typeface="Calibri" panose="020F0502020204030204" pitchFamily="34" charset="0"/>
              <a:ea typeface="Arial" panose="020B0604020202020204" pitchFamily="34" charset="0"/>
            </a:endParaRPr>
          </a:p>
          <a:p>
            <a:pPr marL="285750" indent="-285750">
              <a:buFont typeface="Wingdings" panose="05000000000000000000" pitchFamily="2" charset="2"/>
              <a:buChar char="Ø"/>
            </a:pPr>
            <a:r>
              <a:rPr lang="en-US" sz="1400" dirty="0">
                <a:solidFill>
                  <a:srgbClr val="404040"/>
                </a:solidFill>
                <a:effectLst/>
                <a:latin typeface="Calibri" panose="020F0502020204030204" pitchFamily="34" charset="0"/>
                <a:ea typeface="Arial" panose="020B0604020202020204" pitchFamily="34" charset="0"/>
              </a:rPr>
              <a:t>Though </a:t>
            </a:r>
            <a:r>
              <a:rPr lang="en-US" sz="1400" b="1" dirty="0">
                <a:solidFill>
                  <a:srgbClr val="404040"/>
                </a:solidFill>
                <a:effectLst/>
                <a:latin typeface="Calibri" panose="020F0502020204030204" pitchFamily="34" charset="0"/>
                <a:ea typeface="Arial" panose="020B0604020202020204" pitchFamily="34" charset="0"/>
              </a:rPr>
              <a:t>manual QA </a:t>
            </a:r>
            <a:r>
              <a:rPr lang="en-US" sz="1400" dirty="0">
                <a:solidFill>
                  <a:srgbClr val="404040"/>
                </a:solidFill>
                <a:effectLst/>
                <a:latin typeface="Calibri" panose="020F0502020204030204" pitchFamily="34" charset="0"/>
                <a:ea typeface="Arial" panose="020B0604020202020204" pitchFamily="34" charset="0"/>
              </a:rPr>
              <a:t>is works well for minor industrial units, heavy manufacturing industries which mass produces physical goods </a:t>
            </a:r>
            <a:r>
              <a:rPr lang="en-US" sz="1400" b="1" dirty="0">
                <a:solidFill>
                  <a:srgbClr val="404040"/>
                </a:solidFill>
                <a:effectLst/>
                <a:latin typeface="Calibri" panose="020F0502020204030204" pitchFamily="34" charset="0"/>
                <a:ea typeface="Arial" panose="020B0604020202020204" pitchFamily="34" charset="0"/>
              </a:rPr>
              <a:t>needs autonomous</a:t>
            </a:r>
            <a:r>
              <a:rPr lang="en-US" sz="1400" dirty="0">
                <a:solidFill>
                  <a:srgbClr val="404040"/>
                </a:solidFill>
                <a:effectLst/>
                <a:latin typeface="Calibri" panose="020F0502020204030204" pitchFamily="34" charset="0"/>
                <a:ea typeface="Arial" panose="020B0604020202020204" pitchFamily="34" charset="0"/>
              </a:rPr>
              <a:t> system for manufacturing as well as quality inspection</a:t>
            </a:r>
          </a:p>
          <a:p>
            <a:pPr marL="285750" indent="-285750">
              <a:buFont typeface="Wingdings" panose="05000000000000000000" pitchFamily="2" charset="2"/>
              <a:buChar char="Ø"/>
            </a:pPr>
            <a:endParaRPr lang="en-US" sz="1400" dirty="0">
              <a:solidFill>
                <a:srgbClr val="404040"/>
              </a:solidFill>
              <a:effectLst/>
              <a:latin typeface="Calibri" panose="020F0502020204030204" pitchFamily="34" charset="0"/>
              <a:ea typeface="Arial" panose="020B0604020202020204" pitchFamily="34" charset="0"/>
            </a:endParaRPr>
          </a:p>
          <a:p>
            <a:pPr marL="285750" indent="-285750">
              <a:buFont typeface="Wingdings" panose="05000000000000000000" pitchFamily="2" charset="2"/>
              <a:buChar char="Ø"/>
            </a:pPr>
            <a:r>
              <a:rPr lang="en-US" sz="1400" b="1" dirty="0">
                <a:solidFill>
                  <a:srgbClr val="404040"/>
                </a:solidFill>
                <a:effectLst/>
                <a:latin typeface="Calibri" panose="020F0502020204030204" pitchFamily="34" charset="0"/>
                <a:ea typeface="Arial" panose="020B0604020202020204" pitchFamily="34" charset="0"/>
              </a:rPr>
              <a:t>Manual inspection </a:t>
            </a:r>
            <a:r>
              <a:rPr lang="en-US" sz="1400" dirty="0">
                <a:solidFill>
                  <a:srgbClr val="404040"/>
                </a:solidFill>
                <a:effectLst/>
                <a:latin typeface="Calibri" panose="020F0502020204030204" pitchFamily="34" charset="0"/>
                <a:ea typeface="Arial" panose="020B0604020202020204" pitchFamily="34" charset="0"/>
              </a:rPr>
              <a:t>will not only </a:t>
            </a:r>
            <a:r>
              <a:rPr lang="en-US" sz="1400" b="1" dirty="0">
                <a:solidFill>
                  <a:srgbClr val="404040"/>
                </a:solidFill>
                <a:effectLst/>
                <a:latin typeface="Calibri" panose="020F0502020204030204" pitchFamily="34" charset="0"/>
                <a:ea typeface="Arial" panose="020B0604020202020204" pitchFamily="34" charset="0"/>
              </a:rPr>
              <a:t>slow</a:t>
            </a:r>
            <a:r>
              <a:rPr lang="en-US" sz="1400" dirty="0">
                <a:solidFill>
                  <a:srgbClr val="404040"/>
                </a:solidFill>
                <a:effectLst/>
                <a:latin typeface="Calibri" panose="020F0502020204030204" pitchFamily="34" charset="0"/>
                <a:ea typeface="Arial" panose="020B0604020202020204" pitchFamily="34" charset="0"/>
              </a:rPr>
              <a:t> down the manufacturing process but also has serious impact business operating cost</a:t>
            </a:r>
          </a:p>
        </p:txBody>
      </p:sp>
      <p:sp>
        <p:nvSpPr>
          <p:cNvPr id="19" name="TextBox 18">
            <a:extLst>
              <a:ext uri="{FF2B5EF4-FFF2-40B4-BE49-F238E27FC236}">
                <a16:creationId xmlns:a16="http://schemas.microsoft.com/office/drawing/2014/main" id="{1ABC24E7-C9DF-2F06-8331-02C8314D66AC}"/>
              </a:ext>
            </a:extLst>
          </p:cNvPr>
          <p:cNvSpPr txBox="1"/>
          <p:nvPr/>
        </p:nvSpPr>
        <p:spPr>
          <a:xfrm>
            <a:off x="6438369" y="2228844"/>
            <a:ext cx="5158402" cy="2677656"/>
          </a:xfrm>
          <a:prstGeom prst="rect">
            <a:avLst/>
          </a:prstGeom>
          <a:noFill/>
        </p:spPr>
        <p:txBody>
          <a:bodyPr wrap="square">
            <a:spAutoFit/>
          </a:bodyPr>
          <a:lstStyle/>
          <a:p>
            <a:pPr marL="285750" indent="-285750">
              <a:buFont typeface="Wingdings" panose="05000000000000000000" pitchFamily="2" charset="2"/>
              <a:buChar char="Ø"/>
            </a:pPr>
            <a:r>
              <a:rPr lang="en-US" sz="1400" dirty="0">
                <a:solidFill>
                  <a:srgbClr val="404040"/>
                </a:solidFill>
                <a:effectLst/>
                <a:latin typeface="Calibri" panose="020F0502020204030204" pitchFamily="34" charset="0"/>
                <a:ea typeface="Arial" panose="020B0604020202020204" pitchFamily="34" charset="0"/>
              </a:rPr>
              <a:t>Growing </a:t>
            </a:r>
            <a:r>
              <a:rPr lang="en-US" sz="1400" b="1" dirty="0">
                <a:solidFill>
                  <a:srgbClr val="404040"/>
                </a:solidFill>
                <a:effectLst/>
                <a:latin typeface="Calibri" panose="020F0502020204030204" pitchFamily="34" charset="0"/>
                <a:ea typeface="Arial" panose="020B0604020202020204" pitchFamily="34" charset="0"/>
              </a:rPr>
              <a:t>human resource cost </a:t>
            </a:r>
            <a:r>
              <a:rPr lang="en-US" sz="1400" dirty="0">
                <a:solidFill>
                  <a:srgbClr val="404040"/>
                </a:solidFill>
                <a:effectLst/>
                <a:latin typeface="Calibri" panose="020F0502020204030204" pitchFamily="34" charset="0"/>
                <a:ea typeface="Arial" panose="020B0604020202020204" pitchFamily="34" charset="0"/>
              </a:rPr>
              <a:t>is also one of the major factors which signals business to move out of traditional manual QA to automated one.</a:t>
            </a:r>
          </a:p>
          <a:p>
            <a:pPr marL="285750" indent="-285750">
              <a:buFont typeface="Wingdings" panose="05000000000000000000" pitchFamily="2" charset="2"/>
              <a:buChar char="Ø"/>
            </a:pPr>
            <a:endParaRPr lang="en-US" sz="1400" dirty="0">
              <a:solidFill>
                <a:srgbClr val="404040"/>
              </a:solidFill>
              <a:latin typeface="Calibri" panose="020F0502020204030204" pitchFamily="34" charset="0"/>
              <a:ea typeface="Arial" panose="020B0604020202020204" pitchFamily="34" charset="0"/>
            </a:endParaRPr>
          </a:p>
          <a:p>
            <a:pPr marL="285750" indent="-285750">
              <a:buFont typeface="Wingdings" panose="05000000000000000000" pitchFamily="2" charset="2"/>
              <a:buChar char="Ø"/>
            </a:pPr>
            <a:r>
              <a:rPr lang="en-US" sz="1400" dirty="0">
                <a:solidFill>
                  <a:srgbClr val="404040"/>
                </a:solidFill>
                <a:effectLst/>
                <a:latin typeface="Calibri" panose="020F0502020204030204" pitchFamily="34" charset="0"/>
                <a:ea typeface="Arial" panose="020B0604020202020204" pitchFamily="34" charset="0"/>
              </a:rPr>
              <a:t> As occurrence of </a:t>
            </a:r>
            <a:r>
              <a:rPr lang="en-US" sz="1400" b="1" dirty="0">
                <a:solidFill>
                  <a:srgbClr val="404040"/>
                </a:solidFill>
                <a:effectLst/>
                <a:latin typeface="Calibri" panose="020F0502020204030204" pitchFamily="34" charset="0"/>
                <a:ea typeface="Arial" panose="020B0604020202020204" pitchFamily="34" charset="0"/>
              </a:rPr>
              <a:t>defects/anomalies is a rare instance </a:t>
            </a:r>
            <a:r>
              <a:rPr lang="en-US" sz="1400" dirty="0">
                <a:solidFill>
                  <a:srgbClr val="404040"/>
                </a:solidFill>
                <a:effectLst/>
                <a:latin typeface="Calibri" panose="020F0502020204030204" pitchFamily="34" charset="0"/>
                <a:ea typeface="Arial" panose="020B0604020202020204" pitchFamily="34" charset="0"/>
              </a:rPr>
              <a:t>hence less data to train models, this makes modeling anomalies very difficult</a:t>
            </a:r>
          </a:p>
          <a:p>
            <a:endParaRPr lang="en-US" sz="1400" dirty="0">
              <a:solidFill>
                <a:srgbClr val="404040"/>
              </a:solidFill>
              <a:effectLst/>
              <a:latin typeface="Calibri" panose="020F0502020204030204" pitchFamily="34" charset="0"/>
              <a:ea typeface="Arial" panose="020B0604020202020204" pitchFamily="34" charset="0"/>
            </a:endParaRPr>
          </a:p>
          <a:p>
            <a:pPr marL="285750" indent="-285750">
              <a:buFont typeface="Wingdings" panose="05000000000000000000" pitchFamily="2" charset="2"/>
              <a:buChar char="Ø"/>
            </a:pPr>
            <a:r>
              <a:rPr lang="en-US" sz="1400" dirty="0">
                <a:solidFill>
                  <a:srgbClr val="404040"/>
                </a:solidFill>
                <a:effectLst/>
                <a:latin typeface="Calibri" panose="020F0502020204030204" pitchFamily="34" charset="0"/>
                <a:ea typeface="Arial" panose="020B0604020202020204" pitchFamily="34" charset="0"/>
              </a:rPr>
              <a:t>This problem of anomaly detection under the presence of </a:t>
            </a:r>
            <a:r>
              <a:rPr lang="en-US" sz="1400" b="1" dirty="0">
                <a:solidFill>
                  <a:srgbClr val="404040"/>
                </a:solidFill>
                <a:effectLst/>
                <a:latin typeface="Calibri" panose="020F0502020204030204" pitchFamily="34" charset="0"/>
                <a:ea typeface="Arial" panose="020B0604020202020204" pitchFamily="34" charset="0"/>
              </a:rPr>
              <a:t>low or no tagged data</a:t>
            </a:r>
            <a:r>
              <a:rPr lang="en-US" sz="1400" dirty="0">
                <a:solidFill>
                  <a:srgbClr val="404040"/>
                </a:solidFill>
                <a:effectLst/>
                <a:latin typeface="Calibri" panose="020F0502020204030204" pitchFamily="34" charset="0"/>
                <a:ea typeface="Arial" panose="020B0604020202020204" pitchFamily="34" charset="0"/>
              </a:rPr>
              <a:t> needs </a:t>
            </a:r>
            <a:r>
              <a:rPr lang="en-US" sz="1400" b="1" dirty="0">
                <a:solidFill>
                  <a:srgbClr val="404040"/>
                </a:solidFill>
                <a:effectLst/>
                <a:latin typeface="Calibri" panose="020F0502020204030204" pitchFamily="34" charset="0"/>
                <a:ea typeface="Arial" panose="020B0604020202020204" pitchFamily="34" charset="0"/>
              </a:rPr>
              <a:t>unsupervised</a:t>
            </a:r>
            <a:r>
              <a:rPr lang="en-US" sz="1400" dirty="0">
                <a:solidFill>
                  <a:srgbClr val="404040"/>
                </a:solidFill>
                <a:effectLst/>
                <a:latin typeface="Calibri" panose="020F0502020204030204" pitchFamily="34" charset="0"/>
                <a:ea typeface="Arial" panose="020B0604020202020204" pitchFamily="34" charset="0"/>
              </a:rPr>
              <a:t> machine learning and deep learning techniques instead of traditional classification based models</a:t>
            </a:r>
          </a:p>
        </p:txBody>
      </p:sp>
    </p:spTree>
    <p:extLst>
      <p:ext uri="{BB962C8B-B14F-4D97-AF65-F5344CB8AC3E}">
        <p14:creationId xmlns:p14="http://schemas.microsoft.com/office/powerpoint/2010/main" val="833185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03A8557-B6D9-79AC-CD76-381210EDA5E1}"/>
              </a:ext>
            </a:extLst>
          </p:cNvPr>
          <p:cNvSpPr/>
          <p:nvPr/>
        </p:nvSpPr>
        <p:spPr>
          <a:xfrm>
            <a:off x="0" y="6370982"/>
            <a:ext cx="12192001" cy="4870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Title 1">
            <a:extLst>
              <a:ext uri="{FF2B5EF4-FFF2-40B4-BE49-F238E27FC236}">
                <a16:creationId xmlns:a16="http://schemas.microsoft.com/office/drawing/2014/main" id="{E8FA389D-5E5F-8018-2A03-B1071BFEAF74}"/>
              </a:ext>
            </a:extLst>
          </p:cNvPr>
          <p:cNvSpPr txBox="1">
            <a:spLocks/>
          </p:cNvSpPr>
          <p:nvPr/>
        </p:nvSpPr>
        <p:spPr>
          <a:xfrm>
            <a:off x="290426" y="210913"/>
            <a:ext cx="6993300" cy="540000"/>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Arial Black" panose="020B0A04020102020204" pitchFamily="34" charset="0"/>
              </a:rPr>
              <a:t>Data Source, Procurement and Details</a:t>
            </a:r>
          </a:p>
        </p:txBody>
      </p:sp>
      <p:sp>
        <p:nvSpPr>
          <p:cNvPr id="8" name="TextBox 7">
            <a:extLst>
              <a:ext uri="{FF2B5EF4-FFF2-40B4-BE49-F238E27FC236}">
                <a16:creationId xmlns:a16="http://schemas.microsoft.com/office/drawing/2014/main" id="{C639E5E3-094B-D89A-A934-C782E31F839D}"/>
              </a:ext>
            </a:extLst>
          </p:cNvPr>
          <p:cNvSpPr txBox="1"/>
          <p:nvPr/>
        </p:nvSpPr>
        <p:spPr>
          <a:xfrm>
            <a:off x="290426" y="924339"/>
            <a:ext cx="11646470" cy="4695131"/>
          </a:xfrm>
          <a:prstGeom prst="rect">
            <a:avLst/>
          </a:prstGeom>
          <a:noFill/>
        </p:spPr>
        <p:txBody>
          <a:bodyPr wrap="square">
            <a:spAutoFit/>
          </a:bodyPr>
          <a:lstStyle/>
          <a:p>
            <a:r>
              <a:rPr lang="en-US" b="1" dirty="0">
                <a:solidFill>
                  <a:srgbClr val="404040"/>
                </a:solidFill>
                <a:latin typeface="Calibri" panose="020F0502020204030204" pitchFamily="34" charset="0"/>
                <a:ea typeface="Arial" panose="020B0604020202020204" pitchFamily="34" charset="0"/>
              </a:rPr>
              <a:t>Data Source:</a:t>
            </a:r>
            <a:r>
              <a:rPr lang="en-US" dirty="0">
                <a:solidFill>
                  <a:srgbClr val="404040"/>
                </a:solidFill>
                <a:latin typeface="Calibri" panose="020F0502020204030204" pitchFamily="34" charset="0"/>
                <a:ea typeface="Arial" panose="020B0604020202020204" pitchFamily="34" charset="0"/>
              </a:rPr>
              <a:t> </a:t>
            </a:r>
            <a:r>
              <a:rPr lang="pt-BR" dirty="0">
                <a:solidFill>
                  <a:srgbClr val="404040"/>
                </a:solidFill>
                <a:latin typeface="Calibri" panose="020F0502020204030204" pitchFamily="34" charset="0"/>
                <a:ea typeface="Arial" panose="020B0604020202020204" pitchFamily="34" charset="0"/>
              </a:rPr>
              <a:t>Kaggle.com (Orginally shared by ITI-Instituto Tecnológico de Informática)</a:t>
            </a:r>
          </a:p>
          <a:p>
            <a:endParaRPr lang="pt-BR" b="1" dirty="0">
              <a:solidFill>
                <a:srgbClr val="404040"/>
              </a:solidFill>
              <a:latin typeface="Calibri" panose="020F0502020204030204" pitchFamily="34" charset="0"/>
            </a:endParaRPr>
          </a:p>
          <a:p>
            <a:r>
              <a:rPr lang="en-US" b="1" dirty="0">
                <a:solidFill>
                  <a:srgbClr val="404040"/>
                </a:solidFill>
                <a:latin typeface="Calibri" panose="020F0502020204030204" pitchFamily="34" charset="0"/>
              </a:rPr>
              <a:t>Source Description:</a:t>
            </a:r>
            <a:r>
              <a:rPr lang="en-US" dirty="0">
                <a:solidFill>
                  <a:srgbClr val="404040"/>
                </a:solidFill>
                <a:latin typeface="Calibri" panose="020F0502020204030204" pitchFamily="34" charset="0"/>
              </a:rPr>
              <a:t> Following is the source description as per Wiki “</a:t>
            </a:r>
            <a:r>
              <a:rPr lang="en-US" i="1" dirty="0">
                <a:solidFill>
                  <a:srgbClr val="404040"/>
                </a:solidFill>
                <a:latin typeface="Calibri" panose="020F0502020204030204" pitchFamily="34" charset="0"/>
              </a:rPr>
              <a:t>Kaggle, a subsidiary of Google LLC, is an online community of data scientists and machine learning practitioners. Kaggle allows users to find and publish data sets, explore and build models</a:t>
            </a:r>
            <a:r>
              <a:rPr lang="en-US" dirty="0">
                <a:solidFill>
                  <a:srgbClr val="404040"/>
                </a:solidFill>
                <a:latin typeface="Calibri" panose="020F0502020204030204" pitchFamily="34" charset="0"/>
              </a:rPr>
              <a:t>”</a:t>
            </a:r>
          </a:p>
          <a:p>
            <a:endParaRPr lang="en-US" dirty="0">
              <a:solidFill>
                <a:srgbClr val="404040"/>
              </a:solidFill>
              <a:latin typeface="Calibri" panose="020F0502020204030204" pitchFamily="34" charset="0"/>
            </a:endParaRPr>
          </a:p>
          <a:p>
            <a:r>
              <a:rPr lang="en-US" b="1" dirty="0">
                <a:solidFill>
                  <a:srgbClr val="404040"/>
                </a:solidFill>
                <a:latin typeface="Calibri" panose="020F0502020204030204" pitchFamily="34" charset="0"/>
              </a:rPr>
              <a:t>Method of Procurement:</a:t>
            </a:r>
            <a:r>
              <a:rPr lang="en-US" dirty="0">
                <a:solidFill>
                  <a:srgbClr val="404040"/>
                </a:solidFill>
                <a:latin typeface="Calibri" panose="020F0502020204030204" pitchFamily="34" charset="0"/>
              </a:rPr>
              <a:t>  Direct download from Kaggle.com</a:t>
            </a:r>
          </a:p>
          <a:p>
            <a:endParaRPr lang="en-US" dirty="0">
              <a:solidFill>
                <a:srgbClr val="404040"/>
              </a:solidFill>
              <a:latin typeface="Calibri" panose="020F0502020204030204" pitchFamily="34" charset="0"/>
            </a:endParaRPr>
          </a:p>
          <a:p>
            <a:r>
              <a:rPr lang="en-US" b="1" dirty="0">
                <a:solidFill>
                  <a:srgbClr val="404040"/>
                </a:solidFill>
                <a:latin typeface="Calibri" panose="020F0502020204030204" pitchFamily="34" charset="0"/>
              </a:rPr>
              <a:t>Data Context:</a:t>
            </a:r>
            <a:r>
              <a:rPr lang="en-US" dirty="0">
                <a:solidFill>
                  <a:srgbClr val="404040"/>
                </a:solidFill>
                <a:latin typeface="Calibri" panose="020F0502020204030204" pitchFamily="34" charset="0"/>
              </a:rPr>
              <a:t> Data consists of set images belonging to an wooden objected manufactured post industrial operations. Images belong to a single product with looks like a wheel. Data provided has images for both good and faulty wooden objects under different folders. As the idea of the current project is to us unsupervised techniques for anomaly detection we will be using only images under “train” and “validation” folders (which only contains images of object without defects) and “test” (which only contains images of object with defects) for evaluation of unsupervised model developed.</a:t>
            </a:r>
          </a:p>
          <a:p>
            <a:endParaRPr lang="en-US" dirty="0">
              <a:solidFill>
                <a:srgbClr val="404040"/>
              </a:solidFill>
              <a:latin typeface="Calibri" panose="020F0502020204030204" pitchFamily="34" charset="0"/>
            </a:endParaRPr>
          </a:p>
          <a:p>
            <a:r>
              <a:rPr lang="en-US" b="1" dirty="0">
                <a:solidFill>
                  <a:srgbClr val="404040"/>
                </a:solidFill>
                <a:latin typeface="Calibri" panose="020F0502020204030204" pitchFamily="34" charset="0"/>
              </a:rPr>
              <a:t>Source Link:</a:t>
            </a:r>
            <a:r>
              <a:rPr lang="en-US" dirty="0">
                <a:solidFill>
                  <a:srgbClr val="404040"/>
                </a:solidFill>
                <a:latin typeface="Calibri" panose="020F0502020204030204" pitchFamily="34" charset="0"/>
              </a:rPr>
              <a:t> </a:t>
            </a:r>
            <a:r>
              <a:rPr lang="en-US" sz="1800" u="sng" dirty="0">
                <a:solidFill>
                  <a:srgbClr val="F2194A"/>
                </a:solidFill>
                <a:effectLst/>
                <a:latin typeface="Arial" panose="020B0604020202020204" pitchFamily="34" charset="0"/>
                <a:ea typeface="Arial" panose="020B060402020202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https://www.kaggle.com/datasets/itiresearch/wood-anomaly-detection-one-class-classification</a:t>
            </a:r>
            <a:endParaRPr lang="en-IN" sz="1800" dirty="0">
              <a:solidFill>
                <a:srgbClr val="F2194A"/>
              </a:solidFill>
              <a:effectLst/>
              <a:latin typeface="Arial" panose="020B0604020202020204" pitchFamily="34" charset="0"/>
              <a:ea typeface="Arial" panose="020B06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38029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5C376D5-1E7F-576A-780A-3FE0837D8447}"/>
              </a:ext>
            </a:extLst>
          </p:cNvPr>
          <p:cNvSpPr/>
          <p:nvPr/>
        </p:nvSpPr>
        <p:spPr>
          <a:xfrm>
            <a:off x="367748" y="4015409"/>
            <a:ext cx="2574235" cy="566530"/>
          </a:xfrm>
          <a:prstGeom prst="rect">
            <a:avLst/>
          </a:prstGeom>
          <a:solidFill>
            <a:srgbClr val="F2194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803A8557-B6D9-79AC-CD76-381210EDA5E1}"/>
              </a:ext>
            </a:extLst>
          </p:cNvPr>
          <p:cNvSpPr/>
          <p:nvPr/>
        </p:nvSpPr>
        <p:spPr>
          <a:xfrm>
            <a:off x="0" y="6370982"/>
            <a:ext cx="12192001" cy="4870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Title 1">
            <a:extLst>
              <a:ext uri="{FF2B5EF4-FFF2-40B4-BE49-F238E27FC236}">
                <a16:creationId xmlns:a16="http://schemas.microsoft.com/office/drawing/2014/main" id="{E8FA389D-5E5F-8018-2A03-B1071BFEAF74}"/>
              </a:ext>
            </a:extLst>
          </p:cNvPr>
          <p:cNvSpPr txBox="1">
            <a:spLocks/>
          </p:cNvSpPr>
          <p:nvPr/>
        </p:nvSpPr>
        <p:spPr>
          <a:xfrm>
            <a:off x="290426" y="210913"/>
            <a:ext cx="6993300" cy="540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Arial Black" panose="020B0A04020102020204" pitchFamily="34" charset="0"/>
              </a:rPr>
              <a:t>EDA Details and Insights</a:t>
            </a:r>
          </a:p>
        </p:txBody>
      </p:sp>
      <p:sp>
        <p:nvSpPr>
          <p:cNvPr id="8" name="TextBox 7">
            <a:extLst>
              <a:ext uri="{FF2B5EF4-FFF2-40B4-BE49-F238E27FC236}">
                <a16:creationId xmlns:a16="http://schemas.microsoft.com/office/drawing/2014/main" id="{C639E5E3-094B-D89A-A934-C782E31F839D}"/>
              </a:ext>
            </a:extLst>
          </p:cNvPr>
          <p:cNvSpPr txBox="1"/>
          <p:nvPr/>
        </p:nvSpPr>
        <p:spPr>
          <a:xfrm>
            <a:off x="290426" y="964095"/>
            <a:ext cx="4122548" cy="2585323"/>
          </a:xfrm>
          <a:prstGeom prst="rect">
            <a:avLst/>
          </a:prstGeom>
          <a:noFill/>
        </p:spPr>
        <p:txBody>
          <a:bodyPr wrap="square">
            <a:spAutoFit/>
          </a:bodyPr>
          <a:lstStyle/>
          <a:p>
            <a:r>
              <a:rPr lang="en-IN" b="1" dirty="0">
                <a:solidFill>
                  <a:srgbClr val="404040"/>
                </a:solidFill>
                <a:latin typeface="Calibri" panose="020F0502020204030204" pitchFamily="34" charset="0"/>
                <a:ea typeface="Arial" panose="020B0604020202020204" pitchFamily="34" charset="0"/>
              </a:rPr>
              <a:t>Total # of Non-Anomalous Images (Train):</a:t>
            </a:r>
          </a:p>
          <a:p>
            <a:endParaRPr lang="en-IN" b="1" dirty="0">
              <a:solidFill>
                <a:srgbClr val="404040"/>
              </a:solidFill>
              <a:latin typeface="Calibri" panose="020F0502020204030204" pitchFamily="34" charset="0"/>
              <a:ea typeface="Arial" panose="020B0604020202020204" pitchFamily="34" charset="0"/>
            </a:endParaRPr>
          </a:p>
          <a:p>
            <a:endParaRPr lang="en-IN" b="1" dirty="0">
              <a:solidFill>
                <a:srgbClr val="404040"/>
              </a:solidFill>
              <a:latin typeface="Calibri" panose="020F0502020204030204" pitchFamily="34" charset="0"/>
              <a:ea typeface="Arial" panose="020B0604020202020204" pitchFamily="34" charset="0"/>
            </a:endParaRPr>
          </a:p>
          <a:p>
            <a:r>
              <a:rPr lang="en-IN" b="1" dirty="0">
                <a:solidFill>
                  <a:srgbClr val="404040"/>
                </a:solidFill>
                <a:latin typeface="Calibri" panose="020F0502020204030204" pitchFamily="34" charset="0"/>
                <a:ea typeface="Arial" panose="020B0604020202020204" pitchFamily="34" charset="0"/>
              </a:rPr>
              <a:t>Total # of Anomalous Images (Test):</a:t>
            </a:r>
          </a:p>
          <a:p>
            <a:endParaRPr lang="en-IN" b="1" dirty="0">
              <a:solidFill>
                <a:srgbClr val="404040"/>
              </a:solidFill>
              <a:latin typeface="Calibri" panose="020F0502020204030204" pitchFamily="34" charset="0"/>
              <a:ea typeface="Arial" panose="020B0604020202020204" pitchFamily="34" charset="0"/>
            </a:endParaRPr>
          </a:p>
          <a:p>
            <a:endParaRPr lang="en-IN" b="1" dirty="0">
              <a:solidFill>
                <a:srgbClr val="404040"/>
              </a:solidFill>
              <a:latin typeface="Calibri" panose="020F0502020204030204" pitchFamily="34" charset="0"/>
              <a:ea typeface="Arial" panose="020B0604020202020204" pitchFamily="34" charset="0"/>
            </a:endParaRPr>
          </a:p>
          <a:p>
            <a:r>
              <a:rPr lang="en-IN" b="1" dirty="0">
                <a:solidFill>
                  <a:srgbClr val="404040"/>
                </a:solidFill>
                <a:latin typeface="Calibri" panose="020F0502020204030204" pitchFamily="34" charset="0"/>
                <a:ea typeface="Arial" panose="020B0604020202020204" pitchFamily="34" charset="0"/>
              </a:rPr>
              <a:t>Total # of Unique Image Sizes: </a:t>
            </a:r>
          </a:p>
          <a:p>
            <a:endParaRPr lang="en-IN" b="1" dirty="0">
              <a:solidFill>
                <a:srgbClr val="404040"/>
              </a:solidFill>
              <a:latin typeface="Calibri" panose="020F0502020204030204" pitchFamily="34" charset="0"/>
            </a:endParaRPr>
          </a:p>
          <a:p>
            <a:endParaRPr lang="en-US" dirty="0">
              <a:solidFill>
                <a:srgbClr val="404040"/>
              </a:solidFill>
              <a:latin typeface="Calibri" panose="020F0502020204030204" pitchFamily="34" charset="0"/>
            </a:endParaRPr>
          </a:p>
        </p:txBody>
      </p:sp>
      <p:sp>
        <p:nvSpPr>
          <p:cNvPr id="2" name="Rectangle 1">
            <a:extLst>
              <a:ext uri="{FF2B5EF4-FFF2-40B4-BE49-F238E27FC236}">
                <a16:creationId xmlns:a16="http://schemas.microsoft.com/office/drawing/2014/main" id="{8C596261-5DC6-DD62-7A64-DA495D065D0E}"/>
              </a:ext>
            </a:extLst>
          </p:cNvPr>
          <p:cNvSpPr/>
          <p:nvPr/>
        </p:nvSpPr>
        <p:spPr>
          <a:xfrm>
            <a:off x="367748" y="4353339"/>
            <a:ext cx="11479695" cy="1729409"/>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dirty="0">
                <a:solidFill>
                  <a:schemeClr val="tx1">
                    <a:lumMod val="65000"/>
                    <a:lumOff val="35000"/>
                  </a:schemeClr>
                </a:solidFill>
              </a:rPr>
              <a:t>As its observed from the initial EDA that data extracted has only 953 image which is a bit less from ML/DL models to learn</a:t>
            </a:r>
          </a:p>
          <a:p>
            <a:pPr marL="742950" lvl="1" indent="-285750">
              <a:buFont typeface="Arial" panose="020B0604020202020204" pitchFamily="34" charset="0"/>
              <a:buChar char="•"/>
            </a:pPr>
            <a:r>
              <a:rPr lang="en-IN" dirty="0">
                <a:solidFill>
                  <a:schemeClr val="tx1">
                    <a:lumMod val="65000"/>
                    <a:lumOff val="35000"/>
                  </a:schemeClr>
                </a:solidFill>
              </a:rPr>
              <a:t>To address this data quantity issue image rotation technique can be used for increasing data volumes for training</a:t>
            </a:r>
          </a:p>
          <a:p>
            <a:pPr marL="285750" indent="-285750">
              <a:buFont typeface="Arial" panose="020B0604020202020204" pitchFamily="34" charset="0"/>
              <a:buChar char="•"/>
            </a:pPr>
            <a:r>
              <a:rPr lang="en-IN" dirty="0">
                <a:solidFill>
                  <a:schemeClr val="tx1">
                    <a:lumMod val="65000"/>
                    <a:lumOff val="35000"/>
                  </a:schemeClr>
                </a:solidFill>
              </a:rPr>
              <a:t> We have 1,257 unique image dimensions out of 1,280 images this shows that as part of pre-processing we need to resize the images before we start model development</a:t>
            </a:r>
          </a:p>
        </p:txBody>
      </p:sp>
      <p:sp>
        <p:nvSpPr>
          <p:cNvPr id="4" name="TextBox 3">
            <a:extLst>
              <a:ext uri="{FF2B5EF4-FFF2-40B4-BE49-F238E27FC236}">
                <a16:creationId xmlns:a16="http://schemas.microsoft.com/office/drawing/2014/main" id="{EDF80F01-F300-473A-B6A5-73F13A943F25}"/>
              </a:ext>
            </a:extLst>
          </p:cNvPr>
          <p:cNvSpPr txBox="1"/>
          <p:nvPr/>
        </p:nvSpPr>
        <p:spPr>
          <a:xfrm>
            <a:off x="496957" y="3995532"/>
            <a:ext cx="2315817" cy="369332"/>
          </a:xfrm>
          <a:prstGeom prst="rect">
            <a:avLst/>
          </a:prstGeom>
          <a:noFill/>
        </p:spPr>
        <p:txBody>
          <a:bodyPr wrap="square" rtlCol="0">
            <a:spAutoFit/>
          </a:bodyPr>
          <a:lstStyle/>
          <a:p>
            <a:r>
              <a:rPr lang="en-IN" b="1" dirty="0">
                <a:solidFill>
                  <a:schemeClr val="bg1"/>
                </a:solidFill>
              </a:rPr>
              <a:t>Key Insights:</a:t>
            </a:r>
          </a:p>
        </p:txBody>
      </p:sp>
      <p:sp>
        <p:nvSpPr>
          <p:cNvPr id="5" name="Rectangle: Rounded Corners 4">
            <a:extLst>
              <a:ext uri="{FF2B5EF4-FFF2-40B4-BE49-F238E27FC236}">
                <a16:creationId xmlns:a16="http://schemas.microsoft.com/office/drawing/2014/main" id="{1050DECB-73EB-E6C1-200F-8E0907E48F36}"/>
              </a:ext>
            </a:extLst>
          </p:cNvPr>
          <p:cNvSpPr/>
          <p:nvPr/>
        </p:nvSpPr>
        <p:spPr>
          <a:xfrm>
            <a:off x="4482548" y="964095"/>
            <a:ext cx="2027582" cy="407505"/>
          </a:xfrm>
          <a:prstGeom prst="roundRect">
            <a:avLst/>
          </a:pr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lumMod val="50000"/>
                    <a:lumOff val="50000"/>
                  </a:schemeClr>
                </a:solidFill>
              </a:rPr>
              <a:t>953</a:t>
            </a:r>
          </a:p>
        </p:txBody>
      </p:sp>
      <p:sp>
        <p:nvSpPr>
          <p:cNvPr id="6" name="Rectangle: Rounded Corners 5">
            <a:extLst>
              <a:ext uri="{FF2B5EF4-FFF2-40B4-BE49-F238E27FC236}">
                <a16:creationId xmlns:a16="http://schemas.microsoft.com/office/drawing/2014/main" id="{FA6CD5B4-09CB-81DE-AE22-0FD5CDF9EAD1}"/>
              </a:ext>
            </a:extLst>
          </p:cNvPr>
          <p:cNvSpPr/>
          <p:nvPr/>
        </p:nvSpPr>
        <p:spPr>
          <a:xfrm>
            <a:off x="4482548" y="1826503"/>
            <a:ext cx="2027582" cy="407505"/>
          </a:xfrm>
          <a:prstGeom prst="roundRect">
            <a:avLst/>
          </a:pr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lumMod val="50000"/>
                    <a:lumOff val="50000"/>
                  </a:schemeClr>
                </a:solidFill>
              </a:rPr>
              <a:t>327</a:t>
            </a:r>
          </a:p>
        </p:txBody>
      </p:sp>
      <p:sp>
        <p:nvSpPr>
          <p:cNvPr id="7" name="Rectangle: Rounded Corners 6">
            <a:extLst>
              <a:ext uri="{FF2B5EF4-FFF2-40B4-BE49-F238E27FC236}">
                <a16:creationId xmlns:a16="http://schemas.microsoft.com/office/drawing/2014/main" id="{4A3B4715-8CE4-7693-9DD6-9F11F80C54D2}"/>
              </a:ext>
            </a:extLst>
          </p:cNvPr>
          <p:cNvSpPr/>
          <p:nvPr/>
        </p:nvSpPr>
        <p:spPr>
          <a:xfrm>
            <a:off x="4482548" y="2647431"/>
            <a:ext cx="2027582" cy="407505"/>
          </a:xfrm>
          <a:prstGeom prst="roundRect">
            <a:avLst/>
          </a:pr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lumMod val="50000"/>
                    <a:lumOff val="50000"/>
                  </a:schemeClr>
                </a:solidFill>
              </a:rPr>
              <a:t>1,257 out of 1,280</a:t>
            </a:r>
          </a:p>
        </p:txBody>
      </p:sp>
      <p:pic>
        <p:nvPicPr>
          <p:cNvPr id="10" name="Picture 9">
            <a:extLst>
              <a:ext uri="{FF2B5EF4-FFF2-40B4-BE49-F238E27FC236}">
                <a16:creationId xmlns:a16="http://schemas.microsoft.com/office/drawing/2014/main" id="{4E9F8569-0BE3-55C9-3031-58BB80CA8437}"/>
              </a:ext>
            </a:extLst>
          </p:cNvPr>
          <p:cNvPicPr>
            <a:picLocks noChangeAspect="1"/>
          </p:cNvPicPr>
          <p:nvPr/>
        </p:nvPicPr>
        <p:blipFill rotWithShape="1">
          <a:blip r:embed="rId2"/>
          <a:srcRect b="22021"/>
          <a:stretch/>
        </p:blipFill>
        <p:spPr>
          <a:xfrm>
            <a:off x="9126387" y="457999"/>
            <a:ext cx="1234547" cy="3345641"/>
          </a:xfrm>
          <a:prstGeom prst="rect">
            <a:avLst/>
          </a:prstGeom>
        </p:spPr>
      </p:pic>
      <p:sp>
        <p:nvSpPr>
          <p:cNvPr id="11" name="TextBox 10">
            <a:extLst>
              <a:ext uri="{FF2B5EF4-FFF2-40B4-BE49-F238E27FC236}">
                <a16:creationId xmlns:a16="http://schemas.microsoft.com/office/drawing/2014/main" id="{3B718BCC-F979-34AD-8FC3-C98260AF7697}"/>
              </a:ext>
            </a:extLst>
          </p:cNvPr>
          <p:cNvSpPr txBox="1"/>
          <p:nvPr/>
        </p:nvSpPr>
        <p:spPr>
          <a:xfrm>
            <a:off x="8219661" y="3886200"/>
            <a:ext cx="3190461" cy="461665"/>
          </a:xfrm>
          <a:prstGeom prst="rect">
            <a:avLst/>
          </a:prstGeom>
          <a:noFill/>
        </p:spPr>
        <p:txBody>
          <a:bodyPr wrap="square" rtlCol="0">
            <a:spAutoFit/>
          </a:bodyPr>
          <a:lstStyle/>
          <a:p>
            <a:pPr algn="ctr"/>
            <a:r>
              <a:rPr lang="en-IN" sz="1200" dirty="0"/>
              <a:t>Table 1: Table showing a sample of images size and corresponding count of images</a:t>
            </a:r>
          </a:p>
        </p:txBody>
      </p:sp>
    </p:spTree>
    <p:extLst>
      <p:ext uri="{BB962C8B-B14F-4D97-AF65-F5344CB8AC3E}">
        <p14:creationId xmlns:p14="http://schemas.microsoft.com/office/powerpoint/2010/main" val="3888026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21DD1EC-AE12-588B-C15E-2290EA09ABF0}"/>
              </a:ext>
            </a:extLst>
          </p:cNvPr>
          <p:cNvSpPr/>
          <p:nvPr/>
        </p:nvSpPr>
        <p:spPr>
          <a:xfrm>
            <a:off x="1172818" y="1303610"/>
            <a:ext cx="3886200" cy="2497032"/>
          </a:xfrm>
          <a:prstGeom prst="rect">
            <a:avLst/>
          </a:prstGeom>
          <a:noFill/>
          <a:ln>
            <a:solidFill>
              <a:srgbClr val="F21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A5C376D5-1E7F-576A-780A-3FE0837D8447}"/>
              </a:ext>
            </a:extLst>
          </p:cNvPr>
          <p:cNvSpPr/>
          <p:nvPr/>
        </p:nvSpPr>
        <p:spPr>
          <a:xfrm>
            <a:off x="367748" y="4015409"/>
            <a:ext cx="2574235" cy="566530"/>
          </a:xfrm>
          <a:prstGeom prst="rect">
            <a:avLst/>
          </a:prstGeom>
          <a:solidFill>
            <a:srgbClr val="F2194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803A8557-B6D9-79AC-CD76-381210EDA5E1}"/>
              </a:ext>
            </a:extLst>
          </p:cNvPr>
          <p:cNvSpPr/>
          <p:nvPr/>
        </p:nvSpPr>
        <p:spPr>
          <a:xfrm>
            <a:off x="0" y="6370982"/>
            <a:ext cx="12192001" cy="4870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Title 1">
            <a:extLst>
              <a:ext uri="{FF2B5EF4-FFF2-40B4-BE49-F238E27FC236}">
                <a16:creationId xmlns:a16="http://schemas.microsoft.com/office/drawing/2014/main" id="{E8FA389D-5E5F-8018-2A03-B1071BFEAF74}"/>
              </a:ext>
            </a:extLst>
          </p:cNvPr>
          <p:cNvSpPr txBox="1">
            <a:spLocks/>
          </p:cNvSpPr>
          <p:nvPr/>
        </p:nvSpPr>
        <p:spPr>
          <a:xfrm>
            <a:off x="290425" y="210913"/>
            <a:ext cx="11479695" cy="540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Arial Black" panose="020B0A04020102020204" pitchFamily="34" charset="0"/>
              </a:rPr>
              <a:t>Sample Anomalous vs. Non-Anomalous Images  </a:t>
            </a:r>
          </a:p>
        </p:txBody>
      </p:sp>
      <p:sp>
        <p:nvSpPr>
          <p:cNvPr id="2" name="Rectangle 1">
            <a:extLst>
              <a:ext uri="{FF2B5EF4-FFF2-40B4-BE49-F238E27FC236}">
                <a16:creationId xmlns:a16="http://schemas.microsoft.com/office/drawing/2014/main" id="{8C596261-5DC6-DD62-7A64-DA495D065D0E}"/>
              </a:ext>
            </a:extLst>
          </p:cNvPr>
          <p:cNvSpPr/>
          <p:nvPr/>
        </p:nvSpPr>
        <p:spPr>
          <a:xfrm>
            <a:off x="367748" y="4353339"/>
            <a:ext cx="11479695" cy="1729409"/>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dirty="0">
                <a:solidFill>
                  <a:schemeClr val="tx1">
                    <a:lumMod val="65000"/>
                    <a:lumOff val="35000"/>
                  </a:schemeClr>
                </a:solidFill>
              </a:rPr>
              <a:t>Based on initial observation of the images, anomalies on the wooden object are majorly observed due to irregularities on the image while a proper object is expected to be smooth</a:t>
            </a:r>
          </a:p>
        </p:txBody>
      </p:sp>
      <p:sp>
        <p:nvSpPr>
          <p:cNvPr id="4" name="TextBox 3">
            <a:extLst>
              <a:ext uri="{FF2B5EF4-FFF2-40B4-BE49-F238E27FC236}">
                <a16:creationId xmlns:a16="http://schemas.microsoft.com/office/drawing/2014/main" id="{EDF80F01-F300-473A-B6A5-73F13A943F25}"/>
              </a:ext>
            </a:extLst>
          </p:cNvPr>
          <p:cNvSpPr txBox="1"/>
          <p:nvPr/>
        </p:nvSpPr>
        <p:spPr>
          <a:xfrm>
            <a:off x="496957" y="3995532"/>
            <a:ext cx="2315817" cy="369332"/>
          </a:xfrm>
          <a:prstGeom prst="rect">
            <a:avLst/>
          </a:prstGeom>
          <a:noFill/>
        </p:spPr>
        <p:txBody>
          <a:bodyPr wrap="square" rtlCol="0">
            <a:spAutoFit/>
          </a:bodyPr>
          <a:lstStyle/>
          <a:p>
            <a:r>
              <a:rPr lang="en-IN" b="1" dirty="0">
                <a:solidFill>
                  <a:schemeClr val="bg1"/>
                </a:solidFill>
              </a:rPr>
              <a:t>Key Observations:</a:t>
            </a:r>
          </a:p>
        </p:txBody>
      </p:sp>
      <p:pic>
        <p:nvPicPr>
          <p:cNvPr id="1026" name="Picture 2">
            <a:extLst>
              <a:ext uri="{FF2B5EF4-FFF2-40B4-BE49-F238E27FC236}">
                <a16:creationId xmlns:a16="http://schemas.microsoft.com/office/drawing/2014/main" id="{74857968-8F23-B98B-2A60-90E644A1EB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7274" y="1507899"/>
            <a:ext cx="1489418" cy="219939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2001CCAF-3573-4BE0-5E5E-3A08C6867BA7}"/>
              </a:ext>
            </a:extLst>
          </p:cNvPr>
          <p:cNvSpPr/>
          <p:nvPr/>
        </p:nvSpPr>
        <p:spPr>
          <a:xfrm>
            <a:off x="1172818" y="934278"/>
            <a:ext cx="3886200" cy="369332"/>
          </a:xfrm>
          <a:prstGeom prst="rect">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Non-Anomalous Image</a:t>
            </a:r>
          </a:p>
        </p:txBody>
      </p:sp>
      <p:sp>
        <p:nvSpPr>
          <p:cNvPr id="12" name="Rectangle 11">
            <a:extLst>
              <a:ext uri="{FF2B5EF4-FFF2-40B4-BE49-F238E27FC236}">
                <a16:creationId xmlns:a16="http://schemas.microsoft.com/office/drawing/2014/main" id="{7DE90AB7-15A9-FC7C-8D90-3B9AC09B91A5}"/>
              </a:ext>
            </a:extLst>
          </p:cNvPr>
          <p:cNvSpPr/>
          <p:nvPr/>
        </p:nvSpPr>
        <p:spPr>
          <a:xfrm>
            <a:off x="5479775" y="934278"/>
            <a:ext cx="3886200" cy="369332"/>
          </a:xfrm>
          <a:prstGeom prst="rect">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Anomalous Image</a:t>
            </a:r>
          </a:p>
        </p:txBody>
      </p:sp>
      <p:pic>
        <p:nvPicPr>
          <p:cNvPr id="1028" name="Picture 4">
            <a:extLst>
              <a:ext uri="{FF2B5EF4-FFF2-40B4-BE49-F238E27FC236}">
                <a16:creationId xmlns:a16="http://schemas.microsoft.com/office/drawing/2014/main" id="{BB1C84B2-F47C-7789-A6B6-19E9AFADEE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1156" y="1420243"/>
            <a:ext cx="1891435" cy="2239426"/>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BF4B6BB5-237C-7D82-5980-6A302B5938A8}"/>
              </a:ext>
            </a:extLst>
          </p:cNvPr>
          <p:cNvSpPr/>
          <p:nvPr/>
        </p:nvSpPr>
        <p:spPr>
          <a:xfrm>
            <a:off x="5479775" y="1256145"/>
            <a:ext cx="3886200" cy="2497032"/>
          </a:xfrm>
          <a:prstGeom prst="rect">
            <a:avLst/>
          </a:prstGeom>
          <a:noFill/>
          <a:ln>
            <a:solidFill>
              <a:srgbClr val="F21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30" name="Picture 6">
            <a:extLst>
              <a:ext uri="{FF2B5EF4-FFF2-40B4-BE49-F238E27FC236}">
                <a16:creationId xmlns:a16="http://schemas.microsoft.com/office/drawing/2014/main" id="{BA148C43-A615-D39B-A39A-745E8FF1F5E5}"/>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l="56031" t="26345" r="23775" b="38764"/>
          <a:stretch/>
        </p:blipFill>
        <p:spPr bwMode="auto">
          <a:xfrm>
            <a:off x="9690652" y="823493"/>
            <a:ext cx="1510747" cy="2905136"/>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Arrow Connector 18">
            <a:extLst>
              <a:ext uri="{FF2B5EF4-FFF2-40B4-BE49-F238E27FC236}">
                <a16:creationId xmlns:a16="http://schemas.microsoft.com/office/drawing/2014/main" id="{C686E7A5-AF83-CEE2-C1D4-A6BF78867832}"/>
              </a:ext>
            </a:extLst>
          </p:cNvPr>
          <p:cNvCxnSpPr>
            <a:cxnSpLocks/>
          </p:cNvCxnSpPr>
          <p:nvPr/>
        </p:nvCxnSpPr>
        <p:spPr>
          <a:xfrm>
            <a:off x="7911548" y="2504661"/>
            <a:ext cx="2435087" cy="1192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B28FA2C9-B1D9-0BF0-591A-F719C10F62F6}"/>
              </a:ext>
            </a:extLst>
          </p:cNvPr>
          <p:cNvSpPr/>
          <p:nvPr/>
        </p:nvSpPr>
        <p:spPr>
          <a:xfrm>
            <a:off x="10446025" y="1936223"/>
            <a:ext cx="1073426" cy="1411357"/>
          </a:xfrm>
          <a:prstGeom prst="ellipse">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Speech Bubble: Rectangle 20">
            <a:extLst>
              <a:ext uri="{FF2B5EF4-FFF2-40B4-BE49-F238E27FC236}">
                <a16:creationId xmlns:a16="http://schemas.microsoft.com/office/drawing/2014/main" id="{EA2FBD16-43FD-4DCE-F6CA-14C5EAB9A640}"/>
              </a:ext>
            </a:extLst>
          </p:cNvPr>
          <p:cNvSpPr/>
          <p:nvPr/>
        </p:nvSpPr>
        <p:spPr>
          <a:xfrm>
            <a:off x="9786732" y="3741326"/>
            <a:ext cx="1832111" cy="540000"/>
          </a:xfrm>
          <a:prstGeom prst="wedgeRectCallout">
            <a:avLst>
              <a:gd name="adj1" fmla="val 9981"/>
              <a:gd name="adj2" fmla="val -22284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lumMod val="65000"/>
                    <a:lumOff val="35000"/>
                  </a:schemeClr>
                </a:solidFill>
              </a:rPr>
              <a:t>Irregularities on the surface of wooden object</a:t>
            </a:r>
          </a:p>
        </p:txBody>
      </p:sp>
    </p:spTree>
    <p:extLst>
      <p:ext uri="{BB962C8B-B14F-4D97-AF65-F5344CB8AC3E}">
        <p14:creationId xmlns:p14="http://schemas.microsoft.com/office/powerpoint/2010/main" val="3887316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5C376D5-1E7F-576A-780A-3FE0837D8447}"/>
              </a:ext>
            </a:extLst>
          </p:cNvPr>
          <p:cNvSpPr/>
          <p:nvPr/>
        </p:nvSpPr>
        <p:spPr>
          <a:xfrm>
            <a:off x="367748" y="4724719"/>
            <a:ext cx="2574235" cy="566530"/>
          </a:xfrm>
          <a:prstGeom prst="rect">
            <a:avLst/>
          </a:prstGeom>
          <a:solidFill>
            <a:srgbClr val="F2194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803A8557-B6D9-79AC-CD76-381210EDA5E1}"/>
              </a:ext>
            </a:extLst>
          </p:cNvPr>
          <p:cNvSpPr/>
          <p:nvPr/>
        </p:nvSpPr>
        <p:spPr>
          <a:xfrm>
            <a:off x="0" y="6370982"/>
            <a:ext cx="12192001" cy="4870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Title 1">
            <a:extLst>
              <a:ext uri="{FF2B5EF4-FFF2-40B4-BE49-F238E27FC236}">
                <a16:creationId xmlns:a16="http://schemas.microsoft.com/office/drawing/2014/main" id="{E8FA389D-5E5F-8018-2A03-B1071BFEAF74}"/>
              </a:ext>
            </a:extLst>
          </p:cNvPr>
          <p:cNvSpPr txBox="1">
            <a:spLocks/>
          </p:cNvSpPr>
          <p:nvPr/>
        </p:nvSpPr>
        <p:spPr>
          <a:xfrm>
            <a:off x="290425" y="210913"/>
            <a:ext cx="11479695" cy="540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Arial Black" panose="020B0A04020102020204" pitchFamily="34" charset="0"/>
              </a:rPr>
              <a:t>Understanding an Anomalous Object</a:t>
            </a:r>
          </a:p>
        </p:txBody>
      </p:sp>
      <p:sp>
        <p:nvSpPr>
          <p:cNvPr id="2" name="Rectangle 1">
            <a:extLst>
              <a:ext uri="{FF2B5EF4-FFF2-40B4-BE49-F238E27FC236}">
                <a16:creationId xmlns:a16="http://schemas.microsoft.com/office/drawing/2014/main" id="{8C596261-5DC6-DD62-7A64-DA495D065D0E}"/>
              </a:ext>
            </a:extLst>
          </p:cNvPr>
          <p:cNvSpPr/>
          <p:nvPr/>
        </p:nvSpPr>
        <p:spPr>
          <a:xfrm>
            <a:off x="367748" y="5101328"/>
            <a:ext cx="11479695" cy="98142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dirty="0">
                <a:solidFill>
                  <a:schemeClr val="tx1">
                    <a:lumMod val="65000"/>
                    <a:lumOff val="35000"/>
                  </a:schemeClr>
                </a:solidFill>
              </a:rPr>
              <a:t>Anomalies on the wooden object are majorly observed due to irregularities on the image</a:t>
            </a:r>
          </a:p>
          <a:p>
            <a:pPr marL="285750" indent="-285750">
              <a:buFont typeface="Arial" panose="020B0604020202020204" pitchFamily="34" charset="0"/>
              <a:buChar char="•"/>
            </a:pPr>
            <a:r>
              <a:rPr lang="en-IN" dirty="0">
                <a:solidFill>
                  <a:schemeClr val="tx1">
                    <a:lumMod val="65000"/>
                    <a:lumOff val="35000"/>
                  </a:schemeClr>
                </a:solidFill>
              </a:rPr>
              <a:t>Rough surfaces on the wooden object has been to be identified by machine learning model developed. This can be challenging as irregularities are appearing similar to the colour patterns on the surface</a:t>
            </a:r>
          </a:p>
        </p:txBody>
      </p:sp>
      <p:sp>
        <p:nvSpPr>
          <p:cNvPr id="4" name="TextBox 3">
            <a:extLst>
              <a:ext uri="{FF2B5EF4-FFF2-40B4-BE49-F238E27FC236}">
                <a16:creationId xmlns:a16="http://schemas.microsoft.com/office/drawing/2014/main" id="{EDF80F01-F300-473A-B6A5-73F13A943F25}"/>
              </a:ext>
            </a:extLst>
          </p:cNvPr>
          <p:cNvSpPr txBox="1"/>
          <p:nvPr/>
        </p:nvSpPr>
        <p:spPr>
          <a:xfrm>
            <a:off x="496957" y="4704842"/>
            <a:ext cx="2315817" cy="369332"/>
          </a:xfrm>
          <a:prstGeom prst="rect">
            <a:avLst/>
          </a:prstGeom>
          <a:noFill/>
        </p:spPr>
        <p:txBody>
          <a:bodyPr wrap="square" rtlCol="0">
            <a:spAutoFit/>
          </a:bodyPr>
          <a:lstStyle/>
          <a:p>
            <a:r>
              <a:rPr lang="en-IN" b="1" dirty="0">
                <a:solidFill>
                  <a:schemeClr val="bg1"/>
                </a:solidFill>
              </a:rPr>
              <a:t>Key Observations:</a:t>
            </a:r>
          </a:p>
        </p:txBody>
      </p:sp>
      <p:pic>
        <p:nvPicPr>
          <p:cNvPr id="2050" name="Picture 2">
            <a:extLst>
              <a:ext uri="{FF2B5EF4-FFF2-40B4-BE49-F238E27FC236}">
                <a16:creationId xmlns:a16="http://schemas.microsoft.com/office/drawing/2014/main" id="{7019A658-1B77-C45B-4ACB-D22E5D19EF1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1296"/>
          <a:stretch/>
        </p:blipFill>
        <p:spPr bwMode="auto">
          <a:xfrm>
            <a:off x="4520977" y="1127523"/>
            <a:ext cx="2138240" cy="259898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A2FAA8DF-B4A4-5C6A-498F-D1DD6F2F4F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8738" y="1163534"/>
            <a:ext cx="2195123" cy="259898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C6FE56CD-F1ED-DCDF-71EC-66873D849C9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000"/>
          <a:stretch/>
        </p:blipFill>
        <p:spPr bwMode="auto">
          <a:xfrm>
            <a:off x="8079505" y="1217872"/>
            <a:ext cx="2195122" cy="2598986"/>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9F4C2F29-389F-433C-70B5-03035A424E96}"/>
              </a:ext>
            </a:extLst>
          </p:cNvPr>
          <p:cNvGrpSpPr/>
          <p:nvPr/>
        </p:nvGrpSpPr>
        <p:grpSpPr>
          <a:xfrm>
            <a:off x="4035287" y="1272209"/>
            <a:ext cx="348258" cy="2490312"/>
            <a:chOff x="4035287" y="1272209"/>
            <a:chExt cx="348258" cy="2490312"/>
          </a:xfrm>
        </p:grpSpPr>
        <p:cxnSp>
          <p:nvCxnSpPr>
            <p:cNvPr id="7" name="Straight Connector 6">
              <a:extLst>
                <a:ext uri="{FF2B5EF4-FFF2-40B4-BE49-F238E27FC236}">
                  <a16:creationId xmlns:a16="http://schemas.microsoft.com/office/drawing/2014/main" id="{781DF141-55D8-3499-E12C-C87A994518BE}"/>
                </a:ext>
              </a:extLst>
            </p:cNvPr>
            <p:cNvCxnSpPr/>
            <p:nvPr/>
          </p:nvCxnSpPr>
          <p:spPr>
            <a:xfrm>
              <a:off x="4035287" y="1272209"/>
              <a:ext cx="0" cy="2490312"/>
            </a:xfrm>
            <a:prstGeom prst="line">
              <a:avLst/>
            </a:prstGeom>
            <a:ln w="28575">
              <a:solidFill>
                <a:srgbClr val="F2194A"/>
              </a:solidFill>
            </a:ln>
          </p:spPr>
          <p:style>
            <a:lnRef idx="1">
              <a:schemeClr val="accent1"/>
            </a:lnRef>
            <a:fillRef idx="0">
              <a:schemeClr val="accent1"/>
            </a:fillRef>
            <a:effectRef idx="0">
              <a:schemeClr val="accent1"/>
            </a:effectRef>
            <a:fontRef idx="minor">
              <a:schemeClr val="tx1"/>
            </a:fontRef>
          </p:style>
        </p:cxnSp>
        <p:sp>
          <p:nvSpPr>
            <p:cNvPr id="10" name="Isosceles Triangle 9">
              <a:extLst>
                <a:ext uri="{FF2B5EF4-FFF2-40B4-BE49-F238E27FC236}">
                  <a16:creationId xmlns:a16="http://schemas.microsoft.com/office/drawing/2014/main" id="{804183B3-B26E-7A1D-74BE-41701C29786A}"/>
                </a:ext>
              </a:extLst>
            </p:cNvPr>
            <p:cNvSpPr/>
            <p:nvPr/>
          </p:nvSpPr>
          <p:spPr>
            <a:xfrm rot="5400000">
              <a:off x="3908403" y="2299031"/>
              <a:ext cx="622293" cy="327991"/>
            </a:xfrm>
            <a:prstGeom prst="triangle">
              <a:avLst>
                <a:gd name="adj" fmla="val 51597"/>
              </a:avLst>
            </a:prstGeom>
            <a:solidFill>
              <a:srgbClr val="F2194A"/>
            </a:solidFill>
            <a:ln>
              <a:solidFill>
                <a:srgbClr val="F21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7" name="Group 16">
            <a:extLst>
              <a:ext uri="{FF2B5EF4-FFF2-40B4-BE49-F238E27FC236}">
                <a16:creationId xmlns:a16="http://schemas.microsoft.com/office/drawing/2014/main" id="{8DC79B62-59BB-35B4-C693-1907E5640A30}"/>
              </a:ext>
            </a:extLst>
          </p:cNvPr>
          <p:cNvGrpSpPr/>
          <p:nvPr/>
        </p:nvGrpSpPr>
        <p:grpSpPr>
          <a:xfrm>
            <a:off x="7154957" y="1272209"/>
            <a:ext cx="348258" cy="2490312"/>
            <a:chOff x="4035287" y="1272209"/>
            <a:chExt cx="348258" cy="2490312"/>
          </a:xfrm>
        </p:grpSpPr>
        <p:cxnSp>
          <p:nvCxnSpPr>
            <p:cNvPr id="18" name="Straight Connector 17">
              <a:extLst>
                <a:ext uri="{FF2B5EF4-FFF2-40B4-BE49-F238E27FC236}">
                  <a16:creationId xmlns:a16="http://schemas.microsoft.com/office/drawing/2014/main" id="{DC19B9A2-A8ED-15A1-446B-A915241262F9}"/>
                </a:ext>
              </a:extLst>
            </p:cNvPr>
            <p:cNvCxnSpPr/>
            <p:nvPr/>
          </p:nvCxnSpPr>
          <p:spPr>
            <a:xfrm>
              <a:off x="4035287" y="1272209"/>
              <a:ext cx="0" cy="2490312"/>
            </a:xfrm>
            <a:prstGeom prst="line">
              <a:avLst/>
            </a:prstGeom>
            <a:ln w="28575">
              <a:solidFill>
                <a:srgbClr val="F2194A"/>
              </a:solidFill>
            </a:ln>
          </p:spPr>
          <p:style>
            <a:lnRef idx="1">
              <a:schemeClr val="accent1"/>
            </a:lnRef>
            <a:fillRef idx="0">
              <a:schemeClr val="accent1"/>
            </a:fillRef>
            <a:effectRef idx="0">
              <a:schemeClr val="accent1"/>
            </a:effectRef>
            <a:fontRef idx="minor">
              <a:schemeClr val="tx1"/>
            </a:fontRef>
          </p:style>
        </p:cxnSp>
        <p:sp>
          <p:nvSpPr>
            <p:cNvPr id="22" name="Isosceles Triangle 21">
              <a:extLst>
                <a:ext uri="{FF2B5EF4-FFF2-40B4-BE49-F238E27FC236}">
                  <a16:creationId xmlns:a16="http://schemas.microsoft.com/office/drawing/2014/main" id="{A7A7A474-B495-52A0-82FB-3C5FB4856821}"/>
                </a:ext>
              </a:extLst>
            </p:cNvPr>
            <p:cNvSpPr/>
            <p:nvPr/>
          </p:nvSpPr>
          <p:spPr>
            <a:xfrm rot="5400000">
              <a:off x="3908403" y="2299031"/>
              <a:ext cx="622293" cy="327991"/>
            </a:xfrm>
            <a:prstGeom prst="triangle">
              <a:avLst>
                <a:gd name="adj" fmla="val 51597"/>
              </a:avLst>
            </a:prstGeom>
            <a:solidFill>
              <a:srgbClr val="F2194A"/>
            </a:solidFill>
            <a:ln>
              <a:solidFill>
                <a:srgbClr val="F21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3" name="TextBox 22">
            <a:extLst>
              <a:ext uri="{FF2B5EF4-FFF2-40B4-BE49-F238E27FC236}">
                <a16:creationId xmlns:a16="http://schemas.microsoft.com/office/drawing/2014/main" id="{B0D38096-98C2-E7DE-74EF-B1503E3D9D4B}"/>
              </a:ext>
            </a:extLst>
          </p:cNvPr>
          <p:cNvSpPr txBox="1"/>
          <p:nvPr/>
        </p:nvSpPr>
        <p:spPr>
          <a:xfrm>
            <a:off x="1272209" y="3925957"/>
            <a:ext cx="2574235" cy="276999"/>
          </a:xfrm>
          <a:prstGeom prst="rect">
            <a:avLst/>
          </a:prstGeom>
          <a:noFill/>
          <a:ln>
            <a:solidFill>
              <a:schemeClr val="tx1">
                <a:lumMod val="65000"/>
                <a:lumOff val="35000"/>
              </a:schemeClr>
            </a:solidFill>
          </a:ln>
        </p:spPr>
        <p:txBody>
          <a:bodyPr wrap="square" rtlCol="0">
            <a:spAutoFit/>
          </a:bodyPr>
          <a:lstStyle/>
          <a:p>
            <a:r>
              <a:rPr lang="en-IN" sz="1200" b="1" dirty="0"/>
              <a:t>Anomalous Wooden Obj. (Coloured)</a:t>
            </a:r>
          </a:p>
        </p:txBody>
      </p:sp>
      <p:sp>
        <p:nvSpPr>
          <p:cNvPr id="24" name="TextBox 23">
            <a:extLst>
              <a:ext uri="{FF2B5EF4-FFF2-40B4-BE49-F238E27FC236}">
                <a16:creationId xmlns:a16="http://schemas.microsoft.com/office/drawing/2014/main" id="{73220E75-361A-A0E1-E5E4-BDDF534E07D8}"/>
              </a:ext>
            </a:extLst>
          </p:cNvPr>
          <p:cNvSpPr txBox="1"/>
          <p:nvPr/>
        </p:nvSpPr>
        <p:spPr>
          <a:xfrm>
            <a:off x="4471393" y="3925956"/>
            <a:ext cx="2574235" cy="276999"/>
          </a:xfrm>
          <a:prstGeom prst="rect">
            <a:avLst/>
          </a:prstGeom>
          <a:noFill/>
          <a:ln>
            <a:solidFill>
              <a:schemeClr val="tx1">
                <a:lumMod val="65000"/>
                <a:lumOff val="35000"/>
              </a:schemeClr>
            </a:solidFill>
          </a:ln>
        </p:spPr>
        <p:txBody>
          <a:bodyPr wrap="square" rtlCol="0">
            <a:spAutoFit/>
          </a:bodyPr>
          <a:lstStyle/>
          <a:p>
            <a:r>
              <a:rPr lang="en-IN" sz="1200" b="1" dirty="0"/>
              <a:t>Non-Anomalous Wooden Obj. (B&amp;W)</a:t>
            </a:r>
          </a:p>
        </p:txBody>
      </p:sp>
      <p:sp>
        <p:nvSpPr>
          <p:cNvPr id="25" name="TextBox 24">
            <a:extLst>
              <a:ext uri="{FF2B5EF4-FFF2-40B4-BE49-F238E27FC236}">
                <a16:creationId xmlns:a16="http://schemas.microsoft.com/office/drawing/2014/main" id="{0AC95D5F-CC3D-0FE9-AD88-AA281E1516A4}"/>
              </a:ext>
            </a:extLst>
          </p:cNvPr>
          <p:cNvSpPr txBox="1"/>
          <p:nvPr/>
        </p:nvSpPr>
        <p:spPr>
          <a:xfrm>
            <a:off x="7860131" y="3936775"/>
            <a:ext cx="2725043" cy="276999"/>
          </a:xfrm>
          <a:prstGeom prst="rect">
            <a:avLst/>
          </a:prstGeom>
          <a:noFill/>
          <a:ln>
            <a:solidFill>
              <a:schemeClr val="tx1">
                <a:lumMod val="65000"/>
                <a:lumOff val="35000"/>
              </a:schemeClr>
            </a:solidFill>
          </a:ln>
        </p:spPr>
        <p:txBody>
          <a:bodyPr wrap="square" rtlCol="0">
            <a:spAutoFit/>
          </a:bodyPr>
          <a:lstStyle/>
          <a:p>
            <a:r>
              <a:rPr lang="en-IN" sz="1200" b="1" dirty="0"/>
              <a:t>Non-Anomalous Wooden Obj. (Masked)</a:t>
            </a:r>
          </a:p>
        </p:txBody>
      </p:sp>
      <p:sp>
        <p:nvSpPr>
          <p:cNvPr id="26" name="Speech Bubble: Rectangle 25">
            <a:extLst>
              <a:ext uri="{FF2B5EF4-FFF2-40B4-BE49-F238E27FC236}">
                <a16:creationId xmlns:a16="http://schemas.microsoft.com/office/drawing/2014/main" id="{5CB5999A-17C2-2041-16EF-5657D4F2A17E}"/>
              </a:ext>
            </a:extLst>
          </p:cNvPr>
          <p:cNvSpPr/>
          <p:nvPr/>
        </p:nvSpPr>
        <p:spPr>
          <a:xfrm>
            <a:off x="10274627" y="864704"/>
            <a:ext cx="1420288" cy="540000"/>
          </a:xfrm>
          <a:prstGeom prst="wedgeRectCallout">
            <a:avLst>
              <a:gd name="adj1" fmla="val -118105"/>
              <a:gd name="adj2" fmla="val 13060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lumMod val="65000"/>
                    <a:lumOff val="35000"/>
                  </a:schemeClr>
                </a:solidFill>
              </a:rPr>
              <a:t>Area with Irregularities</a:t>
            </a:r>
          </a:p>
        </p:txBody>
      </p:sp>
    </p:spTree>
    <p:extLst>
      <p:ext uri="{BB962C8B-B14F-4D97-AF65-F5344CB8AC3E}">
        <p14:creationId xmlns:p14="http://schemas.microsoft.com/office/powerpoint/2010/main" val="298168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5C376D5-1E7F-576A-780A-3FE0837D8447}"/>
              </a:ext>
            </a:extLst>
          </p:cNvPr>
          <p:cNvSpPr/>
          <p:nvPr/>
        </p:nvSpPr>
        <p:spPr>
          <a:xfrm>
            <a:off x="356152" y="4933222"/>
            <a:ext cx="2574235" cy="566530"/>
          </a:xfrm>
          <a:prstGeom prst="rect">
            <a:avLst/>
          </a:prstGeom>
          <a:solidFill>
            <a:srgbClr val="F2194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803A8557-B6D9-79AC-CD76-381210EDA5E1}"/>
              </a:ext>
            </a:extLst>
          </p:cNvPr>
          <p:cNvSpPr/>
          <p:nvPr/>
        </p:nvSpPr>
        <p:spPr>
          <a:xfrm>
            <a:off x="0" y="6370982"/>
            <a:ext cx="12192001" cy="4870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Title 1">
            <a:extLst>
              <a:ext uri="{FF2B5EF4-FFF2-40B4-BE49-F238E27FC236}">
                <a16:creationId xmlns:a16="http://schemas.microsoft.com/office/drawing/2014/main" id="{E8FA389D-5E5F-8018-2A03-B1071BFEAF74}"/>
              </a:ext>
            </a:extLst>
          </p:cNvPr>
          <p:cNvSpPr txBox="1">
            <a:spLocks/>
          </p:cNvSpPr>
          <p:nvPr/>
        </p:nvSpPr>
        <p:spPr>
          <a:xfrm>
            <a:off x="290425" y="210913"/>
            <a:ext cx="11479695" cy="540000"/>
          </a:xfrm>
          <a:prstGeom prst="rect">
            <a:avLst/>
          </a:prstGeom>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Arial Black" panose="020B0A04020102020204" pitchFamily="34" charset="0"/>
              </a:rPr>
              <a:t>Do we observe any significant differences in an anomaly vs non-anomaly object?</a:t>
            </a:r>
          </a:p>
        </p:txBody>
      </p:sp>
      <p:sp>
        <p:nvSpPr>
          <p:cNvPr id="2" name="Rectangle 1">
            <a:extLst>
              <a:ext uri="{FF2B5EF4-FFF2-40B4-BE49-F238E27FC236}">
                <a16:creationId xmlns:a16="http://schemas.microsoft.com/office/drawing/2014/main" id="{8C596261-5DC6-DD62-7A64-DA495D065D0E}"/>
              </a:ext>
            </a:extLst>
          </p:cNvPr>
          <p:cNvSpPr/>
          <p:nvPr/>
        </p:nvSpPr>
        <p:spPr>
          <a:xfrm>
            <a:off x="356152" y="5309831"/>
            <a:ext cx="11479695" cy="98142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dirty="0">
                <a:solidFill>
                  <a:schemeClr val="tx1">
                    <a:lumMod val="65000"/>
                    <a:lumOff val="35000"/>
                  </a:schemeClr>
                </a:solidFill>
              </a:rPr>
              <a:t>Average image didn’t provide much information on anomaly vs non-anomaly due the data issue i.e., we have image with different dimension as well as rotations which in turn is causing issues for comparison</a:t>
            </a:r>
          </a:p>
        </p:txBody>
      </p:sp>
      <p:sp>
        <p:nvSpPr>
          <p:cNvPr id="4" name="TextBox 3">
            <a:extLst>
              <a:ext uri="{FF2B5EF4-FFF2-40B4-BE49-F238E27FC236}">
                <a16:creationId xmlns:a16="http://schemas.microsoft.com/office/drawing/2014/main" id="{EDF80F01-F300-473A-B6A5-73F13A943F25}"/>
              </a:ext>
            </a:extLst>
          </p:cNvPr>
          <p:cNvSpPr txBox="1"/>
          <p:nvPr/>
        </p:nvSpPr>
        <p:spPr>
          <a:xfrm>
            <a:off x="485361" y="4913345"/>
            <a:ext cx="2315817" cy="369332"/>
          </a:xfrm>
          <a:prstGeom prst="rect">
            <a:avLst/>
          </a:prstGeom>
          <a:noFill/>
        </p:spPr>
        <p:txBody>
          <a:bodyPr wrap="square" rtlCol="0">
            <a:spAutoFit/>
          </a:bodyPr>
          <a:lstStyle/>
          <a:p>
            <a:r>
              <a:rPr lang="en-IN" b="1" dirty="0">
                <a:solidFill>
                  <a:schemeClr val="bg1"/>
                </a:solidFill>
              </a:rPr>
              <a:t>Key Observations:</a:t>
            </a:r>
          </a:p>
        </p:txBody>
      </p:sp>
      <p:sp>
        <p:nvSpPr>
          <p:cNvPr id="8" name="TextBox 7">
            <a:extLst>
              <a:ext uri="{FF2B5EF4-FFF2-40B4-BE49-F238E27FC236}">
                <a16:creationId xmlns:a16="http://schemas.microsoft.com/office/drawing/2014/main" id="{7F9981D1-2785-9A98-8902-E53705558CC0}"/>
              </a:ext>
            </a:extLst>
          </p:cNvPr>
          <p:cNvSpPr txBox="1"/>
          <p:nvPr/>
        </p:nvSpPr>
        <p:spPr>
          <a:xfrm>
            <a:off x="367748" y="842487"/>
            <a:ext cx="11211339" cy="1200329"/>
          </a:xfrm>
          <a:prstGeom prst="rect">
            <a:avLst/>
          </a:prstGeom>
          <a:noFill/>
        </p:spPr>
        <p:txBody>
          <a:bodyPr wrap="square">
            <a:spAutoFit/>
          </a:bodyPr>
          <a:lstStyle/>
          <a:p>
            <a:r>
              <a:rPr lang="en-US" b="1" dirty="0">
                <a:solidFill>
                  <a:srgbClr val="404040"/>
                </a:solidFill>
                <a:latin typeface="Calibri" panose="020F0502020204030204" pitchFamily="34" charset="0"/>
              </a:rPr>
              <a:t>Idea:</a:t>
            </a:r>
            <a:r>
              <a:rPr lang="en-US" dirty="0">
                <a:solidFill>
                  <a:srgbClr val="404040"/>
                </a:solidFill>
                <a:latin typeface="Calibri" panose="020F0502020204030204" pitchFamily="34" charset="0"/>
              </a:rPr>
              <a:t> A general idea differences between on all anomalous vs non-anomalous images can be identified by observed an “Average Image” or “Variance Image”. An average image is an image obtained by averaging pixel values of individual images similar a variance image is an image obtained by calculating standard deviation of pixel value of individual images.</a:t>
            </a:r>
          </a:p>
        </p:txBody>
      </p:sp>
      <p:pic>
        <p:nvPicPr>
          <p:cNvPr id="3074" name="Picture 2">
            <a:extLst>
              <a:ext uri="{FF2B5EF4-FFF2-40B4-BE49-F238E27FC236}">
                <a16:creationId xmlns:a16="http://schemas.microsoft.com/office/drawing/2014/main" id="{B22A8046-BD91-4FA2-09D1-B25DAE85F5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5804" y="1937326"/>
            <a:ext cx="2390775" cy="23907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BC7F1BCC-6B67-595D-94FD-EFE2F3B716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8903" y="1914157"/>
            <a:ext cx="2390775" cy="23907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74F50A08-8503-6A4A-5B88-7E66AAEC36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54666" y="1914156"/>
            <a:ext cx="2390775" cy="239077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B74948F-4EFB-3EAA-FC19-ED0A21DFB4BC}"/>
              </a:ext>
            </a:extLst>
          </p:cNvPr>
          <p:cNvSpPr txBox="1"/>
          <p:nvPr/>
        </p:nvSpPr>
        <p:spPr>
          <a:xfrm>
            <a:off x="1769160" y="4403029"/>
            <a:ext cx="2574235" cy="276999"/>
          </a:xfrm>
          <a:prstGeom prst="rect">
            <a:avLst/>
          </a:prstGeom>
          <a:noFill/>
          <a:ln>
            <a:solidFill>
              <a:schemeClr val="tx1">
                <a:lumMod val="65000"/>
                <a:lumOff val="35000"/>
              </a:schemeClr>
            </a:solidFill>
          </a:ln>
        </p:spPr>
        <p:txBody>
          <a:bodyPr wrap="square" rtlCol="0">
            <a:spAutoFit/>
          </a:bodyPr>
          <a:lstStyle/>
          <a:p>
            <a:r>
              <a:rPr lang="en-IN" sz="1200" b="1" dirty="0">
                <a:solidFill>
                  <a:schemeClr val="tx1">
                    <a:lumMod val="65000"/>
                    <a:lumOff val="35000"/>
                  </a:schemeClr>
                </a:solidFill>
              </a:rPr>
              <a:t>Average Image of Anomalous Objects</a:t>
            </a:r>
          </a:p>
        </p:txBody>
      </p:sp>
      <p:sp>
        <p:nvSpPr>
          <p:cNvPr id="12" name="TextBox 11">
            <a:extLst>
              <a:ext uri="{FF2B5EF4-FFF2-40B4-BE49-F238E27FC236}">
                <a16:creationId xmlns:a16="http://schemas.microsoft.com/office/drawing/2014/main" id="{B9D00CBB-E218-49F8-CA25-AD3688389AAC}"/>
              </a:ext>
            </a:extLst>
          </p:cNvPr>
          <p:cNvSpPr txBox="1"/>
          <p:nvPr/>
        </p:nvSpPr>
        <p:spPr>
          <a:xfrm>
            <a:off x="5157185" y="4403028"/>
            <a:ext cx="2574235" cy="276999"/>
          </a:xfrm>
          <a:prstGeom prst="rect">
            <a:avLst/>
          </a:prstGeom>
          <a:noFill/>
          <a:ln>
            <a:solidFill>
              <a:schemeClr val="tx1">
                <a:lumMod val="65000"/>
                <a:lumOff val="35000"/>
              </a:schemeClr>
            </a:solidFill>
          </a:ln>
        </p:spPr>
        <p:txBody>
          <a:bodyPr wrap="square" rtlCol="0">
            <a:spAutoFit/>
          </a:bodyPr>
          <a:lstStyle/>
          <a:p>
            <a:r>
              <a:rPr lang="en-IN" sz="1200" b="1" dirty="0">
                <a:solidFill>
                  <a:schemeClr val="tx1">
                    <a:lumMod val="65000"/>
                    <a:lumOff val="35000"/>
                  </a:schemeClr>
                </a:solidFill>
              </a:rPr>
              <a:t>Average of Non-Anomalous Objects</a:t>
            </a:r>
          </a:p>
        </p:txBody>
      </p:sp>
      <p:sp>
        <p:nvSpPr>
          <p:cNvPr id="13" name="TextBox 12">
            <a:extLst>
              <a:ext uri="{FF2B5EF4-FFF2-40B4-BE49-F238E27FC236}">
                <a16:creationId xmlns:a16="http://schemas.microsoft.com/office/drawing/2014/main" id="{D3DBA7E1-94F8-D8AD-A456-95D5CAF06B6D}"/>
              </a:ext>
            </a:extLst>
          </p:cNvPr>
          <p:cNvSpPr txBox="1"/>
          <p:nvPr/>
        </p:nvSpPr>
        <p:spPr>
          <a:xfrm>
            <a:off x="8357082" y="4413847"/>
            <a:ext cx="2725043" cy="276999"/>
          </a:xfrm>
          <a:prstGeom prst="rect">
            <a:avLst/>
          </a:prstGeom>
          <a:noFill/>
          <a:ln>
            <a:solidFill>
              <a:schemeClr val="tx1">
                <a:lumMod val="65000"/>
                <a:lumOff val="35000"/>
              </a:schemeClr>
            </a:solidFill>
          </a:ln>
        </p:spPr>
        <p:txBody>
          <a:bodyPr wrap="square" rtlCol="0">
            <a:spAutoFit/>
          </a:bodyPr>
          <a:lstStyle/>
          <a:p>
            <a:pPr algn="ctr"/>
            <a:r>
              <a:rPr lang="en-IN" sz="1200" b="1" dirty="0">
                <a:solidFill>
                  <a:schemeClr val="tx1">
                    <a:lumMod val="65000"/>
                    <a:lumOff val="35000"/>
                  </a:schemeClr>
                </a:solidFill>
              </a:rPr>
              <a:t>Difference Image</a:t>
            </a:r>
          </a:p>
        </p:txBody>
      </p:sp>
      <p:sp>
        <p:nvSpPr>
          <p:cNvPr id="16" name="Minus Sign 15">
            <a:extLst>
              <a:ext uri="{FF2B5EF4-FFF2-40B4-BE49-F238E27FC236}">
                <a16:creationId xmlns:a16="http://schemas.microsoft.com/office/drawing/2014/main" id="{C50668D2-75F1-CE2E-78F9-C90FB4767C4A}"/>
              </a:ext>
            </a:extLst>
          </p:cNvPr>
          <p:cNvSpPr/>
          <p:nvPr/>
        </p:nvSpPr>
        <p:spPr>
          <a:xfrm>
            <a:off x="4321391" y="2956275"/>
            <a:ext cx="784988" cy="410297"/>
          </a:xfrm>
          <a:prstGeom prst="mathMinus">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Equals 18">
            <a:extLst>
              <a:ext uri="{FF2B5EF4-FFF2-40B4-BE49-F238E27FC236}">
                <a16:creationId xmlns:a16="http://schemas.microsoft.com/office/drawing/2014/main" id="{BB3A16C2-6321-7026-70AB-12693312B3C8}"/>
              </a:ext>
            </a:extLst>
          </p:cNvPr>
          <p:cNvSpPr/>
          <p:nvPr/>
        </p:nvSpPr>
        <p:spPr>
          <a:xfrm>
            <a:off x="7611210" y="2893847"/>
            <a:ext cx="750582" cy="472725"/>
          </a:xfrm>
          <a:prstGeom prst="mathEqual">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1085751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679</TotalTime>
  <Words>2019</Words>
  <Application>Microsoft Office PowerPoint</Application>
  <PresentationFormat>Widescreen</PresentationFormat>
  <Paragraphs>322</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Arial Black</vt:lpstr>
      <vt:lpstr>Calibri</vt:lpstr>
      <vt:lpstr>Calibri Light</vt:lpstr>
      <vt:lpstr>Wingdings</vt:lpstr>
      <vt:lpstr>Office Theme</vt:lpstr>
      <vt:lpstr>Industrial anomaly detection of wood texture using unsupervised learning for quality assessment process automation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sairam dhanalakota</dc:creator>
  <cp:lastModifiedBy>sairam dhanalakota</cp:lastModifiedBy>
  <cp:revision>299</cp:revision>
  <dcterms:created xsi:type="dcterms:W3CDTF">2023-02-14T04:51:39Z</dcterms:created>
  <dcterms:modified xsi:type="dcterms:W3CDTF">2023-03-06T06:20:24Z</dcterms:modified>
</cp:coreProperties>
</file>