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194A"/>
    <a:srgbClr val="F24B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365E-7F22-9827-1742-B7E98C7D2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B26FB5-C840-38EB-AFC6-80FBEE990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80F274-6527-2145-2264-C79107FC38F6}"/>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5" name="Footer Placeholder 4">
            <a:extLst>
              <a:ext uri="{FF2B5EF4-FFF2-40B4-BE49-F238E27FC236}">
                <a16:creationId xmlns:a16="http://schemas.microsoft.com/office/drawing/2014/main" id="{52D35733-0466-EB79-9F6B-D8E08B31AD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23C13-CE17-212E-A97D-45086B767E14}"/>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08172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D44E-0EDE-4C1E-6A83-0A22894AF9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CE4D0-DFB4-1376-9F05-688290EEA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8A85F8-B620-8AD8-EDCD-90E3E1EF3264}"/>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5" name="Footer Placeholder 4">
            <a:extLst>
              <a:ext uri="{FF2B5EF4-FFF2-40B4-BE49-F238E27FC236}">
                <a16:creationId xmlns:a16="http://schemas.microsoft.com/office/drawing/2014/main" id="{0DB18E4C-72A2-9FB3-74E8-AB2238589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2F347-CC23-BBCC-ABDB-F62FD42D3202}"/>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0095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044FE7-77FA-8385-1BDD-733E5032E5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3D7A4A-3EDD-F318-0412-A10362D27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C51D0-0505-5273-67B8-75865BDE8E11}"/>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5" name="Footer Placeholder 4">
            <a:extLst>
              <a:ext uri="{FF2B5EF4-FFF2-40B4-BE49-F238E27FC236}">
                <a16:creationId xmlns:a16="http://schemas.microsoft.com/office/drawing/2014/main" id="{42E73672-CCBE-1657-6B00-DD44AF0C5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59BEE-60BB-D1D4-00AB-6DF4E631D34C}"/>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51098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AD22-D2B9-8EB9-37A2-A53AC3638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26AD4-64A5-1957-FBD4-0A842E974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6290E-4F00-7C37-3E12-A5F55CDAE008}"/>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5" name="Footer Placeholder 4">
            <a:extLst>
              <a:ext uri="{FF2B5EF4-FFF2-40B4-BE49-F238E27FC236}">
                <a16:creationId xmlns:a16="http://schemas.microsoft.com/office/drawing/2014/main" id="{226D20CD-A7F4-C2EB-AF82-1313F282A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C9F40-65F3-F5E4-56FD-206274F9F23D}"/>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402074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F638-A06B-551B-8343-B574166A9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4C4907-D1F0-C2A7-7882-56C788794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430F8-BE5C-5B27-7F5F-830BF1D74CC5}"/>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5" name="Footer Placeholder 4">
            <a:extLst>
              <a:ext uri="{FF2B5EF4-FFF2-40B4-BE49-F238E27FC236}">
                <a16:creationId xmlns:a16="http://schemas.microsoft.com/office/drawing/2014/main" id="{47157560-97F2-6508-6698-F8D1357AC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646AD-02D7-880E-46C6-1E138C3ECEBE}"/>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359213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24E6-06B7-24EE-AFC4-CD021BA20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2560DD-ED61-F719-9E0E-1281486B77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D5D3A6-86ED-17A2-0611-8800453FB5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0EC6EB-E208-EB83-A469-65EF90CB68A4}"/>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6" name="Footer Placeholder 5">
            <a:extLst>
              <a:ext uri="{FF2B5EF4-FFF2-40B4-BE49-F238E27FC236}">
                <a16:creationId xmlns:a16="http://schemas.microsoft.com/office/drawing/2014/main" id="{72394B20-34F1-DB3E-0694-7306F0B8D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808E0F-C557-CB7E-0A36-79A8C306B4B6}"/>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27960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4EBF-9B99-026D-EF4C-EFF553C012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81F551-85A5-B7C9-3FCA-DD1B473F7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863529-158A-B4F3-62C0-A3FAADE29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A929CC-B0D2-B196-2E94-85A75962C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EA587-25D6-C462-520D-63EC051D1C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7670BC-AF81-A60F-8020-AB4CB72A8B17}"/>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8" name="Footer Placeholder 7">
            <a:extLst>
              <a:ext uri="{FF2B5EF4-FFF2-40B4-BE49-F238E27FC236}">
                <a16:creationId xmlns:a16="http://schemas.microsoft.com/office/drawing/2014/main" id="{B5F52D3F-D7B2-449D-75FF-FBA21E1BD0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C2A264-BA45-0DC6-CBCE-43CC473D174B}"/>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222165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0578-8E98-7CFE-6920-1EC466768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553F35-94AF-698C-0251-2F306DF2E7C7}"/>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4" name="Footer Placeholder 3">
            <a:extLst>
              <a:ext uri="{FF2B5EF4-FFF2-40B4-BE49-F238E27FC236}">
                <a16:creationId xmlns:a16="http://schemas.microsoft.com/office/drawing/2014/main" id="{FF91DBF0-6D47-6DF8-D277-32962D43A1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949A84-AEBD-639F-2F4B-F477A6E24DFA}"/>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93342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1F807-6B92-7A78-F774-C29092F14FF8}"/>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3" name="Footer Placeholder 2">
            <a:extLst>
              <a:ext uri="{FF2B5EF4-FFF2-40B4-BE49-F238E27FC236}">
                <a16:creationId xmlns:a16="http://schemas.microsoft.com/office/drawing/2014/main" id="{98CDC894-C2BC-C57B-235F-F2B12F44AD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CFF162-93E5-2762-BABC-BCFDE396E986}"/>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57790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121B-B645-B97C-B595-075FF39B2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43F128-B29F-ABCF-7B5E-1ACAA0C43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1F0283-14F3-9049-5575-BEBDC0348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0CF87-3CDD-5CA4-AFF1-A15AFB768F6E}"/>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6" name="Footer Placeholder 5">
            <a:extLst>
              <a:ext uri="{FF2B5EF4-FFF2-40B4-BE49-F238E27FC236}">
                <a16:creationId xmlns:a16="http://schemas.microsoft.com/office/drawing/2014/main" id="{AE57BB9C-4A8F-7EF3-608F-6CEF0FD28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93B508-59BF-C200-9CAC-CDEEA5A7F157}"/>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65308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BB95-CE4E-0862-A5B0-A84B9FF72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856B0-71D9-4844-9872-CE9F68211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0680DE-D64D-CBFE-D850-F2F0434A1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CCDAA-0D46-275B-869B-66757EB35980}"/>
              </a:ext>
            </a:extLst>
          </p:cNvPr>
          <p:cNvSpPr>
            <a:spLocks noGrp="1"/>
          </p:cNvSpPr>
          <p:nvPr>
            <p:ph type="dt" sz="half" idx="10"/>
          </p:nvPr>
        </p:nvSpPr>
        <p:spPr/>
        <p:txBody>
          <a:bodyPr/>
          <a:lstStyle/>
          <a:p>
            <a:fld id="{3732185D-76DA-4FDB-897A-0EC510D3F43C}" type="datetimeFigureOut">
              <a:rPr lang="en-IN" smtClean="0"/>
              <a:t>15-02-2023</a:t>
            </a:fld>
            <a:endParaRPr lang="en-IN"/>
          </a:p>
        </p:txBody>
      </p:sp>
      <p:sp>
        <p:nvSpPr>
          <p:cNvPr id="6" name="Footer Placeholder 5">
            <a:extLst>
              <a:ext uri="{FF2B5EF4-FFF2-40B4-BE49-F238E27FC236}">
                <a16:creationId xmlns:a16="http://schemas.microsoft.com/office/drawing/2014/main" id="{C6FBB1BB-9639-7337-E02B-28A6B8633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0DDEA-77E2-804F-3A01-CFC3B7D6B5F3}"/>
              </a:ext>
            </a:extLst>
          </p:cNvPr>
          <p:cNvSpPr>
            <a:spLocks noGrp="1"/>
          </p:cNvSpPr>
          <p:nvPr>
            <p:ph type="sldNum" sz="quarter" idx="12"/>
          </p:nvPr>
        </p:nvSpPr>
        <p:spPr/>
        <p:txBody>
          <a:bodyPr/>
          <a:lstStyle/>
          <a:p>
            <a:fld id="{EBDF2B67-2CE7-4B3E-AC31-33CBD9245E68}" type="slidenum">
              <a:rPr lang="en-IN" smtClean="0"/>
              <a:t>‹#›</a:t>
            </a:fld>
            <a:endParaRPr lang="en-IN"/>
          </a:p>
        </p:txBody>
      </p:sp>
    </p:spTree>
    <p:extLst>
      <p:ext uri="{BB962C8B-B14F-4D97-AF65-F5344CB8AC3E}">
        <p14:creationId xmlns:p14="http://schemas.microsoft.com/office/powerpoint/2010/main" val="168796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66C25-4A49-D1D8-CB47-5C50C239D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213C2-83F5-4814-C3EC-BAC459305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7F1C5-44EB-A22E-EE47-2FC5E046B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2185D-76DA-4FDB-897A-0EC510D3F43C}" type="datetimeFigureOut">
              <a:rPr lang="en-IN" smtClean="0"/>
              <a:t>15-02-2023</a:t>
            </a:fld>
            <a:endParaRPr lang="en-IN"/>
          </a:p>
        </p:txBody>
      </p:sp>
      <p:sp>
        <p:nvSpPr>
          <p:cNvPr id="5" name="Footer Placeholder 4">
            <a:extLst>
              <a:ext uri="{FF2B5EF4-FFF2-40B4-BE49-F238E27FC236}">
                <a16:creationId xmlns:a16="http://schemas.microsoft.com/office/drawing/2014/main" id="{D059F75C-A327-3506-7A86-3EF422D1B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DCA8BB-6F8B-F2FD-55B6-4F56576FD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F2B67-2CE7-4B3E-AC31-33CBD9245E68}" type="slidenum">
              <a:rPr lang="en-IN" smtClean="0"/>
              <a:t>‹#›</a:t>
            </a:fld>
            <a:endParaRPr lang="en-IN"/>
          </a:p>
        </p:txBody>
      </p:sp>
    </p:spTree>
    <p:extLst>
      <p:ext uri="{BB962C8B-B14F-4D97-AF65-F5344CB8AC3E}">
        <p14:creationId xmlns:p14="http://schemas.microsoft.com/office/powerpoint/2010/main" val="324952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itiresearch/wood-anomaly-detection-one-class-classification" TargetMode="External"/><Relationship Id="rId2" Type="http://schemas.openxmlformats.org/officeDocument/2006/relationships/hyperlink" Target="https://cs.nju.edu.cn/zhouzh/zhouzh.files/publication/icdm08b.pdf?q=isolation-forest"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itiresearch/wood-anomaly-detection-one-class-classifica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CCBE7-06BA-C78A-78E2-D323D10770CC}"/>
              </a:ext>
            </a:extLst>
          </p:cNvPr>
          <p:cNvSpPr/>
          <p:nvPr/>
        </p:nvSpPr>
        <p:spPr>
          <a:xfrm>
            <a:off x="0" y="0"/>
            <a:ext cx="6927575" cy="6858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D53DC61-0035-C95B-CE78-4CEA275D8E5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4339878" y="1919151"/>
            <a:ext cx="4943475" cy="5057775"/>
          </a:xfrm>
          <a:prstGeom prst="rect">
            <a:avLst/>
          </a:prstGeom>
        </p:spPr>
      </p:pic>
      <p:sp>
        <p:nvSpPr>
          <p:cNvPr id="8" name="Rectangle 7">
            <a:extLst>
              <a:ext uri="{FF2B5EF4-FFF2-40B4-BE49-F238E27FC236}">
                <a16:creationId xmlns:a16="http://schemas.microsoft.com/office/drawing/2014/main" id="{B6815F32-C6FC-94B3-BF8B-63F43B8DA71F}"/>
              </a:ext>
            </a:extLst>
          </p:cNvPr>
          <p:cNvSpPr/>
          <p:nvPr/>
        </p:nvSpPr>
        <p:spPr>
          <a:xfrm>
            <a:off x="6927575" y="0"/>
            <a:ext cx="526442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CDE7BDFE-EDE6-A0D7-8130-BA49EF8A7C3A}"/>
              </a:ext>
            </a:extLst>
          </p:cNvPr>
          <p:cNvSpPr>
            <a:spLocks noGrp="1"/>
          </p:cNvSpPr>
          <p:nvPr>
            <p:ph type="ctrTitle"/>
          </p:nvPr>
        </p:nvSpPr>
        <p:spPr>
          <a:xfrm>
            <a:off x="6927575" y="1962149"/>
            <a:ext cx="5148467" cy="1547813"/>
          </a:xfrm>
        </p:spPr>
        <p:txBody>
          <a:bodyPr>
            <a:noAutofit/>
          </a:bodyPr>
          <a:lstStyle/>
          <a:p>
            <a:pPr algn="l"/>
            <a:r>
              <a:rPr lang="en-US" sz="2000" b="1" dirty="0">
                <a:solidFill>
                  <a:schemeClr val="bg1"/>
                </a:solidFill>
                <a:effectLst/>
                <a:latin typeface="Calibri" panose="020F0502020204030204" pitchFamily="34" charset="0"/>
                <a:ea typeface="Arial" panose="020B0604020202020204" pitchFamily="34" charset="0"/>
              </a:rPr>
              <a:t>Industrial anomaly detection of wood texture using unsupervised learning for quality assessment process automation</a:t>
            </a:r>
            <a:endParaRPr lang="en-US" dirty="0">
              <a:solidFill>
                <a:schemeClr val="bg1"/>
              </a:solidFill>
            </a:endParaRPr>
          </a:p>
        </p:txBody>
      </p:sp>
      <p:sp>
        <p:nvSpPr>
          <p:cNvPr id="10" name="Subtitle 4">
            <a:extLst>
              <a:ext uri="{FF2B5EF4-FFF2-40B4-BE49-F238E27FC236}">
                <a16:creationId xmlns:a16="http://schemas.microsoft.com/office/drawing/2014/main" id="{CC4EB0EE-D0A8-13C2-D5C7-2E7C9A5CECBC}"/>
              </a:ext>
            </a:extLst>
          </p:cNvPr>
          <p:cNvSpPr>
            <a:spLocks noGrp="1"/>
          </p:cNvSpPr>
          <p:nvPr>
            <p:ph type="subTitle" idx="1"/>
          </p:nvPr>
        </p:nvSpPr>
        <p:spPr>
          <a:xfrm>
            <a:off x="6930393" y="3725727"/>
            <a:ext cx="3756943" cy="722312"/>
          </a:xfrm>
        </p:spPr>
        <p:txBody>
          <a:bodyPr>
            <a:normAutofit/>
          </a:bodyPr>
          <a:lstStyle/>
          <a:p>
            <a:pPr algn="l"/>
            <a:r>
              <a:rPr lang="en-US" sz="1800" dirty="0">
                <a:solidFill>
                  <a:schemeClr val="bg1"/>
                </a:solidFill>
                <a:latin typeface="Calibri" panose="020F0502020204030204" pitchFamily="34" charset="0"/>
                <a:cs typeface="+mj-cs"/>
              </a:rPr>
              <a:t>By </a:t>
            </a:r>
          </a:p>
          <a:p>
            <a:pPr algn="l"/>
            <a:r>
              <a:rPr lang="en-US" sz="1800" dirty="0">
                <a:solidFill>
                  <a:schemeClr val="bg1"/>
                </a:solidFill>
                <a:latin typeface="Calibri" panose="020F0502020204030204" pitchFamily="34" charset="0"/>
                <a:cs typeface="+mj-cs"/>
              </a:rPr>
              <a:t>Chaitanya</a:t>
            </a:r>
            <a:endParaRPr lang="en-US" sz="1800" noProof="1">
              <a:solidFill>
                <a:schemeClr val="bg1"/>
              </a:solidFill>
              <a:latin typeface="Calibri" panose="020F0502020204030204" pitchFamily="34" charset="0"/>
              <a:cs typeface="+mj-cs"/>
            </a:endParaRPr>
          </a:p>
        </p:txBody>
      </p:sp>
      <p:cxnSp>
        <p:nvCxnSpPr>
          <p:cNvPr id="3" name="Straight Connector 2">
            <a:extLst>
              <a:ext uri="{FF2B5EF4-FFF2-40B4-BE49-F238E27FC236}">
                <a16:creationId xmlns:a16="http://schemas.microsoft.com/office/drawing/2014/main" id="{80D58D3B-4851-C54F-F9DB-41C807E4BE45}"/>
              </a:ext>
            </a:extLst>
          </p:cNvPr>
          <p:cNvCxnSpPr>
            <a:cxnSpLocks/>
          </p:cNvCxnSpPr>
          <p:nvPr/>
        </p:nvCxnSpPr>
        <p:spPr>
          <a:xfrm>
            <a:off x="6917636" y="3657600"/>
            <a:ext cx="4552121" cy="0"/>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94CD5F6-EB79-20D5-B58C-30431A8ACA58}"/>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8191" y="154878"/>
            <a:ext cx="4085516" cy="4179979"/>
          </a:xfrm>
          <a:prstGeom prst="rect">
            <a:avLst/>
          </a:prstGeom>
        </p:spPr>
      </p:pic>
      <p:pic>
        <p:nvPicPr>
          <p:cNvPr id="7" name="Picture 6">
            <a:extLst>
              <a:ext uri="{FF2B5EF4-FFF2-40B4-BE49-F238E27FC236}">
                <a16:creationId xmlns:a16="http://schemas.microsoft.com/office/drawing/2014/main" id="{FAC607FA-CE11-A834-D677-3EBF77C79735}"/>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837162" y="4753131"/>
            <a:ext cx="1905923" cy="1949991"/>
          </a:xfrm>
          <a:prstGeom prst="rect">
            <a:avLst/>
          </a:prstGeom>
        </p:spPr>
      </p:pic>
    </p:spTree>
    <p:extLst>
      <p:ext uri="{BB962C8B-B14F-4D97-AF65-F5344CB8AC3E}">
        <p14:creationId xmlns:p14="http://schemas.microsoft.com/office/powerpoint/2010/main" val="14042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Eda Conclusion and Next Steps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2585323"/>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404040"/>
                </a:solidFill>
                <a:latin typeface="Calibri" panose="020F0502020204030204" pitchFamily="34" charset="0"/>
              </a:rPr>
              <a:t>Though in the initial EDA it was found that the data size is relatively smaller, image rotation can be used for generating additional datapoint to model</a:t>
            </a:r>
          </a:p>
          <a:p>
            <a:pPr marL="285750" indent="-285750">
              <a:buFont typeface="Wingdings" panose="05000000000000000000" pitchFamily="2" charset="2"/>
              <a:buChar char="Ø"/>
            </a:pPr>
            <a:endParaRPr lang="en-US" dirty="0">
              <a:solidFill>
                <a:srgbClr val="404040"/>
              </a:solidFill>
              <a:latin typeface="Calibri" panose="020F0502020204030204" pitchFamily="34" charset="0"/>
            </a:endParaRPr>
          </a:p>
          <a:p>
            <a:pPr marL="285750" indent="-285750">
              <a:buFont typeface="Wingdings" panose="05000000000000000000" pitchFamily="2" charset="2"/>
              <a:buChar char="Ø"/>
            </a:pPr>
            <a:r>
              <a:rPr lang="en-US" dirty="0">
                <a:solidFill>
                  <a:srgbClr val="404040"/>
                </a:solidFill>
                <a:latin typeface="Calibri" panose="020F0502020204030204" pitchFamily="34" charset="0"/>
              </a:rPr>
              <a:t>Anomalies observed on the wooden object are majorly due to irregularities (peak and valleys instead of smooth surfaces) and in majority of the cases it matches with the color patterns on the wood. This might make anomaly identification a bit complicated</a:t>
            </a:r>
          </a:p>
          <a:p>
            <a:pPr marL="285750" indent="-285750">
              <a:buFont typeface="Wingdings" panose="05000000000000000000" pitchFamily="2" charset="2"/>
              <a:buChar char="Ø"/>
            </a:pPr>
            <a:endParaRPr lang="en-US" dirty="0">
              <a:solidFill>
                <a:srgbClr val="404040"/>
              </a:solidFill>
              <a:latin typeface="Calibri" panose="020F0502020204030204" pitchFamily="34" charset="0"/>
            </a:endParaRPr>
          </a:p>
          <a:p>
            <a:pPr marL="285750" indent="-285750">
              <a:buFont typeface="Wingdings" panose="05000000000000000000" pitchFamily="2" charset="2"/>
              <a:buChar char="Ø"/>
            </a:pPr>
            <a:r>
              <a:rPr lang="en-IN" dirty="0">
                <a:solidFill>
                  <a:schemeClr val="tx1">
                    <a:lumMod val="65000"/>
                    <a:lumOff val="35000"/>
                  </a:schemeClr>
                </a:solidFill>
              </a:rPr>
              <a:t>We have 1,257 unique image dimensions out of 1,280 images this shows that as part of pre-processing we need to resize the images before we start model development</a:t>
            </a:r>
            <a:endParaRPr lang="en-US" dirty="0">
              <a:solidFill>
                <a:srgbClr val="404040"/>
              </a:solidFill>
              <a:latin typeface="Calibri" panose="020F0502020204030204" pitchFamily="34" charset="0"/>
            </a:endParaRPr>
          </a:p>
        </p:txBody>
      </p:sp>
      <p:sp>
        <p:nvSpPr>
          <p:cNvPr id="3" name="TextBox 2">
            <a:extLst>
              <a:ext uri="{FF2B5EF4-FFF2-40B4-BE49-F238E27FC236}">
                <a16:creationId xmlns:a16="http://schemas.microsoft.com/office/drawing/2014/main" id="{997108EC-B812-63FF-BBC5-970CDBFB61F3}"/>
              </a:ext>
            </a:extLst>
          </p:cNvPr>
          <p:cNvSpPr txBox="1"/>
          <p:nvPr/>
        </p:nvSpPr>
        <p:spPr>
          <a:xfrm>
            <a:off x="367748" y="3617050"/>
            <a:ext cx="6102626" cy="369332"/>
          </a:xfrm>
          <a:prstGeom prst="rect">
            <a:avLst/>
          </a:prstGeom>
          <a:noFill/>
        </p:spPr>
        <p:txBody>
          <a:bodyPr wrap="square">
            <a:spAutoFit/>
          </a:bodyPr>
          <a:lstStyle/>
          <a:p>
            <a:r>
              <a:rPr lang="en-US" sz="1800" dirty="0">
                <a:latin typeface="Arial Black" panose="020B0A04020102020204" pitchFamily="34" charset="0"/>
              </a:rPr>
              <a:t>Next Steps</a:t>
            </a:r>
            <a:endParaRPr lang="en-IN" dirty="0"/>
          </a:p>
        </p:txBody>
      </p:sp>
      <p:sp>
        <p:nvSpPr>
          <p:cNvPr id="4" name="TextBox 3">
            <a:extLst>
              <a:ext uri="{FF2B5EF4-FFF2-40B4-BE49-F238E27FC236}">
                <a16:creationId xmlns:a16="http://schemas.microsoft.com/office/drawing/2014/main" id="{AFF1A7C0-2F07-1FBB-4702-7CE291DE71B6}"/>
              </a:ext>
            </a:extLst>
          </p:cNvPr>
          <p:cNvSpPr txBox="1"/>
          <p:nvPr/>
        </p:nvSpPr>
        <p:spPr>
          <a:xfrm>
            <a:off x="367748" y="4166474"/>
            <a:ext cx="11211339"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404040"/>
                </a:solidFill>
                <a:latin typeface="Calibri" panose="020F0502020204030204" pitchFamily="34" charset="0"/>
              </a:rPr>
              <a:t>Data pre-processing based on EDA observations</a:t>
            </a:r>
          </a:p>
          <a:p>
            <a:pPr marL="285750" indent="-285750">
              <a:buFont typeface="Wingdings" panose="05000000000000000000" pitchFamily="2" charset="2"/>
              <a:buChar char="Ø"/>
            </a:pPr>
            <a:endParaRPr lang="en-IN" dirty="0">
              <a:solidFill>
                <a:srgbClr val="404040"/>
              </a:solidFill>
              <a:latin typeface="Calibri" panose="020F0502020204030204" pitchFamily="34" charset="0"/>
            </a:endParaRPr>
          </a:p>
          <a:p>
            <a:pPr marL="285750" indent="-285750">
              <a:buFont typeface="Wingdings" panose="05000000000000000000" pitchFamily="2" charset="2"/>
              <a:buChar char="Ø"/>
            </a:pPr>
            <a:r>
              <a:rPr lang="en-IN" dirty="0">
                <a:solidFill>
                  <a:srgbClr val="404040"/>
                </a:solidFill>
                <a:latin typeface="Calibri" panose="020F0502020204030204" pitchFamily="34" charset="0"/>
              </a:rPr>
              <a:t>Model Development</a:t>
            </a:r>
            <a:endParaRPr lang="en-US" dirty="0">
              <a:solidFill>
                <a:srgbClr val="404040"/>
              </a:solidFill>
              <a:latin typeface="Calibri" panose="020F0502020204030204" pitchFamily="34" charset="0"/>
            </a:endParaRPr>
          </a:p>
        </p:txBody>
      </p:sp>
    </p:spTree>
    <p:extLst>
      <p:ext uri="{BB962C8B-B14F-4D97-AF65-F5344CB8AC3E}">
        <p14:creationId xmlns:p14="http://schemas.microsoft.com/office/powerpoint/2010/main" val="370178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References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3745897"/>
          </a:xfrm>
          <a:prstGeom prst="rect">
            <a:avLst/>
          </a:prstGeom>
          <a:noFill/>
        </p:spPr>
        <p:txBody>
          <a:bodyPr wrap="square">
            <a:spAutoFit/>
          </a:bodyPr>
          <a:lstStyle/>
          <a:p>
            <a:pPr marL="114300">
              <a:lnSpc>
                <a:spcPct val="120000"/>
              </a:lnSpc>
              <a:spcAft>
                <a:spcPts val="900"/>
              </a:spcAft>
            </a:pP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[1] Agnieszka </a:t>
            </a:r>
            <a:r>
              <a:rPr lang="en-US" dirty="0" err="1">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Mikołajczyk</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 </a:t>
            </a:r>
            <a:r>
              <a:rPr lang="en-US" dirty="0" err="1">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Michał</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 </a:t>
            </a:r>
            <a:r>
              <a:rPr lang="en-US" dirty="0" err="1">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Grochowski</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 </a:t>
            </a:r>
            <a:r>
              <a:rPr lang="en-US" i="1"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Data augmentation for improving deep learning in image classification problem </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2018 International Interdisciplinary PhD Workshop (</a:t>
            </a:r>
            <a:r>
              <a:rPr lang="en-US" dirty="0" err="1">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IIPhDW</a:t>
            </a:r>
            <a:r>
              <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rPr>
              <a:t>)</a:t>
            </a:r>
          </a:p>
          <a:p>
            <a:pPr marL="114300">
              <a:lnSpc>
                <a:spcPct val="120000"/>
              </a:lnSpc>
              <a:spcAft>
                <a:spcPts val="900"/>
              </a:spcAft>
            </a:pPr>
            <a:endParaRPr lang="en-US" dirty="0">
              <a:solidFill>
                <a:schemeClr val="tx1">
                  <a:lumMod val="65000"/>
                  <a:lumOff val="35000"/>
                </a:schemeClr>
              </a:solidFill>
              <a:latin typeface="Calibri" panose="020F0502020204030204" pitchFamily="34" charset="0"/>
              <a:ea typeface="Arial" panose="020B0604020202020204" pitchFamily="34" charset="0"/>
              <a:cs typeface="Times New Roman" panose="02020603050405020304" pitchFamily="18" charset="0"/>
            </a:endParaRPr>
          </a:p>
          <a:p>
            <a:pPr marL="114300">
              <a:lnSpc>
                <a:spcPct val="120000"/>
              </a:lnSpc>
              <a:spcAft>
                <a:spcPts val="900"/>
              </a:spcAft>
            </a:pPr>
            <a:r>
              <a:rPr lang="en-US"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[2] </a:t>
            </a:r>
            <a:r>
              <a:rPr lang="sv-SE"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Yaren Celik, Selda Guney &amp; Berna Dengiz </a:t>
            </a:r>
            <a:r>
              <a:rPr lang="en-US" sz="1800" i="1"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Applications of Deep Learning Techniques to Wood Anomaly </a:t>
            </a:r>
            <a:r>
              <a:rPr lang="en-US"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Detection Part of the Lecture Notes on Data Engineering and Communications Technologies book series (</a:t>
            </a:r>
            <a:r>
              <a:rPr lang="en-US" sz="1800" dirty="0" err="1">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LNDECT,volume</a:t>
            </a:r>
            <a:r>
              <a:rPr lang="en-US"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rPr>
              <a:t> 144)</a:t>
            </a:r>
          </a:p>
          <a:p>
            <a:pPr marL="114300">
              <a:lnSpc>
                <a:spcPct val="120000"/>
              </a:lnSpc>
              <a:spcAft>
                <a:spcPts val="900"/>
              </a:spcAft>
            </a:pPr>
            <a:endParaRPr lang="en-US" sz="1800"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endParaRPr>
          </a:p>
          <a:p>
            <a:pPr marL="114300">
              <a:lnSpc>
                <a:spcPct val="120000"/>
              </a:lnSpc>
              <a:spcAft>
                <a:spcPts val="900"/>
              </a:spcAft>
            </a:pPr>
            <a:r>
              <a:rPr lang="en-US" dirty="0">
                <a:solidFill>
                  <a:schemeClr val="tx1">
                    <a:lumMod val="65000"/>
                    <a:lumOff val="35000"/>
                  </a:schemeClr>
                </a:solidFill>
                <a:latin typeface="Calibri" panose="020F0502020204030204" pitchFamily="34" charset="0"/>
                <a:cs typeface="Times New Roman" panose="02020603050405020304" pitchFamily="18" charset="0"/>
              </a:rPr>
              <a:t>[3] </a:t>
            </a:r>
            <a:r>
              <a:rPr lang="en-US" dirty="0">
                <a:solidFill>
                  <a:schemeClr val="tx1">
                    <a:lumMod val="65000"/>
                    <a:lumOff val="35000"/>
                  </a:schemeClr>
                </a:solidFill>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https://cs.nju.edu.cn/zhouzh/zhouzh.files/publication/icdm08b.pdf?q=isolation-forest</a:t>
            </a:r>
            <a:endParaRPr lang="en-US" dirty="0">
              <a:solidFill>
                <a:schemeClr val="tx1">
                  <a:lumMod val="65000"/>
                  <a:lumOff val="35000"/>
                </a:schemeClr>
              </a:solidFill>
              <a:latin typeface="Calibri" panose="020F0502020204030204" pitchFamily="34" charset="0"/>
              <a:cs typeface="Times New Roman" panose="02020603050405020304" pitchFamily="18" charset="0"/>
            </a:endParaRPr>
          </a:p>
          <a:p>
            <a:pPr marL="114300">
              <a:lnSpc>
                <a:spcPct val="120000"/>
              </a:lnSpc>
              <a:spcAft>
                <a:spcPts val="900"/>
              </a:spcAft>
            </a:pPr>
            <a:endParaRPr lang="en-US" sz="1800" u="sng" dirty="0">
              <a:solidFill>
                <a:schemeClr val="tx1">
                  <a:lumMod val="65000"/>
                  <a:lumOff val="35000"/>
                </a:schemeClr>
              </a:solidFill>
              <a:effectLst/>
              <a:latin typeface="Calibri" panose="020F0502020204030204" pitchFamily="34" charset="0"/>
              <a:ea typeface="Arial" panose="020B0604020202020204" pitchFamily="34" charset="0"/>
              <a:cs typeface="Times New Roman" panose="02020603050405020304" pitchFamily="18" charset="0"/>
            </a:endParaRPr>
          </a:p>
          <a:p>
            <a:pPr marL="114300">
              <a:lnSpc>
                <a:spcPct val="120000"/>
              </a:lnSpc>
              <a:spcAft>
                <a:spcPts val="900"/>
              </a:spcAft>
            </a:pPr>
            <a:r>
              <a:rPr lang="en-IN" dirty="0">
                <a:solidFill>
                  <a:schemeClr val="tx1">
                    <a:lumMod val="65000"/>
                    <a:lumOff val="35000"/>
                  </a:schemeClr>
                </a:solidFill>
                <a:latin typeface="Calibri" panose="020F0502020204030204" pitchFamily="34" charset="0"/>
                <a:cs typeface="Times New Roman" panose="02020603050405020304" pitchFamily="18" charset="0"/>
              </a:rPr>
              <a:t>[4] </a:t>
            </a:r>
            <a:r>
              <a:rPr lang="en-US" dirty="0">
                <a:solidFill>
                  <a:schemeClr val="tx1">
                    <a:lumMod val="65000"/>
                    <a:lumOff val="35000"/>
                  </a:schemeClr>
                </a:solidFill>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https://www.kaggle.com/datasets/itiresearch/wood-anomaly-detection-one-class-classification</a:t>
            </a:r>
            <a:endParaRPr lang="en-IN" dirty="0">
              <a:solidFill>
                <a:schemeClr val="tx1">
                  <a:lumMod val="65000"/>
                  <a:lumOff val="3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222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479269" y="2715574"/>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Black" panose="020B0A04020102020204" pitchFamily="34" charset="0"/>
              </a:rPr>
              <a:t>Thank You</a:t>
            </a:r>
          </a:p>
        </p:txBody>
      </p:sp>
    </p:spTree>
    <p:extLst>
      <p:ext uri="{BB962C8B-B14F-4D97-AF65-F5344CB8AC3E}">
        <p14:creationId xmlns:p14="http://schemas.microsoft.com/office/powerpoint/2010/main" val="176311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Agenda</a:t>
            </a:r>
          </a:p>
        </p:txBody>
      </p:sp>
      <p:sp>
        <p:nvSpPr>
          <p:cNvPr id="25" name="Rectangle 24">
            <a:extLst>
              <a:ext uri="{FF2B5EF4-FFF2-40B4-BE49-F238E27FC236}">
                <a16:creationId xmlns:a16="http://schemas.microsoft.com/office/drawing/2014/main" id="{89902B61-9545-0F78-BD14-E18418A8F904}"/>
              </a:ext>
            </a:extLst>
          </p:cNvPr>
          <p:cNvSpPr/>
          <p:nvPr/>
        </p:nvSpPr>
        <p:spPr>
          <a:xfrm>
            <a:off x="1311965" y="108857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F432991-3975-092C-578D-24035B8AB920}"/>
              </a:ext>
            </a:extLst>
          </p:cNvPr>
          <p:cNvSpPr/>
          <p:nvPr/>
        </p:nvSpPr>
        <p:spPr>
          <a:xfrm>
            <a:off x="1335156" y="1935726"/>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9261D23-A60B-6695-5113-F8AC05C2D6E7}"/>
              </a:ext>
            </a:extLst>
          </p:cNvPr>
          <p:cNvSpPr/>
          <p:nvPr/>
        </p:nvSpPr>
        <p:spPr>
          <a:xfrm>
            <a:off x="1335156" y="2744617"/>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C385BA3C-CB20-0A69-4986-C43290F1AEF3}"/>
              </a:ext>
            </a:extLst>
          </p:cNvPr>
          <p:cNvSpPr/>
          <p:nvPr/>
        </p:nvSpPr>
        <p:spPr>
          <a:xfrm>
            <a:off x="1358347" y="3591767"/>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1F9F9EB7-2D47-5A18-637C-1F7D13E2FDE2}"/>
              </a:ext>
            </a:extLst>
          </p:cNvPr>
          <p:cNvSpPr/>
          <p:nvPr/>
        </p:nvSpPr>
        <p:spPr>
          <a:xfrm>
            <a:off x="1358347" y="4357684"/>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04B998C1-BE2F-3BB7-DE87-C99DA3A48ECC}"/>
              </a:ext>
            </a:extLst>
          </p:cNvPr>
          <p:cNvSpPr/>
          <p:nvPr/>
        </p:nvSpPr>
        <p:spPr>
          <a:xfrm>
            <a:off x="1381538" y="5204834"/>
            <a:ext cx="9521687" cy="5892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829030-B651-EABC-81E4-065FAF5236CE}"/>
              </a:ext>
            </a:extLst>
          </p:cNvPr>
          <p:cNvSpPr/>
          <p:nvPr/>
        </p:nvSpPr>
        <p:spPr>
          <a:xfrm>
            <a:off x="387625" y="1990952"/>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21" name="Rectangle: Rounded Corners 20">
            <a:extLst>
              <a:ext uri="{FF2B5EF4-FFF2-40B4-BE49-F238E27FC236}">
                <a16:creationId xmlns:a16="http://schemas.microsoft.com/office/drawing/2014/main" id="{FFCE8546-7988-6F76-1859-BD63B816DE58}"/>
              </a:ext>
            </a:extLst>
          </p:cNvPr>
          <p:cNvSpPr/>
          <p:nvPr/>
        </p:nvSpPr>
        <p:spPr>
          <a:xfrm>
            <a:off x="387625" y="277304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22" name="Rectangle: Rounded Corners 21">
            <a:extLst>
              <a:ext uri="{FF2B5EF4-FFF2-40B4-BE49-F238E27FC236}">
                <a16:creationId xmlns:a16="http://schemas.microsoft.com/office/drawing/2014/main" id="{25CC7AB7-D61E-B4AE-57EC-F4C8EF769F45}"/>
              </a:ext>
            </a:extLst>
          </p:cNvPr>
          <p:cNvSpPr/>
          <p:nvPr/>
        </p:nvSpPr>
        <p:spPr>
          <a:xfrm>
            <a:off x="387624" y="3624282"/>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23" name="Rectangle: Rounded Corners 22">
            <a:extLst>
              <a:ext uri="{FF2B5EF4-FFF2-40B4-BE49-F238E27FC236}">
                <a16:creationId xmlns:a16="http://schemas.microsoft.com/office/drawing/2014/main" id="{E270CC99-80B3-E47C-2BAE-EE368FBD4D1A}"/>
              </a:ext>
            </a:extLst>
          </p:cNvPr>
          <p:cNvSpPr/>
          <p:nvPr/>
        </p:nvSpPr>
        <p:spPr>
          <a:xfrm>
            <a:off x="387625" y="4400417"/>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24" name="Rectangle: Rounded Corners 23">
            <a:extLst>
              <a:ext uri="{FF2B5EF4-FFF2-40B4-BE49-F238E27FC236}">
                <a16:creationId xmlns:a16="http://schemas.microsoft.com/office/drawing/2014/main" id="{2DC3D67C-7644-2053-ADD1-5388BC4041D2}"/>
              </a:ext>
            </a:extLst>
          </p:cNvPr>
          <p:cNvSpPr/>
          <p:nvPr/>
        </p:nvSpPr>
        <p:spPr>
          <a:xfrm>
            <a:off x="387624" y="5251656"/>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18" name="Rectangle: Rounded Corners 17">
            <a:extLst>
              <a:ext uri="{FF2B5EF4-FFF2-40B4-BE49-F238E27FC236}">
                <a16:creationId xmlns:a16="http://schemas.microsoft.com/office/drawing/2014/main" id="{67860ADB-A6BB-634E-9EE3-87046280CA45}"/>
              </a:ext>
            </a:extLst>
          </p:cNvPr>
          <p:cNvSpPr/>
          <p:nvPr/>
        </p:nvSpPr>
        <p:spPr>
          <a:xfrm>
            <a:off x="387626" y="1139713"/>
            <a:ext cx="1222513" cy="487017"/>
          </a:xfrm>
          <a:prstGeom prst="round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31" name="Title 1">
            <a:extLst>
              <a:ext uri="{FF2B5EF4-FFF2-40B4-BE49-F238E27FC236}">
                <a16:creationId xmlns:a16="http://schemas.microsoft.com/office/drawing/2014/main" id="{EF2F47C0-2C80-C5FB-26B6-0C02E3B0FDDA}"/>
              </a:ext>
            </a:extLst>
          </p:cNvPr>
          <p:cNvSpPr txBox="1">
            <a:spLocks/>
          </p:cNvSpPr>
          <p:nvPr/>
        </p:nvSpPr>
        <p:spPr>
          <a:xfrm>
            <a:off x="1784609" y="1113221"/>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Solution</a:t>
            </a:r>
            <a:r>
              <a:rPr lang="en-US" sz="1600" dirty="0">
                <a:latin typeface="+mn-lt"/>
              </a:rPr>
              <a:t> </a:t>
            </a:r>
            <a:r>
              <a:rPr lang="en-US" sz="2000" dirty="0">
                <a:latin typeface="+mn-lt"/>
              </a:rPr>
              <a:t>Overview</a:t>
            </a:r>
          </a:p>
        </p:txBody>
      </p:sp>
      <p:sp>
        <p:nvSpPr>
          <p:cNvPr id="32" name="Title 1">
            <a:extLst>
              <a:ext uri="{FF2B5EF4-FFF2-40B4-BE49-F238E27FC236}">
                <a16:creationId xmlns:a16="http://schemas.microsoft.com/office/drawing/2014/main" id="{6D5D1549-AE28-EF3B-BBF5-7FED937A3318}"/>
              </a:ext>
            </a:extLst>
          </p:cNvPr>
          <p:cNvSpPr txBox="1">
            <a:spLocks/>
          </p:cNvSpPr>
          <p:nvPr/>
        </p:nvSpPr>
        <p:spPr>
          <a:xfrm>
            <a:off x="1784609" y="1990952"/>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Data Source, Procurement and Other Details</a:t>
            </a:r>
          </a:p>
        </p:txBody>
      </p:sp>
      <p:sp>
        <p:nvSpPr>
          <p:cNvPr id="33" name="Title 1">
            <a:extLst>
              <a:ext uri="{FF2B5EF4-FFF2-40B4-BE49-F238E27FC236}">
                <a16:creationId xmlns:a16="http://schemas.microsoft.com/office/drawing/2014/main" id="{8B3E1527-ECA7-CFB9-278A-F406D5A76104}"/>
              </a:ext>
            </a:extLst>
          </p:cNvPr>
          <p:cNvSpPr txBox="1">
            <a:spLocks/>
          </p:cNvSpPr>
          <p:nvPr/>
        </p:nvSpPr>
        <p:spPr>
          <a:xfrm>
            <a:off x="1784609" y="2781076"/>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EDA Details and Insights</a:t>
            </a:r>
          </a:p>
        </p:txBody>
      </p:sp>
      <p:sp>
        <p:nvSpPr>
          <p:cNvPr id="34" name="Title 1">
            <a:extLst>
              <a:ext uri="{FF2B5EF4-FFF2-40B4-BE49-F238E27FC236}">
                <a16:creationId xmlns:a16="http://schemas.microsoft.com/office/drawing/2014/main" id="{06F15885-9099-BF00-23AB-4513B6348689}"/>
              </a:ext>
            </a:extLst>
          </p:cNvPr>
          <p:cNvSpPr txBox="1">
            <a:spLocks/>
          </p:cNvSpPr>
          <p:nvPr/>
        </p:nvSpPr>
        <p:spPr>
          <a:xfrm>
            <a:off x="1784609" y="3612313"/>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Conclusion</a:t>
            </a:r>
          </a:p>
        </p:txBody>
      </p:sp>
      <p:sp>
        <p:nvSpPr>
          <p:cNvPr id="35" name="Title 1">
            <a:extLst>
              <a:ext uri="{FF2B5EF4-FFF2-40B4-BE49-F238E27FC236}">
                <a16:creationId xmlns:a16="http://schemas.microsoft.com/office/drawing/2014/main" id="{37894A2A-0D01-5BFB-8072-4B239ACE085C}"/>
              </a:ext>
            </a:extLst>
          </p:cNvPr>
          <p:cNvSpPr txBox="1">
            <a:spLocks/>
          </p:cNvSpPr>
          <p:nvPr/>
        </p:nvSpPr>
        <p:spPr>
          <a:xfrm>
            <a:off x="1784609" y="4490044"/>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Next Steps</a:t>
            </a:r>
          </a:p>
        </p:txBody>
      </p:sp>
      <p:sp>
        <p:nvSpPr>
          <p:cNvPr id="36" name="Title 1">
            <a:extLst>
              <a:ext uri="{FF2B5EF4-FFF2-40B4-BE49-F238E27FC236}">
                <a16:creationId xmlns:a16="http://schemas.microsoft.com/office/drawing/2014/main" id="{45A1343D-D9B0-F3D5-320F-0B46031AA9F5}"/>
              </a:ext>
            </a:extLst>
          </p:cNvPr>
          <p:cNvSpPr txBox="1">
            <a:spLocks/>
          </p:cNvSpPr>
          <p:nvPr/>
        </p:nvSpPr>
        <p:spPr>
          <a:xfrm>
            <a:off x="1784609" y="5280168"/>
            <a:ext cx="6993300" cy="540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Reference</a:t>
            </a:r>
          </a:p>
        </p:txBody>
      </p:sp>
    </p:spTree>
    <p:extLst>
      <p:ext uri="{BB962C8B-B14F-4D97-AF65-F5344CB8AC3E}">
        <p14:creationId xmlns:p14="http://schemas.microsoft.com/office/powerpoint/2010/main" val="92694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Solution Overview</a:t>
            </a:r>
          </a:p>
        </p:txBody>
      </p:sp>
      <p:sp>
        <p:nvSpPr>
          <p:cNvPr id="17" name="TextBox 16">
            <a:extLst>
              <a:ext uri="{FF2B5EF4-FFF2-40B4-BE49-F238E27FC236}">
                <a16:creationId xmlns:a16="http://schemas.microsoft.com/office/drawing/2014/main" id="{42AA237A-6DD3-95E7-BD8A-C54E9C41F8CE}"/>
              </a:ext>
            </a:extLst>
          </p:cNvPr>
          <p:cNvSpPr txBox="1"/>
          <p:nvPr/>
        </p:nvSpPr>
        <p:spPr>
          <a:xfrm>
            <a:off x="290426" y="846414"/>
            <a:ext cx="11497383" cy="5232202"/>
          </a:xfrm>
          <a:prstGeom prst="rect">
            <a:avLst/>
          </a:prstGeom>
          <a:noFill/>
        </p:spPr>
        <p:txBody>
          <a:bodyPr wrap="square">
            <a:spAutoFit/>
          </a:bodyPr>
          <a:lstStyle/>
          <a:p>
            <a:r>
              <a:rPr lang="en-US" sz="2800" b="1" dirty="0">
                <a:solidFill>
                  <a:srgbClr val="404040"/>
                </a:solidFill>
                <a:latin typeface="Calibri" panose="020F0502020204030204" pitchFamily="34" charset="0"/>
                <a:ea typeface="Arial" panose="020B0604020202020204" pitchFamily="34" charset="0"/>
              </a:rPr>
              <a:t>A</a:t>
            </a:r>
            <a:r>
              <a:rPr lang="en-US" sz="1800" i="1" dirty="0">
                <a:solidFill>
                  <a:srgbClr val="404040"/>
                </a:solidFill>
                <a:effectLst/>
                <a:latin typeface="Calibri" panose="020F0502020204030204" pitchFamily="34" charset="0"/>
                <a:ea typeface="Arial" panose="020B0604020202020204" pitchFamily="34" charset="0"/>
              </a:rPr>
              <a:t>ccurate and swift quality inspection is very essential for meeting planned demand as well as maintaining good customer satisfaction scores in any manufacturing industry. </a:t>
            </a:r>
          </a:p>
          <a:p>
            <a:endParaRPr lang="en-US" dirty="0">
              <a:solidFill>
                <a:srgbClr val="404040"/>
              </a:solidFill>
              <a:latin typeface="Calibri" panose="020F0502020204030204" pitchFamily="34" charset="0"/>
              <a:ea typeface="Arial" panose="020B0604020202020204" pitchFamily="34" charset="0"/>
            </a:endParaRPr>
          </a:p>
          <a:p>
            <a:endParaRPr lang="en-US" sz="1800" dirty="0">
              <a:solidFill>
                <a:srgbClr val="404040"/>
              </a:solidFill>
              <a:effectLst/>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dirty="0">
              <a:solidFill>
                <a:srgbClr val="404040"/>
              </a:solidFill>
              <a:latin typeface="Calibri" panose="020F0502020204030204" pitchFamily="34" charset="0"/>
              <a:ea typeface="Arial" panose="020B0604020202020204" pitchFamily="34" charset="0"/>
            </a:endParaRPr>
          </a:p>
          <a:p>
            <a:endParaRPr lang="en-US" sz="1800" dirty="0">
              <a:solidFill>
                <a:srgbClr val="404040"/>
              </a:solidFill>
              <a:effectLst/>
              <a:latin typeface="Calibri" panose="020F0502020204030204" pitchFamily="34" charset="0"/>
              <a:ea typeface="Arial" panose="020B0604020202020204" pitchFamily="34" charset="0"/>
            </a:endParaRPr>
          </a:p>
          <a:p>
            <a:r>
              <a:rPr lang="en-US" b="1" dirty="0">
                <a:solidFill>
                  <a:srgbClr val="404040"/>
                </a:solidFill>
                <a:latin typeface="Calibri" panose="020F0502020204030204" pitchFamily="34" charset="0"/>
                <a:ea typeface="Arial" panose="020B0604020202020204" pitchFamily="34" charset="0"/>
              </a:rPr>
              <a:t>Project Scope:</a:t>
            </a:r>
            <a:r>
              <a:rPr lang="en-US" dirty="0">
                <a:solidFill>
                  <a:srgbClr val="404040"/>
                </a:solidFill>
                <a:latin typeface="Calibri" panose="020F0502020204030204" pitchFamily="34" charset="0"/>
                <a:ea typeface="Arial" panose="020B0604020202020204" pitchFamily="34" charset="0"/>
              </a:rPr>
              <a:t> F</a:t>
            </a:r>
            <a:r>
              <a:rPr lang="en-US" sz="1800" dirty="0">
                <a:solidFill>
                  <a:srgbClr val="404040"/>
                </a:solidFill>
                <a:effectLst/>
                <a:latin typeface="Calibri" panose="020F0502020204030204" pitchFamily="34" charset="0"/>
                <a:ea typeface="Arial" panose="020B0604020202020204" pitchFamily="34" charset="0"/>
              </a:rPr>
              <a:t>or current the project purpose we will be using images of manufactured wooden objects for training unsupervised models to identify possible defects in the object’s texture</a:t>
            </a:r>
            <a:endParaRPr lang="en-IN" dirty="0"/>
          </a:p>
        </p:txBody>
      </p:sp>
      <p:sp>
        <p:nvSpPr>
          <p:cNvPr id="2" name="Rectangle 1">
            <a:extLst>
              <a:ext uri="{FF2B5EF4-FFF2-40B4-BE49-F238E27FC236}">
                <a16:creationId xmlns:a16="http://schemas.microsoft.com/office/drawing/2014/main" id="{7F712CDB-2F06-8D8C-3C98-C93585BAC9D0}"/>
              </a:ext>
            </a:extLst>
          </p:cNvPr>
          <p:cNvSpPr/>
          <p:nvPr/>
        </p:nvSpPr>
        <p:spPr>
          <a:xfrm>
            <a:off x="409694" y="1868557"/>
            <a:ext cx="5593539" cy="328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ACC8FF-FC91-02E4-95C1-DBBDC5B245C7}"/>
              </a:ext>
            </a:extLst>
          </p:cNvPr>
          <p:cNvSpPr/>
          <p:nvPr/>
        </p:nvSpPr>
        <p:spPr>
          <a:xfrm>
            <a:off x="6003233" y="1867284"/>
            <a:ext cx="5593539" cy="328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977AB82A-BB93-C4B0-57FE-0B8320EAB339}"/>
              </a:ext>
            </a:extLst>
          </p:cNvPr>
          <p:cNvCxnSpPr/>
          <p:nvPr/>
        </p:nvCxnSpPr>
        <p:spPr>
          <a:xfrm>
            <a:off x="6003232" y="1867284"/>
            <a:ext cx="0" cy="3289852"/>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2284EB13-7839-0F70-1605-CD35C32419B9}"/>
              </a:ext>
            </a:extLst>
          </p:cNvPr>
          <p:cNvGrpSpPr/>
          <p:nvPr/>
        </p:nvGrpSpPr>
        <p:grpSpPr>
          <a:xfrm>
            <a:off x="5516215" y="2941982"/>
            <a:ext cx="974035" cy="974035"/>
            <a:chOff x="5516215" y="2941982"/>
            <a:chExt cx="974035" cy="974035"/>
          </a:xfrm>
        </p:grpSpPr>
        <p:sp>
          <p:nvSpPr>
            <p:cNvPr id="5" name="Oval 4">
              <a:extLst>
                <a:ext uri="{FF2B5EF4-FFF2-40B4-BE49-F238E27FC236}">
                  <a16:creationId xmlns:a16="http://schemas.microsoft.com/office/drawing/2014/main" id="{8B67A808-4B2C-EA46-2821-059D500DCF59}"/>
                </a:ext>
              </a:extLst>
            </p:cNvPr>
            <p:cNvSpPr/>
            <p:nvPr/>
          </p:nvSpPr>
          <p:spPr>
            <a:xfrm>
              <a:off x="5516215" y="2941982"/>
              <a:ext cx="974035" cy="97403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B7364B9-6EF6-0A3D-7308-571BA94F0C70}"/>
                </a:ext>
              </a:extLst>
            </p:cNvPr>
            <p:cNvSpPr txBox="1"/>
            <p:nvPr/>
          </p:nvSpPr>
          <p:spPr>
            <a:xfrm>
              <a:off x="5796163" y="3180520"/>
              <a:ext cx="579785" cy="276999"/>
            </a:xfrm>
            <a:prstGeom prst="rect">
              <a:avLst/>
            </a:prstGeom>
            <a:noFill/>
          </p:spPr>
          <p:txBody>
            <a:bodyPr wrap="square" rtlCol="0">
              <a:spAutoFit/>
            </a:bodyPr>
            <a:lstStyle/>
            <a:p>
              <a:r>
                <a:rPr lang="en-IN" sz="1200" b="1" dirty="0">
                  <a:solidFill>
                    <a:schemeClr val="bg1"/>
                  </a:solidFill>
                </a:rPr>
                <a:t>What</a:t>
              </a:r>
            </a:p>
          </p:txBody>
        </p:sp>
        <p:sp>
          <p:nvSpPr>
            <p:cNvPr id="7" name="TextBox 6">
              <a:extLst>
                <a:ext uri="{FF2B5EF4-FFF2-40B4-BE49-F238E27FC236}">
                  <a16:creationId xmlns:a16="http://schemas.microsoft.com/office/drawing/2014/main" id="{1658FF4E-D0FD-BCFD-A769-504C48A055AF}"/>
                </a:ext>
              </a:extLst>
            </p:cNvPr>
            <p:cNvSpPr txBox="1"/>
            <p:nvPr/>
          </p:nvSpPr>
          <p:spPr>
            <a:xfrm>
              <a:off x="5759164" y="3402570"/>
              <a:ext cx="579785" cy="276999"/>
            </a:xfrm>
            <a:prstGeom prst="rect">
              <a:avLst/>
            </a:prstGeom>
            <a:noFill/>
          </p:spPr>
          <p:txBody>
            <a:bodyPr wrap="square" rtlCol="0">
              <a:spAutoFit/>
            </a:bodyPr>
            <a:lstStyle/>
            <a:p>
              <a:r>
                <a:rPr lang="en-IN" sz="1200" b="1" dirty="0">
                  <a:solidFill>
                    <a:schemeClr val="bg1"/>
                  </a:solidFill>
                </a:rPr>
                <a:t>Why</a:t>
              </a:r>
            </a:p>
          </p:txBody>
        </p:sp>
        <p:cxnSp>
          <p:nvCxnSpPr>
            <p:cNvPr id="9" name="Straight Arrow Connector 8">
              <a:extLst>
                <a:ext uri="{FF2B5EF4-FFF2-40B4-BE49-F238E27FC236}">
                  <a16:creationId xmlns:a16="http://schemas.microsoft.com/office/drawing/2014/main" id="{1A4CF552-4A09-9993-4FC0-72169509F54E}"/>
                </a:ext>
              </a:extLst>
            </p:cNvPr>
            <p:cNvCxnSpPr>
              <a:cxnSpLocks/>
            </p:cNvCxnSpPr>
            <p:nvPr/>
          </p:nvCxnSpPr>
          <p:spPr>
            <a:xfrm flipH="1">
              <a:off x="5585792" y="3313119"/>
              <a:ext cx="21866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67E7B3-076F-7304-55BA-CBBDC7E53C97}"/>
                </a:ext>
              </a:extLst>
            </p:cNvPr>
            <p:cNvCxnSpPr>
              <a:cxnSpLocks/>
            </p:cNvCxnSpPr>
            <p:nvPr/>
          </p:nvCxnSpPr>
          <p:spPr>
            <a:xfrm>
              <a:off x="6185451" y="3554971"/>
              <a:ext cx="21866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2FFA51E2-B97F-E2FE-1ECE-3FD2B53E0511}"/>
              </a:ext>
            </a:extLst>
          </p:cNvPr>
          <p:cNvSpPr txBox="1"/>
          <p:nvPr/>
        </p:nvSpPr>
        <p:spPr>
          <a:xfrm>
            <a:off x="404191" y="2399017"/>
            <a:ext cx="5277670" cy="2246769"/>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Majority of the industries deploys workers for </a:t>
            </a:r>
            <a:r>
              <a:rPr lang="en-US" sz="1400" b="1" dirty="0">
                <a:solidFill>
                  <a:srgbClr val="404040"/>
                </a:solidFill>
                <a:effectLst/>
                <a:latin typeface="Calibri" panose="020F0502020204030204" pitchFamily="34" charset="0"/>
                <a:ea typeface="Arial" panose="020B0604020202020204" pitchFamily="34" charset="0"/>
              </a:rPr>
              <a:t>manual identification of product defects</a:t>
            </a:r>
          </a:p>
          <a:p>
            <a:pPr marL="285750" indent="-285750">
              <a:buFont typeface="Wingdings" panose="05000000000000000000" pitchFamily="2" charset="2"/>
              <a:buChar char="Ø"/>
            </a:pPr>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Though </a:t>
            </a:r>
            <a:r>
              <a:rPr lang="en-US" sz="1400" b="1" dirty="0">
                <a:solidFill>
                  <a:srgbClr val="404040"/>
                </a:solidFill>
                <a:effectLst/>
                <a:latin typeface="Calibri" panose="020F0502020204030204" pitchFamily="34" charset="0"/>
                <a:ea typeface="Arial" panose="020B0604020202020204" pitchFamily="34" charset="0"/>
              </a:rPr>
              <a:t>manual QA </a:t>
            </a:r>
            <a:r>
              <a:rPr lang="en-US" sz="1400" dirty="0">
                <a:solidFill>
                  <a:srgbClr val="404040"/>
                </a:solidFill>
                <a:effectLst/>
                <a:latin typeface="Calibri" panose="020F0502020204030204" pitchFamily="34" charset="0"/>
                <a:ea typeface="Arial" panose="020B0604020202020204" pitchFamily="34" charset="0"/>
              </a:rPr>
              <a:t>is works well for minor industrial units, heavy manufacturing industries which mass produces physical goods </a:t>
            </a:r>
            <a:r>
              <a:rPr lang="en-US" sz="1400" b="1" dirty="0">
                <a:solidFill>
                  <a:srgbClr val="404040"/>
                </a:solidFill>
                <a:effectLst/>
                <a:latin typeface="Calibri" panose="020F0502020204030204" pitchFamily="34" charset="0"/>
                <a:ea typeface="Arial" panose="020B0604020202020204" pitchFamily="34" charset="0"/>
              </a:rPr>
              <a:t>needs autonomous</a:t>
            </a:r>
            <a:r>
              <a:rPr lang="en-US" sz="1400" dirty="0">
                <a:solidFill>
                  <a:srgbClr val="404040"/>
                </a:solidFill>
                <a:effectLst/>
                <a:latin typeface="Calibri" panose="020F0502020204030204" pitchFamily="34" charset="0"/>
                <a:ea typeface="Arial" panose="020B0604020202020204" pitchFamily="34" charset="0"/>
              </a:rPr>
              <a:t> system for manufacturing as well as quality inspection</a:t>
            </a:r>
          </a:p>
          <a:p>
            <a:pPr marL="285750" indent="-285750">
              <a:buFont typeface="Wingdings" panose="05000000000000000000" pitchFamily="2" charset="2"/>
              <a:buChar char="Ø"/>
            </a:pPr>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b="1" dirty="0">
                <a:solidFill>
                  <a:srgbClr val="404040"/>
                </a:solidFill>
                <a:effectLst/>
                <a:latin typeface="Calibri" panose="020F0502020204030204" pitchFamily="34" charset="0"/>
                <a:ea typeface="Arial" panose="020B0604020202020204" pitchFamily="34" charset="0"/>
              </a:rPr>
              <a:t>Manual inspection </a:t>
            </a:r>
            <a:r>
              <a:rPr lang="en-US" sz="1400" dirty="0">
                <a:solidFill>
                  <a:srgbClr val="404040"/>
                </a:solidFill>
                <a:effectLst/>
                <a:latin typeface="Calibri" panose="020F0502020204030204" pitchFamily="34" charset="0"/>
                <a:ea typeface="Arial" panose="020B0604020202020204" pitchFamily="34" charset="0"/>
              </a:rPr>
              <a:t>will not only </a:t>
            </a:r>
            <a:r>
              <a:rPr lang="en-US" sz="1400" b="1" dirty="0">
                <a:solidFill>
                  <a:srgbClr val="404040"/>
                </a:solidFill>
                <a:effectLst/>
                <a:latin typeface="Calibri" panose="020F0502020204030204" pitchFamily="34" charset="0"/>
                <a:ea typeface="Arial" panose="020B0604020202020204" pitchFamily="34" charset="0"/>
              </a:rPr>
              <a:t>slow</a:t>
            </a:r>
            <a:r>
              <a:rPr lang="en-US" sz="1400" dirty="0">
                <a:solidFill>
                  <a:srgbClr val="404040"/>
                </a:solidFill>
                <a:effectLst/>
                <a:latin typeface="Calibri" panose="020F0502020204030204" pitchFamily="34" charset="0"/>
                <a:ea typeface="Arial" panose="020B0604020202020204" pitchFamily="34" charset="0"/>
              </a:rPr>
              <a:t> down the manufacturing process but also has serious impact business operating cost</a:t>
            </a:r>
          </a:p>
        </p:txBody>
      </p:sp>
      <p:sp>
        <p:nvSpPr>
          <p:cNvPr id="19" name="TextBox 18">
            <a:extLst>
              <a:ext uri="{FF2B5EF4-FFF2-40B4-BE49-F238E27FC236}">
                <a16:creationId xmlns:a16="http://schemas.microsoft.com/office/drawing/2014/main" id="{1ABC24E7-C9DF-2F06-8331-02C8314D66AC}"/>
              </a:ext>
            </a:extLst>
          </p:cNvPr>
          <p:cNvSpPr txBox="1"/>
          <p:nvPr/>
        </p:nvSpPr>
        <p:spPr>
          <a:xfrm>
            <a:off x="6438369" y="2228844"/>
            <a:ext cx="5158402" cy="2677656"/>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Growing </a:t>
            </a:r>
            <a:r>
              <a:rPr lang="en-US" sz="1400" b="1" dirty="0">
                <a:solidFill>
                  <a:srgbClr val="404040"/>
                </a:solidFill>
                <a:effectLst/>
                <a:latin typeface="Calibri" panose="020F0502020204030204" pitchFamily="34" charset="0"/>
                <a:ea typeface="Arial" panose="020B0604020202020204" pitchFamily="34" charset="0"/>
              </a:rPr>
              <a:t>human resource cost </a:t>
            </a:r>
            <a:r>
              <a:rPr lang="en-US" sz="1400" dirty="0">
                <a:solidFill>
                  <a:srgbClr val="404040"/>
                </a:solidFill>
                <a:effectLst/>
                <a:latin typeface="Calibri" panose="020F0502020204030204" pitchFamily="34" charset="0"/>
                <a:ea typeface="Arial" panose="020B0604020202020204" pitchFamily="34" charset="0"/>
              </a:rPr>
              <a:t>is also one of the major factors which signals business to move out of traditional manual QA to automated one.</a:t>
            </a:r>
          </a:p>
          <a:p>
            <a:pPr marL="285750" indent="-285750">
              <a:buFont typeface="Wingdings" panose="05000000000000000000" pitchFamily="2" charset="2"/>
              <a:buChar char="Ø"/>
            </a:pPr>
            <a:endParaRPr lang="en-US" sz="1400" dirty="0">
              <a:solidFill>
                <a:srgbClr val="404040"/>
              </a:solidFill>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 As occurrence of </a:t>
            </a:r>
            <a:r>
              <a:rPr lang="en-US" sz="1400" b="1" dirty="0">
                <a:solidFill>
                  <a:srgbClr val="404040"/>
                </a:solidFill>
                <a:effectLst/>
                <a:latin typeface="Calibri" panose="020F0502020204030204" pitchFamily="34" charset="0"/>
                <a:ea typeface="Arial" panose="020B0604020202020204" pitchFamily="34" charset="0"/>
              </a:rPr>
              <a:t>defects/anomalies is a rare instance </a:t>
            </a:r>
            <a:r>
              <a:rPr lang="en-US" sz="1400" dirty="0">
                <a:solidFill>
                  <a:srgbClr val="404040"/>
                </a:solidFill>
                <a:effectLst/>
                <a:latin typeface="Calibri" panose="020F0502020204030204" pitchFamily="34" charset="0"/>
                <a:ea typeface="Arial" panose="020B0604020202020204" pitchFamily="34" charset="0"/>
              </a:rPr>
              <a:t>hence less data to train models, this makes modeling anomalies very difficult</a:t>
            </a:r>
          </a:p>
          <a:p>
            <a:endParaRPr lang="en-US" sz="1400" dirty="0">
              <a:solidFill>
                <a:srgbClr val="404040"/>
              </a:solidFill>
              <a:effectLst/>
              <a:latin typeface="Calibri" panose="020F0502020204030204" pitchFamily="34" charset="0"/>
              <a:ea typeface="Arial" panose="020B0604020202020204" pitchFamily="34" charset="0"/>
            </a:endParaRPr>
          </a:p>
          <a:p>
            <a:pPr marL="285750" indent="-285750">
              <a:buFont typeface="Wingdings" panose="05000000000000000000" pitchFamily="2" charset="2"/>
              <a:buChar char="Ø"/>
            </a:pPr>
            <a:r>
              <a:rPr lang="en-US" sz="1400" dirty="0">
                <a:solidFill>
                  <a:srgbClr val="404040"/>
                </a:solidFill>
                <a:effectLst/>
                <a:latin typeface="Calibri" panose="020F0502020204030204" pitchFamily="34" charset="0"/>
                <a:ea typeface="Arial" panose="020B0604020202020204" pitchFamily="34" charset="0"/>
              </a:rPr>
              <a:t>This problem of anomaly detection under the presence of </a:t>
            </a:r>
            <a:r>
              <a:rPr lang="en-US" sz="1400" b="1" dirty="0">
                <a:solidFill>
                  <a:srgbClr val="404040"/>
                </a:solidFill>
                <a:effectLst/>
                <a:latin typeface="Calibri" panose="020F0502020204030204" pitchFamily="34" charset="0"/>
                <a:ea typeface="Arial" panose="020B0604020202020204" pitchFamily="34" charset="0"/>
              </a:rPr>
              <a:t>low or no tagged data</a:t>
            </a:r>
            <a:r>
              <a:rPr lang="en-US" sz="1400" dirty="0">
                <a:solidFill>
                  <a:srgbClr val="404040"/>
                </a:solidFill>
                <a:effectLst/>
                <a:latin typeface="Calibri" panose="020F0502020204030204" pitchFamily="34" charset="0"/>
                <a:ea typeface="Arial" panose="020B0604020202020204" pitchFamily="34" charset="0"/>
              </a:rPr>
              <a:t> needs </a:t>
            </a:r>
            <a:r>
              <a:rPr lang="en-US" sz="1400" b="1" dirty="0">
                <a:solidFill>
                  <a:srgbClr val="404040"/>
                </a:solidFill>
                <a:effectLst/>
                <a:latin typeface="Calibri" panose="020F0502020204030204" pitchFamily="34" charset="0"/>
                <a:ea typeface="Arial" panose="020B0604020202020204" pitchFamily="34" charset="0"/>
              </a:rPr>
              <a:t>unsupervised</a:t>
            </a:r>
            <a:r>
              <a:rPr lang="en-US" sz="1400" dirty="0">
                <a:solidFill>
                  <a:srgbClr val="404040"/>
                </a:solidFill>
                <a:effectLst/>
                <a:latin typeface="Calibri" panose="020F0502020204030204" pitchFamily="34" charset="0"/>
                <a:ea typeface="Arial" panose="020B0604020202020204" pitchFamily="34" charset="0"/>
              </a:rPr>
              <a:t> machine learning and deep learning techniques instead of traditional classification based models</a:t>
            </a:r>
          </a:p>
        </p:txBody>
      </p:sp>
    </p:spTree>
    <p:extLst>
      <p:ext uri="{BB962C8B-B14F-4D97-AF65-F5344CB8AC3E}">
        <p14:creationId xmlns:p14="http://schemas.microsoft.com/office/powerpoint/2010/main" val="83318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Data Source, Procurement and Details</a:t>
            </a:r>
          </a:p>
        </p:txBody>
      </p:sp>
      <p:sp>
        <p:nvSpPr>
          <p:cNvPr id="8" name="TextBox 7">
            <a:extLst>
              <a:ext uri="{FF2B5EF4-FFF2-40B4-BE49-F238E27FC236}">
                <a16:creationId xmlns:a16="http://schemas.microsoft.com/office/drawing/2014/main" id="{C639E5E3-094B-D89A-A934-C782E31F839D}"/>
              </a:ext>
            </a:extLst>
          </p:cNvPr>
          <p:cNvSpPr txBox="1"/>
          <p:nvPr/>
        </p:nvSpPr>
        <p:spPr>
          <a:xfrm>
            <a:off x="290426" y="924339"/>
            <a:ext cx="11646470" cy="4695131"/>
          </a:xfrm>
          <a:prstGeom prst="rect">
            <a:avLst/>
          </a:prstGeom>
          <a:noFill/>
        </p:spPr>
        <p:txBody>
          <a:bodyPr wrap="square">
            <a:spAutoFit/>
          </a:bodyPr>
          <a:lstStyle/>
          <a:p>
            <a:r>
              <a:rPr lang="en-US" b="1" dirty="0">
                <a:solidFill>
                  <a:srgbClr val="404040"/>
                </a:solidFill>
                <a:latin typeface="Calibri" panose="020F0502020204030204" pitchFamily="34" charset="0"/>
                <a:ea typeface="Arial" panose="020B0604020202020204" pitchFamily="34" charset="0"/>
              </a:rPr>
              <a:t>Data Source:</a:t>
            </a:r>
            <a:r>
              <a:rPr lang="en-US" dirty="0">
                <a:solidFill>
                  <a:srgbClr val="404040"/>
                </a:solidFill>
                <a:latin typeface="Calibri" panose="020F0502020204030204" pitchFamily="34" charset="0"/>
                <a:ea typeface="Arial" panose="020B0604020202020204" pitchFamily="34" charset="0"/>
              </a:rPr>
              <a:t> </a:t>
            </a:r>
            <a:r>
              <a:rPr lang="pt-BR" dirty="0">
                <a:solidFill>
                  <a:srgbClr val="404040"/>
                </a:solidFill>
                <a:latin typeface="Calibri" panose="020F0502020204030204" pitchFamily="34" charset="0"/>
                <a:ea typeface="Arial" panose="020B0604020202020204" pitchFamily="34" charset="0"/>
              </a:rPr>
              <a:t>Kaggle.com (Orginally shared by ITI-Instituto Tecnológico de Informática)</a:t>
            </a:r>
          </a:p>
          <a:p>
            <a:endParaRPr lang="pt-BR" b="1"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Source Description:</a:t>
            </a:r>
            <a:r>
              <a:rPr lang="en-US" dirty="0">
                <a:solidFill>
                  <a:srgbClr val="404040"/>
                </a:solidFill>
                <a:latin typeface="Calibri" panose="020F0502020204030204" pitchFamily="34" charset="0"/>
              </a:rPr>
              <a:t> Following is the source description as per Wiki “</a:t>
            </a:r>
            <a:r>
              <a:rPr lang="en-US" i="1" dirty="0">
                <a:solidFill>
                  <a:srgbClr val="404040"/>
                </a:solidFill>
                <a:latin typeface="Calibri" panose="020F0502020204030204" pitchFamily="34" charset="0"/>
              </a:rPr>
              <a:t>Kaggle, a subsidiary of Google LLC, is an online community of data scientists and machine learning practitioners. Kaggle allows users to find and publish data sets, explore and build models</a:t>
            </a:r>
            <a:r>
              <a:rPr lang="en-US" dirty="0">
                <a:solidFill>
                  <a:srgbClr val="404040"/>
                </a:solidFill>
                <a:latin typeface="Calibri" panose="020F0502020204030204" pitchFamily="34" charset="0"/>
              </a:rPr>
              <a:t>”</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Method of Procurement:</a:t>
            </a:r>
            <a:r>
              <a:rPr lang="en-US" dirty="0">
                <a:solidFill>
                  <a:srgbClr val="404040"/>
                </a:solidFill>
                <a:latin typeface="Calibri" panose="020F0502020204030204" pitchFamily="34" charset="0"/>
              </a:rPr>
              <a:t>  Direct download from Kaggle.com</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Data Context:</a:t>
            </a:r>
            <a:r>
              <a:rPr lang="en-US" dirty="0">
                <a:solidFill>
                  <a:srgbClr val="404040"/>
                </a:solidFill>
                <a:latin typeface="Calibri" panose="020F0502020204030204" pitchFamily="34" charset="0"/>
              </a:rPr>
              <a:t> Data consists of set images belonging to an wooden objected manufactured post industrial operations. Images belong to a single product with looks like a wheel. Data provided has images for both good and faulty wooden objects under different folders. As the idea of the current project is to us unsupervised techniques for anomaly detection we will be using only images under “train” and “validation” folders (which only contains images of object without defects) and “test” (which only contains images of object with defects) for evaluation of unsupervised model developed.</a:t>
            </a:r>
          </a:p>
          <a:p>
            <a:endParaRPr lang="en-US" dirty="0">
              <a:solidFill>
                <a:srgbClr val="404040"/>
              </a:solidFill>
              <a:latin typeface="Calibri" panose="020F0502020204030204" pitchFamily="34" charset="0"/>
            </a:endParaRPr>
          </a:p>
          <a:p>
            <a:r>
              <a:rPr lang="en-US" b="1" dirty="0">
                <a:solidFill>
                  <a:srgbClr val="404040"/>
                </a:solidFill>
                <a:latin typeface="Calibri" panose="020F0502020204030204" pitchFamily="34" charset="0"/>
              </a:rPr>
              <a:t>Source Link:</a:t>
            </a:r>
            <a:r>
              <a:rPr lang="en-US" dirty="0">
                <a:solidFill>
                  <a:srgbClr val="404040"/>
                </a:solidFill>
                <a:latin typeface="Calibri" panose="020F0502020204030204" pitchFamily="34" charset="0"/>
              </a:rPr>
              <a:t> </a:t>
            </a:r>
            <a:r>
              <a:rPr lang="en-US" sz="1800" u="sng" dirty="0">
                <a:solidFill>
                  <a:srgbClr val="F2194A"/>
                </a:solidFill>
                <a:effectLst/>
                <a:latin typeface="Arial" panose="020B0604020202020204" pitchFamily="34" charset="0"/>
                <a:ea typeface="Arial" panose="020B06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https://www.kaggle.com/datasets/itiresearch/wood-anomaly-detection-one-class-classification</a:t>
            </a:r>
            <a:endParaRPr lang="en-IN" sz="1800" dirty="0">
              <a:solidFill>
                <a:srgbClr val="F2194A"/>
              </a:solidFill>
              <a:effectLst/>
              <a:latin typeface="Arial" panose="020B0604020202020204" pitchFamily="34"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802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67748" y="401540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6" y="210913"/>
            <a:ext cx="6993300"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EDA Details and Insights</a:t>
            </a:r>
          </a:p>
        </p:txBody>
      </p:sp>
      <p:sp>
        <p:nvSpPr>
          <p:cNvPr id="8" name="TextBox 7">
            <a:extLst>
              <a:ext uri="{FF2B5EF4-FFF2-40B4-BE49-F238E27FC236}">
                <a16:creationId xmlns:a16="http://schemas.microsoft.com/office/drawing/2014/main" id="{C639E5E3-094B-D89A-A934-C782E31F839D}"/>
              </a:ext>
            </a:extLst>
          </p:cNvPr>
          <p:cNvSpPr txBox="1"/>
          <p:nvPr/>
        </p:nvSpPr>
        <p:spPr>
          <a:xfrm>
            <a:off x="290426" y="964095"/>
            <a:ext cx="4122548" cy="2585323"/>
          </a:xfrm>
          <a:prstGeom prst="rect">
            <a:avLst/>
          </a:prstGeom>
          <a:noFill/>
        </p:spPr>
        <p:txBody>
          <a:bodyPr wrap="square">
            <a:spAutoFit/>
          </a:bodyPr>
          <a:lstStyle/>
          <a:p>
            <a:r>
              <a:rPr lang="en-IN" b="1" dirty="0">
                <a:solidFill>
                  <a:srgbClr val="404040"/>
                </a:solidFill>
                <a:latin typeface="Calibri" panose="020F0502020204030204" pitchFamily="34" charset="0"/>
                <a:ea typeface="Arial" panose="020B0604020202020204" pitchFamily="34" charset="0"/>
              </a:rPr>
              <a:t>Total # of Non-Anomalous Images (Train):</a:t>
            </a:r>
          </a:p>
          <a:p>
            <a:endParaRPr lang="en-IN" b="1" dirty="0">
              <a:solidFill>
                <a:srgbClr val="404040"/>
              </a:solidFill>
              <a:latin typeface="Calibri" panose="020F0502020204030204" pitchFamily="34" charset="0"/>
              <a:ea typeface="Arial" panose="020B0604020202020204" pitchFamily="34" charset="0"/>
            </a:endParaRPr>
          </a:p>
          <a:p>
            <a:endParaRPr lang="en-IN" b="1" dirty="0">
              <a:solidFill>
                <a:srgbClr val="404040"/>
              </a:solidFill>
              <a:latin typeface="Calibri" panose="020F0502020204030204" pitchFamily="34" charset="0"/>
              <a:ea typeface="Arial" panose="020B0604020202020204" pitchFamily="34" charset="0"/>
            </a:endParaRPr>
          </a:p>
          <a:p>
            <a:r>
              <a:rPr lang="en-IN" b="1" dirty="0">
                <a:solidFill>
                  <a:srgbClr val="404040"/>
                </a:solidFill>
                <a:latin typeface="Calibri" panose="020F0502020204030204" pitchFamily="34" charset="0"/>
                <a:ea typeface="Arial" panose="020B0604020202020204" pitchFamily="34" charset="0"/>
              </a:rPr>
              <a:t>Total # of Anomalous Images (Test):</a:t>
            </a:r>
          </a:p>
          <a:p>
            <a:endParaRPr lang="en-IN" b="1" dirty="0">
              <a:solidFill>
                <a:srgbClr val="404040"/>
              </a:solidFill>
              <a:latin typeface="Calibri" panose="020F0502020204030204" pitchFamily="34" charset="0"/>
              <a:ea typeface="Arial" panose="020B0604020202020204" pitchFamily="34" charset="0"/>
            </a:endParaRPr>
          </a:p>
          <a:p>
            <a:endParaRPr lang="en-IN" b="1" dirty="0">
              <a:solidFill>
                <a:srgbClr val="404040"/>
              </a:solidFill>
              <a:latin typeface="Calibri" panose="020F0502020204030204" pitchFamily="34" charset="0"/>
              <a:ea typeface="Arial" panose="020B0604020202020204" pitchFamily="34" charset="0"/>
            </a:endParaRPr>
          </a:p>
          <a:p>
            <a:r>
              <a:rPr lang="en-IN" b="1" dirty="0">
                <a:solidFill>
                  <a:srgbClr val="404040"/>
                </a:solidFill>
                <a:latin typeface="Calibri" panose="020F0502020204030204" pitchFamily="34" charset="0"/>
                <a:ea typeface="Arial" panose="020B0604020202020204" pitchFamily="34" charset="0"/>
              </a:rPr>
              <a:t>Total # of Unique Image Sizes: </a:t>
            </a:r>
          </a:p>
          <a:p>
            <a:endParaRPr lang="en-IN" b="1" dirty="0">
              <a:solidFill>
                <a:srgbClr val="404040"/>
              </a:solidFill>
              <a:latin typeface="Calibri" panose="020F0502020204030204" pitchFamily="34" charset="0"/>
            </a:endParaRPr>
          </a:p>
          <a:p>
            <a:endParaRPr lang="en-US" dirty="0">
              <a:solidFill>
                <a:srgbClr val="404040"/>
              </a:solidFill>
              <a:latin typeface="Calibri" panose="020F0502020204030204" pitchFamily="34" charset="0"/>
            </a:endParaRPr>
          </a:p>
        </p:txBody>
      </p:sp>
      <p:sp>
        <p:nvSpPr>
          <p:cNvPr id="2" name="Rectangle 1">
            <a:extLst>
              <a:ext uri="{FF2B5EF4-FFF2-40B4-BE49-F238E27FC236}">
                <a16:creationId xmlns:a16="http://schemas.microsoft.com/office/drawing/2014/main" id="{8C596261-5DC6-DD62-7A64-DA495D065D0E}"/>
              </a:ext>
            </a:extLst>
          </p:cNvPr>
          <p:cNvSpPr/>
          <p:nvPr/>
        </p:nvSpPr>
        <p:spPr>
          <a:xfrm>
            <a:off x="367748" y="4353339"/>
            <a:ext cx="11479695" cy="17294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As its observed from the initial EDA that data extracted has only 953 image which is a bit less from ML/DL models to learn</a:t>
            </a:r>
          </a:p>
          <a:p>
            <a:pPr marL="742950" lvl="1" indent="-285750">
              <a:buFont typeface="Arial" panose="020B0604020202020204" pitchFamily="34" charset="0"/>
              <a:buChar char="•"/>
            </a:pPr>
            <a:r>
              <a:rPr lang="en-IN" dirty="0">
                <a:solidFill>
                  <a:schemeClr val="tx1">
                    <a:lumMod val="65000"/>
                    <a:lumOff val="35000"/>
                  </a:schemeClr>
                </a:solidFill>
              </a:rPr>
              <a:t>To address this data quantity issue image rotation technique can be used for increasing data volumes for training</a:t>
            </a:r>
          </a:p>
          <a:p>
            <a:pPr marL="285750" indent="-285750">
              <a:buFont typeface="Arial" panose="020B0604020202020204" pitchFamily="34" charset="0"/>
              <a:buChar char="•"/>
            </a:pPr>
            <a:r>
              <a:rPr lang="en-IN" dirty="0">
                <a:solidFill>
                  <a:schemeClr val="tx1">
                    <a:lumMod val="65000"/>
                    <a:lumOff val="35000"/>
                  </a:schemeClr>
                </a:solidFill>
              </a:rPr>
              <a:t> We have 1,257 unique image dimensions out of 1,280 images this shows that as part of pre-processing we need to resize the images before we start model development</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3995532"/>
            <a:ext cx="2315817" cy="369332"/>
          </a:xfrm>
          <a:prstGeom prst="rect">
            <a:avLst/>
          </a:prstGeom>
          <a:noFill/>
        </p:spPr>
        <p:txBody>
          <a:bodyPr wrap="square" rtlCol="0">
            <a:spAutoFit/>
          </a:bodyPr>
          <a:lstStyle/>
          <a:p>
            <a:r>
              <a:rPr lang="en-IN" b="1" dirty="0">
                <a:solidFill>
                  <a:schemeClr val="bg1"/>
                </a:solidFill>
              </a:rPr>
              <a:t>Key Insights:</a:t>
            </a:r>
          </a:p>
        </p:txBody>
      </p:sp>
      <p:sp>
        <p:nvSpPr>
          <p:cNvPr id="5" name="Rectangle: Rounded Corners 4">
            <a:extLst>
              <a:ext uri="{FF2B5EF4-FFF2-40B4-BE49-F238E27FC236}">
                <a16:creationId xmlns:a16="http://schemas.microsoft.com/office/drawing/2014/main" id="{1050DECB-73EB-E6C1-200F-8E0907E48F36}"/>
              </a:ext>
            </a:extLst>
          </p:cNvPr>
          <p:cNvSpPr/>
          <p:nvPr/>
        </p:nvSpPr>
        <p:spPr>
          <a:xfrm>
            <a:off x="4482548" y="964095"/>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953</a:t>
            </a:r>
          </a:p>
        </p:txBody>
      </p:sp>
      <p:sp>
        <p:nvSpPr>
          <p:cNvPr id="6" name="Rectangle: Rounded Corners 5">
            <a:extLst>
              <a:ext uri="{FF2B5EF4-FFF2-40B4-BE49-F238E27FC236}">
                <a16:creationId xmlns:a16="http://schemas.microsoft.com/office/drawing/2014/main" id="{FA6CD5B4-09CB-81DE-AE22-0FD5CDF9EAD1}"/>
              </a:ext>
            </a:extLst>
          </p:cNvPr>
          <p:cNvSpPr/>
          <p:nvPr/>
        </p:nvSpPr>
        <p:spPr>
          <a:xfrm>
            <a:off x="4482548" y="1826503"/>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327</a:t>
            </a:r>
          </a:p>
        </p:txBody>
      </p:sp>
      <p:sp>
        <p:nvSpPr>
          <p:cNvPr id="7" name="Rectangle: Rounded Corners 6">
            <a:extLst>
              <a:ext uri="{FF2B5EF4-FFF2-40B4-BE49-F238E27FC236}">
                <a16:creationId xmlns:a16="http://schemas.microsoft.com/office/drawing/2014/main" id="{4A3B4715-8CE4-7693-9DD6-9F11F80C54D2}"/>
              </a:ext>
            </a:extLst>
          </p:cNvPr>
          <p:cNvSpPr/>
          <p:nvPr/>
        </p:nvSpPr>
        <p:spPr>
          <a:xfrm>
            <a:off x="4482548" y="2647431"/>
            <a:ext cx="2027582" cy="407505"/>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50000"/>
                    <a:lumOff val="50000"/>
                  </a:schemeClr>
                </a:solidFill>
              </a:rPr>
              <a:t>1,257 out of 1,280</a:t>
            </a:r>
          </a:p>
        </p:txBody>
      </p:sp>
      <p:pic>
        <p:nvPicPr>
          <p:cNvPr id="10" name="Picture 9">
            <a:extLst>
              <a:ext uri="{FF2B5EF4-FFF2-40B4-BE49-F238E27FC236}">
                <a16:creationId xmlns:a16="http://schemas.microsoft.com/office/drawing/2014/main" id="{4E9F8569-0BE3-55C9-3031-58BB80CA8437}"/>
              </a:ext>
            </a:extLst>
          </p:cNvPr>
          <p:cNvPicPr>
            <a:picLocks noChangeAspect="1"/>
          </p:cNvPicPr>
          <p:nvPr/>
        </p:nvPicPr>
        <p:blipFill rotWithShape="1">
          <a:blip r:embed="rId2"/>
          <a:srcRect b="22021"/>
          <a:stretch/>
        </p:blipFill>
        <p:spPr>
          <a:xfrm>
            <a:off x="9126387" y="457999"/>
            <a:ext cx="1234547" cy="3345641"/>
          </a:xfrm>
          <a:prstGeom prst="rect">
            <a:avLst/>
          </a:prstGeom>
        </p:spPr>
      </p:pic>
      <p:sp>
        <p:nvSpPr>
          <p:cNvPr id="11" name="TextBox 10">
            <a:extLst>
              <a:ext uri="{FF2B5EF4-FFF2-40B4-BE49-F238E27FC236}">
                <a16:creationId xmlns:a16="http://schemas.microsoft.com/office/drawing/2014/main" id="{3B718BCC-F979-34AD-8FC3-C98260AF7697}"/>
              </a:ext>
            </a:extLst>
          </p:cNvPr>
          <p:cNvSpPr txBox="1"/>
          <p:nvPr/>
        </p:nvSpPr>
        <p:spPr>
          <a:xfrm>
            <a:off x="8219661" y="3886200"/>
            <a:ext cx="3190461" cy="461665"/>
          </a:xfrm>
          <a:prstGeom prst="rect">
            <a:avLst/>
          </a:prstGeom>
          <a:noFill/>
        </p:spPr>
        <p:txBody>
          <a:bodyPr wrap="square" rtlCol="0">
            <a:spAutoFit/>
          </a:bodyPr>
          <a:lstStyle/>
          <a:p>
            <a:pPr algn="ctr"/>
            <a:r>
              <a:rPr lang="en-IN" sz="1200" dirty="0"/>
              <a:t>Table 1: Table showing a sample of images size and corresponding count of images</a:t>
            </a:r>
          </a:p>
        </p:txBody>
      </p:sp>
    </p:spTree>
    <p:extLst>
      <p:ext uri="{BB962C8B-B14F-4D97-AF65-F5344CB8AC3E}">
        <p14:creationId xmlns:p14="http://schemas.microsoft.com/office/powerpoint/2010/main" val="388802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1DD1EC-AE12-588B-C15E-2290EA09ABF0}"/>
              </a:ext>
            </a:extLst>
          </p:cNvPr>
          <p:cNvSpPr/>
          <p:nvPr/>
        </p:nvSpPr>
        <p:spPr>
          <a:xfrm>
            <a:off x="1172818" y="1303610"/>
            <a:ext cx="3886200" cy="2497032"/>
          </a:xfrm>
          <a:prstGeom prst="rect">
            <a:avLst/>
          </a:prstGeom>
          <a:no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5C376D5-1E7F-576A-780A-3FE0837D8447}"/>
              </a:ext>
            </a:extLst>
          </p:cNvPr>
          <p:cNvSpPr/>
          <p:nvPr/>
        </p:nvSpPr>
        <p:spPr>
          <a:xfrm>
            <a:off x="367748" y="401540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Sample Anomalous vs. Non-Anomalous Images  </a:t>
            </a:r>
          </a:p>
        </p:txBody>
      </p:sp>
      <p:sp>
        <p:nvSpPr>
          <p:cNvPr id="2" name="Rectangle 1">
            <a:extLst>
              <a:ext uri="{FF2B5EF4-FFF2-40B4-BE49-F238E27FC236}">
                <a16:creationId xmlns:a16="http://schemas.microsoft.com/office/drawing/2014/main" id="{8C596261-5DC6-DD62-7A64-DA495D065D0E}"/>
              </a:ext>
            </a:extLst>
          </p:cNvPr>
          <p:cNvSpPr/>
          <p:nvPr/>
        </p:nvSpPr>
        <p:spPr>
          <a:xfrm>
            <a:off x="367748" y="4353339"/>
            <a:ext cx="11479695" cy="17294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Based on initial observation of the images, anomalies on the wooden object are majorly observed due to irregularities on the image while a proper object is expected to be smooth</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3995532"/>
            <a:ext cx="2315817" cy="369332"/>
          </a:xfrm>
          <a:prstGeom prst="rect">
            <a:avLst/>
          </a:prstGeom>
          <a:noFill/>
        </p:spPr>
        <p:txBody>
          <a:bodyPr wrap="square" rtlCol="0">
            <a:spAutoFit/>
          </a:bodyPr>
          <a:lstStyle/>
          <a:p>
            <a:r>
              <a:rPr lang="en-IN" b="1" dirty="0">
                <a:solidFill>
                  <a:schemeClr val="bg1"/>
                </a:solidFill>
              </a:rPr>
              <a:t>Key Observations:</a:t>
            </a:r>
          </a:p>
        </p:txBody>
      </p:sp>
      <p:pic>
        <p:nvPicPr>
          <p:cNvPr id="1026" name="Picture 2">
            <a:extLst>
              <a:ext uri="{FF2B5EF4-FFF2-40B4-BE49-F238E27FC236}">
                <a16:creationId xmlns:a16="http://schemas.microsoft.com/office/drawing/2014/main" id="{74857968-8F23-B98B-2A60-90E644A1E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274" y="1507899"/>
            <a:ext cx="1489418" cy="21993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001CCAF-3573-4BE0-5E5E-3A08C6867BA7}"/>
              </a:ext>
            </a:extLst>
          </p:cNvPr>
          <p:cNvSpPr/>
          <p:nvPr/>
        </p:nvSpPr>
        <p:spPr>
          <a:xfrm>
            <a:off x="1172818" y="934278"/>
            <a:ext cx="3886200" cy="369332"/>
          </a:xfrm>
          <a:prstGeom prst="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Non-Anomalous Image</a:t>
            </a:r>
          </a:p>
        </p:txBody>
      </p:sp>
      <p:sp>
        <p:nvSpPr>
          <p:cNvPr id="12" name="Rectangle 11">
            <a:extLst>
              <a:ext uri="{FF2B5EF4-FFF2-40B4-BE49-F238E27FC236}">
                <a16:creationId xmlns:a16="http://schemas.microsoft.com/office/drawing/2014/main" id="{7DE90AB7-15A9-FC7C-8D90-3B9AC09B91A5}"/>
              </a:ext>
            </a:extLst>
          </p:cNvPr>
          <p:cNvSpPr/>
          <p:nvPr/>
        </p:nvSpPr>
        <p:spPr>
          <a:xfrm>
            <a:off x="5479775" y="934278"/>
            <a:ext cx="3886200" cy="369332"/>
          </a:xfrm>
          <a:prstGeom prst="rect">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Anomalous Image</a:t>
            </a:r>
          </a:p>
        </p:txBody>
      </p:sp>
      <p:pic>
        <p:nvPicPr>
          <p:cNvPr id="1028" name="Picture 4">
            <a:extLst>
              <a:ext uri="{FF2B5EF4-FFF2-40B4-BE49-F238E27FC236}">
                <a16:creationId xmlns:a16="http://schemas.microsoft.com/office/drawing/2014/main" id="{BB1C84B2-F47C-7789-A6B6-19E9AFADE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156" y="1420243"/>
            <a:ext cx="1891435" cy="223942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F4B6BB5-237C-7D82-5980-6A302B5938A8}"/>
              </a:ext>
            </a:extLst>
          </p:cNvPr>
          <p:cNvSpPr/>
          <p:nvPr/>
        </p:nvSpPr>
        <p:spPr>
          <a:xfrm>
            <a:off x="5479775" y="1256145"/>
            <a:ext cx="3886200" cy="2497032"/>
          </a:xfrm>
          <a:prstGeom prst="rect">
            <a:avLst/>
          </a:prstGeom>
          <a:no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a:extLst>
              <a:ext uri="{FF2B5EF4-FFF2-40B4-BE49-F238E27FC236}">
                <a16:creationId xmlns:a16="http://schemas.microsoft.com/office/drawing/2014/main" id="{BA148C43-A615-D39B-A39A-745E8FF1F5E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l="56031" t="26345" r="23775" b="38764"/>
          <a:stretch/>
        </p:blipFill>
        <p:spPr bwMode="auto">
          <a:xfrm>
            <a:off x="9690652" y="823493"/>
            <a:ext cx="1510747" cy="2905136"/>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C686E7A5-AF83-CEE2-C1D4-A6BF78867832}"/>
              </a:ext>
            </a:extLst>
          </p:cNvPr>
          <p:cNvCxnSpPr>
            <a:cxnSpLocks/>
          </p:cNvCxnSpPr>
          <p:nvPr/>
        </p:nvCxnSpPr>
        <p:spPr>
          <a:xfrm>
            <a:off x="7911548" y="2504661"/>
            <a:ext cx="2435087" cy="119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28FA2C9-B1D9-0BF0-591A-F719C10F62F6}"/>
              </a:ext>
            </a:extLst>
          </p:cNvPr>
          <p:cNvSpPr/>
          <p:nvPr/>
        </p:nvSpPr>
        <p:spPr>
          <a:xfrm>
            <a:off x="10446025" y="1936223"/>
            <a:ext cx="1073426" cy="1411357"/>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peech Bubble: Rectangle 20">
            <a:extLst>
              <a:ext uri="{FF2B5EF4-FFF2-40B4-BE49-F238E27FC236}">
                <a16:creationId xmlns:a16="http://schemas.microsoft.com/office/drawing/2014/main" id="{EA2FBD16-43FD-4DCE-F6CA-14C5EAB9A640}"/>
              </a:ext>
            </a:extLst>
          </p:cNvPr>
          <p:cNvSpPr/>
          <p:nvPr/>
        </p:nvSpPr>
        <p:spPr>
          <a:xfrm>
            <a:off x="9786732" y="3741326"/>
            <a:ext cx="1832111" cy="540000"/>
          </a:xfrm>
          <a:prstGeom prst="wedgeRectCallout">
            <a:avLst>
              <a:gd name="adj1" fmla="val 9981"/>
              <a:gd name="adj2" fmla="val -2228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lumMod val="65000"/>
                    <a:lumOff val="35000"/>
                  </a:schemeClr>
                </a:solidFill>
              </a:rPr>
              <a:t>Irregularities on the surface of wooden object</a:t>
            </a:r>
          </a:p>
        </p:txBody>
      </p:sp>
    </p:spTree>
    <p:extLst>
      <p:ext uri="{BB962C8B-B14F-4D97-AF65-F5344CB8AC3E}">
        <p14:creationId xmlns:p14="http://schemas.microsoft.com/office/powerpoint/2010/main" val="388731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67748" y="4724719"/>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Understanding an Anomalous Object</a:t>
            </a:r>
          </a:p>
        </p:txBody>
      </p:sp>
      <p:sp>
        <p:nvSpPr>
          <p:cNvPr id="2" name="Rectangle 1">
            <a:extLst>
              <a:ext uri="{FF2B5EF4-FFF2-40B4-BE49-F238E27FC236}">
                <a16:creationId xmlns:a16="http://schemas.microsoft.com/office/drawing/2014/main" id="{8C596261-5DC6-DD62-7A64-DA495D065D0E}"/>
              </a:ext>
            </a:extLst>
          </p:cNvPr>
          <p:cNvSpPr/>
          <p:nvPr/>
        </p:nvSpPr>
        <p:spPr>
          <a:xfrm>
            <a:off x="367748" y="5101328"/>
            <a:ext cx="11479695" cy="98142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Anomalies on the wooden object are majorly observed due to irregularities on the image</a:t>
            </a:r>
          </a:p>
          <a:p>
            <a:pPr marL="285750" indent="-285750">
              <a:buFont typeface="Arial" panose="020B0604020202020204" pitchFamily="34" charset="0"/>
              <a:buChar char="•"/>
            </a:pPr>
            <a:r>
              <a:rPr lang="en-IN" dirty="0">
                <a:solidFill>
                  <a:schemeClr val="tx1">
                    <a:lumMod val="65000"/>
                    <a:lumOff val="35000"/>
                  </a:schemeClr>
                </a:solidFill>
              </a:rPr>
              <a:t>Rough surfaces on the wooden object has been to be identified by machine learning model developed. This can be challenging as irregularities are appearing similar to the colour patterns on the surface</a:t>
            </a:r>
          </a:p>
        </p:txBody>
      </p:sp>
      <p:sp>
        <p:nvSpPr>
          <p:cNvPr id="4" name="TextBox 3">
            <a:extLst>
              <a:ext uri="{FF2B5EF4-FFF2-40B4-BE49-F238E27FC236}">
                <a16:creationId xmlns:a16="http://schemas.microsoft.com/office/drawing/2014/main" id="{EDF80F01-F300-473A-B6A5-73F13A943F25}"/>
              </a:ext>
            </a:extLst>
          </p:cNvPr>
          <p:cNvSpPr txBox="1"/>
          <p:nvPr/>
        </p:nvSpPr>
        <p:spPr>
          <a:xfrm>
            <a:off x="496957" y="4704842"/>
            <a:ext cx="2315817" cy="369332"/>
          </a:xfrm>
          <a:prstGeom prst="rect">
            <a:avLst/>
          </a:prstGeom>
          <a:noFill/>
        </p:spPr>
        <p:txBody>
          <a:bodyPr wrap="square" rtlCol="0">
            <a:spAutoFit/>
          </a:bodyPr>
          <a:lstStyle/>
          <a:p>
            <a:r>
              <a:rPr lang="en-IN" b="1" dirty="0">
                <a:solidFill>
                  <a:schemeClr val="bg1"/>
                </a:solidFill>
              </a:rPr>
              <a:t>Key Observations:</a:t>
            </a:r>
          </a:p>
        </p:txBody>
      </p:sp>
      <p:pic>
        <p:nvPicPr>
          <p:cNvPr id="2050" name="Picture 2">
            <a:extLst>
              <a:ext uri="{FF2B5EF4-FFF2-40B4-BE49-F238E27FC236}">
                <a16:creationId xmlns:a16="http://schemas.microsoft.com/office/drawing/2014/main" id="{7019A658-1B77-C45B-4ACB-D22E5D19EF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96"/>
          <a:stretch/>
        </p:blipFill>
        <p:spPr bwMode="auto">
          <a:xfrm>
            <a:off x="4520977" y="1127523"/>
            <a:ext cx="2138240" cy="25989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2FAA8DF-B4A4-5C6A-498F-D1DD6F2F4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38" y="1163534"/>
            <a:ext cx="2195123" cy="25989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6FE56CD-F1ED-DCDF-71EC-66873D849C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8079505" y="1217872"/>
            <a:ext cx="2195122" cy="259898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4C2F29-389F-433C-70B5-03035A424E96}"/>
              </a:ext>
            </a:extLst>
          </p:cNvPr>
          <p:cNvGrpSpPr/>
          <p:nvPr/>
        </p:nvGrpSpPr>
        <p:grpSpPr>
          <a:xfrm>
            <a:off x="4035287" y="1272209"/>
            <a:ext cx="348258" cy="2490312"/>
            <a:chOff x="4035287" y="1272209"/>
            <a:chExt cx="348258" cy="2490312"/>
          </a:xfrm>
        </p:grpSpPr>
        <p:cxnSp>
          <p:nvCxnSpPr>
            <p:cNvPr id="7" name="Straight Connector 6">
              <a:extLst>
                <a:ext uri="{FF2B5EF4-FFF2-40B4-BE49-F238E27FC236}">
                  <a16:creationId xmlns:a16="http://schemas.microsoft.com/office/drawing/2014/main" id="{781DF141-55D8-3499-E12C-C87A994518BE}"/>
                </a:ext>
              </a:extLst>
            </p:cNvPr>
            <p:cNvCxnSpPr/>
            <p:nvPr/>
          </p:nvCxnSpPr>
          <p:spPr>
            <a:xfrm>
              <a:off x="4035287" y="1272209"/>
              <a:ext cx="0" cy="2490312"/>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804183B3-B26E-7A1D-74BE-41701C29786A}"/>
                </a:ext>
              </a:extLst>
            </p:cNvPr>
            <p:cNvSpPr/>
            <p:nvPr/>
          </p:nvSpPr>
          <p:spPr>
            <a:xfrm rot="5400000">
              <a:off x="3908403" y="2299031"/>
              <a:ext cx="622293" cy="327991"/>
            </a:xfrm>
            <a:prstGeom prst="triangle">
              <a:avLst>
                <a:gd name="adj" fmla="val 51597"/>
              </a:avLst>
            </a:prstGeom>
            <a:solidFill>
              <a:srgbClr val="F2194A"/>
            </a:solid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8DC79B62-59BB-35B4-C693-1907E5640A30}"/>
              </a:ext>
            </a:extLst>
          </p:cNvPr>
          <p:cNvGrpSpPr/>
          <p:nvPr/>
        </p:nvGrpSpPr>
        <p:grpSpPr>
          <a:xfrm>
            <a:off x="7154957" y="1272209"/>
            <a:ext cx="348258" cy="2490312"/>
            <a:chOff x="4035287" y="1272209"/>
            <a:chExt cx="348258" cy="2490312"/>
          </a:xfrm>
        </p:grpSpPr>
        <p:cxnSp>
          <p:nvCxnSpPr>
            <p:cNvPr id="18" name="Straight Connector 17">
              <a:extLst>
                <a:ext uri="{FF2B5EF4-FFF2-40B4-BE49-F238E27FC236}">
                  <a16:creationId xmlns:a16="http://schemas.microsoft.com/office/drawing/2014/main" id="{DC19B9A2-A8ED-15A1-446B-A915241262F9}"/>
                </a:ext>
              </a:extLst>
            </p:cNvPr>
            <p:cNvCxnSpPr/>
            <p:nvPr/>
          </p:nvCxnSpPr>
          <p:spPr>
            <a:xfrm>
              <a:off x="4035287" y="1272209"/>
              <a:ext cx="0" cy="2490312"/>
            </a:xfrm>
            <a:prstGeom prst="line">
              <a:avLst/>
            </a:prstGeom>
            <a:ln w="28575">
              <a:solidFill>
                <a:srgbClr val="F2194A"/>
              </a:solidFill>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A7A7A474-B495-52A0-82FB-3C5FB4856821}"/>
                </a:ext>
              </a:extLst>
            </p:cNvPr>
            <p:cNvSpPr/>
            <p:nvPr/>
          </p:nvSpPr>
          <p:spPr>
            <a:xfrm rot="5400000">
              <a:off x="3908403" y="2299031"/>
              <a:ext cx="622293" cy="327991"/>
            </a:xfrm>
            <a:prstGeom prst="triangle">
              <a:avLst>
                <a:gd name="adj" fmla="val 51597"/>
              </a:avLst>
            </a:prstGeom>
            <a:solidFill>
              <a:srgbClr val="F2194A"/>
            </a:solidFill>
            <a:ln>
              <a:solidFill>
                <a:srgbClr val="F2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B0D38096-98C2-E7DE-74EF-B1503E3D9D4B}"/>
              </a:ext>
            </a:extLst>
          </p:cNvPr>
          <p:cNvSpPr txBox="1"/>
          <p:nvPr/>
        </p:nvSpPr>
        <p:spPr>
          <a:xfrm>
            <a:off x="1272209" y="3925957"/>
            <a:ext cx="2574235" cy="276999"/>
          </a:xfrm>
          <a:prstGeom prst="rect">
            <a:avLst/>
          </a:prstGeom>
          <a:noFill/>
          <a:ln>
            <a:solidFill>
              <a:schemeClr val="tx1">
                <a:lumMod val="65000"/>
                <a:lumOff val="35000"/>
              </a:schemeClr>
            </a:solidFill>
          </a:ln>
        </p:spPr>
        <p:txBody>
          <a:bodyPr wrap="square" rtlCol="0">
            <a:spAutoFit/>
          </a:bodyPr>
          <a:lstStyle/>
          <a:p>
            <a:r>
              <a:rPr lang="en-IN" sz="1200" b="1" dirty="0"/>
              <a:t>Anomalous Wooden Obj. (Coloured)</a:t>
            </a:r>
          </a:p>
        </p:txBody>
      </p:sp>
      <p:sp>
        <p:nvSpPr>
          <p:cNvPr id="24" name="TextBox 23">
            <a:extLst>
              <a:ext uri="{FF2B5EF4-FFF2-40B4-BE49-F238E27FC236}">
                <a16:creationId xmlns:a16="http://schemas.microsoft.com/office/drawing/2014/main" id="{73220E75-361A-A0E1-E5E4-BDDF534E07D8}"/>
              </a:ext>
            </a:extLst>
          </p:cNvPr>
          <p:cNvSpPr txBox="1"/>
          <p:nvPr/>
        </p:nvSpPr>
        <p:spPr>
          <a:xfrm>
            <a:off x="4471393" y="3925956"/>
            <a:ext cx="2574235" cy="276999"/>
          </a:xfrm>
          <a:prstGeom prst="rect">
            <a:avLst/>
          </a:prstGeom>
          <a:noFill/>
          <a:ln>
            <a:solidFill>
              <a:schemeClr val="tx1">
                <a:lumMod val="65000"/>
                <a:lumOff val="35000"/>
              </a:schemeClr>
            </a:solidFill>
          </a:ln>
        </p:spPr>
        <p:txBody>
          <a:bodyPr wrap="square" rtlCol="0">
            <a:spAutoFit/>
          </a:bodyPr>
          <a:lstStyle/>
          <a:p>
            <a:r>
              <a:rPr lang="en-IN" sz="1200" b="1" dirty="0"/>
              <a:t>Non-Anomalous Wooden Obj. (B&amp;W)</a:t>
            </a:r>
          </a:p>
        </p:txBody>
      </p:sp>
      <p:sp>
        <p:nvSpPr>
          <p:cNvPr id="25" name="TextBox 24">
            <a:extLst>
              <a:ext uri="{FF2B5EF4-FFF2-40B4-BE49-F238E27FC236}">
                <a16:creationId xmlns:a16="http://schemas.microsoft.com/office/drawing/2014/main" id="{0AC95D5F-CC3D-0FE9-AD88-AA281E1516A4}"/>
              </a:ext>
            </a:extLst>
          </p:cNvPr>
          <p:cNvSpPr txBox="1"/>
          <p:nvPr/>
        </p:nvSpPr>
        <p:spPr>
          <a:xfrm>
            <a:off x="7860131" y="3936775"/>
            <a:ext cx="2725043" cy="276999"/>
          </a:xfrm>
          <a:prstGeom prst="rect">
            <a:avLst/>
          </a:prstGeom>
          <a:noFill/>
          <a:ln>
            <a:solidFill>
              <a:schemeClr val="tx1">
                <a:lumMod val="65000"/>
                <a:lumOff val="35000"/>
              </a:schemeClr>
            </a:solidFill>
          </a:ln>
        </p:spPr>
        <p:txBody>
          <a:bodyPr wrap="square" rtlCol="0">
            <a:spAutoFit/>
          </a:bodyPr>
          <a:lstStyle/>
          <a:p>
            <a:r>
              <a:rPr lang="en-IN" sz="1200" b="1" dirty="0"/>
              <a:t>Non-Anomalous Wooden Obj. (Masked)</a:t>
            </a:r>
          </a:p>
        </p:txBody>
      </p:sp>
      <p:sp>
        <p:nvSpPr>
          <p:cNvPr id="26" name="Speech Bubble: Rectangle 25">
            <a:extLst>
              <a:ext uri="{FF2B5EF4-FFF2-40B4-BE49-F238E27FC236}">
                <a16:creationId xmlns:a16="http://schemas.microsoft.com/office/drawing/2014/main" id="{5CB5999A-17C2-2041-16EF-5657D4F2A17E}"/>
              </a:ext>
            </a:extLst>
          </p:cNvPr>
          <p:cNvSpPr/>
          <p:nvPr/>
        </p:nvSpPr>
        <p:spPr>
          <a:xfrm>
            <a:off x="10274627" y="864704"/>
            <a:ext cx="1420288" cy="540000"/>
          </a:xfrm>
          <a:prstGeom prst="wedgeRectCallout">
            <a:avLst>
              <a:gd name="adj1" fmla="val -118105"/>
              <a:gd name="adj2" fmla="val 1306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lumMod val="65000"/>
                    <a:lumOff val="35000"/>
                  </a:schemeClr>
                </a:solidFill>
              </a:rPr>
              <a:t>Area with Irregularities</a:t>
            </a:r>
          </a:p>
        </p:txBody>
      </p:sp>
    </p:spTree>
    <p:extLst>
      <p:ext uri="{BB962C8B-B14F-4D97-AF65-F5344CB8AC3E}">
        <p14:creationId xmlns:p14="http://schemas.microsoft.com/office/powerpoint/2010/main" val="29816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C376D5-1E7F-576A-780A-3FE0837D8447}"/>
              </a:ext>
            </a:extLst>
          </p:cNvPr>
          <p:cNvSpPr/>
          <p:nvPr/>
        </p:nvSpPr>
        <p:spPr>
          <a:xfrm>
            <a:off x="356152" y="4933222"/>
            <a:ext cx="2574235" cy="566530"/>
          </a:xfrm>
          <a:prstGeom prst="rect">
            <a:avLst/>
          </a:prstGeom>
          <a:solidFill>
            <a:srgbClr val="F21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Do we observe any significant differences in an anomaly vs non-anomaly object?</a:t>
            </a:r>
          </a:p>
        </p:txBody>
      </p:sp>
      <p:sp>
        <p:nvSpPr>
          <p:cNvPr id="2" name="Rectangle 1">
            <a:extLst>
              <a:ext uri="{FF2B5EF4-FFF2-40B4-BE49-F238E27FC236}">
                <a16:creationId xmlns:a16="http://schemas.microsoft.com/office/drawing/2014/main" id="{8C596261-5DC6-DD62-7A64-DA495D065D0E}"/>
              </a:ext>
            </a:extLst>
          </p:cNvPr>
          <p:cNvSpPr/>
          <p:nvPr/>
        </p:nvSpPr>
        <p:spPr>
          <a:xfrm>
            <a:off x="356152" y="5309831"/>
            <a:ext cx="11479695" cy="98142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lumMod val="65000"/>
                    <a:lumOff val="35000"/>
                  </a:schemeClr>
                </a:solidFill>
              </a:rPr>
              <a:t>Average image didn’t provide much information on anomaly vs non-anomaly due the data issue i.e., we have image with different dimension as well as rotations which in turn is causing issues for comparison</a:t>
            </a:r>
          </a:p>
        </p:txBody>
      </p:sp>
      <p:sp>
        <p:nvSpPr>
          <p:cNvPr id="4" name="TextBox 3">
            <a:extLst>
              <a:ext uri="{FF2B5EF4-FFF2-40B4-BE49-F238E27FC236}">
                <a16:creationId xmlns:a16="http://schemas.microsoft.com/office/drawing/2014/main" id="{EDF80F01-F300-473A-B6A5-73F13A943F25}"/>
              </a:ext>
            </a:extLst>
          </p:cNvPr>
          <p:cNvSpPr txBox="1"/>
          <p:nvPr/>
        </p:nvSpPr>
        <p:spPr>
          <a:xfrm>
            <a:off x="485361" y="4913345"/>
            <a:ext cx="2315817" cy="369332"/>
          </a:xfrm>
          <a:prstGeom prst="rect">
            <a:avLst/>
          </a:prstGeom>
          <a:noFill/>
        </p:spPr>
        <p:txBody>
          <a:bodyPr wrap="square" rtlCol="0">
            <a:spAutoFit/>
          </a:bodyPr>
          <a:lstStyle/>
          <a:p>
            <a:r>
              <a:rPr lang="en-IN" b="1" dirty="0">
                <a:solidFill>
                  <a:schemeClr val="bg1"/>
                </a:solidFill>
              </a:rPr>
              <a:t>Key Observations:</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1200329"/>
          </a:xfrm>
          <a:prstGeom prst="rect">
            <a:avLst/>
          </a:prstGeom>
          <a:noFill/>
        </p:spPr>
        <p:txBody>
          <a:bodyPr wrap="square">
            <a:spAutoFit/>
          </a:bodyPr>
          <a:lstStyle/>
          <a:p>
            <a:r>
              <a:rPr lang="en-US" b="1" dirty="0">
                <a:solidFill>
                  <a:srgbClr val="404040"/>
                </a:solidFill>
                <a:latin typeface="Calibri" panose="020F0502020204030204" pitchFamily="34" charset="0"/>
              </a:rPr>
              <a:t>Idea:</a:t>
            </a:r>
            <a:r>
              <a:rPr lang="en-US" dirty="0">
                <a:solidFill>
                  <a:srgbClr val="404040"/>
                </a:solidFill>
                <a:latin typeface="Calibri" panose="020F0502020204030204" pitchFamily="34" charset="0"/>
              </a:rPr>
              <a:t> A general idea differences between on all anomalous vs non-anomalous images can be identified by observed an “Average Image” or “Variance Image”. An average image is an image obtained by averaging pixel values of individual images similar a variance image is an image obtained by calculating standard deviation of pixel value of individual images.</a:t>
            </a:r>
          </a:p>
        </p:txBody>
      </p:sp>
      <p:pic>
        <p:nvPicPr>
          <p:cNvPr id="3074" name="Picture 2">
            <a:extLst>
              <a:ext uri="{FF2B5EF4-FFF2-40B4-BE49-F238E27FC236}">
                <a16:creationId xmlns:a16="http://schemas.microsoft.com/office/drawing/2014/main" id="{B22A8046-BD91-4FA2-09D1-B25DAE85F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804" y="1937326"/>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C7F1BCC-6B67-595D-94FD-EFE2F3B71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903" y="1914157"/>
            <a:ext cx="23907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4F50A08-8503-6A4A-5B88-7E66AAEC36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4666" y="1914156"/>
            <a:ext cx="2390775" cy="23907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B74948F-4EFB-3EAA-FC19-ED0A21DFB4BC}"/>
              </a:ext>
            </a:extLst>
          </p:cNvPr>
          <p:cNvSpPr txBox="1"/>
          <p:nvPr/>
        </p:nvSpPr>
        <p:spPr>
          <a:xfrm>
            <a:off x="1769160" y="4403029"/>
            <a:ext cx="2574235" cy="276999"/>
          </a:xfrm>
          <a:prstGeom prst="rect">
            <a:avLst/>
          </a:prstGeom>
          <a:noFill/>
          <a:ln>
            <a:solidFill>
              <a:schemeClr val="tx1">
                <a:lumMod val="65000"/>
                <a:lumOff val="35000"/>
              </a:schemeClr>
            </a:solidFill>
          </a:ln>
        </p:spPr>
        <p:txBody>
          <a:bodyPr wrap="square" rtlCol="0">
            <a:spAutoFit/>
          </a:bodyPr>
          <a:lstStyle/>
          <a:p>
            <a:r>
              <a:rPr lang="en-IN" sz="1200" b="1" dirty="0">
                <a:solidFill>
                  <a:schemeClr val="tx1">
                    <a:lumMod val="65000"/>
                    <a:lumOff val="35000"/>
                  </a:schemeClr>
                </a:solidFill>
              </a:rPr>
              <a:t>Average Image of Anomalous Objects</a:t>
            </a:r>
          </a:p>
        </p:txBody>
      </p:sp>
      <p:sp>
        <p:nvSpPr>
          <p:cNvPr id="12" name="TextBox 11">
            <a:extLst>
              <a:ext uri="{FF2B5EF4-FFF2-40B4-BE49-F238E27FC236}">
                <a16:creationId xmlns:a16="http://schemas.microsoft.com/office/drawing/2014/main" id="{B9D00CBB-E218-49F8-CA25-AD3688389AAC}"/>
              </a:ext>
            </a:extLst>
          </p:cNvPr>
          <p:cNvSpPr txBox="1"/>
          <p:nvPr/>
        </p:nvSpPr>
        <p:spPr>
          <a:xfrm>
            <a:off x="5157185" y="4403028"/>
            <a:ext cx="2574235" cy="276999"/>
          </a:xfrm>
          <a:prstGeom prst="rect">
            <a:avLst/>
          </a:prstGeom>
          <a:noFill/>
          <a:ln>
            <a:solidFill>
              <a:schemeClr val="tx1">
                <a:lumMod val="65000"/>
                <a:lumOff val="35000"/>
              </a:schemeClr>
            </a:solidFill>
          </a:ln>
        </p:spPr>
        <p:txBody>
          <a:bodyPr wrap="square" rtlCol="0">
            <a:spAutoFit/>
          </a:bodyPr>
          <a:lstStyle/>
          <a:p>
            <a:r>
              <a:rPr lang="en-IN" sz="1200" b="1" dirty="0">
                <a:solidFill>
                  <a:schemeClr val="tx1">
                    <a:lumMod val="65000"/>
                    <a:lumOff val="35000"/>
                  </a:schemeClr>
                </a:solidFill>
              </a:rPr>
              <a:t>Average of Non-Anomalous Objects</a:t>
            </a:r>
          </a:p>
        </p:txBody>
      </p:sp>
      <p:sp>
        <p:nvSpPr>
          <p:cNvPr id="13" name="TextBox 12">
            <a:extLst>
              <a:ext uri="{FF2B5EF4-FFF2-40B4-BE49-F238E27FC236}">
                <a16:creationId xmlns:a16="http://schemas.microsoft.com/office/drawing/2014/main" id="{D3DBA7E1-94F8-D8AD-A456-95D5CAF06B6D}"/>
              </a:ext>
            </a:extLst>
          </p:cNvPr>
          <p:cNvSpPr txBox="1"/>
          <p:nvPr/>
        </p:nvSpPr>
        <p:spPr>
          <a:xfrm>
            <a:off x="8357082" y="4413847"/>
            <a:ext cx="2725043" cy="276999"/>
          </a:xfrm>
          <a:prstGeom prst="rect">
            <a:avLst/>
          </a:prstGeom>
          <a:noFill/>
          <a:ln>
            <a:solidFill>
              <a:schemeClr val="tx1">
                <a:lumMod val="65000"/>
                <a:lumOff val="35000"/>
              </a:schemeClr>
            </a:solidFill>
          </a:ln>
        </p:spPr>
        <p:txBody>
          <a:bodyPr wrap="square" rtlCol="0">
            <a:spAutoFit/>
          </a:bodyPr>
          <a:lstStyle/>
          <a:p>
            <a:pPr algn="ctr"/>
            <a:r>
              <a:rPr lang="en-IN" sz="1200" b="1" dirty="0">
                <a:solidFill>
                  <a:schemeClr val="tx1">
                    <a:lumMod val="65000"/>
                    <a:lumOff val="35000"/>
                  </a:schemeClr>
                </a:solidFill>
              </a:rPr>
              <a:t>Difference Image</a:t>
            </a:r>
          </a:p>
        </p:txBody>
      </p:sp>
      <p:sp>
        <p:nvSpPr>
          <p:cNvPr id="16" name="Minus Sign 15">
            <a:extLst>
              <a:ext uri="{FF2B5EF4-FFF2-40B4-BE49-F238E27FC236}">
                <a16:creationId xmlns:a16="http://schemas.microsoft.com/office/drawing/2014/main" id="{C50668D2-75F1-CE2E-78F9-C90FB4767C4A}"/>
              </a:ext>
            </a:extLst>
          </p:cNvPr>
          <p:cNvSpPr/>
          <p:nvPr/>
        </p:nvSpPr>
        <p:spPr>
          <a:xfrm>
            <a:off x="4321391" y="2956275"/>
            <a:ext cx="784988" cy="410297"/>
          </a:xfrm>
          <a:prstGeom prst="mathMinus">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Equals 18">
            <a:extLst>
              <a:ext uri="{FF2B5EF4-FFF2-40B4-BE49-F238E27FC236}">
                <a16:creationId xmlns:a16="http://schemas.microsoft.com/office/drawing/2014/main" id="{BB3A16C2-6321-7026-70AB-12693312B3C8}"/>
              </a:ext>
            </a:extLst>
          </p:cNvPr>
          <p:cNvSpPr/>
          <p:nvPr/>
        </p:nvSpPr>
        <p:spPr>
          <a:xfrm>
            <a:off x="7611210" y="2893847"/>
            <a:ext cx="750582" cy="472725"/>
          </a:xfrm>
          <a:prstGeom prst="mathEqual">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0857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3A8557-B6D9-79AC-CD76-381210EDA5E1}"/>
              </a:ext>
            </a:extLst>
          </p:cNvPr>
          <p:cNvSpPr/>
          <p:nvPr/>
        </p:nvSpPr>
        <p:spPr>
          <a:xfrm>
            <a:off x="0" y="6370982"/>
            <a:ext cx="12192001" cy="487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itle 1">
            <a:extLst>
              <a:ext uri="{FF2B5EF4-FFF2-40B4-BE49-F238E27FC236}">
                <a16:creationId xmlns:a16="http://schemas.microsoft.com/office/drawing/2014/main" id="{E8FA389D-5E5F-8018-2A03-B1071BFEAF74}"/>
              </a:ext>
            </a:extLst>
          </p:cNvPr>
          <p:cNvSpPr txBox="1">
            <a:spLocks/>
          </p:cNvSpPr>
          <p:nvPr/>
        </p:nvSpPr>
        <p:spPr>
          <a:xfrm>
            <a:off x="290425" y="210913"/>
            <a:ext cx="11479695" cy="5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Arial Black" panose="020B0A04020102020204" pitchFamily="34" charset="0"/>
              </a:rPr>
              <a:t>Addressing data quantity/size issue</a:t>
            </a:r>
          </a:p>
        </p:txBody>
      </p:sp>
      <p:sp>
        <p:nvSpPr>
          <p:cNvPr id="8" name="TextBox 7">
            <a:extLst>
              <a:ext uri="{FF2B5EF4-FFF2-40B4-BE49-F238E27FC236}">
                <a16:creationId xmlns:a16="http://schemas.microsoft.com/office/drawing/2014/main" id="{7F9981D1-2785-9A98-8902-E53705558CC0}"/>
              </a:ext>
            </a:extLst>
          </p:cNvPr>
          <p:cNvSpPr txBox="1"/>
          <p:nvPr/>
        </p:nvSpPr>
        <p:spPr>
          <a:xfrm>
            <a:off x="367748" y="842487"/>
            <a:ext cx="11211339" cy="2031325"/>
          </a:xfrm>
          <a:prstGeom prst="rect">
            <a:avLst/>
          </a:prstGeom>
          <a:noFill/>
        </p:spPr>
        <p:txBody>
          <a:bodyPr wrap="square">
            <a:spAutoFit/>
          </a:bodyPr>
          <a:lstStyle/>
          <a:p>
            <a:r>
              <a:rPr lang="en-US" dirty="0">
                <a:solidFill>
                  <a:srgbClr val="404040"/>
                </a:solidFill>
                <a:latin typeface="Calibri" panose="020F0502020204030204" pitchFamily="34" charset="0"/>
              </a:rPr>
              <a:t>Training data extracted from the source only has ~950 images for training which is relatively lower for training a good machine learning models. To address this problem we will be using image rotation technique where an image will be rotated around the median by a specified angle. In the current project we are apply three rotation to original image there by generating 3x additional data for modeling.</a:t>
            </a:r>
          </a:p>
          <a:p>
            <a:endParaRPr lang="en-US" dirty="0">
              <a:solidFill>
                <a:srgbClr val="404040"/>
              </a:solidFill>
              <a:latin typeface="Calibri" panose="020F0502020204030204" pitchFamily="34" charset="0"/>
            </a:endParaRPr>
          </a:p>
          <a:p>
            <a:r>
              <a:rPr lang="en-US" dirty="0">
                <a:solidFill>
                  <a:srgbClr val="404040"/>
                </a:solidFill>
                <a:latin typeface="Calibri" panose="020F0502020204030204" pitchFamily="34" charset="0"/>
              </a:rPr>
              <a:t>We have applied rotation by </a:t>
            </a:r>
            <a:r>
              <a:rPr lang="en-IN" sz="1800" b="1" dirty="0"/>
              <a:t>90°, 180°</a:t>
            </a:r>
            <a:r>
              <a:rPr lang="en-IN" sz="1800" dirty="0"/>
              <a:t> and </a:t>
            </a:r>
            <a:r>
              <a:rPr lang="en-IN" sz="1800" b="1" dirty="0"/>
              <a:t>270° </a:t>
            </a:r>
            <a:r>
              <a:rPr lang="en-IN" sz="1800" dirty="0"/>
              <a:t>for each original image which helped us in increasing the training data size from ~950 images to ~3800 images.</a:t>
            </a:r>
            <a:endParaRPr lang="en-US" dirty="0">
              <a:solidFill>
                <a:srgbClr val="404040"/>
              </a:solidFill>
              <a:latin typeface="Calibri" panose="020F0502020204030204" pitchFamily="34" charset="0"/>
            </a:endParaRPr>
          </a:p>
        </p:txBody>
      </p:sp>
      <p:pic>
        <p:nvPicPr>
          <p:cNvPr id="6" name="Picture 5">
            <a:extLst>
              <a:ext uri="{FF2B5EF4-FFF2-40B4-BE49-F238E27FC236}">
                <a16:creationId xmlns:a16="http://schemas.microsoft.com/office/drawing/2014/main" id="{A8AC1A47-C0B5-4F24-EB98-E97B9A740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255" y="3742139"/>
            <a:ext cx="1800000" cy="1800000"/>
          </a:xfrm>
          <a:prstGeom prst="rect">
            <a:avLst/>
          </a:prstGeom>
        </p:spPr>
      </p:pic>
      <p:pic>
        <p:nvPicPr>
          <p:cNvPr id="10" name="Picture 9">
            <a:extLst>
              <a:ext uri="{FF2B5EF4-FFF2-40B4-BE49-F238E27FC236}">
                <a16:creationId xmlns:a16="http://schemas.microsoft.com/office/drawing/2014/main" id="{B5BCAAD9-AD5A-B9BB-5F21-F9E460078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950" y="3342534"/>
            <a:ext cx="1800000" cy="1800000"/>
          </a:xfrm>
          <a:prstGeom prst="rect">
            <a:avLst/>
          </a:prstGeom>
        </p:spPr>
      </p:pic>
      <p:pic>
        <p:nvPicPr>
          <p:cNvPr id="17" name="Picture 16">
            <a:extLst>
              <a:ext uri="{FF2B5EF4-FFF2-40B4-BE49-F238E27FC236}">
                <a16:creationId xmlns:a16="http://schemas.microsoft.com/office/drawing/2014/main" id="{A8BDD1AD-05E4-C2F5-CC18-423A25EB6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093" y="4050106"/>
            <a:ext cx="1800000" cy="1800000"/>
          </a:xfrm>
          <a:prstGeom prst="rect">
            <a:avLst/>
          </a:prstGeom>
        </p:spPr>
      </p:pic>
      <p:pic>
        <p:nvPicPr>
          <p:cNvPr id="20" name="Picture 19">
            <a:extLst>
              <a:ext uri="{FF2B5EF4-FFF2-40B4-BE49-F238E27FC236}">
                <a16:creationId xmlns:a16="http://schemas.microsoft.com/office/drawing/2014/main" id="{221E9BEE-0514-FD5F-DF94-AF2C713CA0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0986" y="3454908"/>
            <a:ext cx="1800000" cy="1800000"/>
          </a:xfrm>
          <a:prstGeom prst="rect">
            <a:avLst/>
          </a:prstGeom>
        </p:spPr>
      </p:pic>
      <p:sp>
        <p:nvSpPr>
          <p:cNvPr id="21" name="Arrow: Curved Right 20">
            <a:extLst>
              <a:ext uri="{FF2B5EF4-FFF2-40B4-BE49-F238E27FC236}">
                <a16:creationId xmlns:a16="http://schemas.microsoft.com/office/drawing/2014/main" id="{B778013F-C712-F055-7C92-AD5E3B680CC1}"/>
              </a:ext>
            </a:extLst>
          </p:cNvPr>
          <p:cNvSpPr/>
          <p:nvPr/>
        </p:nvSpPr>
        <p:spPr>
          <a:xfrm rot="16200000" flipH="1">
            <a:off x="4218654" y="2520765"/>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Curved Right 21">
            <a:extLst>
              <a:ext uri="{FF2B5EF4-FFF2-40B4-BE49-F238E27FC236}">
                <a16:creationId xmlns:a16="http://schemas.microsoft.com/office/drawing/2014/main" id="{47FECE69-2455-1B5C-98D8-FF93CC82C55E}"/>
              </a:ext>
            </a:extLst>
          </p:cNvPr>
          <p:cNvSpPr/>
          <p:nvPr/>
        </p:nvSpPr>
        <p:spPr>
          <a:xfrm rot="16200000" flipH="1">
            <a:off x="9709938" y="2611961"/>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Curved Right 22">
            <a:extLst>
              <a:ext uri="{FF2B5EF4-FFF2-40B4-BE49-F238E27FC236}">
                <a16:creationId xmlns:a16="http://schemas.microsoft.com/office/drawing/2014/main" id="{499E5343-9026-43CB-7B55-3807481BA3B4}"/>
              </a:ext>
            </a:extLst>
          </p:cNvPr>
          <p:cNvSpPr/>
          <p:nvPr/>
        </p:nvSpPr>
        <p:spPr>
          <a:xfrm rot="5400000" flipH="1" flipV="1">
            <a:off x="6939675" y="4549982"/>
            <a:ext cx="636104" cy="2097251"/>
          </a:xfrm>
          <a:prstGeom prst="curved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a:extLst>
              <a:ext uri="{FF2B5EF4-FFF2-40B4-BE49-F238E27FC236}">
                <a16:creationId xmlns:a16="http://schemas.microsoft.com/office/drawing/2014/main" id="{C8EA0864-051F-B4A9-7E48-0873238F460B}"/>
              </a:ext>
            </a:extLst>
          </p:cNvPr>
          <p:cNvSpPr txBox="1"/>
          <p:nvPr/>
        </p:nvSpPr>
        <p:spPr>
          <a:xfrm>
            <a:off x="1003909" y="5540698"/>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Original Image</a:t>
            </a:r>
          </a:p>
        </p:txBody>
      </p:sp>
      <p:sp>
        <p:nvSpPr>
          <p:cNvPr id="25" name="TextBox 24">
            <a:extLst>
              <a:ext uri="{FF2B5EF4-FFF2-40B4-BE49-F238E27FC236}">
                <a16:creationId xmlns:a16="http://schemas.microsoft.com/office/drawing/2014/main" id="{397ADB16-F448-F0AA-A3B0-F0EE1F98FB3A}"/>
              </a:ext>
            </a:extLst>
          </p:cNvPr>
          <p:cNvSpPr txBox="1"/>
          <p:nvPr/>
        </p:nvSpPr>
        <p:spPr>
          <a:xfrm>
            <a:off x="3513886" y="2860865"/>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90°</a:t>
            </a:r>
          </a:p>
        </p:txBody>
      </p:sp>
      <p:sp>
        <p:nvSpPr>
          <p:cNvPr id="26" name="TextBox 25">
            <a:extLst>
              <a:ext uri="{FF2B5EF4-FFF2-40B4-BE49-F238E27FC236}">
                <a16:creationId xmlns:a16="http://schemas.microsoft.com/office/drawing/2014/main" id="{642AF47C-6455-9648-6DDB-1BE898972E44}"/>
              </a:ext>
            </a:extLst>
          </p:cNvPr>
          <p:cNvSpPr txBox="1"/>
          <p:nvPr/>
        </p:nvSpPr>
        <p:spPr>
          <a:xfrm>
            <a:off x="6290696" y="5986879"/>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180°</a:t>
            </a:r>
          </a:p>
        </p:txBody>
      </p:sp>
      <p:sp>
        <p:nvSpPr>
          <p:cNvPr id="27" name="TextBox 26">
            <a:extLst>
              <a:ext uri="{FF2B5EF4-FFF2-40B4-BE49-F238E27FC236}">
                <a16:creationId xmlns:a16="http://schemas.microsoft.com/office/drawing/2014/main" id="{E1637F74-B05D-E12E-9B52-19519B28B0C7}"/>
              </a:ext>
            </a:extLst>
          </p:cNvPr>
          <p:cNvSpPr txBox="1"/>
          <p:nvPr/>
        </p:nvSpPr>
        <p:spPr>
          <a:xfrm>
            <a:off x="8979364" y="2944146"/>
            <a:ext cx="1934061" cy="276999"/>
          </a:xfrm>
          <a:prstGeom prst="rect">
            <a:avLst/>
          </a:prstGeom>
          <a:noFill/>
          <a:ln>
            <a:solidFill>
              <a:schemeClr val="tx1">
                <a:lumMod val="65000"/>
                <a:lumOff val="35000"/>
              </a:schemeClr>
            </a:solidFill>
          </a:ln>
        </p:spPr>
        <p:txBody>
          <a:bodyPr wrap="square" rtlCol="0">
            <a:spAutoFit/>
          </a:bodyPr>
          <a:lstStyle/>
          <a:p>
            <a:pPr algn="ctr"/>
            <a:r>
              <a:rPr lang="en-IN" sz="1200" b="1" dirty="0"/>
              <a:t>Image Rotated by 270°</a:t>
            </a:r>
          </a:p>
        </p:txBody>
      </p:sp>
      <p:sp>
        <p:nvSpPr>
          <p:cNvPr id="28" name="Arrow: Right 27">
            <a:extLst>
              <a:ext uri="{FF2B5EF4-FFF2-40B4-BE49-F238E27FC236}">
                <a16:creationId xmlns:a16="http://schemas.microsoft.com/office/drawing/2014/main" id="{13ADDA92-17FA-0E0A-12AC-D304C62AD7E7}"/>
              </a:ext>
            </a:extLst>
          </p:cNvPr>
          <p:cNvSpPr/>
          <p:nvPr/>
        </p:nvSpPr>
        <p:spPr>
          <a:xfrm>
            <a:off x="2937970" y="4410664"/>
            <a:ext cx="367194" cy="385400"/>
          </a:xfrm>
          <a:prstGeom prst="rightArrow">
            <a:avLst/>
          </a:prstGeom>
          <a:solidFill>
            <a:srgbClr val="F21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7610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1167</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Wingdings</vt:lpstr>
      <vt:lpstr>Office Theme</vt:lpstr>
      <vt:lpstr>Industrial anomaly detection of wood texture using unsupervised learning for quality assessment process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sairam dhanalakota</dc:creator>
  <cp:lastModifiedBy>sairam dhanalakota</cp:lastModifiedBy>
  <cp:revision>184</cp:revision>
  <dcterms:created xsi:type="dcterms:W3CDTF">2023-02-14T04:51:39Z</dcterms:created>
  <dcterms:modified xsi:type="dcterms:W3CDTF">2023-02-15T05:41:16Z</dcterms:modified>
</cp:coreProperties>
</file>