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84" r:id="rId4"/>
    <p:sldId id="259" r:id="rId5"/>
    <p:sldId id="260" r:id="rId6"/>
    <p:sldId id="261" r:id="rId7"/>
    <p:sldId id="263" r:id="rId8"/>
    <p:sldId id="264" r:id="rId9"/>
    <p:sldId id="265" r:id="rId10"/>
    <p:sldId id="267" r:id="rId11"/>
    <p:sldId id="285" r:id="rId12"/>
    <p:sldId id="278" r:id="rId13"/>
    <p:sldId id="274" r:id="rId14"/>
    <p:sldId id="266" r:id="rId15"/>
    <p:sldId id="286" r:id="rId16"/>
    <p:sldId id="275" r:id="rId17"/>
    <p:sldId id="279" r:id="rId18"/>
    <p:sldId id="287" r:id="rId19"/>
    <p:sldId id="277" r:id="rId20"/>
    <p:sldId id="283" r:id="rId21"/>
    <p:sldId id="288" r:id="rId22"/>
    <p:sldId id="291" r:id="rId23"/>
    <p:sldId id="294" r:id="rId24"/>
    <p:sldId id="293" r:id="rId25"/>
    <p:sldId id="289" r:id="rId26"/>
    <p:sldId id="296" r:id="rId27"/>
    <p:sldId id="295" r:id="rId28"/>
    <p:sldId id="297" r:id="rId29"/>
    <p:sldId id="292" r:id="rId30"/>
    <p:sldId id="290" r:id="rId31"/>
    <p:sldId id="268" r:id="rId32"/>
    <p:sldId id="282"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dhanalakota" initials="sd" lastIdx="2" clrIdx="0">
    <p:extLst>
      <p:ext uri="{19B8F6BF-5375-455C-9EA6-DF929625EA0E}">
        <p15:presenceInfo xmlns:p15="http://schemas.microsoft.com/office/powerpoint/2012/main" userId="8307ced8a8941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4B04"/>
    <a:srgbClr val="F21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Number of Estimators</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tx1"/>
              </a:solidFill>
              <a:round/>
            </a:ln>
            <a:effectLst/>
          </c:spPr>
          <c:marker>
            <c:symbol val="none"/>
          </c:marker>
          <c:cat>
            <c:numRef>
              <c:f>Sheet1!$A$2:$A$11</c:f>
              <c:numCache>
                <c:formatCode>General</c:formatCode>
                <c:ptCount val="10"/>
                <c:pt idx="0">
                  <c:v>11</c:v>
                </c:pt>
                <c:pt idx="1">
                  <c:v>21</c:v>
                </c:pt>
                <c:pt idx="2">
                  <c:v>31</c:v>
                </c:pt>
                <c:pt idx="3">
                  <c:v>41</c:v>
                </c:pt>
                <c:pt idx="4">
                  <c:v>51</c:v>
                </c:pt>
                <c:pt idx="5">
                  <c:v>61</c:v>
                </c:pt>
                <c:pt idx="6">
                  <c:v>71</c:v>
                </c:pt>
                <c:pt idx="7">
                  <c:v>81</c:v>
                </c:pt>
                <c:pt idx="8">
                  <c:v>91</c:v>
                </c:pt>
                <c:pt idx="9">
                  <c:v>91</c:v>
                </c:pt>
              </c:numCache>
            </c:numRef>
          </c:cat>
          <c:val>
            <c:numRef>
              <c:f>Sheet1!$B$2:$B$11</c:f>
              <c:numCache>
                <c:formatCode>General</c:formatCode>
                <c:ptCount val="10"/>
                <c:pt idx="0">
                  <c:v>4.1284400000000003</c:v>
                </c:pt>
                <c:pt idx="1">
                  <c:v>4.4342509999999997</c:v>
                </c:pt>
                <c:pt idx="2">
                  <c:v>3.0581040000000002</c:v>
                </c:pt>
                <c:pt idx="3">
                  <c:v>3.2110089999999998</c:v>
                </c:pt>
                <c:pt idx="4">
                  <c:v>3.0581040000000002</c:v>
                </c:pt>
                <c:pt idx="5">
                  <c:v>3.5932719999999998</c:v>
                </c:pt>
                <c:pt idx="6">
                  <c:v>4.2813460000000001</c:v>
                </c:pt>
                <c:pt idx="7">
                  <c:v>4.4342509999999997</c:v>
                </c:pt>
                <c:pt idx="8">
                  <c:v>4.5871500000000003</c:v>
                </c:pt>
                <c:pt idx="9">
                  <c:v>4.5871500000000003</c:v>
                </c:pt>
              </c:numCache>
            </c:numRef>
          </c:val>
          <c:smooth val="0"/>
          <c:extLst>
            <c:ext xmlns:c16="http://schemas.microsoft.com/office/drawing/2014/chart" uri="{C3380CC4-5D6E-409C-BE32-E72D297353CC}">
              <c16:uniqueId val="{00000000-6C68-458C-99CC-6FDE76C8EAD2}"/>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 of estimators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Contamination</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tx1"/>
              </a:solidFill>
              <a:round/>
            </a:ln>
            <a:effectLst/>
          </c:spPr>
          <c:marker>
            <c:symbol val="none"/>
          </c:marker>
          <c:cat>
            <c:numRef>
              <c:f>Sheet1!$A$2:$A$18</c:f>
              <c:numCache>
                <c:formatCode>General</c:formatCode>
                <c:ptCount val="17"/>
                <c:pt idx="0">
                  <c:v>0.01</c:v>
                </c:pt>
                <c:pt idx="1">
                  <c:v>0.04</c:v>
                </c:pt>
                <c:pt idx="2">
                  <c:v>7.0000000000000007E-2</c:v>
                </c:pt>
                <c:pt idx="3">
                  <c:v>0.1</c:v>
                </c:pt>
                <c:pt idx="4">
                  <c:v>0.13</c:v>
                </c:pt>
                <c:pt idx="5">
                  <c:v>0.16</c:v>
                </c:pt>
                <c:pt idx="6">
                  <c:v>0.19</c:v>
                </c:pt>
                <c:pt idx="7">
                  <c:v>0.22</c:v>
                </c:pt>
                <c:pt idx="8">
                  <c:v>0.25</c:v>
                </c:pt>
                <c:pt idx="9">
                  <c:v>0.28000000000000003</c:v>
                </c:pt>
                <c:pt idx="10">
                  <c:v>0.31</c:v>
                </c:pt>
                <c:pt idx="11">
                  <c:v>0.34</c:v>
                </c:pt>
                <c:pt idx="12">
                  <c:v>0.37</c:v>
                </c:pt>
                <c:pt idx="13">
                  <c:v>0.4</c:v>
                </c:pt>
                <c:pt idx="14">
                  <c:v>0.43</c:v>
                </c:pt>
                <c:pt idx="15">
                  <c:v>0.46</c:v>
                </c:pt>
                <c:pt idx="16">
                  <c:v>0.49</c:v>
                </c:pt>
              </c:numCache>
            </c:numRef>
          </c:cat>
          <c:val>
            <c:numRef>
              <c:f>Sheet1!$B$2:$B$18</c:f>
              <c:numCache>
                <c:formatCode>General</c:formatCode>
                <c:ptCount val="17"/>
                <c:pt idx="0">
                  <c:v>0.15290500000000001</c:v>
                </c:pt>
                <c:pt idx="1">
                  <c:v>1.2996939999999999</c:v>
                </c:pt>
                <c:pt idx="2">
                  <c:v>4.4342509999999997</c:v>
                </c:pt>
                <c:pt idx="3">
                  <c:v>6.7278289999999998</c:v>
                </c:pt>
                <c:pt idx="4">
                  <c:v>8.4097860000000004</c:v>
                </c:pt>
                <c:pt idx="5">
                  <c:v>11.467890000000001</c:v>
                </c:pt>
                <c:pt idx="6">
                  <c:v>15.061161999999999</c:v>
                </c:pt>
                <c:pt idx="7">
                  <c:v>17.35474</c:v>
                </c:pt>
                <c:pt idx="8">
                  <c:v>20.871559999999999</c:v>
                </c:pt>
                <c:pt idx="9">
                  <c:v>24.006115999999999</c:v>
                </c:pt>
                <c:pt idx="10">
                  <c:v>27.140673</c:v>
                </c:pt>
                <c:pt idx="11">
                  <c:v>30.733944999999999</c:v>
                </c:pt>
                <c:pt idx="12">
                  <c:v>33.715595999999998</c:v>
                </c:pt>
                <c:pt idx="13">
                  <c:v>37.844037</c:v>
                </c:pt>
                <c:pt idx="14">
                  <c:v>40.902141</c:v>
                </c:pt>
                <c:pt idx="15">
                  <c:v>45.107033999999999</c:v>
                </c:pt>
                <c:pt idx="16">
                  <c:v>47.706422000000003</c:v>
                </c:pt>
              </c:numCache>
            </c:numRef>
          </c:val>
          <c:smooth val="0"/>
          <c:extLst>
            <c:ext xmlns:c16="http://schemas.microsoft.com/office/drawing/2014/chart" uri="{C3380CC4-5D6E-409C-BE32-E72D297353CC}">
              <c16:uniqueId val="{00000000-3BB8-4D17-9C08-A1D7CEB35CA4}"/>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Contamination 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Max Features</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tx1"/>
              </a:solidFill>
              <a:round/>
            </a:ln>
            <a:effectLst/>
          </c:spPr>
          <c:marker>
            <c:symbol val="none"/>
          </c:marker>
          <c:cat>
            <c:numRef>
              <c:f>Sheet1!$A$2:$A$39</c:f>
              <c:numCache>
                <c:formatCode>General</c:formatCode>
                <c:ptCount val="38"/>
                <c:pt idx="0">
                  <c:v>201</c:v>
                </c:pt>
                <c:pt idx="1">
                  <c:v>301</c:v>
                </c:pt>
                <c:pt idx="2">
                  <c:v>401</c:v>
                </c:pt>
                <c:pt idx="3">
                  <c:v>501</c:v>
                </c:pt>
                <c:pt idx="4">
                  <c:v>601</c:v>
                </c:pt>
                <c:pt idx="5">
                  <c:v>701</c:v>
                </c:pt>
                <c:pt idx="6">
                  <c:v>801</c:v>
                </c:pt>
                <c:pt idx="7">
                  <c:v>901</c:v>
                </c:pt>
                <c:pt idx="8">
                  <c:v>1001</c:v>
                </c:pt>
                <c:pt idx="9">
                  <c:v>1101</c:v>
                </c:pt>
                <c:pt idx="10">
                  <c:v>1201</c:v>
                </c:pt>
                <c:pt idx="11">
                  <c:v>1301</c:v>
                </c:pt>
                <c:pt idx="12">
                  <c:v>1401</c:v>
                </c:pt>
                <c:pt idx="13">
                  <c:v>1501</c:v>
                </c:pt>
                <c:pt idx="14">
                  <c:v>1601</c:v>
                </c:pt>
                <c:pt idx="15">
                  <c:v>1701</c:v>
                </c:pt>
                <c:pt idx="16">
                  <c:v>1801</c:v>
                </c:pt>
                <c:pt idx="17">
                  <c:v>1901</c:v>
                </c:pt>
                <c:pt idx="18">
                  <c:v>2001</c:v>
                </c:pt>
                <c:pt idx="19">
                  <c:v>2101</c:v>
                </c:pt>
                <c:pt idx="20">
                  <c:v>2201</c:v>
                </c:pt>
                <c:pt idx="21">
                  <c:v>2301</c:v>
                </c:pt>
                <c:pt idx="22">
                  <c:v>2401</c:v>
                </c:pt>
                <c:pt idx="23">
                  <c:v>2501</c:v>
                </c:pt>
                <c:pt idx="24">
                  <c:v>2601</c:v>
                </c:pt>
                <c:pt idx="25">
                  <c:v>2701</c:v>
                </c:pt>
                <c:pt idx="26">
                  <c:v>2801</c:v>
                </c:pt>
                <c:pt idx="27">
                  <c:v>2901</c:v>
                </c:pt>
                <c:pt idx="28">
                  <c:v>3001</c:v>
                </c:pt>
                <c:pt idx="29">
                  <c:v>3101</c:v>
                </c:pt>
                <c:pt idx="30">
                  <c:v>3201</c:v>
                </c:pt>
                <c:pt idx="31">
                  <c:v>3301</c:v>
                </c:pt>
                <c:pt idx="32">
                  <c:v>3401</c:v>
                </c:pt>
                <c:pt idx="33">
                  <c:v>3501</c:v>
                </c:pt>
                <c:pt idx="34">
                  <c:v>3601</c:v>
                </c:pt>
                <c:pt idx="35">
                  <c:v>3701</c:v>
                </c:pt>
                <c:pt idx="36">
                  <c:v>3801</c:v>
                </c:pt>
                <c:pt idx="37">
                  <c:v>3901</c:v>
                </c:pt>
              </c:numCache>
            </c:numRef>
          </c:cat>
          <c:val>
            <c:numRef>
              <c:f>Sheet1!$B$2:$B$39</c:f>
              <c:numCache>
                <c:formatCode>General</c:formatCode>
                <c:ptCount val="38"/>
                <c:pt idx="0">
                  <c:v>11.697247706422001</c:v>
                </c:pt>
                <c:pt idx="1">
                  <c:v>8.1804281345565695</c:v>
                </c:pt>
                <c:pt idx="2">
                  <c:v>4.5871559633027497</c:v>
                </c:pt>
                <c:pt idx="3">
                  <c:v>11.2385321100917</c:v>
                </c:pt>
                <c:pt idx="4">
                  <c:v>5.7339449541284404</c:v>
                </c:pt>
                <c:pt idx="5">
                  <c:v>12.614678899082501</c:v>
                </c:pt>
                <c:pt idx="6">
                  <c:v>6.5749235474006102</c:v>
                </c:pt>
                <c:pt idx="7">
                  <c:v>9.0978593272171207</c:v>
                </c:pt>
                <c:pt idx="8">
                  <c:v>5.1223241590214004</c:v>
                </c:pt>
                <c:pt idx="9">
                  <c:v>11.0091743119266</c:v>
                </c:pt>
                <c:pt idx="10">
                  <c:v>10.7798165137614</c:v>
                </c:pt>
                <c:pt idx="11">
                  <c:v>6.9571865443425001</c:v>
                </c:pt>
                <c:pt idx="12">
                  <c:v>8.5626911314984699</c:v>
                </c:pt>
                <c:pt idx="13">
                  <c:v>11.697247706422001</c:v>
                </c:pt>
                <c:pt idx="14">
                  <c:v>4.8165137614678901</c:v>
                </c:pt>
                <c:pt idx="15">
                  <c:v>12.996941896024399</c:v>
                </c:pt>
                <c:pt idx="16">
                  <c:v>7.9510703363914299</c:v>
                </c:pt>
                <c:pt idx="17">
                  <c:v>6.80428134556574</c:v>
                </c:pt>
                <c:pt idx="18">
                  <c:v>6.4984709480122298</c:v>
                </c:pt>
                <c:pt idx="19">
                  <c:v>6.80428134556574</c:v>
                </c:pt>
                <c:pt idx="20">
                  <c:v>6.0397553516819498</c:v>
                </c:pt>
                <c:pt idx="21">
                  <c:v>8.0275229357798104</c:v>
                </c:pt>
                <c:pt idx="22">
                  <c:v>12.308868501529</c:v>
                </c:pt>
                <c:pt idx="23">
                  <c:v>5.0458715596330199</c:v>
                </c:pt>
                <c:pt idx="24">
                  <c:v>10.8562691131498</c:v>
                </c:pt>
                <c:pt idx="25">
                  <c:v>9.8623853211009092</c:v>
                </c:pt>
                <c:pt idx="26">
                  <c:v>8.0275229357798104</c:v>
                </c:pt>
                <c:pt idx="27">
                  <c:v>7.9510703363914299</c:v>
                </c:pt>
                <c:pt idx="28">
                  <c:v>10.091743119266001</c:v>
                </c:pt>
                <c:pt idx="29">
                  <c:v>9.2507645259938798</c:v>
                </c:pt>
                <c:pt idx="30">
                  <c:v>9.0214067278287402</c:v>
                </c:pt>
                <c:pt idx="31">
                  <c:v>5.65749235474006</c:v>
                </c:pt>
                <c:pt idx="32">
                  <c:v>6.1926605504587098</c:v>
                </c:pt>
                <c:pt idx="33">
                  <c:v>10.7798165137614</c:v>
                </c:pt>
                <c:pt idx="34">
                  <c:v>7.7981651376146699</c:v>
                </c:pt>
                <c:pt idx="35">
                  <c:v>8.1804281345565695</c:v>
                </c:pt>
                <c:pt idx="36">
                  <c:v>11.544342507645201</c:v>
                </c:pt>
                <c:pt idx="37">
                  <c:v>6.3455657492354698</c:v>
                </c:pt>
              </c:numCache>
            </c:numRef>
          </c:val>
          <c:smooth val="0"/>
          <c:extLst>
            <c:ext xmlns:c16="http://schemas.microsoft.com/office/drawing/2014/chart" uri="{C3380CC4-5D6E-409C-BE32-E72D297353CC}">
              <c16:uniqueId val="{00000000-2869-4300-9A71-D7AD8616A083}"/>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Max Number of Features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 Parameter</a:t>
            </a:r>
            <a:r>
              <a:rPr lang="en-US" baseline="0" dirty="0"/>
              <a:t> Tuning vs Train &amp; Test Average Error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Test (% Anomalies Predicted)</c:v>
                </c:pt>
              </c:strCache>
            </c:strRef>
          </c:tx>
          <c:spPr>
            <a:ln w="19050" cap="rnd">
              <a:noFill/>
              <a:round/>
            </a:ln>
            <a:effectLst/>
          </c:spPr>
          <c:marker>
            <c:symbol val="triangle"/>
            <c:size val="5"/>
            <c:spPr>
              <a:solidFill>
                <a:srgbClr val="F24B04"/>
              </a:solidFill>
              <a:ln w="25400">
                <a:solidFill>
                  <a:srgbClr val="F24B04"/>
                </a:solidFill>
              </a:ln>
              <a:effectLst/>
            </c:spPr>
          </c:marker>
          <c:dLbls>
            <c:dLbl>
              <c:idx val="0"/>
              <c:layout>
                <c:manualLayout>
                  <c:x val="4.1338272604875645E-2"/>
                  <c:y val="2.8294148398610421E-2"/>
                </c:manualLayout>
              </c:layout>
              <c:tx>
                <c:rich>
                  <a:bodyPr/>
                  <a:lstStyle/>
                  <a:p>
                    <a:fld id="{A3C5A406-41DA-4FBE-9419-B22599A3FFD1}"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30C-4138-832E-9B6FF36E9608}"/>
                </c:ext>
              </c:extLst>
            </c:dLbl>
            <c:dLbl>
              <c:idx val="1"/>
              <c:layout>
                <c:manualLayout>
                  <c:x val="-0.22659755386216773"/>
                  <c:y val="9.0397053817349055E-2"/>
                </c:manualLayout>
              </c:layout>
              <c:tx>
                <c:rich>
                  <a:bodyPr/>
                  <a:lstStyle/>
                  <a:p>
                    <a:fld id="{C2EB89DC-332B-46FE-859E-F67FA72D80C8}"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430C-4138-832E-9B6FF36E9608}"/>
                </c:ext>
              </c:extLst>
            </c:dLbl>
            <c:dLbl>
              <c:idx val="2"/>
              <c:layout>
                <c:manualLayout>
                  <c:x val="-0.24796170130978085"/>
                  <c:y val="-7.8648395116450012E-2"/>
                </c:manualLayout>
              </c:layout>
              <c:tx>
                <c:rich>
                  <a:bodyPr/>
                  <a:lstStyle/>
                  <a:p>
                    <a:fld id="{94F4BD46-2174-451B-9DC9-1AFCB3372404}"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30C-4138-832E-9B6FF36E9608}"/>
                </c:ext>
              </c:extLst>
            </c:dLbl>
            <c:dLbl>
              <c:idx val="3"/>
              <c:layout>
                <c:manualLayout>
                  <c:x val="-0.24465408932908519"/>
                  <c:y val="-7.8648395116450012E-2"/>
                </c:manualLayout>
              </c:layout>
              <c:tx>
                <c:rich>
                  <a:bodyPr/>
                  <a:lstStyle/>
                  <a:p>
                    <a:fld id="{66A86581-E9DD-4132-9D3A-5C2EA34F3FF3}"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30C-4138-832E-9B6FF36E9608}"/>
                </c:ext>
              </c:extLst>
            </c:dLbl>
            <c:dLbl>
              <c:idx val="4"/>
              <c:tx>
                <c:rich>
                  <a:bodyPr/>
                  <a:lstStyle/>
                  <a:p>
                    <a:fld id="{EC70285C-AFE7-47EE-BE04-6D94B77BC269}" type="CELLRANGE">
                      <a:rPr lang="en-IN"/>
                      <a:pPr/>
                      <a:t>[CELLRANGE]</a:t>
                    </a:fld>
                    <a:endParaRPr lang="en-IN"/>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30C-4138-832E-9B6FF36E960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Sheet1!$A$2:$A$6</c:f>
              <c:numCache>
                <c:formatCode>0%</c:formatCode>
                <c:ptCount val="5"/>
                <c:pt idx="0">
                  <c:v>0.14296956977964301</c:v>
                </c:pt>
                <c:pt idx="1">
                  <c:v>0.142444910807974</c:v>
                </c:pt>
                <c:pt idx="2">
                  <c:v>0.13982161594963199</c:v>
                </c:pt>
                <c:pt idx="3">
                  <c:v>0.150839454354669</c:v>
                </c:pt>
                <c:pt idx="4">
                  <c:v>0.160545645330535</c:v>
                </c:pt>
              </c:numCache>
            </c:numRef>
          </c:xVal>
          <c:yVal>
            <c:numRef>
              <c:f>Sheet1!$B$2:$B$6</c:f>
              <c:numCache>
                <c:formatCode>0%</c:formatCode>
                <c:ptCount val="5"/>
                <c:pt idx="0">
                  <c:v>0.21941896024464799</c:v>
                </c:pt>
                <c:pt idx="1">
                  <c:v>0.25305810397553502</c:v>
                </c:pt>
                <c:pt idx="2">
                  <c:v>0.30581039755351602</c:v>
                </c:pt>
                <c:pt idx="3">
                  <c:v>0.44648318042813401</c:v>
                </c:pt>
                <c:pt idx="4">
                  <c:v>0.48623853211009099</c:v>
                </c:pt>
              </c:numCache>
            </c:numRef>
          </c:yVal>
          <c:smooth val="0"/>
          <c:extLst>
            <c:ext xmlns:c15="http://schemas.microsoft.com/office/drawing/2012/chart" uri="{02D57815-91ED-43cb-92C2-25804820EDAC}">
              <c15:datalabelsRange>
                <c15:f>Sheet1!$C$2:$C$6</c15:f>
                <c15:dlblRangeCache>
                  <c:ptCount val="5"/>
                  <c:pt idx="0">
                    <c:v>64*64 - Greyscale</c:v>
                  </c:pt>
                  <c:pt idx="1">
                    <c:v>64*64 - Prewitt Edge Dectection</c:v>
                  </c:pt>
                  <c:pt idx="2">
                    <c:v>100*100 - Prewitt Edge Detection</c:v>
                  </c:pt>
                  <c:pt idx="3">
                    <c:v>64*64 -Canny Edge Detection</c:v>
                  </c:pt>
                  <c:pt idx="4">
                    <c:v>128*128 - Canny Edge Detection</c:v>
                  </c:pt>
                </c15:dlblRangeCache>
              </c15:datalabelsRange>
            </c:ext>
            <c:ext xmlns:c16="http://schemas.microsoft.com/office/drawing/2014/chart" uri="{C3380CC4-5D6E-409C-BE32-E72D297353CC}">
              <c16:uniqueId val="{00000000-430C-4138-832E-9B6FF36E9608}"/>
            </c:ext>
          </c:extLst>
        </c:ser>
        <c:dLbls>
          <c:dLblPos val="t"/>
          <c:showLegendKey val="0"/>
          <c:showVal val="1"/>
          <c:showCatName val="0"/>
          <c:showSerName val="0"/>
          <c:showPercent val="0"/>
          <c:showBubbleSize val="0"/>
        </c:dLbls>
        <c:axId val="440142552"/>
        <c:axId val="440147480"/>
      </c:scatterChart>
      <c:valAx>
        <c:axId val="440142552"/>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 Anomalies</a:t>
                </a:r>
                <a:r>
                  <a:rPr lang="en-IN" baseline="0" dirty="0"/>
                  <a:t> Predicted (Test)</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147480"/>
        <c:crosses val="autoZero"/>
        <c:crossBetween val="midCat"/>
      </c:valAx>
      <c:valAx>
        <c:axId val="440147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 Non-Anomalies Predicted as Anomalies (Train)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1425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t>Test and Train Prediction Error with Change in Auto</a:t>
            </a:r>
            <a:r>
              <a:rPr lang="en-IN" sz="1400" baseline="0" dirty="0"/>
              <a:t> Encoder Loss Threshold</a:t>
            </a:r>
            <a:endParaRPr lang="en-IN"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Sheet1!$C$1</c:f>
              <c:strCache>
                <c:ptCount val="1"/>
                <c:pt idx="0">
                  <c:v>Test (% True Anamolies Predicted)</c:v>
                </c:pt>
              </c:strCache>
            </c:strRef>
          </c:tx>
          <c:spPr>
            <a:ln w="28575" cap="rnd">
              <a:solidFill>
                <a:schemeClr val="tx1"/>
              </a:solidFill>
              <a:round/>
            </a:ln>
            <a:effectLst/>
          </c:spPr>
          <c:marker>
            <c:symbol val="none"/>
          </c:marker>
          <c:cat>
            <c:numRef>
              <c:f>Sheet1!$A$2:$A$31</c:f>
              <c:numCache>
                <c:formatCode>0%</c:formatCode>
                <c:ptCount val="30"/>
                <c:pt idx="0">
                  <c:v>0.153888</c:v>
                </c:pt>
                <c:pt idx="1">
                  <c:v>0.157939</c:v>
                </c:pt>
                <c:pt idx="2">
                  <c:v>0.16199</c:v>
                </c:pt>
                <c:pt idx="3">
                  <c:v>0.16603999999999999</c:v>
                </c:pt>
                <c:pt idx="4">
                  <c:v>0.17009099999999999</c:v>
                </c:pt>
                <c:pt idx="5">
                  <c:v>0.17414199999999999</c:v>
                </c:pt>
                <c:pt idx="6">
                  <c:v>0.17819299999999999</c:v>
                </c:pt>
                <c:pt idx="7">
                  <c:v>0.18224399999999999</c:v>
                </c:pt>
                <c:pt idx="8">
                  <c:v>0.18629499999999999</c:v>
                </c:pt>
                <c:pt idx="9">
                  <c:v>0.19034499999999999</c:v>
                </c:pt>
                <c:pt idx="10">
                  <c:v>0.19439600000000001</c:v>
                </c:pt>
                <c:pt idx="11">
                  <c:v>0.19844700000000001</c:v>
                </c:pt>
                <c:pt idx="12">
                  <c:v>0.20249800000000001</c:v>
                </c:pt>
                <c:pt idx="13">
                  <c:v>0.20654900000000001</c:v>
                </c:pt>
                <c:pt idx="14">
                  <c:v>0.21060000000000001</c:v>
                </c:pt>
                <c:pt idx="15">
                  <c:v>0.21465000000000001</c:v>
                </c:pt>
                <c:pt idx="16">
                  <c:v>0.21870100000000001</c:v>
                </c:pt>
                <c:pt idx="17">
                  <c:v>0.22275200000000001</c:v>
                </c:pt>
                <c:pt idx="18">
                  <c:v>0.226803</c:v>
                </c:pt>
                <c:pt idx="19">
                  <c:v>0.230854</c:v>
                </c:pt>
                <c:pt idx="20">
                  <c:v>0.234904</c:v>
                </c:pt>
                <c:pt idx="21">
                  <c:v>0.238955</c:v>
                </c:pt>
                <c:pt idx="22">
                  <c:v>0.243006</c:v>
                </c:pt>
                <c:pt idx="23">
                  <c:v>0.247057</c:v>
                </c:pt>
                <c:pt idx="24">
                  <c:v>0.251108</c:v>
                </c:pt>
                <c:pt idx="25">
                  <c:v>0.25515900000000002</c:v>
                </c:pt>
                <c:pt idx="26">
                  <c:v>0.25920900000000002</c:v>
                </c:pt>
                <c:pt idx="27">
                  <c:v>0.26325999999999999</c:v>
                </c:pt>
                <c:pt idx="28">
                  <c:v>0.26731100000000002</c:v>
                </c:pt>
                <c:pt idx="29">
                  <c:v>0.27136199999999999</c:v>
                </c:pt>
              </c:numCache>
            </c:numRef>
          </c:cat>
          <c:val>
            <c:numRef>
              <c:f>Sheet1!$C$2:$C$31</c:f>
              <c:numCache>
                <c:formatCode>0%</c:formatCode>
                <c:ptCount val="30"/>
                <c:pt idx="0">
                  <c:v>0.23241600000000001</c:v>
                </c:pt>
                <c:pt idx="1">
                  <c:v>0.26911299999999999</c:v>
                </c:pt>
                <c:pt idx="2">
                  <c:v>0.29663600000000001</c:v>
                </c:pt>
                <c:pt idx="3">
                  <c:v>0.33027499999999999</c:v>
                </c:pt>
                <c:pt idx="4">
                  <c:v>0.36085600000000001</c:v>
                </c:pt>
                <c:pt idx="5">
                  <c:v>0.37920500000000001</c:v>
                </c:pt>
                <c:pt idx="6">
                  <c:v>0.422018</c:v>
                </c:pt>
                <c:pt idx="7">
                  <c:v>0.44954100000000002</c:v>
                </c:pt>
                <c:pt idx="8">
                  <c:v>0.47094799999999998</c:v>
                </c:pt>
                <c:pt idx="9">
                  <c:v>0.49235499999999999</c:v>
                </c:pt>
                <c:pt idx="10">
                  <c:v>0.51376100000000002</c:v>
                </c:pt>
                <c:pt idx="11">
                  <c:v>0.54740100000000003</c:v>
                </c:pt>
                <c:pt idx="12">
                  <c:v>0.57492399999999999</c:v>
                </c:pt>
                <c:pt idx="13">
                  <c:v>0.60244600000000004</c:v>
                </c:pt>
                <c:pt idx="14">
                  <c:v>0.62079499999999999</c:v>
                </c:pt>
                <c:pt idx="15">
                  <c:v>0.65749199999999997</c:v>
                </c:pt>
                <c:pt idx="16">
                  <c:v>0.67889900000000003</c:v>
                </c:pt>
                <c:pt idx="17">
                  <c:v>0.70030599999999998</c:v>
                </c:pt>
                <c:pt idx="18">
                  <c:v>0.73700299999999996</c:v>
                </c:pt>
                <c:pt idx="19">
                  <c:v>0.77675799999999995</c:v>
                </c:pt>
                <c:pt idx="20">
                  <c:v>0.80733900000000003</c:v>
                </c:pt>
                <c:pt idx="21">
                  <c:v>0.84097900000000003</c:v>
                </c:pt>
                <c:pt idx="22">
                  <c:v>0.868502</c:v>
                </c:pt>
                <c:pt idx="23">
                  <c:v>0.89296600000000004</c:v>
                </c:pt>
                <c:pt idx="24">
                  <c:v>0.90825699999999998</c:v>
                </c:pt>
                <c:pt idx="25">
                  <c:v>0.92354700000000001</c:v>
                </c:pt>
                <c:pt idx="26">
                  <c:v>0.93883799999999995</c:v>
                </c:pt>
                <c:pt idx="27">
                  <c:v>0.94495399999999996</c:v>
                </c:pt>
                <c:pt idx="28">
                  <c:v>0.96330300000000002</c:v>
                </c:pt>
                <c:pt idx="29">
                  <c:v>0.97859300000000005</c:v>
                </c:pt>
              </c:numCache>
            </c:numRef>
          </c:val>
          <c:smooth val="1"/>
          <c:extLst>
            <c:ext xmlns:c16="http://schemas.microsoft.com/office/drawing/2014/chart" uri="{C3380CC4-5D6E-409C-BE32-E72D297353CC}">
              <c16:uniqueId val="{00000001-24AE-48AE-B770-795A84CFBA58}"/>
            </c:ext>
          </c:extLst>
        </c:ser>
        <c:dLbls>
          <c:showLegendKey val="0"/>
          <c:showVal val="0"/>
          <c:showCatName val="0"/>
          <c:showSerName val="0"/>
          <c:showPercent val="0"/>
          <c:showBubbleSize val="0"/>
        </c:dLbls>
        <c:marker val="1"/>
        <c:smooth val="0"/>
        <c:axId val="427603416"/>
        <c:axId val="427604472"/>
      </c:lineChart>
      <c:lineChart>
        <c:grouping val="standard"/>
        <c:varyColors val="0"/>
        <c:ser>
          <c:idx val="0"/>
          <c:order val="0"/>
          <c:tx>
            <c:strRef>
              <c:f>Sheet1!$B$1</c:f>
              <c:strCache>
                <c:ptCount val="1"/>
                <c:pt idx="0">
                  <c:v>Train (% False Anomalies Predicted)</c:v>
                </c:pt>
              </c:strCache>
            </c:strRef>
          </c:tx>
          <c:spPr>
            <a:ln w="28575" cap="rnd">
              <a:solidFill>
                <a:srgbClr val="F24B04"/>
              </a:solidFill>
              <a:round/>
            </a:ln>
            <a:effectLst/>
          </c:spPr>
          <c:marker>
            <c:symbol val="none"/>
          </c:marker>
          <c:cat>
            <c:numRef>
              <c:f>Sheet1!$A$2:$A$31</c:f>
              <c:numCache>
                <c:formatCode>0%</c:formatCode>
                <c:ptCount val="30"/>
                <c:pt idx="0">
                  <c:v>0.153888</c:v>
                </c:pt>
                <c:pt idx="1">
                  <c:v>0.157939</c:v>
                </c:pt>
                <c:pt idx="2">
                  <c:v>0.16199</c:v>
                </c:pt>
                <c:pt idx="3">
                  <c:v>0.16603999999999999</c:v>
                </c:pt>
                <c:pt idx="4">
                  <c:v>0.17009099999999999</c:v>
                </c:pt>
                <c:pt idx="5">
                  <c:v>0.17414199999999999</c:v>
                </c:pt>
                <c:pt idx="6">
                  <c:v>0.17819299999999999</c:v>
                </c:pt>
                <c:pt idx="7">
                  <c:v>0.18224399999999999</c:v>
                </c:pt>
                <c:pt idx="8">
                  <c:v>0.18629499999999999</c:v>
                </c:pt>
                <c:pt idx="9">
                  <c:v>0.19034499999999999</c:v>
                </c:pt>
                <c:pt idx="10">
                  <c:v>0.19439600000000001</c:v>
                </c:pt>
                <c:pt idx="11">
                  <c:v>0.19844700000000001</c:v>
                </c:pt>
                <c:pt idx="12">
                  <c:v>0.20249800000000001</c:v>
                </c:pt>
                <c:pt idx="13">
                  <c:v>0.20654900000000001</c:v>
                </c:pt>
                <c:pt idx="14">
                  <c:v>0.21060000000000001</c:v>
                </c:pt>
                <c:pt idx="15">
                  <c:v>0.21465000000000001</c:v>
                </c:pt>
                <c:pt idx="16">
                  <c:v>0.21870100000000001</c:v>
                </c:pt>
                <c:pt idx="17">
                  <c:v>0.22275200000000001</c:v>
                </c:pt>
                <c:pt idx="18">
                  <c:v>0.226803</c:v>
                </c:pt>
                <c:pt idx="19">
                  <c:v>0.230854</c:v>
                </c:pt>
                <c:pt idx="20">
                  <c:v>0.234904</c:v>
                </c:pt>
                <c:pt idx="21">
                  <c:v>0.238955</c:v>
                </c:pt>
                <c:pt idx="22">
                  <c:v>0.243006</c:v>
                </c:pt>
                <c:pt idx="23">
                  <c:v>0.247057</c:v>
                </c:pt>
                <c:pt idx="24">
                  <c:v>0.251108</c:v>
                </c:pt>
                <c:pt idx="25">
                  <c:v>0.25515900000000002</c:v>
                </c:pt>
                <c:pt idx="26">
                  <c:v>0.25920900000000002</c:v>
                </c:pt>
                <c:pt idx="27">
                  <c:v>0.26325999999999999</c:v>
                </c:pt>
                <c:pt idx="28">
                  <c:v>0.26731100000000002</c:v>
                </c:pt>
                <c:pt idx="29">
                  <c:v>0.27136199999999999</c:v>
                </c:pt>
              </c:numCache>
            </c:numRef>
          </c:cat>
          <c:val>
            <c:numRef>
              <c:f>Sheet1!$B$2:$B$31</c:f>
              <c:numCache>
                <c:formatCode>0%</c:formatCode>
                <c:ptCount val="30"/>
                <c:pt idx="0">
                  <c:v>0.483211</c:v>
                </c:pt>
                <c:pt idx="1">
                  <c:v>0.43756600000000001</c:v>
                </c:pt>
                <c:pt idx="2">
                  <c:v>0.40031499999999998</c:v>
                </c:pt>
                <c:pt idx="3">
                  <c:v>0.36463800000000002</c:v>
                </c:pt>
                <c:pt idx="4">
                  <c:v>0.33525700000000003</c:v>
                </c:pt>
                <c:pt idx="5">
                  <c:v>0.29407100000000003</c:v>
                </c:pt>
                <c:pt idx="6">
                  <c:v>0.26311600000000002</c:v>
                </c:pt>
                <c:pt idx="7">
                  <c:v>0.23504700000000001</c:v>
                </c:pt>
                <c:pt idx="8">
                  <c:v>0.21143799999999999</c:v>
                </c:pt>
                <c:pt idx="9">
                  <c:v>0.184942</c:v>
                </c:pt>
                <c:pt idx="10">
                  <c:v>0.16054599999999999</c:v>
                </c:pt>
                <c:pt idx="11">
                  <c:v>0.149003</c:v>
                </c:pt>
                <c:pt idx="12">
                  <c:v>0.13090199999999999</c:v>
                </c:pt>
                <c:pt idx="13">
                  <c:v>0.110178</c:v>
                </c:pt>
                <c:pt idx="14">
                  <c:v>9.3913999999999997E-2</c:v>
                </c:pt>
                <c:pt idx="15">
                  <c:v>7.8437000000000007E-2</c:v>
                </c:pt>
                <c:pt idx="16">
                  <c:v>6.3745999999999997E-2</c:v>
                </c:pt>
                <c:pt idx="17">
                  <c:v>5.0630000000000001E-2</c:v>
                </c:pt>
                <c:pt idx="18">
                  <c:v>4.6695E-2</c:v>
                </c:pt>
                <c:pt idx="19">
                  <c:v>3.8561999999999999E-2</c:v>
                </c:pt>
                <c:pt idx="20">
                  <c:v>3.4103000000000001E-2</c:v>
                </c:pt>
                <c:pt idx="21">
                  <c:v>2.8332E-2</c:v>
                </c:pt>
                <c:pt idx="22">
                  <c:v>2.2297999999999998E-2</c:v>
                </c:pt>
                <c:pt idx="23">
                  <c:v>1.4166E-2</c:v>
                </c:pt>
                <c:pt idx="24">
                  <c:v>9.4439999999999993E-3</c:v>
                </c:pt>
                <c:pt idx="25">
                  <c:v>5.7710000000000001E-3</c:v>
                </c:pt>
                <c:pt idx="26">
                  <c:v>4.1970000000000002E-3</c:v>
                </c:pt>
                <c:pt idx="27">
                  <c:v>4.1970000000000002E-3</c:v>
                </c:pt>
                <c:pt idx="28">
                  <c:v>3.1480000000000002E-3</c:v>
                </c:pt>
                <c:pt idx="29">
                  <c:v>2.0990000000000002E-3</c:v>
                </c:pt>
              </c:numCache>
            </c:numRef>
          </c:val>
          <c:smooth val="1"/>
          <c:extLst>
            <c:ext xmlns:c16="http://schemas.microsoft.com/office/drawing/2014/chart" uri="{C3380CC4-5D6E-409C-BE32-E72D297353CC}">
              <c16:uniqueId val="{00000000-24AE-48AE-B770-795A84CFBA58}"/>
            </c:ext>
          </c:extLst>
        </c:ser>
        <c:dLbls>
          <c:showLegendKey val="0"/>
          <c:showVal val="0"/>
          <c:showCatName val="0"/>
          <c:showSerName val="0"/>
          <c:showPercent val="0"/>
          <c:showBubbleSize val="0"/>
        </c:dLbls>
        <c:marker val="1"/>
        <c:smooth val="0"/>
        <c:axId val="492821688"/>
        <c:axId val="492808664"/>
      </c:lineChart>
      <c:catAx>
        <c:axId val="427603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Threshold on</a:t>
                </a:r>
                <a:r>
                  <a:rPr lang="en-IN" baseline="0" dirty="0"/>
                  <a:t> MSE Std. Error Multiplication Factor (Alpha)</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04472"/>
        <c:crosses val="autoZero"/>
        <c:auto val="1"/>
        <c:lblAlgn val="ctr"/>
        <c:lblOffset val="100"/>
        <c:noMultiLvlLbl val="0"/>
      </c:catAx>
      <c:valAx>
        <c:axId val="42760447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03416"/>
        <c:crosses val="autoZero"/>
        <c:crossBetween val="between"/>
      </c:valAx>
      <c:valAx>
        <c:axId val="492808664"/>
        <c:scaling>
          <c:orientation val="minMax"/>
          <c:max val="1"/>
          <c:min val="0"/>
        </c:scaling>
        <c:delete val="0"/>
        <c:axPos val="r"/>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2821688"/>
        <c:crosses val="max"/>
        <c:crossBetween val="between"/>
      </c:valAx>
      <c:catAx>
        <c:axId val="492821688"/>
        <c:scaling>
          <c:orientation val="minMax"/>
        </c:scaling>
        <c:delete val="1"/>
        <c:axPos val="b"/>
        <c:numFmt formatCode="0%" sourceLinked="1"/>
        <c:majorTickMark val="out"/>
        <c:minorTickMark val="none"/>
        <c:tickLblPos val="nextTo"/>
        <c:crossAx val="4928086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openclipart.org/detail/109" TargetMode="External"/><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openclipart.org/detail/109" TargetMode="External"/><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A797E-D8C3-4262-9A5E-58B970199554}"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B721C6F4-4791-4644-A9D3-405D124B7705}">
      <dgm:prSet phldrT="[Text]"/>
      <dgm:spPr>
        <a:solidFill>
          <a:schemeClr val="tx1"/>
        </a:solidFill>
      </dgm:spPr>
      <dgm:t>
        <a:bodyPr/>
        <a:lstStyle/>
        <a:p>
          <a:r>
            <a:rPr lang="en-IN" dirty="0"/>
            <a:t>Average Train Loss</a:t>
          </a:r>
        </a:p>
      </dgm:t>
    </dgm:pt>
    <dgm:pt modelId="{2B0B728E-861B-493D-B913-D950955407BC}" type="parTrans" cxnId="{B1705DB9-0989-4E73-B6FB-59E0C69EF83E}">
      <dgm:prSet/>
      <dgm:spPr/>
      <dgm:t>
        <a:bodyPr/>
        <a:lstStyle/>
        <a:p>
          <a:endParaRPr lang="en-IN"/>
        </a:p>
      </dgm:t>
    </dgm:pt>
    <dgm:pt modelId="{8F697384-58FD-4093-A1CB-468F4654D1D5}" type="sibTrans" cxnId="{B1705DB9-0989-4E73-B6FB-59E0C69EF83E}">
      <dgm:prSet/>
      <dgm:spPr/>
      <dgm:t>
        <a:bodyPr/>
        <a:lstStyle/>
        <a:p>
          <a:endParaRPr lang="en-IN"/>
        </a:p>
      </dgm:t>
    </dgm:pt>
    <dgm:pt modelId="{C0B31C25-0366-4911-A214-DD03CA1C9A3D}">
      <dgm:prSet phldrT="[Text]"/>
      <dgm:spPr>
        <a:solidFill>
          <a:schemeClr val="tx1"/>
        </a:solidFill>
      </dgm:spPr>
      <dgm:t>
        <a:bodyPr/>
        <a:lstStyle/>
        <a:p>
          <a:r>
            <a:rPr lang="en-IN" dirty="0"/>
            <a:t>Average Test Loss</a:t>
          </a:r>
        </a:p>
      </dgm:t>
    </dgm:pt>
    <dgm:pt modelId="{2AE1B63C-CE14-4FE6-B92E-4D8053CB265B}" type="parTrans" cxnId="{4EAFAD3E-1B2C-41AA-93C6-FE1048B2CB5D}">
      <dgm:prSet/>
      <dgm:spPr/>
      <dgm:t>
        <a:bodyPr/>
        <a:lstStyle/>
        <a:p>
          <a:endParaRPr lang="en-IN"/>
        </a:p>
      </dgm:t>
    </dgm:pt>
    <dgm:pt modelId="{4492A4B2-9238-44A2-9726-361E07FD694D}" type="sibTrans" cxnId="{4EAFAD3E-1B2C-41AA-93C6-FE1048B2CB5D}">
      <dgm:prSet/>
      <dgm:spPr/>
      <dgm:t>
        <a:bodyPr/>
        <a:lstStyle/>
        <a:p>
          <a:endParaRPr lang="en-IN"/>
        </a:p>
      </dgm:t>
    </dgm:pt>
    <dgm:pt modelId="{A36EA4C5-BA56-4152-A77F-7469D221B4D0}">
      <dgm:prSet phldrT="[Text]"/>
      <dgm:spPr>
        <a:solidFill>
          <a:schemeClr val="tx1"/>
        </a:solidFill>
      </dgm:spPr>
      <dgm:t>
        <a:bodyPr/>
        <a:lstStyle/>
        <a:p>
          <a:r>
            <a:rPr lang="en-IN" dirty="0"/>
            <a:t>Model Run Time</a:t>
          </a:r>
        </a:p>
      </dgm:t>
    </dgm:pt>
    <dgm:pt modelId="{4BBCD31A-4F96-4D93-9C30-ED2F9A55B144}" type="parTrans" cxnId="{F74C3544-4F05-4167-9D71-8F8B9C3B9C52}">
      <dgm:prSet/>
      <dgm:spPr/>
      <dgm:t>
        <a:bodyPr/>
        <a:lstStyle/>
        <a:p>
          <a:endParaRPr lang="en-IN"/>
        </a:p>
      </dgm:t>
    </dgm:pt>
    <dgm:pt modelId="{37F2F459-3286-40EC-827E-904FBA789357}" type="sibTrans" cxnId="{F74C3544-4F05-4167-9D71-8F8B9C3B9C52}">
      <dgm:prSet/>
      <dgm:spPr/>
      <dgm:t>
        <a:bodyPr/>
        <a:lstStyle/>
        <a:p>
          <a:endParaRPr lang="en-IN"/>
        </a:p>
      </dgm:t>
    </dgm:pt>
    <dgm:pt modelId="{FAD9874A-B23D-429D-802A-4FA68C93D379}">
      <dgm:prSet/>
      <dgm:spPr>
        <a:solidFill>
          <a:schemeClr val="tx1"/>
        </a:solidFill>
      </dgm:spPr>
      <dgm:t>
        <a:bodyPr/>
        <a:lstStyle/>
        <a:p>
          <a:r>
            <a:rPr lang="en-IN" dirty="0"/>
            <a:t>Model </a:t>
          </a:r>
          <a:r>
            <a:rPr lang="en-IN"/>
            <a:t>Evaluation Time</a:t>
          </a:r>
          <a:endParaRPr lang="en-IN" dirty="0"/>
        </a:p>
      </dgm:t>
    </dgm:pt>
    <dgm:pt modelId="{E35303BB-1EB7-4271-B057-2CCE7F1A5C86}" type="parTrans" cxnId="{25A9E272-B391-4F5F-A112-8C49C2398C0F}">
      <dgm:prSet/>
      <dgm:spPr/>
      <dgm:t>
        <a:bodyPr/>
        <a:lstStyle/>
        <a:p>
          <a:endParaRPr lang="en-IN"/>
        </a:p>
      </dgm:t>
    </dgm:pt>
    <dgm:pt modelId="{D5A95618-005A-4A20-A206-FAA46C282458}" type="sibTrans" cxnId="{25A9E272-B391-4F5F-A112-8C49C2398C0F}">
      <dgm:prSet/>
      <dgm:spPr/>
      <dgm:t>
        <a:bodyPr/>
        <a:lstStyle/>
        <a:p>
          <a:endParaRPr lang="en-IN"/>
        </a:p>
      </dgm:t>
    </dgm:pt>
    <dgm:pt modelId="{F4DA7306-069D-4586-9C45-90CAF6A0A109}" type="pres">
      <dgm:prSet presAssocID="{879A797E-D8C3-4262-9A5E-58B970199554}" presName="diagram" presStyleCnt="0">
        <dgm:presLayoutVars>
          <dgm:dir/>
          <dgm:animLvl val="lvl"/>
          <dgm:resizeHandles val="exact"/>
        </dgm:presLayoutVars>
      </dgm:prSet>
      <dgm:spPr/>
    </dgm:pt>
    <dgm:pt modelId="{8A01306C-BCC8-4D76-A367-D646273B18C5}" type="pres">
      <dgm:prSet presAssocID="{B721C6F4-4791-4644-A9D3-405D124B7705}" presName="compNode" presStyleCnt="0"/>
      <dgm:spPr/>
    </dgm:pt>
    <dgm:pt modelId="{4F75BA3D-4EB1-485C-AAF4-52DCD9699237}" type="pres">
      <dgm:prSet presAssocID="{B721C6F4-4791-4644-A9D3-405D124B7705}" presName="childRect" presStyleLbl="bgAcc1" presStyleIdx="0" presStyleCnt="4">
        <dgm:presLayoutVars>
          <dgm:bulletEnabled val="1"/>
        </dgm:presLayoutVars>
      </dgm:prSet>
      <dgm:spPr/>
    </dgm:pt>
    <dgm:pt modelId="{87629864-14C6-4553-B8C6-90E3E8CE676E}" type="pres">
      <dgm:prSet presAssocID="{B721C6F4-4791-4644-A9D3-405D124B7705}" presName="parentText" presStyleLbl="node1" presStyleIdx="0" presStyleCnt="0">
        <dgm:presLayoutVars>
          <dgm:chMax val="0"/>
          <dgm:bulletEnabled val="1"/>
        </dgm:presLayoutVars>
      </dgm:prSet>
      <dgm:spPr/>
    </dgm:pt>
    <dgm:pt modelId="{172259B3-4907-4F98-BAC8-17D7E80D05A6}" type="pres">
      <dgm:prSet presAssocID="{B721C6F4-4791-4644-A9D3-405D124B7705}" presName="parentRect" presStyleLbl="alignNode1" presStyleIdx="0" presStyleCnt="4"/>
      <dgm:spPr/>
    </dgm:pt>
    <dgm:pt modelId="{4C375BB2-2991-45D0-99D7-0B9986A4CBDE}" type="pres">
      <dgm:prSet presAssocID="{B721C6F4-4791-4644-A9D3-405D124B7705}"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0A6876F8-BD51-45CA-90D3-484216808E30}" type="pres">
      <dgm:prSet presAssocID="{8F697384-58FD-4093-A1CB-468F4654D1D5}" presName="sibTrans" presStyleLbl="sibTrans2D1" presStyleIdx="0" presStyleCnt="0"/>
      <dgm:spPr/>
    </dgm:pt>
    <dgm:pt modelId="{430B8FA5-66C1-44F0-9972-03A68935D389}" type="pres">
      <dgm:prSet presAssocID="{C0B31C25-0366-4911-A214-DD03CA1C9A3D}" presName="compNode" presStyleCnt="0"/>
      <dgm:spPr/>
    </dgm:pt>
    <dgm:pt modelId="{480BEF74-C3FE-49CB-BFCC-D9BD94CA83B0}" type="pres">
      <dgm:prSet presAssocID="{C0B31C25-0366-4911-A214-DD03CA1C9A3D}" presName="childRect" presStyleLbl="bgAcc1" presStyleIdx="1" presStyleCnt="4">
        <dgm:presLayoutVars>
          <dgm:bulletEnabled val="1"/>
        </dgm:presLayoutVars>
      </dgm:prSet>
      <dgm:spPr/>
    </dgm:pt>
    <dgm:pt modelId="{1D6DDA1D-AADC-4138-8EC8-7AE68E57AE4A}" type="pres">
      <dgm:prSet presAssocID="{C0B31C25-0366-4911-A214-DD03CA1C9A3D}" presName="parentText" presStyleLbl="node1" presStyleIdx="0" presStyleCnt="0">
        <dgm:presLayoutVars>
          <dgm:chMax val="0"/>
          <dgm:bulletEnabled val="1"/>
        </dgm:presLayoutVars>
      </dgm:prSet>
      <dgm:spPr/>
    </dgm:pt>
    <dgm:pt modelId="{02F3594B-A071-4F16-A15F-C3DCF7F968D7}" type="pres">
      <dgm:prSet presAssocID="{C0B31C25-0366-4911-A214-DD03CA1C9A3D}" presName="parentRect" presStyleLbl="alignNode1" presStyleIdx="1" presStyleCnt="4"/>
      <dgm:spPr/>
    </dgm:pt>
    <dgm:pt modelId="{1EADA712-1C86-450B-B319-D246CDE8BB08}" type="pres">
      <dgm:prSet presAssocID="{C0B31C25-0366-4911-A214-DD03CA1C9A3D}" presName="adorn" presStyleLbl="fgAccFollowNod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116F889-225B-4281-8F4B-E6D183C01554}" type="pres">
      <dgm:prSet presAssocID="{4492A4B2-9238-44A2-9726-361E07FD694D}" presName="sibTrans" presStyleLbl="sibTrans2D1" presStyleIdx="0" presStyleCnt="0"/>
      <dgm:spPr/>
    </dgm:pt>
    <dgm:pt modelId="{D4082E28-C157-421B-BD24-12762F3E45A5}" type="pres">
      <dgm:prSet presAssocID="{A36EA4C5-BA56-4152-A77F-7469D221B4D0}" presName="compNode" presStyleCnt="0"/>
      <dgm:spPr/>
    </dgm:pt>
    <dgm:pt modelId="{84421760-5B55-4370-8B40-AC21BABEE79E}" type="pres">
      <dgm:prSet presAssocID="{A36EA4C5-BA56-4152-A77F-7469D221B4D0}" presName="childRect" presStyleLbl="bgAcc1" presStyleIdx="2" presStyleCnt="4">
        <dgm:presLayoutVars>
          <dgm:bulletEnabled val="1"/>
        </dgm:presLayoutVars>
      </dgm:prSet>
      <dgm:spPr/>
    </dgm:pt>
    <dgm:pt modelId="{13CE7ACC-A9CC-4A2E-A60F-A9425F971F1D}" type="pres">
      <dgm:prSet presAssocID="{A36EA4C5-BA56-4152-A77F-7469D221B4D0}" presName="parentText" presStyleLbl="node1" presStyleIdx="0" presStyleCnt="0">
        <dgm:presLayoutVars>
          <dgm:chMax val="0"/>
          <dgm:bulletEnabled val="1"/>
        </dgm:presLayoutVars>
      </dgm:prSet>
      <dgm:spPr/>
    </dgm:pt>
    <dgm:pt modelId="{297DAB33-4B86-431B-90D5-874053A6BAAE}" type="pres">
      <dgm:prSet presAssocID="{A36EA4C5-BA56-4152-A77F-7469D221B4D0}" presName="parentRect" presStyleLbl="alignNode1" presStyleIdx="2" presStyleCnt="4"/>
      <dgm:spPr/>
    </dgm:pt>
    <dgm:pt modelId="{047BB3A3-91CF-4BCE-BBE3-BED73252A171}" type="pres">
      <dgm:prSet presAssocID="{A36EA4C5-BA56-4152-A77F-7469D221B4D0}"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C7D59E34-7E78-4178-8CD6-6CA228181EBB}" type="pres">
      <dgm:prSet presAssocID="{37F2F459-3286-40EC-827E-904FBA789357}" presName="sibTrans" presStyleLbl="sibTrans2D1" presStyleIdx="0" presStyleCnt="0"/>
      <dgm:spPr/>
    </dgm:pt>
    <dgm:pt modelId="{22A710B1-FB10-423A-8641-673257D68BB9}" type="pres">
      <dgm:prSet presAssocID="{FAD9874A-B23D-429D-802A-4FA68C93D379}" presName="compNode" presStyleCnt="0"/>
      <dgm:spPr/>
    </dgm:pt>
    <dgm:pt modelId="{649914FF-9775-464D-ADCE-B246D8DE101C}" type="pres">
      <dgm:prSet presAssocID="{FAD9874A-B23D-429D-802A-4FA68C93D379}" presName="childRect" presStyleLbl="bgAcc1" presStyleIdx="3" presStyleCnt="4">
        <dgm:presLayoutVars>
          <dgm:bulletEnabled val="1"/>
        </dgm:presLayoutVars>
      </dgm:prSet>
      <dgm:spPr/>
    </dgm:pt>
    <dgm:pt modelId="{36660F08-25CA-451F-9E83-B434AE65A099}" type="pres">
      <dgm:prSet presAssocID="{FAD9874A-B23D-429D-802A-4FA68C93D379}" presName="parentText" presStyleLbl="node1" presStyleIdx="0" presStyleCnt="0">
        <dgm:presLayoutVars>
          <dgm:chMax val="0"/>
          <dgm:bulletEnabled val="1"/>
        </dgm:presLayoutVars>
      </dgm:prSet>
      <dgm:spPr/>
    </dgm:pt>
    <dgm:pt modelId="{A222DA25-BD24-4236-8FC7-6860F217F1D2}" type="pres">
      <dgm:prSet presAssocID="{FAD9874A-B23D-429D-802A-4FA68C93D379}" presName="parentRect" presStyleLbl="alignNode1" presStyleIdx="3" presStyleCnt="4"/>
      <dgm:spPr/>
    </dgm:pt>
    <dgm:pt modelId="{A5612DBD-F115-4650-9CA6-66221849CC31}" type="pres">
      <dgm:prSet presAssocID="{FAD9874A-B23D-429D-802A-4FA68C93D379}" presName="adorn" presStyleLbl="fgAccFollowNode1" presStyleIdx="3"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Lst>
  <dgm:cxnLst>
    <dgm:cxn modelId="{BD7D9405-B46D-414F-BE8A-A1ADC11F474A}" type="presOf" srcId="{879A797E-D8C3-4262-9A5E-58B970199554}" destId="{F4DA7306-069D-4586-9C45-90CAF6A0A109}" srcOrd="0" destOrd="0" presId="urn:microsoft.com/office/officeart/2005/8/layout/bList2"/>
    <dgm:cxn modelId="{90C03609-4DF7-4EBD-9085-2E0E800E6D57}" type="presOf" srcId="{4492A4B2-9238-44A2-9726-361E07FD694D}" destId="{0116F889-225B-4281-8F4B-E6D183C01554}" srcOrd="0" destOrd="0" presId="urn:microsoft.com/office/officeart/2005/8/layout/bList2"/>
    <dgm:cxn modelId="{9E477B23-77C9-41B2-985A-BD1B110E6278}" type="presOf" srcId="{8F697384-58FD-4093-A1CB-468F4654D1D5}" destId="{0A6876F8-BD51-45CA-90D3-484216808E30}" srcOrd="0" destOrd="0" presId="urn:microsoft.com/office/officeart/2005/8/layout/bList2"/>
    <dgm:cxn modelId="{4EAFAD3E-1B2C-41AA-93C6-FE1048B2CB5D}" srcId="{879A797E-D8C3-4262-9A5E-58B970199554}" destId="{C0B31C25-0366-4911-A214-DD03CA1C9A3D}" srcOrd="1" destOrd="0" parTransId="{2AE1B63C-CE14-4FE6-B92E-4D8053CB265B}" sibTransId="{4492A4B2-9238-44A2-9726-361E07FD694D}"/>
    <dgm:cxn modelId="{463D8B43-16C3-4FBC-A950-8C330588E398}" type="presOf" srcId="{FAD9874A-B23D-429D-802A-4FA68C93D379}" destId="{36660F08-25CA-451F-9E83-B434AE65A099}" srcOrd="0" destOrd="0" presId="urn:microsoft.com/office/officeart/2005/8/layout/bList2"/>
    <dgm:cxn modelId="{F74C3544-4F05-4167-9D71-8F8B9C3B9C52}" srcId="{879A797E-D8C3-4262-9A5E-58B970199554}" destId="{A36EA4C5-BA56-4152-A77F-7469D221B4D0}" srcOrd="2" destOrd="0" parTransId="{4BBCD31A-4F96-4D93-9C30-ED2F9A55B144}" sibTransId="{37F2F459-3286-40EC-827E-904FBA789357}"/>
    <dgm:cxn modelId="{53BB6D4B-5409-446D-8C2E-DF945D22BF42}" type="presOf" srcId="{C0B31C25-0366-4911-A214-DD03CA1C9A3D}" destId="{02F3594B-A071-4F16-A15F-C3DCF7F968D7}" srcOrd="1" destOrd="0" presId="urn:microsoft.com/office/officeart/2005/8/layout/bList2"/>
    <dgm:cxn modelId="{25A9E272-B391-4F5F-A112-8C49C2398C0F}" srcId="{879A797E-D8C3-4262-9A5E-58B970199554}" destId="{FAD9874A-B23D-429D-802A-4FA68C93D379}" srcOrd="3" destOrd="0" parTransId="{E35303BB-1EB7-4271-B057-2CCE7F1A5C86}" sibTransId="{D5A95618-005A-4A20-A206-FAA46C282458}"/>
    <dgm:cxn modelId="{13EC967E-C66E-491C-83FD-001AE1CD66CC}" type="presOf" srcId="{37F2F459-3286-40EC-827E-904FBA789357}" destId="{C7D59E34-7E78-4178-8CD6-6CA228181EBB}" srcOrd="0" destOrd="0" presId="urn:microsoft.com/office/officeart/2005/8/layout/bList2"/>
    <dgm:cxn modelId="{BD5AB092-DE44-4758-90FA-7DA7C4F580C1}" type="presOf" srcId="{B721C6F4-4791-4644-A9D3-405D124B7705}" destId="{87629864-14C6-4553-B8C6-90E3E8CE676E}" srcOrd="0" destOrd="0" presId="urn:microsoft.com/office/officeart/2005/8/layout/bList2"/>
    <dgm:cxn modelId="{81608B9F-ED9B-4582-8F86-8A10FF4FECDD}" type="presOf" srcId="{B721C6F4-4791-4644-A9D3-405D124B7705}" destId="{172259B3-4907-4F98-BAC8-17D7E80D05A6}" srcOrd="1" destOrd="0" presId="urn:microsoft.com/office/officeart/2005/8/layout/bList2"/>
    <dgm:cxn modelId="{29BC9BB0-3C78-4BD3-A807-965BA8D6CCC8}" type="presOf" srcId="{C0B31C25-0366-4911-A214-DD03CA1C9A3D}" destId="{1D6DDA1D-AADC-4138-8EC8-7AE68E57AE4A}" srcOrd="0" destOrd="0" presId="urn:microsoft.com/office/officeart/2005/8/layout/bList2"/>
    <dgm:cxn modelId="{B1705DB9-0989-4E73-B6FB-59E0C69EF83E}" srcId="{879A797E-D8C3-4262-9A5E-58B970199554}" destId="{B721C6F4-4791-4644-A9D3-405D124B7705}" srcOrd="0" destOrd="0" parTransId="{2B0B728E-861B-493D-B913-D950955407BC}" sibTransId="{8F697384-58FD-4093-A1CB-468F4654D1D5}"/>
    <dgm:cxn modelId="{2530C3DE-A612-441A-9C3F-89B4645CCCE0}" type="presOf" srcId="{FAD9874A-B23D-429D-802A-4FA68C93D379}" destId="{A222DA25-BD24-4236-8FC7-6860F217F1D2}" srcOrd="1" destOrd="0" presId="urn:microsoft.com/office/officeart/2005/8/layout/bList2"/>
    <dgm:cxn modelId="{B04B60E8-8EFF-4AF0-B945-7B55A3B5F783}" type="presOf" srcId="{A36EA4C5-BA56-4152-A77F-7469D221B4D0}" destId="{13CE7ACC-A9CC-4A2E-A60F-A9425F971F1D}" srcOrd="0" destOrd="0" presId="urn:microsoft.com/office/officeart/2005/8/layout/bList2"/>
    <dgm:cxn modelId="{872805F3-86BB-4317-B7A6-7C67101A5D03}" type="presOf" srcId="{A36EA4C5-BA56-4152-A77F-7469D221B4D0}" destId="{297DAB33-4B86-431B-90D5-874053A6BAAE}" srcOrd="1" destOrd="0" presId="urn:microsoft.com/office/officeart/2005/8/layout/bList2"/>
    <dgm:cxn modelId="{63EBFF3F-36B4-4476-87AC-8EE0BAFB01E2}" type="presParOf" srcId="{F4DA7306-069D-4586-9C45-90CAF6A0A109}" destId="{8A01306C-BCC8-4D76-A367-D646273B18C5}" srcOrd="0" destOrd="0" presId="urn:microsoft.com/office/officeart/2005/8/layout/bList2"/>
    <dgm:cxn modelId="{33C988F5-8F36-4EDE-B5D9-4F576B00CBB0}" type="presParOf" srcId="{8A01306C-BCC8-4D76-A367-D646273B18C5}" destId="{4F75BA3D-4EB1-485C-AAF4-52DCD9699237}" srcOrd="0" destOrd="0" presId="urn:microsoft.com/office/officeart/2005/8/layout/bList2"/>
    <dgm:cxn modelId="{0CB7491B-0897-481E-AC2D-5517E48CE624}" type="presParOf" srcId="{8A01306C-BCC8-4D76-A367-D646273B18C5}" destId="{87629864-14C6-4553-B8C6-90E3E8CE676E}" srcOrd="1" destOrd="0" presId="urn:microsoft.com/office/officeart/2005/8/layout/bList2"/>
    <dgm:cxn modelId="{4801BCA2-A4A3-416F-8CA2-AB094941562C}" type="presParOf" srcId="{8A01306C-BCC8-4D76-A367-D646273B18C5}" destId="{172259B3-4907-4F98-BAC8-17D7E80D05A6}" srcOrd="2" destOrd="0" presId="urn:microsoft.com/office/officeart/2005/8/layout/bList2"/>
    <dgm:cxn modelId="{77809981-AD00-4C3E-B864-51345A2239A0}" type="presParOf" srcId="{8A01306C-BCC8-4D76-A367-D646273B18C5}" destId="{4C375BB2-2991-45D0-99D7-0B9986A4CBDE}" srcOrd="3" destOrd="0" presId="urn:microsoft.com/office/officeart/2005/8/layout/bList2"/>
    <dgm:cxn modelId="{91972E70-BDA9-42F9-87B0-D8C03E12469E}" type="presParOf" srcId="{F4DA7306-069D-4586-9C45-90CAF6A0A109}" destId="{0A6876F8-BD51-45CA-90D3-484216808E30}" srcOrd="1" destOrd="0" presId="urn:microsoft.com/office/officeart/2005/8/layout/bList2"/>
    <dgm:cxn modelId="{143AEF90-A3AD-47BC-886D-A5549CD60E60}" type="presParOf" srcId="{F4DA7306-069D-4586-9C45-90CAF6A0A109}" destId="{430B8FA5-66C1-44F0-9972-03A68935D389}" srcOrd="2" destOrd="0" presId="urn:microsoft.com/office/officeart/2005/8/layout/bList2"/>
    <dgm:cxn modelId="{7E87E06C-3D17-4536-83A9-0A3F59D76BFB}" type="presParOf" srcId="{430B8FA5-66C1-44F0-9972-03A68935D389}" destId="{480BEF74-C3FE-49CB-BFCC-D9BD94CA83B0}" srcOrd="0" destOrd="0" presId="urn:microsoft.com/office/officeart/2005/8/layout/bList2"/>
    <dgm:cxn modelId="{08C3E121-FAC9-453A-8D11-A632F3BD9C7A}" type="presParOf" srcId="{430B8FA5-66C1-44F0-9972-03A68935D389}" destId="{1D6DDA1D-AADC-4138-8EC8-7AE68E57AE4A}" srcOrd="1" destOrd="0" presId="urn:microsoft.com/office/officeart/2005/8/layout/bList2"/>
    <dgm:cxn modelId="{C3277FB3-0495-48F7-94CD-F06919D38BF6}" type="presParOf" srcId="{430B8FA5-66C1-44F0-9972-03A68935D389}" destId="{02F3594B-A071-4F16-A15F-C3DCF7F968D7}" srcOrd="2" destOrd="0" presId="urn:microsoft.com/office/officeart/2005/8/layout/bList2"/>
    <dgm:cxn modelId="{51B71A25-8BE6-4686-A6EF-75B41CC95EE7}" type="presParOf" srcId="{430B8FA5-66C1-44F0-9972-03A68935D389}" destId="{1EADA712-1C86-450B-B319-D246CDE8BB08}" srcOrd="3" destOrd="0" presId="urn:microsoft.com/office/officeart/2005/8/layout/bList2"/>
    <dgm:cxn modelId="{21DAD020-5A49-4908-9386-A65FAF128253}" type="presParOf" srcId="{F4DA7306-069D-4586-9C45-90CAF6A0A109}" destId="{0116F889-225B-4281-8F4B-E6D183C01554}" srcOrd="3" destOrd="0" presId="urn:microsoft.com/office/officeart/2005/8/layout/bList2"/>
    <dgm:cxn modelId="{E4D2A0AD-BD48-41EE-B5BA-08AA96B292A9}" type="presParOf" srcId="{F4DA7306-069D-4586-9C45-90CAF6A0A109}" destId="{D4082E28-C157-421B-BD24-12762F3E45A5}" srcOrd="4" destOrd="0" presId="urn:microsoft.com/office/officeart/2005/8/layout/bList2"/>
    <dgm:cxn modelId="{2C3EC8F4-E450-4129-B9AF-6C54747D8B94}" type="presParOf" srcId="{D4082E28-C157-421B-BD24-12762F3E45A5}" destId="{84421760-5B55-4370-8B40-AC21BABEE79E}" srcOrd="0" destOrd="0" presId="urn:microsoft.com/office/officeart/2005/8/layout/bList2"/>
    <dgm:cxn modelId="{0A74C738-50AB-4D26-B10A-2148BF506827}" type="presParOf" srcId="{D4082E28-C157-421B-BD24-12762F3E45A5}" destId="{13CE7ACC-A9CC-4A2E-A60F-A9425F971F1D}" srcOrd="1" destOrd="0" presId="urn:microsoft.com/office/officeart/2005/8/layout/bList2"/>
    <dgm:cxn modelId="{45A9CA60-85BA-43D2-A853-2FF159D78A1B}" type="presParOf" srcId="{D4082E28-C157-421B-BD24-12762F3E45A5}" destId="{297DAB33-4B86-431B-90D5-874053A6BAAE}" srcOrd="2" destOrd="0" presId="urn:microsoft.com/office/officeart/2005/8/layout/bList2"/>
    <dgm:cxn modelId="{D66CC733-C06A-46D3-B595-7F6C34E7259E}" type="presParOf" srcId="{D4082E28-C157-421B-BD24-12762F3E45A5}" destId="{047BB3A3-91CF-4BCE-BBE3-BED73252A171}" srcOrd="3" destOrd="0" presId="urn:microsoft.com/office/officeart/2005/8/layout/bList2"/>
    <dgm:cxn modelId="{C552E91B-4D32-467C-8EBE-E0712D60B810}" type="presParOf" srcId="{F4DA7306-069D-4586-9C45-90CAF6A0A109}" destId="{C7D59E34-7E78-4178-8CD6-6CA228181EBB}" srcOrd="5" destOrd="0" presId="urn:microsoft.com/office/officeart/2005/8/layout/bList2"/>
    <dgm:cxn modelId="{4E94FB5E-0784-4258-B976-1C26B3A5CB64}" type="presParOf" srcId="{F4DA7306-069D-4586-9C45-90CAF6A0A109}" destId="{22A710B1-FB10-423A-8641-673257D68BB9}" srcOrd="6" destOrd="0" presId="urn:microsoft.com/office/officeart/2005/8/layout/bList2"/>
    <dgm:cxn modelId="{958AAFF9-1A9E-405F-A43B-B704D777E757}" type="presParOf" srcId="{22A710B1-FB10-423A-8641-673257D68BB9}" destId="{649914FF-9775-464D-ADCE-B246D8DE101C}" srcOrd="0" destOrd="0" presId="urn:microsoft.com/office/officeart/2005/8/layout/bList2"/>
    <dgm:cxn modelId="{FC47AD0B-C79D-44CB-810F-835B04A2B0F4}" type="presParOf" srcId="{22A710B1-FB10-423A-8641-673257D68BB9}" destId="{36660F08-25CA-451F-9E83-B434AE65A099}" srcOrd="1" destOrd="0" presId="urn:microsoft.com/office/officeart/2005/8/layout/bList2"/>
    <dgm:cxn modelId="{BC19342D-0CA8-4565-B6E7-9CAC32FDEAB7}" type="presParOf" srcId="{22A710B1-FB10-423A-8641-673257D68BB9}" destId="{A222DA25-BD24-4236-8FC7-6860F217F1D2}" srcOrd="2" destOrd="0" presId="urn:microsoft.com/office/officeart/2005/8/layout/bList2"/>
    <dgm:cxn modelId="{D32FD9ED-B989-4155-B4A1-45B6592B4E35}" type="presParOf" srcId="{22A710B1-FB10-423A-8641-673257D68BB9}" destId="{A5612DBD-F115-4650-9CA6-66221849CC3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A797E-D8C3-4262-9A5E-58B970199554}"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A36EA4C5-BA56-4152-A77F-7469D221B4D0}">
      <dgm:prSet phldrT="[Text]" custT="1"/>
      <dgm:spPr>
        <a:solidFill>
          <a:schemeClr val="tx1"/>
        </a:solidFill>
      </dgm:spPr>
      <dgm:t>
        <a:bodyPr/>
        <a:lstStyle/>
        <a:p>
          <a:r>
            <a:rPr lang="en-IN" sz="1800" dirty="0"/>
            <a:t>Model Run Time per Epoch</a:t>
          </a:r>
        </a:p>
      </dgm:t>
    </dgm:pt>
    <dgm:pt modelId="{4BBCD31A-4F96-4D93-9C30-ED2F9A55B144}" type="parTrans" cxnId="{F74C3544-4F05-4167-9D71-8F8B9C3B9C52}">
      <dgm:prSet/>
      <dgm:spPr/>
      <dgm:t>
        <a:bodyPr/>
        <a:lstStyle/>
        <a:p>
          <a:endParaRPr lang="en-IN"/>
        </a:p>
      </dgm:t>
    </dgm:pt>
    <dgm:pt modelId="{37F2F459-3286-40EC-827E-904FBA789357}" type="sibTrans" cxnId="{F74C3544-4F05-4167-9D71-8F8B9C3B9C52}">
      <dgm:prSet/>
      <dgm:spPr/>
      <dgm:t>
        <a:bodyPr/>
        <a:lstStyle/>
        <a:p>
          <a:endParaRPr lang="en-IN"/>
        </a:p>
      </dgm:t>
    </dgm:pt>
    <dgm:pt modelId="{F4DA7306-069D-4586-9C45-90CAF6A0A109}" type="pres">
      <dgm:prSet presAssocID="{879A797E-D8C3-4262-9A5E-58B970199554}" presName="diagram" presStyleCnt="0">
        <dgm:presLayoutVars>
          <dgm:dir/>
          <dgm:animLvl val="lvl"/>
          <dgm:resizeHandles val="exact"/>
        </dgm:presLayoutVars>
      </dgm:prSet>
      <dgm:spPr/>
    </dgm:pt>
    <dgm:pt modelId="{D4082E28-C157-421B-BD24-12762F3E45A5}" type="pres">
      <dgm:prSet presAssocID="{A36EA4C5-BA56-4152-A77F-7469D221B4D0}" presName="compNode" presStyleCnt="0"/>
      <dgm:spPr/>
    </dgm:pt>
    <dgm:pt modelId="{84421760-5B55-4370-8B40-AC21BABEE79E}" type="pres">
      <dgm:prSet presAssocID="{A36EA4C5-BA56-4152-A77F-7469D221B4D0}" presName="childRect" presStyleLbl="bgAcc1" presStyleIdx="0" presStyleCnt="1">
        <dgm:presLayoutVars>
          <dgm:bulletEnabled val="1"/>
        </dgm:presLayoutVars>
      </dgm:prSet>
      <dgm:spPr/>
    </dgm:pt>
    <dgm:pt modelId="{13CE7ACC-A9CC-4A2E-A60F-A9425F971F1D}" type="pres">
      <dgm:prSet presAssocID="{A36EA4C5-BA56-4152-A77F-7469D221B4D0}" presName="parentText" presStyleLbl="node1" presStyleIdx="0" presStyleCnt="0">
        <dgm:presLayoutVars>
          <dgm:chMax val="0"/>
          <dgm:bulletEnabled val="1"/>
        </dgm:presLayoutVars>
      </dgm:prSet>
      <dgm:spPr/>
    </dgm:pt>
    <dgm:pt modelId="{297DAB33-4B86-431B-90D5-874053A6BAAE}" type="pres">
      <dgm:prSet presAssocID="{A36EA4C5-BA56-4152-A77F-7469D221B4D0}" presName="parentRect" presStyleLbl="alignNode1" presStyleIdx="0" presStyleCnt="1"/>
      <dgm:spPr/>
    </dgm:pt>
    <dgm:pt modelId="{047BB3A3-91CF-4BCE-BBE3-BED73252A171}" type="pres">
      <dgm:prSet presAssocID="{A36EA4C5-BA56-4152-A77F-7469D221B4D0}" presName="adorn" presStyleLbl="fgAccFollowNod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Lst>
  <dgm:cxnLst>
    <dgm:cxn modelId="{BD7D9405-B46D-414F-BE8A-A1ADC11F474A}" type="presOf" srcId="{879A797E-D8C3-4262-9A5E-58B970199554}" destId="{F4DA7306-069D-4586-9C45-90CAF6A0A109}" srcOrd="0" destOrd="0" presId="urn:microsoft.com/office/officeart/2005/8/layout/bList2"/>
    <dgm:cxn modelId="{F74C3544-4F05-4167-9D71-8F8B9C3B9C52}" srcId="{879A797E-D8C3-4262-9A5E-58B970199554}" destId="{A36EA4C5-BA56-4152-A77F-7469D221B4D0}" srcOrd="0" destOrd="0" parTransId="{4BBCD31A-4F96-4D93-9C30-ED2F9A55B144}" sibTransId="{37F2F459-3286-40EC-827E-904FBA789357}"/>
    <dgm:cxn modelId="{B04B60E8-8EFF-4AF0-B945-7B55A3B5F783}" type="presOf" srcId="{A36EA4C5-BA56-4152-A77F-7469D221B4D0}" destId="{13CE7ACC-A9CC-4A2E-A60F-A9425F971F1D}" srcOrd="0" destOrd="0" presId="urn:microsoft.com/office/officeart/2005/8/layout/bList2"/>
    <dgm:cxn modelId="{872805F3-86BB-4317-B7A6-7C67101A5D03}" type="presOf" srcId="{A36EA4C5-BA56-4152-A77F-7469D221B4D0}" destId="{297DAB33-4B86-431B-90D5-874053A6BAAE}" srcOrd="1" destOrd="0" presId="urn:microsoft.com/office/officeart/2005/8/layout/bList2"/>
    <dgm:cxn modelId="{E4D2A0AD-BD48-41EE-B5BA-08AA96B292A9}" type="presParOf" srcId="{F4DA7306-069D-4586-9C45-90CAF6A0A109}" destId="{D4082E28-C157-421B-BD24-12762F3E45A5}" srcOrd="0" destOrd="0" presId="urn:microsoft.com/office/officeart/2005/8/layout/bList2"/>
    <dgm:cxn modelId="{2C3EC8F4-E450-4129-B9AF-6C54747D8B94}" type="presParOf" srcId="{D4082E28-C157-421B-BD24-12762F3E45A5}" destId="{84421760-5B55-4370-8B40-AC21BABEE79E}" srcOrd="0" destOrd="0" presId="urn:microsoft.com/office/officeart/2005/8/layout/bList2"/>
    <dgm:cxn modelId="{0A74C738-50AB-4D26-B10A-2148BF506827}" type="presParOf" srcId="{D4082E28-C157-421B-BD24-12762F3E45A5}" destId="{13CE7ACC-A9CC-4A2E-A60F-A9425F971F1D}" srcOrd="1" destOrd="0" presId="urn:microsoft.com/office/officeart/2005/8/layout/bList2"/>
    <dgm:cxn modelId="{45A9CA60-85BA-43D2-A853-2FF159D78A1B}" type="presParOf" srcId="{D4082E28-C157-421B-BD24-12762F3E45A5}" destId="{297DAB33-4B86-431B-90D5-874053A6BAAE}" srcOrd="2" destOrd="0" presId="urn:microsoft.com/office/officeart/2005/8/layout/bList2"/>
    <dgm:cxn modelId="{D66CC733-C06A-46D3-B595-7F6C34E7259E}" type="presParOf" srcId="{D4082E28-C157-421B-BD24-12762F3E45A5}" destId="{047BB3A3-91CF-4BCE-BBE3-BED73252A171}"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5BA3D-4EB1-485C-AAF4-52DCD9699237}">
      <dsp:nvSpPr>
        <dsp:cNvPr id="0" name=""/>
        <dsp:cNvSpPr/>
      </dsp:nvSpPr>
      <dsp:spPr>
        <a:xfrm>
          <a:off x="6902" y="270455"/>
          <a:ext cx="2447635" cy="182710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2259B3-4907-4F98-BAC8-17D7E80D05A6}">
      <dsp:nvSpPr>
        <dsp:cNvPr id="0" name=""/>
        <dsp:cNvSpPr/>
      </dsp:nvSpPr>
      <dsp:spPr>
        <a:xfrm>
          <a:off x="6902" y="2097563"/>
          <a:ext cx="2447635" cy="785656"/>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IN" sz="1900" kern="1200" dirty="0"/>
            <a:t>Average Train Loss</a:t>
          </a:r>
        </a:p>
      </dsp:txBody>
      <dsp:txXfrm>
        <a:off x="6902" y="2097563"/>
        <a:ext cx="1723686" cy="785656"/>
      </dsp:txXfrm>
    </dsp:sp>
    <dsp:sp modelId="{4C375BB2-2991-45D0-99D7-0B9986A4CBDE}">
      <dsp:nvSpPr>
        <dsp:cNvPr id="0" name=""/>
        <dsp:cNvSpPr/>
      </dsp:nvSpPr>
      <dsp:spPr>
        <a:xfrm>
          <a:off x="1799828" y="2222357"/>
          <a:ext cx="856672" cy="856672"/>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0BEF74-C3FE-49CB-BFCC-D9BD94CA83B0}">
      <dsp:nvSpPr>
        <dsp:cNvPr id="0" name=""/>
        <dsp:cNvSpPr/>
      </dsp:nvSpPr>
      <dsp:spPr>
        <a:xfrm>
          <a:off x="2868736" y="270455"/>
          <a:ext cx="2447635" cy="182710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F3594B-A071-4F16-A15F-C3DCF7F968D7}">
      <dsp:nvSpPr>
        <dsp:cNvPr id="0" name=""/>
        <dsp:cNvSpPr/>
      </dsp:nvSpPr>
      <dsp:spPr>
        <a:xfrm>
          <a:off x="2868736" y="2097563"/>
          <a:ext cx="2447635" cy="785656"/>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IN" sz="1900" kern="1200" dirty="0"/>
            <a:t>Average Test Loss</a:t>
          </a:r>
        </a:p>
      </dsp:txBody>
      <dsp:txXfrm>
        <a:off x="2868736" y="2097563"/>
        <a:ext cx="1723686" cy="785656"/>
      </dsp:txXfrm>
    </dsp:sp>
    <dsp:sp modelId="{1EADA712-1C86-450B-B319-D246CDE8BB08}">
      <dsp:nvSpPr>
        <dsp:cNvPr id="0" name=""/>
        <dsp:cNvSpPr/>
      </dsp:nvSpPr>
      <dsp:spPr>
        <a:xfrm>
          <a:off x="4661662" y="2222357"/>
          <a:ext cx="856672" cy="8566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421760-5B55-4370-8B40-AC21BABEE79E}">
      <dsp:nvSpPr>
        <dsp:cNvPr id="0" name=""/>
        <dsp:cNvSpPr/>
      </dsp:nvSpPr>
      <dsp:spPr>
        <a:xfrm>
          <a:off x="5730570" y="270455"/>
          <a:ext cx="2447635" cy="182710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7DAB33-4B86-431B-90D5-874053A6BAAE}">
      <dsp:nvSpPr>
        <dsp:cNvPr id="0" name=""/>
        <dsp:cNvSpPr/>
      </dsp:nvSpPr>
      <dsp:spPr>
        <a:xfrm>
          <a:off x="5730570" y="2097563"/>
          <a:ext cx="2447635" cy="785656"/>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IN" sz="1900" kern="1200" dirty="0"/>
            <a:t>Model Run Time</a:t>
          </a:r>
        </a:p>
      </dsp:txBody>
      <dsp:txXfrm>
        <a:off x="5730570" y="2097563"/>
        <a:ext cx="1723686" cy="785656"/>
      </dsp:txXfrm>
    </dsp:sp>
    <dsp:sp modelId="{047BB3A3-91CF-4BCE-BBE3-BED73252A171}">
      <dsp:nvSpPr>
        <dsp:cNvPr id="0" name=""/>
        <dsp:cNvSpPr/>
      </dsp:nvSpPr>
      <dsp:spPr>
        <a:xfrm>
          <a:off x="7523496" y="2222357"/>
          <a:ext cx="856672" cy="8566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914FF-9775-464D-ADCE-B246D8DE101C}">
      <dsp:nvSpPr>
        <dsp:cNvPr id="0" name=""/>
        <dsp:cNvSpPr/>
      </dsp:nvSpPr>
      <dsp:spPr>
        <a:xfrm>
          <a:off x="8592403" y="270455"/>
          <a:ext cx="2447635" cy="182710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22DA25-BD24-4236-8FC7-6860F217F1D2}">
      <dsp:nvSpPr>
        <dsp:cNvPr id="0" name=""/>
        <dsp:cNvSpPr/>
      </dsp:nvSpPr>
      <dsp:spPr>
        <a:xfrm>
          <a:off x="8592403" y="2097563"/>
          <a:ext cx="2447635" cy="785656"/>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IN" sz="1900" kern="1200" dirty="0"/>
            <a:t>Model </a:t>
          </a:r>
          <a:r>
            <a:rPr lang="en-IN" sz="1900" kern="1200"/>
            <a:t>Evaluation Time</a:t>
          </a:r>
          <a:endParaRPr lang="en-IN" sz="1900" kern="1200" dirty="0"/>
        </a:p>
      </dsp:txBody>
      <dsp:txXfrm>
        <a:off x="8592403" y="2097563"/>
        <a:ext cx="1723686" cy="785656"/>
      </dsp:txXfrm>
    </dsp:sp>
    <dsp:sp modelId="{A5612DBD-F115-4650-9CA6-66221849CC31}">
      <dsp:nvSpPr>
        <dsp:cNvPr id="0" name=""/>
        <dsp:cNvSpPr/>
      </dsp:nvSpPr>
      <dsp:spPr>
        <a:xfrm>
          <a:off x="10385330" y="2222357"/>
          <a:ext cx="856672" cy="8566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21760-5B55-4370-8B40-AC21BABEE79E}">
      <dsp:nvSpPr>
        <dsp:cNvPr id="0" name=""/>
        <dsp:cNvSpPr/>
      </dsp:nvSpPr>
      <dsp:spPr>
        <a:xfrm>
          <a:off x="4033205" y="2465"/>
          <a:ext cx="2308408" cy="172317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7DAB33-4B86-431B-90D5-874053A6BAAE}">
      <dsp:nvSpPr>
        <dsp:cNvPr id="0" name=""/>
        <dsp:cNvSpPr/>
      </dsp:nvSpPr>
      <dsp:spPr>
        <a:xfrm>
          <a:off x="4033205" y="1725643"/>
          <a:ext cx="2308408" cy="740966"/>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IN" sz="1800" kern="1200" dirty="0"/>
            <a:t>Model Run Time per Epoch</a:t>
          </a:r>
        </a:p>
      </dsp:txBody>
      <dsp:txXfrm>
        <a:off x="4033205" y="1725643"/>
        <a:ext cx="1625639" cy="740966"/>
      </dsp:txXfrm>
    </dsp:sp>
    <dsp:sp modelId="{047BB3A3-91CF-4BCE-BBE3-BED73252A171}">
      <dsp:nvSpPr>
        <dsp:cNvPr id="0" name=""/>
        <dsp:cNvSpPr/>
      </dsp:nvSpPr>
      <dsp:spPr>
        <a:xfrm>
          <a:off x="5724147" y="1843339"/>
          <a:ext cx="807943" cy="80794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65E-7F22-9827-1742-B7E98C7D2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26FB5-C840-38EB-AFC6-80FBEE990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0F274-6527-2145-2264-C79107FC38F6}"/>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52D35733-0466-EB79-9F6B-D8E08B31A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23C13-CE17-212E-A97D-45086B767E14}"/>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8172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D44E-0EDE-4C1E-6A83-0A22894AF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CE4D0-DFB4-1376-9F05-688290EEA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A85F8-B620-8AD8-EDCD-90E3E1EF3264}"/>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0DB18E4C-72A2-9FB3-74E8-AB2238589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2F347-CC23-BBCC-ABDB-F62FD42D3202}"/>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095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44FE7-77FA-8385-1BDD-733E5032E5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D7A4A-3EDD-F318-0412-A10362D27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C51D0-0505-5273-67B8-75865BDE8E11}"/>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42E73672-CCBE-1657-6B00-DD44AF0C5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59BEE-60BB-D1D4-00AB-6DF4E631D34C}"/>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109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AD22-D2B9-8EB9-37A2-A53AC3638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26AD4-64A5-1957-FBD4-0A842E974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6290E-4F00-7C37-3E12-A5F55CDAE008}"/>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226D20CD-A7F4-C2EB-AF82-1313F282A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C9F40-65F3-F5E4-56FD-206274F9F23D}"/>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40207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F638-A06B-551B-8343-B574166A9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4C4907-D1F0-C2A7-7882-56C788794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430F8-BE5C-5B27-7F5F-830BF1D74CC5}"/>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47157560-97F2-6508-6698-F8D1357AC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646AD-02D7-880E-46C6-1E138C3ECEBE}"/>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359213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4E6-06B7-24EE-AFC4-CD021BA20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560DD-ED61-F719-9E0E-1281486B7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5D3A6-86ED-17A2-0611-8800453FB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0EC6EB-E208-EB83-A469-65EF90CB68A4}"/>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6" name="Footer Placeholder 5">
            <a:extLst>
              <a:ext uri="{FF2B5EF4-FFF2-40B4-BE49-F238E27FC236}">
                <a16:creationId xmlns:a16="http://schemas.microsoft.com/office/drawing/2014/main" id="{72394B20-34F1-DB3E-0694-7306F0B8D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08E0F-C557-CB7E-0A36-79A8C306B4B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27960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4EBF-9B99-026D-EF4C-EFF553C012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1F551-85A5-B7C9-3FCA-DD1B473F7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63529-158A-B4F3-62C0-A3FAADE29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A929CC-B0D2-B196-2E94-85A75962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EA587-25D6-C462-520D-63EC051D1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670BC-AF81-A60F-8020-AB4CB72A8B17}"/>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8" name="Footer Placeholder 7">
            <a:extLst>
              <a:ext uri="{FF2B5EF4-FFF2-40B4-BE49-F238E27FC236}">
                <a16:creationId xmlns:a16="http://schemas.microsoft.com/office/drawing/2014/main" id="{B5F52D3F-D7B2-449D-75FF-FBA21E1BD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2A264-BA45-0DC6-CBCE-43CC473D174B}"/>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221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0578-8E98-7CFE-6920-1EC46676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53F35-94AF-698C-0251-2F306DF2E7C7}"/>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4" name="Footer Placeholder 3">
            <a:extLst>
              <a:ext uri="{FF2B5EF4-FFF2-40B4-BE49-F238E27FC236}">
                <a16:creationId xmlns:a16="http://schemas.microsoft.com/office/drawing/2014/main" id="{FF91DBF0-6D47-6DF8-D277-32962D43A1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49A84-AEBD-639F-2F4B-F477A6E24DFA}"/>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9334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1F807-6B92-7A78-F774-C29092F14FF8}"/>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3" name="Footer Placeholder 2">
            <a:extLst>
              <a:ext uri="{FF2B5EF4-FFF2-40B4-BE49-F238E27FC236}">
                <a16:creationId xmlns:a16="http://schemas.microsoft.com/office/drawing/2014/main" id="{98CDC894-C2BC-C57B-235F-F2B12F44AD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FF162-93E5-2762-BABC-BCFDE396E98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7790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21B-B645-B97C-B595-075FF39B2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43F128-B29F-ABCF-7B5E-1ACAA0C43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F0283-14F3-9049-5575-BEBDC034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0CF87-3CDD-5CA4-AFF1-A15AFB768F6E}"/>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6" name="Footer Placeholder 5">
            <a:extLst>
              <a:ext uri="{FF2B5EF4-FFF2-40B4-BE49-F238E27FC236}">
                <a16:creationId xmlns:a16="http://schemas.microsoft.com/office/drawing/2014/main" id="{AE57BB9C-4A8F-7EF3-608F-6CEF0FD28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3B508-59BF-C200-9CAC-CDEEA5A7F157}"/>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5308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BB95-CE4E-0862-A5B0-A84B9FF72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856B0-71D9-4844-9872-CE9F68211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680DE-D64D-CBFE-D850-F2F0434A1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CCDAA-0D46-275B-869B-66757EB35980}"/>
              </a:ext>
            </a:extLst>
          </p:cNvPr>
          <p:cNvSpPr>
            <a:spLocks noGrp="1"/>
          </p:cNvSpPr>
          <p:nvPr>
            <p:ph type="dt" sz="half" idx="10"/>
          </p:nvPr>
        </p:nvSpPr>
        <p:spPr/>
        <p:txBody>
          <a:bodyPr/>
          <a:lstStyle/>
          <a:p>
            <a:fld id="{3732185D-76DA-4FDB-897A-0EC510D3F43C}" type="datetimeFigureOut">
              <a:rPr lang="en-IN" smtClean="0"/>
              <a:t>26-03-2023</a:t>
            </a:fld>
            <a:endParaRPr lang="en-IN"/>
          </a:p>
        </p:txBody>
      </p:sp>
      <p:sp>
        <p:nvSpPr>
          <p:cNvPr id="6" name="Footer Placeholder 5">
            <a:extLst>
              <a:ext uri="{FF2B5EF4-FFF2-40B4-BE49-F238E27FC236}">
                <a16:creationId xmlns:a16="http://schemas.microsoft.com/office/drawing/2014/main" id="{C6FBB1BB-9639-7337-E02B-28A6B8633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0DDEA-77E2-804F-3A01-CFC3B7D6B5F3}"/>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8796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66C25-4A49-D1D8-CB47-5C50C239D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213C2-83F5-4814-C3EC-BAC459305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7F1C5-44EB-A22E-EE47-2FC5E046B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2185D-76DA-4FDB-897A-0EC510D3F43C}" type="datetimeFigureOut">
              <a:rPr lang="en-IN" smtClean="0"/>
              <a:t>26-03-2023</a:t>
            </a:fld>
            <a:endParaRPr lang="en-IN"/>
          </a:p>
        </p:txBody>
      </p:sp>
      <p:sp>
        <p:nvSpPr>
          <p:cNvPr id="5" name="Footer Placeholder 4">
            <a:extLst>
              <a:ext uri="{FF2B5EF4-FFF2-40B4-BE49-F238E27FC236}">
                <a16:creationId xmlns:a16="http://schemas.microsoft.com/office/drawing/2014/main" id="{D059F75C-A327-3506-7A86-3EF422D1B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CA8BB-6F8B-F2FD-55B6-4F56576FD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F2B67-2CE7-4B3E-AC31-33CBD9245E68}" type="slidenum">
              <a:rPr lang="en-IN" smtClean="0"/>
              <a:t>‹#›</a:t>
            </a:fld>
            <a:endParaRPr lang="en-IN"/>
          </a:p>
        </p:txBody>
      </p:sp>
    </p:spTree>
    <p:extLst>
      <p:ext uri="{BB962C8B-B14F-4D97-AF65-F5344CB8AC3E}">
        <p14:creationId xmlns:p14="http://schemas.microsoft.com/office/powerpoint/2010/main" val="324952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3.xml"/><Relationship Id="rId5" Type="http://schemas.microsoft.com/office/2007/relationships/hdphoto" Target="../media/hdphoto3.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itiresearch/wood-anomaly-detection-one-class-classific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CBE7-06BA-C78A-78E2-D323D10770CC}"/>
              </a:ext>
            </a:extLst>
          </p:cNvPr>
          <p:cNvSpPr/>
          <p:nvPr/>
        </p:nvSpPr>
        <p:spPr>
          <a:xfrm>
            <a:off x="0" y="0"/>
            <a:ext cx="692757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D53DC61-0035-C95B-CE78-4CEA275D8E5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4339878" y="1919151"/>
            <a:ext cx="4943475" cy="5057775"/>
          </a:xfrm>
          <a:prstGeom prst="rect">
            <a:avLst/>
          </a:prstGeom>
        </p:spPr>
      </p:pic>
      <p:sp>
        <p:nvSpPr>
          <p:cNvPr id="8" name="Rectangle 7">
            <a:extLst>
              <a:ext uri="{FF2B5EF4-FFF2-40B4-BE49-F238E27FC236}">
                <a16:creationId xmlns:a16="http://schemas.microsoft.com/office/drawing/2014/main" id="{B6815F32-C6FC-94B3-BF8B-63F43B8DA71F}"/>
              </a:ext>
            </a:extLst>
          </p:cNvPr>
          <p:cNvSpPr/>
          <p:nvPr/>
        </p:nvSpPr>
        <p:spPr>
          <a:xfrm>
            <a:off x="6927575" y="0"/>
            <a:ext cx="526442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CDE7BDFE-EDE6-A0D7-8130-BA49EF8A7C3A}"/>
              </a:ext>
            </a:extLst>
          </p:cNvPr>
          <p:cNvSpPr>
            <a:spLocks noGrp="1"/>
          </p:cNvSpPr>
          <p:nvPr>
            <p:ph type="ctrTitle"/>
          </p:nvPr>
        </p:nvSpPr>
        <p:spPr>
          <a:xfrm>
            <a:off x="6927575" y="1962149"/>
            <a:ext cx="5148467" cy="1547813"/>
          </a:xfrm>
        </p:spPr>
        <p:txBody>
          <a:bodyPr>
            <a:noAutofit/>
          </a:bodyPr>
          <a:lstStyle/>
          <a:p>
            <a:pPr algn="l"/>
            <a:r>
              <a:rPr lang="en-US" sz="2000" b="1" dirty="0">
                <a:solidFill>
                  <a:schemeClr val="bg1"/>
                </a:solidFill>
                <a:effectLst/>
                <a:latin typeface="Calibri" panose="020F0502020204030204" pitchFamily="34" charset="0"/>
                <a:ea typeface="Arial" panose="020B0604020202020204" pitchFamily="34" charset="0"/>
              </a:rPr>
              <a:t>Industrial anomaly detection of wood texture using unsupervised learning for quality assessment process automation</a:t>
            </a:r>
            <a:endParaRPr lang="en-US" dirty="0">
              <a:solidFill>
                <a:schemeClr val="bg1"/>
              </a:solidFill>
            </a:endParaRPr>
          </a:p>
        </p:txBody>
      </p:sp>
      <p:sp>
        <p:nvSpPr>
          <p:cNvPr id="10" name="Subtitle 4">
            <a:extLst>
              <a:ext uri="{FF2B5EF4-FFF2-40B4-BE49-F238E27FC236}">
                <a16:creationId xmlns:a16="http://schemas.microsoft.com/office/drawing/2014/main" id="{CC4EB0EE-D0A8-13C2-D5C7-2E7C9A5CECBC}"/>
              </a:ext>
            </a:extLst>
          </p:cNvPr>
          <p:cNvSpPr>
            <a:spLocks noGrp="1"/>
          </p:cNvSpPr>
          <p:nvPr>
            <p:ph type="subTitle" idx="1"/>
          </p:nvPr>
        </p:nvSpPr>
        <p:spPr>
          <a:xfrm>
            <a:off x="6930393" y="3725727"/>
            <a:ext cx="3756943" cy="722312"/>
          </a:xfrm>
        </p:spPr>
        <p:txBody>
          <a:bodyPr>
            <a:normAutofit/>
          </a:bodyPr>
          <a:lstStyle/>
          <a:p>
            <a:pPr algn="l"/>
            <a:r>
              <a:rPr lang="en-US" sz="1800" dirty="0">
                <a:solidFill>
                  <a:schemeClr val="bg1"/>
                </a:solidFill>
                <a:latin typeface="Calibri" panose="020F0502020204030204" pitchFamily="34" charset="0"/>
                <a:cs typeface="+mj-cs"/>
              </a:rPr>
              <a:t>By </a:t>
            </a:r>
          </a:p>
          <a:p>
            <a:pPr algn="l"/>
            <a:r>
              <a:rPr lang="en-US" sz="1800" dirty="0">
                <a:solidFill>
                  <a:schemeClr val="bg1"/>
                </a:solidFill>
                <a:latin typeface="Calibri" panose="020F0502020204030204" pitchFamily="34" charset="0"/>
                <a:cs typeface="+mj-cs"/>
              </a:rPr>
              <a:t>Chaitanya</a:t>
            </a:r>
            <a:endParaRPr lang="en-US" sz="1800" noProof="1">
              <a:solidFill>
                <a:schemeClr val="bg1"/>
              </a:solidFill>
              <a:latin typeface="Calibri" panose="020F0502020204030204" pitchFamily="34" charset="0"/>
              <a:cs typeface="+mj-cs"/>
            </a:endParaRPr>
          </a:p>
        </p:txBody>
      </p:sp>
      <p:cxnSp>
        <p:nvCxnSpPr>
          <p:cNvPr id="3" name="Straight Connector 2">
            <a:extLst>
              <a:ext uri="{FF2B5EF4-FFF2-40B4-BE49-F238E27FC236}">
                <a16:creationId xmlns:a16="http://schemas.microsoft.com/office/drawing/2014/main" id="{80D58D3B-4851-C54F-F9DB-41C807E4BE45}"/>
              </a:ext>
            </a:extLst>
          </p:cNvPr>
          <p:cNvCxnSpPr>
            <a:cxnSpLocks/>
          </p:cNvCxnSpPr>
          <p:nvPr/>
        </p:nvCxnSpPr>
        <p:spPr>
          <a:xfrm>
            <a:off x="6917636" y="3657600"/>
            <a:ext cx="4552121" cy="0"/>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4CD5F6-EB79-20D5-B58C-30431A8ACA58}"/>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191" y="154878"/>
            <a:ext cx="4085516" cy="4179979"/>
          </a:xfrm>
          <a:prstGeom prst="rect">
            <a:avLst/>
          </a:prstGeom>
        </p:spPr>
      </p:pic>
      <p:pic>
        <p:nvPicPr>
          <p:cNvPr id="7" name="Picture 6">
            <a:extLst>
              <a:ext uri="{FF2B5EF4-FFF2-40B4-BE49-F238E27FC236}">
                <a16:creationId xmlns:a16="http://schemas.microsoft.com/office/drawing/2014/main" id="{FAC607FA-CE11-A834-D677-3EBF77C79735}"/>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837162" y="4753131"/>
            <a:ext cx="1905923" cy="1949991"/>
          </a:xfrm>
          <a:prstGeom prst="rect">
            <a:avLst/>
          </a:prstGeom>
        </p:spPr>
      </p:pic>
    </p:spTree>
    <p:extLst>
      <p:ext uri="{BB962C8B-B14F-4D97-AF65-F5344CB8AC3E}">
        <p14:creationId xmlns:p14="http://schemas.microsoft.com/office/powerpoint/2010/main" val="1404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Conclusion and Next Steps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585323"/>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404040"/>
                </a:solidFill>
                <a:latin typeface="Calibri" panose="020F0502020204030204" pitchFamily="34" charset="0"/>
              </a:rPr>
              <a:t>Though in the initial EDA it was found that the data size is relatively smaller, image rotation can be used for generating additional datapoint to model</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US" dirty="0">
                <a:solidFill>
                  <a:srgbClr val="404040"/>
                </a:solidFill>
                <a:latin typeface="Calibri" panose="020F0502020204030204" pitchFamily="34" charset="0"/>
              </a:rPr>
              <a:t>Anomalies observed on the wooden object are majorly due to irregularities (peak and valleys instead of smooth surfaces) and in majority of the cases it matches with the color patterns on the wood. This might make anomaly identification a bit complicated</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chemeClr val="tx1">
                    <a:lumMod val="65000"/>
                    <a:lumOff val="35000"/>
                  </a:schemeClr>
                </a:solidFill>
              </a:rPr>
              <a:t>We have 1,257 unique image dimensions out of 1,280 images this shows that as part of pre-processing we need to resize the images before we start model development</a:t>
            </a:r>
            <a:endParaRPr lang="en-US" dirty="0">
              <a:solidFill>
                <a:srgbClr val="404040"/>
              </a:solidFill>
              <a:latin typeface="Calibri" panose="020F0502020204030204" pitchFamily="34" charset="0"/>
            </a:endParaRPr>
          </a:p>
        </p:txBody>
      </p:sp>
      <p:sp>
        <p:nvSpPr>
          <p:cNvPr id="3" name="TextBox 2">
            <a:extLst>
              <a:ext uri="{FF2B5EF4-FFF2-40B4-BE49-F238E27FC236}">
                <a16:creationId xmlns:a16="http://schemas.microsoft.com/office/drawing/2014/main" id="{997108EC-B812-63FF-BBC5-970CDBFB61F3}"/>
              </a:ext>
            </a:extLst>
          </p:cNvPr>
          <p:cNvSpPr txBox="1"/>
          <p:nvPr/>
        </p:nvSpPr>
        <p:spPr>
          <a:xfrm>
            <a:off x="367748" y="3617050"/>
            <a:ext cx="6102626" cy="369332"/>
          </a:xfrm>
          <a:prstGeom prst="rect">
            <a:avLst/>
          </a:prstGeom>
          <a:noFill/>
        </p:spPr>
        <p:txBody>
          <a:bodyPr wrap="square">
            <a:spAutoFit/>
          </a:bodyPr>
          <a:lstStyle/>
          <a:p>
            <a:r>
              <a:rPr lang="en-US" sz="1800" dirty="0">
                <a:latin typeface="Arial Black" panose="020B0A04020102020204" pitchFamily="34" charset="0"/>
              </a:rPr>
              <a:t>Next Steps</a:t>
            </a:r>
            <a:endParaRPr lang="en-IN" dirty="0"/>
          </a:p>
        </p:txBody>
      </p:sp>
      <p:sp>
        <p:nvSpPr>
          <p:cNvPr id="4" name="TextBox 3">
            <a:extLst>
              <a:ext uri="{FF2B5EF4-FFF2-40B4-BE49-F238E27FC236}">
                <a16:creationId xmlns:a16="http://schemas.microsoft.com/office/drawing/2014/main" id="{AFF1A7C0-2F07-1FBB-4702-7CE291DE71B6}"/>
              </a:ext>
            </a:extLst>
          </p:cNvPr>
          <p:cNvSpPr txBox="1"/>
          <p:nvPr/>
        </p:nvSpPr>
        <p:spPr>
          <a:xfrm>
            <a:off x="367748" y="4166474"/>
            <a:ext cx="11211339"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404040"/>
                </a:solidFill>
                <a:latin typeface="Calibri" panose="020F0502020204030204" pitchFamily="34" charset="0"/>
              </a:rPr>
              <a:t>Data pre-processing based on EDA observations</a:t>
            </a:r>
          </a:p>
          <a:p>
            <a:pPr marL="285750" indent="-285750">
              <a:buFont typeface="Wingdings" panose="05000000000000000000" pitchFamily="2" charset="2"/>
              <a:buChar char="Ø"/>
            </a:pPr>
            <a:endParaRPr lang="en-IN"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rgbClr val="404040"/>
                </a:solidFill>
                <a:latin typeface="Calibri" panose="020F0502020204030204" pitchFamily="34" charset="0"/>
              </a:rPr>
              <a:t>Model Development</a:t>
            </a:r>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37017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284093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Making Image Sizes Consistent</a:t>
            </a:r>
          </a:p>
        </p:txBody>
      </p:sp>
      <p:pic>
        <p:nvPicPr>
          <p:cNvPr id="2" name="Picture 1">
            <a:extLst>
              <a:ext uri="{FF2B5EF4-FFF2-40B4-BE49-F238E27FC236}">
                <a16:creationId xmlns:a16="http://schemas.microsoft.com/office/drawing/2014/main" id="{829F61BC-78A3-EBEC-4C09-58D12DA87F59}"/>
              </a:ext>
            </a:extLst>
          </p:cNvPr>
          <p:cNvPicPr>
            <a:picLocks noChangeAspect="1"/>
          </p:cNvPicPr>
          <p:nvPr/>
        </p:nvPicPr>
        <p:blipFill rotWithShape="1">
          <a:blip r:embed="rId2"/>
          <a:srcRect b="22021"/>
          <a:stretch/>
        </p:blipFill>
        <p:spPr>
          <a:xfrm>
            <a:off x="9289813" y="1067174"/>
            <a:ext cx="1643182" cy="4453049"/>
          </a:xfrm>
          <a:prstGeom prst="rect">
            <a:avLst/>
          </a:prstGeom>
        </p:spPr>
      </p:pic>
      <p:sp>
        <p:nvSpPr>
          <p:cNvPr id="3" name="TextBox 2">
            <a:extLst>
              <a:ext uri="{FF2B5EF4-FFF2-40B4-BE49-F238E27FC236}">
                <a16:creationId xmlns:a16="http://schemas.microsoft.com/office/drawing/2014/main" id="{3CEE25F6-8129-4787-6220-E30C5280C0BD}"/>
              </a:ext>
            </a:extLst>
          </p:cNvPr>
          <p:cNvSpPr txBox="1"/>
          <p:nvPr/>
        </p:nvSpPr>
        <p:spPr>
          <a:xfrm>
            <a:off x="8537713" y="5685183"/>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
        <p:nvSpPr>
          <p:cNvPr id="4" name="TextBox 3">
            <a:extLst>
              <a:ext uri="{FF2B5EF4-FFF2-40B4-BE49-F238E27FC236}">
                <a16:creationId xmlns:a16="http://schemas.microsoft.com/office/drawing/2014/main" id="{0B7834BF-792C-5A5E-61D6-176B5FA2FD6D}"/>
              </a:ext>
            </a:extLst>
          </p:cNvPr>
          <p:cNvSpPr txBox="1"/>
          <p:nvPr/>
        </p:nvSpPr>
        <p:spPr>
          <a:xfrm>
            <a:off x="367749" y="961755"/>
            <a:ext cx="8458200" cy="3970318"/>
          </a:xfrm>
          <a:prstGeom prst="rect">
            <a:avLst/>
          </a:prstGeom>
          <a:noFill/>
        </p:spPr>
        <p:txBody>
          <a:bodyPr wrap="square">
            <a:spAutoFit/>
          </a:bodyPr>
          <a:lstStyle/>
          <a:p>
            <a:r>
              <a:rPr lang="en-US" i="1" dirty="0">
                <a:solidFill>
                  <a:srgbClr val="404040"/>
                </a:solidFill>
                <a:latin typeface="Calibri" panose="020F0502020204030204" pitchFamily="34" charset="0"/>
              </a:rPr>
              <a:t>Through in the initial EDA it was found that the data size is relatively smaller, image rotation can be used for generating additional datapoint to model (Refer to the table)</a:t>
            </a:r>
          </a:p>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Each pixel of image will be treated as feature/column in a table for modeling. It is essential to have all the images in training and test dataset to have same size for easy modeling</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Image rescaling to small size also helps in reducing the number feature there by reducing model runtime</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In current project we have resized all image to 60x60 initially. This can later be changed based on model performance. </a:t>
            </a:r>
          </a:p>
          <a:p>
            <a:endParaRPr lang="en-US"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94352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60D024F-D1DE-48CD-FAB5-C0838238735D}"/>
              </a:ext>
            </a:extLst>
          </p:cNvPr>
          <p:cNvSpPr/>
          <p:nvPr/>
        </p:nvSpPr>
        <p:spPr>
          <a:xfrm>
            <a:off x="8617226" y="480913"/>
            <a:ext cx="3414090" cy="57752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6265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to Pixel Array Conversion</a:t>
            </a:r>
          </a:p>
        </p:txBody>
      </p:sp>
      <p:grpSp>
        <p:nvGrpSpPr>
          <p:cNvPr id="7" name="Group 6">
            <a:extLst>
              <a:ext uri="{FF2B5EF4-FFF2-40B4-BE49-F238E27FC236}">
                <a16:creationId xmlns:a16="http://schemas.microsoft.com/office/drawing/2014/main" id="{A17C5284-E8D1-94D4-9EC8-04D803B1D176}"/>
              </a:ext>
            </a:extLst>
          </p:cNvPr>
          <p:cNvGrpSpPr/>
          <p:nvPr/>
        </p:nvGrpSpPr>
        <p:grpSpPr>
          <a:xfrm>
            <a:off x="9303027" y="786488"/>
            <a:ext cx="1942340" cy="2075559"/>
            <a:chOff x="1848679" y="1128148"/>
            <a:chExt cx="1942340" cy="2075559"/>
          </a:xfrm>
        </p:grpSpPr>
        <p:pic>
          <p:nvPicPr>
            <p:cNvPr id="5" name="Picture 4">
              <a:extLst>
                <a:ext uri="{FF2B5EF4-FFF2-40B4-BE49-F238E27FC236}">
                  <a16:creationId xmlns:a16="http://schemas.microsoft.com/office/drawing/2014/main" id="{98EE53A7-B30E-3AB7-2169-019E2B05B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58" y="1128148"/>
              <a:ext cx="1934061" cy="1800000"/>
            </a:xfrm>
            <a:prstGeom prst="rect">
              <a:avLst/>
            </a:prstGeom>
            <a:ln>
              <a:solidFill>
                <a:schemeClr val="tx1">
                  <a:lumMod val="50000"/>
                  <a:lumOff val="50000"/>
                </a:schemeClr>
              </a:solidFill>
            </a:ln>
          </p:spPr>
        </p:pic>
        <p:sp>
          <p:nvSpPr>
            <p:cNvPr id="6" name="TextBox 5">
              <a:extLst>
                <a:ext uri="{FF2B5EF4-FFF2-40B4-BE49-F238E27FC236}">
                  <a16:creationId xmlns:a16="http://schemas.microsoft.com/office/drawing/2014/main" id="{C1BC8F01-51CD-9979-A5AB-A7C3A6769F96}"/>
                </a:ext>
              </a:extLst>
            </p:cNvPr>
            <p:cNvSpPr txBox="1"/>
            <p:nvPr/>
          </p:nvSpPr>
          <p:spPr>
            <a:xfrm>
              <a:off x="1848679" y="2926708"/>
              <a:ext cx="1934061" cy="276999"/>
            </a:xfrm>
            <a:prstGeom prst="rect">
              <a:avLst/>
            </a:prstGeom>
            <a:solidFill>
              <a:schemeClr val="bg1"/>
            </a:solidFill>
            <a:ln>
              <a:solidFill>
                <a:schemeClr val="tx1">
                  <a:lumMod val="65000"/>
                  <a:lumOff val="35000"/>
                </a:schemeClr>
              </a:solidFill>
            </a:ln>
          </p:spPr>
          <p:txBody>
            <a:bodyPr wrap="square" rtlCol="0">
              <a:spAutoFit/>
            </a:bodyPr>
            <a:lstStyle/>
            <a:p>
              <a:pPr algn="ctr"/>
              <a:r>
                <a:rPr lang="en-IN" sz="1200" b="1" dirty="0"/>
                <a:t>Original Image</a:t>
              </a:r>
            </a:p>
          </p:txBody>
        </p:sp>
      </p:grpSp>
      <p:sp>
        <p:nvSpPr>
          <p:cNvPr id="8" name="Isosceles Triangle 7">
            <a:extLst>
              <a:ext uri="{FF2B5EF4-FFF2-40B4-BE49-F238E27FC236}">
                <a16:creationId xmlns:a16="http://schemas.microsoft.com/office/drawing/2014/main" id="{C9DA4781-DC11-7051-D1BC-1AB798B5AECC}"/>
              </a:ext>
            </a:extLst>
          </p:cNvPr>
          <p:cNvSpPr/>
          <p:nvPr/>
        </p:nvSpPr>
        <p:spPr>
          <a:xfrm rot="10800000">
            <a:off x="9949070" y="2987949"/>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F4B3323-DD43-5593-7D66-858A2347E80B}"/>
              </a:ext>
            </a:extLst>
          </p:cNvPr>
          <p:cNvSpPr txBox="1"/>
          <p:nvPr/>
        </p:nvSpPr>
        <p:spPr>
          <a:xfrm>
            <a:off x="8840856" y="5794513"/>
            <a:ext cx="3190461" cy="461665"/>
          </a:xfrm>
          <a:prstGeom prst="rect">
            <a:avLst/>
          </a:prstGeom>
          <a:noFill/>
        </p:spPr>
        <p:txBody>
          <a:bodyPr wrap="square" rtlCol="0">
            <a:spAutoFit/>
          </a:bodyPr>
          <a:lstStyle/>
          <a:p>
            <a:pPr algn="ctr"/>
            <a:r>
              <a:rPr lang="en-IN" sz="1200" dirty="0"/>
              <a:t>Table 1: Image to RGB conversion. Then to 1D Array</a:t>
            </a:r>
          </a:p>
        </p:txBody>
      </p:sp>
      <p:graphicFrame>
        <p:nvGraphicFramePr>
          <p:cNvPr id="13" name="Table 12">
            <a:extLst>
              <a:ext uri="{FF2B5EF4-FFF2-40B4-BE49-F238E27FC236}">
                <a16:creationId xmlns:a16="http://schemas.microsoft.com/office/drawing/2014/main" id="{0EA4C994-026F-866B-A3BE-66D21FF6E18B}"/>
              </a:ext>
            </a:extLst>
          </p:cNvPr>
          <p:cNvGraphicFramePr>
            <a:graphicFrameLocks noGrp="1"/>
          </p:cNvGraphicFramePr>
          <p:nvPr>
            <p:extLst>
              <p:ext uri="{D42A27DB-BD31-4B8C-83A1-F6EECF244321}">
                <p14:modId xmlns:p14="http://schemas.microsoft.com/office/powerpoint/2010/main" val="2797960962"/>
              </p:ext>
            </p:extLst>
          </p:nvPr>
        </p:nvGraphicFramePr>
        <p:xfrm>
          <a:off x="8932794" y="3540766"/>
          <a:ext cx="2857500" cy="1280160"/>
        </p:xfrm>
        <a:graphic>
          <a:graphicData uri="http://schemas.openxmlformats.org/drawingml/2006/table">
            <a:tbl>
              <a:tblPr/>
              <a:tblGrid>
                <a:gridCol w="190500">
                  <a:extLst>
                    <a:ext uri="{9D8B030D-6E8A-4147-A177-3AD203B41FA5}">
                      <a16:colId xmlns:a16="http://schemas.microsoft.com/office/drawing/2014/main" val="3220460437"/>
                    </a:ext>
                  </a:extLst>
                </a:gridCol>
                <a:gridCol w="190500">
                  <a:extLst>
                    <a:ext uri="{9D8B030D-6E8A-4147-A177-3AD203B41FA5}">
                      <a16:colId xmlns:a16="http://schemas.microsoft.com/office/drawing/2014/main" val="2180107796"/>
                    </a:ext>
                  </a:extLst>
                </a:gridCol>
                <a:gridCol w="190500">
                  <a:extLst>
                    <a:ext uri="{9D8B030D-6E8A-4147-A177-3AD203B41FA5}">
                      <a16:colId xmlns:a16="http://schemas.microsoft.com/office/drawing/2014/main" val="2259482530"/>
                    </a:ext>
                  </a:extLst>
                </a:gridCol>
                <a:gridCol w="190500">
                  <a:extLst>
                    <a:ext uri="{9D8B030D-6E8A-4147-A177-3AD203B41FA5}">
                      <a16:colId xmlns:a16="http://schemas.microsoft.com/office/drawing/2014/main" val="1597922524"/>
                    </a:ext>
                  </a:extLst>
                </a:gridCol>
                <a:gridCol w="190500">
                  <a:extLst>
                    <a:ext uri="{9D8B030D-6E8A-4147-A177-3AD203B41FA5}">
                      <a16:colId xmlns:a16="http://schemas.microsoft.com/office/drawing/2014/main" val="998079712"/>
                    </a:ext>
                  </a:extLst>
                </a:gridCol>
                <a:gridCol w="190500">
                  <a:extLst>
                    <a:ext uri="{9D8B030D-6E8A-4147-A177-3AD203B41FA5}">
                      <a16:colId xmlns:a16="http://schemas.microsoft.com/office/drawing/2014/main" val="283223153"/>
                    </a:ext>
                  </a:extLst>
                </a:gridCol>
                <a:gridCol w="190500">
                  <a:extLst>
                    <a:ext uri="{9D8B030D-6E8A-4147-A177-3AD203B41FA5}">
                      <a16:colId xmlns:a16="http://schemas.microsoft.com/office/drawing/2014/main" val="500739757"/>
                    </a:ext>
                  </a:extLst>
                </a:gridCol>
                <a:gridCol w="190500">
                  <a:extLst>
                    <a:ext uri="{9D8B030D-6E8A-4147-A177-3AD203B41FA5}">
                      <a16:colId xmlns:a16="http://schemas.microsoft.com/office/drawing/2014/main" val="2041987775"/>
                    </a:ext>
                  </a:extLst>
                </a:gridCol>
                <a:gridCol w="190500">
                  <a:extLst>
                    <a:ext uri="{9D8B030D-6E8A-4147-A177-3AD203B41FA5}">
                      <a16:colId xmlns:a16="http://schemas.microsoft.com/office/drawing/2014/main" val="234549102"/>
                    </a:ext>
                  </a:extLst>
                </a:gridCol>
                <a:gridCol w="190500">
                  <a:extLst>
                    <a:ext uri="{9D8B030D-6E8A-4147-A177-3AD203B41FA5}">
                      <a16:colId xmlns:a16="http://schemas.microsoft.com/office/drawing/2014/main" val="2839998245"/>
                    </a:ext>
                  </a:extLst>
                </a:gridCol>
                <a:gridCol w="190500">
                  <a:extLst>
                    <a:ext uri="{9D8B030D-6E8A-4147-A177-3AD203B41FA5}">
                      <a16:colId xmlns:a16="http://schemas.microsoft.com/office/drawing/2014/main" val="218431194"/>
                    </a:ext>
                  </a:extLst>
                </a:gridCol>
                <a:gridCol w="190500">
                  <a:extLst>
                    <a:ext uri="{9D8B030D-6E8A-4147-A177-3AD203B41FA5}">
                      <a16:colId xmlns:a16="http://schemas.microsoft.com/office/drawing/2014/main" val="3903625986"/>
                    </a:ext>
                  </a:extLst>
                </a:gridCol>
                <a:gridCol w="190500">
                  <a:extLst>
                    <a:ext uri="{9D8B030D-6E8A-4147-A177-3AD203B41FA5}">
                      <a16:colId xmlns:a16="http://schemas.microsoft.com/office/drawing/2014/main" val="4227440426"/>
                    </a:ext>
                  </a:extLst>
                </a:gridCol>
                <a:gridCol w="190500">
                  <a:extLst>
                    <a:ext uri="{9D8B030D-6E8A-4147-A177-3AD203B41FA5}">
                      <a16:colId xmlns:a16="http://schemas.microsoft.com/office/drawing/2014/main" val="629713120"/>
                    </a:ext>
                  </a:extLst>
                </a:gridCol>
                <a:gridCol w="190500">
                  <a:extLst>
                    <a:ext uri="{9D8B030D-6E8A-4147-A177-3AD203B41FA5}">
                      <a16:colId xmlns:a16="http://schemas.microsoft.com/office/drawing/2014/main" val="3649555872"/>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3472463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657497"/>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92909867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888"/>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051962897"/>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01339922"/>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37695491"/>
                  </a:ext>
                </a:extLst>
              </a:tr>
            </a:tbl>
          </a:graphicData>
        </a:graphic>
      </p:graphicFrame>
      <p:sp>
        <p:nvSpPr>
          <p:cNvPr id="29" name="Arrow: Curved Right 28">
            <a:extLst>
              <a:ext uri="{FF2B5EF4-FFF2-40B4-BE49-F238E27FC236}">
                <a16:creationId xmlns:a16="http://schemas.microsoft.com/office/drawing/2014/main" id="{B42114DF-5240-7ACD-31D2-BE8C3845AE74}"/>
              </a:ext>
            </a:extLst>
          </p:cNvPr>
          <p:cNvSpPr/>
          <p:nvPr/>
        </p:nvSpPr>
        <p:spPr>
          <a:xfrm rot="16200000" flipH="1">
            <a:off x="9572029" y="2517684"/>
            <a:ext cx="383853" cy="1662320"/>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Right 29">
            <a:extLst>
              <a:ext uri="{FF2B5EF4-FFF2-40B4-BE49-F238E27FC236}">
                <a16:creationId xmlns:a16="http://schemas.microsoft.com/office/drawing/2014/main" id="{CD029A63-E056-5EB7-5F58-49192C808798}"/>
              </a:ext>
            </a:extLst>
          </p:cNvPr>
          <p:cNvSpPr/>
          <p:nvPr/>
        </p:nvSpPr>
        <p:spPr>
          <a:xfrm rot="4252749" flipH="1" flipV="1">
            <a:off x="10632589" y="3111907"/>
            <a:ext cx="383853" cy="2171228"/>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Curved Right 33">
            <a:extLst>
              <a:ext uri="{FF2B5EF4-FFF2-40B4-BE49-F238E27FC236}">
                <a16:creationId xmlns:a16="http://schemas.microsoft.com/office/drawing/2014/main" id="{AF48A13B-03FA-468A-3E8F-BF3502D86D80}"/>
              </a:ext>
            </a:extLst>
          </p:cNvPr>
          <p:cNvSpPr/>
          <p:nvPr/>
        </p:nvSpPr>
        <p:spPr>
          <a:xfrm rot="4252749" flipH="1" flipV="1">
            <a:off x="10752719" y="3479848"/>
            <a:ext cx="383853" cy="1974340"/>
          </a:xfrm>
          <a:prstGeom prst="curvedRightArrow">
            <a:avLst>
              <a:gd name="adj1" fmla="val 7068"/>
              <a:gd name="adj2" fmla="val 50000"/>
              <a:gd name="adj3" fmla="val 2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Isosceles Triangle 34">
            <a:extLst>
              <a:ext uri="{FF2B5EF4-FFF2-40B4-BE49-F238E27FC236}">
                <a16:creationId xmlns:a16="http://schemas.microsoft.com/office/drawing/2014/main" id="{BA21EA5B-AFF0-E1F8-6D11-CAA90A9370EC}"/>
              </a:ext>
            </a:extLst>
          </p:cNvPr>
          <p:cNvSpPr/>
          <p:nvPr/>
        </p:nvSpPr>
        <p:spPr>
          <a:xfrm rot="10800000">
            <a:off x="10023612" y="5002672"/>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39" name="Picture 38">
            <a:extLst>
              <a:ext uri="{FF2B5EF4-FFF2-40B4-BE49-F238E27FC236}">
                <a16:creationId xmlns:a16="http://schemas.microsoft.com/office/drawing/2014/main" id="{7C4B98A3-7611-B8B4-C5FF-CF30F19A1314}"/>
              </a:ext>
            </a:extLst>
          </p:cNvPr>
          <p:cNvPicPr>
            <a:picLocks noChangeAspect="1"/>
          </p:cNvPicPr>
          <p:nvPr/>
        </p:nvPicPr>
        <p:blipFill>
          <a:blip r:embed="rId3"/>
          <a:stretch>
            <a:fillRect/>
          </a:stretch>
        </p:blipFill>
        <p:spPr>
          <a:xfrm>
            <a:off x="8950075" y="5376341"/>
            <a:ext cx="2963029" cy="143997"/>
          </a:xfrm>
          <a:prstGeom prst="rect">
            <a:avLst/>
          </a:prstGeom>
        </p:spPr>
      </p:pic>
      <p:sp>
        <p:nvSpPr>
          <p:cNvPr id="41" name="TextBox 40">
            <a:extLst>
              <a:ext uri="{FF2B5EF4-FFF2-40B4-BE49-F238E27FC236}">
                <a16:creationId xmlns:a16="http://schemas.microsoft.com/office/drawing/2014/main" id="{CBEB34F6-7E1C-4706-7B73-D9CA387EF8A0}"/>
              </a:ext>
            </a:extLst>
          </p:cNvPr>
          <p:cNvSpPr txBox="1"/>
          <p:nvPr/>
        </p:nvSpPr>
        <p:spPr>
          <a:xfrm>
            <a:off x="479497" y="1569385"/>
            <a:ext cx="8157608" cy="2308324"/>
          </a:xfrm>
          <a:prstGeom prst="rect">
            <a:avLst/>
          </a:prstGeom>
          <a:noFill/>
        </p:spPr>
        <p:txBody>
          <a:bodyPr wrap="square">
            <a:spAutoFit/>
          </a:bodyPr>
          <a:lstStyle/>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RGB values are extracted from colored resized images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Extracted RGB values are stacked together to from a single 1D array of RGB values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Above process is followed for each image and final base table for model processing has been created</a:t>
            </a: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254672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Addressing data quantity/size issue</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031325"/>
          </a:xfrm>
          <a:prstGeom prst="rect">
            <a:avLst/>
          </a:prstGeom>
          <a:noFill/>
        </p:spPr>
        <p:txBody>
          <a:bodyPr wrap="square">
            <a:spAutoFit/>
          </a:bodyPr>
          <a:lstStyle/>
          <a:p>
            <a:r>
              <a:rPr lang="en-US" dirty="0">
                <a:solidFill>
                  <a:srgbClr val="404040"/>
                </a:solidFill>
                <a:latin typeface="Calibri" panose="020F0502020204030204" pitchFamily="34" charset="0"/>
              </a:rPr>
              <a:t>Training data extracted from the source only has ~950 images for training which is relatively lower for training a good machine learning models. To address this problem we will be using image rotation technique where an image will be rotated around the median by a specified angle. In the current project we are apply three rotation to original image there by generating 3x additional data for modeling.</a:t>
            </a:r>
          </a:p>
          <a:p>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We have applied rotation by </a:t>
            </a:r>
            <a:r>
              <a:rPr lang="en-IN" sz="1800" b="1" dirty="0"/>
              <a:t>90°, 180°</a:t>
            </a:r>
            <a:r>
              <a:rPr lang="en-IN" sz="1800" dirty="0"/>
              <a:t> and </a:t>
            </a:r>
            <a:r>
              <a:rPr lang="en-IN" sz="1800" b="1" dirty="0"/>
              <a:t>270° </a:t>
            </a:r>
            <a:r>
              <a:rPr lang="en-IN" sz="1800" dirty="0"/>
              <a:t>for each original image which helped us in increasing the training data size from ~950 images to ~3800 images.</a:t>
            </a:r>
            <a:endParaRPr lang="en-US" dirty="0">
              <a:solidFill>
                <a:srgbClr val="404040"/>
              </a:solidFill>
              <a:latin typeface="Calibri" panose="020F0502020204030204" pitchFamily="34" charset="0"/>
            </a:endParaRPr>
          </a:p>
        </p:txBody>
      </p:sp>
      <p:pic>
        <p:nvPicPr>
          <p:cNvPr id="6" name="Picture 5">
            <a:extLst>
              <a:ext uri="{FF2B5EF4-FFF2-40B4-BE49-F238E27FC236}">
                <a16:creationId xmlns:a16="http://schemas.microsoft.com/office/drawing/2014/main" id="{A8AC1A47-C0B5-4F24-EB98-E97B9A74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255" y="3742139"/>
            <a:ext cx="1800000" cy="1800000"/>
          </a:xfrm>
          <a:prstGeom prst="rect">
            <a:avLst/>
          </a:prstGeom>
        </p:spPr>
      </p:pic>
      <p:pic>
        <p:nvPicPr>
          <p:cNvPr id="10" name="Picture 9">
            <a:extLst>
              <a:ext uri="{FF2B5EF4-FFF2-40B4-BE49-F238E27FC236}">
                <a16:creationId xmlns:a16="http://schemas.microsoft.com/office/drawing/2014/main" id="{B5BCAAD9-AD5A-B9BB-5F21-F9E46007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50" y="3342534"/>
            <a:ext cx="1800000" cy="1800000"/>
          </a:xfrm>
          <a:prstGeom prst="rect">
            <a:avLst/>
          </a:prstGeom>
        </p:spPr>
      </p:pic>
      <p:pic>
        <p:nvPicPr>
          <p:cNvPr id="17" name="Picture 16">
            <a:extLst>
              <a:ext uri="{FF2B5EF4-FFF2-40B4-BE49-F238E27FC236}">
                <a16:creationId xmlns:a16="http://schemas.microsoft.com/office/drawing/2014/main" id="{A8BDD1AD-05E4-C2F5-CC18-423A25EB6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93" y="4050106"/>
            <a:ext cx="1800000" cy="1800000"/>
          </a:xfrm>
          <a:prstGeom prst="rect">
            <a:avLst/>
          </a:prstGeom>
        </p:spPr>
      </p:pic>
      <p:pic>
        <p:nvPicPr>
          <p:cNvPr id="20" name="Picture 19">
            <a:extLst>
              <a:ext uri="{FF2B5EF4-FFF2-40B4-BE49-F238E27FC236}">
                <a16:creationId xmlns:a16="http://schemas.microsoft.com/office/drawing/2014/main" id="{221E9BEE-0514-FD5F-DF94-AF2C713CA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986" y="3454908"/>
            <a:ext cx="1800000" cy="1800000"/>
          </a:xfrm>
          <a:prstGeom prst="rect">
            <a:avLst/>
          </a:prstGeom>
        </p:spPr>
      </p:pic>
      <p:sp>
        <p:nvSpPr>
          <p:cNvPr id="21" name="Arrow: Curved Right 20">
            <a:extLst>
              <a:ext uri="{FF2B5EF4-FFF2-40B4-BE49-F238E27FC236}">
                <a16:creationId xmlns:a16="http://schemas.microsoft.com/office/drawing/2014/main" id="{B778013F-C712-F055-7C92-AD5E3B680CC1}"/>
              </a:ext>
            </a:extLst>
          </p:cNvPr>
          <p:cNvSpPr/>
          <p:nvPr/>
        </p:nvSpPr>
        <p:spPr>
          <a:xfrm rot="16200000" flipH="1">
            <a:off x="4218654" y="2520765"/>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urved Right 21">
            <a:extLst>
              <a:ext uri="{FF2B5EF4-FFF2-40B4-BE49-F238E27FC236}">
                <a16:creationId xmlns:a16="http://schemas.microsoft.com/office/drawing/2014/main" id="{47FECE69-2455-1B5C-98D8-FF93CC82C55E}"/>
              </a:ext>
            </a:extLst>
          </p:cNvPr>
          <p:cNvSpPr/>
          <p:nvPr/>
        </p:nvSpPr>
        <p:spPr>
          <a:xfrm rot="16200000" flipH="1">
            <a:off x="9709938" y="2611961"/>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Right 22">
            <a:extLst>
              <a:ext uri="{FF2B5EF4-FFF2-40B4-BE49-F238E27FC236}">
                <a16:creationId xmlns:a16="http://schemas.microsoft.com/office/drawing/2014/main" id="{499E5343-9026-43CB-7B55-3807481BA3B4}"/>
              </a:ext>
            </a:extLst>
          </p:cNvPr>
          <p:cNvSpPr/>
          <p:nvPr/>
        </p:nvSpPr>
        <p:spPr>
          <a:xfrm rot="5400000" flipH="1" flipV="1">
            <a:off x="6939675" y="4549982"/>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C8EA0864-051F-B4A9-7E48-0873238F460B}"/>
              </a:ext>
            </a:extLst>
          </p:cNvPr>
          <p:cNvSpPr txBox="1"/>
          <p:nvPr/>
        </p:nvSpPr>
        <p:spPr>
          <a:xfrm>
            <a:off x="1003909" y="5540698"/>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25" name="TextBox 24">
            <a:extLst>
              <a:ext uri="{FF2B5EF4-FFF2-40B4-BE49-F238E27FC236}">
                <a16:creationId xmlns:a16="http://schemas.microsoft.com/office/drawing/2014/main" id="{397ADB16-F448-F0AA-A3B0-F0EE1F98FB3A}"/>
              </a:ext>
            </a:extLst>
          </p:cNvPr>
          <p:cNvSpPr txBox="1"/>
          <p:nvPr/>
        </p:nvSpPr>
        <p:spPr>
          <a:xfrm>
            <a:off x="3513886" y="2860865"/>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90°</a:t>
            </a:r>
          </a:p>
        </p:txBody>
      </p:sp>
      <p:sp>
        <p:nvSpPr>
          <p:cNvPr id="26" name="TextBox 25">
            <a:extLst>
              <a:ext uri="{FF2B5EF4-FFF2-40B4-BE49-F238E27FC236}">
                <a16:creationId xmlns:a16="http://schemas.microsoft.com/office/drawing/2014/main" id="{642AF47C-6455-9648-6DDB-1BE898972E44}"/>
              </a:ext>
            </a:extLst>
          </p:cNvPr>
          <p:cNvSpPr txBox="1"/>
          <p:nvPr/>
        </p:nvSpPr>
        <p:spPr>
          <a:xfrm>
            <a:off x="6290696" y="5986879"/>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180°</a:t>
            </a:r>
          </a:p>
        </p:txBody>
      </p:sp>
      <p:sp>
        <p:nvSpPr>
          <p:cNvPr id="27" name="TextBox 26">
            <a:extLst>
              <a:ext uri="{FF2B5EF4-FFF2-40B4-BE49-F238E27FC236}">
                <a16:creationId xmlns:a16="http://schemas.microsoft.com/office/drawing/2014/main" id="{E1637F74-B05D-E12E-9B52-19519B28B0C7}"/>
              </a:ext>
            </a:extLst>
          </p:cNvPr>
          <p:cNvSpPr txBox="1"/>
          <p:nvPr/>
        </p:nvSpPr>
        <p:spPr>
          <a:xfrm>
            <a:off x="8979364" y="2944146"/>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270°</a:t>
            </a:r>
          </a:p>
        </p:txBody>
      </p:sp>
      <p:sp>
        <p:nvSpPr>
          <p:cNvPr id="28" name="Arrow: Right 27">
            <a:extLst>
              <a:ext uri="{FF2B5EF4-FFF2-40B4-BE49-F238E27FC236}">
                <a16:creationId xmlns:a16="http://schemas.microsoft.com/office/drawing/2014/main" id="{13ADDA92-17FA-0E0A-12AC-D304C62AD7E7}"/>
              </a:ext>
            </a:extLst>
          </p:cNvPr>
          <p:cNvSpPr/>
          <p:nvPr/>
        </p:nvSpPr>
        <p:spPr>
          <a:xfrm>
            <a:off x="2937970" y="4410664"/>
            <a:ext cx="367194" cy="385400"/>
          </a:xfrm>
          <a:prstGeom prst="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761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32884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11576896"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Object Edge Extraction</a:t>
            </a:r>
          </a:p>
        </p:txBody>
      </p:sp>
      <p:pic>
        <p:nvPicPr>
          <p:cNvPr id="2050" name="Picture 2">
            <a:extLst>
              <a:ext uri="{FF2B5EF4-FFF2-40B4-BE49-F238E27FC236}">
                <a16:creationId xmlns:a16="http://schemas.microsoft.com/office/drawing/2014/main" id="{2447681F-A876-5669-3D6B-0F7EBC985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65" y="1209404"/>
            <a:ext cx="2128410" cy="223818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592954-C29D-D2F4-4084-80EF64EA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585" y="1183386"/>
            <a:ext cx="2128410" cy="226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6D7948-FA78-DECF-F49B-36154E527F6D}"/>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Building model on edge extracted images helps in</a:t>
            </a:r>
          </a:p>
          <a:p>
            <a:pPr marL="742950" lvl="1" indent="-285750">
              <a:buFont typeface="Arial" panose="020B0604020202020204" pitchFamily="34" charset="0"/>
              <a:buChar char="•"/>
            </a:pPr>
            <a:r>
              <a:rPr lang="en-IN" dirty="0">
                <a:solidFill>
                  <a:schemeClr val="tx1">
                    <a:lumMod val="65000"/>
                    <a:lumOff val="35000"/>
                  </a:schemeClr>
                </a:solidFill>
              </a:rPr>
              <a:t>Reducing the noise in images there by improving modelling accuracies</a:t>
            </a:r>
          </a:p>
          <a:p>
            <a:pPr marL="742950" lvl="1" indent="-285750">
              <a:buFont typeface="Arial" panose="020B0604020202020204" pitchFamily="34" charset="0"/>
              <a:buChar char="•"/>
            </a:pPr>
            <a:r>
              <a:rPr lang="en-IN" dirty="0">
                <a:solidFill>
                  <a:schemeClr val="tx1">
                    <a:lumMod val="65000"/>
                    <a:lumOff val="35000"/>
                  </a:schemeClr>
                </a:solidFill>
              </a:rPr>
              <a:t>Edge extracted images also helps in dimensionality reduction as image gets converted into grey scale</a:t>
            </a:r>
          </a:p>
          <a:p>
            <a:pPr marL="285750" indent="-285750">
              <a:buFont typeface="Arial" panose="020B0604020202020204" pitchFamily="34" charset="0"/>
              <a:buChar char="•"/>
            </a:pPr>
            <a:r>
              <a:rPr lang="en-IN" dirty="0">
                <a:solidFill>
                  <a:schemeClr val="tx1">
                    <a:lumMod val="65000"/>
                    <a:lumOff val="35000"/>
                  </a:schemeClr>
                </a:solidFill>
              </a:rPr>
              <a:t>Prewitt Kernel has been used for edge extraction and these edge extracted image will be used for model development</a:t>
            </a:r>
          </a:p>
        </p:txBody>
      </p:sp>
      <p:sp>
        <p:nvSpPr>
          <p:cNvPr id="6" name="TextBox 5">
            <a:extLst>
              <a:ext uri="{FF2B5EF4-FFF2-40B4-BE49-F238E27FC236}">
                <a16:creationId xmlns:a16="http://schemas.microsoft.com/office/drawing/2014/main" id="{AAF67768-27C7-822A-844F-6F79AEA59128}"/>
              </a:ext>
            </a:extLst>
          </p:cNvPr>
          <p:cNvSpPr txBox="1"/>
          <p:nvPr/>
        </p:nvSpPr>
        <p:spPr>
          <a:xfrm>
            <a:off x="6420736" y="3449557"/>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7" name="TextBox 6">
            <a:extLst>
              <a:ext uri="{FF2B5EF4-FFF2-40B4-BE49-F238E27FC236}">
                <a16:creationId xmlns:a16="http://schemas.microsoft.com/office/drawing/2014/main" id="{7BDA7C8A-3721-E318-0B23-E8AFA7BEA89F}"/>
              </a:ext>
            </a:extLst>
          </p:cNvPr>
          <p:cNvSpPr txBox="1"/>
          <p:nvPr/>
        </p:nvSpPr>
        <p:spPr>
          <a:xfrm>
            <a:off x="9199528" y="3452405"/>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Edges Extracted</a:t>
            </a:r>
          </a:p>
        </p:txBody>
      </p:sp>
      <p:pic>
        <p:nvPicPr>
          <p:cNvPr id="2054" name="Picture 6" descr="Convolution kernel of the Prewitt operator. | Download Scientific Diagram">
            <a:extLst>
              <a:ext uri="{FF2B5EF4-FFF2-40B4-BE49-F238E27FC236}">
                <a16:creationId xmlns:a16="http://schemas.microsoft.com/office/drawing/2014/main" id="{B5512FAC-0650-D138-F802-EACE1688D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16" y="1334118"/>
            <a:ext cx="3477941" cy="198875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E5A1C88-B399-156A-EAA3-BB8E536F0D7F}"/>
              </a:ext>
            </a:extLst>
          </p:cNvPr>
          <p:cNvCxnSpPr/>
          <p:nvPr/>
        </p:nvCxnSpPr>
        <p:spPr>
          <a:xfrm>
            <a:off x="5516217" y="1421296"/>
            <a:ext cx="0" cy="190157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21EC1F-F0B1-428D-5F8C-385FD80CFB04}"/>
              </a:ext>
            </a:extLst>
          </p:cNvPr>
          <p:cNvSpPr txBox="1"/>
          <p:nvPr/>
        </p:nvSpPr>
        <p:spPr>
          <a:xfrm>
            <a:off x="586409" y="792899"/>
            <a:ext cx="4572000" cy="374518"/>
          </a:xfrm>
          <a:prstGeom prst="rect">
            <a:avLst/>
          </a:prstGeom>
          <a:noFill/>
        </p:spPr>
        <p:txBody>
          <a:bodyPr wrap="square" rtlCol="0">
            <a:spAutoFit/>
          </a:bodyPr>
          <a:lstStyle/>
          <a:p>
            <a:r>
              <a:rPr lang="en-IN" b="1" dirty="0"/>
              <a:t>Prewitt kernel:</a:t>
            </a:r>
          </a:p>
        </p:txBody>
      </p:sp>
      <p:sp>
        <p:nvSpPr>
          <p:cNvPr id="11" name="TextBox 10">
            <a:extLst>
              <a:ext uri="{FF2B5EF4-FFF2-40B4-BE49-F238E27FC236}">
                <a16:creationId xmlns:a16="http://schemas.microsoft.com/office/drawing/2014/main" id="{3AC74DD9-B47F-510E-EBD3-7C9250683256}"/>
              </a:ext>
            </a:extLst>
          </p:cNvPr>
          <p:cNvSpPr txBox="1"/>
          <p:nvPr/>
        </p:nvSpPr>
        <p:spPr>
          <a:xfrm>
            <a:off x="6262203" y="792899"/>
            <a:ext cx="4572000" cy="374518"/>
          </a:xfrm>
          <a:prstGeom prst="rect">
            <a:avLst/>
          </a:prstGeom>
          <a:noFill/>
        </p:spPr>
        <p:txBody>
          <a:bodyPr wrap="square" rtlCol="0">
            <a:spAutoFit/>
          </a:bodyPr>
          <a:lstStyle/>
          <a:p>
            <a:r>
              <a:rPr lang="en-IN" b="1" dirty="0"/>
              <a:t>Edge Extraction using Prewitt Kernel:</a:t>
            </a:r>
          </a:p>
        </p:txBody>
      </p:sp>
      <p:sp>
        <p:nvSpPr>
          <p:cNvPr id="12" name="Isosceles Triangle 11">
            <a:extLst>
              <a:ext uri="{FF2B5EF4-FFF2-40B4-BE49-F238E27FC236}">
                <a16:creationId xmlns:a16="http://schemas.microsoft.com/office/drawing/2014/main" id="{08BFDBC1-BE0A-4684-3D2C-8DC64A05A1CA}"/>
              </a:ext>
            </a:extLst>
          </p:cNvPr>
          <p:cNvSpPr/>
          <p:nvPr/>
        </p:nvSpPr>
        <p:spPr>
          <a:xfrm rot="5400000">
            <a:off x="8460920" y="237750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1407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6756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Pixel Scaling</a:t>
            </a:r>
          </a:p>
        </p:txBody>
      </p:sp>
      <p:sp>
        <p:nvSpPr>
          <p:cNvPr id="2" name="Rectangle 1">
            <a:extLst>
              <a:ext uri="{FF2B5EF4-FFF2-40B4-BE49-F238E27FC236}">
                <a16:creationId xmlns:a16="http://schemas.microsoft.com/office/drawing/2014/main" id="{CF0CDE72-C03C-AEFD-431C-8507CA2FEBF3}"/>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Large feature values will results in unstable deep learning models due to large weights</a:t>
            </a:r>
          </a:p>
          <a:p>
            <a:pPr marL="742950" lvl="1" indent="-285750">
              <a:buFont typeface="Arial" panose="020B0604020202020204" pitchFamily="34" charset="0"/>
              <a:buChar char="•"/>
            </a:pPr>
            <a:r>
              <a:rPr lang="en-IN" dirty="0">
                <a:solidFill>
                  <a:schemeClr val="tx1">
                    <a:lumMod val="65000"/>
                    <a:lumOff val="35000"/>
                  </a:schemeClr>
                </a:solidFill>
              </a:rPr>
              <a:t>To avoid this problem of unstable models and to make model process faster we are scaling input features using min max scaler i.e., dividing by 255</a:t>
            </a:r>
          </a:p>
          <a:p>
            <a:pPr marL="285750" indent="-285750">
              <a:buFont typeface="Arial" panose="020B0604020202020204" pitchFamily="34" charset="0"/>
              <a:buChar char="•"/>
            </a:pPr>
            <a:r>
              <a:rPr lang="en-IN" dirty="0">
                <a:solidFill>
                  <a:schemeClr val="tx1">
                    <a:lumMod val="65000"/>
                    <a:lumOff val="35000"/>
                  </a:schemeClr>
                </a:solidFill>
              </a:rPr>
              <a:t>Scaled image pixel will be used for final model development</a:t>
            </a:r>
          </a:p>
        </p:txBody>
      </p:sp>
      <p:pic>
        <p:nvPicPr>
          <p:cNvPr id="7" name="Picture 6">
            <a:extLst>
              <a:ext uri="{FF2B5EF4-FFF2-40B4-BE49-F238E27FC236}">
                <a16:creationId xmlns:a16="http://schemas.microsoft.com/office/drawing/2014/main" id="{91D8905B-9DF1-A6E4-268A-21F4F118857D}"/>
              </a:ext>
            </a:extLst>
          </p:cNvPr>
          <p:cNvPicPr>
            <a:picLocks noChangeAspect="1"/>
          </p:cNvPicPr>
          <p:nvPr/>
        </p:nvPicPr>
        <p:blipFill>
          <a:blip r:embed="rId2"/>
          <a:stretch>
            <a:fillRect/>
          </a:stretch>
        </p:blipFill>
        <p:spPr>
          <a:xfrm>
            <a:off x="3190461" y="1300378"/>
            <a:ext cx="2328407" cy="1651545"/>
          </a:xfrm>
          <a:prstGeom prst="rect">
            <a:avLst/>
          </a:prstGeom>
        </p:spPr>
      </p:pic>
      <p:pic>
        <p:nvPicPr>
          <p:cNvPr id="10" name="Picture 9">
            <a:extLst>
              <a:ext uri="{FF2B5EF4-FFF2-40B4-BE49-F238E27FC236}">
                <a16:creationId xmlns:a16="http://schemas.microsoft.com/office/drawing/2014/main" id="{07193B69-A1DC-D88E-2EED-427F8EB9C68A}"/>
              </a:ext>
            </a:extLst>
          </p:cNvPr>
          <p:cNvPicPr>
            <a:picLocks noChangeAspect="1"/>
          </p:cNvPicPr>
          <p:nvPr/>
        </p:nvPicPr>
        <p:blipFill>
          <a:blip r:embed="rId3"/>
          <a:stretch>
            <a:fillRect/>
          </a:stretch>
        </p:blipFill>
        <p:spPr>
          <a:xfrm>
            <a:off x="5915537" y="1300378"/>
            <a:ext cx="2328406" cy="1651544"/>
          </a:xfrm>
          <a:prstGeom prst="rect">
            <a:avLst/>
          </a:prstGeom>
        </p:spPr>
      </p:pic>
      <p:sp>
        <p:nvSpPr>
          <p:cNvPr id="11" name="TextBox 10">
            <a:extLst>
              <a:ext uri="{FF2B5EF4-FFF2-40B4-BE49-F238E27FC236}">
                <a16:creationId xmlns:a16="http://schemas.microsoft.com/office/drawing/2014/main" id="{CC2DCA27-E989-B1B5-99F5-22DDF0B430C6}"/>
              </a:ext>
            </a:extLst>
          </p:cNvPr>
          <p:cNvSpPr txBox="1"/>
          <p:nvPr/>
        </p:nvSpPr>
        <p:spPr>
          <a:xfrm>
            <a:off x="3193475" y="2941983"/>
            <a:ext cx="2325393"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 RGB Value</a:t>
            </a:r>
          </a:p>
        </p:txBody>
      </p:sp>
      <p:sp>
        <p:nvSpPr>
          <p:cNvPr id="12" name="TextBox 11">
            <a:extLst>
              <a:ext uri="{FF2B5EF4-FFF2-40B4-BE49-F238E27FC236}">
                <a16:creationId xmlns:a16="http://schemas.microsoft.com/office/drawing/2014/main" id="{C7FBEB75-3C90-DEA2-DAC2-F15D3BF60ACE}"/>
              </a:ext>
            </a:extLst>
          </p:cNvPr>
          <p:cNvSpPr txBox="1"/>
          <p:nvPr/>
        </p:nvSpPr>
        <p:spPr>
          <a:xfrm>
            <a:off x="5912633" y="2944831"/>
            <a:ext cx="2340214" cy="276999"/>
          </a:xfrm>
          <a:prstGeom prst="rect">
            <a:avLst/>
          </a:prstGeom>
          <a:noFill/>
          <a:ln>
            <a:solidFill>
              <a:schemeClr val="tx1">
                <a:lumMod val="65000"/>
                <a:lumOff val="35000"/>
              </a:schemeClr>
            </a:solidFill>
          </a:ln>
        </p:spPr>
        <p:txBody>
          <a:bodyPr wrap="square" rtlCol="0">
            <a:spAutoFit/>
          </a:bodyPr>
          <a:lstStyle/>
          <a:p>
            <a:pPr algn="ctr"/>
            <a:r>
              <a:rPr lang="en-IN" sz="1200" b="1" dirty="0"/>
              <a:t>Scaled Image RGB Value</a:t>
            </a:r>
          </a:p>
        </p:txBody>
      </p:sp>
      <p:sp>
        <p:nvSpPr>
          <p:cNvPr id="13" name="Isosceles Triangle 12">
            <a:extLst>
              <a:ext uri="{FF2B5EF4-FFF2-40B4-BE49-F238E27FC236}">
                <a16:creationId xmlns:a16="http://schemas.microsoft.com/office/drawing/2014/main" id="{C35AE68D-8265-B1C2-DAD1-9364ECB796D8}"/>
              </a:ext>
            </a:extLst>
          </p:cNvPr>
          <p:cNvSpPr/>
          <p:nvPr/>
        </p:nvSpPr>
        <p:spPr>
          <a:xfrm rot="5400000">
            <a:off x="5303276" y="204166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1980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278046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Results Deep Dive (Parameter Tuning)</a:t>
            </a:r>
          </a:p>
        </p:txBody>
      </p:sp>
      <p:sp>
        <p:nvSpPr>
          <p:cNvPr id="5" name="TextBox 4">
            <a:extLst>
              <a:ext uri="{FF2B5EF4-FFF2-40B4-BE49-F238E27FC236}">
                <a16:creationId xmlns:a16="http://schemas.microsoft.com/office/drawing/2014/main" id="{5B6EE9C9-5BFB-A645-9A9A-26ADCEF75E18}"/>
              </a:ext>
            </a:extLst>
          </p:cNvPr>
          <p:cNvSpPr txBox="1"/>
          <p:nvPr/>
        </p:nvSpPr>
        <p:spPr>
          <a:xfrm>
            <a:off x="410568" y="750632"/>
            <a:ext cx="11470254" cy="2308324"/>
          </a:xfrm>
          <a:prstGeom prst="rect">
            <a:avLst/>
          </a:prstGeom>
          <a:noFill/>
        </p:spPr>
        <p:txBody>
          <a:bodyPr wrap="square" rtlCol="0">
            <a:spAutoFit/>
          </a:bodyPr>
          <a:lstStyle/>
          <a:p>
            <a:r>
              <a:rPr lang="en-IN" sz="1600" dirty="0"/>
              <a:t>As reported in proposal unsupervised isolation forest model has been developed and tuned on </a:t>
            </a:r>
            <a:r>
              <a:rPr lang="en-IN" sz="1600" b="1" i="1" dirty="0"/>
              <a:t>Number of Estimators</a:t>
            </a:r>
            <a:r>
              <a:rPr lang="en-IN" sz="1600" dirty="0"/>
              <a:t>, </a:t>
            </a:r>
            <a:r>
              <a:rPr lang="en-IN" sz="1600" b="1" i="1" dirty="0"/>
              <a:t>Contamination rate </a:t>
            </a:r>
            <a:r>
              <a:rPr lang="en-IN" sz="1600" dirty="0"/>
              <a:t>and </a:t>
            </a:r>
            <a:r>
              <a:rPr lang="en-IN" sz="1600" b="1" i="1" dirty="0"/>
              <a:t>Max Features</a:t>
            </a:r>
            <a:r>
              <a:rPr lang="en-IN" sz="1600" dirty="0"/>
              <a:t> parameters. Following are the high-level results and observations</a:t>
            </a:r>
          </a:p>
          <a:p>
            <a:pPr marL="285750" indent="-285750">
              <a:buFont typeface="Arial" panose="020B0604020202020204" pitchFamily="34" charset="0"/>
              <a:buChar char="•"/>
            </a:pPr>
            <a:r>
              <a:rPr lang="en-IN" sz="1600" b="1" u="sng" dirty="0"/>
              <a:t>Number of Estimators:</a:t>
            </a:r>
            <a:r>
              <a:rPr lang="en-IN" sz="1600" u="sng" dirty="0"/>
              <a:t> </a:t>
            </a:r>
            <a:r>
              <a:rPr lang="en-IN" sz="1600" dirty="0"/>
              <a:t>Model Exhibited best accuracy at low (&lt;20) and higher number (&gt;71) of estimators. Number of estimators = 91 is considered as best value due high accuracy (~4.5%) and low complexity (less model iterations)</a:t>
            </a:r>
          </a:p>
          <a:p>
            <a:pPr marL="285750" indent="-285750">
              <a:buFont typeface="Arial" panose="020B0604020202020204" pitchFamily="34" charset="0"/>
              <a:buChar char="•"/>
            </a:pPr>
            <a:r>
              <a:rPr lang="en-IN" sz="1600" b="1" u="sng" dirty="0"/>
              <a:t>Contamination Rate:</a:t>
            </a:r>
            <a:r>
              <a:rPr lang="en-IN" sz="1600" dirty="0"/>
              <a:t> Model’s capability to increase anomalies on out sample test data is increasing with increase in contamination rate. But this is not desirable as the increase in contamination rate will increase False positive drastically. Due to this reason Contamination rate of 0.1 is selected as balance threshold</a:t>
            </a:r>
          </a:p>
          <a:p>
            <a:pPr marL="285750" indent="-285750">
              <a:buFont typeface="Arial" panose="020B0604020202020204" pitchFamily="34" charset="0"/>
              <a:buChar char="•"/>
            </a:pPr>
            <a:r>
              <a:rPr lang="en-IN" sz="1600" b="1" u="sng" dirty="0"/>
              <a:t>Max Features: </a:t>
            </a:r>
            <a:r>
              <a:rPr lang="en-IN" sz="1600" dirty="0"/>
              <a:t>Model exhibited mixed performance with change in number of features. At number of features 1700 (with best # Estimators &amp; Contamination Rate) best model accuracy has been observed with a value of ~13%</a:t>
            </a:r>
          </a:p>
        </p:txBody>
      </p:sp>
      <p:graphicFrame>
        <p:nvGraphicFramePr>
          <p:cNvPr id="9" name="Chart 8">
            <a:extLst>
              <a:ext uri="{FF2B5EF4-FFF2-40B4-BE49-F238E27FC236}">
                <a16:creationId xmlns:a16="http://schemas.microsoft.com/office/drawing/2014/main" id="{BCEF0C76-501E-E08B-D803-BEE835A10FC9}"/>
              </a:ext>
            </a:extLst>
          </p:cNvPr>
          <p:cNvGraphicFramePr/>
          <p:nvPr>
            <p:extLst>
              <p:ext uri="{D42A27DB-BD31-4B8C-83A1-F6EECF244321}">
                <p14:modId xmlns:p14="http://schemas.microsoft.com/office/powerpoint/2010/main" val="1149148297"/>
              </p:ext>
            </p:extLst>
          </p:nvPr>
        </p:nvGraphicFramePr>
        <p:xfrm>
          <a:off x="372689" y="3257846"/>
          <a:ext cx="3923766" cy="28303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4CF8A47-2774-BA42-7F18-52050731380F}"/>
              </a:ext>
            </a:extLst>
          </p:cNvPr>
          <p:cNvGraphicFramePr/>
          <p:nvPr>
            <p:extLst>
              <p:ext uri="{D42A27DB-BD31-4B8C-83A1-F6EECF244321}">
                <p14:modId xmlns:p14="http://schemas.microsoft.com/office/powerpoint/2010/main" val="833062163"/>
              </p:ext>
            </p:extLst>
          </p:nvPr>
        </p:nvGraphicFramePr>
        <p:xfrm>
          <a:off x="4343497" y="3279913"/>
          <a:ext cx="3811123" cy="2840859"/>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Star Icon Images - Free Download on Freepik">
            <a:extLst>
              <a:ext uri="{FF2B5EF4-FFF2-40B4-BE49-F238E27FC236}">
                <a16:creationId xmlns:a16="http://schemas.microsoft.com/office/drawing/2014/main" id="{577C0EDD-8B9A-D2E7-D3AB-928E9F391CD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85875" y="3654127"/>
            <a:ext cx="413716" cy="4137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tar Icon Images - Free Download on Freepik">
            <a:extLst>
              <a:ext uri="{FF2B5EF4-FFF2-40B4-BE49-F238E27FC236}">
                <a16:creationId xmlns:a16="http://schemas.microsoft.com/office/drawing/2014/main" id="{D49FB5F6-6756-BB9A-6EF7-1CF900996F4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73561" y="4700342"/>
            <a:ext cx="413716" cy="413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E1477377-581B-F82E-3E2E-AB1C03E14621}"/>
              </a:ext>
            </a:extLst>
          </p:cNvPr>
          <p:cNvGraphicFramePr/>
          <p:nvPr>
            <p:extLst>
              <p:ext uri="{D42A27DB-BD31-4B8C-83A1-F6EECF244321}">
                <p14:modId xmlns:p14="http://schemas.microsoft.com/office/powerpoint/2010/main" val="3388641768"/>
              </p:ext>
            </p:extLst>
          </p:nvPr>
        </p:nvGraphicFramePr>
        <p:xfrm>
          <a:off x="8215473" y="3251936"/>
          <a:ext cx="3604495" cy="2830397"/>
        </p:xfrm>
        <a:graphic>
          <a:graphicData uri="http://schemas.openxmlformats.org/drawingml/2006/chart">
            <c:chart xmlns:c="http://schemas.openxmlformats.org/drawingml/2006/chart" xmlns:r="http://schemas.openxmlformats.org/officeDocument/2006/relationships" r:id="rId6"/>
          </a:graphicData>
        </a:graphic>
      </p:graphicFrame>
      <p:pic>
        <p:nvPicPr>
          <p:cNvPr id="13" name="Picture 2" descr="Star Icon Images - Free Download on Freepik">
            <a:extLst>
              <a:ext uri="{FF2B5EF4-FFF2-40B4-BE49-F238E27FC236}">
                <a16:creationId xmlns:a16="http://schemas.microsoft.com/office/drawing/2014/main" id="{88B17E10-A586-5805-7267-AE881873D5E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810862" y="3654127"/>
            <a:ext cx="413716" cy="4137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6A71E8D-4606-4959-4030-8ECAD8085F2E}"/>
              </a:ext>
            </a:extLst>
          </p:cNvPr>
          <p:cNvSpPr txBox="1"/>
          <p:nvPr/>
        </p:nvSpPr>
        <p:spPr>
          <a:xfrm>
            <a:off x="755374" y="5975237"/>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Contamination Rate 0.1 &amp; Max Features 100  </a:t>
            </a:r>
          </a:p>
        </p:txBody>
      </p:sp>
      <p:sp>
        <p:nvSpPr>
          <p:cNvPr id="17" name="TextBox 16">
            <a:extLst>
              <a:ext uri="{FF2B5EF4-FFF2-40B4-BE49-F238E27FC236}">
                <a16:creationId xmlns:a16="http://schemas.microsoft.com/office/drawing/2014/main" id="{EE77CD32-3F6B-F8A4-C4E2-2CC9CCA59AF8}"/>
              </a:ext>
            </a:extLst>
          </p:cNvPr>
          <p:cNvSpPr txBox="1"/>
          <p:nvPr/>
        </p:nvSpPr>
        <p:spPr>
          <a:xfrm>
            <a:off x="4653827" y="5982272"/>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Number of Estimators 91 &amp; Max Features 100  </a:t>
            </a:r>
          </a:p>
        </p:txBody>
      </p:sp>
      <p:sp>
        <p:nvSpPr>
          <p:cNvPr id="18" name="TextBox 17">
            <a:extLst>
              <a:ext uri="{FF2B5EF4-FFF2-40B4-BE49-F238E27FC236}">
                <a16:creationId xmlns:a16="http://schemas.microsoft.com/office/drawing/2014/main" id="{BEF09CC2-574F-0505-8BD1-A43089EA01FA}"/>
              </a:ext>
            </a:extLst>
          </p:cNvPr>
          <p:cNvSpPr txBox="1"/>
          <p:nvPr/>
        </p:nvSpPr>
        <p:spPr>
          <a:xfrm>
            <a:off x="8464950" y="5952613"/>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Number of Estimators 91 &amp; </a:t>
            </a:r>
            <a:r>
              <a:rPr lang="en-IN" sz="1200" dirty="0" err="1">
                <a:solidFill>
                  <a:schemeClr val="bg1"/>
                </a:solidFill>
              </a:rPr>
              <a:t>Contim</a:t>
            </a:r>
            <a:r>
              <a:rPr lang="en-IN" sz="1200" dirty="0">
                <a:solidFill>
                  <a:schemeClr val="bg1"/>
                </a:solidFill>
              </a:rPr>
              <a:t>. Rate 0.1  </a:t>
            </a:r>
          </a:p>
        </p:txBody>
      </p:sp>
    </p:spTree>
    <p:extLst>
      <p:ext uri="{BB962C8B-B14F-4D97-AF65-F5344CB8AC3E}">
        <p14:creationId xmlns:p14="http://schemas.microsoft.com/office/powerpoint/2010/main" val="341178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641105"/>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69531"/>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77564"/>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45797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48639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49442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589259"/>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61768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62571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194971"/>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22339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23143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898198"/>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92662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93465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393915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Summary</a:t>
            </a:r>
          </a:p>
        </p:txBody>
      </p:sp>
      <p:sp>
        <p:nvSpPr>
          <p:cNvPr id="2" name="Rectangle 1">
            <a:extLst>
              <a:ext uri="{FF2B5EF4-FFF2-40B4-BE49-F238E27FC236}">
                <a16:creationId xmlns:a16="http://schemas.microsoft.com/office/drawing/2014/main" id="{8A1D4B35-2906-A519-E250-1228E892582A}"/>
              </a:ext>
            </a:extLst>
          </p:cNvPr>
          <p:cNvSpPr/>
          <p:nvPr/>
        </p:nvSpPr>
        <p:spPr>
          <a:xfrm>
            <a:off x="377687" y="844827"/>
            <a:ext cx="11509513" cy="5297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F15263-6571-3D10-D645-AC100BCB1CFE}"/>
              </a:ext>
            </a:extLst>
          </p:cNvPr>
          <p:cNvSpPr txBox="1"/>
          <p:nvPr/>
        </p:nvSpPr>
        <p:spPr>
          <a:xfrm>
            <a:off x="487018" y="979511"/>
            <a:ext cx="11146828" cy="4401205"/>
          </a:xfrm>
          <a:prstGeom prst="rect">
            <a:avLst/>
          </a:prstGeom>
          <a:noFill/>
        </p:spPr>
        <p:txBody>
          <a:bodyPr wrap="square" rtlCol="0">
            <a:spAutoFit/>
          </a:bodyPr>
          <a:lstStyle/>
          <a:p>
            <a:r>
              <a:rPr lang="en-IN" sz="1400" b="1" dirty="0"/>
              <a:t>Model: </a:t>
            </a:r>
            <a:r>
              <a:rPr lang="en-IN" sz="1400" dirty="0"/>
              <a:t>Isolation Forest </a:t>
            </a:r>
          </a:p>
          <a:p>
            <a:endParaRPr lang="en-IN" sz="1400" dirty="0"/>
          </a:p>
          <a:p>
            <a:r>
              <a:rPr lang="en-IN" sz="1400" b="1" dirty="0"/>
              <a:t>Initial Model Parameters:</a:t>
            </a:r>
          </a:p>
          <a:p>
            <a:endParaRPr lang="en-IN" sz="1400" b="1" dirty="0"/>
          </a:p>
          <a:p>
            <a:endParaRPr lang="en-IN" sz="1400" b="1" dirty="0"/>
          </a:p>
          <a:p>
            <a:endParaRPr lang="en-IN" sz="1400" b="1" dirty="0"/>
          </a:p>
          <a:p>
            <a:endParaRPr lang="en-IN" sz="1400" b="1" dirty="0"/>
          </a:p>
          <a:p>
            <a:endParaRPr lang="en-IN" sz="1400" b="1" dirty="0"/>
          </a:p>
          <a:p>
            <a:r>
              <a:rPr lang="en-IN" sz="1400" b="1" dirty="0"/>
              <a:t>Accuracy in Predicting Anomalous Images:</a:t>
            </a:r>
          </a:p>
          <a:p>
            <a:endParaRPr lang="en-IN" sz="1400" b="1" dirty="0"/>
          </a:p>
          <a:p>
            <a:pPr marL="285750" indent="-285750">
              <a:buFont typeface="Arial" panose="020B0604020202020204" pitchFamily="34" charset="0"/>
              <a:buChar char="•"/>
            </a:pPr>
            <a:r>
              <a:rPr lang="en-IN" sz="1400" dirty="0"/>
              <a:t>Only 54 out of 1308 Anomalous (Test Data, 4.5%) have been identified by the initial model</a:t>
            </a:r>
          </a:p>
          <a:p>
            <a:pPr marL="285750" indent="-285750">
              <a:buFont typeface="Arial" panose="020B0604020202020204" pitchFamily="34" charset="0"/>
              <a:buChar char="•"/>
            </a:pPr>
            <a:endParaRPr lang="en-IN" sz="1400" dirty="0"/>
          </a:p>
          <a:p>
            <a:r>
              <a:rPr lang="en-IN" sz="1400" b="1" dirty="0"/>
              <a:t>Summary</a:t>
            </a:r>
          </a:p>
          <a:p>
            <a:endParaRPr lang="en-IN" sz="1400" dirty="0"/>
          </a:p>
          <a:p>
            <a:pPr marL="285750" indent="-285750">
              <a:buFont typeface="Arial" panose="020B0604020202020204" pitchFamily="34" charset="0"/>
              <a:buChar char="•"/>
            </a:pPr>
            <a:r>
              <a:rPr lang="en-IN" sz="1400" dirty="0"/>
              <a:t>Current model accuracy is based on test data with only Anomalous images which might not account for model performance on false positives</a:t>
            </a:r>
          </a:p>
          <a:p>
            <a:pPr marL="285750" indent="-285750">
              <a:buFont typeface="Arial" panose="020B0604020202020204" pitchFamily="34" charset="0"/>
              <a:buChar char="•"/>
            </a:pPr>
            <a:r>
              <a:rPr lang="en-IN" sz="1400" dirty="0"/>
              <a:t>Contamination parameter is being explored randomly as we don’t have any estimate on extent of anomalies in the data</a:t>
            </a:r>
          </a:p>
          <a:p>
            <a:pPr marL="742950" lvl="1" indent="-285750">
              <a:buFont typeface="Arial" panose="020B0604020202020204" pitchFamily="34" charset="0"/>
              <a:buChar char="•"/>
            </a:pPr>
            <a:r>
              <a:rPr lang="en-IN" sz="1400" dirty="0"/>
              <a:t>Though model doing will in predicting positive class at higher contamination rates but increasing contamination rate is not desirable due to high false positive rates</a:t>
            </a:r>
          </a:p>
          <a:p>
            <a:pPr marL="285750" indent="-285750">
              <a:buFont typeface="Arial" panose="020B0604020202020204" pitchFamily="34" charset="0"/>
              <a:buChar char="•"/>
            </a:pPr>
            <a:r>
              <a:rPr lang="en-IN" sz="1400" dirty="0"/>
              <a:t>Isolation forest might not be performing well due (best accuracy of 12.99% on test data) to high dimensionally use of one class neural networks might help in improving overall prediction accuracy</a:t>
            </a:r>
          </a:p>
        </p:txBody>
      </p:sp>
      <p:sp>
        <p:nvSpPr>
          <p:cNvPr id="4" name="TextBox 3">
            <a:extLst>
              <a:ext uri="{FF2B5EF4-FFF2-40B4-BE49-F238E27FC236}">
                <a16:creationId xmlns:a16="http://schemas.microsoft.com/office/drawing/2014/main" id="{3094BECF-0CB9-7FE0-4AB4-A42C05EC3739}"/>
              </a:ext>
            </a:extLst>
          </p:cNvPr>
          <p:cNvSpPr txBox="1"/>
          <p:nvPr/>
        </p:nvSpPr>
        <p:spPr>
          <a:xfrm>
            <a:off x="377687" y="5872442"/>
            <a:ext cx="10595113" cy="276999"/>
          </a:xfrm>
          <a:prstGeom prst="rect">
            <a:avLst/>
          </a:prstGeom>
          <a:noFill/>
        </p:spPr>
        <p:txBody>
          <a:bodyPr wrap="square" rtlCol="0">
            <a:spAutoFit/>
          </a:bodyPr>
          <a:lstStyle/>
          <a:p>
            <a:r>
              <a:rPr lang="en-IN" sz="1200" dirty="0">
                <a:solidFill>
                  <a:srgbClr val="F2194A"/>
                </a:solidFill>
              </a:rPr>
              <a:t>* Note that model has been trained only on Non-Anomalous images (One class approach)</a:t>
            </a:r>
          </a:p>
        </p:txBody>
      </p:sp>
      <p:pic>
        <p:nvPicPr>
          <p:cNvPr id="8" name="Picture 7">
            <a:extLst>
              <a:ext uri="{FF2B5EF4-FFF2-40B4-BE49-F238E27FC236}">
                <a16:creationId xmlns:a16="http://schemas.microsoft.com/office/drawing/2014/main" id="{98484A31-F444-0E8D-F912-AF45E8B9E9C7}"/>
              </a:ext>
            </a:extLst>
          </p:cNvPr>
          <p:cNvPicPr>
            <a:picLocks noChangeAspect="1"/>
          </p:cNvPicPr>
          <p:nvPr/>
        </p:nvPicPr>
        <p:blipFill>
          <a:blip r:embed="rId2"/>
          <a:stretch>
            <a:fillRect/>
          </a:stretch>
        </p:blipFill>
        <p:spPr>
          <a:xfrm>
            <a:off x="558154" y="1871671"/>
            <a:ext cx="5966977" cy="624894"/>
          </a:xfrm>
          <a:prstGeom prst="rect">
            <a:avLst/>
          </a:prstGeom>
        </p:spPr>
      </p:pic>
    </p:spTree>
    <p:extLst>
      <p:ext uri="{BB962C8B-B14F-4D97-AF65-F5344CB8AC3E}">
        <p14:creationId xmlns:p14="http://schemas.microsoft.com/office/powerpoint/2010/main" val="164721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4117203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Summary</a:t>
            </a:r>
          </a:p>
        </p:txBody>
      </p:sp>
      <p:sp>
        <p:nvSpPr>
          <p:cNvPr id="2" name="Rectangle 1">
            <a:extLst>
              <a:ext uri="{FF2B5EF4-FFF2-40B4-BE49-F238E27FC236}">
                <a16:creationId xmlns:a16="http://schemas.microsoft.com/office/drawing/2014/main" id="{8A1D4B35-2906-A519-E250-1228E892582A}"/>
              </a:ext>
            </a:extLst>
          </p:cNvPr>
          <p:cNvSpPr/>
          <p:nvPr/>
        </p:nvSpPr>
        <p:spPr>
          <a:xfrm>
            <a:off x="377687" y="844827"/>
            <a:ext cx="11509513" cy="5297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F15263-6571-3D10-D645-AC100BCB1CFE}"/>
              </a:ext>
            </a:extLst>
          </p:cNvPr>
          <p:cNvSpPr txBox="1"/>
          <p:nvPr/>
        </p:nvSpPr>
        <p:spPr>
          <a:xfrm>
            <a:off x="487018" y="979511"/>
            <a:ext cx="11146828" cy="4185761"/>
          </a:xfrm>
          <a:prstGeom prst="rect">
            <a:avLst/>
          </a:prstGeom>
          <a:noFill/>
        </p:spPr>
        <p:txBody>
          <a:bodyPr wrap="square" rtlCol="0">
            <a:spAutoFit/>
          </a:bodyPr>
          <a:lstStyle/>
          <a:p>
            <a:r>
              <a:rPr lang="en-IN" sz="1400" b="1" dirty="0"/>
              <a:t>Model: </a:t>
            </a:r>
            <a:r>
              <a:rPr lang="en-IN" sz="1400" dirty="0"/>
              <a:t>CNN Autoencoders</a:t>
            </a:r>
          </a:p>
          <a:p>
            <a:endParaRPr lang="en-IN" sz="1400" dirty="0"/>
          </a:p>
          <a:p>
            <a:r>
              <a:rPr lang="en-IN" sz="1400" b="1" dirty="0"/>
              <a:t>Initial Model Parameters:</a:t>
            </a:r>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r>
              <a:rPr lang="en-IN" sz="1400" b="1" dirty="0"/>
              <a:t>Autoencoder vs Isolation Forest:</a:t>
            </a:r>
          </a:p>
          <a:p>
            <a:endParaRPr lang="en-IN" sz="1400" b="1" dirty="0"/>
          </a:p>
          <a:p>
            <a:pPr marL="285750" indent="-285750">
              <a:buFont typeface="Arial" panose="020B0604020202020204" pitchFamily="34" charset="0"/>
              <a:buChar char="•"/>
            </a:pPr>
            <a:r>
              <a:rPr lang="en-IN" sz="1400" dirty="0"/>
              <a:t>Autoencoders outperformed isolation forest in identifying anomalous images</a:t>
            </a:r>
          </a:p>
          <a:p>
            <a:pPr marL="285750" indent="-285750">
              <a:buFont typeface="Arial" panose="020B0604020202020204" pitchFamily="34" charset="0"/>
              <a:buChar char="•"/>
            </a:pPr>
            <a:r>
              <a:rPr lang="en-IN" sz="1400" dirty="0"/>
              <a:t>Best autoencoder model could identify ~50% of anomalous images with 16% False Positive (FP) rate while isolation forest could identify only 13% of anomalous images at 10% Train FP rate</a:t>
            </a:r>
          </a:p>
          <a:p>
            <a:pPr marL="742950" lvl="1" indent="-285750">
              <a:buFont typeface="Arial" panose="020B0604020202020204" pitchFamily="34" charset="0"/>
              <a:buChar char="•"/>
            </a:pPr>
            <a:r>
              <a:rPr lang="en-IN" sz="1400" dirty="0"/>
              <a:t>Based on this auto-</a:t>
            </a:r>
            <a:r>
              <a:rPr lang="en-IN" sz="1400" dirty="0" err="1"/>
              <a:t>endcorder</a:t>
            </a:r>
            <a:r>
              <a:rPr lang="en-IN" sz="1400" dirty="0"/>
              <a:t> have been selected as final model for predicting anomalous objects</a:t>
            </a:r>
          </a:p>
        </p:txBody>
      </p:sp>
      <p:sp>
        <p:nvSpPr>
          <p:cNvPr id="4" name="TextBox 3">
            <a:extLst>
              <a:ext uri="{FF2B5EF4-FFF2-40B4-BE49-F238E27FC236}">
                <a16:creationId xmlns:a16="http://schemas.microsoft.com/office/drawing/2014/main" id="{3094BECF-0CB9-7FE0-4AB4-A42C05EC3739}"/>
              </a:ext>
            </a:extLst>
          </p:cNvPr>
          <p:cNvSpPr txBox="1"/>
          <p:nvPr/>
        </p:nvSpPr>
        <p:spPr>
          <a:xfrm>
            <a:off x="377687" y="5872442"/>
            <a:ext cx="10595113" cy="276999"/>
          </a:xfrm>
          <a:prstGeom prst="rect">
            <a:avLst/>
          </a:prstGeom>
          <a:noFill/>
        </p:spPr>
        <p:txBody>
          <a:bodyPr wrap="square" rtlCol="0">
            <a:spAutoFit/>
          </a:bodyPr>
          <a:lstStyle/>
          <a:p>
            <a:r>
              <a:rPr lang="en-IN" sz="1200" dirty="0">
                <a:solidFill>
                  <a:srgbClr val="F2194A"/>
                </a:solidFill>
              </a:rPr>
              <a:t>* Note that model has been trained only on Non-Anomalous images (One class approach)</a:t>
            </a:r>
          </a:p>
        </p:txBody>
      </p:sp>
      <p:pic>
        <p:nvPicPr>
          <p:cNvPr id="6" name="Picture 5">
            <a:extLst>
              <a:ext uri="{FF2B5EF4-FFF2-40B4-BE49-F238E27FC236}">
                <a16:creationId xmlns:a16="http://schemas.microsoft.com/office/drawing/2014/main" id="{E0A622B7-8E52-095F-6D50-83426D4367B8}"/>
              </a:ext>
            </a:extLst>
          </p:cNvPr>
          <p:cNvPicPr>
            <a:picLocks noChangeAspect="1"/>
          </p:cNvPicPr>
          <p:nvPr/>
        </p:nvPicPr>
        <p:blipFill>
          <a:blip r:embed="rId2"/>
          <a:stretch>
            <a:fillRect/>
          </a:stretch>
        </p:blipFill>
        <p:spPr>
          <a:xfrm>
            <a:off x="1765444" y="1733813"/>
            <a:ext cx="6933889" cy="1984909"/>
          </a:xfrm>
          <a:prstGeom prst="rect">
            <a:avLst/>
          </a:prstGeom>
          <a:ln>
            <a:solidFill>
              <a:schemeClr val="bg1">
                <a:lumMod val="75000"/>
              </a:schemeClr>
            </a:solidFill>
          </a:ln>
        </p:spPr>
      </p:pic>
    </p:spTree>
    <p:extLst>
      <p:ext uri="{BB962C8B-B14F-4D97-AF65-F5344CB8AC3E}">
        <p14:creationId xmlns:p14="http://schemas.microsoft.com/office/powerpoint/2010/main" val="351798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Parameter Tuning Report</a:t>
            </a:r>
          </a:p>
        </p:txBody>
      </p:sp>
      <p:sp>
        <p:nvSpPr>
          <p:cNvPr id="2" name="TextBox 1">
            <a:extLst>
              <a:ext uri="{FF2B5EF4-FFF2-40B4-BE49-F238E27FC236}">
                <a16:creationId xmlns:a16="http://schemas.microsoft.com/office/drawing/2014/main" id="{FF3306D1-2FEF-2C8A-10CA-AABDCFFBCC4F}"/>
              </a:ext>
            </a:extLst>
          </p:cNvPr>
          <p:cNvSpPr txBox="1"/>
          <p:nvPr/>
        </p:nvSpPr>
        <p:spPr>
          <a:xfrm>
            <a:off x="410568" y="750632"/>
            <a:ext cx="11470254" cy="2369880"/>
          </a:xfrm>
          <a:prstGeom prst="rect">
            <a:avLst/>
          </a:prstGeom>
          <a:noFill/>
        </p:spPr>
        <p:txBody>
          <a:bodyPr wrap="square" rtlCol="0">
            <a:spAutoFit/>
          </a:bodyPr>
          <a:lstStyle/>
          <a:p>
            <a:r>
              <a:rPr lang="en-IN" sz="1600" dirty="0"/>
              <a:t>Developed CNN Autoencoder are trained and test for</a:t>
            </a:r>
          </a:p>
          <a:p>
            <a:pPr marL="742950" lvl="1" indent="-285750">
              <a:buFont typeface="Arial" panose="020B0604020202020204" pitchFamily="34" charset="0"/>
              <a:buChar char="•"/>
            </a:pPr>
            <a:r>
              <a:rPr lang="en-IN" sz="1600" dirty="0"/>
              <a:t>By varying model architecture (units and depth)</a:t>
            </a:r>
          </a:p>
          <a:p>
            <a:pPr marL="742950" lvl="1" indent="-285750">
              <a:buFont typeface="Arial" panose="020B0604020202020204" pitchFamily="34" charset="0"/>
              <a:buChar char="•"/>
            </a:pPr>
            <a:r>
              <a:rPr lang="en-IN" sz="1600" dirty="0"/>
              <a:t>Data Treatment</a:t>
            </a:r>
          </a:p>
          <a:p>
            <a:pPr marL="1200150" lvl="2" indent="-285750">
              <a:buFont typeface="Arial" panose="020B0604020202020204" pitchFamily="34" charset="0"/>
              <a:buChar char="•"/>
            </a:pPr>
            <a:r>
              <a:rPr lang="en-IN" sz="1600" dirty="0"/>
              <a:t>Varying images sizes (64*64 and 128*128)</a:t>
            </a:r>
          </a:p>
          <a:p>
            <a:pPr marL="1200150" lvl="2" indent="-285750">
              <a:buFont typeface="Arial" panose="020B0604020202020204" pitchFamily="34" charset="0"/>
              <a:buChar char="•"/>
            </a:pPr>
            <a:r>
              <a:rPr lang="en-IN" sz="1600" dirty="0"/>
              <a:t>Varying Edge Detection techniques (Prewitt and Canny Edge Detection)</a:t>
            </a:r>
          </a:p>
          <a:p>
            <a:pPr marL="742950" lvl="1" indent="-285750">
              <a:buFont typeface="Arial" panose="020B0604020202020204" pitchFamily="34" charset="0"/>
              <a:buChar char="•"/>
            </a:pPr>
            <a:r>
              <a:rPr lang="en-IN" sz="1600" dirty="0"/>
              <a:t>Varying learning rate and Epochs</a:t>
            </a:r>
          </a:p>
          <a:p>
            <a:pPr lvl="1"/>
            <a:endParaRPr lang="en-IN" sz="1600" dirty="0"/>
          </a:p>
          <a:p>
            <a:r>
              <a:rPr lang="en-IN" i="1" dirty="0">
                <a:solidFill>
                  <a:srgbClr val="F24B04"/>
                </a:solidFill>
              </a:rPr>
              <a:t>Fined tuned </a:t>
            </a:r>
            <a:r>
              <a:rPr lang="en-IN" b="1" i="1" dirty="0">
                <a:solidFill>
                  <a:srgbClr val="F24B04"/>
                </a:solidFill>
              </a:rPr>
              <a:t>128*128 resized image </a:t>
            </a:r>
            <a:r>
              <a:rPr lang="en-IN" i="1" dirty="0">
                <a:solidFill>
                  <a:srgbClr val="F24B04"/>
                </a:solidFill>
              </a:rPr>
              <a:t>data with </a:t>
            </a:r>
            <a:r>
              <a:rPr lang="en-IN" b="1" i="1" dirty="0">
                <a:solidFill>
                  <a:srgbClr val="F24B04"/>
                </a:solidFill>
              </a:rPr>
              <a:t>Canny edge detection </a:t>
            </a:r>
            <a:r>
              <a:rPr lang="en-IN" i="1" dirty="0">
                <a:solidFill>
                  <a:srgbClr val="F24B04"/>
                </a:solidFill>
              </a:rPr>
              <a:t>exhibited best performance in comparison with others. This model has be selected as final model for anomaly detection</a:t>
            </a:r>
            <a:r>
              <a:rPr lang="en-IN" sz="1600" dirty="0"/>
              <a:t> </a:t>
            </a:r>
          </a:p>
        </p:txBody>
      </p:sp>
      <p:graphicFrame>
        <p:nvGraphicFramePr>
          <p:cNvPr id="6" name="Chart 5">
            <a:extLst>
              <a:ext uri="{FF2B5EF4-FFF2-40B4-BE49-F238E27FC236}">
                <a16:creationId xmlns:a16="http://schemas.microsoft.com/office/drawing/2014/main" id="{41F38480-F3A4-344E-A7F7-E692175DA551}"/>
              </a:ext>
            </a:extLst>
          </p:cNvPr>
          <p:cNvGraphicFramePr/>
          <p:nvPr>
            <p:extLst>
              <p:ext uri="{D42A27DB-BD31-4B8C-83A1-F6EECF244321}">
                <p14:modId xmlns:p14="http://schemas.microsoft.com/office/powerpoint/2010/main" val="567581024"/>
              </p:ext>
            </p:extLst>
          </p:nvPr>
        </p:nvGraphicFramePr>
        <p:xfrm>
          <a:off x="1649896" y="3200399"/>
          <a:ext cx="8361017" cy="300510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73641826-93DD-25BF-6DA8-065A10915126}"/>
              </a:ext>
            </a:extLst>
          </p:cNvPr>
          <p:cNvSpPr/>
          <p:nvPr/>
        </p:nvSpPr>
        <p:spPr>
          <a:xfrm>
            <a:off x="8756374" y="3955774"/>
            <a:ext cx="546652" cy="298174"/>
          </a:xfrm>
          <a:prstGeom prst="ellipse">
            <a:avLst/>
          </a:prstGeom>
          <a:noFill/>
          <a:ln w="254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60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Bias Report </a:t>
            </a:r>
            <a:r>
              <a:rPr lang="en-US" sz="2800" dirty="0">
                <a:solidFill>
                  <a:srgbClr val="F24B04"/>
                </a:solidFill>
                <a:latin typeface="Arial Black" panose="020B0A04020102020204" pitchFamily="34" charset="0"/>
              </a:rPr>
              <a:t>for Best Model Iteration</a:t>
            </a:r>
          </a:p>
        </p:txBody>
      </p:sp>
      <p:sp>
        <p:nvSpPr>
          <p:cNvPr id="5" name="Rectangle 4">
            <a:extLst>
              <a:ext uri="{FF2B5EF4-FFF2-40B4-BE49-F238E27FC236}">
                <a16:creationId xmlns:a16="http://schemas.microsoft.com/office/drawing/2014/main" id="{0DD6807D-D0AC-F543-B4AC-E061B20B8E39}"/>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As we increase threshold value on train loss for classifying anomaly vs non-anomaly test accuracy is increasing while train accuracy is decreasing (refer to chart above</a:t>
            </a:r>
          </a:p>
          <a:p>
            <a:pPr marL="742950" lvl="1" indent="-285750">
              <a:buFont typeface="Arial" panose="020B0604020202020204" pitchFamily="34" charset="0"/>
              <a:buChar char="•"/>
            </a:pPr>
            <a:r>
              <a:rPr lang="en-IN" dirty="0">
                <a:solidFill>
                  <a:schemeClr val="tx1">
                    <a:lumMod val="65000"/>
                    <a:lumOff val="35000"/>
                  </a:schemeClr>
                </a:solidFill>
              </a:rPr>
              <a:t>Based on afore mentioned observation threshold on train error is set in such a way so the we don’t observed a lot of false positive predictions</a:t>
            </a:r>
          </a:p>
          <a:p>
            <a:pPr marL="285750" indent="-285750">
              <a:buFont typeface="Arial" panose="020B0604020202020204" pitchFamily="34" charset="0"/>
              <a:buChar char="•"/>
            </a:pPr>
            <a:r>
              <a:rPr lang="en-IN" dirty="0">
                <a:solidFill>
                  <a:schemeClr val="tx1">
                    <a:lumMod val="65000"/>
                    <a:lumOff val="35000"/>
                  </a:schemeClr>
                </a:solidFill>
              </a:rPr>
              <a:t>Best model with variance bias trade is observed at an alpha value of 34% (i.e., an observation is anomaly if prediction loss is &gt; Mean Loss + 0.34 (Standard deviation of Loss)</a:t>
            </a:r>
          </a:p>
        </p:txBody>
      </p:sp>
      <p:graphicFrame>
        <p:nvGraphicFramePr>
          <p:cNvPr id="10" name="Chart 9">
            <a:extLst>
              <a:ext uri="{FF2B5EF4-FFF2-40B4-BE49-F238E27FC236}">
                <a16:creationId xmlns:a16="http://schemas.microsoft.com/office/drawing/2014/main" id="{2123ADB2-381A-628E-6B6C-954D6B08AE5B}"/>
              </a:ext>
            </a:extLst>
          </p:cNvPr>
          <p:cNvGraphicFramePr/>
          <p:nvPr>
            <p:extLst>
              <p:ext uri="{D42A27DB-BD31-4B8C-83A1-F6EECF244321}">
                <p14:modId xmlns:p14="http://schemas.microsoft.com/office/powerpoint/2010/main" val="4047629078"/>
              </p:ext>
            </p:extLst>
          </p:nvPr>
        </p:nvGraphicFramePr>
        <p:xfrm>
          <a:off x="356152" y="750913"/>
          <a:ext cx="7738165" cy="295781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7FD2BF07-3D13-F21A-AD4D-1EE2A253C15C}"/>
              </a:ext>
            </a:extLst>
          </p:cNvPr>
          <p:cNvSpPr txBox="1"/>
          <p:nvPr/>
        </p:nvSpPr>
        <p:spPr>
          <a:xfrm>
            <a:off x="4178986" y="3688054"/>
            <a:ext cx="4425976" cy="261610"/>
          </a:xfrm>
          <a:prstGeom prst="rect">
            <a:avLst/>
          </a:prstGeom>
          <a:noFill/>
        </p:spPr>
        <p:txBody>
          <a:bodyPr wrap="square">
            <a:spAutoFit/>
          </a:bodyPr>
          <a:lstStyle/>
          <a:p>
            <a:r>
              <a:rPr lang="en-IN" sz="1100" dirty="0"/>
              <a:t>* Loss threshold = </a:t>
            </a:r>
            <a:r>
              <a:rPr lang="en-IN" sz="1100" dirty="0" err="1"/>
              <a:t>np.mean</a:t>
            </a:r>
            <a:r>
              <a:rPr lang="en-IN" sz="1100" dirty="0"/>
              <a:t>(</a:t>
            </a:r>
            <a:r>
              <a:rPr lang="en-IN" sz="1100" dirty="0" err="1"/>
              <a:t>train_loss</a:t>
            </a:r>
            <a:r>
              <a:rPr lang="en-IN" sz="1100" dirty="0"/>
              <a:t>) + alpha*(</a:t>
            </a:r>
            <a:r>
              <a:rPr lang="en-IN" sz="1100" dirty="0" err="1"/>
              <a:t>np.std</a:t>
            </a:r>
            <a:r>
              <a:rPr lang="en-IN" sz="1100" dirty="0"/>
              <a:t>(</a:t>
            </a:r>
            <a:r>
              <a:rPr lang="en-IN" sz="1100" dirty="0" err="1"/>
              <a:t>train_loss</a:t>
            </a:r>
            <a:r>
              <a:rPr lang="en-IN" sz="1100" dirty="0"/>
              <a:t>))</a:t>
            </a:r>
          </a:p>
        </p:txBody>
      </p:sp>
      <p:pic>
        <p:nvPicPr>
          <p:cNvPr id="1026" name="Picture 2">
            <a:extLst>
              <a:ext uri="{FF2B5EF4-FFF2-40B4-BE49-F238E27FC236}">
                <a16:creationId xmlns:a16="http://schemas.microsoft.com/office/drawing/2014/main" id="{3B8F5B30-A145-8D2A-37E9-E34111B407B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94317" y="741610"/>
            <a:ext cx="3741530" cy="1524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6A7429-6C46-D4AA-783B-557780DAD5EA}"/>
              </a:ext>
            </a:extLst>
          </p:cNvPr>
          <p:cNvPicPr>
            <a:picLocks noChangeAspect="1" noChangeArrowheads="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8145807" y="2252901"/>
            <a:ext cx="3638550" cy="169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1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 – For best model</a:t>
            </a:r>
          </a:p>
        </p:txBody>
      </p:sp>
    </p:spTree>
    <p:extLst>
      <p:ext uri="{BB962C8B-B14F-4D97-AF65-F5344CB8AC3E}">
        <p14:creationId xmlns:p14="http://schemas.microsoft.com/office/powerpoint/2010/main" val="76404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400800"/>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Loss Metrics &amp; Cost of ML Model </a:t>
            </a:r>
            <a:r>
              <a:rPr lang="en-US" sz="2800" dirty="0">
                <a:solidFill>
                  <a:srgbClr val="F24B04"/>
                </a:solidFill>
                <a:latin typeface="Arial Black" panose="020B0A04020102020204" pitchFamily="34" charset="0"/>
              </a:rPr>
              <a:t>for Best Model Iteration</a:t>
            </a:r>
          </a:p>
        </p:txBody>
      </p:sp>
      <p:graphicFrame>
        <p:nvGraphicFramePr>
          <p:cNvPr id="2" name="Diagram 1">
            <a:extLst>
              <a:ext uri="{FF2B5EF4-FFF2-40B4-BE49-F238E27FC236}">
                <a16:creationId xmlns:a16="http://schemas.microsoft.com/office/drawing/2014/main" id="{BD944AFC-5F1C-8B9C-2501-DE97C84C7E0C}"/>
              </a:ext>
            </a:extLst>
          </p:cNvPr>
          <p:cNvGraphicFramePr/>
          <p:nvPr>
            <p:extLst>
              <p:ext uri="{D42A27DB-BD31-4B8C-83A1-F6EECF244321}">
                <p14:modId xmlns:p14="http://schemas.microsoft.com/office/powerpoint/2010/main" val="742900671"/>
              </p:ext>
            </p:extLst>
          </p:nvPr>
        </p:nvGraphicFramePr>
        <p:xfrm>
          <a:off x="471547" y="609027"/>
          <a:ext cx="11248905" cy="3349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FDDE8D3-70F9-E7BC-B52C-43F0310CE4D9}"/>
              </a:ext>
            </a:extLst>
          </p:cNvPr>
          <p:cNvSpPr txBox="1"/>
          <p:nvPr/>
        </p:nvSpPr>
        <p:spPr>
          <a:xfrm>
            <a:off x="471547" y="6109372"/>
            <a:ext cx="4425976" cy="261610"/>
          </a:xfrm>
          <a:prstGeom prst="rect">
            <a:avLst/>
          </a:prstGeom>
          <a:noFill/>
        </p:spPr>
        <p:txBody>
          <a:bodyPr wrap="square">
            <a:spAutoFit/>
          </a:bodyPr>
          <a:lstStyle/>
          <a:p>
            <a:r>
              <a:rPr lang="en-IN" sz="1100" b="1" i="1" dirty="0"/>
              <a:t>* Loss function used Mean Squared Error</a:t>
            </a:r>
          </a:p>
        </p:txBody>
      </p:sp>
      <p:sp>
        <p:nvSpPr>
          <p:cNvPr id="6" name="TextBox 5">
            <a:extLst>
              <a:ext uri="{FF2B5EF4-FFF2-40B4-BE49-F238E27FC236}">
                <a16:creationId xmlns:a16="http://schemas.microsoft.com/office/drawing/2014/main" id="{E60883ED-1410-2081-BB3D-DFA388A375B3}"/>
              </a:ext>
            </a:extLst>
          </p:cNvPr>
          <p:cNvSpPr txBox="1"/>
          <p:nvPr/>
        </p:nvSpPr>
        <p:spPr>
          <a:xfrm>
            <a:off x="785191" y="1567392"/>
            <a:ext cx="1659835" cy="707886"/>
          </a:xfrm>
          <a:prstGeom prst="rect">
            <a:avLst/>
          </a:prstGeom>
          <a:noFill/>
        </p:spPr>
        <p:txBody>
          <a:bodyPr wrap="square" rtlCol="0">
            <a:spAutoFit/>
          </a:bodyPr>
          <a:lstStyle/>
          <a:p>
            <a:pPr algn="ctr"/>
            <a:r>
              <a:rPr lang="en-US" sz="4000" b="1" dirty="0">
                <a:solidFill>
                  <a:srgbClr val="F24B04"/>
                </a:solidFill>
              </a:rPr>
              <a:t>0.15</a:t>
            </a:r>
            <a:endParaRPr lang="en-IN" sz="4000" b="1" dirty="0">
              <a:solidFill>
                <a:srgbClr val="F24B04"/>
              </a:solidFill>
            </a:endParaRPr>
          </a:p>
        </p:txBody>
      </p:sp>
      <p:sp>
        <p:nvSpPr>
          <p:cNvPr id="7" name="TextBox 6">
            <a:extLst>
              <a:ext uri="{FF2B5EF4-FFF2-40B4-BE49-F238E27FC236}">
                <a16:creationId xmlns:a16="http://schemas.microsoft.com/office/drawing/2014/main" id="{F4C17250-E616-D5D3-6BEA-394E7C6632CF}"/>
              </a:ext>
            </a:extLst>
          </p:cNvPr>
          <p:cNvSpPr txBox="1"/>
          <p:nvPr/>
        </p:nvSpPr>
        <p:spPr>
          <a:xfrm>
            <a:off x="3640659" y="1567392"/>
            <a:ext cx="1659835" cy="707886"/>
          </a:xfrm>
          <a:prstGeom prst="rect">
            <a:avLst/>
          </a:prstGeom>
          <a:noFill/>
        </p:spPr>
        <p:txBody>
          <a:bodyPr wrap="square" rtlCol="0">
            <a:spAutoFit/>
          </a:bodyPr>
          <a:lstStyle/>
          <a:p>
            <a:pPr algn="ctr"/>
            <a:r>
              <a:rPr lang="en-US" sz="4000" b="1" dirty="0">
                <a:solidFill>
                  <a:srgbClr val="F24B04"/>
                </a:solidFill>
              </a:rPr>
              <a:t>0.18</a:t>
            </a:r>
            <a:endParaRPr lang="en-IN" sz="4000" b="1" dirty="0">
              <a:solidFill>
                <a:srgbClr val="F24B04"/>
              </a:solidFill>
            </a:endParaRPr>
          </a:p>
        </p:txBody>
      </p:sp>
      <p:sp>
        <p:nvSpPr>
          <p:cNvPr id="8" name="TextBox 7">
            <a:extLst>
              <a:ext uri="{FF2B5EF4-FFF2-40B4-BE49-F238E27FC236}">
                <a16:creationId xmlns:a16="http://schemas.microsoft.com/office/drawing/2014/main" id="{198257D7-E672-2D45-A87C-BB22F78B53C0}"/>
              </a:ext>
            </a:extLst>
          </p:cNvPr>
          <p:cNvSpPr txBox="1"/>
          <p:nvPr/>
        </p:nvSpPr>
        <p:spPr>
          <a:xfrm>
            <a:off x="6592956" y="1567392"/>
            <a:ext cx="1659835" cy="707886"/>
          </a:xfrm>
          <a:prstGeom prst="rect">
            <a:avLst/>
          </a:prstGeom>
          <a:noFill/>
        </p:spPr>
        <p:txBody>
          <a:bodyPr wrap="square" rtlCol="0">
            <a:spAutoFit/>
          </a:bodyPr>
          <a:lstStyle/>
          <a:p>
            <a:pPr algn="ctr"/>
            <a:r>
              <a:rPr lang="en-US" sz="4000" b="1" dirty="0">
                <a:solidFill>
                  <a:srgbClr val="F24B04"/>
                </a:solidFill>
              </a:rPr>
              <a:t>22 Min</a:t>
            </a:r>
            <a:endParaRPr lang="en-IN" sz="4000" b="1" dirty="0">
              <a:solidFill>
                <a:srgbClr val="F24B04"/>
              </a:solidFill>
            </a:endParaRPr>
          </a:p>
        </p:txBody>
      </p:sp>
      <p:sp>
        <p:nvSpPr>
          <p:cNvPr id="9" name="TextBox 8">
            <a:extLst>
              <a:ext uri="{FF2B5EF4-FFF2-40B4-BE49-F238E27FC236}">
                <a16:creationId xmlns:a16="http://schemas.microsoft.com/office/drawing/2014/main" id="{39A4CD28-6D13-5117-19F7-B5F9247E12FF}"/>
              </a:ext>
            </a:extLst>
          </p:cNvPr>
          <p:cNvSpPr txBox="1"/>
          <p:nvPr/>
        </p:nvSpPr>
        <p:spPr>
          <a:xfrm>
            <a:off x="9448424" y="1567392"/>
            <a:ext cx="1659835" cy="954107"/>
          </a:xfrm>
          <a:prstGeom prst="rect">
            <a:avLst/>
          </a:prstGeom>
          <a:noFill/>
        </p:spPr>
        <p:txBody>
          <a:bodyPr wrap="square" rtlCol="0">
            <a:spAutoFit/>
          </a:bodyPr>
          <a:lstStyle/>
          <a:p>
            <a:pPr algn="ctr"/>
            <a:r>
              <a:rPr lang="en-US" sz="4000" b="1" dirty="0">
                <a:solidFill>
                  <a:srgbClr val="F24B04"/>
                </a:solidFill>
              </a:rPr>
              <a:t>16 Sec </a:t>
            </a:r>
            <a:r>
              <a:rPr lang="en-US" sz="1600" b="1" dirty="0">
                <a:solidFill>
                  <a:srgbClr val="F24B04"/>
                </a:solidFill>
              </a:rPr>
              <a:t>(for ~350 Entries)</a:t>
            </a:r>
            <a:endParaRPr lang="en-IN" sz="4000" b="1" dirty="0">
              <a:solidFill>
                <a:srgbClr val="F24B04"/>
              </a:solidFill>
            </a:endParaRPr>
          </a:p>
        </p:txBody>
      </p:sp>
      <p:graphicFrame>
        <p:nvGraphicFramePr>
          <p:cNvPr id="10" name="Diagram 9">
            <a:extLst>
              <a:ext uri="{FF2B5EF4-FFF2-40B4-BE49-F238E27FC236}">
                <a16:creationId xmlns:a16="http://schemas.microsoft.com/office/drawing/2014/main" id="{8DE36F66-BF06-009D-E1AF-6D74CA23BEB5}"/>
              </a:ext>
            </a:extLst>
          </p:cNvPr>
          <p:cNvGraphicFramePr/>
          <p:nvPr>
            <p:extLst>
              <p:ext uri="{D42A27DB-BD31-4B8C-83A1-F6EECF244321}">
                <p14:modId xmlns:p14="http://schemas.microsoft.com/office/powerpoint/2010/main" val="3590677347"/>
              </p:ext>
            </p:extLst>
          </p:nvPr>
        </p:nvGraphicFramePr>
        <p:xfrm>
          <a:off x="675862" y="3773270"/>
          <a:ext cx="10565296" cy="26537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TextBox 16">
            <a:extLst>
              <a:ext uri="{FF2B5EF4-FFF2-40B4-BE49-F238E27FC236}">
                <a16:creationId xmlns:a16="http://schemas.microsoft.com/office/drawing/2014/main" id="{AE514164-F841-A2F0-0B42-59E5CF8254D5}"/>
              </a:ext>
            </a:extLst>
          </p:cNvPr>
          <p:cNvSpPr txBox="1"/>
          <p:nvPr/>
        </p:nvSpPr>
        <p:spPr>
          <a:xfrm>
            <a:off x="5038763" y="4220644"/>
            <a:ext cx="1659835" cy="707886"/>
          </a:xfrm>
          <a:prstGeom prst="rect">
            <a:avLst/>
          </a:prstGeom>
          <a:noFill/>
        </p:spPr>
        <p:txBody>
          <a:bodyPr wrap="square" rtlCol="0">
            <a:spAutoFit/>
          </a:bodyPr>
          <a:lstStyle/>
          <a:p>
            <a:pPr algn="ctr"/>
            <a:r>
              <a:rPr lang="en-US" sz="4000" b="1" dirty="0">
                <a:solidFill>
                  <a:srgbClr val="F24B04"/>
                </a:solidFill>
              </a:rPr>
              <a:t>45 Sec</a:t>
            </a:r>
            <a:endParaRPr lang="en-IN" sz="4000" b="1" dirty="0">
              <a:solidFill>
                <a:srgbClr val="F24B04"/>
              </a:solidFill>
            </a:endParaRPr>
          </a:p>
        </p:txBody>
      </p:sp>
    </p:spTree>
    <p:extLst>
      <p:ext uri="{BB962C8B-B14F-4D97-AF65-F5344CB8AC3E}">
        <p14:creationId xmlns:p14="http://schemas.microsoft.com/office/powerpoint/2010/main" val="132757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559CCF-F471-54DB-919C-030B522AA4D9}"/>
              </a:ext>
            </a:extLst>
          </p:cNvPr>
          <p:cNvSpPr/>
          <p:nvPr/>
        </p:nvSpPr>
        <p:spPr>
          <a:xfrm>
            <a:off x="290425" y="3365224"/>
            <a:ext cx="6498001" cy="21711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Final Model Results</a:t>
            </a:r>
          </a:p>
        </p:txBody>
      </p:sp>
      <p:sp>
        <p:nvSpPr>
          <p:cNvPr id="9" name="Rectangle 8">
            <a:extLst>
              <a:ext uri="{FF2B5EF4-FFF2-40B4-BE49-F238E27FC236}">
                <a16:creationId xmlns:a16="http://schemas.microsoft.com/office/drawing/2014/main" id="{E593E857-6EB1-0F93-0B61-01E278E1D00C}"/>
              </a:ext>
            </a:extLst>
          </p:cNvPr>
          <p:cNvSpPr/>
          <p:nvPr/>
        </p:nvSpPr>
        <p:spPr>
          <a:xfrm>
            <a:off x="290426" y="1138539"/>
            <a:ext cx="6498001" cy="21711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65C169BF-72B6-73FF-5F76-CC60705F26EE}"/>
              </a:ext>
            </a:extLst>
          </p:cNvPr>
          <p:cNvGraphicFramePr>
            <a:graphicFrameLocks noGrp="1"/>
          </p:cNvGraphicFramePr>
          <p:nvPr>
            <p:extLst>
              <p:ext uri="{D42A27DB-BD31-4B8C-83A1-F6EECF244321}">
                <p14:modId xmlns:p14="http://schemas.microsoft.com/office/powerpoint/2010/main" val="585186119"/>
              </p:ext>
            </p:extLst>
          </p:nvPr>
        </p:nvGraphicFramePr>
        <p:xfrm>
          <a:off x="617322" y="1362999"/>
          <a:ext cx="5844208" cy="3633726"/>
        </p:xfrm>
        <a:graphic>
          <a:graphicData uri="http://schemas.openxmlformats.org/drawingml/2006/table">
            <a:tbl>
              <a:tblPr/>
              <a:tblGrid>
                <a:gridCol w="1416777">
                  <a:extLst>
                    <a:ext uri="{9D8B030D-6E8A-4147-A177-3AD203B41FA5}">
                      <a16:colId xmlns:a16="http://schemas.microsoft.com/office/drawing/2014/main" val="3433747350"/>
                    </a:ext>
                  </a:extLst>
                </a:gridCol>
                <a:gridCol w="1416777">
                  <a:extLst>
                    <a:ext uri="{9D8B030D-6E8A-4147-A177-3AD203B41FA5}">
                      <a16:colId xmlns:a16="http://schemas.microsoft.com/office/drawing/2014/main" val="883841305"/>
                    </a:ext>
                  </a:extLst>
                </a:gridCol>
                <a:gridCol w="1452198">
                  <a:extLst>
                    <a:ext uri="{9D8B030D-6E8A-4147-A177-3AD203B41FA5}">
                      <a16:colId xmlns:a16="http://schemas.microsoft.com/office/drawing/2014/main" val="1810155280"/>
                    </a:ext>
                  </a:extLst>
                </a:gridCol>
                <a:gridCol w="1558456">
                  <a:extLst>
                    <a:ext uri="{9D8B030D-6E8A-4147-A177-3AD203B41FA5}">
                      <a16:colId xmlns:a16="http://schemas.microsoft.com/office/drawing/2014/main" val="285313670"/>
                    </a:ext>
                  </a:extLst>
                </a:gridCol>
              </a:tblGrid>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IN" sz="1000" b="1" i="0" u="none" strike="noStrike">
                          <a:solidFill>
                            <a:srgbClr val="FFFFFF"/>
                          </a:solidFill>
                          <a:effectLst/>
                          <a:latin typeface="Calibri" panose="020F0502020204030204" pitchFamily="34" charset="0"/>
                        </a:rPr>
                        <a:t>Count</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hMerge="1">
                  <a:txBody>
                    <a:bodyPr/>
                    <a:lstStyle/>
                    <a:p>
                      <a:endParaRPr lang="en-IN"/>
                    </a:p>
                  </a:txBody>
                  <a:tcPr/>
                </a:tc>
                <a:extLst>
                  <a:ext uri="{0D108BD9-81ED-4DB2-BD59-A6C34878D82A}">
                    <a16:rowId xmlns:a16="http://schemas.microsoft.com/office/drawing/2014/main" val="483208511"/>
                  </a:ext>
                </a:extLst>
              </a:tr>
              <a:tr h="231309">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1" i="0" u="none" strike="noStrike">
                          <a:solidFill>
                            <a:srgbClr val="FFFFFF"/>
                          </a:solidFill>
                          <a:effectLst/>
                          <a:latin typeface="Calibri" panose="020F0502020204030204" pitchFamily="34" charset="0"/>
                        </a:rPr>
                        <a:t>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b"/>
                      <a:r>
                        <a:rPr lang="en-IN" sz="1000" b="1" i="0" u="none" strike="noStrike">
                          <a:solidFill>
                            <a:srgbClr val="FFFFFF"/>
                          </a:solidFill>
                          <a:effectLst/>
                          <a:latin typeface="Calibri" panose="020F0502020204030204" pitchFamily="34" charset="0"/>
                        </a:rPr>
                        <a:t>Non-Anomaly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extLst>
                  <a:ext uri="{0D108BD9-81ED-4DB2-BD59-A6C34878D82A}">
                    <a16:rowId xmlns:a16="http://schemas.microsoft.com/office/drawing/2014/main" val="39759305"/>
                  </a:ext>
                </a:extLst>
              </a:tr>
              <a:tr h="212583">
                <a:tc rowSpan="2">
                  <a:txBody>
                    <a:bodyPr/>
                    <a:lstStyle/>
                    <a:p>
                      <a:pPr algn="ctr" fontAlgn="ctr"/>
                      <a:r>
                        <a:rPr lang="en-IN" sz="1000" b="1" i="0" u="none" strike="noStrike">
                          <a:solidFill>
                            <a:srgbClr val="FFFFFF"/>
                          </a:solidFill>
                          <a:effectLst/>
                          <a:latin typeface="Calibri" panose="020F0502020204030204" pitchFamily="34" charset="0"/>
                        </a:rPr>
                        <a:t>Train</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ctr"/>
                      <a:r>
                        <a:rPr lang="en-IN" sz="1000" b="1" i="0" u="none" strike="noStrike">
                          <a:solidFill>
                            <a:srgbClr val="FFFFFF"/>
                          </a:solidFill>
                          <a:effectLst/>
                          <a:latin typeface="Calibri" panose="020F0502020204030204" pitchFamily="34" charset="0"/>
                        </a:rPr>
                        <a:t>Actual</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b"/>
                      <a:r>
                        <a:rPr lang="en-IN" sz="1000" b="0" i="0" u="none" strike="noStrike">
                          <a:solidFill>
                            <a:srgbClr val="000000"/>
                          </a:solidFill>
                          <a:effectLst/>
                          <a:latin typeface="Calibri" panose="020F0502020204030204" pitchFamily="34" charset="0"/>
                        </a:rPr>
                        <a:t>                   -   </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              3,812 </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074720"/>
                  </a:ext>
                </a:extLst>
              </a:tr>
              <a:tr h="214800">
                <a:tc vMerge="1">
                  <a:txBody>
                    <a:bodyPr/>
                    <a:lstStyle/>
                    <a:p>
                      <a:endParaRPr lang="en-IN"/>
                    </a:p>
                  </a:txBody>
                  <a:tcPr/>
                </a:tc>
                <a:tc>
                  <a:txBody>
                    <a:bodyPr/>
                    <a:lstStyle/>
                    <a:p>
                      <a:pPr algn="ctr" fontAlgn="ctr"/>
                      <a:r>
                        <a:rPr lang="en-IN" sz="1000" b="1" i="0" u="none" strike="noStrike">
                          <a:solidFill>
                            <a:srgbClr val="FFFFFF"/>
                          </a:solidFill>
                          <a:effectLst/>
                          <a:latin typeface="Calibri" panose="020F0502020204030204" pitchFamily="34" charset="0"/>
                        </a:rPr>
                        <a:t>Predicted</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b"/>
                      <a:r>
                        <a:rPr lang="en-IN" sz="1000" b="0" i="0" u="none" strike="noStrike">
                          <a:solidFill>
                            <a:srgbClr val="000000"/>
                          </a:solidFill>
                          <a:effectLst/>
                          <a:latin typeface="Calibri" panose="020F0502020204030204" pitchFamily="34" charset="0"/>
                        </a:rPr>
                        <a:t>                613 </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              3,199 </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2978223"/>
                  </a:ext>
                </a:extLst>
              </a:tr>
              <a:tr h="151516">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903448"/>
                  </a:ext>
                </a:extLst>
              </a:tr>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IN" sz="1000" b="1" i="0" u="none" strike="noStrike">
                          <a:solidFill>
                            <a:srgbClr val="FFFFFF"/>
                          </a:solidFill>
                          <a:effectLst/>
                          <a:latin typeface="Calibri" panose="020F0502020204030204" pitchFamily="34" charset="0"/>
                        </a:rPr>
                        <a:t>Precentage</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hMerge="1">
                  <a:txBody>
                    <a:bodyPr/>
                    <a:lstStyle/>
                    <a:p>
                      <a:endParaRPr lang="en-IN"/>
                    </a:p>
                  </a:txBody>
                  <a:tcPr/>
                </a:tc>
                <a:extLst>
                  <a:ext uri="{0D108BD9-81ED-4DB2-BD59-A6C34878D82A}">
                    <a16:rowId xmlns:a16="http://schemas.microsoft.com/office/drawing/2014/main" val="301868576"/>
                  </a:ext>
                </a:extLst>
              </a:tr>
              <a:tr h="176507">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dirty="0">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solidFill>
                            <a:srgbClr val="FFFFFF"/>
                          </a:solidFill>
                          <a:effectLst/>
                          <a:latin typeface="Calibri" panose="020F0502020204030204" pitchFamily="34" charset="0"/>
                        </a:rPr>
                        <a:t>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ctr"/>
                      <a:r>
                        <a:rPr lang="en-IN" sz="1000" b="1" i="0" u="none" strike="noStrike">
                          <a:solidFill>
                            <a:srgbClr val="FFFFFF"/>
                          </a:solidFill>
                          <a:effectLst/>
                          <a:latin typeface="Calibri" panose="020F0502020204030204" pitchFamily="34" charset="0"/>
                        </a:rPr>
                        <a:t>Non-Anomaly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extLst>
                  <a:ext uri="{0D108BD9-81ED-4DB2-BD59-A6C34878D82A}">
                    <a16:rowId xmlns:a16="http://schemas.microsoft.com/office/drawing/2014/main" val="1996687153"/>
                  </a:ext>
                </a:extLst>
              </a:tr>
              <a:tr h="276795">
                <a:tc rowSpan="2">
                  <a:txBody>
                    <a:bodyPr/>
                    <a:lstStyle/>
                    <a:p>
                      <a:pPr algn="ctr" fontAlgn="ctr"/>
                      <a:r>
                        <a:rPr lang="en-IN" sz="1000" b="1" i="0" u="none" strike="noStrike">
                          <a:solidFill>
                            <a:srgbClr val="FFFFFF"/>
                          </a:solidFill>
                          <a:effectLst/>
                          <a:latin typeface="Calibri" panose="020F0502020204030204" pitchFamily="34" charset="0"/>
                        </a:rPr>
                        <a:t>Train</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ctr"/>
                      <a:r>
                        <a:rPr lang="en-IN" sz="1000" b="1" i="0" u="none" strike="noStrike" dirty="0">
                          <a:solidFill>
                            <a:srgbClr val="FFFFFF"/>
                          </a:solidFill>
                          <a:effectLst/>
                          <a:latin typeface="Calibri" panose="020F0502020204030204" pitchFamily="34" charset="0"/>
                        </a:rPr>
                        <a:t>Actual</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b"/>
                      <a:r>
                        <a:rPr lang="en-IN" sz="1000" b="0" i="0" u="none" strike="noStrike">
                          <a:solidFill>
                            <a:srgbClr val="000000"/>
                          </a:solidFill>
                          <a:effectLst/>
                          <a:latin typeface="Calibri" panose="020F0502020204030204" pitchFamily="34" charset="0"/>
                        </a:rPr>
                        <a:t>0%</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100%</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082304"/>
                  </a:ext>
                </a:extLst>
              </a:tr>
              <a:tr h="221403">
                <a:tc vMerge="1">
                  <a:txBody>
                    <a:bodyPr/>
                    <a:lstStyle/>
                    <a:p>
                      <a:endParaRPr lang="en-IN"/>
                    </a:p>
                  </a:txBody>
                  <a:tcPr/>
                </a:tc>
                <a:tc>
                  <a:txBody>
                    <a:bodyPr/>
                    <a:lstStyle/>
                    <a:p>
                      <a:pPr algn="ctr" fontAlgn="ctr"/>
                      <a:r>
                        <a:rPr lang="en-IN" sz="1000" b="1" i="0" u="none" strike="noStrike" dirty="0">
                          <a:solidFill>
                            <a:srgbClr val="FFFFFF"/>
                          </a:solidFill>
                          <a:effectLst/>
                          <a:latin typeface="Calibri" panose="020F0502020204030204" pitchFamily="34" charset="0"/>
                        </a:rPr>
                        <a:t>Predicted</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4B04"/>
                    </a:solidFill>
                  </a:tcPr>
                </a:tc>
                <a:tc>
                  <a:txBody>
                    <a:bodyPr/>
                    <a:lstStyle/>
                    <a:p>
                      <a:pPr algn="ctr" fontAlgn="b"/>
                      <a:r>
                        <a:rPr lang="en-IN" sz="1000" b="0" i="0" u="none" strike="noStrike">
                          <a:solidFill>
                            <a:srgbClr val="000000"/>
                          </a:solidFill>
                          <a:effectLst/>
                          <a:latin typeface="Calibri" panose="020F0502020204030204" pitchFamily="34" charset="0"/>
                        </a:rPr>
                        <a:t>16%</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84%</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4839886"/>
                  </a:ext>
                </a:extLst>
              </a:tr>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dirty="0">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91949823"/>
                  </a:ext>
                </a:extLst>
              </a:tr>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978459"/>
                  </a:ext>
                </a:extLst>
              </a:tr>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IN" sz="1000" b="1" i="0" u="none" strike="noStrike">
                          <a:solidFill>
                            <a:srgbClr val="FFFFFF"/>
                          </a:solidFill>
                          <a:effectLst/>
                          <a:latin typeface="Calibri" panose="020F0502020204030204" pitchFamily="34" charset="0"/>
                        </a:rPr>
                        <a:t>Count</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N"/>
                    </a:p>
                  </a:txBody>
                  <a:tcPr/>
                </a:tc>
                <a:extLst>
                  <a:ext uri="{0D108BD9-81ED-4DB2-BD59-A6C34878D82A}">
                    <a16:rowId xmlns:a16="http://schemas.microsoft.com/office/drawing/2014/main" val="2291526189"/>
                  </a:ext>
                </a:extLst>
              </a:tr>
              <a:tr h="198549">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1" i="0" u="none" strike="noStrike">
                          <a:solidFill>
                            <a:srgbClr val="FFFFFF"/>
                          </a:solidFill>
                          <a:effectLst/>
                          <a:latin typeface="Calibri" panose="020F0502020204030204" pitchFamily="34" charset="0"/>
                        </a:rPr>
                        <a:t>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1" i="0" u="none" strike="noStrike">
                          <a:solidFill>
                            <a:srgbClr val="FFFFFF"/>
                          </a:solidFill>
                          <a:effectLst/>
                          <a:latin typeface="Calibri" panose="020F0502020204030204" pitchFamily="34" charset="0"/>
                        </a:rPr>
                        <a:t>Non-Anomaly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18327945"/>
                  </a:ext>
                </a:extLst>
              </a:tr>
              <a:tr h="158104">
                <a:tc rowSpan="2">
                  <a:txBody>
                    <a:bodyPr/>
                    <a:lstStyle/>
                    <a:p>
                      <a:pPr algn="ctr" fontAlgn="ctr"/>
                      <a:r>
                        <a:rPr lang="en-IN" sz="1000" b="1" i="0" u="none" strike="noStrike">
                          <a:solidFill>
                            <a:srgbClr val="FFFFFF"/>
                          </a:solidFill>
                          <a:effectLst/>
                          <a:latin typeface="Calibri" panose="020F0502020204030204" pitchFamily="34" charset="0"/>
                        </a:rPr>
                        <a:t>Test</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IN" sz="1000" b="1" i="0" u="none" strike="noStrike">
                          <a:solidFill>
                            <a:srgbClr val="FFFFFF"/>
                          </a:solidFill>
                          <a:effectLst/>
                          <a:latin typeface="Calibri" panose="020F0502020204030204" pitchFamily="34" charset="0"/>
                        </a:rPr>
                        <a:t>Actual</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0" i="0" u="none" strike="noStrike">
                          <a:solidFill>
                            <a:srgbClr val="000000"/>
                          </a:solidFill>
                          <a:effectLst/>
                          <a:latin typeface="Calibri" panose="020F0502020204030204" pitchFamily="34" charset="0"/>
                        </a:rPr>
                        <a:t>327</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3460737"/>
                  </a:ext>
                </a:extLst>
              </a:tr>
              <a:tr h="158104">
                <a:tc vMerge="1">
                  <a:txBody>
                    <a:bodyPr/>
                    <a:lstStyle/>
                    <a:p>
                      <a:endParaRPr lang="en-IN"/>
                    </a:p>
                  </a:txBody>
                  <a:tcPr/>
                </a:tc>
                <a:tc>
                  <a:txBody>
                    <a:bodyPr/>
                    <a:lstStyle/>
                    <a:p>
                      <a:pPr algn="ctr" fontAlgn="ctr"/>
                      <a:r>
                        <a:rPr lang="en-IN" sz="1000" b="1" i="0" u="none" strike="noStrike">
                          <a:solidFill>
                            <a:srgbClr val="FFFFFF"/>
                          </a:solidFill>
                          <a:effectLst/>
                          <a:latin typeface="Calibri" panose="020F0502020204030204" pitchFamily="34" charset="0"/>
                        </a:rPr>
                        <a:t>Predicted</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0" i="0" u="none" strike="noStrike">
                          <a:solidFill>
                            <a:srgbClr val="000000"/>
                          </a:solidFill>
                          <a:effectLst/>
                          <a:latin typeface="Calibri" panose="020F0502020204030204" pitchFamily="34" charset="0"/>
                        </a:rPr>
                        <a:t>158</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169</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563042"/>
                  </a:ext>
                </a:extLst>
              </a:tr>
              <a:tr h="151516">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8908593"/>
                  </a:ext>
                </a:extLst>
              </a:tr>
              <a:tr h="158104">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IN" sz="1000" b="1" i="0" u="none" strike="noStrike">
                          <a:solidFill>
                            <a:srgbClr val="FFFFFF"/>
                          </a:solidFill>
                          <a:effectLst/>
                          <a:latin typeface="Calibri" panose="020F0502020204030204" pitchFamily="34" charset="0"/>
                        </a:rPr>
                        <a:t>Precentage</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N"/>
                    </a:p>
                  </a:txBody>
                  <a:tcPr/>
                </a:tc>
                <a:extLst>
                  <a:ext uri="{0D108BD9-81ED-4DB2-BD59-A6C34878D82A}">
                    <a16:rowId xmlns:a16="http://schemas.microsoft.com/office/drawing/2014/main" val="248140491"/>
                  </a:ext>
                </a:extLst>
              </a:tr>
              <a:tr h="186532">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7204" marR="7204" marT="720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1" i="0" u="none" strike="noStrike">
                          <a:solidFill>
                            <a:srgbClr val="FFFFFF"/>
                          </a:solidFill>
                          <a:effectLst/>
                          <a:latin typeface="Calibri" panose="020F0502020204030204" pitchFamily="34" charset="0"/>
                        </a:rPr>
                        <a:t>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1" i="0" u="none" strike="noStrike">
                          <a:solidFill>
                            <a:srgbClr val="FFFFFF"/>
                          </a:solidFill>
                          <a:effectLst/>
                          <a:latin typeface="Calibri" panose="020F0502020204030204" pitchFamily="34" charset="0"/>
                        </a:rPr>
                        <a:t>Non-Anomaly</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32911765"/>
                  </a:ext>
                </a:extLst>
              </a:tr>
              <a:tr h="158104">
                <a:tc rowSpan="2">
                  <a:txBody>
                    <a:bodyPr/>
                    <a:lstStyle/>
                    <a:p>
                      <a:pPr algn="ctr" fontAlgn="ctr"/>
                      <a:r>
                        <a:rPr lang="en-IN" sz="1000" b="1" i="0" u="none" strike="noStrike">
                          <a:solidFill>
                            <a:srgbClr val="FFFFFF"/>
                          </a:solidFill>
                          <a:effectLst/>
                          <a:latin typeface="Calibri" panose="020F0502020204030204" pitchFamily="34" charset="0"/>
                        </a:rPr>
                        <a:t>Test</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IN" sz="1000" b="1" i="0" u="none" strike="noStrike">
                          <a:solidFill>
                            <a:srgbClr val="FFFFFF"/>
                          </a:solidFill>
                          <a:effectLst/>
                          <a:latin typeface="Calibri" panose="020F0502020204030204" pitchFamily="34" charset="0"/>
                        </a:rPr>
                        <a:t>Actual</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0" i="0" u="none" strike="noStrike">
                          <a:solidFill>
                            <a:srgbClr val="000000"/>
                          </a:solidFill>
                          <a:effectLst/>
                          <a:latin typeface="Calibri" panose="020F0502020204030204" pitchFamily="34" charset="0"/>
                        </a:rPr>
                        <a:t>100%</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354355"/>
                  </a:ext>
                </a:extLst>
              </a:tr>
              <a:tr h="158104">
                <a:tc vMerge="1">
                  <a:txBody>
                    <a:bodyPr/>
                    <a:lstStyle/>
                    <a:p>
                      <a:endParaRPr lang="en-IN"/>
                    </a:p>
                  </a:txBody>
                  <a:tcPr/>
                </a:tc>
                <a:tc>
                  <a:txBody>
                    <a:bodyPr/>
                    <a:lstStyle/>
                    <a:p>
                      <a:pPr algn="ctr" fontAlgn="ctr"/>
                      <a:r>
                        <a:rPr lang="en-IN" sz="1000" b="1" i="0" u="none" strike="noStrike" dirty="0">
                          <a:solidFill>
                            <a:srgbClr val="FFFFFF"/>
                          </a:solidFill>
                          <a:effectLst/>
                          <a:latin typeface="Calibri" panose="020F0502020204030204" pitchFamily="34" charset="0"/>
                        </a:rPr>
                        <a:t>Predicted</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000" b="0" i="0" u="none" strike="noStrike">
                          <a:solidFill>
                            <a:srgbClr val="000000"/>
                          </a:solidFill>
                          <a:effectLst/>
                          <a:latin typeface="Calibri" panose="020F0502020204030204" pitchFamily="34" charset="0"/>
                        </a:rPr>
                        <a:t>48%</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Calibri" panose="020F0502020204030204" pitchFamily="34" charset="0"/>
                        </a:rPr>
                        <a:t>52%</a:t>
                      </a:r>
                    </a:p>
                  </a:txBody>
                  <a:tcPr marL="7204" marR="7204" marT="7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200508"/>
                  </a:ext>
                </a:extLst>
              </a:tr>
            </a:tbl>
          </a:graphicData>
        </a:graphic>
      </p:graphicFrame>
      <p:sp>
        <p:nvSpPr>
          <p:cNvPr id="11" name="TextBox 10">
            <a:extLst>
              <a:ext uri="{FF2B5EF4-FFF2-40B4-BE49-F238E27FC236}">
                <a16:creationId xmlns:a16="http://schemas.microsoft.com/office/drawing/2014/main" id="{4F2B9628-E880-1308-4692-CA46C6CEEE08}"/>
              </a:ext>
            </a:extLst>
          </p:cNvPr>
          <p:cNvSpPr txBox="1"/>
          <p:nvPr/>
        </p:nvSpPr>
        <p:spPr>
          <a:xfrm>
            <a:off x="290425" y="1142878"/>
            <a:ext cx="1530626" cy="338554"/>
          </a:xfrm>
          <a:prstGeom prst="rect">
            <a:avLst/>
          </a:prstGeom>
          <a:noFill/>
        </p:spPr>
        <p:txBody>
          <a:bodyPr wrap="square" rtlCol="0">
            <a:spAutoFit/>
          </a:bodyPr>
          <a:lstStyle/>
          <a:p>
            <a:r>
              <a:rPr lang="en-US" sz="1600" b="1" dirty="0"/>
              <a:t>Train Metrics:</a:t>
            </a:r>
            <a:endParaRPr lang="en-IN" sz="1600" b="1" dirty="0"/>
          </a:p>
        </p:txBody>
      </p:sp>
      <p:sp>
        <p:nvSpPr>
          <p:cNvPr id="12" name="TextBox 11">
            <a:extLst>
              <a:ext uri="{FF2B5EF4-FFF2-40B4-BE49-F238E27FC236}">
                <a16:creationId xmlns:a16="http://schemas.microsoft.com/office/drawing/2014/main" id="{D354F37A-3E02-986C-6AD3-7AC2DF789C01}"/>
              </a:ext>
            </a:extLst>
          </p:cNvPr>
          <p:cNvSpPr txBox="1"/>
          <p:nvPr/>
        </p:nvSpPr>
        <p:spPr>
          <a:xfrm>
            <a:off x="313617" y="3350350"/>
            <a:ext cx="1530626" cy="338554"/>
          </a:xfrm>
          <a:prstGeom prst="rect">
            <a:avLst/>
          </a:prstGeom>
          <a:noFill/>
        </p:spPr>
        <p:txBody>
          <a:bodyPr wrap="square" rtlCol="0">
            <a:spAutoFit/>
          </a:bodyPr>
          <a:lstStyle/>
          <a:p>
            <a:r>
              <a:rPr lang="en-US" sz="1600" b="1" dirty="0"/>
              <a:t>Test Metrics:</a:t>
            </a:r>
            <a:endParaRPr lang="en-IN" sz="1600" b="1" dirty="0"/>
          </a:p>
        </p:txBody>
      </p:sp>
      <p:sp>
        <p:nvSpPr>
          <p:cNvPr id="13" name="Rectangle 12">
            <a:extLst>
              <a:ext uri="{FF2B5EF4-FFF2-40B4-BE49-F238E27FC236}">
                <a16:creationId xmlns:a16="http://schemas.microsoft.com/office/drawing/2014/main" id="{45E3FE2F-3468-9E42-D5FA-94C331D731E4}"/>
              </a:ext>
            </a:extLst>
          </p:cNvPr>
          <p:cNvSpPr/>
          <p:nvPr/>
        </p:nvSpPr>
        <p:spPr>
          <a:xfrm>
            <a:off x="3578086" y="3995530"/>
            <a:ext cx="1133061" cy="238540"/>
          </a:xfrm>
          <a:prstGeom prst="rect">
            <a:avLst/>
          </a:prstGeom>
          <a:noFill/>
          <a:ln w="28575">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68334D0-7EBD-EAA3-6607-8C337189B6E4}"/>
              </a:ext>
            </a:extLst>
          </p:cNvPr>
          <p:cNvSpPr/>
          <p:nvPr/>
        </p:nvSpPr>
        <p:spPr>
          <a:xfrm>
            <a:off x="3578086" y="4813679"/>
            <a:ext cx="1133061" cy="238540"/>
          </a:xfrm>
          <a:prstGeom prst="rect">
            <a:avLst/>
          </a:prstGeom>
          <a:noFill/>
          <a:ln w="28575">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38F548D-E779-D55D-4099-B21DDFE507BF}"/>
              </a:ext>
            </a:extLst>
          </p:cNvPr>
          <p:cNvSpPr/>
          <p:nvPr/>
        </p:nvSpPr>
        <p:spPr>
          <a:xfrm>
            <a:off x="3578086" y="2979667"/>
            <a:ext cx="1133061" cy="238540"/>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AE65B20-4567-70C0-6C94-50C5BBA7E2C5}"/>
              </a:ext>
            </a:extLst>
          </p:cNvPr>
          <p:cNvSpPr/>
          <p:nvPr/>
        </p:nvSpPr>
        <p:spPr>
          <a:xfrm>
            <a:off x="6893323" y="1138538"/>
            <a:ext cx="5008252" cy="43978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48A8C2CA-2BA7-524A-70F4-76E0A3268F93}"/>
              </a:ext>
            </a:extLst>
          </p:cNvPr>
          <p:cNvSpPr/>
          <p:nvPr/>
        </p:nvSpPr>
        <p:spPr>
          <a:xfrm>
            <a:off x="7026964" y="3365224"/>
            <a:ext cx="4661451" cy="229102"/>
          </a:xfrm>
          <a:prstGeom prst="rect">
            <a:avLst/>
          </a:prstGeom>
          <a:solidFill>
            <a:srgbClr val="F24B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Sample In-Correctly Classified Anomaly</a:t>
            </a:r>
            <a:endParaRPr lang="en-IN" sz="1400" b="1" dirty="0"/>
          </a:p>
        </p:txBody>
      </p:sp>
      <p:pic>
        <p:nvPicPr>
          <p:cNvPr id="22" name="Picture 21">
            <a:extLst>
              <a:ext uri="{FF2B5EF4-FFF2-40B4-BE49-F238E27FC236}">
                <a16:creationId xmlns:a16="http://schemas.microsoft.com/office/drawing/2014/main" id="{F9CB2ACD-E8ED-D167-C4FE-EA9393938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259" y="3719473"/>
            <a:ext cx="1659838" cy="1659838"/>
          </a:xfrm>
          <a:prstGeom prst="rect">
            <a:avLst/>
          </a:prstGeom>
        </p:spPr>
      </p:pic>
      <p:pic>
        <p:nvPicPr>
          <p:cNvPr id="25" name="Picture 24">
            <a:extLst>
              <a:ext uri="{FF2B5EF4-FFF2-40B4-BE49-F238E27FC236}">
                <a16:creationId xmlns:a16="http://schemas.microsoft.com/office/drawing/2014/main" id="{93453C38-7CD9-FB52-2FD8-3FA15B847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35" y="3688904"/>
            <a:ext cx="1732533" cy="1732533"/>
          </a:xfrm>
          <a:prstGeom prst="rect">
            <a:avLst/>
          </a:prstGeom>
        </p:spPr>
      </p:pic>
      <p:sp>
        <p:nvSpPr>
          <p:cNvPr id="26" name="Speech Bubble: Rectangle 25">
            <a:extLst>
              <a:ext uri="{FF2B5EF4-FFF2-40B4-BE49-F238E27FC236}">
                <a16:creationId xmlns:a16="http://schemas.microsoft.com/office/drawing/2014/main" id="{77F8A7F2-1D99-7F2A-EBAA-01C98B3787C1}"/>
              </a:ext>
            </a:extLst>
          </p:cNvPr>
          <p:cNvSpPr/>
          <p:nvPr/>
        </p:nvSpPr>
        <p:spPr>
          <a:xfrm>
            <a:off x="8676858" y="5208926"/>
            <a:ext cx="2057400" cy="540000"/>
          </a:xfrm>
          <a:prstGeom prst="wedgeRectCallout">
            <a:avLst>
              <a:gd name="adj1" fmla="val -88948"/>
              <a:gd name="adj2" fmla="val -1781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Very small irregulates on the edges which model couldn’t detect</a:t>
            </a:r>
            <a:endParaRPr lang="en-IN" sz="1100" dirty="0">
              <a:solidFill>
                <a:schemeClr val="tx1"/>
              </a:solidFill>
            </a:endParaRPr>
          </a:p>
        </p:txBody>
      </p:sp>
      <p:sp>
        <p:nvSpPr>
          <p:cNvPr id="19" name="Rectangle 18">
            <a:extLst>
              <a:ext uri="{FF2B5EF4-FFF2-40B4-BE49-F238E27FC236}">
                <a16:creationId xmlns:a16="http://schemas.microsoft.com/office/drawing/2014/main" id="{FD8F260E-DB9E-C8C8-17CA-080157687E07}"/>
              </a:ext>
            </a:extLst>
          </p:cNvPr>
          <p:cNvSpPr/>
          <p:nvPr/>
        </p:nvSpPr>
        <p:spPr>
          <a:xfrm>
            <a:off x="7026965" y="1252330"/>
            <a:ext cx="4661451" cy="229102"/>
          </a:xfrm>
          <a:prstGeom prst="rect">
            <a:avLst/>
          </a:prstGeom>
          <a:solidFill>
            <a:srgbClr val="F24B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Sample Correctly Classified Anomaly</a:t>
            </a:r>
            <a:endParaRPr lang="en-IN" sz="1400" b="1" dirty="0"/>
          </a:p>
        </p:txBody>
      </p:sp>
      <p:pic>
        <p:nvPicPr>
          <p:cNvPr id="28" name="Picture 27">
            <a:extLst>
              <a:ext uri="{FF2B5EF4-FFF2-40B4-BE49-F238E27FC236}">
                <a16:creationId xmlns:a16="http://schemas.microsoft.com/office/drawing/2014/main" id="{0CD7D280-ED8F-AB5D-D20E-322AE72F9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8631" y="1608069"/>
            <a:ext cx="1622755" cy="1622755"/>
          </a:xfrm>
          <a:prstGeom prst="rect">
            <a:avLst/>
          </a:prstGeom>
        </p:spPr>
      </p:pic>
      <p:pic>
        <p:nvPicPr>
          <p:cNvPr id="30" name="Picture 29">
            <a:extLst>
              <a:ext uri="{FF2B5EF4-FFF2-40B4-BE49-F238E27FC236}">
                <a16:creationId xmlns:a16="http://schemas.microsoft.com/office/drawing/2014/main" id="{5B7113B9-0C84-8E90-D694-8451E0450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2572" y="1604886"/>
            <a:ext cx="1620434" cy="1620434"/>
          </a:xfrm>
          <a:prstGeom prst="rect">
            <a:avLst/>
          </a:prstGeom>
        </p:spPr>
      </p:pic>
      <p:sp>
        <p:nvSpPr>
          <p:cNvPr id="32" name="TextBox 31">
            <a:extLst>
              <a:ext uri="{FF2B5EF4-FFF2-40B4-BE49-F238E27FC236}">
                <a16:creationId xmlns:a16="http://schemas.microsoft.com/office/drawing/2014/main" id="{7B4DB3D6-4BF8-1135-AFDB-8CF8F17F6F69}"/>
              </a:ext>
            </a:extLst>
          </p:cNvPr>
          <p:cNvSpPr txBox="1"/>
          <p:nvPr/>
        </p:nvSpPr>
        <p:spPr>
          <a:xfrm>
            <a:off x="290425" y="5623202"/>
            <a:ext cx="11901575" cy="584775"/>
          </a:xfrm>
          <a:prstGeom prst="rect">
            <a:avLst/>
          </a:prstGeom>
          <a:noFill/>
        </p:spPr>
        <p:txBody>
          <a:bodyPr wrap="square">
            <a:spAutoFit/>
          </a:bodyPr>
          <a:lstStyle/>
          <a:p>
            <a:r>
              <a:rPr lang="en-US" sz="1600" b="1" i="1" dirty="0">
                <a:solidFill>
                  <a:srgbClr val="F24B04"/>
                </a:solidFill>
              </a:rPr>
              <a:t>“Based on observation of the object which were and weren’t identified by the model showed that objected with very few irregularities are not being detected. This behavior of the model can be address if model Is trained on larger dataset”</a:t>
            </a:r>
            <a:endParaRPr lang="en-IN" sz="1600" dirty="0">
              <a:solidFill>
                <a:srgbClr val="F24B04"/>
              </a:solidFill>
            </a:endParaRPr>
          </a:p>
        </p:txBody>
      </p:sp>
    </p:spTree>
    <p:extLst>
      <p:ext uri="{BB962C8B-B14F-4D97-AF65-F5344CB8AC3E}">
        <p14:creationId xmlns:p14="http://schemas.microsoft.com/office/powerpoint/2010/main" val="110440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Autoencoder – Pre-Existing Model Research &amp; Comparison</a:t>
            </a:r>
          </a:p>
        </p:txBody>
      </p:sp>
      <p:sp>
        <p:nvSpPr>
          <p:cNvPr id="2" name="TextBox 1">
            <a:extLst>
              <a:ext uri="{FF2B5EF4-FFF2-40B4-BE49-F238E27FC236}">
                <a16:creationId xmlns:a16="http://schemas.microsoft.com/office/drawing/2014/main" id="{05618853-548A-11B1-5EEF-039FD9F764D8}"/>
              </a:ext>
            </a:extLst>
          </p:cNvPr>
          <p:cNvSpPr txBox="1"/>
          <p:nvPr/>
        </p:nvSpPr>
        <p:spPr>
          <a:xfrm>
            <a:off x="397565" y="1003852"/>
            <a:ext cx="11290851" cy="2862322"/>
          </a:xfrm>
          <a:prstGeom prst="rect">
            <a:avLst/>
          </a:prstGeom>
          <a:noFill/>
        </p:spPr>
        <p:txBody>
          <a:bodyPr wrap="square" rtlCol="0">
            <a:spAutoFit/>
          </a:bodyPr>
          <a:lstStyle/>
          <a:p>
            <a:r>
              <a:rPr lang="en-US" dirty="0"/>
              <a:t>There are limited number of research papers available in the web for identifying anomalies in wooden patterns/textures. For instances “</a:t>
            </a:r>
            <a:r>
              <a:rPr lang="en-US" b="1" i="1" dirty="0"/>
              <a:t>An Improved Wood Recognition Method Based on the One-Class Algorithm</a:t>
            </a:r>
            <a:r>
              <a:rPr lang="en-US" dirty="0"/>
              <a:t>” by </a:t>
            </a:r>
            <a:r>
              <a:rPr lang="en-IN" dirty="0"/>
              <a:t>Jie He &amp; Co. used VGG16 pre-trained model for identifying anomalies in wooden patterns and “</a:t>
            </a:r>
            <a:r>
              <a:rPr lang="en-US" b="1" i="1" dirty="0"/>
              <a:t>Detecting Faulty Piles of Wood using Anomaly Detection Techniques</a:t>
            </a:r>
            <a:r>
              <a:rPr lang="en-US" dirty="0"/>
              <a:t>” by </a:t>
            </a:r>
            <a:r>
              <a:rPr lang="en-IN" dirty="0"/>
              <a:t>Jonathan Olsson used f-</a:t>
            </a:r>
            <a:r>
              <a:rPr lang="en-IN" dirty="0" err="1"/>
              <a:t>AnoGAN</a:t>
            </a:r>
            <a:r>
              <a:rPr lang="en-IN" dirty="0"/>
              <a:t> and GAN for identifying anomalies in wooden patterns.</a:t>
            </a:r>
          </a:p>
          <a:p>
            <a:endParaRPr lang="en-IN" dirty="0"/>
          </a:p>
          <a:p>
            <a:r>
              <a:rPr lang="en-IN" dirty="0"/>
              <a:t>AS per the above papers average prediction accuracy for anomalous class was around 65% and in our current problem settings we could achieve an accuracy of ~50% which suggests that our model is doing satisfactorily doing well. Also we can compare these papers to our model exactly as dataset used for analysis are different. Since we had very few datapoints for model train we could not fully utilized the capabilities of deep learning.</a:t>
            </a:r>
            <a:endParaRPr lang="en-US" dirty="0"/>
          </a:p>
        </p:txBody>
      </p:sp>
    </p:spTree>
    <p:extLst>
      <p:ext uri="{BB962C8B-B14F-4D97-AF65-F5344CB8AC3E}">
        <p14:creationId xmlns:p14="http://schemas.microsoft.com/office/powerpoint/2010/main" val="2032876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Summary</a:t>
            </a:r>
          </a:p>
        </p:txBody>
      </p:sp>
      <p:sp>
        <p:nvSpPr>
          <p:cNvPr id="2" name="Rectangle 1">
            <a:extLst>
              <a:ext uri="{FF2B5EF4-FFF2-40B4-BE49-F238E27FC236}">
                <a16:creationId xmlns:a16="http://schemas.microsoft.com/office/drawing/2014/main" id="{8A1D4B35-2906-A519-E250-1228E892582A}"/>
              </a:ext>
            </a:extLst>
          </p:cNvPr>
          <p:cNvSpPr/>
          <p:nvPr/>
        </p:nvSpPr>
        <p:spPr>
          <a:xfrm>
            <a:off x="377687" y="844827"/>
            <a:ext cx="11509513" cy="5297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F15263-6571-3D10-D645-AC100BCB1CFE}"/>
              </a:ext>
            </a:extLst>
          </p:cNvPr>
          <p:cNvSpPr txBox="1"/>
          <p:nvPr/>
        </p:nvSpPr>
        <p:spPr>
          <a:xfrm>
            <a:off x="487018" y="979511"/>
            <a:ext cx="11146828" cy="4401205"/>
          </a:xfrm>
          <a:prstGeom prst="rect">
            <a:avLst/>
          </a:prstGeom>
          <a:noFill/>
        </p:spPr>
        <p:txBody>
          <a:bodyPr wrap="square" rtlCol="0">
            <a:spAutoFit/>
          </a:bodyPr>
          <a:lstStyle/>
          <a:p>
            <a:r>
              <a:rPr lang="en-IN" sz="1400" b="1" dirty="0"/>
              <a:t>Model: </a:t>
            </a:r>
            <a:r>
              <a:rPr lang="en-IN" sz="1400" dirty="0"/>
              <a:t>Isolation Forest </a:t>
            </a:r>
          </a:p>
          <a:p>
            <a:endParaRPr lang="en-IN" sz="1400" dirty="0"/>
          </a:p>
          <a:p>
            <a:r>
              <a:rPr lang="en-IN" sz="1400" b="1" dirty="0"/>
              <a:t>Initial Model Parameters:</a:t>
            </a:r>
          </a:p>
          <a:p>
            <a:endParaRPr lang="en-IN" sz="1400" b="1" dirty="0"/>
          </a:p>
          <a:p>
            <a:endParaRPr lang="en-IN" sz="1400" b="1" dirty="0"/>
          </a:p>
          <a:p>
            <a:endParaRPr lang="en-IN" sz="1400" b="1" dirty="0"/>
          </a:p>
          <a:p>
            <a:endParaRPr lang="en-IN" sz="1400" b="1" dirty="0"/>
          </a:p>
          <a:p>
            <a:endParaRPr lang="en-IN" sz="1400" b="1" dirty="0"/>
          </a:p>
          <a:p>
            <a:r>
              <a:rPr lang="en-IN" sz="1400" b="1" dirty="0"/>
              <a:t>Accuracy in Predicting Anomalous Images:</a:t>
            </a:r>
          </a:p>
          <a:p>
            <a:endParaRPr lang="en-IN" sz="1400" b="1" dirty="0"/>
          </a:p>
          <a:p>
            <a:pPr marL="285750" indent="-285750">
              <a:buFont typeface="Arial" panose="020B0604020202020204" pitchFamily="34" charset="0"/>
              <a:buChar char="•"/>
            </a:pPr>
            <a:r>
              <a:rPr lang="en-IN" sz="1400" dirty="0"/>
              <a:t>Only 54 out of 1308 Anomalous (Test Data, 4.5%) have been identified by the initial model</a:t>
            </a:r>
          </a:p>
          <a:p>
            <a:pPr marL="285750" indent="-285750">
              <a:buFont typeface="Arial" panose="020B0604020202020204" pitchFamily="34" charset="0"/>
              <a:buChar char="•"/>
            </a:pPr>
            <a:endParaRPr lang="en-IN" sz="1400" dirty="0"/>
          </a:p>
          <a:p>
            <a:r>
              <a:rPr lang="en-IN" sz="1400" b="1" dirty="0"/>
              <a:t>Summary</a:t>
            </a:r>
          </a:p>
          <a:p>
            <a:endParaRPr lang="en-IN" sz="1400" dirty="0"/>
          </a:p>
          <a:p>
            <a:pPr marL="285750" indent="-285750">
              <a:buFont typeface="Arial" panose="020B0604020202020204" pitchFamily="34" charset="0"/>
              <a:buChar char="•"/>
            </a:pPr>
            <a:r>
              <a:rPr lang="en-IN" sz="1400" dirty="0"/>
              <a:t>Current model accuracy is based on test data with only Anomalous images which might not account for model performance on false positives</a:t>
            </a:r>
          </a:p>
          <a:p>
            <a:pPr marL="285750" indent="-285750">
              <a:buFont typeface="Arial" panose="020B0604020202020204" pitchFamily="34" charset="0"/>
              <a:buChar char="•"/>
            </a:pPr>
            <a:r>
              <a:rPr lang="en-IN" sz="1400" dirty="0"/>
              <a:t>Contamination parameter is being explored randomly as we don’t have any estimate on extent of anomalies in the data</a:t>
            </a:r>
          </a:p>
          <a:p>
            <a:pPr marL="742950" lvl="1" indent="-285750">
              <a:buFont typeface="Arial" panose="020B0604020202020204" pitchFamily="34" charset="0"/>
              <a:buChar char="•"/>
            </a:pPr>
            <a:r>
              <a:rPr lang="en-IN" sz="1400" dirty="0"/>
              <a:t>Though model doing will in predicting positive class at higher contamination rates but increasing contamination rate is not desirable due to high false positive rates</a:t>
            </a:r>
          </a:p>
          <a:p>
            <a:pPr marL="285750" indent="-285750">
              <a:buFont typeface="Arial" panose="020B0604020202020204" pitchFamily="34" charset="0"/>
              <a:buChar char="•"/>
            </a:pPr>
            <a:r>
              <a:rPr lang="en-IN" sz="1400" dirty="0"/>
              <a:t>Isolation forest might not be performing well due (best accuracy of 12.99% on test data) to high dimensionally use of one class neural networks might help in improving overall prediction accuracy</a:t>
            </a:r>
          </a:p>
        </p:txBody>
      </p:sp>
      <p:sp>
        <p:nvSpPr>
          <p:cNvPr id="4" name="TextBox 3">
            <a:extLst>
              <a:ext uri="{FF2B5EF4-FFF2-40B4-BE49-F238E27FC236}">
                <a16:creationId xmlns:a16="http://schemas.microsoft.com/office/drawing/2014/main" id="{3094BECF-0CB9-7FE0-4AB4-A42C05EC3739}"/>
              </a:ext>
            </a:extLst>
          </p:cNvPr>
          <p:cNvSpPr txBox="1"/>
          <p:nvPr/>
        </p:nvSpPr>
        <p:spPr>
          <a:xfrm>
            <a:off x="377687" y="5872442"/>
            <a:ext cx="10595113" cy="276999"/>
          </a:xfrm>
          <a:prstGeom prst="rect">
            <a:avLst/>
          </a:prstGeom>
          <a:noFill/>
        </p:spPr>
        <p:txBody>
          <a:bodyPr wrap="square" rtlCol="0">
            <a:spAutoFit/>
          </a:bodyPr>
          <a:lstStyle/>
          <a:p>
            <a:r>
              <a:rPr lang="en-IN" sz="1200" dirty="0">
                <a:solidFill>
                  <a:srgbClr val="F2194A"/>
                </a:solidFill>
              </a:rPr>
              <a:t>* Note that model has been trained only on Non-Anomalous images (One class approach)</a:t>
            </a:r>
          </a:p>
        </p:txBody>
      </p:sp>
      <p:pic>
        <p:nvPicPr>
          <p:cNvPr id="8" name="Picture 7">
            <a:extLst>
              <a:ext uri="{FF2B5EF4-FFF2-40B4-BE49-F238E27FC236}">
                <a16:creationId xmlns:a16="http://schemas.microsoft.com/office/drawing/2014/main" id="{98484A31-F444-0E8D-F912-AF45E8B9E9C7}"/>
              </a:ext>
            </a:extLst>
          </p:cNvPr>
          <p:cNvPicPr>
            <a:picLocks noChangeAspect="1"/>
          </p:cNvPicPr>
          <p:nvPr/>
        </p:nvPicPr>
        <p:blipFill>
          <a:blip r:embed="rId2"/>
          <a:stretch>
            <a:fillRect/>
          </a:stretch>
        </p:blipFill>
        <p:spPr>
          <a:xfrm>
            <a:off x="558154" y="1871671"/>
            <a:ext cx="5966977" cy="624894"/>
          </a:xfrm>
          <a:prstGeom prst="rect">
            <a:avLst/>
          </a:prstGeom>
        </p:spPr>
      </p:pic>
    </p:spTree>
    <p:extLst>
      <p:ext uri="{BB962C8B-B14F-4D97-AF65-F5344CB8AC3E}">
        <p14:creationId xmlns:p14="http://schemas.microsoft.com/office/powerpoint/2010/main" val="29417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1557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832214"/>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580723"/>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887440"/>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609149"/>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8874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61718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328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357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365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Isolation Forest Model Development &amp; Evaluation</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5459869"/>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5488295"/>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5496328"/>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
        <p:nvSpPr>
          <p:cNvPr id="8" name="Rectangle 7">
            <a:extLst>
              <a:ext uri="{FF2B5EF4-FFF2-40B4-BE49-F238E27FC236}">
                <a16:creationId xmlns:a16="http://schemas.microsoft.com/office/drawing/2014/main" id="{E9891FFC-D154-71AB-325C-F3610A5FB87B}"/>
              </a:ext>
            </a:extLst>
          </p:cNvPr>
          <p:cNvSpPr/>
          <p:nvPr/>
        </p:nvSpPr>
        <p:spPr>
          <a:xfrm>
            <a:off x="1335156" y="4065581"/>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37DA247-55A8-07C7-E3A1-4F0D962DEBDB}"/>
              </a:ext>
            </a:extLst>
          </p:cNvPr>
          <p:cNvSpPr/>
          <p:nvPr/>
        </p:nvSpPr>
        <p:spPr>
          <a:xfrm>
            <a:off x="387625" y="409400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9357E21-BB83-4F0F-8A3E-B328504915EA}"/>
              </a:ext>
            </a:extLst>
          </p:cNvPr>
          <p:cNvSpPr txBox="1">
            <a:spLocks/>
          </p:cNvSpPr>
          <p:nvPr/>
        </p:nvSpPr>
        <p:spPr>
          <a:xfrm>
            <a:off x="1784609" y="4102040"/>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Autoencoders Model Development &amp; Evaluation</a:t>
            </a:r>
          </a:p>
        </p:txBody>
      </p:sp>
      <p:sp>
        <p:nvSpPr>
          <p:cNvPr id="11" name="Rectangle 10">
            <a:extLst>
              <a:ext uri="{FF2B5EF4-FFF2-40B4-BE49-F238E27FC236}">
                <a16:creationId xmlns:a16="http://schemas.microsoft.com/office/drawing/2014/main" id="{96F7DC54-1C97-3459-04D9-4A6C521AE82C}"/>
              </a:ext>
            </a:extLst>
          </p:cNvPr>
          <p:cNvSpPr/>
          <p:nvPr/>
        </p:nvSpPr>
        <p:spPr>
          <a:xfrm>
            <a:off x="1335156" y="4768808"/>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D012CD-6CC4-2E1C-BFE1-715B07585291}"/>
              </a:ext>
            </a:extLst>
          </p:cNvPr>
          <p:cNvSpPr/>
          <p:nvPr/>
        </p:nvSpPr>
        <p:spPr>
          <a:xfrm>
            <a:off x="387625" y="4797234"/>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3" name="Title 1">
            <a:extLst>
              <a:ext uri="{FF2B5EF4-FFF2-40B4-BE49-F238E27FC236}">
                <a16:creationId xmlns:a16="http://schemas.microsoft.com/office/drawing/2014/main" id="{993FDC60-9C6C-1B51-A1CA-0429FAE909BF}"/>
              </a:ext>
            </a:extLst>
          </p:cNvPr>
          <p:cNvSpPr txBox="1">
            <a:spLocks/>
          </p:cNvSpPr>
          <p:nvPr/>
        </p:nvSpPr>
        <p:spPr>
          <a:xfrm>
            <a:off x="1784609" y="4805267"/>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Model Performance Report</a:t>
            </a:r>
          </a:p>
        </p:txBody>
      </p:sp>
    </p:spTree>
    <p:extLst>
      <p:ext uri="{BB962C8B-B14F-4D97-AF65-F5344CB8AC3E}">
        <p14:creationId xmlns:p14="http://schemas.microsoft.com/office/powerpoint/2010/main" val="291205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5355312"/>
          </a:xfrm>
          <a:prstGeom prst="rect">
            <a:avLst/>
          </a:prstGeom>
          <a:noFill/>
        </p:spPr>
        <p:txBody>
          <a:bodyPr wrap="square" rtlCol="0">
            <a:spAutoFit/>
          </a:bodyPr>
          <a:lstStyle/>
          <a:p>
            <a:r>
              <a:rPr lang="en-IN" b="1" dirty="0"/>
              <a:t>Reference:</a:t>
            </a:r>
            <a:r>
              <a:rPr lang="en-IN" dirty="0"/>
              <a:t> Image scaling and its importance in deep learning - Feature engineering </a:t>
            </a:r>
          </a:p>
          <a:p>
            <a:r>
              <a:rPr lang="en-IN" b="1" dirty="0"/>
              <a:t>Description: </a:t>
            </a:r>
            <a:r>
              <a:rPr lang="en-IN" dirty="0"/>
              <a:t>https://www.linkedin.com/pulse/keras-image-preprocessing-scaling-pixels-training-adwin-jahn/</a:t>
            </a:r>
          </a:p>
          <a:p>
            <a:endParaRPr lang="en-IN" dirty="0"/>
          </a:p>
          <a:p>
            <a:r>
              <a:rPr lang="en-IN" b="1" dirty="0"/>
              <a:t>Reference:</a:t>
            </a:r>
            <a:r>
              <a:rPr lang="en-IN" dirty="0"/>
              <a:t> Image resizing and its impact on deep learning models</a:t>
            </a:r>
          </a:p>
          <a:p>
            <a:r>
              <a:rPr lang="en-IN" b="1" dirty="0"/>
              <a:t>Description: </a:t>
            </a:r>
            <a:r>
              <a:rPr lang="en-IN" dirty="0"/>
              <a:t>https://link.springer.com/chapter/10.1007/978-3-030-95498-7_2</a:t>
            </a:r>
          </a:p>
          <a:p>
            <a:endParaRPr lang="en-IN" dirty="0"/>
          </a:p>
          <a:p>
            <a:r>
              <a:rPr lang="en-IN" b="1" dirty="0"/>
              <a:t>Reference:</a:t>
            </a:r>
            <a:r>
              <a:rPr lang="en-IN" dirty="0"/>
              <a:t> Use of image differencing for understanding variation between images</a:t>
            </a:r>
          </a:p>
          <a:p>
            <a:r>
              <a:rPr lang="en-IN" b="1" dirty="0"/>
              <a:t>Description:</a:t>
            </a:r>
            <a:r>
              <a:rPr lang="en-IN" dirty="0"/>
              <a:t> https://en.wikipedia.org/wiki/Image_differencing</a:t>
            </a:r>
          </a:p>
          <a:p>
            <a:endParaRPr lang="en-IN" dirty="0"/>
          </a:p>
          <a:p>
            <a:r>
              <a:rPr lang="en-IN" b="1" dirty="0"/>
              <a:t>Reference:</a:t>
            </a:r>
            <a:r>
              <a:rPr lang="en-IN" dirty="0"/>
              <a:t> Object edge extraction techniques including Prewitt</a:t>
            </a:r>
            <a:r>
              <a:rPr lang="en-IN" dirty="0">
                <a:solidFill>
                  <a:schemeClr val="tx1">
                    <a:lumMod val="65000"/>
                    <a:lumOff val="35000"/>
                  </a:schemeClr>
                </a:solidFill>
                <a:latin typeface="Calibri" panose="020F0502020204030204" pitchFamily="34" charset="0"/>
                <a:cs typeface="Times New Roman" panose="02020603050405020304" pitchFamily="18" charset="0"/>
              </a:rPr>
              <a:t> kernel</a:t>
            </a:r>
            <a:endParaRPr lang="en-IN" dirty="0"/>
          </a:p>
          <a:p>
            <a:r>
              <a:rPr lang="en-IN" b="1" dirty="0"/>
              <a:t>Description</a:t>
            </a:r>
            <a:r>
              <a:rPr lang="en-IN" dirty="0"/>
              <a:t>: https://sbme-tutorials.github.io/2018/cv/notes/4_week4.html</a:t>
            </a:r>
          </a:p>
          <a:p>
            <a:endParaRPr lang="en-IN" dirty="0"/>
          </a:p>
          <a:p>
            <a:r>
              <a:rPr lang="en-IN" b="1" dirty="0"/>
              <a:t>Reference:</a:t>
            </a:r>
            <a:r>
              <a:rPr lang="en-IN" dirty="0"/>
              <a:t> Data augmentation technique for deep learning</a:t>
            </a:r>
          </a:p>
          <a:p>
            <a:r>
              <a:rPr lang="en-IN" b="1" dirty="0"/>
              <a:t>Description:</a:t>
            </a:r>
            <a:r>
              <a:rPr lang="en-IN" dirty="0"/>
              <a:t> https://www.v7labs.com/blog/data-augmentation-guide</a:t>
            </a:r>
          </a:p>
          <a:p>
            <a:endParaRPr lang="en-IN" dirty="0"/>
          </a:p>
          <a:p>
            <a:r>
              <a:rPr lang="en-IN" b="1" dirty="0"/>
              <a:t>Reference:</a:t>
            </a:r>
            <a:r>
              <a:rPr lang="en-IN" dirty="0"/>
              <a:t> Isolation forest for unsupervised anomaly </a:t>
            </a:r>
            <a:r>
              <a:rPr lang="en-IN" dirty="0" err="1"/>
              <a:t>dectection</a:t>
            </a:r>
            <a:endParaRPr lang="en-IN" dirty="0"/>
          </a:p>
          <a:p>
            <a:r>
              <a:rPr lang="en-IN" b="1" dirty="0"/>
              <a:t>Description:</a:t>
            </a:r>
            <a:r>
              <a:rPr lang="en-IN" dirty="0"/>
              <a:t> https://blog.paperspace.com/anomaly-detection-isolation-forest/</a:t>
            </a:r>
          </a:p>
          <a:p>
            <a:endParaRPr lang="en-IN" dirty="0"/>
          </a:p>
          <a:p>
            <a:endParaRPr lang="en-IN" dirty="0"/>
          </a:p>
        </p:txBody>
      </p:sp>
    </p:spTree>
    <p:extLst>
      <p:ext uri="{BB962C8B-B14F-4D97-AF65-F5344CB8AC3E}">
        <p14:creationId xmlns:p14="http://schemas.microsoft.com/office/powerpoint/2010/main" val="852227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1754326"/>
          </a:xfrm>
          <a:prstGeom prst="rect">
            <a:avLst/>
          </a:prstGeom>
          <a:noFill/>
        </p:spPr>
        <p:txBody>
          <a:bodyPr wrap="square" rtlCol="0">
            <a:spAutoFit/>
          </a:bodyPr>
          <a:lstStyle/>
          <a:p>
            <a:r>
              <a:rPr lang="en-IN" b="1" dirty="0"/>
              <a:t>Reference:</a:t>
            </a:r>
            <a:r>
              <a:rPr lang="en-IN" dirty="0"/>
              <a:t> Research paper on the application of anomaly detection on wooden surfaces</a:t>
            </a:r>
          </a:p>
          <a:p>
            <a:r>
              <a:rPr lang="en-IN" b="1" dirty="0"/>
              <a:t>Description: </a:t>
            </a:r>
            <a:r>
              <a:rPr lang="en-IN" dirty="0"/>
              <a:t>https://www.researchgate.net/publication/361974135_Applications_of_Deep_Learning_Techniques_to_Wood_Anomaly_Detection </a:t>
            </a:r>
          </a:p>
          <a:p>
            <a:endParaRPr lang="en-IN" dirty="0"/>
          </a:p>
          <a:p>
            <a:endParaRPr lang="en-IN" dirty="0"/>
          </a:p>
        </p:txBody>
      </p:sp>
    </p:spTree>
    <p:extLst>
      <p:ext uri="{BB962C8B-B14F-4D97-AF65-F5344CB8AC3E}">
        <p14:creationId xmlns:p14="http://schemas.microsoft.com/office/powerpoint/2010/main" val="3997511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479269" y="2715574"/>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Black" panose="020B0A04020102020204" pitchFamily="34" charset="0"/>
              </a:rPr>
              <a:t>Thank You</a:t>
            </a:r>
          </a:p>
        </p:txBody>
      </p:sp>
    </p:spTree>
    <p:extLst>
      <p:ext uri="{BB962C8B-B14F-4D97-AF65-F5344CB8AC3E}">
        <p14:creationId xmlns:p14="http://schemas.microsoft.com/office/powerpoint/2010/main" val="176311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Solution Overview</a:t>
            </a:r>
          </a:p>
        </p:txBody>
      </p:sp>
      <p:sp>
        <p:nvSpPr>
          <p:cNvPr id="17" name="TextBox 16">
            <a:extLst>
              <a:ext uri="{FF2B5EF4-FFF2-40B4-BE49-F238E27FC236}">
                <a16:creationId xmlns:a16="http://schemas.microsoft.com/office/drawing/2014/main" id="{42AA237A-6DD3-95E7-BD8A-C54E9C41F8CE}"/>
              </a:ext>
            </a:extLst>
          </p:cNvPr>
          <p:cNvSpPr txBox="1"/>
          <p:nvPr/>
        </p:nvSpPr>
        <p:spPr>
          <a:xfrm>
            <a:off x="290426" y="846414"/>
            <a:ext cx="11497383" cy="5232202"/>
          </a:xfrm>
          <a:prstGeom prst="rect">
            <a:avLst/>
          </a:prstGeom>
          <a:noFill/>
        </p:spPr>
        <p:txBody>
          <a:bodyPr wrap="square">
            <a:spAutoFit/>
          </a:bodyPr>
          <a:lstStyle/>
          <a:p>
            <a:r>
              <a:rPr lang="en-US" sz="2800" b="1" dirty="0">
                <a:solidFill>
                  <a:srgbClr val="404040"/>
                </a:solidFill>
                <a:latin typeface="Calibri" panose="020F0502020204030204" pitchFamily="34" charset="0"/>
                <a:ea typeface="Arial" panose="020B0604020202020204" pitchFamily="34" charset="0"/>
              </a:rPr>
              <a:t>A</a:t>
            </a:r>
            <a:r>
              <a:rPr lang="en-US" sz="1800" i="1" dirty="0">
                <a:solidFill>
                  <a:srgbClr val="404040"/>
                </a:solidFill>
                <a:effectLst/>
                <a:latin typeface="Calibri" panose="020F0502020204030204" pitchFamily="34" charset="0"/>
                <a:ea typeface="Arial" panose="020B0604020202020204" pitchFamily="34" charset="0"/>
              </a:rPr>
              <a:t>ccurate and swift quality inspection is very essential for meeting planned demand as well as maintaining good customer satisfaction scores in any manufacturing industry. </a:t>
            </a: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r>
              <a:rPr lang="en-US" b="1" dirty="0">
                <a:solidFill>
                  <a:srgbClr val="404040"/>
                </a:solidFill>
                <a:latin typeface="Calibri" panose="020F0502020204030204" pitchFamily="34" charset="0"/>
                <a:ea typeface="Arial" panose="020B0604020202020204" pitchFamily="34" charset="0"/>
              </a:rPr>
              <a:t>Project Scope:</a:t>
            </a:r>
            <a:r>
              <a:rPr lang="en-US" dirty="0">
                <a:solidFill>
                  <a:srgbClr val="404040"/>
                </a:solidFill>
                <a:latin typeface="Calibri" panose="020F0502020204030204" pitchFamily="34" charset="0"/>
                <a:ea typeface="Arial" panose="020B0604020202020204" pitchFamily="34" charset="0"/>
              </a:rPr>
              <a:t> F</a:t>
            </a:r>
            <a:r>
              <a:rPr lang="en-US" sz="1800" dirty="0">
                <a:solidFill>
                  <a:srgbClr val="404040"/>
                </a:solidFill>
                <a:effectLst/>
                <a:latin typeface="Calibri" panose="020F0502020204030204" pitchFamily="34" charset="0"/>
                <a:ea typeface="Arial" panose="020B0604020202020204" pitchFamily="34" charset="0"/>
              </a:rPr>
              <a:t>or current the project purpose we will be using images of manufactured wooden objects for training unsupervised models to identify possible defects in the object’s texture</a:t>
            </a:r>
            <a:endParaRPr lang="en-IN" dirty="0"/>
          </a:p>
        </p:txBody>
      </p:sp>
      <p:sp>
        <p:nvSpPr>
          <p:cNvPr id="2" name="Rectangle 1">
            <a:extLst>
              <a:ext uri="{FF2B5EF4-FFF2-40B4-BE49-F238E27FC236}">
                <a16:creationId xmlns:a16="http://schemas.microsoft.com/office/drawing/2014/main" id="{7F712CDB-2F06-8D8C-3C98-C93585BAC9D0}"/>
              </a:ext>
            </a:extLst>
          </p:cNvPr>
          <p:cNvSpPr/>
          <p:nvPr/>
        </p:nvSpPr>
        <p:spPr>
          <a:xfrm>
            <a:off x="409694" y="1868557"/>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ACC8FF-FC91-02E4-95C1-DBBDC5B245C7}"/>
              </a:ext>
            </a:extLst>
          </p:cNvPr>
          <p:cNvSpPr/>
          <p:nvPr/>
        </p:nvSpPr>
        <p:spPr>
          <a:xfrm>
            <a:off x="6003233" y="1867284"/>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977AB82A-BB93-C4B0-57FE-0B8320EAB339}"/>
              </a:ext>
            </a:extLst>
          </p:cNvPr>
          <p:cNvCxnSpPr/>
          <p:nvPr/>
        </p:nvCxnSpPr>
        <p:spPr>
          <a:xfrm>
            <a:off x="6003232" y="1867284"/>
            <a:ext cx="0" cy="3289852"/>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284EB13-7839-0F70-1605-CD35C32419B9}"/>
              </a:ext>
            </a:extLst>
          </p:cNvPr>
          <p:cNvGrpSpPr/>
          <p:nvPr/>
        </p:nvGrpSpPr>
        <p:grpSpPr>
          <a:xfrm>
            <a:off x="5516215" y="2941982"/>
            <a:ext cx="974035" cy="974035"/>
            <a:chOff x="5516215" y="2941982"/>
            <a:chExt cx="974035" cy="974035"/>
          </a:xfrm>
        </p:grpSpPr>
        <p:sp>
          <p:nvSpPr>
            <p:cNvPr id="5" name="Oval 4">
              <a:extLst>
                <a:ext uri="{FF2B5EF4-FFF2-40B4-BE49-F238E27FC236}">
                  <a16:creationId xmlns:a16="http://schemas.microsoft.com/office/drawing/2014/main" id="{8B67A808-4B2C-EA46-2821-059D500DCF59}"/>
                </a:ext>
              </a:extLst>
            </p:cNvPr>
            <p:cNvSpPr/>
            <p:nvPr/>
          </p:nvSpPr>
          <p:spPr>
            <a:xfrm>
              <a:off x="5516215" y="2941982"/>
              <a:ext cx="974035" cy="9740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B7364B9-6EF6-0A3D-7308-571BA94F0C70}"/>
                </a:ext>
              </a:extLst>
            </p:cNvPr>
            <p:cNvSpPr txBox="1"/>
            <p:nvPr/>
          </p:nvSpPr>
          <p:spPr>
            <a:xfrm>
              <a:off x="5796163" y="3180520"/>
              <a:ext cx="579785" cy="276999"/>
            </a:xfrm>
            <a:prstGeom prst="rect">
              <a:avLst/>
            </a:prstGeom>
            <a:noFill/>
          </p:spPr>
          <p:txBody>
            <a:bodyPr wrap="square" rtlCol="0">
              <a:spAutoFit/>
            </a:bodyPr>
            <a:lstStyle/>
            <a:p>
              <a:r>
                <a:rPr lang="en-IN" sz="1200" b="1" dirty="0">
                  <a:solidFill>
                    <a:schemeClr val="bg1"/>
                  </a:solidFill>
                </a:rPr>
                <a:t>What</a:t>
              </a:r>
            </a:p>
          </p:txBody>
        </p:sp>
        <p:sp>
          <p:nvSpPr>
            <p:cNvPr id="7" name="TextBox 6">
              <a:extLst>
                <a:ext uri="{FF2B5EF4-FFF2-40B4-BE49-F238E27FC236}">
                  <a16:creationId xmlns:a16="http://schemas.microsoft.com/office/drawing/2014/main" id="{1658FF4E-D0FD-BCFD-A769-504C48A055AF}"/>
                </a:ext>
              </a:extLst>
            </p:cNvPr>
            <p:cNvSpPr txBox="1"/>
            <p:nvPr/>
          </p:nvSpPr>
          <p:spPr>
            <a:xfrm>
              <a:off x="5759164" y="3402570"/>
              <a:ext cx="579785" cy="276999"/>
            </a:xfrm>
            <a:prstGeom prst="rect">
              <a:avLst/>
            </a:prstGeom>
            <a:noFill/>
          </p:spPr>
          <p:txBody>
            <a:bodyPr wrap="square" rtlCol="0">
              <a:spAutoFit/>
            </a:bodyPr>
            <a:lstStyle/>
            <a:p>
              <a:r>
                <a:rPr lang="en-IN" sz="1200" b="1" dirty="0">
                  <a:solidFill>
                    <a:schemeClr val="bg1"/>
                  </a:solidFill>
                </a:rPr>
                <a:t>Why</a:t>
              </a:r>
            </a:p>
          </p:txBody>
        </p:sp>
        <p:cxnSp>
          <p:nvCxnSpPr>
            <p:cNvPr id="9" name="Straight Arrow Connector 8">
              <a:extLst>
                <a:ext uri="{FF2B5EF4-FFF2-40B4-BE49-F238E27FC236}">
                  <a16:creationId xmlns:a16="http://schemas.microsoft.com/office/drawing/2014/main" id="{1A4CF552-4A09-9993-4FC0-72169509F54E}"/>
                </a:ext>
              </a:extLst>
            </p:cNvPr>
            <p:cNvCxnSpPr>
              <a:cxnSpLocks/>
            </p:cNvCxnSpPr>
            <p:nvPr/>
          </p:nvCxnSpPr>
          <p:spPr>
            <a:xfrm flipH="1">
              <a:off x="5585792" y="3313119"/>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67E7B3-076F-7304-55BA-CBBDC7E53C97}"/>
                </a:ext>
              </a:extLst>
            </p:cNvPr>
            <p:cNvCxnSpPr>
              <a:cxnSpLocks/>
            </p:cNvCxnSpPr>
            <p:nvPr/>
          </p:nvCxnSpPr>
          <p:spPr>
            <a:xfrm>
              <a:off x="6185451" y="3554971"/>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2FFA51E2-B97F-E2FE-1ECE-3FD2B53E0511}"/>
              </a:ext>
            </a:extLst>
          </p:cNvPr>
          <p:cNvSpPr txBox="1"/>
          <p:nvPr/>
        </p:nvSpPr>
        <p:spPr>
          <a:xfrm>
            <a:off x="404191" y="2399017"/>
            <a:ext cx="5277670" cy="2246769"/>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Majority of the industries deploys workers for </a:t>
            </a:r>
            <a:r>
              <a:rPr lang="en-US" sz="1400" b="1" dirty="0">
                <a:solidFill>
                  <a:srgbClr val="404040"/>
                </a:solidFill>
                <a:effectLst/>
                <a:latin typeface="Calibri" panose="020F0502020204030204" pitchFamily="34" charset="0"/>
                <a:ea typeface="Arial" panose="020B0604020202020204" pitchFamily="34" charset="0"/>
              </a:rPr>
              <a:t>manual identification of product defects</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Though </a:t>
            </a:r>
            <a:r>
              <a:rPr lang="en-US" sz="1400" b="1" dirty="0">
                <a:solidFill>
                  <a:srgbClr val="404040"/>
                </a:solidFill>
                <a:effectLst/>
                <a:latin typeface="Calibri" panose="020F0502020204030204" pitchFamily="34" charset="0"/>
                <a:ea typeface="Arial" panose="020B0604020202020204" pitchFamily="34" charset="0"/>
              </a:rPr>
              <a:t>manual QA </a:t>
            </a:r>
            <a:r>
              <a:rPr lang="en-US" sz="1400" dirty="0">
                <a:solidFill>
                  <a:srgbClr val="404040"/>
                </a:solidFill>
                <a:effectLst/>
                <a:latin typeface="Calibri" panose="020F0502020204030204" pitchFamily="34" charset="0"/>
                <a:ea typeface="Arial" panose="020B0604020202020204" pitchFamily="34" charset="0"/>
              </a:rPr>
              <a:t>is works well for minor industrial units, heavy manufacturing industries which mass produces physical goods </a:t>
            </a:r>
            <a:r>
              <a:rPr lang="en-US" sz="1400" b="1" dirty="0">
                <a:solidFill>
                  <a:srgbClr val="404040"/>
                </a:solidFill>
                <a:effectLst/>
                <a:latin typeface="Calibri" panose="020F0502020204030204" pitchFamily="34" charset="0"/>
                <a:ea typeface="Arial" panose="020B0604020202020204" pitchFamily="34" charset="0"/>
              </a:rPr>
              <a:t>needs autonomous</a:t>
            </a:r>
            <a:r>
              <a:rPr lang="en-US" sz="1400" dirty="0">
                <a:solidFill>
                  <a:srgbClr val="404040"/>
                </a:solidFill>
                <a:effectLst/>
                <a:latin typeface="Calibri" panose="020F0502020204030204" pitchFamily="34" charset="0"/>
                <a:ea typeface="Arial" panose="020B0604020202020204" pitchFamily="34" charset="0"/>
              </a:rPr>
              <a:t> system for manufacturing as well as quality inspection</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b="1" dirty="0">
                <a:solidFill>
                  <a:srgbClr val="404040"/>
                </a:solidFill>
                <a:effectLst/>
                <a:latin typeface="Calibri" panose="020F0502020204030204" pitchFamily="34" charset="0"/>
                <a:ea typeface="Arial" panose="020B0604020202020204" pitchFamily="34" charset="0"/>
              </a:rPr>
              <a:t>Manual inspection </a:t>
            </a:r>
            <a:r>
              <a:rPr lang="en-US" sz="1400" dirty="0">
                <a:solidFill>
                  <a:srgbClr val="404040"/>
                </a:solidFill>
                <a:effectLst/>
                <a:latin typeface="Calibri" panose="020F0502020204030204" pitchFamily="34" charset="0"/>
                <a:ea typeface="Arial" panose="020B0604020202020204" pitchFamily="34" charset="0"/>
              </a:rPr>
              <a:t>will not only </a:t>
            </a:r>
            <a:r>
              <a:rPr lang="en-US" sz="1400" b="1" dirty="0">
                <a:solidFill>
                  <a:srgbClr val="404040"/>
                </a:solidFill>
                <a:effectLst/>
                <a:latin typeface="Calibri" panose="020F0502020204030204" pitchFamily="34" charset="0"/>
                <a:ea typeface="Arial" panose="020B0604020202020204" pitchFamily="34" charset="0"/>
              </a:rPr>
              <a:t>slow</a:t>
            </a:r>
            <a:r>
              <a:rPr lang="en-US" sz="1400" dirty="0">
                <a:solidFill>
                  <a:srgbClr val="404040"/>
                </a:solidFill>
                <a:effectLst/>
                <a:latin typeface="Calibri" panose="020F0502020204030204" pitchFamily="34" charset="0"/>
                <a:ea typeface="Arial" panose="020B0604020202020204" pitchFamily="34" charset="0"/>
              </a:rPr>
              <a:t> down the manufacturing process but also has serious impact business operating cost</a:t>
            </a:r>
          </a:p>
        </p:txBody>
      </p:sp>
      <p:sp>
        <p:nvSpPr>
          <p:cNvPr id="19" name="TextBox 18">
            <a:extLst>
              <a:ext uri="{FF2B5EF4-FFF2-40B4-BE49-F238E27FC236}">
                <a16:creationId xmlns:a16="http://schemas.microsoft.com/office/drawing/2014/main" id="{1ABC24E7-C9DF-2F06-8331-02C8314D66AC}"/>
              </a:ext>
            </a:extLst>
          </p:cNvPr>
          <p:cNvSpPr txBox="1"/>
          <p:nvPr/>
        </p:nvSpPr>
        <p:spPr>
          <a:xfrm>
            <a:off x="6438369" y="2228844"/>
            <a:ext cx="5158402" cy="2677656"/>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Growing </a:t>
            </a:r>
            <a:r>
              <a:rPr lang="en-US" sz="1400" b="1" dirty="0">
                <a:solidFill>
                  <a:srgbClr val="404040"/>
                </a:solidFill>
                <a:effectLst/>
                <a:latin typeface="Calibri" panose="020F0502020204030204" pitchFamily="34" charset="0"/>
                <a:ea typeface="Arial" panose="020B0604020202020204" pitchFamily="34" charset="0"/>
              </a:rPr>
              <a:t>human resource cost </a:t>
            </a:r>
            <a:r>
              <a:rPr lang="en-US" sz="1400" dirty="0">
                <a:solidFill>
                  <a:srgbClr val="404040"/>
                </a:solidFill>
                <a:effectLst/>
                <a:latin typeface="Calibri" panose="020F0502020204030204" pitchFamily="34" charset="0"/>
                <a:ea typeface="Arial" panose="020B0604020202020204" pitchFamily="34" charset="0"/>
              </a:rPr>
              <a:t>is also one of the major factors which signals business to move out of traditional manual QA to automated one.</a:t>
            </a:r>
          </a:p>
          <a:p>
            <a:pPr marL="285750" indent="-285750">
              <a:buFont typeface="Wingdings" panose="05000000000000000000" pitchFamily="2" charset="2"/>
              <a:buChar char="Ø"/>
            </a:pPr>
            <a:endParaRPr lang="en-US" sz="1400" dirty="0">
              <a:solidFill>
                <a:srgbClr val="404040"/>
              </a:solidFill>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 As occurrence of </a:t>
            </a:r>
            <a:r>
              <a:rPr lang="en-US" sz="1400" b="1" dirty="0">
                <a:solidFill>
                  <a:srgbClr val="404040"/>
                </a:solidFill>
                <a:effectLst/>
                <a:latin typeface="Calibri" panose="020F0502020204030204" pitchFamily="34" charset="0"/>
                <a:ea typeface="Arial" panose="020B0604020202020204" pitchFamily="34" charset="0"/>
              </a:rPr>
              <a:t>defects/anomalies is a rare instance </a:t>
            </a:r>
            <a:r>
              <a:rPr lang="en-US" sz="1400" dirty="0">
                <a:solidFill>
                  <a:srgbClr val="404040"/>
                </a:solidFill>
                <a:effectLst/>
                <a:latin typeface="Calibri" panose="020F0502020204030204" pitchFamily="34" charset="0"/>
                <a:ea typeface="Arial" panose="020B0604020202020204" pitchFamily="34" charset="0"/>
              </a:rPr>
              <a:t>hence less data to train models, this makes modeling anomalies very difficult</a:t>
            </a:r>
          </a:p>
          <a:p>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This problem of anomaly detection under the presence of </a:t>
            </a:r>
            <a:r>
              <a:rPr lang="en-US" sz="1400" b="1" dirty="0">
                <a:solidFill>
                  <a:srgbClr val="404040"/>
                </a:solidFill>
                <a:effectLst/>
                <a:latin typeface="Calibri" panose="020F0502020204030204" pitchFamily="34" charset="0"/>
                <a:ea typeface="Arial" panose="020B0604020202020204" pitchFamily="34" charset="0"/>
              </a:rPr>
              <a:t>low or no tagged data</a:t>
            </a:r>
            <a:r>
              <a:rPr lang="en-US" sz="1400" dirty="0">
                <a:solidFill>
                  <a:srgbClr val="404040"/>
                </a:solidFill>
                <a:effectLst/>
                <a:latin typeface="Calibri" panose="020F0502020204030204" pitchFamily="34" charset="0"/>
                <a:ea typeface="Arial" panose="020B0604020202020204" pitchFamily="34" charset="0"/>
              </a:rPr>
              <a:t> needs </a:t>
            </a:r>
            <a:r>
              <a:rPr lang="en-US" sz="1400" b="1" dirty="0">
                <a:solidFill>
                  <a:srgbClr val="404040"/>
                </a:solidFill>
                <a:effectLst/>
                <a:latin typeface="Calibri" panose="020F0502020204030204" pitchFamily="34" charset="0"/>
                <a:ea typeface="Arial" panose="020B0604020202020204" pitchFamily="34" charset="0"/>
              </a:rPr>
              <a:t>unsupervised</a:t>
            </a:r>
            <a:r>
              <a:rPr lang="en-US" sz="1400" dirty="0">
                <a:solidFill>
                  <a:srgbClr val="404040"/>
                </a:solidFill>
                <a:effectLst/>
                <a:latin typeface="Calibri" panose="020F0502020204030204" pitchFamily="34" charset="0"/>
                <a:ea typeface="Arial" panose="020B0604020202020204" pitchFamily="34" charset="0"/>
              </a:rPr>
              <a:t> machine learning and deep learning techniques instead of traditional classification based models</a:t>
            </a:r>
          </a:p>
        </p:txBody>
      </p:sp>
    </p:spTree>
    <p:extLst>
      <p:ext uri="{BB962C8B-B14F-4D97-AF65-F5344CB8AC3E}">
        <p14:creationId xmlns:p14="http://schemas.microsoft.com/office/powerpoint/2010/main" val="8331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Data Source, Procurement and Details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24339"/>
            <a:ext cx="11646470" cy="4695131"/>
          </a:xfrm>
          <a:prstGeom prst="rect">
            <a:avLst/>
          </a:prstGeom>
          <a:noFill/>
        </p:spPr>
        <p:txBody>
          <a:bodyPr wrap="square">
            <a:spAutoFit/>
          </a:bodyPr>
          <a:lstStyle/>
          <a:p>
            <a:r>
              <a:rPr lang="en-US" b="1" dirty="0">
                <a:solidFill>
                  <a:srgbClr val="404040"/>
                </a:solidFill>
                <a:latin typeface="Calibri" panose="020F0502020204030204" pitchFamily="34" charset="0"/>
                <a:ea typeface="Arial" panose="020B0604020202020204" pitchFamily="34" charset="0"/>
              </a:rPr>
              <a:t>Data Source:</a:t>
            </a:r>
            <a:r>
              <a:rPr lang="en-US" dirty="0">
                <a:solidFill>
                  <a:srgbClr val="404040"/>
                </a:solidFill>
                <a:latin typeface="Calibri" panose="020F0502020204030204" pitchFamily="34" charset="0"/>
                <a:ea typeface="Arial" panose="020B0604020202020204" pitchFamily="34" charset="0"/>
              </a:rPr>
              <a:t> </a:t>
            </a:r>
            <a:r>
              <a:rPr lang="pt-BR" dirty="0">
                <a:solidFill>
                  <a:srgbClr val="404040"/>
                </a:solidFill>
                <a:latin typeface="Calibri" panose="020F0502020204030204" pitchFamily="34" charset="0"/>
                <a:ea typeface="Arial" panose="020B0604020202020204" pitchFamily="34" charset="0"/>
              </a:rPr>
              <a:t>Kaggle.com (Orginally shared by ITI-Instituto Tecnológico de Informática)</a:t>
            </a:r>
          </a:p>
          <a:p>
            <a:endParaRPr lang="pt-BR" b="1"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Description:</a:t>
            </a:r>
            <a:r>
              <a:rPr lang="en-US" dirty="0">
                <a:solidFill>
                  <a:srgbClr val="404040"/>
                </a:solidFill>
                <a:latin typeface="Calibri" panose="020F0502020204030204" pitchFamily="34" charset="0"/>
              </a:rPr>
              <a:t> Following is the source description as per Wiki “</a:t>
            </a:r>
            <a:r>
              <a:rPr lang="en-US" i="1" dirty="0">
                <a:solidFill>
                  <a:srgbClr val="404040"/>
                </a:solidFill>
                <a:latin typeface="Calibri" panose="020F0502020204030204" pitchFamily="34" charset="0"/>
              </a:rPr>
              <a:t>Kaggle, a subsidiary of Google LLC, is an online community of data scientists and machine learning practitioners. Kaggle allows users to find and publish data sets, explore and build models</a:t>
            </a:r>
            <a:r>
              <a:rPr lang="en-US" dirty="0">
                <a:solidFill>
                  <a:srgbClr val="404040"/>
                </a:solidFill>
                <a:latin typeface="Calibri" panose="020F0502020204030204" pitchFamily="34" charset="0"/>
              </a:rPr>
              <a:t>”</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Method of Procurement:</a:t>
            </a:r>
            <a:r>
              <a:rPr lang="en-US" dirty="0">
                <a:solidFill>
                  <a:srgbClr val="404040"/>
                </a:solidFill>
                <a:latin typeface="Calibri" panose="020F0502020204030204" pitchFamily="34" charset="0"/>
              </a:rPr>
              <a:t>  Direct download from Kaggle.com</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Data Context:</a:t>
            </a:r>
            <a:r>
              <a:rPr lang="en-US" dirty="0">
                <a:solidFill>
                  <a:srgbClr val="404040"/>
                </a:solidFill>
                <a:latin typeface="Calibri" panose="020F0502020204030204" pitchFamily="34" charset="0"/>
              </a:rPr>
              <a:t> Data consists of set images belonging to an wooden objected manufactured post industrial operations. Images belong to a single product with looks like a wheel. Data provided has images for both good and faulty wooden objects under different folders. As the idea of the current project is to us unsupervised techniques for anomaly detection we will be using only images under “train” and “validation” folders (which only contains images of object without defects) and “test” (which only contains images of object with defects) for evaluation of unsupervised model developed.</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Link:</a:t>
            </a:r>
            <a:r>
              <a:rPr lang="en-US" dirty="0">
                <a:solidFill>
                  <a:srgbClr val="404040"/>
                </a:solidFill>
                <a:latin typeface="Calibri" panose="020F0502020204030204" pitchFamily="34" charset="0"/>
              </a:rPr>
              <a:t> </a:t>
            </a:r>
            <a:r>
              <a:rPr lang="en-US" sz="1800" u="sng" dirty="0">
                <a:solidFill>
                  <a:srgbClr val="F2194A"/>
                </a:solidFill>
                <a:effectLst/>
                <a:latin typeface="Arial" panose="020B0604020202020204" pitchFamily="34" charset="0"/>
                <a:ea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https://www.kaggle.com/datasets/itiresearch/wood-anomaly-detection-one-class-classification</a:t>
            </a:r>
            <a:endParaRPr lang="en-IN" sz="1800" dirty="0">
              <a:solidFill>
                <a:srgbClr val="F2194A"/>
              </a:solidFill>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2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Details and Insights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64095"/>
            <a:ext cx="4122548" cy="2585323"/>
          </a:xfrm>
          <a:prstGeom prst="rect">
            <a:avLst/>
          </a:prstGeom>
          <a:noFill/>
        </p:spPr>
        <p:txBody>
          <a:bodyPr wrap="square">
            <a:spAutoFit/>
          </a:bodyPr>
          <a:lstStyle/>
          <a:p>
            <a:r>
              <a:rPr lang="en-IN" b="1" dirty="0">
                <a:solidFill>
                  <a:srgbClr val="404040"/>
                </a:solidFill>
                <a:latin typeface="Calibri" panose="020F0502020204030204" pitchFamily="34" charset="0"/>
                <a:ea typeface="Arial" panose="020B0604020202020204" pitchFamily="34" charset="0"/>
              </a:rPr>
              <a:t>Total # of Non-Anomalous Images (Train):</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Anomalous Images (Test):</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Unique Image Sizes: </a:t>
            </a:r>
          </a:p>
          <a:p>
            <a:endParaRPr lang="en-IN" b="1"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As its observed from the initial EDA that data extracted has only 953 image which is a bit less from ML/DL models to learn</a:t>
            </a:r>
          </a:p>
          <a:p>
            <a:pPr marL="742950" lvl="1" indent="-285750">
              <a:buFont typeface="Arial" panose="020B0604020202020204" pitchFamily="34" charset="0"/>
              <a:buChar char="•"/>
            </a:pPr>
            <a:r>
              <a:rPr lang="en-IN" dirty="0">
                <a:solidFill>
                  <a:schemeClr val="tx1">
                    <a:lumMod val="65000"/>
                    <a:lumOff val="35000"/>
                  </a:schemeClr>
                </a:solidFill>
              </a:rPr>
              <a:t>To address this data quantity issue image rotation technique can be used for increasing data volumes for training</a:t>
            </a:r>
          </a:p>
          <a:p>
            <a:pPr marL="285750" indent="-285750">
              <a:buFont typeface="Arial" panose="020B0604020202020204" pitchFamily="34" charset="0"/>
              <a:buChar char="•"/>
            </a:pPr>
            <a:r>
              <a:rPr lang="en-IN" dirty="0">
                <a:solidFill>
                  <a:schemeClr val="tx1">
                    <a:lumMod val="65000"/>
                    <a:lumOff val="35000"/>
                  </a:schemeClr>
                </a:solidFill>
              </a:rPr>
              <a:t> We have 1,257 unique image dimensions out of 1,280 images this shows that as part of pre-processing we need to resize the images before we start model development</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Insights:</a:t>
            </a:r>
          </a:p>
        </p:txBody>
      </p:sp>
      <p:sp>
        <p:nvSpPr>
          <p:cNvPr id="5" name="Rectangle: Rounded Corners 4">
            <a:extLst>
              <a:ext uri="{FF2B5EF4-FFF2-40B4-BE49-F238E27FC236}">
                <a16:creationId xmlns:a16="http://schemas.microsoft.com/office/drawing/2014/main" id="{1050DECB-73EB-E6C1-200F-8E0907E48F36}"/>
              </a:ext>
            </a:extLst>
          </p:cNvPr>
          <p:cNvSpPr/>
          <p:nvPr/>
        </p:nvSpPr>
        <p:spPr>
          <a:xfrm>
            <a:off x="4482548" y="964095"/>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953</a:t>
            </a:r>
          </a:p>
        </p:txBody>
      </p:sp>
      <p:sp>
        <p:nvSpPr>
          <p:cNvPr id="6" name="Rectangle: Rounded Corners 5">
            <a:extLst>
              <a:ext uri="{FF2B5EF4-FFF2-40B4-BE49-F238E27FC236}">
                <a16:creationId xmlns:a16="http://schemas.microsoft.com/office/drawing/2014/main" id="{FA6CD5B4-09CB-81DE-AE22-0FD5CDF9EAD1}"/>
              </a:ext>
            </a:extLst>
          </p:cNvPr>
          <p:cNvSpPr/>
          <p:nvPr/>
        </p:nvSpPr>
        <p:spPr>
          <a:xfrm>
            <a:off x="4482548" y="1826503"/>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327</a:t>
            </a:r>
          </a:p>
        </p:txBody>
      </p:sp>
      <p:sp>
        <p:nvSpPr>
          <p:cNvPr id="7" name="Rectangle: Rounded Corners 6">
            <a:extLst>
              <a:ext uri="{FF2B5EF4-FFF2-40B4-BE49-F238E27FC236}">
                <a16:creationId xmlns:a16="http://schemas.microsoft.com/office/drawing/2014/main" id="{4A3B4715-8CE4-7693-9DD6-9F11F80C54D2}"/>
              </a:ext>
            </a:extLst>
          </p:cNvPr>
          <p:cNvSpPr/>
          <p:nvPr/>
        </p:nvSpPr>
        <p:spPr>
          <a:xfrm>
            <a:off x="4482548" y="2647431"/>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1,257 out of 1,280</a:t>
            </a:r>
          </a:p>
        </p:txBody>
      </p:sp>
      <p:pic>
        <p:nvPicPr>
          <p:cNvPr id="10" name="Picture 9">
            <a:extLst>
              <a:ext uri="{FF2B5EF4-FFF2-40B4-BE49-F238E27FC236}">
                <a16:creationId xmlns:a16="http://schemas.microsoft.com/office/drawing/2014/main" id="{4E9F8569-0BE3-55C9-3031-58BB80CA8437}"/>
              </a:ext>
            </a:extLst>
          </p:cNvPr>
          <p:cNvPicPr>
            <a:picLocks noChangeAspect="1"/>
          </p:cNvPicPr>
          <p:nvPr/>
        </p:nvPicPr>
        <p:blipFill rotWithShape="1">
          <a:blip r:embed="rId2"/>
          <a:srcRect b="22021"/>
          <a:stretch/>
        </p:blipFill>
        <p:spPr>
          <a:xfrm>
            <a:off x="9126387" y="457999"/>
            <a:ext cx="1234547" cy="3345641"/>
          </a:xfrm>
          <a:prstGeom prst="rect">
            <a:avLst/>
          </a:prstGeom>
        </p:spPr>
      </p:pic>
      <p:sp>
        <p:nvSpPr>
          <p:cNvPr id="11" name="TextBox 10">
            <a:extLst>
              <a:ext uri="{FF2B5EF4-FFF2-40B4-BE49-F238E27FC236}">
                <a16:creationId xmlns:a16="http://schemas.microsoft.com/office/drawing/2014/main" id="{3B718BCC-F979-34AD-8FC3-C98260AF7697}"/>
              </a:ext>
            </a:extLst>
          </p:cNvPr>
          <p:cNvSpPr txBox="1"/>
          <p:nvPr/>
        </p:nvSpPr>
        <p:spPr>
          <a:xfrm>
            <a:off x="8219661" y="3886200"/>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Tree>
    <p:extLst>
      <p:ext uri="{BB962C8B-B14F-4D97-AF65-F5344CB8AC3E}">
        <p14:creationId xmlns:p14="http://schemas.microsoft.com/office/powerpoint/2010/main" val="388802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1DD1EC-AE12-588B-C15E-2290EA09ABF0}"/>
              </a:ext>
            </a:extLst>
          </p:cNvPr>
          <p:cNvSpPr/>
          <p:nvPr/>
        </p:nvSpPr>
        <p:spPr>
          <a:xfrm>
            <a:off x="1172818" y="1303610"/>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Sample Anomalous vs. Non-Anomalous Images  </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Based on initial observation of the images, anomalies on the wooden object are majorly observed due to irregularities on the image while a proper object is expected to be smooth</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1026" name="Picture 2">
            <a:extLst>
              <a:ext uri="{FF2B5EF4-FFF2-40B4-BE49-F238E27FC236}">
                <a16:creationId xmlns:a16="http://schemas.microsoft.com/office/drawing/2014/main" id="{74857968-8F23-B98B-2A60-90E644A1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274" y="1507899"/>
            <a:ext cx="1489418" cy="21993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001CCAF-3573-4BE0-5E5E-3A08C6867BA7}"/>
              </a:ext>
            </a:extLst>
          </p:cNvPr>
          <p:cNvSpPr/>
          <p:nvPr/>
        </p:nvSpPr>
        <p:spPr>
          <a:xfrm>
            <a:off x="1172818"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Non-Anomalous Image</a:t>
            </a:r>
          </a:p>
        </p:txBody>
      </p:sp>
      <p:sp>
        <p:nvSpPr>
          <p:cNvPr id="12" name="Rectangle 11">
            <a:extLst>
              <a:ext uri="{FF2B5EF4-FFF2-40B4-BE49-F238E27FC236}">
                <a16:creationId xmlns:a16="http://schemas.microsoft.com/office/drawing/2014/main" id="{7DE90AB7-15A9-FC7C-8D90-3B9AC09B91A5}"/>
              </a:ext>
            </a:extLst>
          </p:cNvPr>
          <p:cNvSpPr/>
          <p:nvPr/>
        </p:nvSpPr>
        <p:spPr>
          <a:xfrm>
            <a:off x="5479775"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Anomalous Image</a:t>
            </a:r>
          </a:p>
        </p:txBody>
      </p:sp>
      <p:pic>
        <p:nvPicPr>
          <p:cNvPr id="1028" name="Picture 4">
            <a:extLst>
              <a:ext uri="{FF2B5EF4-FFF2-40B4-BE49-F238E27FC236}">
                <a16:creationId xmlns:a16="http://schemas.microsoft.com/office/drawing/2014/main" id="{BB1C84B2-F47C-7789-A6B6-19E9AFADE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156" y="1420243"/>
            <a:ext cx="1891435" cy="22394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F4B6BB5-237C-7D82-5980-6A302B5938A8}"/>
              </a:ext>
            </a:extLst>
          </p:cNvPr>
          <p:cNvSpPr/>
          <p:nvPr/>
        </p:nvSpPr>
        <p:spPr>
          <a:xfrm>
            <a:off x="5479775" y="1256145"/>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BA148C43-A615-D39B-A39A-745E8FF1F5E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l="56031" t="26345" r="23775" b="38764"/>
          <a:stretch/>
        </p:blipFill>
        <p:spPr bwMode="auto">
          <a:xfrm>
            <a:off x="9690652" y="823493"/>
            <a:ext cx="1510747" cy="290513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C686E7A5-AF83-CEE2-C1D4-A6BF78867832}"/>
              </a:ext>
            </a:extLst>
          </p:cNvPr>
          <p:cNvCxnSpPr>
            <a:cxnSpLocks/>
          </p:cNvCxnSpPr>
          <p:nvPr/>
        </p:nvCxnSpPr>
        <p:spPr>
          <a:xfrm>
            <a:off x="7911548" y="2504661"/>
            <a:ext cx="2435087" cy="119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28FA2C9-B1D9-0BF0-591A-F719C10F62F6}"/>
              </a:ext>
            </a:extLst>
          </p:cNvPr>
          <p:cNvSpPr/>
          <p:nvPr/>
        </p:nvSpPr>
        <p:spPr>
          <a:xfrm>
            <a:off x="10446025" y="1936223"/>
            <a:ext cx="1073426" cy="1411357"/>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peech Bubble: Rectangle 20">
            <a:extLst>
              <a:ext uri="{FF2B5EF4-FFF2-40B4-BE49-F238E27FC236}">
                <a16:creationId xmlns:a16="http://schemas.microsoft.com/office/drawing/2014/main" id="{EA2FBD16-43FD-4DCE-F6CA-14C5EAB9A640}"/>
              </a:ext>
            </a:extLst>
          </p:cNvPr>
          <p:cNvSpPr/>
          <p:nvPr/>
        </p:nvSpPr>
        <p:spPr>
          <a:xfrm>
            <a:off x="9786732" y="3741326"/>
            <a:ext cx="1832111" cy="540000"/>
          </a:xfrm>
          <a:prstGeom prst="wedgeRectCallout">
            <a:avLst>
              <a:gd name="adj1" fmla="val 9981"/>
              <a:gd name="adj2" fmla="val -2228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Irregularities on the surface of wooden object</a:t>
            </a:r>
          </a:p>
        </p:txBody>
      </p:sp>
    </p:spTree>
    <p:extLst>
      <p:ext uri="{BB962C8B-B14F-4D97-AF65-F5344CB8AC3E}">
        <p14:creationId xmlns:p14="http://schemas.microsoft.com/office/powerpoint/2010/main" val="38873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72471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an Anomalous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5101328"/>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Anomalies on the wooden object are majorly observed due to irregularities on the image</a:t>
            </a:r>
          </a:p>
          <a:p>
            <a:pPr marL="285750" indent="-285750">
              <a:buFont typeface="Arial" panose="020B0604020202020204" pitchFamily="34" charset="0"/>
              <a:buChar char="•"/>
            </a:pPr>
            <a:r>
              <a:rPr lang="en-IN" dirty="0">
                <a:solidFill>
                  <a:schemeClr val="tx1">
                    <a:lumMod val="65000"/>
                    <a:lumOff val="35000"/>
                  </a:schemeClr>
                </a:solidFill>
              </a:rPr>
              <a:t>Rough surfaces on the wooden object has been to be identified by machine learning model developed. This can be challenging as irregularities are appearing similar to the colour patterns on the surface</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470484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2050" name="Picture 2">
            <a:extLst>
              <a:ext uri="{FF2B5EF4-FFF2-40B4-BE49-F238E27FC236}">
                <a16:creationId xmlns:a16="http://schemas.microsoft.com/office/drawing/2014/main" id="{7019A658-1B77-C45B-4ACB-D22E5D19E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96"/>
          <a:stretch/>
        </p:blipFill>
        <p:spPr bwMode="auto">
          <a:xfrm>
            <a:off x="4520977" y="1127523"/>
            <a:ext cx="2138240" cy="2598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FAA8DF-B4A4-5C6A-498F-D1DD6F2F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38" y="1163534"/>
            <a:ext cx="2195123" cy="2598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FE56CD-F1ED-DCDF-71EC-66873D849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8079505" y="1217872"/>
            <a:ext cx="2195122" cy="259898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4C2F29-389F-433C-70B5-03035A424E96}"/>
              </a:ext>
            </a:extLst>
          </p:cNvPr>
          <p:cNvGrpSpPr/>
          <p:nvPr/>
        </p:nvGrpSpPr>
        <p:grpSpPr>
          <a:xfrm>
            <a:off x="4035287" y="1272209"/>
            <a:ext cx="348258" cy="2490312"/>
            <a:chOff x="4035287" y="1272209"/>
            <a:chExt cx="348258" cy="2490312"/>
          </a:xfrm>
        </p:grpSpPr>
        <p:cxnSp>
          <p:nvCxnSpPr>
            <p:cNvPr id="7" name="Straight Connector 6">
              <a:extLst>
                <a:ext uri="{FF2B5EF4-FFF2-40B4-BE49-F238E27FC236}">
                  <a16:creationId xmlns:a16="http://schemas.microsoft.com/office/drawing/2014/main" id="{781DF141-55D8-3499-E12C-C87A994518BE}"/>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804183B3-B26E-7A1D-74BE-41701C29786A}"/>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8DC79B62-59BB-35B4-C693-1907E5640A30}"/>
              </a:ext>
            </a:extLst>
          </p:cNvPr>
          <p:cNvGrpSpPr/>
          <p:nvPr/>
        </p:nvGrpSpPr>
        <p:grpSpPr>
          <a:xfrm>
            <a:off x="7154957" y="1272209"/>
            <a:ext cx="348258" cy="2490312"/>
            <a:chOff x="4035287" y="1272209"/>
            <a:chExt cx="348258" cy="2490312"/>
          </a:xfrm>
        </p:grpSpPr>
        <p:cxnSp>
          <p:nvCxnSpPr>
            <p:cNvPr id="18" name="Straight Connector 17">
              <a:extLst>
                <a:ext uri="{FF2B5EF4-FFF2-40B4-BE49-F238E27FC236}">
                  <a16:creationId xmlns:a16="http://schemas.microsoft.com/office/drawing/2014/main" id="{DC19B9A2-A8ED-15A1-446B-A915241262F9}"/>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A7A7A474-B495-52A0-82FB-3C5FB4856821}"/>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B0D38096-98C2-E7DE-74EF-B1503E3D9D4B}"/>
              </a:ext>
            </a:extLst>
          </p:cNvPr>
          <p:cNvSpPr txBox="1"/>
          <p:nvPr/>
        </p:nvSpPr>
        <p:spPr>
          <a:xfrm>
            <a:off x="1272209" y="3925957"/>
            <a:ext cx="2574235" cy="276999"/>
          </a:xfrm>
          <a:prstGeom prst="rect">
            <a:avLst/>
          </a:prstGeom>
          <a:noFill/>
          <a:ln>
            <a:solidFill>
              <a:schemeClr val="tx1">
                <a:lumMod val="65000"/>
                <a:lumOff val="35000"/>
              </a:schemeClr>
            </a:solidFill>
          </a:ln>
        </p:spPr>
        <p:txBody>
          <a:bodyPr wrap="square" rtlCol="0">
            <a:spAutoFit/>
          </a:bodyPr>
          <a:lstStyle/>
          <a:p>
            <a:r>
              <a:rPr lang="en-IN" sz="1200" b="1" dirty="0"/>
              <a:t>Anomalous Wooden Obj. (Coloured)</a:t>
            </a:r>
          </a:p>
        </p:txBody>
      </p:sp>
      <p:sp>
        <p:nvSpPr>
          <p:cNvPr id="24" name="TextBox 23">
            <a:extLst>
              <a:ext uri="{FF2B5EF4-FFF2-40B4-BE49-F238E27FC236}">
                <a16:creationId xmlns:a16="http://schemas.microsoft.com/office/drawing/2014/main" id="{73220E75-361A-A0E1-E5E4-BDDF534E07D8}"/>
              </a:ext>
            </a:extLst>
          </p:cNvPr>
          <p:cNvSpPr txBox="1"/>
          <p:nvPr/>
        </p:nvSpPr>
        <p:spPr>
          <a:xfrm>
            <a:off x="4471393" y="3925956"/>
            <a:ext cx="2574235"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(B&amp;W)</a:t>
            </a:r>
          </a:p>
        </p:txBody>
      </p:sp>
      <p:sp>
        <p:nvSpPr>
          <p:cNvPr id="25" name="TextBox 24">
            <a:extLst>
              <a:ext uri="{FF2B5EF4-FFF2-40B4-BE49-F238E27FC236}">
                <a16:creationId xmlns:a16="http://schemas.microsoft.com/office/drawing/2014/main" id="{0AC95D5F-CC3D-0FE9-AD88-AA281E1516A4}"/>
              </a:ext>
            </a:extLst>
          </p:cNvPr>
          <p:cNvSpPr txBox="1"/>
          <p:nvPr/>
        </p:nvSpPr>
        <p:spPr>
          <a:xfrm>
            <a:off x="7860131" y="3936775"/>
            <a:ext cx="2725043"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(Masked)</a:t>
            </a:r>
          </a:p>
        </p:txBody>
      </p:sp>
      <p:sp>
        <p:nvSpPr>
          <p:cNvPr id="26" name="Speech Bubble: Rectangle 25">
            <a:extLst>
              <a:ext uri="{FF2B5EF4-FFF2-40B4-BE49-F238E27FC236}">
                <a16:creationId xmlns:a16="http://schemas.microsoft.com/office/drawing/2014/main" id="{5CB5999A-17C2-2041-16EF-5657D4F2A17E}"/>
              </a:ext>
            </a:extLst>
          </p:cNvPr>
          <p:cNvSpPr/>
          <p:nvPr/>
        </p:nvSpPr>
        <p:spPr>
          <a:xfrm>
            <a:off x="10274627" y="864704"/>
            <a:ext cx="1420288" cy="540000"/>
          </a:xfrm>
          <a:prstGeom prst="wedgeRectCallout">
            <a:avLst>
              <a:gd name="adj1" fmla="val -118105"/>
              <a:gd name="adj2" fmla="val 130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Area with Irregularities</a:t>
            </a:r>
          </a:p>
        </p:txBody>
      </p:sp>
    </p:spTree>
    <p:extLst>
      <p:ext uri="{BB962C8B-B14F-4D97-AF65-F5344CB8AC3E}">
        <p14:creationId xmlns:p14="http://schemas.microsoft.com/office/powerpoint/2010/main" val="29816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56152" y="4933222"/>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Do we observe any significant differences in an anomaly vs non-anomaly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56152" y="5309831"/>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Average image didn’t provide much information on anomaly vs non-anomaly due the data issue i.e., we have image with different dimension as well as rotations which in turn is causing issues for comparison</a:t>
            </a:r>
          </a:p>
        </p:txBody>
      </p:sp>
      <p:sp>
        <p:nvSpPr>
          <p:cNvPr id="4" name="TextBox 3">
            <a:extLst>
              <a:ext uri="{FF2B5EF4-FFF2-40B4-BE49-F238E27FC236}">
                <a16:creationId xmlns:a16="http://schemas.microsoft.com/office/drawing/2014/main" id="{EDF80F01-F300-473A-B6A5-73F13A943F25}"/>
              </a:ext>
            </a:extLst>
          </p:cNvPr>
          <p:cNvSpPr txBox="1"/>
          <p:nvPr/>
        </p:nvSpPr>
        <p:spPr>
          <a:xfrm>
            <a:off x="485361" y="4913345"/>
            <a:ext cx="2315817" cy="369332"/>
          </a:xfrm>
          <a:prstGeom prst="rect">
            <a:avLst/>
          </a:prstGeom>
          <a:noFill/>
        </p:spPr>
        <p:txBody>
          <a:bodyPr wrap="square" rtlCol="0">
            <a:spAutoFit/>
          </a:bodyPr>
          <a:lstStyle/>
          <a:p>
            <a:r>
              <a:rPr lang="en-IN" b="1" dirty="0">
                <a:solidFill>
                  <a:schemeClr val="bg1"/>
                </a:solidFill>
              </a:rPr>
              <a:t>Key Observations: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1200329"/>
          </a:xfrm>
          <a:prstGeom prst="rect">
            <a:avLst/>
          </a:prstGeom>
          <a:noFill/>
        </p:spPr>
        <p:txBody>
          <a:bodyPr wrap="square">
            <a:spAutoFit/>
          </a:bodyPr>
          <a:lstStyle/>
          <a:p>
            <a:r>
              <a:rPr lang="en-US" b="1" dirty="0">
                <a:solidFill>
                  <a:srgbClr val="404040"/>
                </a:solidFill>
                <a:latin typeface="Calibri" panose="020F0502020204030204" pitchFamily="34" charset="0"/>
              </a:rPr>
              <a:t>Idea:</a:t>
            </a:r>
            <a:r>
              <a:rPr lang="en-US" dirty="0">
                <a:solidFill>
                  <a:srgbClr val="404040"/>
                </a:solidFill>
                <a:latin typeface="Calibri" panose="020F0502020204030204" pitchFamily="34" charset="0"/>
              </a:rPr>
              <a:t> A general idea differences between on all anomalous vs non-anomalous images can be identified by observed an “Average Image” or “Variance Image”. An average image is an image obtained by averaging pixel values of individual images similar a variance image is an image obtained by calculating standard deviation of pixel value of individual images.</a:t>
            </a:r>
          </a:p>
        </p:txBody>
      </p:sp>
      <p:pic>
        <p:nvPicPr>
          <p:cNvPr id="3074" name="Picture 2">
            <a:extLst>
              <a:ext uri="{FF2B5EF4-FFF2-40B4-BE49-F238E27FC236}">
                <a16:creationId xmlns:a16="http://schemas.microsoft.com/office/drawing/2014/main" id="{B22A8046-BD91-4FA2-09D1-B25DAE85F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804" y="1937326"/>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7F1BCC-6B67-595D-94FD-EFE2F3B7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903" y="1914157"/>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F50A08-8503-6A4A-5B88-7E66AAEC3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666" y="1914156"/>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74948F-4EFB-3EAA-FC19-ED0A21DFB4BC}"/>
              </a:ext>
            </a:extLst>
          </p:cNvPr>
          <p:cNvSpPr txBox="1"/>
          <p:nvPr/>
        </p:nvSpPr>
        <p:spPr>
          <a:xfrm>
            <a:off x="1769160" y="4403029"/>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Image of Anomalous Objects</a:t>
            </a:r>
          </a:p>
        </p:txBody>
      </p:sp>
      <p:sp>
        <p:nvSpPr>
          <p:cNvPr id="12" name="TextBox 11">
            <a:extLst>
              <a:ext uri="{FF2B5EF4-FFF2-40B4-BE49-F238E27FC236}">
                <a16:creationId xmlns:a16="http://schemas.microsoft.com/office/drawing/2014/main" id="{B9D00CBB-E218-49F8-CA25-AD3688389AAC}"/>
              </a:ext>
            </a:extLst>
          </p:cNvPr>
          <p:cNvSpPr txBox="1"/>
          <p:nvPr/>
        </p:nvSpPr>
        <p:spPr>
          <a:xfrm>
            <a:off x="5157185" y="4403028"/>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of Non-Anomalous Objects</a:t>
            </a:r>
          </a:p>
        </p:txBody>
      </p:sp>
      <p:sp>
        <p:nvSpPr>
          <p:cNvPr id="13" name="TextBox 12">
            <a:extLst>
              <a:ext uri="{FF2B5EF4-FFF2-40B4-BE49-F238E27FC236}">
                <a16:creationId xmlns:a16="http://schemas.microsoft.com/office/drawing/2014/main" id="{D3DBA7E1-94F8-D8AD-A456-95D5CAF06B6D}"/>
              </a:ext>
            </a:extLst>
          </p:cNvPr>
          <p:cNvSpPr txBox="1"/>
          <p:nvPr/>
        </p:nvSpPr>
        <p:spPr>
          <a:xfrm>
            <a:off x="8357082" y="4413847"/>
            <a:ext cx="2725043" cy="276999"/>
          </a:xfrm>
          <a:prstGeom prst="rect">
            <a:avLst/>
          </a:prstGeom>
          <a:noFill/>
          <a:ln>
            <a:solidFill>
              <a:schemeClr val="tx1">
                <a:lumMod val="65000"/>
                <a:lumOff val="35000"/>
              </a:schemeClr>
            </a:solidFill>
          </a:ln>
        </p:spPr>
        <p:txBody>
          <a:bodyPr wrap="square" rtlCol="0">
            <a:spAutoFit/>
          </a:bodyPr>
          <a:lstStyle/>
          <a:p>
            <a:pPr algn="ctr"/>
            <a:r>
              <a:rPr lang="en-IN" sz="1200" b="1" dirty="0">
                <a:solidFill>
                  <a:schemeClr val="tx1">
                    <a:lumMod val="65000"/>
                    <a:lumOff val="35000"/>
                  </a:schemeClr>
                </a:solidFill>
              </a:rPr>
              <a:t>Difference Image</a:t>
            </a:r>
          </a:p>
        </p:txBody>
      </p:sp>
      <p:sp>
        <p:nvSpPr>
          <p:cNvPr id="16" name="Minus Sign 15">
            <a:extLst>
              <a:ext uri="{FF2B5EF4-FFF2-40B4-BE49-F238E27FC236}">
                <a16:creationId xmlns:a16="http://schemas.microsoft.com/office/drawing/2014/main" id="{C50668D2-75F1-CE2E-78F9-C90FB4767C4A}"/>
              </a:ext>
            </a:extLst>
          </p:cNvPr>
          <p:cNvSpPr/>
          <p:nvPr/>
        </p:nvSpPr>
        <p:spPr>
          <a:xfrm>
            <a:off x="4321391" y="2956275"/>
            <a:ext cx="784988" cy="410297"/>
          </a:xfrm>
          <a:prstGeom prst="mathMinus">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Equals 18">
            <a:extLst>
              <a:ext uri="{FF2B5EF4-FFF2-40B4-BE49-F238E27FC236}">
                <a16:creationId xmlns:a16="http://schemas.microsoft.com/office/drawing/2014/main" id="{BB3A16C2-6321-7026-70AB-12693312B3C8}"/>
              </a:ext>
            </a:extLst>
          </p:cNvPr>
          <p:cNvSpPr/>
          <p:nvPr/>
        </p:nvSpPr>
        <p:spPr>
          <a:xfrm>
            <a:off x="7611210" y="2893847"/>
            <a:ext cx="750582" cy="472725"/>
          </a:xfrm>
          <a:prstGeom prst="mathEqual">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857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3123</Words>
  <Application>Microsoft Office PowerPoint</Application>
  <PresentationFormat>Widescreen</PresentationFormat>
  <Paragraphs>499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Calibri Light</vt:lpstr>
      <vt:lpstr>Wingdings</vt:lpstr>
      <vt:lpstr>Office Theme</vt:lpstr>
      <vt:lpstr>Industrial anomaly detection of wood texture using unsupervised learning for quality assessment process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dhanalakota</dc:creator>
  <cp:lastModifiedBy>sairam dhanalakota</cp:lastModifiedBy>
  <cp:revision>462</cp:revision>
  <dcterms:created xsi:type="dcterms:W3CDTF">2023-02-14T04:51:39Z</dcterms:created>
  <dcterms:modified xsi:type="dcterms:W3CDTF">2023-03-26T08:14:59Z</dcterms:modified>
</cp:coreProperties>
</file>