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305" r:id="rId3"/>
    <p:sldId id="308" r:id="rId4"/>
    <p:sldId id="306" r:id="rId5"/>
    <p:sldId id="295" r:id="rId6"/>
    <p:sldId id="257" r:id="rId7"/>
    <p:sldId id="296" r:id="rId8"/>
    <p:sldId id="297" r:id="rId9"/>
    <p:sldId id="298" r:id="rId10"/>
    <p:sldId id="299" r:id="rId11"/>
    <p:sldId id="300" r:id="rId12"/>
    <p:sldId id="302" r:id="rId13"/>
    <p:sldId id="301" r:id="rId14"/>
    <p:sldId id="309" r:id="rId15"/>
  </p:sldIdLst>
  <p:sldSz cx="9144000" cy="5143500" type="screen16x9"/>
  <p:notesSz cx="6858000" cy="9144000"/>
  <p:embeddedFontLst>
    <p:embeddedFont>
      <p:font typeface="Barlow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8E7EF0-30BA-47A9-9E73-536E6FB35545}">
  <a:tblStyle styleId="{918E7EF0-30BA-47A9-9E73-536E6FB355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AFD12A-2A65-4255-B111-476A2ECDBF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58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A DEEP DIVE INTO DARK DECADE OF </a:t>
            </a:r>
            <a:r>
              <a:rPr lang="en" sz="4400" dirty="0" smtClean="0">
                <a:solidFill>
                  <a:srgbClr val="FF0000"/>
                </a:solidFill>
              </a:rPr>
              <a:t>MANCHESTER UNITED</a:t>
            </a:r>
            <a:endParaRPr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2017-2018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2"/>
          </p:nvPr>
        </p:nvSpPr>
        <p:spPr>
          <a:xfrm>
            <a:off x="1600200" y="3486150"/>
            <a:ext cx="6477000" cy="1555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/>
              <a:t>SWARM PLOT</a:t>
            </a:r>
            <a:endParaRPr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United became a massive reliant on their preferred midfield for </a:t>
            </a:r>
            <a:r>
              <a:rPr lang="en" sz="1200" b="1" dirty="0" smtClean="0"/>
              <a:t>progressing the ball </a:t>
            </a:r>
            <a:r>
              <a:rPr lang="en" sz="1200" dirty="0" smtClean="0"/>
              <a:t>upfront. With defence not that great in progression of the ball, the onus was on these 3 – </a:t>
            </a:r>
            <a:r>
              <a:rPr lang="en" sz="1200" b="1" dirty="0" smtClean="0"/>
              <a:t>Matic, Pogba,Herrera. </a:t>
            </a:r>
            <a:r>
              <a:rPr lang="en" sz="1200" dirty="0" smtClean="0"/>
              <a:t>This midfield actually helped them push their way to finish second</a:t>
            </a:r>
            <a:endParaRPr sz="1200" b="1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352800" y="1428750"/>
            <a:ext cx="3482400" cy="193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/>
          </a:p>
        </p:txBody>
      </p:sp>
      <p:grpSp>
        <p:nvGrpSpPr>
          <p:cNvPr id="2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1352550"/>
            <a:ext cx="6248400" cy="20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2018-19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sz="1200" b="1" dirty="0" smtClean="0"/>
              <a:t>RUNNING PLOT(ROLLING MEAN)</a:t>
            </a:r>
          </a:p>
          <a:p>
            <a:pPr>
              <a:buNone/>
            </a:pPr>
            <a:r>
              <a:rPr lang="en-US" sz="1200" dirty="0" smtClean="0"/>
              <a:t>            United saw a sharp decline this season under </a:t>
            </a:r>
            <a:r>
              <a:rPr lang="en-US" sz="1200" b="1" dirty="0" smtClean="0"/>
              <a:t>Jose  </a:t>
            </a:r>
            <a:r>
              <a:rPr lang="en-US" sz="1200" b="1" dirty="0" err="1" smtClean="0"/>
              <a:t>Mourinho</a:t>
            </a:r>
            <a:r>
              <a:rPr lang="en-US" sz="1200" b="1" dirty="0" smtClean="0"/>
              <a:t> </a:t>
            </a:r>
            <a:r>
              <a:rPr lang="en-US" sz="1200" dirty="0" smtClean="0"/>
              <a:t>which ultimately led to his sacking. When caretaker manager </a:t>
            </a:r>
            <a:r>
              <a:rPr lang="en-US" sz="1200" b="1" dirty="0" smtClean="0"/>
              <a:t>Ole Gunnar </a:t>
            </a:r>
            <a:r>
              <a:rPr lang="en-US" sz="1200" b="1" dirty="0" err="1" smtClean="0"/>
              <a:t>Solkskjaer</a:t>
            </a:r>
            <a:r>
              <a:rPr lang="en-US" sz="1200" b="1" dirty="0" smtClean="0"/>
              <a:t> </a:t>
            </a:r>
            <a:r>
              <a:rPr lang="en-US" sz="1200" dirty="0" smtClean="0"/>
              <a:t>took charge from the </a:t>
            </a:r>
            <a:r>
              <a:rPr lang="en-US" sz="1200" b="1" dirty="0" smtClean="0"/>
              <a:t>18</a:t>
            </a:r>
            <a:r>
              <a:rPr lang="en-US" sz="1200" b="1" baseline="30000" dirty="0" smtClean="0"/>
              <a:t>th</a:t>
            </a:r>
            <a:r>
              <a:rPr lang="en-US" sz="1200" b="1" dirty="0" smtClean="0"/>
              <a:t> game</a:t>
            </a:r>
            <a:r>
              <a:rPr lang="en-US" sz="1200" dirty="0" smtClean="0"/>
              <a:t>, United performance improved drastically with a huge difference in </a:t>
            </a:r>
            <a:r>
              <a:rPr lang="en-US" sz="1200" b="1" dirty="0" smtClean="0"/>
              <a:t>xG and </a:t>
            </a:r>
            <a:r>
              <a:rPr lang="en-US" sz="1200" b="1" dirty="0" err="1" smtClean="0"/>
              <a:t>xGA</a:t>
            </a:r>
            <a:r>
              <a:rPr lang="en-US" sz="1200" b="1" dirty="0" smtClean="0"/>
              <a:t>. </a:t>
            </a:r>
            <a:r>
              <a:rPr lang="en-US" sz="1200" dirty="0" smtClean="0"/>
              <a:t>There came a sharp decline in the last few games of the season, mainly due to the poor fitness of the squad, mainly due the fitness method of the previous regime.</a:t>
            </a:r>
            <a:endParaRPr lang="en-US" sz="12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52550"/>
            <a:ext cx="3819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2019-20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sz="1200" b="1" dirty="0" smtClean="0"/>
              <a:t>RADAR PLOT</a:t>
            </a:r>
          </a:p>
          <a:p>
            <a:pPr>
              <a:buNone/>
            </a:pPr>
            <a:r>
              <a:rPr lang="en-US" sz="1200" dirty="0" smtClean="0"/>
              <a:t>      	United were the best team when it came to covering the</a:t>
            </a:r>
            <a:r>
              <a:rPr lang="en-US" sz="1200" b="1" dirty="0" smtClean="0"/>
              <a:t> Distance</a:t>
            </a:r>
            <a:r>
              <a:rPr lang="en-US" sz="1200" dirty="0" smtClean="0"/>
              <a:t>. The attack became far more well rounded. As massive progress was seen </a:t>
            </a:r>
            <a:r>
              <a:rPr lang="en-US" sz="1200" smtClean="0"/>
              <a:t>from previous season.</a:t>
            </a:r>
            <a:endParaRPr lang="en-US" sz="12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28750"/>
            <a:ext cx="32162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2020-2021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sz="1200" b="1" dirty="0" smtClean="0"/>
              <a:t>PIZZA PLOT(PERCENTILE)</a:t>
            </a:r>
          </a:p>
          <a:p>
            <a:pPr algn="l">
              <a:buNone/>
            </a:pPr>
            <a:r>
              <a:rPr lang="en-US" sz="1200" b="1" dirty="0" smtClean="0"/>
              <a:t>            Harry Maguire </a:t>
            </a:r>
            <a:r>
              <a:rPr lang="en-US" sz="1200" dirty="0" smtClean="0"/>
              <a:t>was one the best defenders in the top five leaves. He was one of the best ball playing CB in Europe being in the 96th and 92th percentile for Touches(</a:t>
            </a:r>
            <a:r>
              <a:rPr lang="en-US" sz="1200" dirty="0" err="1" smtClean="0"/>
              <a:t>Att</a:t>
            </a:r>
            <a:r>
              <a:rPr lang="en-US" sz="1200" dirty="0" smtClean="0"/>
              <a:t> Pen) and </a:t>
            </a:r>
            <a:r>
              <a:rPr lang="en-US" sz="1200" dirty="0" err="1" smtClean="0"/>
              <a:t>Progresssive</a:t>
            </a:r>
            <a:r>
              <a:rPr lang="en-US" sz="1200" dirty="0" smtClean="0"/>
              <a:t> Carries respectively. United managed to finish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this season with sustained improvement in other aspects as well</a:t>
            </a:r>
            <a:endParaRPr lang="en-US" sz="12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52550"/>
            <a:ext cx="3429000" cy="358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sz="1100" b="1" dirty="0" smtClean="0"/>
              <a:t>Ole Gunnar </a:t>
            </a:r>
            <a:r>
              <a:rPr lang="en-US" sz="1100" b="1" dirty="0" err="1" smtClean="0"/>
              <a:t>Solskjaer’s</a:t>
            </a:r>
            <a:r>
              <a:rPr lang="en-US" sz="1100" b="1" dirty="0" smtClean="0"/>
              <a:t> has helped resurrect Manchester United and their fortunes.</a:t>
            </a:r>
          </a:p>
          <a:p>
            <a:pPr algn="l">
              <a:buNone/>
            </a:pPr>
            <a:endParaRPr lang="en-US" sz="1100" b="1" dirty="0" smtClean="0"/>
          </a:p>
          <a:p>
            <a:pPr algn="l">
              <a:buNone/>
            </a:pPr>
            <a:r>
              <a:rPr lang="en-US" sz="1100" b="1" dirty="0" smtClean="0"/>
              <a:t>They have shown steady signs of improvement under him</a:t>
            </a:r>
          </a:p>
          <a:p>
            <a:pPr algn="l">
              <a:buNone/>
            </a:pPr>
            <a:endParaRPr lang="en-US" sz="1100" b="1" dirty="0" smtClean="0"/>
          </a:p>
          <a:p>
            <a:pPr algn="l">
              <a:buNone/>
            </a:pPr>
            <a:r>
              <a:rPr lang="en-US" sz="1100" b="1" dirty="0" smtClean="0"/>
              <a:t>The 21/22 summer window will be really key to decide where the project is headed to.</a:t>
            </a:r>
          </a:p>
          <a:p>
            <a:pPr algn="l">
              <a:buNone/>
            </a:pPr>
            <a:endParaRPr lang="en-US" sz="11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428750"/>
            <a:ext cx="3124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VIZUALIZATIONS IN FOOTBALL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Data visualization </a:t>
            </a:r>
            <a:r>
              <a:rPr lang="en-US" sz="1200" dirty="0" smtClean="0"/>
              <a:t>is the process of translating large data sets and metrics into charts, graphs and other visuals.</a:t>
            </a:r>
          </a:p>
          <a:p>
            <a:endParaRPr lang="en-US" sz="1200" dirty="0" smtClean="0"/>
          </a:p>
          <a:p>
            <a:r>
              <a:rPr lang="en-US" sz="1200" dirty="0" smtClean="0"/>
              <a:t>In</a:t>
            </a:r>
            <a:r>
              <a:rPr lang="en-US" sz="1200" b="1" dirty="0" smtClean="0"/>
              <a:t> football</a:t>
            </a:r>
            <a:r>
              <a:rPr lang="en-US" sz="1200" dirty="0" smtClean="0"/>
              <a:t>, it has many applications right from detecting a small flaw in a player’s technique to devising game-plans to outsmart an opponent and expose his weakness.</a:t>
            </a:r>
          </a:p>
          <a:p>
            <a:endParaRPr lang="en-US" sz="1200" dirty="0" smtClean="0"/>
          </a:p>
          <a:p>
            <a:r>
              <a:rPr lang="en-US" sz="1200" dirty="0" smtClean="0"/>
              <a:t>Nowadays with advanced and complex metrics like </a:t>
            </a:r>
            <a:r>
              <a:rPr lang="en-US" sz="1200" b="1" dirty="0" smtClean="0"/>
              <a:t>xG, </a:t>
            </a:r>
            <a:r>
              <a:rPr lang="en-US" sz="1200" b="1" dirty="0" err="1" smtClean="0"/>
              <a:t>xThreat</a:t>
            </a:r>
            <a:r>
              <a:rPr lang="en-US" sz="1200" b="1" dirty="0" smtClean="0"/>
              <a:t> </a:t>
            </a:r>
            <a:r>
              <a:rPr lang="en-US" sz="1200" dirty="0" smtClean="0"/>
              <a:t>and </a:t>
            </a:r>
            <a:r>
              <a:rPr lang="en-US" sz="1200" b="1" dirty="0" smtClean="0"/>
              <a:t>Shot Creating Actions (SCA) </a:t>
            </a:r>
            <a:r>
              <a:rPr lang="en-US" sz="1200" dirty="0" smtClean="0"/>
              <a:t>one micro-</a:t>
            </a:r>
            <a:r>
              <a:rPr lang="en-US" sz="1200" dirty="0" err="1" smtClean="0"/>
              <a:t>analyse</a:t>
            </a:r>
            <a:r>
              <a:rPr lang="en-US" sz="1200" dirty="0" smtClean="0"/>
              <a:t> and break down a game far efficiently.</a:t>
            </a:r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181600" y="3181350"/>
            <a:ext cx="3568871" cy="1904999"/>
          </a:xfrm>
        </p:spPr>
        <p:txBody>
          <a:bodyPr/>
          <a:lstStyle/>
          <a:p>
            <a:r>
              <a:rPr lang="en-US" sz="1200" b="1" dirty="0" smtClean="0"/>
              <a:t>VIZUALIZATION COVERED IN THIS PROJECT</a:t>
            </a:r>
          </a:p>
          <a:p>
            <a:r>
              <a:rPr lang="en-US" sz="1200" dirty="0" smtClean="0"/>
              <a:t>Pizza Plot	 </a:t>
            </a:r>
          </a:p>
          <a:p>
            <a:r>
              <a:rPr lang="en-US" sz="1200" dirty="0" smtClean="0"/>
              <a:t>Bumpy</a:t>
            </a:r>
          </a:p>
          <a:p>
            <a:r>
              <a:rPr lang="en-US" sz="1200" dirty="0" smtClean="0"/>
              <a:t>Scatter Plot</a:t>
            </a:r>
          </a:p>
          <a:p>
            <a:r>
              <a:rPr lang="en-US" sz="1200" dirty="0" smtClean="0"/>
              <a:t>Swarm Plot</a:t>
            </a:r>
          </a:p>
          <a:p>
            <a:r>
              <a:rPr lang="en-US" sz="1200" dirty="0" smtClean="0"/>
              <a:t>Radar Plot</a:t>
            </a:r>
          </a:p>
          <a:p>
            <a:r>
              <a:rPr lang="en-US" sz="1200" dirty="0" smtClean="0"/>
              <a:t>Squarify Plot</a:t>
            </a:r>
          </a:p>
          <a:p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276350"/>
            <a:ext cx="3991104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COMPETITIONS COVERED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WHY PREMIER LEAGUE?</a:t>
            </a:r>
          </a:p>
          <a:p>
            <a:r>
              <a:rPr lang="en-US" sz="1200" dirty="0" smtClean="0"/>
              <a:t>The </a:t>
            </a:r>
            <a:r>
              <a:rPr lang="en-US" sz="1200" b="1" dirty="0" smtClean="0"/>
              <a:t>Premier League  </a:t>
            </a:r>
            <a:r>
              <a:rPr lang="en-US" sz="1200" dirty="0" smtClean="0"/>
              <a:t>is played in </a:t>
            </a:r>
            <a:r>
              <a:rPr lang="en-US" sz="1200" b="1" dirty="0" smtClean="0"/>
              <a:t>a round-robin format</a:t>
            </a:r>
            <a:r>
              <a:rPr lang="en-US" sz="1200" dirty="0" smtClean="0"/>
              <a:t> where </a:t>
            </a:r>
            <a:r>
              <a:rPr lang="en-US" sz="1200" b="1" dirty="0" smtClean="0"/>
              <a:t>20 teams </a:t>
            </a:r>
            <a:r>
              <a:rPr lang="en-US" sz="1200" dirty="0" smtClean="0"/>
              <a:t>face each other twice in a </a:t>
            </a:r>
            <a:r>
              <a:rPr lang="en-US" sz="1200" b="1" dirty="0" smtClean="0"/>
              <a:t>home-away format.</a:t>
            </a:r>
          </a:p>
          <a:p>
            <a:r>
              <a:rPr lang="en-US" sz="1200" dirty="0" smtClean="0"/>
              <a:t>Tournaments like </a:t>
            </a:r>
            <a:r>
              <a:rPr lang="en-US" sz="1200" b="1" dirty="0" smtClean="0"/>
              <a:t>UEFA Champions League</a:t>
            </a:r>
            <a:r>
              <a:rPr lang="en-US" sz="1200" dirty="0" smtClean="0"/>
              <a:t> play </a:t>
            </a:r>
            <a:r>
              <a:rPr lang="en-US" sz="1200" b="1" dirty="0" smtClean="0"/>
              <a:t>group stage </a:t>
            </a:r>
            <a:r>
              <a:rPr lang="en-US" sz="1200" dirty="0" smtClean="0"/>
              <a:t>and then a </a:t>
            </a:r>
            <a:r>
              <a:rPr lang="en-US" sz="1200" b="1" dirty="0" smtClean="0"/>
              <a:t>knockout format </a:t>
            </a:r>
            <a:r>
              <a:rPr lang="en-US" sz="1200" dirty="0" smtClean="0"/>
              <a:t>thereafter. Teams from </a:t>
            </a:r>
            <a:r>
              <a:rPr lang="en-US" sz="1200" b="1" dirty="0" smtClean="0"/>
              <a:t>lower ranked European leagues </a:t>
            </a:r>
            <a:r>
              <a:rPr lang="en-US" sz="1200" dirty="0" smtClean="0"/>
              <a:t>qualify for it as well which means data could be </a:t>
            </a:r>
            <a:r>
              <a:rPr lang="en-US" sz="1200" b="1" dirty="0" smtClean="0"/>
              <a:t>highly inconsistent</a:t>
            </a:r>
            <a:r>
              <a:rPr lang="en-US" sz="1200" dirty="0" smtClean="0"/>
              <a:t> depending on the strengths of these team</a:t>
            </a:r>
          </a:p>
          <a:p>
            <a:r>
              <a:rPr lang="en-US" sz="1200" dirty="0" smtClean="0"/>
              <a:t>Domestic Cup like </a:t>
            </a:r>
            <a:r>
              <a:rPr lang="en-US" sz="1200" b="1" dirty="0" smtClean="0"/>
              <a:t>FA Cup </a:t>
            </a:r>
            <a:r>
              <a:rPr lang="en-US" sz="1200" dirty="0" smtClean="0"/>
              <a:t>and </a:t>
            </a:r>
            <a:r>
              <a:rPr lang="en-US" sz="1200" b="1" dirty="0" smtClean="0"/>
              <a:t>League Cup </a:t>
            </a:r>
            <a:r>
              <a:rPr lang="en-US" sz="1200" dirty="0" smtClean="0"/>
              <a:t>play </a:t>
            </a:r>
            <a:r>
              <a:rPr lang="en-US" sz="1200" b="1" dirty="0" smtClean="0"/>
              <a:t>knockout format </a:t>
            </a:r>
            <a:r>
              <a:rPr lang="en-US" sz="1200" dirty="0" smtClean="0"/>
              <a:t>as well where teams belonging to as low as </a:t>
            </a:r>
            <a:r>
              <a:rPr lang="en-US" sz="1200" b="1" dirty="0" smtClean="0"/>
              <a:t>tier 10 </a:t>
            </a:r>
            <a:r>
              <a:rPr lang="en-US" sz="1200" dirty="0" smtClean="0"/>
              <a:t>participate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943599" y="4095749"/>
            <a:ext cx="2806871" cy="653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276350"/>
            <a:ext cx="3048000" cy="126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There are few sites that process free access to football data like </a:t>
            </a:r>
            <a:r>
              <a:rPr lang="en-US" sz="1200" b="1" dirty="0" smtClean="0"/>
              <a:t>Understat.com, Fbref.com</a:t>
            </a:r>
            <a:r>
              <a:rPr lang="en-US" sz="1200" dirty="0" smtClean="0"/>
              <a:t> etc</a:t>
            </a:r>
          </a:p>
          <a:p>
            <a:endParaRPr lang="en-US" sz="1200" dirty="0" smtClean="0"/>
          </a:p>
          <a:p>
            <a:r>
              <a:rPr lang="en-US" sz="1200" dirty="0" smtClean="0"/>
              <a:t>For this project the datasets used are from </a:t>
            </a:r>
            <a:r>
              <a:rPr lang="en-US" sz="1200" b="1" dirty="0" smtClean="0"/>
              <a:t>Fbref.com</a:t>
            </a:r>
            <a:r>
              <a:rPr lang="en-US" sz="1200" dirty="0" smtClean="0"/>
              <a:t> – as it provides access to advanced metric like </a:t>
            </a:r>
            <a:r>
              <a:rPr lang="en-US" sz="1200" b="1" dirty="0" smtClean="0"/>
              <a:t>xG </a:t>
            </a:r>
          </a:p>
          <a:p>
            <a:endParaRPr lang="en-US" sz="1200" b="1" dirty="0" smtClean="0"/>
          </a:p>
          <a:p>
            <a:r>
              <a:rPr lang="en-US" sz="1200" dirty="0" smtClean="0"/>
              <a:t>Also the scope to provide clean datasets helps in the </a:t>
            </a:r>
            <a:r>
              <a:rPr lang="en-US" sz="1200" dirty="0" smtClean="0"/>
              <a:t>visualization </a:t>
            </a:r>
            <a:r>
              <a:rPr lang="en-US" sz="1200" dirty="0" smtClean="0"/>
              <a:t>process</a:t>
            </a:r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943600" y="3943350"/>
            <a:ext cx="3482400" cy="3382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504950"/>
            <a:ext cx="24003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2012-2013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371600" y="2647950"/>
            <a:ext cx="3482400" cy="958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2"/>
          </p:nvPr>
        </p:nvSpPr>
        <p:spPr>
          <a:xfrm>
            <a:off x="5268070" y="1367175"/>
            <a:ext cx="3571129" cy="2880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/>
              <a:t>RADAR CHART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smtClean="0"/>
              <a:t>The Radar Chart gives an general idea about how dominant </a:t>
            </a:r>
            <a:r>
              <a:rPr lang="en-US" sz="1200" b="1" dirty="0" smtClean="0"/>
              <a:t>Sir Alex Ferguson’s </a:t>
            </a:r>
            <a:r>
              <a:rPr lang="en-US" sz="1200" dirty="0" smtClean="0"/>
              <a:t>team were in Premier League during his 26 years tenure. Man </a:t>
            </a:r>
            <a:r>
              <a:rPr lang="en-US" sz="1200" dirty="0" err="1" smtClean="0"/>
              <a:t>Utd</a:t>
            </a:r>
            <a:r>
              <a:rPr lang="en-US" sz="1200" dirty="0" smtClean="0"/>
              <a:t> dominated every attacking stat during this season as romped through 13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 PL title under Ferguson. 	   </a:t>
            </a:r>
            <a:r>
              <a:rPr lang="en-US" sz="1200" b="1" dirty="0" smtClean="0"/>
              <a:t>	</a:t>
            </a:r>
            <a:endParaRPr sz="1200" b="1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4294967295"/>
          </p:nvPr>
        </p:nvSpPr>
        <p:spPr>
          <a:xfrm>
            <a:off x="2362200" y="4552950"/>
            <a:ext cx="7173912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999999"/>
              </a:solidFill>
            </a:endParaRPr>
          </a:p>
        </p:txBody>
      </p:sp>
      <p:grpSp>
        <p:nvGrpSpPr>
          <p:cNvPr id="2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352550"/>
            <a:ext cx="3260725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2013-2014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2"/>
          </p:nvPr>
        </p:nvSpPr>
        <p:spPr>
          <a:xfrm>
            <a:off x="6172200" y="1276350"/>
            <a:ext cx="274320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/>
              <a:t>BUMPY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An ageing squad badly in need of transistion and SAF leaving Man Utd took a toll on the successor </a:t>
            </a:r>
            <a:r>
              <a:rPr lang="en" sz="1200" b="1" dirty="0" smtClean="0"/>
              <a:t>David Moyes</a:t>
            </a:r>
            <a:r>
              <a:rPr lang="en" sz="1200" dirty="0" smtClean="0"/>
              <a:t>. As they succumed to a poor 7</a:t>
            </a:r>
            <a:r>
              <a:rPr lang="en" sz="1200" baseline="30000" dirty="0" smtClean="0"/>
              <a:t>th</a:t>
            </a:r>
            <a:r>
              <a:rPr lang="en" sz="1200" dirty="0" smtClean="0"/>
              <a:t> place missing out on European places</a:t>
            </a:r>
            <a:endParaRPr sz="1200" b="1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5661600" y="4175475"/>
            <a:ext cx="3482400" cy="193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l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dirty="0"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120015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2014-2015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2"/>
          </p:nvPr>
        </p:nvSpPr>
        <p:spPr>
          <a:xfrm>
            <a:off x="5268071" y="1397700"/>
            <a:ext cx="3482400" cy="1555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 smtClean="0"/>
              <a:t>RADAR CHART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Man Utd’s  passing quality showed slight improvement than previous season. They became a possession heavy and topped the chart for the same. Althought this approach caused many games ending in goalless draws, also lack of quality forwards/creative options led to it </a:t>
            </a:r>
            <a:endParaRPr sz="1200" b="1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5661600" y="4175475"/>
            <a:ext cx="3482400" cy="193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l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5257800" y="2952750"/>
            <a:ext cx="3492674" cy="1637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999999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grpSp>
        <p:nvGrpSpPr>
          <p:cNvPr id="2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504950"/>
            <a:ext cx="3886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2015-2016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2"/>
          </p:nvPr>
        </p:nvSpPr>
        <p:spPr>
          <a:xfrm>
            <a:off x="1447800" y="4248150"/>
            <a:ext cx="6477000" cy="742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/>
              <a:t>SCATTER PLOT-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smtClean="0"/>
              <a:t>United </a:t>
            </a:r>
            <a:r>
              <a:rPr lang="en-US" sz="1200" dirty="0" err="1" smtClean="0"/>
              <a:t>altho</a:t>
            </a:r>
            <a:r>
              <a:rPr lang="en-US" sz="1200" dirty="0" smtClean="0"/>
              <a:t> conceded the </a:t>
            </a:r>
            <a:r>
              <a:rPr lang="en-US" sz="1200" b="1" dirty="0" smtClean="0"/>
              <a:t>joint least goals (35)</a:t>
            </a:r>
            <a:r>
              <a:rPr lang="en-US" sz="1200" dirty="0" smtClean="0"/>
              <a:t> in PL it came at  the price of being underwhelming in attack – scoring </a:t>
            </a:r>
            <a:r>
              <a:rPr lang="en-US" sz="1200" b="1" dirty="0" smtClean="0"/>
              <a:t>only 49 goals </a:t>
            </a:r>
            <a:r>
              <a:rPr lang="en-US" sz="1200" dirty="0" smtClean="0"/>
              <a:t>which </a:t>
            </a:r>
            <a:r>
              <a:rPr lang="en-US" sz="1200" b="1" dirty="0" smtClean="0"/>
              <a:t>well below PL average</a:t>
            </a:r>
            <a:endParaRPr sz="1200" b="1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5661600" y="4175475"/>
            <a:ext cx="3482400" cy="193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l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3810000" y="2343150"/>
            <a:ext cx="3492674" cy="1637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999999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/>
          </a:p>
        </p:txBody>
      </p:sp>
      <p:grpSp>
        <p:nvGrpSpPr>
          <p:cNvPr id="2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200150"/>
            <a:ext cx="6400799" cy="320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2016-2017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2"/>
          </p:nvPr>
        </p:nvSpPr>
        <p:spPr>
          <a:xfrm>
            <a:off x="1371600" y="3028950"/>
            <a:ext cx="72390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/>
              <a:t>SQUARIFY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 smtClean="0"/>
              <a:t>2016-17 </a:t>
            </a:r>
            <a:r>
              <a:rPr lang="en" sz="1200" dirty="0" smtClean="0"/>
              <a:t>saw the arrival of Jose Mourinho at the helm. United became a better side in terms of creativity and arrival of Zlatan Ibrahimovic galored up goals upfront ,with Paul Pogba helping United’s creativity.  </a:t>
            </a:r>
            <a:endParaRPr sz="1200" b="1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848600" y="4629149"/>
            <a:ext cx="1295400" cy="1482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/>
          </a:p>
        </p:txBody>
      </p:sp>
      <p:grpSp>
        <p:nvGrpSpPr>
          <p:cNvPr id="2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352550"/>
            <a:ext cx="3810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20935" y="1352550"/>
            <a:ext cx="392306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1F1F1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617</Words>
  <Application>Microsoft Office PowerPoint</Application>
  <PresentationFormat>On-screen Show (16:9)</PresentationFormat>
  <Paragraphs>74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Barlow</vt:lpstr>
      <vt:lpstr>Basset template</vt:lpstr>
      <vt:lpstr>A DEEP DIVE INTO DARK DECADE OF MANCHESTER UNITED</vt:lpstr>
      <vt:lpstr>DATA VIZUALIZATIONS IN FOOTBALL</vt:lpstr>
      <vt:lpstr>COMPETITIONS COVERED</vt:lpstr>
      <vt:lpstr>DATASETS</vt:lpstr>
      <vt:lpstr>2012-2013</vt:lpstr>
      <vt:lpstr>2013-2014</vt:lpstr>
      <vt:lpstr>2014-2015</vt:lpstr>
      <vt:lpstr>2015-2016</vt:lpstr>
      <vt:lpstr>2016-2017</vt:lpstr>
      <vt:lpstr>2017-2018</vt:lpstr>
      <vt:lpstr>2018-19</vt:lpstr>
      <vt:lpstr>2019-20</vt:lpstr>
      <vt:lpstr>2020-2021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DIVE INTO DARK DECADE OF MANCHESTER UNITED</dc:title>
  <cp:lastModifiedBy>Amin</cp:lastModifiedBy>
  <cp:revision>67</cp:revision>
  <dcterms:modified xsi:type="dcterms:W3CDTF">2022-02-13T15:01:35Z</dcterms:modified>
</cp:coreProperties>
</file>