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53"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4879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7364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9566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943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cap="all"/>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9468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2467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8574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762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8743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108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4912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89225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ruralindiaonline.org/articles/promoting-paddy-reclaiming-rice-in-kerala/" TargetMode="External"/><Relationship Id="rId7" Type="http://schemas.openxmlformats.org/officeDocument/2006/relationships/hyperlink" Target="http://commons.wikimedia.org/wiki/File:Salix-Plant-diseases.JPG" TargetMode="Externa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hyperlink" Target="https://wle.cgiar.org/ethiopia-establishes-soil-information-service-based-cgiar-developed-methods" TargetMode="External"/><Relationship Id="rId10" Type="http://schemas.openxmlformats.org/officeDocument/2006/relationships/image" Target="../media/image7.png"/><Relationship Id="rId4" Type="http://schemas.openxmlformats.org/officeDocument/2006/relationships/image" Target="../media/image3.jp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F2352-041E-4B3F-809D-2D06FBD25ED0}"/>
              </a:ext>
            </a:extLst>
          </p:cNvPr>
          <p:cNvSpPr>
            <a:spLocks noGrp="1"/>
          </p:cNvSpPr>
          <p:nvPr>
            <p:ph type="ctrTitle"/>
          </p:nvPr>
        </p:nvSpPr>
        <p:spPr>
          <a:xfrm>
            <a:off x="6743073" y="2063051"/>
            <a:ext cx="5015638" cy="2246154"/>
          </a:xfrm>
        </p:spPr>
        <p:txBody>
          <a:bodyPr>
            <a:normAutofit/>
          </a:bodyPr>
          <a:lstStyle/>
          <a:p>
            <a:r>
              <a:rPr lang="en-US" sz="2400" b="1" dirty="0">
                <a:solidFill>
                  <a:schemeClr val="accent2">
                    <a:lumMod val="20000"/>
                    <a:lumOff val="80000"/>
                  </a:schemeClr>
                </a:solidFill>
                <a:effectLst/>
                <a:latin typeface="Times New Roman" panose="02020603050405020304" pitchFamily="18" charset="0"/>
                <a:ea typeface="Times New Roman" panose="02020603050405020304" pitchFamily="18" charset="0"/>
              </a:rPr>
              <a:t>    Solving farmers queries           using chatbot</a:t>
            </a:r>
            <a:br>
              <a:rPr lang="en-US" sz="1800" b="1" dirty="0">
                <a:effectLst/>
                <a:latin typeface="Times New Roman" panose="02020603050405020304" pitchFamily="18" charset="0"/>
                <a:ea typeface="Times New Roman" panose="02020603050405020304" pitchFamily="18" charset="0"/>
              </a:rPr>
            </a:br>
            <a:endParaRPr lang="en-US" dirty="0"/>
          </a:p>
        </p:txBody>
      </p:sp>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 name="Picture 2">
            <a:extLst>
              <a:ext uri="{FF2B5EF4-FFF2-40B4-BE49-F238E27FC236}">
                <a16:creationId xmlns:a16="http://schemas.microsoft.com/office/drawing/2014/main" id="{D0BBE107-4959-4CA1-A8D2-CA946E426751}"/>
              </a:ext>
            </a:extLst>
          </p:cNvPr>
          <p:cNvPicPr>
            <a:picLocks noChangeAspect="1"/>
          </p:cNvPicPr>
          <p:nvPr/>
        </p:nvPicPr>
        <p:blipFill>
          <a:blip r:embed="rId2"/>
          <a:stretch>
            <a:fillRect/>
          </a:stretch>
        </p:blipFill>
        <p:spPr>
          <a:xfrm>
            <a:off x="0" y="0"/>
            <a:ext cx="7234989" cy="6857999"/>
          </a:xfrm>
          <a:prstGeom prst="rect">
            <a:avLst/>
          </a:prstGeom>
        </p:spPr>
      </p:pic>
    </p:spTree>
    <p:extLst>
      <p:ext uri="{BB962C8B-B14F-4D97-AF65-F5344CB8AC3E}">
        <p14:creationId xmlns:p14="http://schemas.microsoft.com/office/powerpoint/2010/main" val="302127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546F9-CFB1-46CC-BAAF-65714FEC1B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2481" y="1"/>
            <a:ext cx="3859519" cy="2923672"/>
          </a:xfrm>
          <a:prstGeom prst="rect">
            <a:avLst/>
          </a:prstGeom>
        </p:spPr>
      </p:pic>
      <p:pic>
        <p:nvPicPr>
          <p:cNvPr id="4" name="Picture 3">
            <a:extLst>
              <a:ext uri="{FF2B5EF4-FFF2-40B4-BE49-F238E27FC236}">
                <a16:creationId xmlns:a16="http://schemas.microsoft.com/office/drawing/2014/main" id="{0C071DAD-1096-4E97-BA27-7E880BA8EF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56543" y="3777915"/>
            <a:ext cx="3859519" cy="2313635"/>
          </a:xfrm>
          <a:prstGeom prst="rect">
            <a:avLst/>
          </a:prstGeom>
        </p:spPr>
      </p:pic>
      <p:pic>
        <p:nvPicPr>
          <p:cNvPr id="6" name="Picture 5">
            <a:extLst>
              <a:ext uri="{FF2B5EF4-FFF2-40B4-BE49-F238E27FC236}">
                <a16:creationId xmlns:a16="http://schemas.microsoft.com/office/drawing/2014/main" id="{90B661BB-45DE-42F3-BED1-032B20F39B2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0" y="3777915"/>
            <a:ext cx="3699710" cy="2313635"/>
          </a:xfrm>
          <a:prstGeom prst="rect">
            <a:avLst/>
          </a:prstGeom>
        </p:spPr>
      </p:pic>
      <p:sp>
        <p:nvSpPr>
          <p:cNvPr id="10" name="TextBox 9">
            <a:extLst>
              <a:ext uri="{FF2B5EF4-FFF2-40B4-BE49-F238E27FC236}">
                <a16:creationId xmlns:a16="http://schemas.microsoft.com/office/drawing/2014/main" id="{A6328236-C1FA-4BDC-ADEE-C5F8BE6C78DE}"/>
              </a:ext>
            </a:extLst>
          </p:cNvPr>
          <p:cNvSpPr txBox="1"/>
          <p:nvPr/>
        </p:nvSpPr>
        <p:spPr>
          <a:xfrm>
            <a:off x="441158" y="6112042"/>
            <a:ext cx="2823411" cy="369332"/>
          </a:xfrm>
          <a:prstGeom prst="rect">
            <a:avLst/>
          </a:prstGeom>
          <a:noFill/>
        </p:spPr>
        <p:txBody>
          <a:bodyPr wrap="square" rtlCol="0">
            <a:spAutoFit/>
          </a:bodyPr>
          <a:lstStyle/>
          <a:p>
            <a:r>
              <a:rPr lang="en-US" dirty="0"/>
              <a:t>              Diseases</a:t>
            </a:r>
          </a:p>
        </p:txBody>
      </p:sp>
      <p:sp>
        <p:nvSpPr>
          <p:cNvPr id="12" name="TextBox 11">
            <a:extLst>
              <a:ext uri="{FF2B5EF4-FFF2-40B4-BE49-F238E27FC236}">
                <a16:creationId xmlns:a16="http://schemas.microsoft.com/office/drawing/2014/main" id="{136D5241-D34A-4943-8FE7-319963450C79}"/>
              </a:ext>
            </a:extLst>
          </p:cNvPr>
          <p:cNvSpPr txBox="1"/>
          <p:nvPr/>
        </p:nvSpPr>
        <p:spPr>
          <a:xfrm>
            <a:off x="9168063" y="6224337"/>
            <a:ext cx="2414337" cy="369332"/>
          </a:xfrm>
          <a:prstGeom prst="rect">
            <a:avLst/>
          </a:prstGeom>
          <a:noFill/>
        </p:spPr>
        <p:txBody>
          <a:bodyPr wrap="square" rtlCol="0">
            <a:spAutoFit/>
          </a:bodyPr>
          <a:lstStyle/>
          <a:p>
            <a:r>
              <a:rPr lang="en-US" dirty="0"/>
              <a:t>       Soil fertility</a:t>
            </a:r>
          </a:p>
        </p:txBody>
      </p:sp>
      <p:sp>
        <p:nvSpPr>
          <p:cNvPr id="13" name="TextBox 12">
            <a:extLst>
              <a:ext uri="{FF2B5EF4-FFF2-40B4-BE49-F238E27FC236}">
                <a16:creationId xmlns:a16="http://schemas.microsoft.com/office/drawing/2014/main" id="{52B99D61-E315-4981-B11C-06D6C6CF5174}"/>
              </a:ext>
            </a:extLst>
          </p:cNvPr>
          <p:cNvSpPr txBox="1"/>
          <p:nvPr/>
        </p:nvSpPr>
        <p:spPr>
          <a:xfrm>
            <a:off x="9168063" y="3152274"/>
            <a:ext cx="2414337" cy="369332"/>
          </a:xfrm>
          <a:prstGeom prst="rect">
            <a:avLst/>
          </a:prstGeom>
          <a:noFill/>
        </p:spPr>
        <p:txBody>
          <a:bodyPr wrap="square" rtlCol="0">
            <a:spAutoFit/>
          </a:bodyPr>
          <a:lstStyle/>
          <a:p>
            <a:r>
              <a:rPr lang="en-US" dirty="0"/>
              <a:t>                 Crops</a:t>
            </a:r>
          </a:p>
        </p:txBody>
      </p:sp>
      <p:sp>
        <p:nvSpPr>
          <p:cNvPr id="14" name="AutoShape 2">
            <a:extLst>
              <a:ext uri="{FF2B5EF4-FFF2-40B4-BE49-F238E27FC236}">
                <a16:creationId xmlns:a16="http://schemas.microsoft.com/office/drawing/2014/main" id="{9E9B4D73-C6DB-458B-B575-424076AEA908}"/>
              </a:ext>
            </a:extLst>
          </p:cNvPr>
          <p:cNvSpPr>
            <a:spLocks noChangeAspect="1" noChangeArrowheads="1"/>
          </p:cNvSpPr>
          <p:nvPr/>
        </p:nvSpPr>
        <p:spPr bwMode="auto">
          <a:xfrm>
            <a:off x="5943600" y="1387642"/>
            <a:ext cx="304800" cy="2193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F51132CD-C51D-4A46-91AD-B59DDCF41673}"/>
              </a:ext>
            </a:extLst>
          </p:cNvPr>
          <p:cNvPicPr>
            <a:picLocks noChangeAspect="1"/>
          </p:cNvPicPr>
          <p:nvPr/>
        </p:nvPicPr>
        <p:blipFill>
          <a:blip r:embed="rId8"/>
          <a:stretch>
            <a:fillRect/>
          </a:stretch>
        </p:blipFill>
        <p:spPr>
          <a:xfrm>
            <a:off x="0" y="11964"/>
            <a:ext cx="3723772" cy="2739257"/>
          </a:xfrm>
          <a:prstGeom prst="rect">
            <a:avLst/>
          </a:prstGeom>
        </p:spPr>
      </p:pic>
      <p:sp>
        <p:nvSpPr>
          <p:cNvPr id="16" name="TextBox 15">
            <a:extLst>
              <a:ext uri="{FF2B5EF4-FFF2-40B4-BE49-F238E27FC236}">
                <a16:creationId xmlns:a16="http://schemas.microsoft.com/office/drawing/2014/main" id="{A0FDC6EB-4F6D-4F20-9D13-E954F0D87971}"/>
              </a:ext>
            </a:extLst>
          </p:cNvPr>
          <p:cNvSpPr txBox="1"/>
          <p:nvPr/>
        </p:nvSpPr>
        <p:spPr>
          <a:xfrm>
            <a:off x="441158" y="2923673"/>
            <a:ext cx="2975810" cy="646331"/>
          </a:xfrm>
          <a:prstGeom prst="rect">
            <a:avLst/>
          </a:prstGeom>
          <a:noFill/>
        </p:spPr>
        <p:txBody>
          <a:bodyPr wrap="square" rtlCol="0">
            <a:spAutoFit/>
          </a:bodyPr>
          <a:lstStyle/>
          <a:p>
            <a:r>
              <a:rPr lang="en-US" dirty="0"/>
              <a:t>This farmer knows only one language </a:t>
            </a:r>
          </a:p>
        </p:txBody>
      </p:sp>
      <p:pic>
        <p:nvPicPr>
          <p:cNvPr id="17" name="Picture 16">
            <a:extLst>
              <a:ext uri="{FF2B5EF4-FFF2-40B4-BE49-F238E27FC236}">
                <a16:creationId xmlns:a16="http://schemas.microsoft.com/office/drawing/2014/main" id="{DDA0D7BE-E3CC-499F-83D7-66A585E6845A}"/>
              </a:ext>
            </a:extLst>
          </p:cNvPr>
          <p:cNvPicPr>
            <a:picLocks noChangeAspect="1"/>
          </p:cNvPicPr>
          <p:nvPr/>
        </p:nvPicPr>
        <p:blipFill>
          <a:blip r:embed="rId9"/>
          <a:stretch>
            <a:fillRect/>
          </a:stretch>
        </p:blipFill>
        <p:spPr>
          <a:xfrm>
            <a:off x="4178968" y="11964"/>
            <a:ext cx="3577390" cy="2739258"/>
          </a:xfrm>
          <a:prstGeom prst="rect">
            <a:avLst/>
          </a:prstGeom>
        </p:spPr>
      </p:pic>
      <p:sp>
        <p:nvSpPr>
          <p:cNvPr id="18" name="TextBox 17">
            <a:extLst>
              <a:ext uri="{FF2B5EF4-FFF2-40B4-BE49-F238E27FC236}">
                <a16:creationId xmlns:a16="http://schemas.microsoft.com/office/drawing/2014/main" id="{56CD7570-8E3E-46D1-B0E8-AC41B94EB4B4}"/>
              </a:ext>
            </a:extLst>
          </p:cNvPr>
          <p:cNvSpPr txBox="1"/>
          <p:nvPr/>
        </p:nvSpPr>
        <p:spPr>
          <a:xfrm>
            <a:off x="4483768" y="2923673"/>
            <a:ext cx="2839453" cy="369332"/>
          </a:xfrm>
          <a:prstGeom prst="rect">
            <a:avLst/>
          </a:prstGeom>
          <a:noFill/>
        </p:spPr>
        <p:txBody>
          <a:bodyPr wrap="square" rtlCol="0">
            <a:spAutoFit/>
          </a:bodyPr>
          <a:lstStyle/>
          <a:p>
            <a:r>
              <a:rPr lang="en-US" dirty="0"/>
              <a:t>                  Field officer</a:t>
            </a:r>
          </a:p>
        </p:txBody>
      </p:sp>
      <p:pic>
        <p:nvPicPr>
          <p:cNvPr id="19" name="Picture 18">
            <a:extLst>
              <a:ext uri="{FF2B5EF4-FFF2-40B4-BE49-F238E27FC236}">
                <a16:creationId xmlns:a16="http://schemas.microsoft.com/office/drawing/2014/main" id="{98038547-5C0C-4393-BA41-4006BB7B5DBF}"/>
              </a:ext>
            </a:extLst>
          </p:cNvPr>
          <p:cNvPicPr>
            <a:picLocks noChangeAspect="1"/>
          </p:cNvPicPr>
          <p:nvPr/>
        </p:nvPicPr>
        <p:blipFill>
          <a:blip r:embed="rId10"/>
          <a:stretch>
            <a:fillRect/>
          </a:stretch>
        </p:blipFill>
        <p:spPr>
          <a:xfrm>
            <a:off x="4007213" y="3777915"/>
            <a:ext cx="4177574" cy="2313635"/>
          </a:xfrm>
          <a:prstGeom prst="rect">
            <a:avLst/>
          </a:prstGeom>
        </p:spPr>
      </p:pic>
      <p:sp>
        <p:nvSpPr>
          <p:cNvPr id="20" name="TextBox 19">
            <a:extLst>
              <a:ext uri="{FF2B5EF4-FFF2-40B4-BE49-F238E27FC236}">
                <a16:creationId xmlns:a16="http://schemas.microsoft.com/office/drawing/2014/main" id="{54C7B312-FED7-49E6-A793-061A421A34A8}"/>
              </a:ext>
            </a:extLst>
          </p:cNvPr>
          <p:cNvSpPr txBox="1"/>
          <p:nvPr/>
        </p:nvSpPr>
        <p:spPr>
          <a:xfrm>
            <a:off x="4483768" y="6224337"/>
            <a:ext cx="3328737" cy="369332"/>
          </a:xfrm>
          <a:prstGeom prst="rect">
            <a:avLst/>
          </a:prstGeom>
          <a:noFill/>
        </p:spPr>
        <p:txBody>
          <a:bodyPr wrap="square" rtlCol="0">
            <a:spAutoFit/>
          </a:bodyPr>
          <a:lstStyle/>
          <a:p>
            <a:r>
              <a:rPr lang="en-US" dirty="0"/>
              <a:t>                  Crop rotation</a:t>
            </a:r>
          </a:p>
        </p:txBody>
      </p:sp>
    </p:spTree>
    <p:extLst>
      <p:ext uri="{BB962C8B-B14F-4D97-AF65-F5344CB8AC3E}">
        <p14:creationId xmlns:p14="http://schemas.microsoft.com/office/powerpoint/2010/main" val="2299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2F11-744E-47B7-B215-9CD281141BC9}"/>
              </a:ext>
            </a:extLst>
          </p:cNvPr>
          <p:cNvSpPr>
            <a:spLocks noGrp="1"/>
          </p:cNvSpPr>
          <p:nvPr>
            <p:ph type="title"/>
          </p:nvPr>
        </p:nvSpPr>
        <p:spPr>
          <a:xfrm>
            <a:off x="4425725" y="772063"/>
            <a:ext cx="10728322" cy="698091"/>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241D7E5-D25F-40BD-BA7F-EF044136011C}"/>
              </a:ext>
            </a:extLst>
          </p:cNvPr>
          <p:cNvSpPr>
            <a:spLocks noGrp="1"/>
          </p:cNvSpPr>
          <p:nvPr>
            <p:ph idx="1"/>
          </p:nvPr>
        </p:nvSpPr>
        <p:spPr>
          <a:xfrm>
            <a:off x="720000" y="1884947"/>
            <a:ext cx="10728325" cy="4074695"/>
          </a:xfrm>
        </p:spPr>
        <p:txBody>
          <a:bodyPr>
            <a:normAutofit/>
          </a:bodyPr>
          <a:lstStyle/>
          <a:p>
            <a:pPr algn="just">
              <a:lnSpc>
                <a:spcPct val="107000"/>
              </a:lnSpc>
              <a:spcAft>
                <a:spcPts val="800"/>
              </a:spcAft>
            </a:pPr>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We would like to built a chatbot for farmers to resolve different queries related to agriculture with in a short time and to assist farmers in different situations to get better agriculture production and give plenty of information about agriculture thorough this chatbot.</a:t>
            </a:r>
            <a:endParaRPr lang="en-US" sz="2800" dirty="0">
              <a:solidFill>
                <a:schemeClr val="bg2">
                  <a:lumMod val="10000"/>
                  <a:lumOff val="90000"/>
                </a:schemeClr>
              </a:solidFill>
              <a:latin typeface="Calibri" panose="020F0502020204030204" pitchFamily="34" charset="0"/>
              <a:ea typeface="Calibri" panose="020F0502020204030204" pitchFamily="34" charset="0"/>
            </a:endParaRPr>
          </a:p>
          <a:p>
            <a:pPr marL="0" indent="0" algn="just">
              <a:lnSpc>
                <a:spcPct val="107000"/>
              </a:lnSpc>
              <a:spcAft>
                <a:spcPts val="800"/>
              </a:spcAft>
              <a:buNone/>
            </a:pPr>
            <a:r>
              <a:rPr lang="en-IN" sz="1800" dirty="0">
                <a:solidFill>
                  <a:schemeClr val="bg2">
                    <a:lumMod val="10000"/>
                    <a:lumOff val="90000"/>
                  </a:schemeClr>
                </a:solidFill>
                <a:effectLst/>
                <a:latin typeface="Times New Roman" panose="02020603050405020304" pitchFamily="18" charset="0"/>
                <a:ea typeface="Calibri" panose="020F0502020204030204" pitchFamily="34" charset="0"/>
              </a:rPr>
              <a:t> </a:t>
            </a:r>
            <a:endParaRPr lang="en-US" sz="1800" dirty="0">
              <a:solidFill>
                <a:schemeClr val="bg2">
                  <a:lumMod val="10000"/>
                  <a:lumOff val="90000"/>
                </a:schemeClr>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There are many problems faced by farmers due to lack of information available to the so we will assist then through chatbot in following fields.</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86540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ACCC-E38A-4B9E-8F4B-4E966AB39670}"/>
              </a:ext>
            </a:extLst>
          </p:cNvPr>
          <p:cNvSpPr>
            <a:spLocks noGrp="1"/>
          </p:cNvSpPr>
          <p:nvPr>
            <p:ph type="title"/>
          </p:nvPr>
        </p:nvSpPr>
        <p:spPr>
          <a:xfrm>
            <a:off x="720000" y="619200"/>
            <a:ext cx="10728322" cy="1033137"/>
          </a:xfrm>
        </p:spPr>
        <p:txBody>
          <a:bodyPr>
            <a:normAutofit/>
          </a:bodyPr>
          <a:lstStyle/>
          <a:p>
            <a:r>
              <a:rPr lang="en-IN" b="1" dirty="0">
                <a:solidFill>
                  <a:schemeClr val="bg2">
                    <a:lumMod val="10000"/>
                    <a:lumOff val="90000"/>
                  </a:schemeClr>
                </a:solidFill>
                <a:effectLst/>
                <a:latin typeface="Times New Roman" panose="02020603050405020304" pitchFamily="18" charset="0"/>
                <a:ea typeface="Calibri" panose="020F0502020204030204" pitchFamily="34" charset="0"/>
              </a:rPr>
              <a:t>Crop rotation</a:t>
            </a:r>
            <a:endParaRPr lang="en-US" dirty="0">
              <a:solidFill>
                <a:schemeClr val="bg2">
                  <a:lumMod val="10000"/>
                  <a:lumOff val="90000"/>
                </a:schemeClr>
              </a:solidFill>
            </a:endParaRPr>
          </a:p>
        </p:txBody>
      </p:sp>
      <p:sp>
        <p:nvSpPr>
          <p:cNvPr id="3" name="Content Placeholder 2">
            <a:extLst>
              <a:ext uri="{FF2B5EF4-FFF2-40B4-BE49-F238E27FC236}">
                <a16:creationId xmlns:a16="http://schemas.microsoft.com/office/drawing/2014/main" id="{65020148-06B5-4B72-AF6E-D62C4B616D5B}"/>
              </a:ext>
            </a:extLst>
          </p:cNvPr>
          <p:cNvSpPr>
            <a:spLocks noGrp="1"/>
          </p:cNvSpPr>
          <p:nvPr>
            <p:ph idx="1"/>
          </p:nvPr>
        </p:nvSpPr>
        <p:spPr>
          <a:xfrm>
            <a:off x="720000" y="1532022"/>
            <a:ext cx="10728325" cy="4236954"/>
          </a:xfrm>
        </p:spPr>
        <p:txBody>
          <a:bodyPr/>
          <a:lstStyle/>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Crop rotation is the best practice to increase production for different agriculture products because when we grow one crop it takes all the minerals required so soil loses those minerals. At that point after harvesting we need to grow another crop which requires minerals other than previous crop mineral and gives the minerals that are taken by the previous crop to the soil. As this information is crucial we are making this easily available to the farmer.</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2271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E553-3ED4-4FBF-B88F-4C7AF36CE4D1}"/>
              </a:ext>
            </a:extLst>
          </p:cNvPr>
          <p:cNvSpPr>
            <a:spLocks noGrp="1"/>
          </p:cNvSpPr>
          <p:nvPr>
            <p:ph type="title"/>
          </p:nvPr>
        </p:nvSpPr>
        <p:spPr/>
        <p:txBody>
          <a:bodyPr>
            <a:normAutofit/>
          </a:bodyPr>
          <a:lstStyle/>
          <a:p>
            <a:r>
              <a:rPr lang="en-IN" b="1" dirty="0">
                <a:solidFill>
                  <a:schemeClr val="bg2">
                    <a:lumMod val="10000"/>
                    <a:lumOff val="90000"/>
                  </a:schemeClr>
                </a:solidFill>
                <a:effectLst/>
                <a:latin typeface="Times New Roman" panose="02020603050405020304" pitchFamily="18" charset="0"/>
                <a:ea typeface="Calibri" panose="020F0502020204030204" pitchFamily="34" charset="0"/>
              </a:rPr>
              <a:t>Languages &amp; Crops</a:t>
            </a:r>
            <a:endParaRPr lang="en-US" dirty="0">
              <a:solidFill>
                <a:schemeClr val="bg2">
                  <a:lumMod val="10000"/>
                  <a:lumOff val="90000"/>
                </a:schemeClr>
              </a:solidFill>
            </a:endParaRPr>
          </a:p>
        </p:txBody>
      </p:sp>
      <p:sp>
        <p:nvSpPr>
          <p:cNvPr id="3" name="Content Placeholder 2">
            <a:extLst>
              <a:ext uri="{FF2B5EF4-FFF2-40B4-BE49-F238E27FC236}">
                <a16:creationId xmlns:a16="http://schemas.microsoft.com/office/drawing/2014/main" id="{DA0525D9-CD61-4273-A5CA-0043AB4479A8}"/>
              </a:ext>
            </a:extLst>
          </p:cNvPr>
          <p:cNvSpPr>
            <a:spLocks noGrp="1"/>
          </p:cNvSpPr>
          <p:nvPr>
            <p:ph idx="1"/>
          </p:nvPr>
        </p:nvSpPr>
        <p:spPr>
          <a:xfrm>
            <a:off x="720000" y="1580148"/>
            <a:ext cx="10728325" cy="4188828"/>
          </a:xfrm>
        </p:spPr>
        <p:txBody>
          <a:bodyPr>
            <a:normAutofit lnSpcReduction="10000"/>
          </a:bodyPr>
          <a:lstStyle/>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As all we know that many of the Indians don’t have good knowledge in English so we will try to make this chatbot available in minimum of three languages which are Telugu, Hindi, English we can give info both in text and voice with these languages.</a:t>
            </a:r>
          </a:p>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Whenever the farmers try to know the complete knowledge about certain crop they are not able to get that in a single platform so we are making that possible by giving plenty of information whenever farmers asked for details of certain crops. </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68194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194D-89B0-4983-A978-CB13489CB26D}"/>
              </a:ext>
            </a:extLst>
          </p:cNvPr>
          <p:cNvSpPr>
            <a:spLocks noGrp="1"/>
          </p:cNvSpPr>
          <p:nvPr>
            <p:ph type="title"/>
          </p:nvPr>
        </p:nvSpPr>
        <p:spPr/>
        <p:txBody>
          <a:bodyPr>
            <a:normAutofit/>
          </a:bodyPr>
          <a:lstStyle/>
          <a:p>
            <a:r>
              <a:rPr lang="en-IN" b="1" dirty="0">
                <a:solidFill>
                  <a:schemeClr val="bg2">
                    <a:lumMod val="10000"/>
                    <a:lumOff val="90000"/>
                  </a:schemeClr>
                </a:solidFill>
                <a:effectLst/>
                <a:latin typeface="Times New Roman" panose="02020603050405020304" pitchFamily="18" charset="0"/>
                <a:ea typeface="Calibri" panose="020F0502020204030204" pitchFamily="34" charset="0"/>
              </a:rPr>
              <a:t>Industries nearby and schemes</a:t>
            </a:r>
            <a:endParaRPr lang="en-US" dirty="0">
              <a:solidFill>
                <a:schemeClr val="bg2">
                  <a:lumMod val="10000"/>
                  <a:lumOff val="90000"/>
                </a:schemeClr>
              </a:solidFill>
            </a:endParaRPr>
          </a:p>
        </p:txBody>
      </p:sp>
      <p:sp>
        <p:nvSpPr>
          <p:cNvPr id="3" name="Content Placeholder 2">
            <a:extLst>
              <a:ext uri="{FF2B5EF4-FFF2-40B4-BE49-F238E27FC236}">
                <a16:creationId xmlns:a16="http://schemas.microsoft.com/office/drawing/2014/main" id="{75FDE9FB-9378-4CC6-A547-5D8CFC632D4A}"/>
              </a:ext>
            </a:extLst>
          </p:cNvPr>
          <p:cNvSpPr>
            <a:spLocks noGrp="1"/>
          </p:cNvSpPr>
          <p:nvPr>
            <p:ph idx="1"/>
          </p:nvPr>
        </p:nvSpPr>
        <p:spPr>
          <a:xfrm>
            <a:off x="720000" y="1684422"/>
            <a:ext cx="10728325" cy="4084554"/>
          </a:xfrm>
        </p:spPr>
        <p:txBody>
          <a:bodyPr>
            <a:normAutofit fontScale="92500" lnSpcReduction="20000"/>
          </a:bodyPr>
          <a:lstStyle/>
          <a:p>
            <a:r>
              <a:rPr lang="en-IN" sz="3000" dirty="0">
                <a:solidFill>
                  <a:schemeClr val="bg2">
                    <a:lumMod val="10000"/>
                    <a:lumOff val="90000"/>
                  </a:schemeClr>
                </a:solidFill>
                <a:effectLst/>
                <a:latin typeface="Times New Roman" panose="02020603050405020304" pitchFamily="18" charset="0"/>
                <a:ea typeface="Calibri" panose="020F0502020204030204" pitchFamily="34" charset="0"/>
              </a:rPr>
              <a:t>Some of farmers don’t know about the industries near to them and they plan to cultivate other crops which product has to be taken to factory which is far to them so we will assist him in way that whatever factory is near to him so that they can produce product required to that factory and can easily take that to factory after harvest. Mainly farmers don’t have knowledge about the schemes offered by government and other private organisations if they know about certain schemes they will be benefitted so we will provide complete information of schemes available to them.</a:t>
            </a:r>
            <a:endParaRPr lang="en-US" sz="30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11791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ACF1-21B2-4820-9957-BAAFCB8EA0E4}"/>
              </a:ext>
            </a:extLst>
          </p:cNvPr>
          <p:cNvSpPr>
            <a:spLocks noGrp="1"/>
          </p:cNvSpPr>
          <p:nvPr>
            <p:ph type="title"/>
          </p:nvPr>
        </p:nvSpPr>
        <p:spPr>
          <a:xfrm>
            <a:off x="720000" y="619200"/>
            <a:ext cx="10728322" cy="696253"/>
          </a:xfrm>
        </p:spPr>
        <p:txBody>
          <a:bodyPr/>
          <a:lstStyle/>
          <a:p>
            <a:r>
              <a:rPr lang="en-US" b="1" dirty="0">
                <a:latin typeface="Times New Roman" panose="02020603050405020304" pitchFamily="18" charset="0"/>
                <a:cs typeface="Times New Roman" panose="02020603050405020304" pitchFamily="18" charset="0"/>
              </a:rPr>
              <a:t>Diseases &amp; </a:t>
            </a:r>
            <a:r>
              <a:rPr lang="en-IN" b="1" dirty="0">
                <a:solidFill>
                  <a:schemeClr val="bg2">
                    <a:lumMod val="10000"/>
                    <a:lumOff val="90000"/>
                  </a:schemeClr>
                </a:solidFill>
                <a:effectLst/>
                <a:latin typeface="Times New Roman" panose="02020603050405020304" pitchFamily="18" charset="0"/>
                <a:ea typeface="Calibri" panose="020F0502020204030204" pitchFamily="34" charset="0"/>
              </a:rPr>
              <a:t>Details of agricultural officers</a:t>
            </a:r>
            <a:endParaRPr lang="en-US" b="1"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08442-733E-4E1D-A2BD-EAF5AD960F4E}"/>
              </a:ext>
            </a:extLst>
          </p:cNvPr>
          <p:cNvSpPr>
            <a:spLocks noGrp="1"/>
          </p:cNvSpPr>
          <p:nvPr>
            <p:ph idx="1"/>
          </p:nvPr>
        </p:nvSpPr>
        <p:spPr>
          <a:xfrm>
            <a:off x="720000" y="1684420"/>
            <a:ext cx="10728325" cy="4084555"/>
          </a:xfrm>
        </p:spPr>
        <p:txBody>
          <a:bodyPr/>
          <a:lstStyle/>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After the plantation due to lot of bacteria and insects crops may damage then if farmer interacts with chatbot it will suggest certain things to get out of the diseases.</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Most of the farmers might not be knowing about their agricultural officer so we will provide complete details regarding officers in agriculture with contact information.</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195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1B72-BFFB-44B2-8FAD-A653A06292E8}"/>
              </a:ext>
            </a:extLst>
          </p:cNvPr>
          <p:cNvSpPr>
            <a:spLocks noGrp="1"/>
          </p:cNvSpPr>
          <p:nvPr>
            <p:ph type="title"/>
          </p:nvPr>
        </p:nvSpPr>
        <p:spPr>
          <a:xfrm>
            <a:off x="720000" y="619200"/>
            <a:ext cx="10728322" cy="864695"/>
          </a:xfrm>
        </p:spPr>
        <p:txBody>
          <a:bodyPr>
            <a:normAutofit/>
          </a:bodyPr>
          <a:lstStyle/>
          <a:p>
            <a:r>
              <a:rPr lang="en-IN" b="1" dirty="0">
                <a:solidFill>
                  <a:schemeClr val="bg2">
                    <a:lumMod val="10000"/>
                    <a:lumOff val="90000"/>
                  </a:schemeClr>
                </a:solidFill>
                <a:effectLst/>
                <a:latin typeface="Times New Roman" panose="02020603050405020304" pitchFamily="18" charset="0"/>
                <a:ea typeface="Calibri" panose="020F0502020204030204" pitchFamily="34" charset="0"/>
              </a:rPr>
              <a:t>Soil fertility</a:t>
            </a:r>
            <a:endParaRPr lang="en-US" dirty="0">
              <a:solidFill>
                <a:schemeClr val="bg2">
                  <a:lumMod val="10000"/>
                  <a:lumOff val="90000"/>
                </a:schemeClr>
              </a:solidFill>
            </a:endParaRPr>
          </a:p>
        </p:txBody>
      </p:sp>
      <p:sp>
        <p:nvSpPr>
          <p:cNvPr id="3" name="Content Placeholder 2">
            <a:extLst>
              <a:ext uri="{FF2B5EF4-FFF2-40B4-BE49-F238E27FC236}">
                <a16:creationId xmlns:a16="http://schemas.microsoft.com/office/drawing/2014/main" id="{CCC11B85-78BC-454C-BE63-50490DF28E20}"/>
              </a:ext>
            </a:extLst>
          </p:cNvPr>
          <p:cNvSpPr>
            <a:spLocks noGrp="1"/>
          </p:cNvSpPr>
          <p:nvPr>
            <p:ph idx="1"/>
          </p:nvPr>
        </p:nvSpPr>
        <p:spPr>
          <a:xfrm>
            <a:off x="720000" y="2053390"/>
            <a:ext cx="10728325" cy="3715586"/>
          </a:xfrm>
        </p:spPr>
        <p:txBody>
          <a:bodyPr/>
          <a:lstStyle/>
          <a:p>
            <a:r>
              <a:rPr lang="en-IN" sz="2800" dirty="0">
                <a:solidFill>
                  <a:schemeClr val="bg2">
                    <a:lumMod val="10000"/>
                    <a:lumOff val="90000"/>
                  </a:schemeClr>
                </a:solidFill>
                <a:effectLst/>
                <a:latin typeface="Times New Roman" panose="02020603050405020304" pitchFamily="18" charset="0"/>
                <a:ea typeface="Calibri" panose="020F0502020204030204" pitchFamily="34" charset="0"/>
              </a:rPr>
              <a:t>Now a days everyone is so planned unlike in olden days so farmers are asking for the crops suitable for certain soil and information about soil testing and the complete details of the crop suitable for that soil so we are providing them the information.</a:t>
            </a:r>
            <a:endParaRPr lang="en-US" sz="2800" dirty="0">
              <a:solidFill>
                <a:schemeClr val="bg2">
                  <a:lumMod val="10000"/>
                  <a:lumOff val="9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6629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7C4B-9287-4658-91D3-9D622E0802D1}"/>
              </a:ext>
            </a:extLst>
          </p:cNvPr>
          <p:cNvSpPr>
            <a:spLocks noGrp="1"/>
          </p:cNvSpPr>
          <p:nvPr>
            <p:ph type="title"/>
          </p:nvPr>
        </p:nvSpPr>
        <p:spPr>
          <a:xfrm>
            <a:off x="2285999" y="3015915"/>
            <a:ext cx="7563853" cy="874296"/>
          </a:xfrm>
        </p:spPr>
        <p:txBody>
          <a:bodyPr>
            <a:normAutofit/>
          </a:bodyPr>
          <a:lstStyle/>
          <a:p>
            <a:r>
              <a:rPr lang="en-US" sz="6000" dirty="0">
                <a:latin typeface="Bradley Hand ITC" panose="03070402050302030203" pitchFamily="66" charset="0"/>
                <a:cs typeface="Arial" panose="020B0604020202020204" pitchFamily="34" charset="0"/>
              </a:rPr>
              <a:t>         </a:t>
            </a:r>
            <a:r>
              <a:rPr lang="en-US" sz="6000" b="1" dirty="0">
                <a:solidFill>
                  <a:schemeClr val="bg1">
                    <a:lumMod val="95000"/>
                    <a:lumOff val="5000"/>
                  </a:schemeClr>
                </a:solidFill>
                <a:latin typeface="Bradley Hand ITC" panose="03070402050302030203" pitchFamily="66" charset="0"/>
                <a:cs typeface="Arial" panose="020B0604020202020204" pitchFamily="34" charset="0"/>
              </a:rPr>
              <a:t>Thank you</a:t>
            </a:r>
          </a:p>
        </p:txBody>
      </p:sp>
    </p:spTree>
    <p:extLst>
      <p:ext uri="{BB962C8B-B14F-4D97-AF65-F5344CB8AC3E}">
        <p14:creationId xmlns:p14="http://schemas.microsoft.com/office/powerpoint/2010/main" val="270661431"/>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243641"/>
      </a:dk2>
      <a:lt2>
        <a:srgbClr val="E8E4E2"/>
      </a:lt2>
      <a:accent1>
        <a:srgbClr val="1D8BCF"/>
      </a:accent1>
      <a:accent2>
        <a:srgbClr val="26B5B0"/>
      </a:accent2>
      <a:accent3>
        <a:srgbClr val="2F53E1"/>
      </a:accent3>
      <a:accent4>
        <a:srgbClr val="CF1D31"/>
      </a:accent4>
      <a:accent5>
        <a:srgbClr val="E1662F"/>
      </a:accent5>
      <a:accent6>
        <a:srgbClr val="CA9A1C"/>
      </a:accent6>
      <a:hlink>
        <a:srgbClr val="BC6D3C"/>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Slice</Template>
  <TotalTime>87</TotalTime>
  <Words>495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Bradley Hand ITC</vt:lpstr>
      <vt:lpstr>Calibri</vt:lpstr>
      <vt:lpstr>Sagona Book</vt:lpstr>
      <vt:lpstr>The Hand Extrablack</vt:lpstr>
      <vt:lpstr>Times New Roman</vt:lpstr>
      <vt:lpstr>BlobVTI</vt:lpstr>
      <vt:lpstr>    Solving farmers queries           using chatbot </vt:lpstr>
      <vt:lpstr>PowerPoint Presentation</vt:lpstr>
      <vt:lpstr>Introduction</vt:lpstr>
      <vt:lpstr>Crop rotation</vt:lpstr>
      <vt:lpstr>Languages &amp; Crops</vt:lpstr>
      <vt:lpstr>Industries nearby and schemes</vt:lpstr>
      <vt:lpstr>Diseases &amp; Details of agricultural officers</vt:lpstr>
      <vt:lpstr>Soil fertility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farmers queries using chatbot</dc:title>
  <dc:creator>kadimisetti suman madhav reddy</dc:creator>
  <cp:lastModifiedBy>kadimisetti suman madhav reddy</cp:lastModifiedBy>
  <cp:revision>12</cp:revision>
  <dcterms:created xsi:type="dcterms:W3CDTF">2020-12-11T08:05:25Z</dcterms:created>
  <dcterms:modified xsi:type="dcterms:W3CDTF">2020-12-11T16:36:30Z</dcterms:modified>
</cp:coreProperties>
</file>