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77" r:id="rId2"/>
    <p:sldId id="257" r:id="rId3"/>
    <p:sldId id="271" r:id="rId4"/>
    <p:sldId id="262" r:id="rId5"/>
    <p:sldId id="263" r:id="rId6"/>
    <p:sldId id="265" r:id="rId7"/>
    <p:sldId id="264" r:id="rId8"/>
    <p:sldId id="273" r:id="rId9"/>
    <p:sldId id="272" r:id="rId10"/>
    <p:sldId id="274" r:id="rId11"/>
    <p:sldId id="258" r:id="rId12"/>
    <p:sldId id="267" r:id="rId13"/>
    <p:sldId id="268" r:id="rId14"/>
    <p:sldId id="269" r:id="rId15"/>
    <p:sldId id="266" r:id="rId16"/>
    <p:sldId id="270" r:id="rId17"/>
    <p:sldId id="260" r:id="rId18"/>
    <p:sldId id="259"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757F50-6C0D-4BCB-B39C-5DD28EEFCF8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3D00165-FC1B-426E-B9EC-5FF69B35C1B2}">
      <dgm:prSet/>
      <dgm:spPr/>
      <dgm:t>
        <a:bodyPr/>
        <a:lstStyle/>
        <a:p>
          <a:r>
            <a:rPr lang="en-IN" dirty="0"/>
            <a:t>HTML                                                                     Visual Studio Code</a:t>
          </a:r>
          <a:endParaRPr lang="en-US" dirty="0"/>
        </a:p>
      </dgm:t>
    </dgm:pt>
    <dgm:pt modelId="{892708EA-C208-476E-A3C7-86D3E600DBAC}" type="parTrans" cxnId="{4D25403B-5274-427F-AE66-7AB6AA8A1620}">
      <dgm:prSet/>
      <dgm:spPr/>
      <dgm:t>
        <a:bodyPr/>
        <a:lstStyle/>
        <a:p>
          <a:endParaRPr lang="en-US"/>
        </a:p>
      </dgm:t>
    </dgm:pt>
    <dgm:pt modelId="{D41ED289-0DF7-4D16-8799-9A18D64FC050}" type="sibTrans" cxnId="{4D25403B-5274-427F-AE66-7AB6AA8A1620}">
      <dgm:prSet/>
      <dgm:spPr/>
      <dgm:t>
        <a:bodyPr/>
        <a:lstStyle/>
        <a:p>
          <a:endParaRPr lang="en-US"/>
        </a:p>
      </dgm:t>
    </dgm:pt>
    <dgm:pt modelId="{69AAC06A-5C53-4E80-BEC8-489F430F34C7}">
      <dgm:prSet/>
      <dgm:spPr/>
      <dgm:t>
        <a:bodyPr/>
        <a:lstStyle/>
        <a:p>
          <a:r>
            <a:rPr lang="en-IN"/>
            <a:t>CSS</a:t>
          </a:r>
          <a:endParaRPr lang="en-US"/>
        </a:p>
      </dgm:t>
    </dgm:pt>
    <dgm:pt modelId="{33C56B76-3E40-4D43-AFE2-4AAD0FCC228F}" type="parTrans" cxnId="{F24FA3B3-9DE2-48B9-A553-3A44640F4214}">
      <dgm:prSet/>
      <dgm:spPr/>
      <dgm:t>
        <a:bodyPr/>
        <a:lstStyle/>
        <a:p>
          <a:endParaRPr lang="en-US"/>
        </a:p>
      </dgm:t>
    </dgm:pt>
    <dgm:pt modelId="{DD1FCBC5-5E2C-44F9-A58C-2A616D946DFC}" type="sibTrans" cxnId="{F24FA3B3-9DE2-48B9-A553-3A44640F4214}">
      <dgm:prSet/>
      <dgm:spPr/>
      <dgm:t>
        <a:bodyPr/>
        <a:lstStyle/>
        <a:p>
          <a:endParaRPr lang="en-US"/>
        </a:p>
      </dgm:t>
    </dgm:pt>
    <dgm:pt modelId="{06F0E0B5-EF7B-4BB4-9ADE-091D0313EF71}">
      <dgm:prSet/>
      <dgm:spPr/>
      <dgm:t>
        <a:bodyPr/>
        <a:lstStyle/>
        <a:p>
          <a:r>
            <a:rPr lang="en-IN"/>
            <a:t>MongoDB</a:t>
          </a:r>
          <a:endParaRPr lang="en-US"/>
        </a:p>
      </dgm:t>
    </dgm:pt>
    <dgm:pt modelId="{F6DE983B-8FCF-451F-AEA5-DF1F9D57ECB8}" type="parTrans" cxnId="{D6AD6A8B-7DED-454E-B32B-E510134D6C3E}">
      <dgm:prSet/>
      <dgm:spPr/>
      <dgm:t>
        <a:bodyPr/>
        <a:lstStyle/>
        <a:p>
          <a:endParaRPr lang="en-US"/>
        </a:p>
      </dgm:t>
    </dgm:pt>
    <dgm:pt modelId="{6FBDAA3F-75F3-4E88-B5CA-F348E646FBCA}" type="sibTrans" cxnId="{D6AD6A8B-7DED-454E-B32B-E510134D6C3E}">
      <dgm:prSet/>
      <dgm:spPr/>
      <dgm:t>
        <a:bodyPr/>
        <a:lstStyle/>
        <a:p>
          <a:endParaRPr lang="en-US"/>
        </a:p>
      </dgm:t>
    </dgm:pt>
    <dgm:pt modelId="{1A5C4AA7-EA33-4DEA-B036-F692277C5C21}">
      <dgm:prSet/>
      <dgm:spPr/>
      <dgm:t>
        <a:bodyPr/>
        <a:lstStyle/>
        <a:p>
          <a:r>
            <a:rPr lang="en-IN"/>
            <a:t>Bootstrap</a:t>
          </a:r>
          <a:endParaRPr lang="en-US"/>
        </a:p>
      </dgm:t>
    </dgm:pt>
    <dgm:pt modelId="{A4DC82E4-A00A-4B57-84F6-EB90C23A6E3D}" type="parTrans" cxnId="{B4441360-47E9-40B2-ABB9-51C954A6A8CE}">
      <dgm:prSet/>
      <dgm:spPr/>
      <dgm:t>
        <a:bodyPr/>
        <a:lstStyle/>
        <a:p>
          <a:endParaRPr lang="en-US"/>
        </a:p>
      </dgm:t>
    </dgm:pt>
    <dgm:pt modelId="{F212B3C3-91C4-46D7-8E55-349EDF2F4BF0}" type="sibTrans" cxnId="{B4441360-47E9-40B2-ABB9-51C954A6A8CE}">
      <dgm:prSet/>
      <dgm:spPr/>
      <dgm:t>
        <a:bodyPr/>
        <a:lstStyle/>
        <a:p>
          <a:endParaRPr lang="en-US"/>
        </a:p>
      </dgm:t>
    </dgm:pt>
    <dgm:pt modelId="{2863B3BB-6C20-4D11-BAB7-D3AD399D29A0}">
      <dgm:prSet/>
      <dgm:spPr/>
      <dgm:t>
        <a:bodyPr/>
        <a:lstStyle/>
        <a:p>
          <a:r>
            <a:rPr lang="en-IN"/>
            <a:t>JavaScript</a:t>
          </a:r>
          <a:endParaRPr lang="en-US"/>
        </a:p>
      </dgm:t>
    </dgm:pt>
    <dgm:pt modelId="{56FE92DF-DDAA-4224-A03C-D99C1BF5ED47}" type="parTrans" cxnId="{4E430F35-7AD9-4DDE-901D-35EE7CB5853E}">
      <dgm:prSet/>
      <dgm:spPr/>
      <dgm:t>
        <a:bodyPr/>
        <a:lstStyle/>
        <a:p>
          <a:endParaRPr lang="en-US"/>
        </a:p>
      </dgm:t>
    </dgm:pt>
    <dgm:pt modelId="{019F5814-50FC-44FB-9367-0FD7156E6379}" type="sibTrans" cxnId="{4E430F35-7AD9-4DDE-901D-35EE7CB5853E}">
      <dgm:prSet/>
      <dgm:spPr/>
      <dgm:t>
        <a:bodyPr/>
        <a:lstStyle/>
        <a:p>
          <a:endParaRPr lang="en-US"/>
        </a:p>
      </dgm:t>
    </dgm:pt>
    <dgm:pt modelId="{8DFD54AD-DBEB-4FA5-9684-4971F1A50D0F}" type="pres">
      <dgm:prSet presAssocID="{9D757F50-6C0D-4BCB-B39C-5DD28EEFCF83}" presName="linear" presStyleCnt="0">
        <dgm:presLayoutVars>
          <dgm:animLvl val="lvl"/>
          <dgm:resizeHandles val="exact"/>
        </dgm:presLayoutVars>
      </dgm:prSet>
      <dgm:spPr/>
    </dgm:pt>
    <dgm:pt modelId="{DD04849A-B5B0-4BCC-ADAB-46C291C7B860}" type="pres">
      <dgm:prSet presAssocID="{53D00165-FC1B-426E-B9EC-5FF69B35C1B2}" presName="parentText" presStyleLbl="node1" presStyleIdx="0" presStyleCnt="5">
        <dgm:presLayoutVars>
          <dgm:chMax val="0"/>
          <dgm:bulletEnabled val="1"/>
        </dgm:presLayoutVars>
      </dgm:prSet>
      <dgm:spPr/>
    </dgm:pt>
    <dgm:pt modelId="{DE686168-7430-4FC4-B55F-18E6096AF9DB}" type="pres">
      <dgm:prSet presAssocID="{D41ED289-0DF7-4D16-8799-9A18D64FC050}" presName="spacer" presStyleCnt="0"/>
      <dgm:spPr/>
    </dgm:pt>
    <dgm:pt modelId="{85D71F71-9B02-45EB-955C-CAEEECF33DE6}" type="pres">
      <dgm:prSet presAssocID="{69AAC06A-5C53-4E80-BEC8-489F430F34C7}" presName="parentText" presStyleLbl="node1" presStyleIdx="1" presStyleCnt="5">
        <dgm:presLayoutVars>
          <dgm:chMax val="0"/>
          <dgm:bulletEnabled val="1"/>
        </dgm:presLayoutVars>
      </dgm:prSet>
      <dgm:spPr/>
    </dgm:pt>
    <dgm:pt modelId="{1B4BE182-7F1D-49A9-AAB0-12C4D814DB60}" type="pres">
      <dgm:prSet presAssocID="{DD1FCBC5-5E2C-44F9-A58C-2A616D946DFC}" presName="spacer" presStyleCnt="0"/>
      <dgm:spPr/>
    </dgm:pt>
    <dgm:pt modelId="{934C6D68-DAFE-456B-9F76-9C8011A4FFC6}" type="pres">
      <dgm:prSet presAssocID="{06F0E0B5-EF7B-4BB4-9ADE-091D0313EF71}" presName="parentText" presStyleLbl="node1" presStyleIdx="2" presStyleCnt="5">
        <dgm:presLayoutVars>
          <dgm:chMax val="0"/>
          <dgm:bulletEnabled val="1"/>
        </dgm:presLayoutVars>
      </dgm:prSet>
      <dgm:spPr/>
    </dgm:pt>
    <dgm:pt modelId="{165218C7-5D8F-4BE6-A81D-076B2BCB8786}" type="pres">
      <dgm:prSet presAssocID="{6FBDAA3F-75F3-4E88-B5CA-F348E646FBCA}" presName="spacer" presStyleCnt="0"/>
      <dgm:spPr/>
    </dgm:pt>
    <dgm:pt modelId="{4668B0E1-C3E8-4650-976D-F688FBD88092}" type="pres">
      <dgm:prSet presAssocID="{1A5C4AA7-EA33-4DEA-B036-F692277C5C21}" presName="parentText" presStyleLbl="node1" presStyleIdx="3" presStyleCnt="5">
        <dgm:presLayoutVars>
          <dgm:chMax val="0"/>
          <dgm:bulletEnabled val="1"/>
        </dgm:presLayoutVars>
      </dgm:prSet>
      <dgm:spPr/>
    </dgm:pt>
    <dgm:pt modelId="{36AD4A8B-BEEC-4778-B656-9EC96D574690}" type="pres">
      <dgm:prSet presAssocID="{F212B3C3-91C4-46D7-8E55-349EDF2F4BF0}" presName="spacer" presStyleCnt="0"/>
      <dgm:spPr/>
    </dgm:pt>
    <dgm:pt modelId="{28F5D824-DF84-462F-9382-41CCB5CFFAAD}" type="pres">
      <dgm:prSet presAssocID="{2863B3BB-6C20-4D11-BAB7-D3AD399D29A0}" presName="parentText" presStyleLbl="node1" presStyleIdx="4" presStyleCnt="5">
        <dgm:presLayoutVars>
          <dgm:chMax val="0"/>
          <dgm:bulletEnabled val="1"/>
        </dgm:presLayoutVars>
      </dgm:prSet>
      <dgm:spPr/>
    </dgm:pt>
  </dgm:ptLst>
  <dgm:cxnLst>
    <dgm:cxn modelId="{4E430F35-7AD9-4DDE-901D-35EE7CB5853E}" srcId="{9D757F50-6C0D-4BCB-B39C-5DD28EEFCF83}" destId="{2863B3BB-6C20-4D11-BAB7-D3AD399D29A0}" srcOrd="4" destOrd="0" parTransId="{56FE92DF-DDAA-4224-A03C-D99C1BF5ED47}" sibTransId="{019F5814-50FC-44FB-9367-0FD7156E6379}"/>
    <dgm:cxn modelId="{4D25403B-5274-427F-AE66-7AB6AA8A1620}" srcId="{9D757F50-6C0D-4BCB-B39C-5DD28EEFCF83}" destId="{53D00165-FC1B-426E-B9EC-5FF69B35C1B2}" srcOrd="0" destOrd="0" parTransId="{892708EA-C208-476E-A3C7-86D3E600DBAC}" sibTransId="{D41ED289-0DF7-4D16-8799-9A18D64FC050}"/>
    <dgm:cxn modelId="{B4441360-47E9-40B2-ABB9-51C954A6A8CE}" srcId="{9D757F50-6C0D-4BCB-B39C-5DD28EEFCF83}" destId="{1A5C4AA7-EA33-4DEA-B036-F692277C5C21}" srcOrd="3" destOrd="0" parTransId="{A4DC82E4-A00A-4B57-84F6-EB90C23A6E3D}" sibTransId="{F212B3C3-91C4-46D7-8E55-349EDF2F4BF0}"/>
    <dgm:cxn modelId="{C9681869-92A2-4884-83F6-0E37B9502CED}" type="presOf" srcId="{1A5C4AA7-EA33-4DEA-B036-F692277C5C21}" destId="{4668B0E1-C3E8-4650-976D-F688FBD88092}" srcOrd="0" destOrd="0" presId="urn:microsoft.com/office/officeart/2005/8/layout/vList2"/>
    <dgm:cxn modelId="{E9781F89-D9D5-4A28-81DE-A41E63222150}" type="presOf" srcId="{53D00165-FC1B-426E-B9EC-5FF69B35C1B2}" destId="{DD04849A-B5B0-4BCC-ADAB-46C291C7B860}" srcOrd="0" destOrd="0" presId="urn:microsoft.com/office/officeart/2005/8/layout/vList2"/>
    <dgm:cxn modelId="{D6AD6A8B-7DED-454E-B32B-E510134D6C3E}" srcId="{9D757F50-6C0D-4BCB-B39C-5DD28EEFCF83}" destId="{06F0E0B5-EF7B-4BB4-9ADE-091D0313EF71}" srcOrd="2" destOrd="0" parTransId="{F6DE983B-8FCF-451F-AEA5-DF1F9D57ECB8}" sibTransId="{6FBDAA3F-75F3-4E88-B5CA-F348E646FBCA}"/>
    <dgm:cxn modelId="{05C7868E-2D1B-495A-9F0C-5CB897D2CB84}" type="presOf" srcId="{2863B3BB-6C20-4D11-BAB7-D3AD399D29A0}" destId="{28F5D824-DF84-462F-9382-41CCB5CFFAAD}" srcOrd="0" destOrd="0" presId="urn:microsoft.com/office/officeart/2005/8/layout/vList2"/>
    <dgm:cxn modelId="{F24FA3B3-9DE2-48B9-A553-3A44640F4214}" srcId="{9D757F50-6C0D-4BCB-B39C-5DD28EEFCF83}" destId="{69AAC06A-5C53-4E80-BEC8-489F430F34C7}" srcOrd="1" destOrd="0" parTransId="{33C56B76-3E40-4D43-AFE2-4AAD0FCC228F}" sibTransId="{DD1FCBC5-5E2C-44F9-A58C-2A616D946DFC}"/>
    <dgm:cxn modelId="{05D362D2-6F39-4F7F-A8D6-6C94CA289A23}" type="presOf" srcId="{9D757F50-6C0D-4BCB-B39C-5DD28EEFCF83}" destId="{8DFD54AD-DBEB-4FA5-9684-4971F1A50D0F}" srcOrd="0" destOrd="0" presId="urn:microsoft.com/office/officeart/2005/8/layout/vList2"/>
    <dgm:cxn modelId="{FDE1C8DF-E56D-4A40-9BDE-719BD75B4908}" type="presOf" srcId="{69AAC06A-5C53-4E80-BEC8-489F430F34C7}" destId="{85D71F71-9B02-45EB-955C-CAEEECF33DE6}" srcOrd="0" destOrd="0" presId="urn:microsoft.com/office/officeart/2005/8/layout/vList2"/>
    <dgm:cxn modelId="{33C9C4EA-5A68-4377-AC55-C5771399AB83}" type="presOf" srcId="{06F0E0B5-EF7B-4BB4-9ADE-091D0313EF71}" destId="{934C6D68-DAFE-456B-9F76-9C8011A4FFC6}" srcOrd="0" destOrd="0" presId="urn:microsoft.com/office/officeart/2005/8/layout/vList2"/>
    <dgm:cxn modelId="{25C4A43F-4378-42BB-96B9-63C63F479EF0}" type="presParOf" srcId="{8DFD54AD-DBEB-4FA5-9684-4971F1A50D0F}" destId="{DD04849A-B5B0-4BCC-ADAB-46C291C7B860}" srcOrd="0" destOrd="0" presId="urn:microsoft.com/office/officeart/2005/8/layout/vList2"/>
    <dgm:cxn modelId="{9F103311-C379-44AA-B8C2-7679C49E0BFB}" type="presParOf" srcId="{8DFD54AD-DBEB-4FA5-9684-4971F1A50D0F}" destId="{DE686168-7430-4FC4-B55F-18E6096AF9DB}" srcOrd="1" destOrd="0" presId="urn:microsoft.com/office/officeart/2005/8/layout/vList2"/>
    <dgm:cxn modelId="{7DCDB6BF-13C5-47FC-9E5F-94AF58E4E947}" type="presParOf" srcId="{8DFD54AD-DBEB-4FA5-9684-4971F1A50D0F}" destId="{85D71F71-9B02-45EB-955C-CAEEECF33DE6}" srcOrd="2" destOrd="0" presId="urn:microsoft.com/office/officeart/2005/8/layout/vList2"/>
    <dgm:cxn modelId="{16D55EE2-95AF-4A52-9B77-57AB8AA4339E}" type="presParOf" srcId="{8DFD54AD-DBEB-4FA5-9684-4971F1A50D0F}" destId="{1B4BE182-7F1D-49A9-AAB0-12C4D814DB60}" srcOrd="3" destOrd="0" presId="urn:microsoft.com/office/officeart/2005/8/layout/vList2"/>
    <dgm:cxn modelId="{99B6EEA1-3A74-4C4D-99D3-BDFF39DCC374}" type="presParOf" srcId="{8DFD54AD-DBEB-4FA5-9684-4971F1A50D0F}" destId="{934C6D68-DAFE-456B-9F76-9C8011A4FFC6}" srcOrd="4" destOrd="0" presId="urn:microsoft.com/office/officeart/2005/8/layout/vList2"/>
    <dgm:cxn modelId="{AF201659-AF84-44D5-8E91-828B473EB0E8}" type="presParOf" srcId="{8DFD54AD-DBEB-4FA5-9684-4971F1A50D0F}" destId="{165218C7-5D8F-4BE6-A81D-076B2BCB8786}" srcOrd="5" destOrd="0" presId="urn:microsoft.com/office/officeart/2005/8/layout/vList2"/>
    <dgm:cxn modelId="{3639EA78-76D6-4DE9-A8D9-4A518158E32B}" type="presParOf" srcId="{8DFD54AD-DBEB-4FA5-9684-4971F1A50D0F}" destId="{4668B0E1-C3E8-4650-976D-F688FBD88092}" srcOrd="6" destOrd="0" presId="urn:microsoft.com/office/officeart/2005/8/layout/vList2"/>
    <dgm:cxn modelId="{E48053D9-D02A-46CA-B8C5-B206C745BCC9}" type="presParOf" srcId="{8DFD54AD-DBEB-4FA5-9684-4971F1A50D0F}" destId="{36AD4A8B-BEEC-4778-B656-9EC96D574690}" srcOrd="7" destOrd="0" presId="urn:microsoft.com/office/officeart/2005/8/layout/vList2"/>
    <dgm:cxn modelId="{4F2298E4-3C99-4592-9555-D6D6AEF77AD6}" type="presParOf" srcId="{8DFD54AD-DBEB-4FA5-9684-4971F1A50D0F}" destId="{28F5D824-DF84-462F-9382-41CCB5CFFAAD}"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3F94E14-06C5-4EA4-AF19-78BDA8EF8AD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A7AF542-4F41-4528-A0B2-D0BD32EEABE4}">
      <dgm:prSet/>
      <dgm:spPr/>
      <dgm:t>
        <a:bodyPr/>
        <a:lstStyle/>
        <a:p>
          <a:pPr>
            <a:lnSpc>
              <a:spcPct val="100000"/>
            </a:lnSpc>
          </a:pPr>
          <a:r>
            <a:rPr lang="en-IN" dirty="0"/>
            <a:t>From this project, I have learnt the concept of React JS and how it is useful in developing ecommerce website.</a:t>
          </a:r>
          <a:endParaRPr lang="en-US" dirty="0"/>
        </a:p>
      </dgm:t>
    </dgm:pt>
    <dgm:pt modelId="{0E35A6CF-EB92-443E-8EEF-D983FAE58A52}" type="parTrans" cxnId="{BA3EC16F-35A5-403E-9460-B268AD1510D1}">
      <dgm:prSet/>
      <dgm:spPr/>
      <dgm:t>
        <a:bodyPr/>
        <a:lstStyle/>
        <a:p>
          <a:endParaRPr lang="en-US"/>
        </a:p>
      </dgm:t>
    </dgm:pt>
    <dgm:pt modelId="{566F611E-B0B6-4726-8EFA-D44A2BC370B7}" type="sibTrans" cxnId="{BA3EC16F-35A5-403E-9460-B268AD1510D1}">
      <dgm:prSet/>
      <dgm:spPr/>
      <dgm:t>
        <a:bodyPr/>
        <a:lstStyle/>
        <a:p>
          <a:endParaRPr lang="en-US"/>
        </a:p>
      </dgm:t>
    </dgm:pt>
    <dgm:pt modelId="{6CDB8B41-C984-41D1-825D-46932AFA4848}">
      <dgm:prSet/>
      <dgm:spPr/>
      <dgm:t>
        <a:bodyPr/>
        <a:lstStyle/>
        <a:p>
          <a:pPr>
            <a:lnSpc>
              <a:spcPct val="100000"/>
            </a:lnSpc>
          </a:pPr>
          <a:r>
            <a:rPr lang="en-IN" dirty="0"/>
            <a:t>Importance of ecommerce website to the society and developed the simple website.</a:t>
          </a:r>
          <a:endParaRPr lang="en-US" dirty="0"/>
        </a:p>
      </dgm:t>
    </dgm:pt>
    <dgm:pt modelId="{CBE9C684-A629-4DF0-8DF8-A55013478938}" type="parTrans" cxnId="{1870530E-7C67-45E8-83D6-BFFABC26E4B6}">
      <dgm:prSet/>
      <dgm:spPr/>
      <dgm:t>
        <a:bodyPr/>
        <a:lstStyle/>
        <a:p>
          <a:endParaRPr lang="en-US"/>
        </a:p>
      </dgm:t>
    </dgm:pt>
    <dgm:pt modelId="{551196FC-F086-492A-90A4-91FE4FBDE66B}" type="sibTrans" cxnId="{1870530E-7C67-45E8-83D6-BFFABC26E4B6}">
      <dgm:prSet/>
      <dgm:spPr/>
      <dgm:t>
        <a:bodyPr/>
        <a:lstStyle/>
        <a:p>
          <a:endParaRPr lang="en-US"/>
        </a:p>
      </dgm:t>
    </dgm:pt>
    <dgm:pt modelId="{0544A63B-78A5-4762-9990-4675859324DE}" type="pres">
      <dgm:prSet presAssocID="{A3F94E14-06C5-4EA4-AF19-78BDA8EF8ADB}" presName="root" presStyleCnt="0">
        <dgm:presLayoutVars>
          <dgm:dir/>
          <dgm:resizeHandles val="exact"/>
        </dgm:presLayoutVars>
      </dgm:prSet>
      <dgm:spPr/>
    </dgm:pt>
    <dgm:pt modelId="{B6890D91-573C-41F7-BD82-C95F8E0CBA14}" type="pres">
      <dgm:prSet presAssocID="{4A7AF542-4F41-4528-A0B2-D0BD32EEABE4}" presName="compNode" presStyleCnt="0"/>
      <dgm:spPr/>
    </dgm:pt>
    <dgm:pt modelId="{5EBAF4D1-4EC4-4F9F-A082-00EEFBD8F42C}" type="pres">
      <dgm:prSet presAssocID="{4A7AF542-4F41-4528-A0B2-D0BD32EEABE4}" presName="bgRect" presStyleLbl="bgShp" presStyleIdx="0" presStyleCnt="2"/>
      <dgm:spPr/>
    </dgm:pt>
    <dgm:pt modelId="{078D6D35-E7D8-4585-B9B6-10E8981D3697}" type="pres">
      <dgm:prSet presAssocID="{4A7AF542-4F41-4528-A0B2-D0BD32EEABE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CE46FE6F-65BA-41B4-A207-2CC24EB9CCEA}" type="pres">
      <dgm:prSet presAssocID="{4A7AF542-4F41-4528-A0B2-D0BD32EEABE4}" presName="spaceRect" presStyleCnt="0"/>
      <dgm:spPr/>
    </dgm:pt>
    <dgm:pt modelId="{2D587268-679B-4352-AE9B-7439D2CAC26C}" type="pres">
      <dgm:prSet presAssocID="{4A7AF542-4F41-4528-A0B2-D0BD32EEABE4}" presName="parTx" presStyleLbl="revTx" presStyleIdx="0" presStyleCnt="2">
        <dgm:presLayoutVars>
          <dgm:chMax val="0"/>
          <dgm:chPref val="0"/>
        </dgm:presLayoutVars>
      </dgm:prSet>
      <dgm:spPr/>
    </dgm:pt>
    <dgm:pt modelId="{ABF6663E-010B-4B30-B57D-4E6F8D1F0499}" type="pres">
      <dgm:prSet presAssocID="{566F611E-B0B6-4726-8EFA-D44A2BC370B7}" presName="sibTrans" presStyleCnt="0"/>
      <dgm:spPr/>
    </dgm:pt>
    <dgm:pt modelId="{8DEB3A35-3A7B-4052-9D42-FBB34501C6FB}" type="pres">
      <dgm:prSet presAssocID="{6CDB8B41-C984-41D1-825D-46932AFA4848}" presName="compNode" presStyleCnt="0"/>
      <dgm:spPr/>
    </dgm:pt>
    <dgm:pt modelId="{44824663-A24A-43DB-8B17-61501A955B3B}" type="pres">
      <dgm:prSet presAssocID="{6CDB8B41-C984-41D1-825D-46932AFA4848}" presName="bgRect" presStyleLbl="bgShp" presStyleIdx="1" presStyleCnt="2"/>
      <dgm:spPr/>
    </dgm:pt>
    <dgm:pt modelId="{FB09DE06-7B17-42DF-A2D4-E61BCD2F12CC}" type="pres">
      <dgm:prSet presAssocID="{6CDB8B41-C984-41D1-825D-46932AFA484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Kiosk"/>
        </a:ext>
      </dgm:extLst>
    </dgm:pt>
    <dgm:pt modelId="{19F33EAA-CD59-4FDE-B999-947FB495E7D3}" type="pres">
      <dgm:prSet presAssocID="{6CDB8B41-C984-41D1-825D-46932AFA4848}" presName="spaceRect" presStyleCnt="0"/>
      <dgm:spPr/>
    </dgm:pt>
    <dgm:pt modelId="{654C047E-C3AC-433B-A082-2134754623AC}" type="pres">
      <dgm:prSet presAssocID="{6CDB8B41-C984-41D1-825D-46932AFA4848}" presName="parTx" presStyleLbl="revTx" presStyleIdx="1" presStyleCnt="2">
        <dgm:presLayoutVars>
          <dgm:chMax val="0"/>
          <dgm:chPref val="0"/>
        </dgm:presLayoutVars>
      </dgm:prSet>
      <dgm:spPr/>
    </dgm:pt>
  </dgm:ptLst>
  <dgm:cxnLst>
    <dgm:cxn modelId="{1870530E-7C67-45E8-83D6-BFFABC26E4B6}" srcId="{A3F94E14-06C5-4EA4-AF19-78BDA8EF8ADB}" destId="{6CDB8B41-C984-41D1-825D-46932AFA4848}" srcOrd="1" destOrd="0" parTransId="{CBE9C684-A629-4DF0-8DF8-A55013478938}" sibTransId="{551196FC-F086-492A-90A4-91FE4FBDE66B}"/>
    <dgm:cxn modelId="{7FB1F361-786D-40F3-A8D4-89759D7E0C55}" type="presOf" srcId="{A3F94E14-06C5-4EA4-AF19-78BDA8EF8ADB}" destId="{0544A63B-78A5-4762-9990-4675859324DE}" srcOrd="0" destOrd="0" presId="urn:microsoft.com/office/officeart/2018/2/layout/IconVerticalSolidList"/>
    <dgm:cxn modelId="{988D2E62-3FA0-4413-B3A8-3E8E0956E1B0}" type="presOf" srcId="{4A7AF542-4F41-4528-A0B2-D0BD32EEABE4}" destId="{2D587268-679B-4352-AE9B-7439D2CAC26C}" srcOrd="0" destOrd="0" presId="urn:microsoft.com/office/officeart/2018/2/layout/IconVerticalSolidList"/>
    <dgm:cxn modelId="{7303894B-8E75-48A3-AC64-E80FE248E3C5}" type="presOf" srcId="{6CDB8B41-C984-41D1-825D-46932AFA4848}" destId="{654C047E-C3AC-433B-A082-2134754623AC}" srcOrd="0" destOrd="0" presId="urn:microsoft.com/office/officeart/2018/2/layout/IconVerticalSolidList"/>
    <dgm:cxn modelId="{BA3EC16F-35A5-403E-9460-B268AD1510D1}" srcId="{A3F94E14-06C5-4EA4-AF19-78BDA8EF8ADB}" destId="{4A7AF542-4F41-4528-A0B2-D0BD32EEABE4}" srcOrd="0" destOrd="0" parTransId="{0E35A6CF-EB92-443E-8EEF-D983FAE58A52}" sibTransId="{566F611E-B0B6-4726-8EFA-D44A2BC370B7}"/>
    <dgm:cxn modelId="{4DECBFA6-E112-445D-99FB-1A21037C8CFC}" type="presParOf" srcId="{0544A63B-78A5-4762-9990-4675859324DE}" destId="{B6890D91-573C-41F7-BD82-C95F8E0CBA14}" srcOrd="0" destOrd="0" presId="urn:microsoft.com/office/officeart/2018/2/layout/IconVerticalSolidList"/>
    <dgm:cxn modelId="{AE8DC3B2-6E14-4C30-8B43-DA5AAA6B0CC7}" type="presParOf" srcId="{B6890D91-573C-41F7-BD82-C95F8E0CBA14}" destId="{5EBAF4D1-4EC4-4F9F-A082-00EEFBD8F42C}" srcOrd="0" destOrd="0" presId="urn:microsoft.com/office/officeart/2018/2/layout/IconVerticalSolidList"/>
    <dgm:cxn modelId="{C34D6754-F0BB-42EE-9E31-F84B74DF8043}" type="presParOf" srcId="{B6890D91-573C-41F7-BD82-C95F8E0CBA14}" destId="{078D6D35-E7D8-4585-B9B6-10E8981D3697}" srcOrd="1" destOrd="0" presId="urn:microsoft.com/office/officeart/2018/2/layout/IconVerticalSolidList"/>
    <dgm:cxn modelId="{5E217A12-EA21-475C-85E5-D2691E42D079}" type="presParOf" srcId="{B6890D91-573C-41F7-BD82-C95F8E0CBA14}" destId="{CE46FE6F-65BA-41B4-A207-2CC24EB9CCEA}" srcOrd="2" destOrd="0" presId="urn:microsoft.com/office/officeart/2018/2/layout/IconVerticalSolidList"/>
    <dgm:cxn modelId="{9D093725-ACD9-45BD-AC1B-2005B79B89D9}" type="presParOf" srcId="{B6890D91-573C-41F7-BD82-C95F8E0CBA14}" destId="{2D587268-679B-4352-AE9B-7439D2CAC26C}" srcOrd="3" destOrd="0" presId="urn:microsoft.com/office/officeart/2018/2/layout/IconVerticalSolidList"/>
    <dgm:cxn modelId="{2C41A225-A0A7-41A9-80DE-8631465E317A}" type="presParOf" srcId="{0544A63B-78A5-4762-9990-4675859324DE}" destId="{ABF6663E-010B-4B30-B57D-4E6F8D1F0499}" srcOrd="1" destOrd="0" presId="urn:microsoft.com/office/officeart/2018/2/layout/IconVerticalSolidList"/>
    <dgm:cxn modelId="{EAAF0382-96BB-4D32-8A14-DBCBC82EDCF2}" type="presParOf" srcId="{0544A63B-78A5-4762-9990-4675859324DE}" destId="{8DEB3A35-3A7B-4052-9D42-FBB34501C6FB}" srcOrd="2" destOrd="0" presId="urn:microsoft.com/office/officeart/2018/2/layout/IconVerticalSolidList"/>
    <dgm:cxn modelId="{5485347C-8914-4FBF-80AF-5DE656B8F891}" type="presParOf" srcId="{8DEB3A35-3A7B-4052-9D42-FBB34501C6FB}" destId="{44824663-A24A-43DB-8B17-61501A955B3B}" srcOrd="0" destOrd="0" presId="urn:microsoft.com/office/officeart/2018/2/layout/IconVerticalSolidList"/>
    <dgm:cxn modelId="{458F5800-C733-4902-BF6D-68C45E32AA73}" type="presParOf" srcId="{8DEB3A35-3A7B-4052-9D42-FBB34501C6FB}" destId="{FB09DE06-7B17-42DF-A2D4-E61BCD2F12CC}" srcOrd="1" destOrd="0" presId="urn:microsoft.com/office/officeart/2018/2/layout/IconVerticalSolidList"/>
    <dgm:cxn modelId="{D67EB7D6-D306-4F4C-8DBE-3E89CC376B06}" type="presParOf" srcId="{8DEB3A35-3A7B-4052-9D42-FBB34501C6FB}" destId="{19F33EAA-CD59-4FDE-B999-947FB495E7D3}" srcOrd="2" destOrd="0" presId="urn:microsoft.com/office/officeart/2018/2/layout/IconVerticalSolidList"/>
    <dgm:cxn modelId="{6FB26AC3-E2C0-4517-A153-928F95468D37}" type="presParOf" srcId="{8DEB3A35-3A7B-4052-9D42-FBB34501C6FB}" destId="{654C047E-C3AC-433B-A082-2134754623A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04849A-B5B0-4BCC-ADAB-46C291C7B860}">
      <dsp:nvSpPr>
        <dsp:cNvPr id="0" name=""/>
        <dsp:cNvSpPr/>
      </dsp:nvSpPr>
      <dsp:spPr>
        <a:xfrm>
          <a:off x="0" y="90831"/>
          <a:ext cx="10753725" cy="62361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N" sz="2600" kern="1200" dirty="0"/>
            <a:t>HTML                                                                     Visual Studio Code</a:t>
          </a:r>
          <a:endParaRPr lang="en-US" sz="2600" kern="1200" dirty="0"/>
        </a:p>
      </dsp:txBody>
      <dsp:txXfrm>
        <a:off x="30442" y="121273"/>
        <a:ext cx="10692841" cy="562726"/>
      </dsp:txXfrm>
    </dsp:sp>
    <dsp:sp modelId="{85D71F71-9B02-45EB-955C-CAEEECF33DE6}">
      <dsp:nvSpPr>
        <dsp:cNvPr id="0" name=""/>
        <dsp:cNvSpPr/>
      </dsp:nvSpPr>
      <dsp:spPr>
        <a:xfrm>
          <a:off x="0" y="789321"/>
          <a:ext cx="10753725" cy="62361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N" sz="2600" kern="1200"/>
            <a:t>CSS</a:t>
          </a:r>
          <a:endParaRPr lang="en-US" sz="2600" kern="1200"/>
        </a:p>
      </dsp:txBody>
      <dsp:txXfrm>
        <a:off x="30442" y="819763"/>
        <a:ext cx="10692841" cy="562726"/>
      </dsp:txXfrm>
    </dsp:sp>
    <dsp:sp modelId="{934C6D68-DAFE-456B-9F76-9C8011A4FFC6}">
      <dsp:nvSpPr>
        <dsp:cNvPr id="0" name=""/>
        <dsp:cNvSpPr/>
      </dsp:nvSpPr>
      <dsp:spPr>
        <a:xfrm>
          <a:off x="0" y="1487811"/>
          <a:ext cx="10753725" cy="62361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N" sz="2600" kern="1200"/>
            <a:t>MongoDB</a:t>
          </a:r>
          <a:endParaRPr lang="en-US" sz="2600" kern="1200"/>
        </a:p>
      </dsp:txBody>
      <dsp:txXfrm>
        <a:off x="30442" y="1518253"/>
        <a:ext cx="10692841" cy="562726"/>
      </dsp:txXfrm>
    </dsp:sp>
    <dsp:sp modelId="{4668B0E1-C3E8-4650-976D-F688FBD88092}">
      <dsp:nvSpPr>
        <dsp:cNvPr id="0" name=""/>
        <dsp:cNvSpPr/>
      </dsp:nvSpPr>
      <dsp:spPr>
        <a:xfrm>
          <a:off x="0" y="2186302"/>
          <a:ext cx="10753725" cy="62361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N" sz="2600" kern="1200"/>
            <a:t>Bootstrap</a:t>
          </a:r>
          <a:endParaRPr lang="en-US" sz="2600" kern="1200"/>
        </a:p>
      </dsp:txBody>
      <dsp:txXfrm>
        <a:off x="30442" y="2216744"/>
        <a:ext cx="10692841" cy="562726"/>
      </dsp:txXfrm>
    </dsp:sp>
    <dsp:sp modelId="{28F5D824-DF84-462F-9382-41CCB5CFFAAD}">
      <dsp:nvSpPr>
        <dsp:cNvPr id="0" name=""/>
        <dsp:cNvSpPr/>
      </dsp:nvSpPr>
      <dsp:spPr>
        <a:xfrm>
          <a:off x="0" y="2884791"/>
          <a:ext cx="10753725" cy="62361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N" sz="2600" kern="1200"/>
            <a:t>JavaScript</a:t>
          </a:r>
          <a:endParaRPr lang="en-US" sz="2600" kern="1200"/>
        </a:p>
      </dsp:txBody>
      <dsp:txXfrm>
        <a:off x="30442" y="2915233"/>
        <a:ext cx="10692841" cy="5627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BAF4D1-4EC4-4F9F-A082-00EEFBD8F42C}">
      <dsp:nvSpPr>
        <dsp:cNvPr id="0" name=""/>
        <dsp:cNvSpPr/>
      </dsp:nvSpPr>
      <dsp:spPr>
        <a:xfrm>
          <a:off x="0" y="852586"/>
          <a:ext cx="6391275" cy="157400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8D6D35-E7D8-4585-B9B6-10E8981D3697}">
      <dsp:nvSpPr>
        <dsp:cNvPr id="0" name=""/>
        <dsp:cNvSpPr/>
      </dsp:nvSpPr>
      <dsp:spPr>
        <a:xfrm>
          <a:off x="476136" y="1206738"/>
          <a:ext cx="865703" cy="8657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D587268-679B-4352-AE9B-7439D2CAC26C}">
      <dsp:nvSpPr>
        <dsp:cNvPr id="0" name=""/>
        <dsp:cNvSpPr/>
      </dsp:nvSpPr>
      <dsp:spPr>
        <a:xfrm>
          <a:off x="1817977" y="852586"/>
          <a:ext cx="4573297" cy="1574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582" tIns="166582" rIns="166582" bIns="166582" numCol="1" spcCol="1270" anchor="ctr" anchorCtr="0">
          <a:noAutofit/>
        </a:bodyPr>
        <a:lstStyle/>
        <a:p>
          <a:pPr marL="0" lvl="0" indent="0" algn="l" defTabSz="844550">
            <a:lnSpc>
              <a:spcPct val="100000"/>
            </a:lnSpc>
            <a:spcBef>
              <a:spcPct val="0"/>
            </a:spcBef>
            <a:spcAft>
              <a:spcPct val="35000"/>
            </a:spcAft>
            <a:buNone/>
          </a:pPr>
          <a:r>
            <a:rPr lang="en-IN" sz="1900" kern="1200" dirty="0"/>
            <a:t>From this project, I have learnt the concept of React JS and how it is useful in developing ecommerce website.</a:t>
          </a:r>
          <a:endParaRPr lang="en-US" sz="1900" kern="1200" dirty="0"/>
        </a:p>
      </dsp:txBody>
      <dsp:txXfrm>
        <a:off x="1817977" y="852586"/>
        <a:ext cx="4573297" cy="1574006"/>
      </dsp:txXfrm>
    </dsp:sp>
    <dsp:sp modelId="{44824663-A24A-43DB-8B17-61501A955B3B}">
      <dsp:nvSpPr>
        <dsp:cNvPr id="0" name=""/>
        <dsp:cNvSpPr/>
      </dsp:nvSpPr>
      <dsp:spPr>
        <a:xfrm>
          <a:off x="0" y="2820094"/>
          <a:ext cx="6391275" cy="157400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09DE06-7B17-42DF-A2D4-E61BCD2F12CC}">
      <dsp:nvSpPr>
        <dsp:cNvPr id="0" name=""/>
        <dsp:cNvSpPr/>
      </dsp:nvSpPr>
      <dsp:spPr>
        <a:xfrm>
          <a:off x="476136" y="3174245"/>
          <a:ext cx="865703" cy="8657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54C047E-C3AC-433B-A082-2134754623AC}">
      <dsp:nvSpPr>
        <dsp:cNvPr id="0" name=""/>
        <dsp:cNvSpPr/>
      </dsp:nvSpPr>
      <dsp:spPr>
        <a:xfrm>
          <a:off x="1817977" y="2820094"/>
          <a:ext cx="4573297" cy="1574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582" tIns="166582" rIns="166582" bIns="166582" numCol="1" spcCol="1270" anchor="ctr" anchorCtr="0">
          <a:noAutofit/>
        </a:bodyPr>
        <a:lstStyle/>
        <a:p>
          <a:pPr marL="0" lvl="0" indent="0" algn="l" defTabSz="844550">
            <a:lnSpc>
              <a:spcPct val="100000"/>
            </a:lnSpc>
            <a:spcBef>
              <a:spcPct val="0"/>
            </a:spcBef>
            <a:spcAft>
              <a:spcPct val="35000"/>
            </a:spcAft>
            <a:buNone/>
          </a:pPr>
          <a:r>
            <a:rPr lang="en-IN" sz="1900" kern="1200" dirty="0"/>
            <a:t>Importance of ecommerce website to the society and developed the simple website.</a:t>
          </a:r>
          <a:endParaRPr lang="en-US" sz="1900" kern="1200" dirty="0"/>
        </a:p>
      </dsp:txBody>
      <dsp:txXfrm>
        <a:off x="1817977" y="2820094"/>
        <a:ext cx="4573297" cy="157400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F2CE4C7C-782D-48EC-84F3-BBF3861E06B6}" type="datetimeFigureOut">
              <a:rPr lang="en-IN" smtClean="0"/>
              <a:t>20-03-2021</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5E856D2-FC48-462A-BCE3-984C025E2FE5}" type="slidenum">
              <a:rPr lang="en-IN" smtClean="0"/>
              <a:t>‹#›</a:t>
            </a:fld>
            <a:endParaRPr lang="en-IN"/>
          </a:p>
        </p:txBody>
      </p:sp>
    </p:spTree>
    <p:extLst>
      <p:ext uri="{BB962C8B-B14F-4D97-AF65-F5344CB8AC3E}">
        <p14:creationId xmlns:p14="http://schemas.microsoft.com/office/powerpoint/2010/main" val="2142158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CE4C7C-782D-48EC-84F3-BBF3861E06B6}" type="datetimeFigureOut">
              <a:rPr lang="en-IN" smtClean="0"/>
              <a:t>20-03-2021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5E856D2-FC48-462A-BCE3-984C025E2FE5}" type="slidenum">
              <a:rPr lang="en-IN" smtClean="0"/>
              <a:t>‹#›</a:t>
            </a:fld>
            <a:endParaRPr lang="en-IN"/>
          </a:p>
        </p:txBody>
      </p:sp>
    </p:spTree>
    <p:extLst>
      <p:ext uri="{BB962C8B-B14F-4D97-AF65-F5344CB8AC3E}">
        <p14:creationId xmlns:p14="http://schemas.microsoft.com/office/powerpoint/2010/main" val="3411486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2CE4C7C-782D-48EC-84F3-BBF3861E06B6}" type="datetimeFigureOut">
              <a:rPr lang="en-IN" smtClean="0"/>
              <a:t>20-03-2021</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5E856D2-FC48-462A-BCE3-984C025E2FE5}" type="slidenum">
              <a:rPr lang="en-IN" smtClean="0"/>
              <a:t>‹#›</a:t>
            </a:fld>
            <a:endParaRPr lang="en-IN"/>
          </a:p>
        </p:txBody>
      </p:sp>
    </p:spTree>
    <p:extLst>
      <p:ext uri="{BB962C8B-B14F-4D97-AF65-F5344CB8AC3E}">
        <p14:creationId xmlns:p14="http://schemas.microsoft.com/office/powerpoint/2010/main" val="2236791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2CE4C7C-782D-48EC-84F3-BBF3861E06B6}" type="datetimeFigureOut">
              <a:rPr lang="en-IN" smtClean="0"/>
              <a:t>20-03-2021</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5E856D2-FC48-462A-BCE3-984C025E2FE5}" type="slidenum">
              <a:rPr lang="en-IN" smtClean="0"/>
              <a:t>‹#›</a:t>
            </a:fld>
            <a:endParaRPr lang="en-IN"/>
          </a:p>
        </p:txBody>
      </p:sp>
    </p:spTree>
    <p:extLst>
      <p:ext uri="{BB962C8B-B14F-4D97-AF65-F5344CB8AC3E}">
        <p14:creationId xmlns:p14="http://schemas.microsoft.com/office/powerpoint/2010/main" val="1748650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CE4C7C-782D-48EC-84F3-BBF3861E06B6}" type="datetimeFigureOut">
              <a:rPr lang="en-IN" smtClean="0"/>
              <a:t>20-03-2021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5E856D2-FC48-462A-BCE3-984C025E2FE5}" type="slidenum">
              <a:rPr lang="en-IN" smtClean="0"/>
              <a:t>‹#›</a:t>
            </a:fld>
            <a:endParaRPr lang="en-IN"/>
          </a:p>
        </p:txBody>
      </p:sp>
    </p:spTree>
    <p:extLst>
      <p:ext uri="{BB962C8B-B14F-4D97-AF65-F5344CB8AC3E}">
        <p14:creationId xmlns:p14="http://schemas.microsoft.com/office/powerpoint/2010/main" val="10544418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2CE4C7C-782D-48EC-84F3-BBF3861E06B6}" type="datetimeFigureOut">
              <a:rPr lang="en-IN" smtClean="0"/>
              <a:t>20-03-2021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5E856D2-FC48-462A-BCE3-984C025E2FE5}" type="slidenum">
              <a:rPr lang="en-IN" smtClean="0"/>
              <a:t>‹#›</a:t>
            </a:fld>
            <a:endParaRPr lang="en-IN"/>
          </a:p>
        </p:txBody>
      </p:sp>
    </p:spTree>
    <p:extLst>
      <p:ext uri="{BB962C8B-B14F-4D97-AF65-F5344CB8AC3E}">
        <p14:creationId xmlns:p14="http://schemas.microsoft.com/office/powerpoint/2010/main" val="34728344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2CE4C7C-782D-48EC-84F3-BBF3861E06B6}" type="datetimeFigureOut">
              <a:rPr lang="en-IN" smtClean="0"/>
              <a:t>20-03-2021</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75E856D2-FC48-462A-BCE3-984C025E2FE5}" type="slidenum">
              <a:rPr lang="en-IN" smtClean="0"/>
              <a:t>‹#›</a:t>
            </a:fld>
            <a:endParaRPr lang="en-IN"/>
          </a:p>
        </p:txBody>
      </p:sp>
    </p:spTree>
    <p:extLst>
      <p:ext uri="{BB962C8B-B14F-4D97-AF65-F5344CB8AC3E}">
        <p14:creationId xmlns:p14="http://schemas.microsoft.com/office/powerpoint/2010/main" val="40793095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F2CE4C7C-782D-48EC-84F3-BBF3861E06B6}" type="datetimeFigureOut">
              <a:rPr lang="en-IN" smtClean="0"/>
              <a:t>20-03-2021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E856D2-FC48-462A-BCE3-984C025E2FE5}" type="slidenum">
              <a:rPr lang="en-IN" smtClean="0"/>
              <a:t>‹#›</a:t>
            </a:fld>
            <a:endParaRPr lang="en-IN"/>
          </a:p>
        </p:txBody>
      </p:sp>
    </p:spTree>
    <p:extLst>
      <p:ext uri="{BB962C8B-B14F-4D97-AF65-F5344CB8AC3E}">
        <p14:creationId xmlns:p14="http://schemas.microsoft.com/office/powerpoint/2010/main" val="18187413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F2CE4C7C-782D-48EC-84F3-BBF3861E06B6}" type="datetimeFigureOut">
              <a:rPr lang="en-IN" smtClean="0"/>
              <a:t>20-03-2021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5E856D2-FC48-462A-BCE3-984C025E2FE5}" type="slidenum">
              <a:rPr lang="en-IN" smtClean="0"/>
              <a:t>‹#›</a:t>
            </a:fld>
            <a:endParaRPr lang="en-IN"/>
          </a:p>
        </p:txBody>
      </p:sp>
    </p:spTree>
    <p:extLst>
      <p:ext uri="{BB962C8B-B14F-4D97-AF65-F5344CB8AC3E}">
        <p14:creationId xmlns:p14="http://schemas.microsoft.com/office/powerpoint/2010/main" val="134082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CE4C7C-782D-48EC-84F3-BBF3861E06B6}" type="datetimeFigureOut">
              <a:rPr lang="en-IN" smtClean="0"/>
              <a:t>20-03-2021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E856D2-FC48-462A-BCE3-984C025E2FE5}" type="slidenum">
              <a:rPr lang="en-IN" smtClean="0"/>
              <a:t>‹#›</a:t>
            </a:fld>
            <a:endParaRPr lang="en-IN"/>
          </a:p>
        </p:txBody>
      </p:sp>
    </p:spTree>
    <p:extLst>
      <p:ext uri="{BB962C8B-B14F-4D97-AF65-F5344CB8AC3E}">
        <p14:creationId xmlns:p14="http://schemas.microsoft.com/office/powerpoint/2010/main" val="144377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CE4C7C-782D-48EC-84F3-BBF3861E06B6}" type="datetimeFigureOut">
              <a:rPr lang="en-IN" smtClean="0"/>
              <a:t>20-03-2021</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5E856D2-FC48-462A-BCE3-984C025E2FE5}" type="slidenum">
              <a:rPr lang="en-IN" smtClean="0"/>
              <a:t>‹#›</a:t>
            </a:fld>
            <a:endParaRPr lang="en-IN"/>
          </a:p>
        </p:txBody>
      </p:sp>
    </p:spTree>
    <p:extLst>
      <p:ext uri="{BB962C8B-B14F-4D97-AF65-F5344CB8AC3E}">
        <p14:creationId xmlns:p14="http://schemas.microsoft.com/office/powerpoint/2010/main" val="689690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CE4C7C-782D-48EC-84F3-BBF3861E06B6}" type="datetimeFigureOut">
              <a:rPr lang="en-IN" smtClean="0"/>
              <a:t>20-03-2021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E856D2-FC48-462A-BCE3-984C025E2FE5}" type="slidenum">
              <a:rPr lang="en-IN" smtClean="0"/>
              <a:t>‹#›</a:t>
            </a:fld>
            <a:endParaRPr lang="en-IN"/>
          </a:p>
        </p:txBody>
      </p:sp>
    </p:spTree>
    <p:extLst>
      <p:ext uri="{BB962C8B-B14F-4D97-AF65-F5344CB8AC3E}">
        <p14:creationId xmlns:p14="http://schemas.microsoft.com/office/powerpoint/2010/main" val="3785753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CE4C7C-782D-48EC-84F3-BBF3861E06B6}" type="datetimeFigureOut">
              <a:rPr lang="en-IN" smtClean="0"/>
              <a:t>20-03-2021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5E856D2-FC48-462A-BCE3-984C025E2FE5}" type="slidenum">
              <a:rPr lang="en-IN" smtClean="0"/>
              <a:t>‹#›</a:t>
            </a:fld>
            <a:endParaRPr lang="en-IN"/>
          </a:p>
        </p:txBody>
      </p:sp>
    </p:spTree>
    <p:extLst>
      <p:ext uri="{BB962C8B-B14F-4D97-AF65-F5344CB8AC3E}">
        <p14:creationId xmlns:p14="http://schemas.microsoft.com/office/powerpoint/2010/main" val="3654488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CE4C7C-782D-48EC-84F3-BBF3861E06B6}" type="datetimeFigureOut">
              <a:rPr lang="en-IN" smtClean="0"/>
              <a:t>20-03-2021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5E856D2-FC48-462A-BCE3-984C025E2FE5}" type="slidenum">
              <a:rPr lang="en-IN" smtClean="0"/>
              <a:t>‹#›</a:t>
            </a:fld>
            <a:endParaRPr lang="en-IN"/>
          </a:p>
        </p:txBody>
      </p:sp>
    </p:spTree>
    <p:extLst>
      <p:ext uri="{BB962C8B-B14F-4D97-AF65-F5344CB8AC3E}">
        <p14:creationId xmlns:p14="http://schemas.microsoft.com/office/powerpoint/2010/main" val="3859532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CE4C7C-782D-48EC-84F3-BBF3861E06B6}" type="datetimeFigureOut">
              <a:rPr lang="en-IN" smtClean="0"/>
              <a:t>20-03-2021</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5E856D2-FC48-462A-BCE3-984C025E2FE5}" type="slidenum">
              <a:rPr lang="en-IN" smtClean="0"/>
              <a:t>‹#›</a:t>
            </a:fld>
            <a:endParaRPr lang="en-IN"/>
          </a:p>
        </p:txBody>
      </p:sp>
    </p:spTree>
    <p:extLst>
      <p:ext uri="{BB962C8B-B14F-4D97-AF65-F5344CB8AC3E}">
        <p14:creationId xmlns:p14="http://schemas.microsoft.com/office/powerpoint/2010/main" val="2033772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CE4C7C-782D-48EC-84F3-BBF3861E06B6}" type="datetimeFigureOut">
              <a:rPr lang="en-IN" smtClean="0"/>
              <a:t>20-03-2021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5E856D2-FC48-462A-BCE3-984C025E2FE5}" type="slidenum">
              <a:rPr lang="en-IN" smtClean="0"/>
              <a:t>‹#›</a:t>
            </a:fld>
            <a:endParaRPr lang="en-IN"/>
          </a:p>
        </p:txBody>
      </p:sp>
    </p:spTree>
    <p:extLst>
      <p:ext uri="{BB962C8B-B14F-4D97-AF65-F5344CB8AC3E}">
        <p14:creationId xmlns:p14="http://schemas.microsoft.com/office/powerpoint/2010/main" val="1151051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CE4C7C-782D-48EC-84F3-BBF3861E06B6}" type="datetimeFigureOut">
              <a:rPr lang="en-IN" smtClean="0"/>
              <a:t>20-03-2021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5E856D2-FC48-462A-BCE3-984C025E2FE5}" type="slidenum">
              <a:rPr lang="en-IN" smtClean="0"/>
              <a:t>‹#›</a:t>
            </a:fld>
            <a:endParaRPr lang="en-IN"/>
          </a:p>
        </p:txBody>
      </p:sp>
    </p:spTree>
    <p:extLst>
      <p:ext uri="{BB962C8B-B14F-4D97-AF65-F5344CB8AC3E}">
        <p14:creationId xmlns:p14="http://schemas.microsoft.com/office/powerpoint/2010/main" val="840337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2CE4C7C-782D-48EC-84F3-BBF3861E06B6}" type="datetimeFigureOut">
              <a:rPr lang="en-IN" smtClean="0"/>
              <a:t>20-03-2021</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5E856D2-FC48-462A-BCE3-984C025E2FE5}" type="slidenum">
              <a:rPr lang="en-IN" smtClean="0"/>
              <a:t>‹#›</a:t>
            </a:fld>
            <a:endParaRPr lang="en-IN"/>
          </a:p>
        </p:txBody>
      </p:sp>
    </p:spTree>
    <p:extLst>
      <p:ext uri="{BB962C8B-B14F-4D97-AF65-F5344CB8AC3E}">
        <p14:creationId xmlns:p14="http://schemas.microsoft.com/office/powerpoint/2010/main" val="1131165047"/>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help.infusionsoft.com/help/user-permissions-ecommerce" TargetMode="External"/><Relationship Id="rId2" Type="http://schemas.openxmlformats.org/officeDocument/2006/relationships/hyperlink" Target="https://www.investopedia.com/terms/b/btoc.asp#:~:text=The%20term%20business%2Dto%2Dconsumer,referred%20to%20as%20B2C%20compani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investopedia.com/terms/b/btob.as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Rectangle 11">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 name="Freeform 5">
            <a:extLst>
              <a:ext uri="{FF2B5EF4-FFF2-40B4-BE49-F238E27FC236}">
                <a16:creationId xmlns:a16="http://schemas.microsoft.com/office/drawing/2014/main" id="{D22D1B95-2B54-43E9-85D9-B489F6C5D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7D0F3F6D-A49D-4406-8D61-1C4F8D792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a:extLst>
              <a:ext uri="{FF2B5EF4-FFF2-40B4-BE49-F238E27FC236}">
                <a16:creationId xmlns:a16="http://schemas.microsoft.com/office/drawing/2014/main" id="{D953A318-DA8D-4405-9536-D889E45C5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0" name="Rectangle 19">
            <a:extLst>
              <a:ext uri="{FF2B5EF4-FFF2-40B4-BE49-F238E27FC236}">
                <a16:creationId xmlns:a16="http://schemas.microsoft.com/office/drawing/2014/main" id="{9E382A3D-2F90-475C-8DF2-F666FEA34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08572C1-45DF-4668-A86D-D8ED49AA8BED}"/>
              </a:ext>
            </a:extLst>
          </p:cNvPr>
          <p:cNvSpPr>
            <a:spLocks noGrp="1"/>
          </p:cNvSpPr>
          <p:nvPr>
            <p:ph type="title"/>
          </p:nvPr>
        </p:nvSpPr>
        <p:spPr>
          <a:xfrm>
            <a:off x="1683171" y="1143000"/>
            <a:ext cx="8825658" cy="3389217"/>
          </a:xfrm>
        </p:spPr>
        <p:txBody>
          <a:bodyPr vert="horz" lIns="91440" tIns="45720" rIns="91440" bIns="45720" rtlCol="0" anchor="ctr">
            <a:normAutofit/>
          </a:bodyPr>
          <a:lstStyle/>
          <a:p>
            <a:pPr algn="ctr"/>
            <a:r>
              <a:rPr lang="en-US" sz="6600">
                <a:solidFill>
                  <a:srgbClr val="FFFFFF"/>
                </a:solidFill>
              </a:rPr>
              <a:t>Designing Ecommerce site with mern</a:t>
            </a:r>
          </a:p>
        </p:txBody>
      </p:sp>
      <p:sp>
        <p:nvSpPr>
          <p:cNvPr id="3" name="Content Placeholder 2">
            <a:extLst>
              <a:ext uri="{FF2B5EF4-FFF2-40B4-BE49-F238E27FC236}">
                <a16:creationId xmlns:a16="http://schemas.microsoft.com/office/drawing/2014/main" id="{844CB20F-3EE3-4AA6-AD91-9F64D788D73D}"/>
              </a:ext>
            </a:extLst>
          </p:cNvPr>
          <p:cNvSpPr>
            <a:spLocks noGrp="1"/>
          </p:cNvSpPr>
          <p:nvPr>
            <p:ph idx="1"/>
          </p:nvPr>
        </p:nvSpPr>
        <p:spPr>
          <a:xfrm>
            <a:off x="1683171" y="5240851"/>
            <a:ext cx="8825658" cy="828932"/>
          </a:xfrm>
        </p:spPr>
        <p:txBody>
          <a:bodyPr vert="horz" lIns="91440" tIns="45720" rIns="91440" bIns="45720" rtlCol="0" anchor="t">
            <a:normAutofit/>
          </a:bodyPr>
          <a:lstStyle/>
          <a:p>
            <a:pPr marL="0" indent="0" algn="ctr">
              <a:buNone/>
            </a:pPr>
            <a:r>
              <a:rPr lang="en-US" sz="2200" cap="all">
                <a:solidFill>
                  <a:schemeClr val="tx2"/>
                </a:solidFill>
              </a:rPr>
              <a:t>Tadikonda Chaitanya Sreenivas, 170031255, cse, Zinna Pattan Khan, Managing Partner, T. Aditya Rao. </a:t>
            </a:r>
          </a:p>
        </p:txBody>
      </p:sp>
    </p:spTree>
    <p:extLst>
      <p:ext uri="{BB962C8B-B14F-4D97-AF65-F5344CB8AC3E}">
        <p14:creationId xmlns:p14="http://schemas.microsoft.com/office/powerpoint/2010/main" val="3212777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3D0A7-FF62-4115-B278-4DD4F5699ABB}"/>
              </a:ext>
            </a:extLst>
          </p:cNvPr>
          <p:cNvSpPr>
            <a:spLocks noGrp="1"/>
          </p:cNvSpPr>
          <p:nvPr>
            <p:ph type="title"/>
          </p:nvPr>
        </p:nvSpPr>
        <p:spPr>
          <a:xfrm>
            <a:off x="8173212" y="499533"/>
            <a:ext cx="3401568" cy="1920240"/>
          </a:xfrm>
        </p:spPr>
        <p:txBody>
          <a:bodyPr anchor="b">
            <a:normAutofit/>
          </a:bodyPr>
          <a:lstStyle/>
          <a:p>
            <a:r>
              <a:rPr lang="en-IN" sz="4000">
                <a:solidFill>
                  <a:srgbClr val="FFFFFF"/>
                </a:solidFill>
              </a:rPr>
              <a:t>Flow chart of Ecommerce Website</a:t>
            </a:r>
          </a:p>
        </p:txBody>
      </p:sp>
      <p:pic>
        <p:nvPicPr>
          <p:cNvPr id="5" name="Content Placeholder 4" descr="Diagram&#10;&#10;Description automatically generated">
            <a:extLst>
              <a:ext uri="{FF2B5EF4-FFF2-40B4-BE49-F238E27FC236}">
                <a16:creationId xmlns:a16="http://schemas.microsoft.com/office/drawing/2014/main" id="{9C7A838C-4A35-4E0B-8E2C-67BF8A87D72D}"/>
              </a:ext>
            </a:extLst>
          </p:cNvPr>
          <p:cNvPicPr>
            <a:picLocks noChangeAspect="1"/>
          </p:cNvPicPr>
          <p:nvPr/>
        </p:nvPicPr>
        <p:blipFill rotWithShape="1">
          <a:blip r:embed="rId2">
            <a:extLst>
              <a:ext uri="{28A0092B-C50C-407E-A947-70E740481C1C}">
                <a14:useLocalDpi xmlns:a14="http://schemas.microsoft.com/office/drawing/2010/main" val="0"/>
              </a:ext>
            </a:extLst>
          </a:blip>
          <a:srcRect l="9681" r="18413" b="2"/>
          <a:stretch/>
        </p:blipFill>
        <p:spPr>
          <a:xfrm>
            <a:off x="633999" y="640080"/>
            <a:ext cx="6278529" cy="5588101"/>
          </a:xfrm>
          <a:prstGeom prst="rect">
            <a:avLst/>
          </a:prstGeom>
        </p:spPr>
      </p:pic>
    </p:spTree>
    <p:extLst>
      <p:ext uri="{BB962C8B-B14F-4D97-AF65-F5344CB8AC3E}">
        <p14:creationId xmlns:p14="http://schemas.microsoft.com/office/powerpoint/2010/main" val="2799384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1D7DF-3F74-4C7A-A324-48B3D50DDAF7}"/>
              </a:ext>
            </a:extLst>
          </p:cNvPr>
          <p:cNvSpPr>
            <a:spLocks noGrp="1"/>
          </p:cNvSpPr>
          <p:nvPr>
            <p:ph type="title"/>
          </p:nvPr>
        </p:nvSpPr>
        <p:spPr>
          <a:xfrm>
            <a:off x="1071846" y="1059736"/>
            <a:ext cx="10040233" cy="1228130"/>
          </a:xfrm>
        </p:spPr>
        <p:txBody>
          <a:bodyPr>
            <a:normAutofit/>
          </a:bodyPr>
          <a:lstStyle/>
          <a:p>
            <a:r>
              <a:rPr lang="en-IN">
                <a:solidFill>
                  <a:srgbClr val="FFFFFF"/>
                </a:solidFill>
              </a:rPr>
              <a:t>Module</a:t>
            </a:r>
          </a:p>
        </p:txBody>
      </p:sp>
      <p:sp>
        <p:nvSpPr>
          <p:cNvPr id="3" name="Content Placeholder 2">
            <a:extLst>
              <a:ext uri="{FF2B5EF4-FFF2-40B4-BE49-F238E27FC236}">
                <a16:creationId xmlns:a16="http://schemas.microsoft.com/office/drawing/2014/main" id="{67BC7EB0-F3CD-450F-8CD6-9A5857817BDD}"/>
              </a:ext>
            </a:extLst>
          </p:cNvPr>
          <p:cNvSpPr>
            <a:spLocks noGrp="1"/>
          </p:cNvSpPr>
          <p:nvPr>
            <p:ph idx="1"/>
          </p:nvPr>
        </p:nvSpPr>
        <p:spPr>
          <a:xfrm>
            <a:off x="1071846" y="2973313"/>
            <a:ext cx="10040233" cy="2903099"/>
          </a:xfrm>
        </p:spPr>
        <p:txBody>
          <a:bodyPr>
            <a:normAutofit lnSpcReduction="10000"/>
          </a:bodyPr>
          <a:lstStyle/>
          <a:p>
            <a:pPr marL="0" indent="0">
              <a:buNone/>
            </a:pPr>
            <a:r>
              <a:rPr lang="en-IN" sz="2200"/>
              <a:t>User:</a:t>
            </a:r>
          </a:p>
          <a:p>
            <a:r>
              <a:rPr lang="en-IN" sz="2200">
                <a:latin typeface="Times New Roman" panose="02020603050405020304" pitchFamily="18" charset="0"/>
                <a:cs typeface="Times New Roman" panose="02020603050405020304" pitchFamily="18" charset="0"/>
              </a:rPr>
              <a:t>      </a:t>
            </a:r>
            <a:r>
              <a:rPr lang="en-US" sz="2200" i="0">
                <a:effectLst/>
                <a:latin typeface="Times New Roman" panose="02020603050405020304" pitchFamily="18" charset="0"/>
                <a:cs typeface="Times New Roman" panose="02020603050405020304" pitchFamily="18" charset="0"/>
              </a:rPr>
              <a:t>Each built-in user role has a specific set of user permissions enabled.</a:t>
            </a:r>
            <a:r>
              <a:rPr lang="en-US" sz="2200" b="1" i="0">
                <a:effectLst/>
                <a:latin typeface="Times New Roman" panose="02020603050405020304" pitchFamily="18" charset="0"/>
                <a:cs typeface="Times New Roman" panose="02020603050405020304" pitchFamily="18" charset="0"/>
              </a:rPr>
              <a:t> Creating the user module</a:t>
            </a:r>
            <a:r>
              <a:rPr lang="en-US" sz="2200" b="0" i="0">
                <a:effectLst/>
                <a:latin typeface="Times New Roman" panose="02020603050405020304" pitchFamily="18" charset="0"/>
                <a:cs typeface="Times New Roman" panose="02020603050405020304" pitchFamily="18" charset="0"/>
              </a:rPr>
              <a:t> using which we can view existing </a:t>
            </a:r>
            <a:r>
              <a:rPr lang="en-US" sz="2200" b="1" i="0">
                <a:effectLst/>
                <a:latin typeface="Times New Roman" panose="02020603050405020304" pitchFamily="18" charset="0"/>
                <a:cs typeface="Times New Roman" panose="02020603050405020304" pitchFamily="18" charset="0"/>
              </a:rPr>
              <a:t>user</a:t>
            </a:r>
            <a:r>
              <a:rPr lang="en-US" sz="2200" b="0" i="0">
                <a:effectLst/>
                <a:latin typeface="Times New Roman" panose="02020603050405020304" pitchFamily="18" charset="0"/>
                <a:cs typeface="Times New Roman" panose="02020603050405020304" pitchFamily="18" charset="0"/>
              </a:rPr>
              <a:t> details. Also, we can delete an existing </a:t>
            </a:r>
            <a:r>
              <a:rPr lang="en-US" sz="2200" b="1" i="0">
                <a:effectLst/>
                <a:latin typeface="Times New Roman" panose="02020603050405020304" pitchFamily="18" charset="0"/>
                <a:cs typeface="Times New Roman" panose="02020603050405020304" pitchFamily="18" charset="0"/>
              </a:rPr>
              <a:t>user</a:t>
            </a:r>
            <a:r>
              <a:rPr lang="en-US" sz="2200" b="0" i="0">
                <a:effectLst/>
                <a:latin typeface="Times New Roman" panose="02020603050405020304" pitchFamily="18" charset="0"/>
                <a:cs typeface="Times New Roman" panose="02020603050405020304" pitchFamily="18" charset="0"/>
              </a:rPr>
              <a:t>. </a:t>
            </a:r>
            <a:r>
              <a:rPr lang="en-US" sz="2200" i="0">
                <a:effectLst/>
                <a:latin typeface="Times New Roman" panose="02020603050405020304" pitchFamily="18" charset="0"/>
                <a:cs typeface="Times New Roman" panose="02020603050405020304" pitchFamily="18" charset="0"/>
              </a:rPr>
              <a:t> </a:t>
            </a:r>
          </a:p>
          <a:p>
            <a:r>
              <a:rPr lang="en-US" sz="2200" b="0" i="0">
                <a:effectLst/>
                <a:latin typeface="Times New Roman" panose="02020603050405020304" pitchFamily="18" charset="0"/>
                <a:cs typeface="Times New Roman" panose="02020603050405020304" pitchFamily="18" charset="0"/>
              </a:rPr>
              <a:t>The E-Commerce settings determine how a user can interact with the features required to set up the online store, manage your product list, or create order forms. To access these User Permissions, go to </a:t>
            </a:r>
            <a:r>
              <a:rPr lang="en-US" sz="2200" b="1" i="0">
                <a:effectLst/>
                <a:latin typeface="Times New Roman" panose="02020603050405020304" pitchFamily="18" charset="0"/>
                <a:cs typeface="Times New Roman" panose="02020603050405020304" pitchFamily="18" charset="0"/>
              </a:rPr>
              <a:t>Admin &gt; Users</a:t>
            </a:r>
            <a:r>
              <a:rPr lang="en-US" sz="2200" b="0" i="0">
                <a:effectLst/>
                <a:latin typeface="Times New Roman" panose="02020603050405020304" pitchFamily="18" charset="0"/>
                <a:cs typeface="Times New Roman" panose="02020603050405020304" pitchFamily="18" charset="0"/>
              </a:rPr>
              <a:t> and click </a:t>
            </a:r>
            <a:r>
              <a:rPr lang="en-US" sz="2200" b="1" i="0">
                <a:effectLst/>
                <a:latin typeface="Times New Roman" panose="02020603050405020304" pitchFamily="18" charset="0"/>
                <a:cs typeface="Times New Roman" panose="02020603050405020304" pitchFamily="18" charset="0"/>
              </a:rPr>
              <a:t>Edit Permissions</a:t>
            </a:r>
            <a:r>
              <a:rPr lang="en-US" sz="2200" b="0" i="0">
                <a:effectLst/>
                <a:latin typeface="Times New Roman" panose="02020603050405020304" pitchFamily="18" charset="0"/>
                <a:cs typeface="Times New Roman" panose="02020603050405020304" pitchFamily="18" charset="0"/>
              </a:rPr>
              <a:t> next to the user you would like to modify.</a:t>
            </a:r>
            <a:endParaRPr lang="en-US" sz="2200" i="0">
              <a:effectLst/>
              <a:latin typeface="Times New Roman" panose="02020603050405020304" pitchFamily="18" charset="0"/>
              <a:cs typeface="Times New Roman" panose="02020603050405020304" pitchFamily="18" charset="0"/>
            </a:endParaRPr>
          </a:p>
          <a:p>
            <a:pPr marL="0" indent="0">
              <a:buNone/>
            </a:pPr>
            <a:endParaRPr lang="en-IN" sz="2200" b="1" i="0">
              <a:effectLst/>
              <a:latin typeface="neuzeit-grotesk"/>
            </a:endParaRPr>
          </a:p>
          <a:p>
            <a:pPr marL="0" indent="0">
              <a:buNone/>
            </a:pPr>
            <a:endParaRPr lang="en-IN" sz="2200" b="1">
              <a:latin typeface="neuzeit-grotesk"/>
            </a:endParaRPr>
          </a:p>
          <a:p>
            <a:pPr marL="0" indent="0">
              <a:buNone/>
            </a:pPr>
            <a:endParaRPr lang="en-IN" sz="2200" b="1" i="0">
              <a:effectLst/>
              <a:latin typeface="neuzeit-grotesk"/>
            </a:endParaRPr>
          </a:p>
          <a:p>
            <a:pPr marL="0" indent="0">
              <a:buNone/>
            </a:pPr>
            <a:endParaRPr lang="en-IN" sz="2200" b="1" i="0">
              <a:effectLst/>
              <a:latin typeface="neuzeit-grotesk"/>
            </a:endParaRPr>
          </a:p>
        </p:txBody>
      </p:sp>
    </p:spTree>
    <p:extLst>
      <p:ext uri="{BB962C8B-B14F-4D97-AF65-F5344CB8AC3E}">
        <p14:creationId xmlns:p14="http://schemas.microsoft.com/office/powerpoint/2010/main" val="2167257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A78F0-5618-494F-A21D-40298E0F5CF8}"/>
              </a:ext>
            </a:extLst>
          </p:cNvPr>
          <p:cNvSpPr>
            <a:spLocks noGrp="1"/>
          </p:cNvSpPr>
          <p:nvPr>
            <p:ph type="title"/>
          </p:nvPr>
        </p:nvSpPr>
        <p:spPr>
          <a:xfrm>
            <a:off x="1071846" y="1059736"/>
            <a:ext cx="10040233" cy="1228130"/>
          </a:xfrm>
        </p:spPr>
        <p:txBody>
          <a:bodyPr>
            <a:normAutofit/>
          </a:bodyPr>
          <a:lstStyle/>
          <a:p>
            <a:r>
              <a:rPr lang="en-IN">
                <a:solidFill>
                  <a:srgbClr val="FFFFFF"/>
                </a:solidFill>
              </a:rPr>
              <a:t>1.Product</a:t>
            </a:r>
          </a:p>
        </p:txBody>
      </p:sp>
      <p:sp>
        <p:nvSpPr>
          <p:cNvPr id="3" name="Content Placeholder 2">
            <a:extLst>
              <a:ext uri="{FF2B5EF4-FFF2-40B4-BE49-F238E27FC236}">
                <a16:creationId xmlns:a16="http://schemas.microsoft.com/office/drawing/2014/main" id="{EF46B464-4E1B-4503-B0E9-077BE0D5CDDB}"/>
              </a:ext>
            </a:extLst>
          </p:cNvPr>
          <p:cNvSpPr>
            <a:spLocks noGrp="1"/>
          </p:cNvSpPr>
          <p:nvPr>
            <p:ph idx="1"/>
          </p:nvPr>
        </p:nvSpPr>
        <p:spPr>
          <a:xfrm>
            <a:off x="1071846" y="2973313"/>
            <a:ext cx="10040233" cy="2903099"/>
          </a:xfrm>
        </p:spPr>
        <p:txBody>
          <a:bodyPr>
            <a:normAutofit lnSpcReduction="10000"/>
          </a:bodyPr>
          <a:lstStyle/>
          <a:p>
            <a:r>
              <a:rPr lang="en-US" sz="1900" b="0" i="0">
                <a:effectLst/>
                <a:latin typeface="Work Sans"/>
              </a:rPr>
              <a:t>These permissions control the ability to view, add, edit &amp; delete product records, as well as manage specific product functions.</a:t>
            </a:r>
          </a:p>
          <a:p>
            <a:pPr marL="457200" indent="-457200">
              <a:buAutoNum type="alphaLcParenR"/>
            </a:pPr>
            <a:r>
              <a:rPr lang="en-IN" sz="1900" b="1" i="0">
                <a:effectLst/>
                <a:latin typeface="Work Sans"/>
              </a:rPr>
              <a:t>Can view all records</a:t>
            </a:r>
            <a:r>
              <a:rPr lang="en-IN" sz="1900" b="0" i="0">
                <a:effectLst/>
                <a:latin typeface="Work Sans"/>
              </a:rPr>
              <a:t>: </a:t>
            </a:r>
            <a:r>
              <a:rPr lang="en-US" sz="1900" b="0" i="0">
                <a:effectLst/>
                <a:latin typeface="Work Sans"/>
              </a:rPr>
              <a:t>This permission controls access to view individual product details. </a:t>
            </a:r>
            <a:endParaRPr lang="en-US" sz="1900">
              <a:latin typeface="Work Sans"/>
            </a:endParaRPr>
          </a:p>
          <a:p>
            <a:pPr marL="457200" indent="-457200">
              <a:buAutoNum type="alphaLcParenR"/>
            </a:pPr>
            <a:r>
              <a:rPr lang="en-IN" sz="1900" b="1" i="0">
                <a:effectLst/>
                <a:latin typeface="Work Sans"/>
              </a:rPr>
              <a:t>Can edit all records</a:t>
            </a:r>
            <a:r>
              <a:rPr lang="en-IN" sz="1900" b="0" i="0">
                <a:effectLst/>
                <a:latin typeface="Work Sans"/>
              </a:rPr>
              <a:t>: </a:t>
            </a:r>
            <a:r>
              <a:rPr lang="en-US" sz="1900" b="0" i="0">
                <a:effectLst/>
                <a:latin typeface="Work Sans"/>
              </a:rPr>
              <a:t> This permission controls the ability to change products once they've been created.</a:t>
            </a:r>
          </a:p>
          <a:p>
            <a:pPr marL="457200" indent="-457200">
              <a:buAutoNum type="alphaLcParenR"/>
            </a:pPr>
            <a:r>
              <a:rPr lang="en-US" sz="1900" b="1" i="0">
                <a:effectLst/>
                <a:latin typeface="Work Sans"/>
              </a:rPr>
              <a:t>Can add</a:t>
            </a:r>
            <a:r>
              <a:rPr lang="en-US" sz="1900" b="0" i="0">
                <a:effectLst/>
                <a:latin typeface="Work Sans"/>
              </a:rPr>
              <a:t>: This permission controls the ability to enter new products.</a:t>
            </a:r>
            <a:endParaRPr lang="en-US" sz="1900">
              <a:latin typeface="Work Sans"/>
            </a:endParaRPr>
          </a:p>
          <a:p>
            <a:pPr marL="457200" indent="-457200">
              <a:buAutoNum type="alphaLcParenR"/>
            </a:pPr>
            <a:r>
              <a:rPr lang="en-US" sz="1900" b="1" i="0">
                <a:effectLst/>
                <a:latin typeface="Work Sans"/>
              </a:rPr>
              <a:t>Can search</a:t>
            </a:r>
            <a:r>
              <a:rPr lang="en-US" sz="1900" b="0" i="0">
                <a:effectLst/>
                <a:latin typeface="Work Sans"/>
              </a:rPr>
              <a:t>: This permission controls access to your product list. </a:t>
            </a:r>
          </a:p>
          <a:p>
            <a:pPr marL="457200" indent="-457200">
              <a:buAutoNum type="alphaLcParenR"/>
            </a:pPr>
            <a:r>
              <a:rPr lang="en-US" sz="1900" b="1" i="0">
                <a:effectLst/>
                <a:latin typeface="Work Sans"/>
              </a:rPr>
              <a:t>Can delete</a:t>
            </a:r>
            <a:r>
              <a:rPr lang="en-US" sz="1900" b="0" i="0">
                <a:effectLst/>
                <a:latin typeface="Work Sans"/>
              </a:rPr>
              <a:t>: This permission controls the ability to delete a product record.</a:t>
            </a:r>
          </a:p>
          <a:p>
            <a:pPr marL="0" indent="0">
              <a:buNone/>
            </a:pPr>
            <a:endParaRPr lang="en-IN" sz="1900"/>
          </a:p>
        </p:txBody>
      </p:sp>
    </p:spTree>
    <p:extLst>
      <p:ext uri="{BB962C8B-B14F-4D97-AF65-F5344CB8AC3E}">
        <p14:creationId xmlns:p14="http://schemas.microsoft.com/office/powerpoint/2010/main" val="1938647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6CE08-08ED-44FC-A8BB-D34AD5C1798E}"/>
              </a:ext>
            </a:extLst>
          </p:cNvPr>
          <p:cNvSpPr>
            <a:spLocks noGrp="1"/>
          </p:cNvSpPr>
          <p:nvPr>
            <p:ph type="title"/>
          </p:nvPr>
        </p:nvSpPr>
        <p:spPr>
          <a:xfrm>
            <a:off x="1071846" y="1059736"/>
            <a:ext cx="10040233" cy="1228130"/>
          </a:xfrm>
        </p:spPr>
        <p:txBody>
          <a:bodyPr>
            <a:normAutofit/>
          </a:bodyPr>
          <a:lstStyle/>
          <a:p>
            <a:r>
              <a:rPr lang="en-IN">
                <a:solidFill>
                  <a:srgbClr val="FFFFFF"/>
                </a:solidFill>
              </a:rPr>
              <a:t>2. Order form</a:t>
            </a:r>
          </a:p>
        </p:txBody>
      </p:sp>
      <p:sp>
        <p:nvSpPr>
          <p:cNvPr id="3" name="Content Placeholder 2">
            <a:extLst>
              <a:ext uri="{FF2B5EF4-FFF2-40B4-BE49-F238E27FC236}">
                <a16:creationId xmlns:a16="http://schemas.microsoft.com/office/drawing/2014/main" id="{ABCEEF10-816B-4B91-B35F-C5C39676B6F4}"/>
              </a:ext>
            </a:extLst>
          </p:cNvPr>
          <p:cNvSpPr>
            <a:spLocks noGrp="1"/>
          </p:cNvSpPr>
          <p:nvPr>
            <p:ph idx="1"/>
          </p:nvPr>
        </p:nvSpPr>
        <p:spPr>
          <a:xfrm>
            <a:off x="1071846" y="2973313"/>
            <a:ext cx="10040233" cy="2903099"/>
          </a:xfrm>
        </p:spPr>
        <p:txBody>
          <a:bodyPr>
            <a:normAutofit/>
          </a:bodyPr>
          <a:lstStyle/>
          <a:p>
            <a:r>
              <a:rPr lang="en-US" sz="2000" b="0" i="0">
                <a:effectLst/>
                <a:latin typeface="Work Sans"/>
              </a:rPr>
              <a:t>These permissions control the ability to view, add, edit &amp; delete order forms. Order forms are used to sell a specific product or subscription program.</a:t>
            </a:r>
          </a:p>
          <a:p>
            <a:pPr marL="457200" indent="-457200">
              <a:buAutoNum type="alphaLcParenR"/>
            </a:pPr>
            <a:r>
              <a:rPr lang="en-US" sz="2000" b="1" i="0">
                <a:effectLst/>
                <a:latin typeface="Work Sans"/>
              </a:rPr>
              <a:t>Can view all records</a:t>
            </a:r>
            <a:r>
              <a:rPr lang="en-US" sz="2000" b="0" i="0">
                <a:effectLst/>
                <a:latin typeface="Work Sans"/>
              </a:rPr>
              <a:t>: This permission controls access to view individual order forms.</a:t>
            </a:r>
            <a:endParaRPr lang="en-US" sz="2000">
              <a:latin typeface="Work Sans"/>
            </a:endParaRPr>
          </a:p>
          <a:p>
            <a:pPr marL="457200" indent="-457200">
              <a:buAutoNum type="alphaLcParenR"/>
            </a:pPr>
            <a:r>
              <a:rPr lang="en-US" sz="2000" b="1" i="0">
                <a:effectLst/>
                <a:latin typeface="Work Sans"/>
              </a:rPr>
              <a:t>Can edit all records</a:t>
            </a:r>
            <a:r>
              <a:rPr lang="en-US" sz="2000" b="0" i="0">
                <a:effectLst/>
                <a:latin typeface="Work Sans"/>
              </a:rPr>
              <a:t>: This permission controls the ability to edit an order form.</a:t>
            </a:r>
          </a:p>
          <a:p>
            <a:pPr marL="457200" indent="-457200">
              <a:buAutoNum type="alphaLcParenR"/>
            </a:pPr>
            <a:r>
              <a:rPr lang="en-US" sz="2000" b="1" i="0">
                <a:effectLst/>
                <a:latin typeface="Work Sans"/>
              </a:rPr>
              <a:t>Can add</a:t>
            </a:r>
            <a:r>
              <a:rPr lang="en-US" sz="2000" b="0" i="0">
                <a:effectLst/>
                <a:latin typeface="Work Sans"/>
              </a:rPr>
              <a:t>: This permission controls the ability to create order forms.</a:t>
            </a:r>
            <a:endParaRPr lang="en-US" sz="2000">
              <a:latin typeface="Work Sans"/>
            </a:endParaRPr>
          </a:p>
          <a:p>
            <a:pPr marL="457200" indent="-457200">
              <a:buAutoNum type="alphaLcParenR"/>
            </a:pPr>
            <a:r>
              <a:rPr lang="en-US" sz="2000" b="1" i="0">
                <a:effectLst/>
                <a:latin typeface="Work Sans"/>
              </a:rPr>
              <a:t>Can search</a:t>
            </a:r>
            <a:r>
              <a:rPr lang="en-US" sz="2000" b="0" i="0">
                <a:effectLst/>
                <a:latin typeface="Work Sans"/>
              </a:rPr>
              <a:t>: This permission controls the ability to access order forms.</a:t>
            </a:r>
          </a:p>
          <a:p>
            <a:pPr marL="457200" indent="-457200">
              <a:buAutoNum type="alphaLcParenR"/>
            </a:pPr>
            <a:r>
              <a:rPr lang="en-US" sz="2000" b="1" i="0">
                <a:effectLst/>
                <a:latin typeface="Work Sans"/>
              </a:rPr>
              <a:t>Can delete</a:t>
            </a:r>
            <a:r>
              <a:rPr lang="en-US" sz="2000" b="0" i="0">
                <a:effectLst/>
                <a:latin typeface="Work Sans"/>
              </a:rPr>
              <a:t>: This permission controls the ability to delete order forms. </a:t>
            </a:r>
            <a:endParaRPr lang="en-IN" sz="2000"/>
          </a:p>
        </p:txBody>
      </p:sp>
    </p:spTree>
    <p:extLst>
      <p:ext uri="{BB962C8B-B14F-4D97-AF65-F5344CB8AC3E}">
        <p14:creationId xmlns:p14="http://schemas.microsoft.com/office/powerpoint/2010/main" val="3585376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4A68A-C67B-4962-A741-82F7DD1DEABA}"/>
              </a:ext>
            </a:extLst>
          </p:cNvPr>
          <p:cNvSpPr>
            <a:spLocks noGrp="1"/>
          </p:cNvSpPr>
          <p:nvPr>
            <p:ph type="title"/>
          </p:nvPr>
        </p:nvSpPr>
        <p:spPr>
          <a:xfrm>
            <a:off x="961292" y="1031634"/>
            <a:ext cx="3368431" cy="4844777"/>
          </a:xfrm>
        </p:spPr>
        <p:txBody>
          <a:bodyPr>
            <a:normAutofit/>
          </a:bodyPr>
          <a:lstStyle/>
          <a:p>
            <a:r>
              <a:rPr lang="en-IN">
                <a:solidFill>
                  <a:srgbClr val="FFFFFF"/>
                </a:solidFill>
              </a:rPr>
              <a:t>Shopping Cart</a:t>
            </a:r>
          </a:p>
        </p:txBody>
      </p:sp>
      <p:sp>
        <p:nvSpPr>
          <p:cNvPr id="3" name="Content Placeholder 2">
            <a:extLst>
              <a:ext uri="{FF2B5EF4-FFF2-40B4-BE49-F238E27FC236}">
                <a16:creationId xmlns:a16="http://schemas.microsoft.com/office/drawing/2014/main" id="{FA91878E-792D-4CFE-84CD-A0FF7BCD9B85}"/>
              </a:ext>
            </a:extLst>
          </p:cNvPr>
          <p:cNvSpPr>
            <a:spLocks noGrp="1"/>
          </p:cNvSpPr>
          <p:nvPr>
            <p:ph idx="1"/>
          </p:nvPr>
        </p:nvSpPr>
        <p:spPr>
          <a:xfrm>
            <a:off x="5289791" y="1031634"/>
            <a:ext cx="6140590" cy="4746232"/>
          </a:xfrm>
        </p:spPr>
        <p:txBody>
          <a:bodyPr anchor="ctr">
            <a:normAutofit/>
          </a:bodyPr>
          <a:lstStyle/>
          <a:p>
            <a:r>
              <a:rPr lang="en-IN" b="1" i="0">
                <a:effectLst/>
                <a:latin typeface="Work Sans"/>
              </a:rPr>
              <a:t>a)</a:t>
            </a:r>
            <a:r>
              <a:rPr lang="en-US" b="1" i="0">
                <a:effectLst/>
                <a:latin typeface="Work Sans"/>
              </a:rPr>
              <a:t> Can manage shopping cart</a:t>
            </a:r>
            <a:r>
              <a:rPr lang="en-US" b="0" i="0">
                <a:effectLst/>
                <a:latin typeface="Work Sans"/>
              </a:rPr>
              <a:t>: This permission controls the ability to set up the Infusionsoft shopping cart. </a:t>
            </a:r>
          </a:p>
          <a:p>
            <a:endParaRPr lang="en-IN" dirty="0"/>
          </a:p>
        </p:txBody>
      </p:sp>
    </p:spTree>
    <p:extLst>
      <p:ext uri="{BB962C8B-B14F-4D97-AF65-F5344CB8AC3E}">
        <p14:creationId xmlns:p14="http://schemas.microsoft.com/office/powerpoint/2010/main" val="3634834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26368-FC93-42E2-BC0A-7EA687EC9C1A}"/>
              </a:ext>
            </a:extLst>
          </p:cNvPr>
          <p:cNvSpPr>
            <a:spLocks noGrp="1"/>
          </p:cNvSpPr>
          <p:nvPr>
            <p:ph type="title"/>
          </p:nvPr>
        </p:nvSpPr>
        <p:spPr>
          <a:xfrm>
            <a:off x="609601" y="4385066"/>
            <a:ext cx="10923638" cy="1317643"/>
          </a:xfrm>
        </p:spPr>
        <p:txBody>
          <a:bodyPr vert="horz" lIns="91440" tIns="45720" rIns="91440" bIns="45720" rtlCol="0" anchor="b">
            <a:normAutofit/>
          </a:bodyPr>
          <a:lstStyle/>
          <a:p>
            <a:pPr>
              <a:lnSpc>
                <a:spcPct val="80000"/>
              </a:lnSpc>
            </a:pPr>
            <a:r>
              <a:rPr lang="en-US" sz="8800" kern="1200" spc="-120" baseline="0" dirty="0">
                <a:solidFill>
                  <a:srgbClr val="FFFFFF"/>
                </a:solidFill>
                <a:latin typeface="+mj-lt"/>
                <a:ea typeface="+mj-ea"/>
                <a:cs typeface="+mj-cs"/>
              </a:rPr>
              <a:t>Flowchart</a:t>
            </a:r>
          </a:p>
        </p:txBody>
      </p:sp>
      <p:pic>
        <p:nvPicPr>
          <p:cNvPr id="5" name="Content Placeholder 4" descr="Diagram&#10;&#10;Description automatically generated">
            <a:extLst>
              <a:ext uri="{FF2B5EF4-FFF2-40B4-BE49-F238E27FC236}">
                <a16:creationId xmlns:a16="http://schemas.microsoft.com/office/drawing/2014/main" id="{4E99EF58-1922-4D04-9D0F-5B4A77F02F2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849" r="-1" b="15599"/>
          <a:stretch/>
        </p:blipFill>
        <p:spPr>
          <a:xfrm>
            <a:off x="635457" y="640080"/>
            <a:ext cx="10916463" cy="3602736"/>
          </a:xfrm>
          <a:prstGeom prst="rect">
            <a:avLst/>
          </a:prstGeom>
        </p:spPr>
      </p:pic>
    </p:spTree>
    <p:extLst>
      <p:ext uri="{BB962C8B-B14F-4D97-AF65-F5344CB8AC3E}">
        <p14:creationId xmlns:p14="http://schemas.microsoft.com/office/powerpoint/2010/main" val="2658868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29AE3-7913-4CE2-83A8-A13E8570AA8D}"/>
              </a:ext>
            </a:extLst>
          </p:cNvPr>
          <p:cNvSpPr>
            <a:spLocks noGrp="1"/>
          </p:cNvSpPr>
          <p:nvPr>
            <p:ph type="title"/>
          </p:nvPr>
        </p:nvSpPr>
        <p:spPr/>
        <p:txBody>
          <a:bodyPr vert="horz" lIns="91440" tIns="45720" rIns="91440" bIns="45720" rtlCol="0" anchor="ctr">
            <a:normAutofit/>
          </a:bodyPr>
          <a:lstStyle/>
          <a:p>
            <a:r>
              <a:rPr lang="en-US"/>
              <a:t>Languages                         Tools                       </a:t>
            </a:r>
          </a:p>
        </p:txBody>
      </p:sp>
      <p:graphicFrame>
        <p:nvGraphicFramePr>
          <p:cNvPr id="5" name="Content Placeholder 2">
            <a:extLst>
              <a:ext uri="{FF2B5EF4-FFF2-40B4-BE49-F238E27FC236}">
                <a16:creationId xmlns:a16="http://schemas.microsoft.com/office/drawing/2014/main" id="{537DF87A-FBD5-4CDC-ADAC-46110F8822E0}"/>
              </a:ext>
            </a:extLst>
          </p:cNvPr>
          <p:cNvGraphicFramePr>
            <a:graphicFrameLocks noGrp="1"/>
          </p:cNvGraphicFramePr>
          <p:nvPr>
            <p:ph sz="half" idx="1"/>
            <p:extLst>
              <p:ext uri="{D42A27DB-BD31-4B8C-83A1-F6EECF244321}">
                <p14:modId xmlns:p14="http://schemas.microsoft.com/office/powerpoint/2010/main" val="4144007746"/>
              </p:ext>
            </p:extLst>
          </p:nvPr>
        </p:nvGraphicFramePr>
        <p:xfrm>
          <a:off x="676275" y="2373549"/>
          <a:ext cx="10753725" cy="35992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4354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91E5A-25DD-4813-A9D1-2FA1B36E3242}"/>
              </a:ext>
            </a:extLst>
          </p:cNvPr>
          <p:cNvSpPr>
            <a:spLocks noGrp="1"/>
          </p:cNvSpPr>
          <p:nvPr>
            <p:ph type="title"/>
          </p:nvPr>
        </p:nvSpPr>
        <p:spPr>
          <a:xfrm>
            <a:off x="1071846" y="1059736"/>
            <a:ext cx="10040233" cy="1228130"/>
          </a:xfrm>
        </p:spPr>
        <p:txBody>
          <a:bodyPr>
            <a:normAutofit/>
          </a:bodyPr>
          <a:lstStyle/>
          <a:p>
            <a:r>
              <a:rPr lang="en-IN">
                <a:solidFill>
                  <a:srgbClr val="FFFFFF"/>
                </a:solidFill>
              </a:rPr>
              <a:t>Benefits of ecommerce</a:t>
            </a:r>
          </a:p>
        </p:txBody>
      </p:sp>
      <p:sp>
        <p:nvSpPr>
          <p:cNvPr id="3" name="Content Placeholder 2">
            <a:extLst>
              <a:ext uri="{FF2B5EF4-FFF2-40B4-BE49-F238E27FC236}">
                <a16:creationId xmlns:a16="http://schemas.microsoft.com/office/drawing/2014/main" id="{633288EF-A344-4106-9DDA-303B8E95BCD5}"/>
              </a:ext>
            </a:extLst>
          </p:cNvPr>
          <p:cNvSpPr>
            <a:spLocks noGrp="1"/>
          </p:cNvSpPr>
          <p:nvPr>
            <p:ph idx="1"/>
          </p:nvPr>
        </p:nvSpPr>
        <p:spPr>
          <a:xfrm>
            <a:off x="1071846" y="2973313"/>
            <a:ext cx="10040233" cy="2903099"/>
          </a:xfrm>
        </p:spPr>
        <p:txBody>
          <a:bodyPr>
            <a:normAutofit/>
          </a:bodyPr>
          <a:lstStyle/>
          <a:p>
            <a:r>
              <a:rPr lang="en-US" b="0" i="0" dirty="0">
                <a:effectLst/>
                <a:latin typeface="GoogleSans-Regular"/>
              </a:rPr>
              <a:t>The main advantage of an eCommerce business is that it allows you to conduct your business flexible and at the same time is very useful in reaching a full range of target audience within seconds.</a:t>
            </a:r>
          </a:p>
          <a:p>
            <a:r>
              <a:rPr lang="en-US" b="0" i="0" dirty="0">
                <a:effectLst/>
                <a:latin typeface="GoogleSans-Regular"/>
              </a:rPr>
              <a:t>Another significant benefit of an eCommerce business is that it helps you to identify the target audience very quickly and reach them easily too.</a:t>
            </a:r>
            <a:endParaRPr lang="en-US" dirty="0">
              <a:latin typeface="GoogleSans-Regular"/>
            </a:endParaRPr>
          </a:p>
          <a:p>
            <a:r>
              <a:rPr lang="en-US" b="0" i="0" dirty="0">
                <a:effectLst/>
                <a:latin typeface="GoogleSans-Regular"/>
              </a:rPr>
              <a:t>For example, if you are trying to sell some goods or products, you can easily make market research from the internet and identify your niche market. </a:t>
            </a:r>
          </a:p>
        </p:txBody>
      </p:sp>
    </p:spTree>
    <p:extLst>
      <p:ext uri="{BB962C8B-B14F-4D97-AF65-F5344CB8AC3E}">
        <p14:creationId xmlns:p14="http://schemas.microsoft.com/office/powerpoint/2010/main" val="730457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79F0C-BC37-47B3-9B98-5A6EC34DF15E}"/>
              </a:ext>
            </a:extLst>
          </p:cNvPr>
          <p:cNvSpPr>
            <a:spLocks noGrp="1"/>
          </p:cNvSpPr>
          <p:nvPr>
            <p:ph type="title"/>
          </p:nvPr>
        </p:nvSpPr>
        <p:spPr>
          <a:xfrm>
            <a:off x="1071846" y="1059736"/>
            <a:ext cx="10040233" cy="1228130"/>
          </a:xfrm>
        </p:spPr>
        <p:txBody>
          <a:bodyPr>
            <a:normAutofit/>
          </a:bodyPr>
          <a:lstStyle/>
          <a:p>
            <a:r>
              <a:rPr lang="en-IN">
                <a:solidFill>
                  <a:srgbClr val="FFFFFF"/>
                </a:solidFill>
              </a:rPr>
              <a:t>Conclusion</a:t>
            </a:r>
          </a:p>
        </p:txBody>
      </p:sp>
      <p:sp>
        <p:nvSpPr>
          <p:cNvPr id="3" name="Content Placeholder 2">
            <a:extLst>
              <a:ext uri="{FF2B5EF4-FFF2-40B4-BE49-F238E27FC236}">
                <a16:creationId xmlns:a16="http://schemas.microsoft.com/office/drawing/2014/main" id="{697384AA-2D20-4C16-A1C3-E74558D879D7}"/>
              </a:ext>
            </a:extLst>
          </p:cNvPr>
          <p:cNvSpPr>
            <a:spLocks noGrp="1"/>
          </p:cNvSpPr>
          <p:nvPr>
            <p:ph idx="1"/>
          </p:nvPr>
        </p:nvSpPr>
        <p:spPr>
          <a:xfrm>
            <a:off x="1071846" y="2973313"/>
            <a:ext cx="10040233" cy="2903099"/>
          </a:xfrm>
        </p:spPr>
        <p:txBody>
          <a:bodyPr>
            <a:normAutofit/>
          </a:bodyPr>
          <a:lstStyle/>
          <a:p>
            <a:r>
              <a:rPr lang="en-US" b="1" i="0">
                <a:effectLst/>
                <a:latin typeface="arial" panose="020B0604020202020204" pitchFamily="34" charset="0"/>
              </a:rPr>
              <a:t>E</a:t>
            </a:r>
            <a:r>
              <a:rPr lang="en-US" b="0" i="0">
                <a:effectLst/>
                <a:latin typeface="arial" panose="020B0604020202020204" pitchFamily="34" charset="0"/>
              </a:rPr>
              <a:t>-</a:t>
            </a:r>
            <a:r>
              <a:rPr lang="en-US" b="1" i="0">
                <a:effectLst/>
                <a:latin typeface="arial" panose="020B0604020202020204" pitchFamily="34" charset="0"/>
              </a:rPr>
              <a:t>Commerce</a:t>
            </a:r>
            <a:r>
              <a:rPr lang="en-US" b="0" i="0">
                <a:effectLst/>
                <a:latin typeface="arial" panose="020B0604020202020204" pitchFamily="34" charset="0"/>
              </a:rPr>
              <a:t> is not an IT issue but a whole business undertaking. Companies that use it as a reason for completely re-designing their business processes are likely to reap the greatest benefits. Moreover, </a:t>
            </a:r>
            <a:r>
              <a:rPr lang="en-US" b="1" i="0">
                <a:effectLst/>
                <a:latin typeface="arial" panose="020B0604020202020204" pitchFamily="34" charset="0"/>
              </a:rPr>
              <a:t>E</a:t>
            </a:r>
            <a:r>
              <a:rPr lang="en-US" b="0" i="0">
                <a:effectLst/>
                <a:latin typeface="arial" panose="020B0604020202020204" pitchFamily="34" charset="0"/>
              </a:rPr>
              <a:t>-</a:t>
            </a:r>
            <a:r>
              <a:rPr lang="en-US" b="1" i="0">
                <a:effectLst/>
                <a:latin typeface="arial" panose="020B0604020202020204" pitchFamily="34" charset="0"/>
              </a:rPr>
              <a:t>Commerce</a:t>
            </a:r>
            <a:r>
              <a:rPr lang="en-US" b="0" i="0">
                <a:effectLst/>
                <a:latin typeface="arial" panose="020B0604020202020204" pitchFamily="34" charset="0"/>
              </a:rPr>
              <a:t> is a helpful technology that gives the consumer access to business and companies all over the world.</a:t>
            </a:r>
          </a:p>
        </p:txBody>
      </p:sp>
    </p:spTree>
    <p:extLst>
      <p:ext uri="{BB962C8B-B14F-4D97-AF65-F5344CB8AC3E}">
        <p14:creationId xmlns:p14="http://schemas.microsoft.com/office/powerpoint/2010/main" val="3916882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48CFF-8BEC-4BBA-A6F1-2B357B25A314}"/>
              </a:ext>
            </a:extLst>
          </p:cNvPr>
          <p:cNvSpPr>
            <a:spLocks noGrp="1"/>
          </p:cNvSpPr>
          <p:nvPr>
            <p:ph type="title"/>
          </p:nvPr>
        </p:nvSpPr>
        <p:spPr>
          <a:xfrm>
            <a:off x="1071846" y="1059736"/>
            <a:ext cx="10040233" cy="1228130"/>
          </a:xfrm>
        </p:spPr>
        <p:txBody>
          <a:bodyPr>
            <a:normAutofit/>
          </a:bodyPr>
          <a:lstStyle/>
          <a:p>
            <a:r>
              <a:rPr lang="en-IN">
                <a:solidFill>
                  <a:srgbClr val="FFFFFF"/>
                </a:solidFill>
              </a:rPr>
              <a:t>References</a:t>
            </a:r>
          </a:p>
        </p:txBody>
      </p:sp>
      <p:sp>
        <p:nvSpPr>
          <p:cNvPr id="3" name="Content Placeholder 2">
            <a:extLst>
              <a:ext uri="{FF2B5EF4-FFF2-40B4-BE49-F238E27FC236}">
                <a16:creationId xmlns:a16="http://schemas.microsoft.com/office/drawing/2014/main" id="{E1DF1C3F-FEB2-4549-B7E1-DE9636E27196}"/>
              </a:ext>
            </a:extLst>
          </p:cNvPr>
          <p:cNvSpPr>
            <a:spLocks noGrp="1"/>
          </p:cNvSpPr>
          <p:nvPr>
            <p:ph idx="1"/>
          </p:nvPr>
        </p:nvSpPr>
        <p:spPr>
          <a:xfrm>
            <a:off x="1071846" y="2973313"/>
            <a:ext cx="10040233" cy="2903099"/>
          </a:xfrm>
        </p:spPr>
        <p:txBody>
          <a:bodyPr>
            <a:normAutofit fontScale="92500" lnSpcReduction="10000"/>
          </a:bodyPr>
          <a:lstStyle/>
          <a:p>
            <a:r>
              <a:rPr lang="en-IN" sz="2000">
                <a:hlinkClick r:id="rId2"/>
              </a:rPr>
              <a:t>https://www.investopedia.com/terms/b/btoc.asp#:~:text=The%20term%20business%2Dto%2Dconsumer,referred%20to%20as%20B2C%20companies</a:t>
            </a:r>
            <a:r>
              <a:rPr lang="en-IN" sz="2000"/>
              <a:t>.</a:t>
            </a:r>
          </a:p>
          <a:p>
            <a:r>
              <a:rPr lang="en-IN" sz="2000"/>
              <a:t>https://www.google.com/search?q=B2C+business+flow+chart&amp;sxsrf=ALeKk016bDlqmYVbxRba-KEux_abGjd84A:1613812450782&amp;source=lnms&amp;tbm=isch&amp;sa=X&amp;ved=2ahUKEwi_mvPuj_juAhXDgeYKHaCLA3YQ_AUoAXoECAMQAw&amp;biw=1093&amp;bih=526&amp;dpr=1.25#imgrc=zA6vaKGzxscFEM&amp;imgdii=s1JoscgGe4FpZM</a:t>
            </a:r>
          </a:p>
          <a:p>
            <a:r>
              <a:rPr lang="en-IN" sz="2000">
                <a:hlinkClick r:id="rId3"/>
              </a:rPr>
              <a:t>https://help.infusionsoft.com/help/user-permissions-ecommerce</a:t>
            </a:r>
            <a:endParaRPr lang="en-IN" sz="2000"/>
          </a:p>
          <a:p>
            <a:r>
              <a:rPr lang="en-IN" sz="2000"/>
              <a:t>https://support.bigcommerce.com/s/article/User-Permissions</a:t>
            </a:r>
          </a:p>
        </p:txBody>
      </p:sp>
    </p:spTree>
    <p:extLst>
      <p:ext uri="{BB962C8B-B14F-4D97-AF65-F5344CB8AC3E}">
        <p14:creationId xmlns:p14="http://schemas.microsoft.com/office/powerpoint/2010/main" val="4143108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2E451E-151A-4910-BF41-6A040B659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296EFE4-A70C-4388-9A15-3F657B661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BD78BCE-69EA-43F5-9C53-C9B33FD70120}"/>
              </a:ext>
            </a:extLst>
          </p:cNvPr>
          <p:cNvSpPr>
            <a:spLocks noGrp="1"/>
          </p:cNvSpPr>
          <p:nvPr>
            <p:ph type="title"/>
          </p:nvPr>
        </p:nvSpPr>
        <p:spPr>
          <a:xfrm>
            <a:off x="1154954" y="855482"/>
            <a:ext cx="8761413" cy="898674"/>
          </a:xfrm>
        </p:spPr>
        <p:txBody>
          <a:bodyPr anchor="b">
            <a:normAutofit/>
          </a:bodyPr>
          <a:lstStyle/>
          <a:p>
            <a:r>
              <a:rPr lang="en-IN">
                <a:solidFill>
                  <a:schemeClr val="tx2"/>
                </a:solidFill>
              </a:rPr>
              <a:t>Abstract</a:t>
            </a:r>
          </a:p>
        </p:txBody>
      </p:sp>
      <p:sp>
        <p:nvSpPr>
          <p:cNvPr id="12" name="Rectangle 11">
            <a:extLst>
              <a:ext uri="{FF2B5EF4-FFF2-40B4-BE49-F238E27FC236}">
                <a16:creationId xmlns:a16="http://schemas.microsoft.com/office/drawing/2014/main" id="{425EBAFC-9388-432A-BCFD-EEA2F410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819147F-2DBB-491C-BF23-77542C91BD5A}"/>
              </a:ext>
            </a:extLst>
          </p:cNvPr>
          <p:cNvSpPr>
            <a:spLocks noGrp="1"/>
          </p:cNvSpPr>
          <p:nvPr>
            <p:ph idx="1"/>
          </p:nvPr>
        </p:nvSpPr>
        <p:spPr>
          <a:xfrm>
            <a:off x="1154954" y="2079173"/>
            <a:ext cx="8182191" cy="3730689"/>
          </a:xfrm>
        </p:spPr>
        <p:txBody>
          <a:bodyPr anchor="ctr">
            <a:normAutofit/>
          </a:bodyPr>
          <a:lstStyle/>
          <a:p>
            <a:r>
              <a:rPr lang="en-US" b="0" i="0">
                <a:solidFill>
                  <a:schemeClr val="tx1"/>
                </a:solidFill>
                <a:effectLst/>
                <a:latin typeface="Verdana" panose="020B0604030504040204" pitchFamily="34" charset="0"/>
              </a:rPr>
              <a:t>Electronic Commerce is process of doing business through computer networks. A person sitting on his chair in front of a computer can access all the facilities of the Internet to buy or sell the products.</a:t>
            </a:r>
          </a:p>
          <a:p>
            <a:r>
              <a:rPr lang="en-US" b="0" i="0">
                <a:solidFill>
                  <a:schemeClr val="tx1"/>
                </a:solidFill>
                <a:effectLst/>
                <a:latin typeface="Verdana" panose="020B0604030504040204" pitchFamily="34" charset="0"/>
              </a:rPr>
              <a:t>Unlike traditional commerce that is carried out physically with effort of a person to go &amp; get products, ecommerce has made it easier for human to reduce physical work and to save time.  </a:t>
            </a:r>
            <a:endParaRPr lang="en-US">
              <a:solidFill>
                <a:schemeClr val="tx1"/>
              </a:solidFill>
              <a:latin typeface="Verdana" panose="020B0604030504040204" pitchFamily="34" charset="0"/>
            </a:endParaRPr>
          </a:p>
          <a:p>
            <a:r>
              <a:rPr lang="en-US" b="0" i="0">
                <a:solidFill>
                  <a:schemeClr val="tx1"/>
                </a:solidFill>
                <a:effectLst/>
                <a:latin typeface="Verdana" panose="020B0604030504040204" pitchFamily="34" charset="0"/>
              </a:rPr>
              <a:t>E-Commerce which was started in early 1990’s has taken a great leap in the world of computers, but the fact that has hindered the growth of e-commerce is security.</a:t>
            </a:r>
            <a:endParaRPr lang="en-IN">
              <a:solidFill>
                <a:schemeClr val="tx1"/>
              </a:solidFill>
            </a:endParaRPr>
          </a:p>
        </p:txBody>
      </p:sp>
    </p:spTree>
    <p:extLst>
      <p:ext uri="{BB962C8B-B14F-4D97-AF65-F5344CB8AC3E}">
        <p14:creationId xmlns:p14="http://schemas.microsoft.com/office/powerpoint/2010/main" val="509961586"/>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0" name="Rectangle 29">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Oval 30">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Oval 31">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5"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6"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66899422-29EA-4F4E-8F0F-B06E41A14DB1}"/>
              </a:ext>
            </a:extLst>
          </p:cNvPr>
          <p:cNvSpPr>
            <a:spLocks noGrp="1"/>
          </p:cNvSpPr>
          <p:nvPr>
            <p:ph type="title"/>
          </p:nvPr>
        </p:nvSpPr>
        <p:spPr>
          <a:xfrm>
            <a:off x="1154955" y="973667"/>
            <a:ext cx="2942210" cy="4833745"/>
          </a:xfrm>
        </p:spPr>
        <p:txBody>
          <a:bodyPr>
            <a:normAutofit/>
          </a:bodyPr>
          <a:lstStyle/>
          <a:p>
            <a:r>
              <a:rPr lang="en-IN">
                <a:solidFill>
                  <a:srgbClr val="EBEBEB"/>
                </a:solidFill>
              </a:rPr>
              <a:t>Learning outcomes</a:t>
            </a:r>
          </a:p>
        </p:txBody>
      </p:sp>
      <p:sp>
        <p:nvSpPr>
          <p:cNvPr id="38" name="Rectangle 37">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24" name="Content Placeholder 2">
            <a:extLst>
              <a:ext uri="{FF2B5EF4-FFF2-40B4-BE49-F238E27FC236}">
                <a16:creationId xmlns:a16="http://schemas.microsoft.com/office/drawing/2014/main" id="{EC532F13-FC8D-482F-A3DB-986AF6A13704}"/>
              </a:ext>
            </a:extLst>
          </p:cNvPr>
          <p:cNvGraphicFramePr>
            <a:graphicFrameLocks noGrp="1"/>
          </p:cNvGraphicFramePr>
          <p:nvPr>
            <p:ph idx="1"/>
            <p:extLst>
              <p:ext uri="{D42A27DB-BD31-4B8C-83A1-F6EECF244321}">
                <p14:modId xmlns:p14="http://schemas.microsoft.com/office/powerpoint/2010/main" val="2857508581"/>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67665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061EE-9249-4F11-90DA-A5B1A7A86752}"/>
              </a:ext>
            </a:extLst>
          </p:cNvPr>
          <p:cNvSpPr>
            <a:spLocks noGrp="1"/>
          </p:cNvSpPr>
          <p:nvPr>
            <p:ph type="title"/>
          </p:nvPr>
        </p:nvSpPr>
        <p:spPr/>
        <p:txBody>
          <a:bodyPr/>
          <a:lstStyle/>
          <a:p>
            <a:r>
              <a:rPr lang="en-IN" dirty="0"/>
              <a:t>Table</a:t>
            </a:r>
          </a:p>
        </p:txBody>
      </p:sp>
      <p:graphicFrame>
        <p:nvGraphicFramePr>
          <p:cNvPr id="4" name="Table 4">
            <a:extLst>
              <a:ext uri="{FF2B5EF4-FFF2-40B4-BE49-F238E27FC236}">
                <a16:creationId xmlns:a16="http://schemas.microsoft.com/office/drawing/2014/main" id="{7D3D0E2E-CD91-4093-84E6-18C697C25B48}"/>
              </a:ext>
            </a:extLst>
          </p:cNvPr>
          <p:cNvGraphicFramePr>
            <a:graphicFrameLocks noGrp="1"/>
          </p:cNvGraphicFramePr>
          <p:nvPr>
            <p:ph idx="1"/>
            <p:extLst>
              <p:ext uri="{D42A27DB-BD31-4B8C-83A1-F6EECF244321}">
                <p14:modId xmlns:p14="http://schemas.microsoft.com/office/powerpoint/2010/main" val="2751258452"/>
              </p:ext>
            </p:extLst>
          </p:nvPr>
        </p:nvGraphicFramePr>
        <p:xfrm>
          <a:off x="1155700" y="2603500"/>
          <a:ext cx="8824914" cy="4211320"/>
        </p:xfrm>
        <a:graphic>
          <a:graphicData uri="http://schemas.openxmlformats.org/drawingml/2006/table">
            <a:tbl>
              <a:tblPr firstRow="1" bandRow="1">
                <a:tableStyleId>{5C22544A-7EE6-4342-B048-85BDC9FD1C3A}</a:tableStyleId>
              </a:tblPr>
              <a:tblGrid>
                <a:gridCol w="2941638">
                  <a:extLst>
                    <a:ext uri="{9D8B030D-6E8A-4147-A177-3AD203B41FA5}">
                      <a16:colId xmlns:a16="http://schemas.microsoft.com/office/drawing/2014/main" val="2715918622"/>
                    </a:ext>
                  </a:extLst>
                </a:gridCol>
                <a:gridCol w="2941638">
                  <a:extLst>
                    <a:ext uri="{9D8B030D-6E8A-4147-A177-3AD203B41FA5}">
                      <a16:colId xmlns:a16="http://schemas.microsoft.com/office/drawing/2014/main" val="1866077734"/>
                    </a:ext>
                  </a:extLst>
                </a:gridCol>
                <a:gridCol w="2941638">
                  <a:extLst>
                    <a:ext uri="{9D8B030D-6E8A-4147-A177-3AD203B41FA5}">
                      <a16:colId xmlns:a16="http://schemas.microsoft.com/office/drawing/2014/main" val="1022787700"/>
                    </a:ext>
                  </a:extLst>
                </a:gridCol>
              </a:tblGrid>
              <a:tr h="370840">
                <a:tc>
                  <a:txBody>
                    <a:bodyPr/>
                    <a:lstStyle/>
                    <a:p>
                      <a:r>
                        <a:rPr lang="en-IN" dirty="0"/>
                        <a:t>Fortnight duration</a:t>
                      </a:r>
                    </a:p>
                  </a:txBody>
                  <a:tcPr marL="83936" marR="83936"/>
                </a:tc>
                <a:tc>
                  <a:txBody>
                    <a:bodyPr/>
                    <a:lstStyle/>
                    <a:p>
                      <a:r>
                        <a:rPr lang="en-IN" dirty="0"/>
                        <a:t>Work done</a:t>
                      </a:r>
                    </a:p>
                  </a:txBody>
                  <a:tcPr marL="83936" marR="83936"/>
                </a:tc>
                <a:tc>
                  <a:txBody>
                    <a:bodyPr/>
                    <a:lstStyle/>
                    <a:p>
                      <a:r>
                        <a:rPr lang="en-IN" dirty="0"/>
                        <a:t>Remarks</a:t>
                      </a:r>
                    </a:p>
                  </a:txBody>
                  <a:tcPr marL="83936" marR="83936"/>
                </a:tc>
                <a:extLst>
                  <a:ext uri="{0D108BD9-81ED-4DB2-BD59-A6C34878D82A}">
                    <a16:rowId xmlns:a16="http://schemas.microsoft.com/office/drawing/2014/main" val="180028810"/>
                  </a:ext>
                </a:extLst>
              </a:tr>
              <a:tr h="370840">
                <a:tc>
                  <a:txBody>
                    <a:bodyPr/>
                    <a:lstStyle/>
                    <a:p>
                      <a:r>
                        <a:rPr lang="en-IN" dirty="0"/>
                        <a:t>1.      21/12/2020- 4/01/2021</a:t>
                      </a:r>
                    </a:p>
                  </a:txBody>
                  <a:tcPr marL="83936" marR="83936"/>
                </a:tc>
                <a:tc>
                  <a:txBody>
                    <a:bodyPr/>
                    <a:lstStyle/>
                    <a:p>
                      <a:r>
                        <a:rPr lang="en-IN" dirty="0"/>
                        <a:t>Learned the basics</a:t>
                      </a:r>
                    </a:p>
                  </a:txBody>
                  <a:tcPr marL="83936" marR="83936"/>
                </a:tc>
                <a:tc>
                  <a:txBody>
                    <a:bodyPr/>
                    <a:lstStyle/>
                    <a:p>
                      <a:r>
                        <a:rPr lang="en-IN" dirty="0"/>
                        <a:t>100%</a:t>
                      </a:r>
                    </a:p>
                  </a:txBody>
                  <a:tcPr marL="83936" marR="83936"/>
                </a:tc>
                <a:extLst>
                  <a:ext uri="{0D108BD9-81ED-4DB2-BD59-A6C34878D82A}">
                    <a16:rowId xmlns:a16="http://schemas.microsoft.com/office/drawing/2014/main" val="1894291025"/>
                  </a:ext>
                </a:extLst>
              </a:tr>
              <a:tr h="370840">
                <a:tc>
                  <a:txBody>
                    <a:bodyPr/>
                    <a:lstStyle/>
                    <a:p>
                      <a:r>
                        <a:rPr lang="en-IN" dirty="0"/>
                        <a:t>2.      09/01/2021- 23/01/2021</a:t>
                      </a:r>
                    </a:p>
                  </a:txBody>
                  <a:tcPr marL="83936" marR="83936"/>
                </a:tc>
                <a:tc>
                  <a:txBody>
                    <a:bodyPr/>
                    <a:lstStyle/>
                    <a:p>
                      <a:r>
                        <a:rPr lang="en-IN" dirty="0" err="1"/>
                        <a:t>ReactJs</a:t>
                      </a:r>
                      <a:r>
                        <a:rPr lang="en-IN" dirty="0"/>
                        <a:t> concept</a:t>
                      </a:r>
                    </a:p>
                  </a:txBody>
                  <a:tcPr marL="83936" marR="83936"/>
                </a:tc>
                <a:tc>
                  <a:txBody>
                    <a:bodyPr/>
                    <a:lstStyle/>
                    <a:p>
                      <a:r>
                        <a:rPr lang="en-IN" dirty="0"/>
                        <a:t>100%</a:t>
                      </a:r>
                    </a:p>
                  </a:txBody>
                  <a:tcPr marL="83936" marR="83936"/>
                </a:tc>
                <a:extLst>
                  <a:ext uri="{0D108BD9-81ED-4DB2-BD59-A6C34878D82A}">
                    <a16:rowId xmlns:a16="http://schemas.microsoft.com/office/drawing/2014/main" val="2658453704"/>
                  </a:ext>
                </a:extLst>
              </a:tr>
              <a:tr h="370840">
                <a:tc>
                  <a:txBody>
                    <a:bodyPr/>
                    <a:lstStyle/>
                    <a:p>
                      <a:r>
                        <a:rPr lang="en-IN" dirty="0"/>
                        <a:t>3.      23/01/2021- 06/02/2021</a:t>
                      </a:r>
                    </a:p>
                  </a:txBody>
                  <a:tcPr marL="83936" marR="83936"/>
                </a:tc>
                <a:tc>
                  <a:txBody>
                    <a:bodyPr/>
                    <a:lstStyle/>
                    <a:p>
                      <a:r>
                        <a:rPr lang="en-IN" dirty="0"/>
                        <a:t>Login Page</a:t>
                      </a:r>
                    </a:p>
                  </a:txBody>
                  <a:tcPr marL="83936" marR="83936"/>
                </a:tc>
                <a:tc>
                  <a:txBody>
                    <a:bodyPr/>
                    <a:lstStyle/>
                    <a:p>
                      <a:r>
                        <a:rPr lang="en-IN" dirty="0"/>
                        <a:t>100%</a:t>
                      </a:r>
                    </a:p>
                  </a:txBody>
                  <a:tcPr marL="83936" marR="83936"/>
                </a:tc>
                <a:extLst>
                  <a:ext uri="{0D108BD9-81ED-4DB2-BD59-A6C34878D82A}">
                    <a16:rowId xmlns:a16="http://schemas.microsoft.com/office/drawing/2014/main" val="1320692898"/>
                  </a:ext>
                </a:extLst>
              </a:tr>
              <a:tr h="370840">
                <a:tc>
                  <a:txBody>
                    <a:bodyPr/>
                    <a:lstStyle/>
                    <a:p>
                      <a:r>
                        <a:rPr lang="en-IN" dirty="0"/>
                        <a:t>4.      07/02/2021- 20/02/2021</a:t>
                      </a:r>
                    </a:p>
                  </a:txBody>
                  <a:tcPr marL="83936" marR="83936"/>
                </a:tc>
                <a:tc>
                  <a:txBody>
                    <a:bodyPr/>
                    <a:lstStyle/>
                    <a:p>
                      <a:r>
                        <a:rPr lang="en-IN" dirty="0"/>
                        <a:t>Working on Front-end</a:t>
                      </a:r>
                    </a:p>
                  </a:txBody>
                  <a:tcPr marL="83936" marR="83936"/>
                </a:tc>
                <a:tc>
                  <a:txBody>
                    <a:bodyPr/>
                    <a:lstStyle/>
                    <a:p>
                      <a:r>
                        <a:rPr lang="en-IN" dirty="0"/>
                        <a:t>100%</a:t>
                      </a:r>
                    </a:p>
                  </a:txBody>
                  <a:tcPr marL="83936" marR="83936"/>
                </a:tc>
                <a:extLst>
                  <a:ext uri="{0D108BD9-81ED-4DB2-BD59-A6C34878D82A}">
                    <a16:rowId xmlns:a16="http://schemas.microsoft.com/office/drawing/2014/main" val="2451588228"/>
                  </a:ext>
                </a:extLst>
              </a:tr>
              <a:tr h="370840">
                <a:tc>
                  <a:txBody>
                    <a:bodyPr/>
                    <a:lstStyle/>
                    <a:p>
                      <a:r>
                        <a:rPr lang="en-IN" dirty="0"/>
                        <a:t>5.      21/02/2021- 06/03/2021</a:t>
                      </a:r>
                    </a:p>
                  </a:txBody>
                  <a:tcPr marL="83936" marR="83936"/>
                </a:tc>
                <a:tc>
                  <a:txBody>
                    <a:bodyPr/>
                    <a:lstStyle/>
                    <a:p>
                      <a:r>
                        <a:rPr lang="en-IN" dirty="0"/>
                        <a:t>Working on Home Page</a:t>
                      </a:r>
                    </a:p>
                  </a:txBody>
                  <a:tcPr marL="83936" marR="83936"/>
                </a:tc>
                <a:tc>
                  <a:txBody>
                    <a:bodyPr/>
                    <a:lstStyle/>
                    <a:p>
                      <a:r>
                        <a:rPr lang="en-IN" dirty="0"/>
                        <a:t>100%</a:t>
                      </a:r>
                    </a:p>
                  </a:txBody>
                  <a:tcPr marL="83936" marR="83936"/>
                </a:tc>
                <a:extLst>
                  <a:ext uri="{0D108BD9-81ED-4DB2-BD59-A6C34878D82A}">
                    <a16:rowId xmlns:a16="http://schemas.microsoft.com/office/drawing/2014/main" val="2771037139"/>
                  </a:ext>
                </a:extLst>
              </a:tr>
              <a:tr h="370840">
                <a:tc>
                  <a:txBody>
                    <a:bodyPr/>
                    <a:lstStyle/>
                    <a:p>
                      <a:r>
                        <a:rPr lang="en-IN" dirty="0"/>
                        <a:t>6.      07/03/2021- 20/03/2021</a:t>
                      </a:r>
                    </a:p>
                  </a:txBody>
                  <a:tcPr marL="83936" marR="83936"/>
                </a:tc>
                <a:tc>
                  <a:txBody>
                    <a:bodyPr/>
                    <a:lstStyle/>
                    <a:p>
                      <a:r>
                        <a:rPr lang="en-IN" dirty="0"/>
                        <a:t>Working on Dash board of Front-end</a:t>
                      </a:r>
                    </a:p>
                  </a:txBody>
                  <a:tcPr marL="83936" marR="83936"/>
                </a:tc>
                <a:tc>
                  <a:txBody>
                    <a:bodyPr/>
                    <a:lstStyle/>
                    <a:p>
                      <a:r>
                        <a:rPr lang="en-IN" dirty="0"/>
                        <a:t>100%</a:t>
                      </a:r>
                    </a:p>
                  </a:txBody>
                  <a:tcPr marL="83936" marR="83936"/>
                </a:tc>
                <a:extLst>
                  <a:ext uri="{0D108BD9-81ED-4DB2-BD59-A6C34878D82A}">
                    <a16:rowId xmlns:a16="http://schemas.microsoft.com/office/drawing/2014/main" val="4242319322"/>
                  </a:ext>
                </a:extLst>
              </a:tr>
            </a:tbl>
          </a:graphicData>
        </a:graphic>
      </p:graphicFrame>
    </p:spTree>
    <p:extLst>
      <p:ext uri="{BB962C8B-B14F-4D97-AF65-F5344CB8AC3E}">
        <p14:creationId xmlns:p14="http://schemas.microsoft.com/office/powerpoint/2010/main" val="616734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1589D-4F9A-467C-B0E3-9FDF5E68F39C}"/>
              </a:ext>
            </a:extLst>
          </p:cNvPr>
          <p:cNvSpPr>
            <a:spLocks noGrp="1"/>
          </p:cNvSpPr>
          <p:nvPr>
            <p:ph type="title"/>
          </p:nvPr>
        </p:nvSpPr>
        <p:spPr>
          <a:xfrm>
            <a:off x="1071846" y="1059736"/>
            <a:ext cx="10040233" cy="1228130"/>
          </a:xfrm>
        </p:spPr>
        <p:txBody>
          <a:bodyPr>
            <a:normAutofit/>
          </a:bodyPr>
          <a:lstStyle/>
          <a:p>
            <a:r>
              <a:rPr lang="en-IN">
                <a:solidFill>
                  <a:srgbClr val="FFFFFF"/>
                </a:solidFill>
              </a:rPr>
              <a:t>MERN</a:t>
            </a:r>
          </a:p>
        </p:txBody>
      </p:sp>
      <p:sp>
        <p:nvSpPr>
          <p:cNvPr id="3" name="Content Placeholder 2">
            <a:extLst>
              <a:ext uri="{FF2B5EF4-FFF2-40B4-BE49-F238E27FC236}">
                <a16:creationId xmlns:a16="http://schemas.microsoft.com/office/drawing/2014/main" id="{64E53A9B-E98B-4403-B7E4-A760AD62F40D}"/>
              </a:ext>
            </a:extLst>
          </p:cNvPr>
          <p:cNvSpPr>
            <a:spLocks noGrp="1"/>
          </p:cNvSpPr>
          <p:nvPr>
            <p:ph idx="1"/>
          </p:nvPr>
        </p:nvSpPr>
        <p:spPr>
          <a:xfrm>
            <a:off x="1071846" y="2973313"/>
            <a:ext cx="10040233" cy="2903099"/>
          </a:xfrm>
        </p:spPr>
        <p:txBody>
          <a:bodyPr>
            <a:normAutofit/>
          </a:bodyPr>
          <a:lstStyle/>
          <a:p>
            <a:r>
              <a:rPr lang="en-US" b="0" i="0">
                <a:effectLst/>
                <a:latin typeface="Akzidenz Grotesk BQ Light"/>
              </a:rPr>
              <a:t>MERN stands for MongoDB, Express, React, Node, after the four key technologies that make up the stack.</a:t>
            </a:r>
            <a:endParaRPr lang="en-IN"/>
          </a:p>
          <a:p>
            <a:r>
              <a:rPr lang="en-IN"/>
              <a:t>M- MongoDB : document database</a:t>
            </a:r>
          </a:p>
          <a:p>
            <a:r>
              <a:rPr lang="en-IN"/>
              <a:t>E- Express(.js) : </a:t>
            </a:r>
            <a:r>
              <a:rPr lang="en-IN" b="0" i="0">
                <a:effectLst/>
                <a:latin typeface="Akzidenz Grotesk BQ Light"/>
              </a:rPr>
              <a:t>Node.js web framework</a:t>
            </a:r>
            <a:endParaRPr lang="en-IN"/>
          </a:p>
          <a:p>
            <a:r>
              <a:rPr lang="en-IN"/>
              <a:t>R- React(.js) : </a:t>
            </a:r>
            <a:r>
              <a:rPr lang="en-IN" b="0" i="0">
                <a:effectLst/>
                <a:latin typeface="Akzidenz Grotesk BQ Light"/>
              </a:rPr>
              <a:t>a client-side JavaScript framework</a:t>
            </a:r>
            <a:endParaRPr lang="en-IN"/>
          </a:p>
          <a:p>
            <a:r>
              <a:rPr lang="en-IN"/>
              <a:t>N- Node(.js) : </a:t>
            </a:r>
            <a:r>
              <a:rPr lang="en-US" b="0" i="0">
                <a:effectLst/>
                <a:latin typeface="Akzidenz Grotesk BQ Light"/>
              </a:rPr>
              <a:t>the premier JavaScript web server</a:t>
            </a:r>
            <a:endParaRPr lang="en-IN"/>
          </a:p>
          <a:p>
            <a:endParaRPr lang="en-IN"/>
          </a:p>
          <a:p>
            <a:endParaRPr lang="en-IN"/>
          </a:p>
        </p:txBody>
      </p:sp>
    </p:spTree>
    <p:extLst>
      <p:ext uri="{BB962C8B-B14F-4D97-AF65-F5344CB8AC3E}">
        <p14:creationId xmlns:p14="http://schemas.microsoft.com/office/powerpoint/2010/main" val="2689839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537E0-4B9D-4168-9AF9-C19CE40F94A2}"/>
              </a:ext>
            </a:extLst>
          </p:cNvPr>
          <p:cNvSpPr>
            <a:spLocks noGrp="1"/>
          </p:cNvSpPr>
          <p:nvPr>
            <p:ph type="title"/>
          </p:nvPr>
        </p:nvSpPr>
        <p:spPr>
          <a:xfrm>
            <a:off x="603504" y="770467"/>
            <a:ext cx="3467051" cy="3352800"/>
          </a:xfrm>
        </p:spPr>
        <p:txBody>
          <a:bodyPr vert="horz" lIns="91440" tIns="45720" rIns="91440" bIns="45720" rtlCol="0" anchor="b">
            <a:normAutofit/>
          </a:bodyPr>
          <a:lstStyle/>
          <a:p>
            <a:pPr>
              <a:lnSpc>
                <a:spcPct val="80000"/>
              </a:lnSpc>
            </a:pPr>
            <a:r>
              <a:rPr lang="en-US" sz="6000">
                <a:solidFill>
                  <a:srgbClr val="FFFFFF"/>
                </a:solidFill>
              </a:rPr>
              <a:t>MERN</a:t>
            </a:r>
          </a:p>
        </p:txBody>
      </p:sp>
      <p:pic>
        <p:nvPicPr>
          <p:cNvPr id="4" name="Content Placeholder 4" descr="Graphical user interface&#10;&#10;Description automatically generated with medium confidence">
            <a:extLst>
              <a:ext uri="{FF2B5EF4-FFF2-40B4-BE49-F238E27FC236}">
                <a16:creationId xmlns:a16="http://schemas.microsoft.com/office/drawing/2014/main" id="{1BA077AE-3C09-46B6-A1EB-D249F64388BC}"/>
              </a:ext>
            </a:extLst>
          </p:cNvPr>
          <p:cNvPicPr>
            <a:picLocks noChangeAspect="1"/>
          </p:cNvPicPr>
          <p:nvPr/>
        </p:nvPicPr>
        <p:blipFill rotWithShape="1">
          <a:blip r:embed="rId2">
            <a:extLst>
              <a:ext uri="{28A0092B-C50C-407E-A947-70E740481C1C}">
                <a14:useLocalDpi xmlns:a14="http://schemas.microsoft.com/office/drawing/2010/main" val="0"/>
              </a:ext>
            </a:extLst>
          </a:blip>
          <a:srcRect l="10160" r="8909" b="-1"/>
          <a:stretch/>
        </p:blipFill>
        <p:spPr>
          <a:xfrm>
            <a:off x="5282520" y="1413996"/>
            <a:ext cx="6266016" cy="3677686"/>
          </a:xfrm>
          <a:prstGeom prst="rect">
            <a:avLst/>
          </a:prstGeom>
        </p:spPr>
      </p:pic>
    </p:spTree>
    <p:extLst>
      <p:ext uri="{BB962C8B-B14F-4D97-AF65-F5344CB8AC3E}">
        <p14:creationId xmlns:p14="http://schemas.microsoft.com/office/powerpoint/2010/main" val="3924981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0AE78-3648-4FB7-AD61-444E89A5FF07}"/>
              </a:ext>
            </a:extLst>
          </p:cNvPr>
          <p:cNvSpPr>
            <a:spLocks noGrp="1"/>
          </p:cNvSpPr>
          <p:nvPr>
            <p:ph type="title"/>
          </p:nvPr>
        </p:nvSpPr>
        <p:spPr>
          <a:xfrm>
            <a:off x="1071846" y="1059736"/>
            <a:ext cx="10040233" cy="1228130"/>
          </a:xfrm>
        </p:spPr>
        <p:txBody>
          <a:bodyPr>
            <a:normAutofit/>
          </a:bodyPr>
          <a:lstStyle/>
          <a:p>
            <a:r>
              <a:rPr lang="en-IN">
                <a:solidFill>
                  <a:srgbClr val="FFFFFF"/>
                </a:solidFill>
              </a:rPr>
              <a:t>Ecommerce website</a:t>
            </a:r>
          </a:p>
        </p:txBody>
      </p:sp>
      <p:sp>
        <p:nvSpPr>
          <p:cNvPr id="3" name="Content Placeholder 2">
            <a:extLst>
              <a:ext uri="{FF2B5EF4-FFF2-40B4-BE49-F238E27FC236}">
                <a16:creationId xmlns:a16="http://schemas.microsoft.com/office/drawing/2014/main" id="{3D8FFA21-D67F-4285-9627-4AA1ED2C8FB5}"/>
              </a:ext>
            </a:extLst>
          </p:cNvPr>
          <p:cNvSpPr>
            <a:spLocks noGrp="1"/>
          </p:cNvSpPr>
          <p:nvPr>
            <p:ph idx="1"/>
          </p:nvPr>
        </p:nvSpPr>
        <p:spPr>
          <a:xfrm>
            <a:off x="1071846" y="2973313"/>
            <a:ext cx="10040233" cy="2903099"/>
          </a:xfrm>
        </p:spPr>
        <p:txBody>
          <a:bodyPr>
            <a:normAutofit/>
          </a:bodyPr>
          <a:lstStyle/>
          <a:p>
            <a:r>
              <a:rPr lang="en-US" b="0" i="0">
                <a:effectLst/>
                <a:latin typeface="Roboto"/>
              </a:rPr>
              <a:t>E-Commerce websites are online portals that facilitate online transactions of goods and services through means of the transfer of information and funds over the Internet. Now, with a single </a:t>
            </a:r>
            <a:r>
              <a:rPr lang="en-US" b="1" i="0">
                <a:effectLst/>
                <a:latin typeface="Roboto"/>
              </a:rPr>
              <a:t>website</a:t>
            </a:r>
            <a:r>
              <a:rPr lang="en-US" b="0" i="0">
                <a:effectLst/>
                <a:latin typeface="Roboto"/>
              </a:rPr>
              <a:t>, anything and everything that a transaction needs, can be executed online.</a:t>
            </a:r>
            <a:endParaRPr lang="en-IN"/>
          </a:p>
        </p:txBody>
      </p:sp>
    </p:spTree>
    <p:extLst>
      <p:ext uri="{BB962C8B-B14F-4D97-AF65-F5344CB8AC3E}">
        <p14:creationId xmlns:p14="http://schemas.microsoft.com/office/powerpoint/2010/main" val="3125767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E8F20-E454-4F98-B523-F53893357D53}"/>
              </a:ext>
            </a:extLst>
          </p:cNvPr>
          <p:cNvSpPr>
            <a:spLocks noGrp="1"/>
          </p:cNvSpPr>
          <p:nvPr>
            <p:ph type="title"/>
          </p:nvPr>
        </p:nvSpPr>
        <p:spPr>
          <a:xfrm>
            <a:off x="603504" y="770467"/>
            <a:ext cx="3467051" cy="3352800"/>
          </a:xfrm>
        </p:spPr>
        <p:txBody>
          <a:bodyPr vert="horz" lIns="91440" tIns="45720" rIns="91440" bIns="45720" rtlCol="0" anchor="b">
            <a:normAutofit/>
          </a:bodyPr>
          <a:lstStyle/>
          <a:p>
            <a:pPr>
              <a:lnSpc>
                <a:spcPct val="80000"/>
              </a:lnSpc>
            </a:pPr>
            <a:r>
              <a:rPr lang="en-US" sz="5100">
                <a:solidFill>
                  <a:srgbClr val="FFFFFF"/>
                </a:solidFill>
              </a:rPr>
              <a:t>Architecture</a:t>
            </a:r>
          </a:p>
        </p:txBody>
      </p:sp>
      <p:pic>
        <p:nvPicPr>
          <p:cNvPr id="5" name="Content Placeholder 4" descr="Diagram&#10;&#10;Description automatically generated">
            <a:extLst>
              <a:ext uri="{FF2B5EF4-FFF2-40B4-BE49-F238E27FC236}">
                <a16:creationId xmlns:a16="http://schemas.microsoft.com/office/drawing/2014/main" id="{E0F5D8A0-EC5A-4684-AAA9-A8ED9314669C}"/>
              </a:ext>
            </a:extLst>
          </p:cNvPr>
          <p:cNvPicPr>
            <a:picLocks noChangeAspect="1"/>
          </p:cNvPicPr>
          <p:nvPr/>
        </p:nvPicPr>
        <p:blipFill rotWithShape="1">
          <a:blip r:embed="rId2">
            <a:extLst>
              <a:ext uri="{28A0092B-C50C-407E-A947-70E740481C1C}">
                <a14:useLocalDpi xmlns:a14="http://schemas.microsoft.com/office/drawing/2010/main" val="0"/>
              </a:ext>
            </a:extLst>
          </a:blip>
          <a:srcRect r="4" b="426"/>
          <a:stretch/>
        </p:blipFill>
        <p:spPr>
          <a:xfrm>
            <a:off x="5282520" y="1414000"/>
            <a:ext cx="6266016" cy="3677677"/>
          </a:xfrm>
          <a:prstGeom prst="rect">
            <a:avLst/>
          </a:prstGeom>
        </p:spPr>
      </p:pic>
    </p:spTree>
    <p:extLst>
      <p:ext uri="{BB962C8B-B14F-4D97-AF65-F5344CB8AC3E}">
        <p14:creationId xmlns:p14="http://schemas.microsoft.com/office/powerpoint/2010/main" val="1665173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F50E7-2C59-4F75-A036-408F8130104E}"/>
              </a:ext>
            </a:extLst>
          </p:cNvPr>
          <p:cNvSpPr>
            <a:spLocks noGrp="1"/>
          </p:cNvSpPr>
          <p:nvPr>
            <p:ph type="title"/>
          </p:nvPr>
        </p:nvSpPr>
        <p:spPr>
          <a:xfrm>
            <a:off x="1071846" y="1059736"/>
            <a:ext cx="10040233" cy="1228130"/>
          </a:xfrm>
        </p:spPr>
        <p:txBody>
          <a:bodyPr>
            <a:normAutofit/>
          </a:bodyPr>
          <a:lstStyle/>
          <a:p>
            <a:r>
              <a:rPr lang="en-IN">
                <a:solidFill>
                  <a:srgbClr val="FFFFFF"/>
                </a:solidFill>
              </a:rPr>
              <a:t>Types of ecommerce businesses</a:t>
            </a:r>
          </a:p>
        </p:txBody>
      </p:sp>
      <p:sp>
        <p:nvSpPr>
          <p:cNvPr id="3" name="Content Placeholder 2">
            <a:extLst>
              <a:ext uri="{FF2B5EF4-FFF2-40B4-BE49-F238E27FC236}">
                <a16:creationId xmlns:a16="http://schemas.microsoft.com/office/drawing/2014/main" id="{132F50F7-D58A-444A-A7E5-064063442A2C}"/>
              </a:ext>
            </a:extLst>
          </p:cNvPr>
          <p:cNvSpPr>
            <a:spLocks noGrp="1"/>
          </p:cNvSpPr>
          <p:nvPr>
            <p:ph idx="1"/>
          </p:nvPr>
        </p:nvSpPr>
        <p:spPr>
          <a:xfrm>
            <a:off x="1071846" y="2973313"/>
            <a:ext cx="10040233" cy="2903099"/>
          </a:xfrm>
        </p:spPr>
        <p:txBody>
          <a:bodyPr>
            <a:normAutofit/>
          </a:bodyPr>
          <a:lstStyle/>
          <a:p>
            <a:r>
              <a:rPr lang="en-US" b="0" i="0">
                <a:effectLst/>
                <a:latin typeface="Roboto"/>
              </a:rPr>
              <a:t>There are four traditional types of ecommerce, including B2C (Business-to-</a:t>
            </a:r>
            <a:r>
              <a:rPr lang="en-US" b="1" i="0">
                <a:effectLst/>
                <a:latin typeface="Roboto"/>
              </a:rPr>
              <a:t>Consumer</a:t>
            </a:r>
            <a:r>
              <a:rPr lang="en-US" b="0" i="0">
                <a:effectLst/>
                <a:latin typeface="Roboto"/>
              </a:rPr>
              <a:t>), B2B (Business-to-Business), C2B (</a:t>
            </a:r>
            <a:r>
              <a:rPr lang="en-US" b="1" i="0">
                <a:effectLst/>
                <a:latin typeface="Roboto"/>
              </a:rPr>
              <a:t>Consumer</a:t>
            </a:r>
            <a:r>
              <a:rPr lang="en-US" b="0" i="0">
                <a:effectLst/>
                <a:latin typeface="Roboto"/>
              </a:rPr>
              <a:t>-to-Business) and C2C (</a:t>
            </a:r>
            <a:r>
              <a:rPr lang="en-US" b="1" i="0">
                <a:effectLst/>
                <a:latin typeface="Roboto"/>
              </a:rPr>
              <a:t>Consumer</a:t>
            </a:r>
            <a:r>
              <a:rPr lang="en-US" b="0" i="0">
                <a:effectLst/>
                <a:latin typeface="Roboto"/>
              </a:rPr>
              <a:t>-to-</a:t>
            </a:r>
            <a:r>
              <a:rPr lang="en-US" b="1" i="0">
                <a:effectLst/>
                <a:latin typeface="Roboto"/>
              </a:rPr>
              <a:t>Consumer</a:t>
            </a:r>
            <a:r>
              <a:rPr lang="en-US" b="0" i="0">
                <a:effectLst/>
                <a:latin typeface="Roboto"/>
              </a:rPr>
              <a:t>). There's also B2G (Business-to-Government), but it is often lumped in with B2B.</a:t>
            </a:r>
            <a:endParaRPr lang="en-IN" dirty="0"/>
          </a:p>
        </p:txBody>
      </p:sp>
    </p:spTree>
    <p:extLst>
      <p:ext uri="{BB962C8B-B14F-4D97-AF65-F5344CB8AC3E}">
        <p14:creationId xmlns:p14="http://schemas.microsoft.com/office/powerpoint/2010/main" val="2821472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6922F-7A57-4B4E-A991-F6FC7C4D3697}"/>
              </a:ext>
            </a:extLst>
          </p:cNvPr>
          <p:cNvSpPr>
            <a:spLocks noGrp="1"/>
          </p:cNvSpPr>
          <p:nvPr>
            <p:ph type="title"/>
          </p:nvPr>
        </p:nvSpPr>
        <p:spPr>
          <a:xfrm>
            <a:off x="1071846" y="1059736"/>
            <a:ext cx="10040233" cy="1228130"/>
          </a:xfrm>
        </p:spPr>
        <p:txBody>
          <a:bodyPr>
            <a:normAutofit/>
          </a:bodyPr>
          <a:lstStyle/>
          <a:p>
            <a:r>
              <a:rPr lang="en-IN">
                <a:solidFill>
                  <a:srgbClr val="FFFFFF"/>
                </a:solidFill>
              </a:rPr>
              <a:t>B2C Businesses</a:t>
            </a:r>
          </a:p>
        </p:txBody>
      </p:sp>
      <p:sp>
        <p:nvSpPr>
          <p:cNvPr id="3" name="Content Placeholder 2">
            <a:extLst>
              <a:ext uri="{FF2B5EF4-FFF2-40B4-BE49-F238E27FC236}">
                <a16:creationId xmlns:a16="http://schemas.microsoft.com/office/drawing/2014/main" id="{12FC402F-4741-4FDC-B6FD-F14292AB92DD}"/>
              </a:ext>
            </a:extLst>
          </p:cNvPr>
          <p:cNvSpPr>
            <a:spLocks noGrp="1"/>
          </p:cNvSpPr>
          <p:nvPr>
            <p:ph idx="1"/>
          </p:nvPr>
        </p:nvSpPr>
        <p:spPr>
          <a:xfrm>
            <a:off x="1071846" y="2973313"/>
            <a:ext cx="10040233" cy="2903099"/>
          </a:xfrm>
        </p:spPr>
        <p:txBody>
          <a:bodyPr>
            <a:normAutofit lnSpcReduction="10000"/>
          </a:bodyPr>
          <a:lstStyle/>
          <a:p>
            <a:r>
              <a:rPr lang="en-US" sz="2200" b="1" i="0" dirty="0">
                <a:effectLst/>
                <a:latin typeface="Roboto"/>
              </a:rPr>
              <a:t>B2C</a:t>
            </a:r>
            <a:r>
              <a:rPr lang="en-US" sz="2200" b="0" i="0" dirty="0">
                <a:effectLst/>
                <a:latin typeface="Roboto"/>
              </a:rPr>
              <a:t> eCommerce refers to the process of selling to individual customers directly. ... An </a:t>
            </a:r>
            <a:r>
              <a:rPr lang="en-US" sz="2200" b="1" i="0" dirty="0">
                <a:effectLst/>
                <a:latin typeface="Roboto"/>
              </a:rPr>
              <a:t>example</a:t>
            </a:r>
            <a:r>
              <a:rPr lang="en-US" sz="2200" b="0" i="0" dirty="0">
                <a:effectLst/>
                <a:latin typeface="Roboto"/>
              </a:rPr>
              <a:t> of a </a:t>
            </a:r>
            <a:r>
              <a:rPr lang="en-US" sz="2200" b="1" i="0" dirty="0">
                <a:effectLst/>
                <a:latin typeface="Roboto"/>
              </a:rPr>
              <a:t>B2C</a:t>
            </a:r>
            <a:r>
              <a:rPr lang="en-US" sz="2200" b="0" i="0" dirty="0">
                <a:effectLst/>
                <a:latin typeface="Roboto"/>
              </a:rPr>
              <a:t> transaction would be someone buying a pair of shoes online or booking a pet hotel for a dog.</a:t>
            </a:r>
          </a:p>
          <a:p>
            <a:r>
              <a:rPr lang="en-US" sz="2200" b="0" i="0" dirty="0">
                <a:effectLst/>
                <a:latin typeface="SourceSansPro"/>
              </a:rPr>
              <a:t>B2C became immensely popular during the dotcom boom of the late 1990s when it was mainly used to refer to online retailers who sold products and services to consumers through the Internet.</a:t>
            </a:r>
          </a:p>
          <a:p>
            <a:r>
              <a:rPr lang="en-US" sz="2200" b="0" i="0" dirty="0">
                <a:effectLst/>
                <a:latin typeface="SourceSansPro"/>
              </a:rPr>
              <a:t>As a business model, business-to-consumer differs significantly from the </a:t>
            </a:r>
            <a:r>
              <a:rPr lang="en-US" sz="2200" b="0" i="0" u="sng" dirty="0">
                <a:effectLst/>
                <a:latin typeface="SourceSansPro"/>
                <a:hlinkClick r:id="rId2"/>
              </a:rPr>
              <a:t>business-to-business</a:t>
            </a:r>
            <a:r>
              <a:rPr lang="en-US" sz="2200" b="0" i="0" dirty="0">
                <a:effectLst/>
                <a:latin typeface="SourceSansPro"/>
              </a:rPr>
              <a:t> model, which refers to commerce between two or more businesses</a:t>
            </a:r>
            <a:endParaRPr lang="en-IN" sz="2200" dirty="0"/>
          </a:p>
        </p:txBody>
      </p:sp>
    </p:spTree>
    <p:extLst>
      <p:ext uri="{BB962C8B-B14F-4D97-AF65-F5344CB8AC3E}">
        <p14:creationId xmlns:p14="http://schemas.microsoft.com/office/powerpoint/2010/main" val="11300603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161</TotalTime>
  <Words>1092</Words>
  <Application>Microsoft Office PowerPoint</Application>
  <PresentationFormat>Widescreen</PresentationFormat>
  <Paragraphs>88</Paragraphs>
  <Slides>20</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20</vt:i4>
      </vt:variant>
    </vt:vector>
  </HeadingPairs>
  <TitlesOfParts>
    <vt:vector size="33" baseType="lpstr">
      <vt:lpstr>Akzidenz Grotesk BQ Light</vt:lpstr>
      <vt:lpstr>Arial</vt:lpstr>
      <vt:lpstr>Arial</vt:lpstr>
      <vt:lpstr>Century Gothic</vt:lpstr>
      <vt:lpstr>GoogleSans-Regular</vt:lpstr>
      <vt:lpstr>neuzeit-grotesk</vt:lpstr>
      <vt:lpstr>Roboto</vt:lpstr>
      <vt:lpstr>SourceSansPro</vt:lpstr>
      <vt:lpstr>Times New Roman</vt:lpstr>
      <vt:lpstr>Verdana</vt:lpstr>
      <vt:lpstr>Wingdings 3</vt:lpstr>
      <vt:lpstr>Work Sans</vt:lpstr>
      <vt:lpstr>Ion Boardroom</vt:lpstr>
      <vt:lpstr>Designing Ecommerce site with mern</vt:lpstr>
      <vt:lpstr>Abstract</vt:lpstr>
      <vt:lpstr>Table</vt:lpstr>
      <vt:lpstr>MERN</vt:lpstr>
      <vt:lpstr>MERN</vt:lpstr>
      <vt:lpstr>Ecommerce website</vt:lpstr>
      <vt:lpstr>Architecture</vt:lpstr>
      <vt:lpstr>Types of ecommerce businesses</vt:lpstr>
      <vt:lpstr>B2C Businesses</vt:lpstr>
      <vt:lpstr>Flow chart of Ecommerce Website</vt:lpstr>
      <vt:lpstr>Module</vt:lpstr>
      <vt:lpstr>1.Product</vt:lpstr>
      <vt:lpstr>2. Order form</vt:lpstr>
      <vt:lpstr>Shopping Cart</vt:lpstr>
      <vt:lpstr>Flowchart</vt:lpstr>
      <vt:lpstr>Languages                         Tools                       </vt:lpstr>
      <vt:lpstr>Benefits of ecommerce</vt:lpstr>
      <vt:lpstr>Conclusion</vt:lpstr>
      <vt:lpstr>References</vt:lpstr>
      <vt:lpstr>Learning outcomes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site with mern</dc:title>
  <dc:creator>GANGAVARAPU SOWMYA</dc:creator>
  <cp:lastModifiedBy>GANGAVARAPU SOWMYA</cp:lastModifiedBy>
  <cp:revision>18</cp:revision>
  <dcterms:created xsi:type="dcterms:W3CDTF">2021-02-20T05:25:42Z</dcterms:created>
  <dcterms:modified xsi:type="dcterms:W3CDTF">2021-03-20T15:02:48Z</dcterms:modified>
</cp:coreProperties>
</file>