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7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7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4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6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8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6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8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EC2E-8770-4814-BABB-9338BFD7DF7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779A-8ACC-4932-A51E-0465FAD00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152400"/>
            <a:ext cx="9182100" cy="4191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 Black" panose="020B0A04020102020204" pitchFamily="34" charset="0"/>
              </a:rPr>
              <a:t>CASE STUDY TOPIC: ECOMMERCE SALES AND CUSTOMER BEHAVIOUR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" y="1422400"/>
            <a:ext cx="11671300" cy="21082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2000" b="1" u="sng" dirty="0"/>
          </a:p>
          <a:p>
            <a:pPr algn="l"/>
            <a:r>
              <a:rPr lang="en-US" sz="2000" b="1" u="sng" dirty="0" smtClean="0"/>
              <a:t>OBJECTIVE</a:t>
            </a:r>
            <a:r>
              <a:rPr lang="en-US" dirty="0" smtClean="0"/>
              <a:t>: </a:t>
            </a:r>
            <a:r>
              <a:rPr lang="en-US" sz="2000" dirty="0" smtClean="0"/>
              <a:t>To analyze customer orders, payments, product categories, and sales performance</a:t>
            </a:r>
          </a:p>
          <a:p>
            <a:pPr algn="l"/>
            <a:r>
              <a:rPr lang="en-US" sz="2000" b="1" u="sng" dirty="0" smtClean="0"/>
              <a:t>OVERVIEW</a:t>
            </a:r>
            <a:r>
              <a:rPr lang="en-US" sz="2000" dirty="0" smtClean="0"/>
              <a:t> : </a:t>
            </a:r>
            <a:r>
              <a:rPr lang="en-US" sz="2000" b="1" dirty="0" smtClean="0"/>
              <a:t>E-commerce</a:t>
            </a:r>
            <a:r>
              <a:rPr lang="en-US" sz="2000" dirty="0" smtClean="0"/>
              <a:t> refers to buying and selling goods/services online. This domain involves various aspects like product                                        management,customer engagement, order fulfillment, and financial transactions.  </a:t>
            </a:r>
          </a:p>
          <a:p>
            <a:pPr algn="l"/>
            <a:endParaRPr lang="en-US" sz="2000" dirty="0" smtClean="0"/>
          </a:p>
          <a:p>
            <a:pPr algn="l"/>
            <a:r>
              <a:rPr lang="en-IN" sz="2000" b="1" u="sng" dirty="0" smtClean="0"/>
              <a:t>Tools Used</a:t>
            </a:r>
            <a:r>
              <a:rPr lang="en-IN" sz="2000" dirty="0" smtClean="0"/>
              <a:t>: SQL</a:t>
            </a:r>
            <a:endParaRPr lang="en-US" sz="2000" dirty="0" smtClean="0"/>
          </a:p>
          <a:p>
            <a:pPr algn="r"/>
            <a:r>
              <a:rPr lang="en-US" sz="2000" dirty="0" smtClean="0"/>
              <a:t>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338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5416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-- 2 Display all products with price less than ₹1000.</a:t>
            </a:r>
          </a:p>
          <a:p>
            <a:endParaRPr lang="en-IN" dirty="0" smtClean="0"/>
          </a:p>
          <a:p>
            <a:r>
              <a:rPr lang="en-IN" dirty="0" smtClean="0"/>
              <a:t>select * from products where price &lt; 1000;-</a:t>
            </a:r>
          </a:p>
          <a:p>
            <a:endParaRPr lang="en-IN" dirty="0" smtClean="0"/>
          </a:p>
          <a:p>
            <a:r>
              <a:rPr lang="en-IN" dirty="0" smtClean="0"/>
              <a:t>INSIGHTS: - Wireless Mouse, Cotton T-Shirt, Notebook ARE PRICE LESS THAN 1000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6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590540"/>
            <a:ext cx="1018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Final Conclusions</a:t>
            </a:r>
          </a:p>
          <a:p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: </a:t>
            </a:r>
            <a:r>
              <a:rPr lang="en-US" b="1" dirty="0" smtClean="0"/>
              <a:t>NOTEBOOK</a:t>
            </a:r>
            <a:r>
              <a:rPr lang="en-US" dirty="0" smtClean="0"/>
              <a:t> IS THE MOST POPULAR PRODUCT BASED ON ORDER QUANTITY(10UNITS)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PRIYA MEHTA </a:t>
            </a:r>
            <a:r>
              <a:rPr lang="en-US" dirty="0" smtClean="0"/>
              <a:t>NEVER PLACE THE ORDER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MONTHLY REVENUE FOR MARCH 2023 IS </a:t>
            </a:r>
            <a:r>
              <a:rPr lang="en-US" b="1" dirty="0" smtClean="0"/>
              <a:t>6500.00, March</a:t>
            </a:r>
            <a:r>
              <a:rPr lang="en-US" dirty="0" smtClean="0"/>
              <a:t> is a busy sales period — target ads around this time.</a:t>
            </a:r>
            <a:endParaRPr lang="en-IN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ELECTRONICS</a:t>
            </a:r>
            <a:r>
              <a:rPr lang="en-US" dirty="0" smtClean="0"/>
              <a:t> CATEGORY HAVE MOST REVENUE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RAVI VAERMA IS THE CUSTOMERS MADE PAYMENTS BY USING UPI CAN GIVE REWARDS TO THEM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: ALL THE PAYMENTS MODE HAVE SAME FREQUENCY, Maintain focus on </a:t>
            </a:r>
            <a:r>
              <a:rPr lang="en-US" b="1" dirty="0" smtClean="0"/>
              <a:t>multiple payment methods</a:t>
            </a:r>
            <a:r>
              <a:rPr lang="en-US" dirty="0" smtClean="0"/>
              <a:t> to enhance user flexibility.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CANCELLATION RATE OF ORDERS IS 20. Reduce cancellation rate through better UX or inventory management.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Wireless Mouse, Cotton T-Shirt, Notebook ARE PRICE LESS THAN 1000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Electronics-150, Clothing-280,  Stationery-500 THIS IS THE CATEGORIES WISE STOCKS</a:t>
            </a:r>
          </a:p>
          <a:p>
            <a:r>
              <a:rPr lang="en-US" dirty="0" smtClean="0"/>
              <a:t>10.AMIT SHARMA IS THE RANK 1 CUSTOMER BASED ON MOST AMOUNT SPENT WE CAN REWARDS TO THEM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74625"/>
            <a:ext cx="10515600" cy="866775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Database Structure Overview: </a:t>
            </a:r>
            <a:r>
              <a:rPr lang="en-US" sz="2400" dirty="0" smtClean="0"/>
              <a:t>The system consists of </a:t>
            </a:r>
            <a:r>
              <a:rPr lang="en-US" sz="2400" b="1" dirty="0" smtClean="0"/>
              <a:t>five interconnected tables</a:t>
            </a:r>
            <a:r>
              <a:rPr lang="en-US" sz="2400" dirty="0" smtClean="0"/>
              <a:t> that represent common business entities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03324"/>
            <a:ext cx="10515600" cy="49180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	  </a:t>
            </a:r>
            <a:r>
              <a:rPr lang="en-IN" sz="1400" dirty="0" smtClean="0"/>
              <a:t>CREATE TABLE Customers  (                                                 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     CustomerID INT PRIMARY KEY, 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     Name VARCHAR(100),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      Email VARCHAR(100),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      City VARCHAR(50),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      RegistrationDate DATE</a:t>
            </a:r>
          </a:p>
          <a:p>
            <a:pPr marL="0" indent="0" algn="just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);</a:t>
            </a:r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	CREATE TABLE Orders (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 OrderID INT PRIMARY KEY,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CustomerID INT,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OrderDate DATE,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Status VARCHAR(20),		</a:t>
            </a:r>
          </a:p>
          <a:p>
            <a:pPr marL="0" indent="0" algn="just">
              <a:buNone/>
            </a:pPr>
            <a:r>
              <a:rPr lang="en-US" sz="1400" dirty="0" smtClean="0"/>
              <a:t>                       FOREIGN KEY (CustomerID) REFERENCES Customers(CustomerID)	</a:t>
            </a:r>
          </a:p>
          <a:p>
            <a:pPr marL="0" indent="0" algn="just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6639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352424"/>
            <a:ext cx="10515600" cy="588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CREATE TABLE OrderDetails (		</a:t>
            </a:r>
          </a:p>
          <a:p>
            <a:pPr marL="0" indent="0">
              <a:buNone/>
            </a:pPr>
            <a:r>
              <a:rPr lang="en-US" sz="1600" dirty="0" smtClean="0"/>
              <a:t>OrderDetailID INT PRIMARY KEY,		</a:t>
            </a:r>
          </a:p>
          <a:p>
            <a:pPr marL="0" indent="0">
              <a:buNone/>
            </a:pPr>
            <a:r>
              <a:rPr lang="en-US" sz="1600" dirty="0" smtClean="0"/>
              <a:t>OrderID INT,		</a:t>
            </a:r>
          </a:p>
          <a:p>
            <a:pPr marL="0" indent="0">
              <a:buNone/>
            </a:pPr>
            <a:r>
              <a:rPr lang="en-US" sz="1600" dirty="0" smtClean="0"/>
              <a:t>ProductID INT,		</a:t>
            </a:r>
          </a:p>
          <a:p>
            <a:pPr marL="0" indent="0">
              <a:buNone/>
            </a:pPr>
            <a:r>
              <a:rPr lang="en-US" sz="1600" dirty="0" smtClean="0"/>
              <a:t>Quantity INT,		</a:t>
            </a:r>
          </a:p>
          <a:p>
            <a:pPr marL="0" indent="0">
              <a:buNone/>
            </a:pPr>
            <a:r>
              <a:rPr lang="en-US" sz="1600" dirty="0" smtClean="0"/>
              <a:t>FOREIGN KEY (OrderID) REFERENCES Orders(OrderID),		</a:t>
            </a:r>
          </a:p>
          <a:p>
            <a:pPr marL="0" indent="0">
              <a:buNone/>
            </a:pPr>
            <a:r>
              <a:rPr lang="en-US" sz="1600" dirty="0" smtClean="0"/>
              <a:t>FOREIGN KEY (ProductID) REFERENCES Products(ProductID)</a:t>
            </a:r>
          </a:p>
          <a:p>
            <a:pPr marL="0" indent="0">
              <a:buNone/>
            </a:pPr>
            <a:r>
              <a:rPr lang="en-US" sz="1600" dirty="0" smtClean="0"/>
              <a:t>	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CREATE TABLE Payments (		</a:t>
            </a:r>
          </a:p>
          <a:p>
            <a:pPr marL="0" indent="0">
              <a:buNone/>
            </a:pPr>
            <a:r>
              <a:rPr lang="en-US" sz="1600" dirty="0" smtClean="0"/>
              <a:t>PaymentID INT PRIMARY KEY,		</a:t>
            </a:r>
          </a:p>
          <a:p>
            <a:pPr marL="0" indent="0">
              <a:buNone/>
            </a:pPr>
            <a:r>
              <a:rPr lang="en-US" sz="1600" dirty="0" smtClean="0"/>
              <a:t>OrderID INT,		</a:t>
            </a:r>
          </a:p>
          <a:p>
            <a:pPr marL="0" indent="0">
              <a:buNone/>
            </a:pPr>
            <a:r>
              <a:rPr lang="en-US" sz="1600" dirty="0" smtClean="0"/>
              <a:t>Amount DECIMAL(10,2),		</a:t>
            </a:r>
          </a:p>
          <a:p>
            <a:pPr marL="0" indent="0">
              <a:buNone/>
            </a:pPr>
            <a:r>
              <a:rPr lang="en-US" sz="1600" dirty="0" smtClean="0"/>
              <a:t>PaymentMode VARCHAR(20),		</a:t>
            </a:r>
          </a:p>
          <a:p>
            <a:pPr marL="0" indent="0">
              <a:buNone/>
            </a:pPr>
            <a:r>
              <a:rPr lang="en-US" sz="1600" dirty="0" smtClean="0"/>
              <a:t>PaymentDate DATE,		</a:t>
            </a:r>
          </a:p>
          <a:p>
            <a:pPr marL="0" indent="0">
              <a:buNone/>
            </a:pPr>
            <a:r>
              <a:rPr lang="en-US" sz="1600" dirty="0" smtClean="0"/>
              <a:t>FOREIGN KEY (OrderID) REFERENCES Orders(OrderID)	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195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2400" y="37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	CREATE TABLE Products (		</a:t>
            </a:r>
          </a:p>
          <a:p>
            <a:pPr marL="0" indent="0">
              <a:buNone/>
            </a:pPr>
            <a:r>
              <a:rPr lang="en-US" sz="1600" dirty="0" smtClean="0"/>
              <a:t>                    ProductID INT PRIMARY KEY,		</a:t>
            </a:r>
          </a:p>
          <a:p>
            <a:pPr marL="0" indent="0">
              <a:buNone/>
            </a:pPr>
            <a:r>
              <a:rPr lang="en-US" sz="1600" dirty="0" smtClean="0"/>
              <a:t>                   ProductName VARCHAR(100),		</a:t>
            </a:r>
          </a:p>
          <a:p>
            <a:pPr marL="0" indent="0">
              <a:buNone/>
            </a:pPr>
            <a:r>
              <a:rPr lang="en-US" sz="1600" dirty="0" smtClean="0"/>
              <a:t>                   Category VARCHAR(50),		</a:t>
            </a:r>
          </a:p>
          <a:p>
            <a:pPr marL="0" indent="0">
              <a:buNone/>
            </a:pPr>
            <a:r>
              <a:rPr lang="en-US" sz="1600" dirty="0" smtClean="0"/>
              <a:t>                   Price DECIMAL(10, 2),		</a:t>
            </a:r>
          </a:p>
          <a:p>
            <a:pPr marL="0" indent="0">
              <a:buNone/>
            </a:pPr>
            <a:r>
              <a:rPr lang="en-US" sz="1600" dirty="0" smtClean="0"/>
              <a:t>                    Stock INT	</a:t>
            </a:r>
          </a:p>
          <a:p>
            <a:pPr marL="0" indent="0">
              <a:buNone/>
            </a:pPr>
            <a:r>
              <a:rPr lang="en-US" sz="1600" dirty="0" smtClean="0"/>
              <a:t>                 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4425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4636"/>
            <a:ext cx="114935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-- 6 Show total quantity ordered per product.</a:t>
            </a:r>
          </a:p>
          <a:p>
            <a:r>
              <a:rPr lang="en-IN" dirty="0" smtClean="0"/>
              <a:t>select </a:t>
            </a:r>
          </a:p>
          <a:p>
            <a:r>
              <a:rPr lang="en-IN" dirty="0" smtClean="0"/>
              <a:t>products.productid,</a:t>
            </a:r>
          </a:p>
          <a:p>
            <a:r>
              <a:rPr lang="en-IN" dirty="0" smtClean="0"/>
              <a:t>products.productname,</a:t>
            </a:r>
          </a:p>
          <a:p>
            <a:r>
              <a:rPr lang="en-IN" dirty="0" smtClean="0"/>
              <a:t>sum(orderdetails.quantity) </a:t>
            </a:r>
          </a:p>
          <a:p>
            <a:r>
              <a:rPr lang="en-IN" dirty="0" smtClean="0"/>
              <a:t>from orderdetails </a:t>
            </a:r>
          </a:p>
          <a:p>
            <a:r>
              <a:rPr lang="en-IN" dirty="0" smtClean="0"/>
              <a:t>join products on products.productid = orderdetails.productid</a:t>
            </a:r>
          </a:p>
          <a:p>
            <a:r>
              <a:rPr lang="en-IN" dirty="0" smtClean="0"/>
              <a:t>group by productid;</a:t>
            </a:r>
          </a:p>
          <a:p>
            <a:endParaRPr lang="en-US" dirty="0"/>
          </a:p>
          <a:p>
            <a:r>
              <a:rPr lang="en-US" dirty="0" smtClean="0"/>
              <a:t>INSIGHTS : NOTEBOOK IS THE MOST POPULAR PRODUCT BASED ON ORDER QUANTITY(10UNITS)</a:t>
            </a:r>
          </a:p>
          <a:p>
            <a:endParaRPr lang="en-US" dirty="0"/>
          </a:p>
          <a:p>
            <a:r>
              <a:rPr lang="en-US" dirty="0" smtClean="0"/>
              <a:t>-- 7 Display the stock left for each product.</a:t>
            </a:r>
          </a:p>
          <a:p>
            <a:r>
              <a:rPr lang="en-US" dirty="0" smtClean="0"/>
              <a:t>select p.productid,</a:t>
            </a:r>
          </a:p>
          <a:p>
            <a:r>
              <a:rPr lang="en-US" dirty="0" smtClean="0"/>
              <a:t>p.productname,</a:t>
            </a:r>
          </a:p>
          <a:p>
            <a:r>
              <a:rPr lang="en-US" dirty="0" smtClean="0"/>
              <a:t>p.stock ,</a:t>
            </a:r>
          </a:p>
          <a:p>
            <a:r>
              <a:rPr lang="en-US" dirty="0" smtClean="0"/>
              <a:t>od.quantity as quantity,</a:t>
            </a:r>
          </a:p>
          <a:p>
            <a:r>
              <a:rPr lang="en-US" dirty="0" smtClean="0"/>
              <a:t>p.stock - od.quantity as leftstock </a:t>
            </a:r>
          </a:p>
          <a:p>
            <a:r>
              <a:rPr lang="en-US" dirty="0" smtClean="0"/>
              <a:t>from products p </a:t>
            </a:r>
          </a:p>
          <a:p>
            <a:r>
              <a:rPr lang="en-US" dirty="0" smtClean="0"/>
              <a:t>join orderdetails as od on p.productid = od.productid</a:t>
            </a:r>
          </a:p>
          <a:p>
            <a:r>
              <a:rPr lang="en-US" dirty="0" smtClean="0"/>
              <a:t>group by p.productid, p.productname, p.stock , od.quantity;</a:t>
            </a:r>
          </a:p>
          <a:p>
            <a:endParaRPr lang="en-US" dirty="0"/>
          </a:p>
          <a:p>
            <a:r>
              <a:rPr lang="en-US" dirty="0" smtClean="0"/>
              <a:t>INSIGHTS : THIS DATA WILL BE HELPFUL FOR RESTOCK THE PRODUCTS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4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70637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-- 28 Rank customers based on total amount spent.</a:t>
            </a:r>
          </a:p>
          <a:p>
            <a:r>
              <a:rPr lang="en-IN" dirty="0" smtClean="0"/>
              <a:t>selectc.name, </a:t>
            </a:r>
          </a:p>
          <a:p>
            <a:r>
              <a:rPr lang="en-IN" dirty="0" smtClean="0"/>
              <a:t>o.orderid, </a:t>
            </a:r>
          </a:p>
          <a:p>
            <a:r>
              <a:rPr lang="en-IN" dirty="0" smtClean="0"/>
              <a:t>sum(p.amount)  as total_spent,</a:t>
            </a:r>
          </a:p>
          <a:p>
            <a:r>
              <a:rPr lang="en-IN" dirty="0" smtClean="0"/>
              <a:t>rank()over(order by sum(p.amount)  desc) as ranks</a:t>
            </a:r>
          </a:p>
          <a:p>
            <a:r>
              <a:rPr lang="en-IN" dirty="0" smtClean="0"/>
              <a:t>from customers as c</a:t>
            </a:r>
          </a:p>
          <a:p>
            <a:r>
              <a:rPr lang="en-IN" dirty="0" smtClean="0"/>
              <a:t>join orders as o on o.customerid = c.customerid</a:t>
            </a:r>
          </a:p>
          <a:p>
            <a:r>
              <a:rPr lang="en-IN" dirty="0" smtClean="0"/>
              <a:t>join payments as p on p.orderid = o.ordered</a:t>
            </a:r>
          </a:p>
          <a:p>
            <a:r>
              <a:rPr lang="en-IN" dirty="0" smtClean="0"/>
              <a:t>group by c.name, o.orderid ;</a:t>
            </a:r>
          </a:p>
          <a:p>
            <a:endParaRPr lang="en-US" dirty="0" smtClean="0"/>
          </a:p>
          <a:p>
            <a:r>
              <a:rPr lang="en-US" dirty="0" smtClean="0"/>
              <a:t>INSIGHTS: AMIT SHARMA IS THE RANK 1 CUSTOMER BASED ON MOST AMOUNT SPENT WE CAN REWARDS TO THEM</a:t>
            </a:r>
          </a:p>
          <a:p>
            <a:endParaRPr lang="en-US" dirty="0" smtClean="0"/>
          </a:p>
          <a:p>
            <a:r>
              <a:rPr lang="en-US" dirty="0" smtClean="0"/>
              <a:t>21 Identify categories generating the most revenue.</a:t>
            </a:r>
          </a:p>
          <a:p>
            <a:r>
              <a:rPr lang="en-US" dirty="0" smtClean="0"/>
              <a:t>select p.category as category,</a:t>
            </a:r>
          </a:p>
          <a:p>
            <a:r>
              <a:rPr lang="en-US" dirty="0" smtClean="0"/>
              <a:t>sum(py.amount) as revenue</a:t>
            </a:r>
          </a:p>
          <a:p>
            <a:r>
              <a:rPr lang="en-US" dirty="0" smtClean="0"/>
              <a:t>from payments as py </a:t>
            </a:r>
          </a:p>
          <a:p>
            <a:r>
              <a:rPr lang="en-US" dirty="0" smtClean="0"/>
              <a:t>join orderdetails as od on od.orderid = py.orderidjoin </a:t>
            </a:r>
          </a:p>
          <a:p>
            <a:r>
              <a:rPr lang="en-US" dirty="0" smtClean="0"/>
              <a:t>products as p on  p.productid = od.productid</a:t>
            </a:r>
          </a:p>
          <a:p>
            <a:r>
              <a:rPr lang="en-US" dirty="0" smtClean="0"/>
              <a:t>group by category order by revenue desc;</a:t>
            </a:r>
          </a:p>
          <a:p>
            <a:endParaRPr lang="en-US" dirty="0" smtClean="0"/>
          </a:p>
          <a:p>
            <a:r>
              <a:rPr lang="en-US" dirty="0" smtClean="0"/>
              <a:t>-- INSIGHTS : ELECTRONICS CATEGORY HAVE MOST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00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03535"/>
            <a:ext cx="1107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-- 11 List customers who have never placed an order.</a:t>
            </a:r>
          </a:p>
          <a:p>
            <a:r>
              <a:rPr lang="en-IN" dirty="0" smtClean="0"/>
              <a:t>select c.name, </a:t>
            </a:r>
          </a:p>
          <a:p>
            <a:r>
              <a:rPr lang="en-IN" dirty="0" smtClean="0"/>
              <a:t>o.status </a:t>
            </a:r>
          </a:p>
          <a:p>
            <a:r>
              <a:rPr lang="en-IN" dirty="0" smtClean="0"/>
              <a:t>from customers as c </a:t>
            </a:r>
          </a:p>
          <a:p>
            <a:r>
              <a:rPr lang="en-IN" dirty="0" smtClean="0"/>
              <a:t>join orders as o on o.customerid = c.customerid</a:t>
            </a:r>
          </a:p>
          <a:p>
            <a:r>
              <a:rPr lang="en-IN" dirty="0" smtClean="0"/>
              <a:t>where o.status = "cancelled";</a:t>
            </a:r>
          </a:p>
          <a:p>
            <a:endParaRPr lang="en-US" dirty="0"/>
          </a:p>
          <a:p>
            <a:r>
              <a:rPr lang="en-US" dirty="0" smtClean="0"/>
              <a:t>INSIGHTS: PRIYA MEHTA NEVER PLACE THE ORDER</a:t>
            </a:r>
          </a:p>
          <a:p>
            <a:endParaRPr lang="en-US" dirty="0"/>
          </a:p>
          <a:p>
            <a:r>
              <a:rPr lang="en-US" dirty="0" smtClean="0"/>
              <a:t>-- 20 Display monthly revenue for March 2023.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sum(amount) as monthly_revenue</a:t>
            </a:r>
          </a:p>
          <a:p>
            <a:r>
              <a:rPr lang="en-US" dirty="0" smtClean="0"/>
              <a:t>from payments </a:t>
            </a:r>
          </a:p>
          <a:p>
            <a:r>
              <a:rPr lang="en-US" dirty="0" smtClean="0"/>
              <a:t>where month(PaymentDate) = 3;</a:t>
            </a:r>
          </a:p>
          <a:p>
            <a:endParaRPr lang="en-US" dirty="0"/>
          </a:p>
          <a:p>
            <a:r>
              <a:rPr lang="en-US" dirty="0" smtClean="0"/>
              <a:t>INSIGHTS: MONTHLY REVENUE FOR MARCH 2023 IS 6500.00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52336"/>
            <a:ext cx="9067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-- 16 Show customers who made payments using UPI.</a:t>
            </a:r>
          </a:p>
          <a:p>
            <a:r>
              <a:rPr lang="en-IN" dirty="0" smtClean="0"/>
              <a:t>select c.name,</a:t>
            </a:r>
          </a:p>
          <a:p>
            <a:r>
              <a:rPr lang="en-IN" dirty="0" smtClean="0"/>
              <a:t>o.orderid,</a:t>
            </a:r>
          </a:p>
          <a:p>
            <a:r>
              <a:rPr lang="en-IN" dirty="0" smtClean="0"/>
              <a:t>p.paymentmode </a:t>
            </a:r>
          </a:p>
          <a:p>
            <a:r>
              <a:rPr lang="en-IN" dirty="0" smtClean="0"/>
              <a:t>from customers c</a:t>
            </a:r>
          </a:p>
          <a:p>
            <a:r>
              <a:rPr lang="en-IN" dirty="0" smtClean="0"/>
              <a:t> join orders as o on o.customerid = c.customerid</a:t>
            </a:r>
          </a:p>
          <a:p>
            <a:r>
              <a:rPr lang="en-IN" dirty="0" smtClean="0"/>
              <a:t>join payments as p on p.orderid = o.ordered</a:t>
            </a:r>
          </a:p>
          <a:p>
            <a:r>
              <a:rPr lang="en-IN" dirty="0" smtClean="0"/>
              <a:t>where  p.paymentmode ="upi";</a:t>
            </a:r>
          </a:p>
          <a:p>
            <a:endParaRPr lang="en-US" dirty="0"/>
          </a:p>
          <a:p>
            <a:r>
              <a:rPr lang="en-US" dirty="0" smtClean="0"/>
              <a:t>INSIGHTS: RAVI VAERMA IS THE CUSTOMERS MADE PAYMENTS BY USING UPI</a:t>
            </a:r>
          </a:p>
          <a:p>
            <a:endParaRPr lang="en-US" dirty="0"/>
          </a:p>
          <a:p>
            <a:r>
              <a:rPr lang="en-US" dirty="0" smtClean="0"/>
              <a:t>-- 4  Count total number of products in each category.</a:t>
            </a:r>
          </a:p>
          <a:p>
            <a:r>
              <a:rPr lang="en-US" dirty="0" smtClean="0"/>
              <a:t>select category, </a:t>
            </a:r>
          </a:p>
          <a:p>
            <a:r>
              <a:rPr lang="en-US" dirty="0" smtClean="0"/>
              <a:t>sum(stock)  </a:t>
            </a:r>
          </a:p>
          <a:p>
            <a:r>
              <a:rPr lang="en-US" dirty="0" smtClean="0"/>
              <a:t>from products group by category;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INSIGHTS: Electronics</a:t>
            </a:r>
            <a:r>
              <a:rPr lang="en-US" dirty="0"/>
              <a:t>-</a:t>
            </a:r>
            <a:r>
              <a:rPr lang="en-US" dirty="0" smtClean="0"/>
              <a:t>150, Clothing-280,  Stationery-500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02736"/>
            <a:ext cx="1188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-- 22 Find the cancellation rate of orders. </a:t>
            </a:r>
          </a:p>
          <a:p>
            <a:r>
              <a:rPr lang="en-IN" dirty="0" smtClean="0"/>
              <a:t>SELECT  COUNT(*) AS total_orders, </a:t>
            </a:r>
          </a:p>
          <a:p>
            <a:r>
              <a:rPr lang="en-IN" dirty="0" smtClean="0"/>
              <a:t> COUNT(CASE WHEN o.status = 'cancelled' THEN 1 END) AS cancelled_orders,  </a:t>
            </a:r>
          </a:p>
          <a:p>
            <a:r>
              <a:rPr lang="en-IN" dirty="0" smtClean="0"/>
              <a:t>ROUND(    COUNT(CASE WHEN o.status = 'cancelled' THEN 1 END) * 100.0 / COUNT(*),2    ) AS cancellation_rate_percentage</a:t>
            </a:r>
          </a:p>
          <a:p>
            <a:r>
              <a:rPr lang="en-IN" dirty="0" smtClean="0"/>
              <a:t>FROM orders AS o;</a:t>
            </a:r>
          </a:p>
          <a:p>
            <a:endParaRPr lang="en-US" dirty="0"/>
          </a:p>
          <a:p>
            <a:r>
              <a:rPr lang="en-US" dirty="0" smtClean="0"/>
              <a:t>INSIGHTS: THE CANCELLATION RATE OF ORDERS IS 20.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-- 27 Find which payment mode is used most frequently. </a:t>
            </a:r>
          </a:p>
          <a:p>
            <a:r>
              <a:rPr lang="en-US" dirty="0" smtClean="0"/>
              <a:t>select paymentmode, </a:t>
            </a:r>
          </a:p>
          <a:p>
            <a:r>
              <a:rPr lang="en-US" dirty="0" smtClean="0"/>
              <a:t>count(paymentmode) </a:t>
            </a:r>
          </a:p>
          <a:p>
            <a:r>
              <a:rPr lang="en-US" dirty="0" smtClean="0"/>
              <a:t>from payments </a:t>
            </a:r>
          </a:p>
          <a:p>
            <a:r>
              <a:rPr lang="en-US" dirty="0" smtClean="0"/>
              <a:t>group by paymentmode </a:t>
            </a:r>
          </a:p>
          <a:p>
            <a:r>
              <a:rPr lang="en-US" dirty="0" smtClean="0"/>
              <a:t>order by paymentmode desc;</a:t>
            </a:r>
          </a:p>
          <a:p>
            <a:endParaRPr lang="en-US" dirty="0"/>
          </a:p>
          <a:p>
            <a:r>
              <a:rPr lang="en-US" dirty="0" smtClean="0"/>
              <a:t>-- INSIGHTS : ALL THE PAYMENTS MODE HAVE SAME 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26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940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CASE STUDY TOPIC: ECOMMERCE SALES AND CUSTOMER BEHAVIOUR</vt:lpstr>
      <vt:lpstr>Database Structure Overview: The system consists of five interconnected tables that represent common business 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TOPIC: ECOMMERCE SALES AND CUSTOMER BEHAVIOUR</dc:title>
  <dc:creator>HP</dc:creator>
  <cp:lastModifiedBy>HP</cp:lastModifiedBy>
  <cp:revision>19</cp:revision>
  <dcterms:created xsi:type="dcterms:W3CDTF">2025-06-21T10:49:24Z</dcterms:created>
  <dcterms:modified xsi:type="dcterms:W3CDTF">2025-06-21T13:27:28Z</dcterms:modified>
</cp:coreProperties>
</file>