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  <p:embeddedFont>
      <p:font typeface="Aileron" charset="1" panose="00000500000000000000"/>
      <p:regular r:id="rId16"/>
    </p:embeddedFont>
    <p:embeddedFont>
      <p:font typeface="Aileron Bold" charset="1" panose="00000800000000000000"/>
      <p:regular r:id="rId17"/>
    </p:embeddedFont>
    <p:embeddedFont>
      <p:font typeface="Aileron Italics" charset="1" panose="00000500000000000000"/>
      <p:regular r:id="rId18"/>
    </p:embeddedFont>
    <p:embeddedFont>
      <p:font typeface="Aileron Bold Italics" charset="1" panose="00000800000000000000"/>
      <p:regular r:id="rId19"/>
    </p:embeddedFont>
    <p:embeddedFont>
      <p:font typeface="Aileron Thin" charset="1" panose="00000300000000000000"/>
      <p:regular r:id="rId20"/>
    </p:embeddedFont>
    <p:embeddedFont>
      <p:font typeface="Aileron Thin Italics" charset="1" panose="00000300000000000000"/>
      <p:regular r:id="rId21"/>
    </p:embeddedFont>
    <p:embeddedFont>
      <p:font typeface="Aileron Light" charset="1" panose="00000400000000000000"/>
      <p:regular r:id="rId22"/>
    </p:embeddedFont>
    <p:embeddedFont>
      <p:font typeface="Aileron Light Italics" charset="1" panose="00000400000000000000"/>
      <p:regular r:id="rId23"/>
    </p:embeddedFont>
    <p:embeddedFont>
      <p:font typeface="Aileron Ultra-Bold" charset="1" panose="00000A00000000000000"/>
      <p:regular r:id="rId24"/>
    </p:embeddedFont>
    <p:embeddedFont>
      <p:font typeface="Aileron Ultra-Bold Italics" charset="1" panose="00000A00000000000000"/>
      <p:regular r:id="rId25"/>
    </p:embeddedFont>
    <p:embeddedFont>
      <p:font typeface="Aileron Heavy" charset="1" panose="00000A00000000000000"/>
      <p:regular r:id="rId26"/>
    </p:embeddedFont>
    <p:embeddedFont>
      <p:font typeface="Aileron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.png" Type="http://schemas.openxmlformats.org/officeDocument/2006/relationships/image"/><Relationship Id="rId4" Target="../media/image4.png" Type="http://schemas.openxmlformats.org/officeDocument/2006/relationships/image"/><Relationship Id="rId5" Target="../media/image6.png" Type="http://schemas.openxmlformats.org/officeDocument/2006/relationships/image"/><Relationship Id="rId6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3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0.png" Type="http://schemas.openxmlformats.org/officeDocument/2006/relationships/image"/><Relationship Id="rId4" Target="../media/image1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32890">
            <a:off x="15633874" y="2828175"/>
            <a:ext cx="1525575" cy="1332871"/>
          </a:xfrm>
          <a:custGeom>
            <a:avLst/>
            <a:gdLst/>
            <a:ahLst/>
            <a:cxnLst/>
            <a:rect r="r" b="b" t="t" l="l"/>
            <a:pathLst>
              <a:path h="1332871" w="1525575">
                <a:moveTo>
                  <a:pt x="0" y="0"/>
                </a:moveTo>
                <a:lnTo>
                  <a:pt x="1525575" y="0"/>
                </a:lnTo>
                <a:lnTo>
                  <a:pt x="1525575" y="1332871"/>
                </a:lnTo>
                <a:lnTo>
                  <a:pt x="0" y="1332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08236" y="1028700"/>
            <a:ext cx="14688425" cy="8487775"/>
          </a:xfrm>
          <a:custGeom>
            <a:avLst/>
            <a:gdLst/>
            <a:ahLst/>
            <a:cxnLst/>
            <a:rect r="r" b="b" t="t" l="l"/>
            <a:pathLst>
              <a:path h="8487775" w="14688425">
                <a:moveTo>
                  <a:pt x="0" y="0"/>
                </a:moveTo>
                <a:lnTo>
                  <a:pt x="14688425" y="0"/>
                </a:lnTo>
                <a:lnTo>
                  <a:pt x="14688425" y="8487775"/>
                </a:lnTo>
                <a:lnTo>
                  <a:pt x="0" y="8487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8519" y="1070219"/>
            <a:ext cx="1101991" cy="1045871"/>
          </a:xfrm>
          <a:custGeom>
            <a:avLst/>
            <a:gdLst/>
            <a:ahLst/>
            <a:cxnLst/>
            <a:rect r="r" b="b" t="t" l="l"/>
            <a:pathLst>
              <a:path h="1045871" w="1101991">
                <a:moveTo>
                  <a:pt x="0" y="0"/>
                </a:moveTo>
                <a:lnTo>
                  <a:pt x="1101991" y="0"/>
                </a:lnTo>
                <a:lnTo>
                  <a:pt x="1101991" y="1045871"/>
                </a:lnTo>
                <a:lnTo>
                  <a:pt x="0" y="10458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30568" y="3361252"/>
            <a:ext cx="15026864" cy="29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30"/>
              </a:lnSpc>
            </a:pPr>
            <a:r>
              <a:rPr lang="en-US" sz="10300">
                <a:solidFill>
                  <a:srgbClr val="000000"/>
                </a:solidFill>
                <a:latin typeface="Aileron Ultra-Bold"/>
              </a:rPr>
              <a:t>OBJECT ORIENTED PROGRAMMING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130875" y="3494611"/>
            <a:ext cx="2502028" cy="1339529"/>
          </a:xfrm>
          <a:custGeom>
            <a:avLst/>
            <a:gdLst/>
            <a:ahLst/>
            <a:cxnLst/>
            <a:rect r="r" b="b" t="t" l="l"/>
            <a:pathLst>
              <a:path h="1339529" w="2502028">
                <a:moveTo>
                  <a:pt x="0" y="0"/>
                </a:moveTo>
                <a:lnTo>
                  <a:pt x="2502028" y="0"/>
                </a:lnTo>
                <a:lnTo>
                  <a:pt x="2502028" y="1339529"/>
                </a:lnTo>
                <a:lnTo>
                  <a:pt x="0" y="13395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40143" y="1277958"/>
            <a:ext cx="2027125" cy="2216653"/>
          </a:xfrm>
          <a:custGeom>
            <a:avLst/>
            <a:gdLst/>
            <a:ahLst/>
            <a:cxnLst/>
            <a:rect r="r" b="b" t="t" l="l"/>
            <a:pathLst>
              <a:path h="2216653" w="2027125">
                <a:moveTo>
                  <a:pt x="0" y="0"/>
                </a:moveTo>
                <a:lnTo>
                  <a:pt x="2027125" y="0"/>
                </a:lnTo>
                <a:lnTo>
                  <a:pt x="2027125" y="2216653"/>
                </a:lnTo>
                <a:lnTo>
                  <a:pt x="0" y="22166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911163" y="1028700"/>
            <a:ext cx="2037234" cy="1468147"/>
          </a:xfrm>
          <a:custGeom>
            <a:avLst/>
            <a:gdLst/>
            <a:ahLst/>
            <a:cxnLst/>
            <a:rect r="r" b="b" t="t" l="l"/>
            <a:pathLst>
              <a:path h="1468147" w="2037234">
                <a:moveTo>
                  <a:pt x="0" y="0"/>
                </a:moveTo>
                <a:lnTo>
                  <a:pt x="2037234" y="0"/>
                </a:lnTo>
                <a:lnTo>
                  <a:pt x="2037234" y="1468147"/>
                </a:lnTo>
                <a:lnTo>
                  <a:pt x="0" y="14681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925507">
            <a:off x="945449" y="8056054"/>
            <a:ext cx="1525575" cy="1332871"/>
          </a:xfrm>
          <a:custGeom>
            <a:avLst/>
            <a:gdLst/>
            <a:ahLst/>
            <a:cxnLst/>
            <a:rect r="r" b="b" t="t" l="l"/>
            <a:pathLst>
              <a:path h="1332871" w="1525575">
                <a:moveTo>
                  <a:pt x="0" y="0"/>
                </a:moveTo>
                <a:lnTo>
                  <a:pt x="1525574" y="0"/>
                </a:lnTo>
                <a:lnTo>
                  <a:pt x="1525574" y="1332871"/>
                </a:lnTo>
                <a:lnTo>
                  <a:pt x="0" y="1332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846079">
            <a:off x="16571302" y="5960275"/>
            <a:ext cx="930350" cy="882971"/>
          </a:xfrm>
          <a:custGeom>
            <a:avLst/>
            <a:gdLst/>
            <a:ahLst/>
            <a:cxnLst/>
            <a:rect r="r" b="b" t="t" l="l"/>
            <a:pathLst>
              <a:path h="882971" w="930350">
                <a:moveTo>
                  <a:pt x="0" y="0"/>
                </a:moveTo>
                <a:lnTo>
                  <a:pt x="930349" y="0"/>
                </a:lnTo>
                <a:lnTo>
                  <a:pt x="930349" y="882971"/>
                </a:lnTo>
                <a:lnTo>
                  <a:pt x="0" y="8829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5916" y="6234370"/>
            <a:ext cx="4612743" cy="5345355"/>
          </a:xfrm>
          <a:custGeom>
            <a:avLst/>
            <a:gdLst/>
            <a:ahLst/>
            <a:cxnLst/>
            <a:rect r="r" b="b" t="t" l="l"/>
            <a:pathLst>
              <a:path h="5345355" w="4612743">
                <a:moveTo>
                  <a:pt x="0" y="0"/>
                </a:moveTo>
                <a:lnTo>
                  <a:pt x="4612744" y="0"/>
                </a:lnTo>
                <a:lnTo>
                  <a:pt x="4612744" y="5345355"/>
                </a:lnTo>
                <a:lnTo>
                  <a:pt x="0" y="53453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032715">
            <a:off x="13438230" y="-733565"/>
            <a:ext cx="5494638" cy="5725721"/>
          </a:xfrm>
          <a:custGeom>
            <a:avLst/>
            <a:gdLst/>
            <a:ahLst/>
            <a:cxnLst/>
            <a:rect r="r" b="b" t="t" l="l"/>
            <a:pathLst>
              <a:path h="5725721" w="5494638">
                <a:moveTo>
                  <a:pt x="0" y="0"/>
                </a:moveTo>
                <a:lnTo>
                  <a:pt x="5494638" y="0"/>
                </a:lnTo>
                <a:lnTo>
                  <a:pt x="5494638" y="5725721"/>
                </a:lnTo>
                <a:lnTo>
                  <a:pt x="0" y="57257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4621" y="7674513"/>
            <a:ext cx="1298671" cy="1232535"/>
          </a:xfrm>
          <a:custGeom>
            <a:avLst/>
            <a:gdLst/>
            <a:ahLst/>
            <a:cxnLst/>
            <a:rect r="r" b="b" t="t" l="l"/>
            <a:pathLst>
              <a:path h="1232535" w="1298671">
                <a:moveTo>
                  <a:pt x="0" y="0"/>
                </a:moveTo>
                <a:lnTo>
                  <a:pt x="1298671" y="0"/>
                </a:lnTo>
                <a:lnTo>
                  <a:pt x="1298671" y="1232535"/>
                </a:lnTo>
                <a:lnTo>
                  <a:pt x="0" y="12325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680125" y="4274503"/>
            <a:ext cx="692775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80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93281" y="2010938"/>
            <a:ext cx="6430017" cy="592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03"/>
              </a:lnSpc>
              <a:spcBef>
                <a:spcPct val="0"/>
              </a:spcBef>
            </a:pPr>
            <a:r>
              <a:rPr lang="en-US" sz="4094">
                <a:solidFill>
                  <a:srgbClr val="F3F3F3"/>
                </a:solidFill>
                <a:latin typeface="Aileron Ultra-Bold"/>
              </a:rPr>
              <a:t>DEFINITION: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814778" y="6512676"/>
            <a:ext cx="8765490" cy="5065179"/>
          </a:xfrm>
          <a:custGeom>
            <a:avLst/>
            <a:gdLst/>
            <a:ahLst/>
            <a:cxnLst/>
            <a:rect r="r" b="b" t="t" l="l"/>
            <a:pathLst>
              <a:path h="5065179" w="8765490">
                <a:moveTo>
                  <a:pt x="0" y="0"/>
                </a:moveTo>
                <a:lnTo>
                  <a:pt x="8765490" y="0"/>
                </a:lnTo>
                <a:lnTo>
                  <a:pt x="8765490" y="5065179"/>
                </a:lnTo>
                <a:lnTo>
                  <a:pt x="0" y="50651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117328" y="-790402"/>
            <a:ext cx="3223648" cy="3735639"/>
          </a:xfrm>
          <a:custGeom>
            <a:avLst/>
            <a:gdLst/>
            <a:ahLst/>
            <a:cxnLst/>
            <a:rect r="r" b="b" t="t" l="l"/>
            <a:pathLst>
              <a:path h="3735639" w="3223648">
                <a:moveTo>
                  <a:pt x="0" y="0"/>
                </a:moveTo>
                <a:lnTo>
                  <a:pt x="3223648" y="0"/>
                </a:lnTo>
                <a:lnTo>
                  <a:pt x="3223648" y="3735639"/>
                </a:lnTo>
                <a:lnTo>
                  <a:pt x="0" y="37356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22722">
            <a:off x="271786" y="612605"/>
            <a:ext cx="2476725" cy="1325983"/>
          </a:xfrm>
          <a:custGeom>
            <a:avLst/>
            <a:gdLst/>
            <a:ahLst/>
            <a:cxnLst/>
            <a:rect r="r" b="b" t="t" l="l"/>
            <a:pathLst>
              <a:path h="1325983" w="2476725">
                <a:moveTo>
                  <a:pt x="0" y="0"/>
                </a:moveTo>
                <a:lnTo>
                  <a:pt x="2476725" y="0"/>
                </a:lnTo>
                <a:lnTo>
                  <a:pt x="2476725" y="1325982"/>
                </a:lnTo>
                <a:lnTo>
                  <a:pt x="0" y="13259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139238" y="4387530"/>
            <a:ext cx="9525" cy="408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1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3938" y="3661657"/>
            <a:ext cx="14568703" cy="2672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2"/>
              </a:lnSpc>
            </a:pPr>
            <a:r>
              <a:rPr lang="en-US" sz="3051">
                <a:solidFill>
                  <a:srgbClr val="F3F3F3"/>
                </a:solidFill>
                <a:latin typeface="Canva Sans"/>
              </a:rPr>
              <a:t>Object-Oriented Programming (OOP) is a programming paradigm that revolves around the concept of "objects," which are instances of classes representing real-world entities. In OOP, software design is based on a set of principles and concepts that facilitate modular, organized, and efficient code development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80864" y="-759448"/>
            <a:ext cx="2402463" cy="2627083"/>
          </a:xfrm>
          <a:custGeom>
            <a:avLst/>
            <a:gdLst/>
            <a:ahLst/>
            <a:cxnLst/>
            <a:rect r="r" b="b" t="t" l="l"/>
            <a:pathLst>
              <a:path h="2627083" w="2402463">
                <a:moveTo>
                  <a:pt x="0" y="0"/>
                </a:moveTo>
                <a:lnTo>
                  <a:pt x="2402463" y="0"/>
                </a:lnTo>
                <a:lnTo>
                  <a:pt x="2402463" y="2627083"/>
                </a:lnTo>
                <a:lnTo>
                  <a:pt x="0" y="2627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432890">
            <a:off x="15946219" y="1449654"/>
            <a:ext cx="1525575" cy="1332871"/>
          </a:xfrm>
          <a:custGeom>
            <a:avLst/>
            <a:gdLst/>
            <a:ahLst/>
            <a:cxnLst/>
            <a:rect r="r" b="b" t="t" l="l"/>
            <a:pathLst>
              <a:path h="1332871" w="1525575">
                <a:moveTo>
                  <a:pt x="0" y="0"/>
                </a:moveTo>
                <a:lnTo>
                  <a:pt x="1525575" y="0"/>
                </a:lnTo>
                <a:lnTo>
                  <a:pt x="1525575" y="1332871"/>
                </a:lnTo>
                <a:lnTo>
                  <a:pt x="0" y="13328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33679" y="9448445"/>
            <a:ext cx="2304999" cy="1234044"/>
          </a:xfrm>
          <a:custGeom>
            <a:avLst/>
            <a:gdLst/>
            <a:ahLst/>
            <a:cxnLst/>
            <a:rect r="r" b="b" t="t" l="l"/>
            <a:pathLst>
              <a:path h="1234044" w="2304999">
                <a:moveTo>
                  <a:pt x="0" y="0"/>
                </a:moveTo>
                <a:lnTo>
                  <a:pt x="2304999" y="0"/>
                </a:lnTo>
                <a:lnTo>
                  <a:pt x="2304999" y="1234045"/>
                </a:lnTo>
                <a:lnTo>
                  <a:pt x="0" y="12340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882095" y="-744854"/>
            <a:ext cx="2037234" cy="1468147"/>
          </a:xfrm>
          <a:custGeom>
            <a:avLst/>
            <a:gdLst/>
            <a:ahLst/>
            <a:cxnLst/>
            <a:rect r="r" b="b" t="t" l="l"/>
            <a:pathLst>
              <a:path h="1468147" w="2037234">
                <a:moveTo>
                  <a:pt x="0" y="0"/>
                </a:moveTo>
                <a:lnTo>
                  <a:pt x="2037234" y="0"/>
                </a:lnTo>
                <a:lnTo>
                  <a:pt x="2037234" y="1468147"/>
                </a:lnTo>
                <a:lnTo>
                  <a:pt x="0" y="14681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925507">
            <a:off x="703713" y="5489833"/>
            <a:ext cx="1525575" cy="1332871"/>
          </a:xfrm>
          <a:custGeom>
            <a:avLst/>
            <a:gdLst/>
            <a:ahLst/>
            <a:cxnLst/>
            <a:rect r="r" b="b" t="t" l="l"/>
            <a:pathLst>
              <a:path h="1332871" w="1525575">
                <a:moveTo>
                  <a:pt x="0" y="0"/>
                </a:moveTo>
                <a:lnTo>
                  <a:pt x="1525574" y="0"/>
                </a:lnTo>
                <a:lnTo>
                  <a:pt x="1525574" y="1332870"/>
                </a:lnTo>
                <a:lnTo>
                  <a:pt x="0" y="13328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846079">
            <a:off x="16243832" y="8175576"/>
            <a:ext cx="930350" cy="882971"/>
          </a:xfrm>
          <a:custGeom>
            <a:avLst/>
            <a:gdLst/>
            <a:ahLst/>
            <a:cxnLst/>
            <a:rect r="r" b="b" t="t" l="l"/>
            <a:pathLst>
              <a:path h="882971" w="930350">
                <a:moveTo>
                  <a:pt x="0" y="0"/>
                </a:moveTo>
                <a:lnTo>
                  <a:pt x="930349" y="0"/>
                </a:lnTo>
                <a:lnTo>
                  <a:pt x="930349" y="882971"/>
                </a:lnTo>
                <a:lnTo>
                  <a:pt x="0" y="8829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54447" y="1624917"/>
            <a:ext cx="556488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CORE CONCEPTS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83327" y="3276160"/>
            <a:ext cx="7255470" cy="5303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85935" indent="-542967" lvl="1">
              <a:lnSpc>
                <a:spcPts val="7041"/>
              </a:lnSpc>
              <a:buFont typeface="Arial"/>
              <a:buChar char="•"/>
            </a:pPr>
            <a:r>
              <a:rPr lang="en-US" sz="5029">
                <a:solidFill>
                  <a:srgbClr val="FFFFFF"/>
                </a:solidFill>
                <a:latin typeface="Canva Sans"/>
              </a:rPr>
              <a:t>Classes and Objects</a:t>
            </a:r>
          </a:p>
          <a:p>
            <a:pPr algn="ctr" marL="1085935" indent="-542967" lvl="1">
              <a:lnSpc>
                <a:spcPts val="7041"/>
              </a:lnSpc>
              <a:buFont typeface="Arial"/>
              <a:buChar char="•"/>
            </a:pPr>
            <a:r>
              <a:rPr lang="en-US" sz="5029">
                <a:solidFill>
                  <a:srgbClr val="FFFFFF"/>
                </a:solidFill>
                <a:latin typeface="Canva Sans"/>
              </a:rPr>
              <a:t>Inheritance </a:t>
            </a:r>
          </a:p>
          <a:p>
            <a:pPr algn="ctr" marL="1085935" indent="-542967" lvl="1">
              <a:lnSpc>
                <a:spcPts val="7041"/>
              </a:lnSpc>
              <a:buFont typeface="Arial"/>
              <a:buChar char="•"/>
            </a:pPr>
            <a:r>
              <a:rPr lang="en-US" sz="5029">
                <a:solidFill>
                  <a:srgbClr val="FFFFFF"/>
                </a:solidFill>
                <a:latin typeface="Canva Sans"/>
              </a:rPr>
              <a:t>Polymorphism</a:t>
            </a:r>
          </a:p>
          <a:p>
            <a:pPr algn="ctr" marL="1085935" indent="-542967" lvl="1">
              <a:lnSpc>
                <a:spcPts val="7041"/>
              </a:lnSpc>
              <a:buFont typeface="Arial"/>
              <a:buChar char="•"/>
            </a:pPr>
            <a:r>
              <a:rPr lang="en-US" sz="5029">
                <a:solidFill>
                  <a:srgbClr val="FFFFFF"/>
                </a:solidFill>
                <a:latin typeface="Canva Sans"/>
              </a:rPr>
              <a:t>Encapsulation</a:t>
            </a:r>
          </a:p>
          <a:p>
            <a:pPr algn="ctr" marL="1085935" indent="-542967" lvl="1">
              <a:lnSpc>
                <a:spcPts val="7041"/>
              </a:lnSpc>
              <a:buFont typeface="Arial"/>
              <a:buChar char="•"/>
            </a:pPr>
            <a:r>
              <a:rPr lang="en-US" sz="5029">
                <a:solidFill>
                  <a:srgbClr val="FFFFFF"/>
                </a:solidFill>
                <a:latin typeface="Canva Sans"/>
              </a:rPr>
              <a:t>Abstraction</a:t>
            </a:r>
          </a:p>
          <a:p>
            <a:pPr algn="ctr">
              <a:lnSpc>
                <a:spcPts val="7041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35336" y="1473074"/>
            <a:ext cx="6552664" cy="6613904"/>
          </a:xfrm>
          <a:custGeom>
            <a:avLst/>
            <a:gdLst/>
            <a:ahLst/>
            <a:cxnLst/>
            <a:rect r="r" b="b" t="t" l="l"/>
            <a:pathLst>
              <a:path h="6613904" w="6552664">
                <a:moveTo>
                  <a:pt x="0" y="0"/>
                </a:moveTo>
                <a:lnTo>
                  <a:pt x="6552664" y="0"/>
                </a:lnTo>
                <a:lnTo>
                  <a:pt x="6552664" y="6613903"/>
                </a:lnTo>
                <a:lnTo>
                  <a:pt x="0" y="66139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40773" y="1028700"/>
            <a:ext cx="1770771" cy="1680592"/>
          </a:xfrm>
          <a:custGeom>
            <a:avLst/>
            <a:gdLst/>
            <a:ahLst/>
            <a:cxnLst/>
            <a:rect r="r" b="b" t="t" l="l"/>
            <a:pathLst>
              <a:path h="1680592" w="1770771">
                <a:moveTo>
                  <a:pt x="0" y="0"/>
                </a:moveTo>
                <a:lnTo>
                  <a:pt x="1770770" y="0"/>
                </a:lnTo>
                <a:lnTo>
                  <a:pt x="1770770" y="1680592"/>
                </a:lnTo>
                <a:lnTo>
                  <a:pt x="0" y="16805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610265" y="5517652"/>
            <a:ext cx="2037234" cy="1468147"/>
          </a:xfrm>
          <a:custGeom>
            <a:avLst/>
            <a:gdLst/>
            <a:ahLst/>
            <a:cxnLst/>
            <a:rect r="r" b="b" t="t" l="l"/>
            <a:pathLst>
              <a:path h="1468147" w="2037234">
                <a:moveTo>
                  <a:pt x="0" y="0"/>
                </a:moveTo>
                <a:lnTo>
                  <a:pt x="2037234" y="0"/>
                </a:lnTo>
                <a:lnTo>
                  <a:pt x="2037234" y="1468148"/>
                </a:lnTo>
                <a:lnTo>
                  <a:pt x="0" y="14681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09799" y="981901"/>
            <a:ext cx="773420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OBJECTS AND CLASSES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09799" y="2397669"/>
            <a:ext cx="10325537" cy="7002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7"/>
              </a:lnSpc>
            </a:pPr>
          </a:p>
          <a:p>
            <a:pPr algn="ctr" marL="781544" indent="-390772" lvl="1">
              <a:lnSpc>
                <a:spcPts val="5067"/>
              </a:lnSpc>
              <a:buFont typeface="Arial"/>
              <a:buChar char="•"/>
            </a:pPr>
            <a:r>
              <a:rPr lang="en-US" sz="3619">
                <a:solidFill>
                  <a:srgbClr val="000000"/>
                </a:solidFill>
                <a:latin typeface="Canva Sans Semi-Bold"/>
              </a:rPr>
              <a:t>Class:</a:t>
            </a:r>
            <a:r>
              <a:rPr lang="en-US" sz="3619">
                <a:solidFill>
                  <a:srgbClr val="000000"/>
                </a:solidFill>
                <a:latin typeface="Canva Sans"/>
              </a:rPr>
              <a:t> A blueprint or template that defines the structure and behavior of objects. It encapsulates data (attributes) and methods (functions) that operate on that data.</a:t>
            </a:r>
          </a:p>
          <a:p>
            <a:pPr algn="ctr" marL="781544" indent="-390772" lvl="1">
              <a:lnSpc>
                <a:spcPts val="5067"/>
              </a:lnSpc>
              <a:buFont typeface="Arial"/>
              <a:buChar char="•"/>
            </a:pPr>
            <a:r>
              <a:rPr lang="en-US" sz="3619">
                <a:solidFill>
                  <a:srgbClr val="000000"/>
                </a:solidFill>
                <a:latin typeface="Canva Sans Semi-Bold"/>
              </a:rPr>
              <a:t>Object:</a:t>
            </a:r>
            <a:r>
              <a:rPr lang="en-US" sz="3619">
                <a:solidFill>
                  <a:srgbClr val="000000"/>
                </a:solidFill>
                <a:latin typeface="Canva Sans"/>
              </a:rPr>
              <a:t> An instance of a class. Objects are created based on the class definition and represent concrete instances of entities in the real world.</a:t>
            </a:r>
          </a:p>
          <a:p>
            <a:pPr algn="ctr">
              <a:lnSpc>
                <a:spcPts val="506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1789" y="2712561"/>
            <a:ext cx="7977485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public class Car {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    String brand;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    int year;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   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    void start() {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        System.out.println("Car started!");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    }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}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1666934" y="2712561"/>
            <a:ext cx="5098256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Car myCar = new Car();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myCar.brand = "Toyota";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myCar.year = 2022;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myCar.start();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836565" y="933450"/>
            <a:ext cx="211355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CLASS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909252" y="933450"/>
            <a:ext cx="261362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OBJECT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32890">
            <a:off x="12761964" y="3062605"/>
            <a:ext cx="849728" cy="742394"/>
          </a:xfrm>
          <a:custGeom>
            <a:avLst/>
            <a:gdLst/>
            <a:ahLst/>
            <a:cxnLst/>
            <a:rect r="r" b="b" t="t" l="l"/>
            <a:pathLst>
              <a:path h="742394" w="849728">
                <a:moveTo>
                  <a:pt x="0" y="0"/>
                </a:moveTo>
                <a:lnTo>
                  <a:pt x="849728" y="0"/>
                </a:lnTo>
                <a:lnTo>
                  <a:pt x="849728" y="742393"/>
                </a:lnTo>
                <a:lnTo>
                  <a:pt x="0" y="742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612243">
            <a:off x="4339117" y="4612096"/>
            <a:ext cx="1476586" cy="1064112"/>
          </a:xfrm>
          <a:custGeom>
            <a:avLst/>
            <a:gdLst/>
            <a:ahLst/>
            <a:cxnLst/>
            <a:rect r="r" b="b" t="t" l="l"/>
            <a:pathLst>
              <a:path h="1064112" w="1476586">
                <a:moveTo>
                  <a:pt x="0" y="0"/>
                </a:moveTo>
                <a:lnTo>
                  <a:pt x="1476585" y="0"/>
                </a:lnTo>
                <a:lnTo>
                  <a:pt x="1476585" y="1064112"/>
                </a:lnTo>
                <a:lnTo>
                  <a:pt x="0" y="10641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29618" y="1028700"/>
            <a:ext cx="7247704" cy="5833045"/>
          </a:xfrm>
          <a:custGeom>
            <a:avLst/>
            <a:gdLst/>
            <a:ahLst/>
            <a:cxnLst/>
            <a:rect r="r" b="b" t="t" l="l"/>
            <a:pathLst>
              <a:path h="5833045" w="7247704">
                <a:moveTo>
                  <a:pt x="0" y="0"/>
                </a:moveTo>
                <a:lnTo>
                  <a:pt x="7247705" y="0"/>
                </a:lnTo>
                <a:lnTo>
                  <a:pt x="7247705" y="5833045"/>
                </a:lnTo>
                <a:lnTo>
                  <a:pt x="0" y="58330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29618" y="-95250"/>
            <a:ext cx="734109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INHERITANCE IN JAVA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952500"/>
            <a:ext cx="18288000" cy="1454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1"/>
              </a:lnSpc>
              <a:spcBef>
                <a:spcPct val="0"/>
              </a:spcBef>
            </a:pPr>
            <a:r>
              <a:rPr lang="en-US" sz="4229">
                <a:solidFill>
                  <a:srgbClr val="000000"/>
                </a:solidFill>
                <a:latin typeface="Canva Sans Bold"/>
              </a:rPr>
              <a:t>A mechanism where a new class inherits properties and behaviors of an existing class.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08572" y="2481966"/>
            <a:ext cx="9435411" cy="756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1"/>
              </a:lnSpc>
            </a:pPr>
          </a:p>
          <a:p>
            <a:pPr algn="ctr">
              <a:lnSpc>
                <a:spcPts val="3781"/>
              </a:lnSpc>
            </a:pPr>
            <a:r>
              <a:rPr lang="en-US" sz="2700">
                <a:solidFill>
                  <a:srgbClr val="000000"/>
                </a:solidFill>
                <a:latin typeface="Canva Sans Bold"/>
              </a:rPr>
              <a:t>class Animal {</a:t>
            </a:r>
          </a:p>
          <a:p>
            <a:pPr algn="ctr">
              <a:lnSpc>
                <a:spcPts val="3781"/>
              </a:lnSpc>
            </a:pPr>
            <a:r>
              <a:rPr lang="en-US" sz="2700">
                <a:solidFill>
                  <a:srgbClr val="000000"/>
                </a:solidFill>
                <a:latin typeface="Canva Sans Bold"/>
              </a:rPr>
              <a:t>    void eat() {</a:t>
            </a:r>
          </a:p>
          <a:p>
            <a:pPr algn="ctr">
              <a:lnSpc>
                <a:spcPts val="3781"/>
              </a:lnSpc>
            </a:pPr>
            <a:r>
              <a:rPr lang="en-US" sz="2700">
                <a:solidFill>
                  <a:srgbClr val="000000"/>
                </a:solidFill>
                <a:latin typeface="Canva Sans Bold"/>
              </a:rPr>
              <a:t>                                                                           System.out.println("Animal is eating.");</a:t>
            </a:r>
          </a:p>
          <a:p>
            <a:pPr algn="ctr">
              <a:lnSpc>
                <a:spcPts val="3781"/>
              </a:lnSpc>
            </a:pPr>
            <a:r>
              <a:rPr lang="en-US" sz="2700">
                <a:solidFill>
                  <a:srgbClr val="000000"/>
                </a:solidFill>
                <a:latin typeface="Canva Sans Bold"/>
              </a:rPr>
              <a:t>    }</a:t>
            </a:r>
          </a:p>
          <a:p>
            <a:pPr algn="ctr">
              <a:lnSpc>
                <a:spcPts val="3781"/>
              </a:lnSpc>
            </a:pPr>
            <a:r>
              <a:rPr lang="en-US" sz="2700">
                <a:solidFill>
                  <a:srgbClr val="000000"/>
                </a:solidFill>
                <a:latin typeface="Canva Sans Bold"/>
              </a:rPr>
              <a:t>}</a:t>
            </a:r>
          </a:p>
          <a:p>
            <a:pPr algn="ctr">
              <a:lnSpc>
                <a:spcPts val="3781"/>
              </a:lnSpc>
            </a:pPr>
          </a:p>
          <a:p>
            <a:pPr algn="ctr">
              <a:lnSpc>
                <a:spcPts val="3781"/>
              </a:lnSpc>
            </a:pPr>
            <a:r>
              <a:rPr lang="en-US" sz="2700">
                <a:solidFill>
                  <a:srgbClr val="000000"/>
                </a:solidFill>
                <a:latin typeface="Canva Sans Bold"/>
              </a:rPr>
              <a:t>                             class Dog extends Animal {</a:t>
            </a:r>
          </a:p>
          <a:p>
            <a:pPr algn="ctr">
              <a:lnSpc>
                <a:spcPts val="4341"/>
              </a:lnSpc>
            </a:pPr>
            <a:r>
              <a:rPr lang="en-US" sz="3100">
                <a:solidFill>
                  <a:srgbClr val="000000"/>
                </a:solidFill>
                <a:latin typeface="Canva Sans Bold"/>
              </a:rPr>
              <a:t>    void bark() {</a:t>
            </a:r>
          </a:p>
          <a:p>
            <a:pPr algn="ctr">
              <a:lnSpc>
                <a:spcPts val="3781"/>
              </a:lnSpc>
            </a:pPr>
            <a:r>
              <a:rPr lang="en-US" sz="2700">
                <a:solidFill>
                  <a:srgbClr val="000000"/>
                </a:solidFill>
                <a:latin typeface="Canva Sans Bold"/>
              </a:rPr>
              <a:t>                                                                                    System.out.println("Dog is barking.");</a:t>
            </a:r>
          </a:p>
          <a:p>
            <a:pPr algn="ctr">
              <a:lnSpc>
                <a:spcPts val="3781"/>
              </a:lnSpc>
            </a:pPr>
            <a:r>
              <a:rPr lang="en-US" sz="2700">
                <a:solidFill>
                  <a:srgbClr val="000000"/>
                </a:solidFill>
                <a:latin typeface="Canva Sans Bold"/>
              </a:rPr>
              <a:t>    }</a:t>
            </a:r>
          </a:p>
          <a:p>
            <a:pPr algn="ctr">
              <a:lnSpc>
                <a:spcPts val="3781"/>
              </a:lnSpc>
            </a:pPr>
            <a:r>
              <a:rPr lang="en-US" sz="2700">
                <a:solidFill>
                  <a:srgbClr val="000000"/>
                </a:solidFill>
                <a:latin typeface="Canva Sans Bold"/>
              </a:rPr>
              <a:t>}</a:t>
            </a:r>
          </a:p>
          <a:p>
            <a:pPr algn="ctr">
              <a:lnSpc>
                <a:spcPts val="3501"/>
              </a:lnSpc>
            </a:pPr>
          </a:p>
          <a:p>
            <a:pPr algn="ctr">
              <a:lnSpc>
                <a:spcPts val="350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61490" y="5740291"/>
            <a:ext cx="8765490" cy="5065179"/>
          </a:xfrm>
          <a:custGeom>
            <a:avLst/>
            <a:gdLst/>
            <a:ahLst/>
            <a:cxnLst/>
            <a:rect r="r" b="b" t="t" l="l"/>
            <a:pathLst>
              <a:path h="5065179" w="8765490">
                <a:moveTo>
                  <a:pt x="0" y="0"/>
                </a:moveTo>
                <a:lnTo>
                  <a:pt x="8765490" y="0"/>
                </a:lnTo>
                <a:lnTo>
                  <a:pt x="8765490" y="5065179"/>
                </a:lnTo>
                <a:lnTo>
                  <a:pt x="0" y="50651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25037" y="6013011"/>
            <a:ext cx="4628213" cy="4519739"/>
          </a:xfrm>
          <a:custGeom>
            <a:avLst/>
            <a:gdLst/>
            <a:ahLst/>
            <a:cxnLst/>
            <a:rect r="r" b="b" t="t" l="l"/>
            <a:pathLst>
              <a:path h="4519739" w="4628213">
                <a:moveTo>
                  <a:pt x="0" y="0"/>
                </a:moveTo>
                <a:lnTo>
                  <a:pt x="4628213" y="0"/>
                </a:lnTo>
                <a:lnTo>
                  <a:pt x="4628213" y="4519739"/>
                </a:lnTo>
                <a:lnTo>
                  <a:pt x="0" y="45197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218539">
            <a:off x="15771332" y="5645760"/>
            <a:ext cx="840694" cy="734501"/>
          </a:xfrm>
          <a:custGeom>
            <a:avLst/>
            <a:gdLst/>
            <a:ahLst/>
            <a:cxnLst/>
            <a:rect r="r" b="b" t="t" l="l"/>
            <a:pathLst>
              <a:path h="734501" w="840694">
                <a:moveTo>
                  <a:pt x="0" y="0"/>
                </a:moveTo>
                <a:lnTo>
                  <a:pt x="840694" y="0"/>
                </a:lnTo>
                <a:lnTo>
                  <a:pt x="840694" y="734501"/>
                </a:lnTo>
                <a:lnTo>
                  <a:pt x="0" y="7345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22722">
            <a:off x="665813" y="7711303"/>
            <a:ext cx="2097875" cy="1123155"/>
          </a:xfrm>
          <a:custGeom>
            <a:avLst/>
            <a:gdLst/>
            <a:ahLst/>
            <a:cxnLst/>
            <a:rect r="r" b="b" t="t" l="l"/>
            <a:pathLst>
              <a:path h="1123155" w="2097875">
                <a:moveTo>
                  <a:pt x="0" y="0"/>
                </a:moveTo>
                <a:lnTo>
                  <a:pt x="2097874" y="0"/>
                </a:lnTo>
                <a:lnTo>
                  <a:pt x="2097874" y="1123155"/>
                </a:lnTo>
                <a:lnTo>
                  <a:pt x="0" y="11231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165999" y="150639"/>
            <a:ext cx="5313065" cy="862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1"/>
              </a:lnSpc>
              <a:spcBef>
                <a:spcPct val="0"/>
              </a:spcBef>
            </a:pPr>
            <a:r>
              <a:rPr lang="en-US" sz="5029">
                <a:solidFill>
                  <a:srgbClr val="FFFFFF"/>
                </a:solidFill>
                <a:latin typeface="Canva Sans Bold"/>
              </a:rPr>
              <a:t>POLYMORPHISM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39238" y="4819967"/>
            <a:ext cx="95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26231" y="1461942"/>
            <a:ext cx="18288000" cy="1454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1"/>
              </a:lnSpc>
            </a:pPr>
            <a:r>
              <a:rPr lang="en-US" sz="4230">
                <a:solidFill>
                  <a:srgbClr val="FFFFFF"/>
                </a:solidFill>
                <a:latin typeface="Canva Sans Bold"/>
              </a:rPr>
              <a:t>Polymorphism means "many forms." It allows objects of different types to be treated as objects of a common type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1433639" y="3705860"/>
            <a:ext cx="16268105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class Shape {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    void draw() {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                                                                            System.out.println("Drawing a shape.");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    }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}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class Circle extends Shape {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    void draw() {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                                                                             System.out.println("Drawing a circle.");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    }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}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00041" y="0"/>
            <a:ext cx="5687959" cy="4603063"/>
          </a:xfrm>
          <a:custGeom>
            <a:avLst/>
            <a:gdLst/>
            <a:ahLst/>
            <a:cxnLst/>
            <a:rect r="r" b="b" t="t" l="l"/>
            <a:pathLst>
              <a:path h="4603063" w="5687959">
                <a:moveTo>
                  <a:pt x="0" y="0"/>
                </a:moveTo>
                <a:lnTo>
                  <a:pt x="5687959" y="0"/>
                </a:lnTo>
                <a:lnTo>
                  <a:pt x="5687959" y="4603063"/>
                </a:lnTo>
                <a:lnTo>
                  <a:pt x="0" y="4603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86226" y="141605"/>
            <a:ext cx="565804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ENCAPSULATION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442059"/>
            <a:ext cx="18288000" cy="166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 Bold"/>
              </a:rPr>
              <a:t>Encapsulation involves bundling the data (attributes) and the methods (functions) that operate on the data into a single unit, known as a class. It restricts direct access to some of an object's components and can prevent unintended interference.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7338" y="3503903"/>
            <a:ext cx="13655824" cy="7124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class BankAccount {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    private double balance;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    </a:t>
            </a:r>
          </a:p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Canva Sans Bold"/>
              </a:rPr>
              <a:t>    public void deposit(double amount) {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        balance += amount;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    }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   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    public double getBalance() {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        return balance;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    }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}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78916" y="7614322"/>
            <a:ext cx="4612743" cy="5345355"/>
          </a:xfrm>
          <a:custGeom>
            <a:avLst/>
            <a:gdLst/>
            <a:ahLst/>
            <a:cxnLst/>
            <a:rect r="r" b="b" t="t" l="l"/>
            <a:pathLst>
              <a:path h="5345355" w="4612743">
                <a:moveTo>
                  <a:pt x="0" y="0"/>
                </a:moveTo>
                <a:lnTo>
                  <a:pt x="4612744" y="0"/>
                </a:lnTo>
                <a:lnTo>
                  <a:pt x="4612744" y="5345356"/>
                </a:lnTo>
                <a:lnTo>
                  <a:pt x="0" y="53453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032715">
            <a:off x="13438230" y="-733565"/>
            <a:ext cx="5494638" cy="5725721"/>
          </a:xfrm>
          <a:custGeom>
            <a:avLst/>
            <a:gdLst/>
            <a:ahLst/>
            <a:cxnLst/>
            <a:rect r="r" b="b" t="t" l="l"/>
            <a:pathLst>
              <a:path h="5725721" w="5494638">
                <a:moveTo>
                  <a:pt x="0" y="0"/>
                </a:moveTo>
                <a:lnTo>
                  <a:pt x="5494638" y="0"/>
                </a:lnTo>
                <a:lnTo>
                  <a:pt x="5494638" y="5725721"/>
                </a:lnTo>
                <a:lnTo>
                  <a:pt x="0" y="57257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9364" y="8642032"/>
            <a:ext cx="1298671" cy="1232535"/>
          </a:xfrm>
          <a:custGeom>
            <a:avLst/>
            <a:gdLst/>
            <a:ahLst/>
            <a:cxnLst/>
            <a:rect r="r" b="b" t="t" l="l"/>
            <a:pathLst>
              <a:path h="1232535" w="1298671">
                <a:moveTo>
                  <a:pt x="0" y="0"/>
                </a:moveTo>
                <a:lnTo>
                  <a:pt x="1298672" y="0"/>
                </a:lnTo>
                <a:lnTo>
                  <a:pt x="1298672" y="1232535"/>
                </a:lnTo>
                <a:lnTo>
                  <a:pt x="0" y="12325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21462" y="141605"/>
            <a:ext cx="471626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ABSTRACTION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1269824"/>
            <a:ext cx="18288000" cy="166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Abstraction allows developers to hide the implementation details of a class while exposing a simplified and relevant interface for interacting with objects.Abstract classes and interfaces are key components that support abstraction in OOP.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3283" y="3141168"/>
            <a:ext cx="5542161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FFFFFF"/>
                </a:solidFill>
                <a:latin typeface="Canva Sans Bold"/>
              </a:rPr>
              <a:t>ABSTRACT CLASSES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5125939" y="4735106"/>
            <a:ext cx="15056446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abstract class Shape {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    abstract void draw();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    void resize() {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       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                                                              System.out.println("Resizing the shape");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    }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}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223629" y="2999016"/>
            <a:ext cx="3298131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Canva Sans Bold"/>
              </a:rPr>
              <a:t>INTERFACES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223629" y="4010058"/>
            <a:ext cx="6333232" cy="5354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3"/>
              </a:lnSpc>
            </a:pPr>
            <a:r>
              <a:rPr lang="en-US" sz="2559">
                <a:solidFill>
                  <a:srgbClr val="FFFFFF"/>
                </a:solidFill>
                <a:latin typeface="Canva Sans"/>
              </a:rPr>
              <a:t>interface Drawable {</a:t>
            </a:r>
          </a:p>
          <a:p>
            <a:pPr algn="ctr">
              <a:lnSpc>
                <a:spcPts val="3583"/>
              </a:lnSpc>
            </a:pPr>
            <a:r>
              <a:rPr lang="en-US" sz="2559">
                <a:solidFill>
                  <a:srgbClr val="FFFFFF"/>
                </a:solidFill>
                <a:latin typeface="Canva Sans"/>
              </a:rPr>
              <a:t>    void draw();</a:t>
            </a:r>
          </a:p>
          <a:p>
            <a:pPr algn="ctr">
              <a:lnSpc>
                <a:spcPts val="3583"/>
              </a:lnSpc>
            </a:pPr>
            <a:r>
              <a:rPr lang="en-US" sz="2559">
                <a:solidFill>
                  <a:srgbClr val="FFFFFF"/>
                </a:solidFill>
                <a:latin typeface="Canva Sans"/>
              </a:rPr>
              <a:t>}</a:t>
            </a:r>
          </a:p>
          <a:p>
            <a:pPr algn="ctr">
              <a:lnSpc>
                <a:spcPts val="3583"/>
              </a:lnSpc>
            </a:pPr>
          </a:p>
          <a:p>
            <a:pPr algn="ctr">
              <a:lnSpc>
                <a:spcPts val="3583"/>
              </a:lnSpc>
            </a:pPr>
            <a:r>
              <a:rPr lang="en-US" sz="2559">
                <a:solidFill>
                  <a:srgbClr val="FFFFFF"/>
                </a:solidFill>
                <a:latin typeface="Canva Sans"/>
              </a:rPr>
              <a:t>class Square implements Drawable {</a:t>
            </a:r>
          </a:p>
          <a:p>
            <a:pPr algn="ctr">
              <a:lnSpc>
                <a:spcPts val="3583"/>
              </a:lnSpc>
            </a:pPr>
            <a:r>
              <a:rPr lang="en-US" sz="2559">
                <a:solidFill>
                  <a:srgbClr val="FFFFFF"/>
                </a:solidFill>
                <a:latin typeface="Canva Sans"/>
              </a:rPr>
              <a:t>    @Override</a:t>
            </a:r>
          </a:p>
          <a:p>
            <a:pPr algn="ctr">
              <a:lnSpc>
                <a:spcPts val="3583"/>
              </a:lnSpc>
            </a:pPr>
            <a:r>
              <a:rPr lang="en-US" sz="2559">
                <a:solidFill>
                  <a:srgbClr val="FFFFFF"/>
                </a:solidFill>
                <a:latin typeface="Canva Sans"/>
              </a:rPr>
              <a:t>    public void draw() {</a:t>
            </a:r>
          </a:p>
          <a:p>
            <a:pPr algn="ctr">
              <a:lnSpc>
                <a:spcPts val="3583"/>
              </a:lnSpc>
            </a:pPr>
            <a:r>
              <a:rPr lang="en-US" sz="2559">
                <a:solidFill>
                  <a:srgbClr val="FFFFFF"/>
                </a:solidFill>
                <a:latin typeface="Canva Sans"/>
              </a:rPr>
              <a:t>        System.out.println("Drawing a square");</a:t>
            </a:r>
          </a:p>
          <a:p>
            <a:pPr algn="ctr">
              <a:lnSpc>
                <a:spcPts val="3583"/>
              </a:lnSpc>
            </a:pPr>
            <a:r>
              <a:rPr lang="en-US" sz="2559">
                <a:solidFill>
                  <a:srgbClr val="FFFFFF"/>
                </a:solidFill>
                <a:latin typeface="Canva Sans"/>
              </a:rPr>
              <a:t>    }</a:t>
            </a:r>
          </a:p>
          <a:p>
            <a:pPr algn="ctr">
              <a:lnSpc>
                <a:spcPts val="3583"/>
              </a:lnSpc>
            </a:pPr>
            <a:r>
              <a:rPr lang="en-US" sz="2559">
                <a:solidFill>
                  <a:srgbClr val="FFFFFF"/>
                </a:solidFill>
                <a:latin typeface="Canva Sans"/>
              </a:rPr>
              <a:t>}</a:t>
            </a:r>
          </a:p>
          <a:p>
            <a:pPr algn="ctr">
              <a:lnSpc>
                <a:spcPts val="3583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DAF5gcZU69M</dc:identifier>
  <dcterms:modified xsi:type="dcterms:W3CDTF">2011-08-01T06:04:30Z</dcterms:modified>
  <cp:revision>1</cp:revision>
  <dc:title>day1_oops</dc:title>
</cp:coreProperties>
</file>