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9" r:id="rId7"/>
    <p:sldId id="265" r:id="rId8"/>
    <p:sldId id="264" r:id="rId9"/>
    <p:sldId id="260" r:id="rId10"/>
    <p:sldId id="274" r:id="rId11"/>
    <p:sldId id="266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9383" y="3092810"/>
            <a:ext cx="4941771" cy="1122202"/>
          </a:xfrm>
        </p:spPr>
        <p:txBody>
          <a:bodyPr/>
          <a:lstStyle/>
          <a:p>
            <a:r>
              <a:rPr lang="en-US" dirty="0"/>
              <a:t>DRAWBACKS OF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479BF-83ED-DFA2-BD14-1ABE74C4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BB09F-8FAF-07CE-9567-F33A3CE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43ABE-C77E-7182-8847-CB7AA3400689}"/>
              </a:ext>
            </a:extLst>
          </p:cNvPr>
          <p:cNvSpPr txBox="1"/>
          <p:nvPr/>
        </p:nvSpPr>
        <p:spPr>
          <a:xfrm>
            <a:off x="-53474" y="1791367"/>
            <a:ext cx="11405936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ASPECT ORIENTED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AOP allows developers to do cross cutting concerns like </a:t>
            </a:r>
            <a:r>
              <a:rPr lang="en-US">
                <a:ea typeface="+mn-lt"/>
                <a:cs typeface="+mn-lt"/>
              </a:rPr>
              <a:t>security,</a:t>
            </a:r>
          </a:p>
          <a:p>
            <a:r>
              <a:rPr lang="en-US" dirty="0">
                <a:ea typeface="+mn-lt"/>
                <a:cs typeface="+mn-lt"/>
              </a:rPr>
              <a:t>transaction </a:t>
            </a:r>
            <a:r>
              <a:rPr lang="en-US" dirty="0" err="1">
                <a:ea typeface="+mn-lt"/>
                <a:cs typeface="+mn-lt"/>
              </a:rPr>
              <a:t>management,logging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etc</a:t>
            </a:r>
          </a:p>
          <a:p>
            <a:r>
              <a:rPr lang="en-US" dirty="0">
                <a:ea typeface="+mn-lt"/>
                <a:cs typeface="+mn-lt"/>
              </a:rPr>
              <a:t>.it also promotes code reusability by dividing the common functionalities into aspects.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3FC837-1540-9A90-F738-38D331FB0015}"/>
              </a:ext>
            </a:extLst>
          </p:cNvPr>
          <p:cNvSpPr txBox="1"/>
          <p:nvPr/>
        </p:nvSpPr>
        <p:spPr>
          <a:xfrm>
            <a:off x="6533866" y="2354238"/>
            <a:ext cx="468800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SIGNATURE PROPOGATION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-------------------------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signature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propogation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refer to the process where the signature i.e method name,parameters,return type  of a method is passed and overridden by the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child classes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method overriding occurs when the subclass provides it own implementation of the methods that are already in the parent class </a:t>
            </a:r>
            <a:endParaRPr lang="en-US"/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75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773C1-DFA1-AAFA-57A3-EF49A3C4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434B8-5224-8509-0C1B-48E8EFC6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AF9E-4E1F-5B1C-E22D-B51BF4170FFB}"/>
              </a:ext>
            </a:extLst>
          </p:cNvPr>
          <p:cNvSpPr txBox="1"/>
          <p:nvPr/>
        </p:nvSpPr>
        <p:spPr>
          <a:xfrm>
            <a:off x="5032612" y="2251880"/>
            <a:ext cx="479036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partial keyword</a:t>
            </a:r>
            <a:endParaRPr lang="en-US" sz="2000" b="1"/>
          </a:p>
          <a:p>
            <a:r>
              <a:rPr lang="en-US" dirty="0">
                <a:ea typeface="+mn-lt"/>
                <a:cs typeface="+mn-lt"/>
              </a:rPr>
              <a:t>----------------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Partial keyword is used in c#.it allows class ,interface to be defined in multiples </a:t>
            </a:r>
            <a:r>
              <a:rPr lang="en-US" dirty="0" err="1">
                <a:ea typeface="+mn-lt"/>
                <a:cs typeface="+mn-lt"/>
              </a:rPr>
              <a:t>files.Compiler</a:t>
            </a:r>
            <a:r>
              <a:rPr lang="en-US" dirty="0">
                <a:ea typeface="+mn-lt"/>
                <a:cs typeface="+mn-lt"/>
              </a:rPr>
              <a:t> compiles them into a single program at the time of </a:t>
            </a:r>
            <a:r>
              <a:rPr lang="en-US" dirty="0" err="1">
                <a:ea typeface="+mn-lt"/>
                <a:cs typeface="+mn-lt"/>
              </a:rPr>
              <a:t>compilation.its</a:t>
            </a:r>
            <a:r>
              <a:rPr lang="en-US" dirty="0">
                <a:ea typeface="+mn-lt"/>
                <a:cs typeface="+mn-lt"/>
              </a:rPr>
              <a:t> main advantages include organizing and dividing the implementation of a large class across multiple files.</a:t>
            </a:r>
            <a:endParaRPr lang="en-US" dirty="0"/>
          </a:p>
          <a:p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6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696508-46B6-2D73-1F3C-580B25FA0FCF}"/>
              </a:ext>
            </a:extLst>
          </p:cNvPr>
          <p:cNvSpPr txBox="1"/>
          <p:nvPr/>
        </p:nvSpPr>
        <p:spPr>
          <a:xfrm>
            <a:off x="642938" y="3886200"/>
            <a:ext cx="10904538" cy="23288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public class Car {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    private Engine </a:t>
            </a:r>
            <a:r>
              <a:rPr lang="en-US" sz="1600" err="1">
                <a:ea typeface="+mn-lt"/>
                <a:cs typeface="+mn-lt"/>
              </a:rPr>
              <a:t>engine</a:t>
            </a:r>
            <a:r>
              <a:rPr lang="en-US" sz="1600" dirty="0">
                <a:ea typeface="+mn-lt"/>
                <a:cs typeface="+mn-lt"/>
              </a:rPr>
              <a:t>;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    // Other members and methods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}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public class Engine {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    // Engine class details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}</a:t>
            </a:r>
            <a:endParaRPr lang="en-US" sz="1600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3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1F1A-7270-15E3-2C45-3B288AFE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938" y="642938"/>
            <a:ext cx="10904538" cy="317500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sz="2800" b="1"/>
          </a:p>
          <a:p>
            <a:r>
              <a:rPr lang="en-US" sz="2800" b="1">
                <a:ea typeface="+mn-lt"/>
                <a:cs typeface="+mn-lt"/>
              </a:rPr>
              <a:t>Association:</a:t>
            </a: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Definition:</a:t>
            </a:r>
            <a:r>
              <a:rPr lang="en-US" sz="2800">
                <a:solidFill>
                  <a:srgbClr val="374151"/>
                </a:solidFill>
                <a:ea typeface="+mn-lt"/>
                <a:cs typeface="+mn-lt"/>
              </a:rPr>
              <a:t> Association represents a bi-directional relationship between two classes, indicating that one class is somehow related to another.</a:t>
            </a:r>
            <a:endParaRPr lang="en-US" sz="2800"/>
          </a:p>
          <a:p>
            <a:endParaRPr lang="en-US" sz="2800" b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90208-CDAD-7982-DC9B-4A4DCDE4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ED139-4CD2-1502-6C9C-AC8143CF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1615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8E319-9AA6-C74D-69FA-38EA21C7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C10CF-4ADD-06AD-6E01-39C03DB9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6B9A4-544B-F346-C59A-2249DB6913D1}"/>
              </a:ext>
            </a:extLst>
          </p:cNvPr>
          <p:cNvSpPr txBox="1"/>
          <p:nvPr/>
        </p:nvSpPr>
        <p:spPr>
          <a:xfrm>
            <a:off x="5379492" y="1268104"/>
            <a:ext cx="5404513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Composition</a:t>
            </a:r>
            <a:r>
              <a:rPr lang="en-US" sz="1200" b="1" dirty="0">
                <a:ea typeface="+mn-lt"/>
                <a:cs typeface="+mn-lt"/>
              </a:rPr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Definition: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 Composition is a stronger form of association where one class is composed of other classes, and the composed class cannot exist without the container class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92C99-947A-547D-89D2-E946D405B7F9}"/>
              </a:ext>
            </a:extLst>
          </p:cNvPr>
          <p:cNvSpPr txBox="1"/>
          <p:nvPr/>
        </p:nvSpPr>
        <p:spPr>
          <a:xfrm>
            <a:off x="4134134" y="3116239"/>
            <a:ext cx="413072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public class Car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private Engine </a:t>
            </a:r>
            <a:r>
              <a:rPr lang="en-US" dirty="0" err="1">
                <a:ea typeface="+mn-lt"/>
                <a:cs typeface="+mn-lt"/>
              </a:rPr>
              <a:t>engine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public Car()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this.engine</a:t>
            </a:r>
            <a:r>
              <a:rPr lang="en-US" dirty="0">
                <a:ea typeface="+mn-lt"/>
                <a:cs typeface="+mn-lt"/>
              </a:rPr>
              <a:t> = new Engine();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// Other members and methods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public class Engine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// Engine class details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7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34DDB-E6B6-BFEF-9A67-D962DBB89EAD}"/>
              </a:ext>
            </a:extLst>
          </p:cNvPr>
          <p:cNvSpPr txBox="1"/>
          <p:nvPr/>
        </p:nvSpPr>
        <p:spPr>
          <a:xfrm>
            <a:off x="2440155" y="2958432"/>
            <a:ext cx="9172575" cy="24796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public class University {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    private List&lt;Student&gt; students;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    // Other members and methods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}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public class Student {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    // Student class details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}</a:t>
            </a:r>
            <a:endParaRPr lang="en-US" sz="1600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5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CB23-78EC-C41E-1E54-1415F2FD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313" y="642938"/>
            <a:ext cx="9172575" cy="302260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2800" b="1">
                <a:ea typeface="+mn-lt"/>
                <a:cs typeface="+mn-lt"/>
              </a:rPr>
              <a:t>Aggregation:</a:t>
            </a: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Definition:</a:t>
            </a:r>
            <a:r>
              <a:rPr lang="en-US" sz="2800">
                <a:solidFill>
                  <a:srgbClr val="374151"/>
                </a:solidFill>
                <a:ea typeface="+mn-lt"/>
                <a:cs typeface="+mn-lt"/>
              </a:rPr>
              <a:t> Aggregation is a type of association where one class has a reference to another class, but the referenced class can exist independently.</a:t>
            </a:r>
            <a:endParaRPr lang="en-US" sz="2800"/>
          </a:p>
          <a:p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92BA7-A379-4B34-866E-D96EAD81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A6F6A-D711-5422-286C-30FE30F7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8938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FAC50E-B66F-32D4-CEF2-54FC4B8D49E3}"/>
              </a:ext>
            </a:extLst>
          </p:cNvPr>
          <p:cNvSpPr txBox="1"/>
          <p:nvPr/>
        </p:nvSpPr>
        <p:spPr>
          <a:xfrm>
            <a:off x="3831100" y="513002"/>
            <a:ext cx="3025303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DESTRUCTOR IN C#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70BB7-584B-2CA3-6B2E-327D62339936}"/>
              </a:ext>
            </a:extLst>
          </p:cNvPr>
          <p:cNvSpPr>
            <a:spLocks/>
          </p:cNvSpPr>
          <p:nvPr/>
        </p:nvSpPr>
        <p:spPr>
          <a:xfrm>
            <a:off x="10222391" y="4189908"/>
            <a:ext cx="1502887" cy="200037"/>
          </a:xfrm>
          <a:prstGeom prst="rect">
            <a:avLst/>
          </a:prstGeom>
        </p:spPr>
        <p:txBody>
          <a:bodyPr/>
          <a:lstStyle/>
          <a:p>
            <a:pPr defTabSz="493776">
              <a:spcAft>
                <a:spcPts val="600"/>
              </a:spcAft>
            </a:pPr>
            <a:fld id="{A49DFD55-3C28-40EF-9E31-A92D2E4017FF}" type="slidenum">
              <a:rPr lang="en-US" sz="97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493776"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BF5AF-5273-8AC9-2AC4-6C8B929685BF}"/>
              </a:ext>
            </a:extLst>
          </p:cNvPr>
          <p:cNvSpPr txBox="1"/>
          <p:nvPr/>
        </p:nvSpPr>
        <p:spPr>
          <a:xfrm>
            <a:off x="4443763" y="596746"/>
            <a:ext cx="421109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 A destructor</a:t>
            </a:r>
            <a:r>
              <a:rPr lang="en-US" sz="2000" kern="1200" dirty="0">
                <a:solidFill>
                  <a:srgbClr val="374151"/>
                </a:solidFill>
                <a:latin typeface="+mn-lt"/>
                <a:ea typeface="+mn-lt"/>
                <a:cs typeface="+mn-lt"/>
              </a:rPr>
              <a:t> is a special method used for releasing resources and performing cleanup operations when an object is no longer in use. It is called automatically just before an object is garbage collected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4F77-3CA3-9E24-DE39-0E31225E15A7}"/>
              </a:ext>
            </a:extLst>
          </p:cNvPr>
          <p:cNvSpPr txBox="1"/>
          <p:nvPr/>
        </p:nvSpPr>
        <p:spPr>
          <a:xfrm>
            <a:off x="8829921" y="2006783"/>
            <a:ext cx="2765304" cy="4570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lt"/>
                <a:cs typeface="+mn-lt"/>
              </a:rPr>
              <a:t>class </a:t>
            </a:r>
            <a:r>
              <a:rPr lang="en-US" sz="1600" kern="1200" err="1">
                <a:latin typeface="+mn-lt"/>
                <a:ea typeface="+mn-lt"/>
                <a:cs typeface="+mn-lt"/>
              </a:rPr>
              <a:t>MyClass</a:t>
            </a:r>
            <a:endParaRPr lang="en-US" sz="1600" kern="1200" err="1">
              <a:latin typeface="+mn-lt"/>
            </a:endParaRPr>
          </a:p>
          <a:p>
            <a:pPr defTabSz="49377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lt"/>
                <a:cs typeface="+mn-lt"/>
              </a:rPr>
              <a:t>{</a:t>
            </a:r>
            <a:endParaRPr lang="en-US" sz="1600" kern="1200" dirty="0">
              <a:latin typeface="+mn-lt"/>
            </a:endParaRPr>
          </a:p>
          <a:p>
            <a:pPr defTabSz="49377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lt"/>
                <a:cs typeface="+mn-lt"/>
              </a:rPr>
              <a:t>    // Constructor</a:t>
            </a:r>
            <a:endParaRPr lang="en-US" sz="1600" kern="1200" dirty="0">
              <a:latin typeface="+mn-lt"/>
            </a:endParaRPr>
          </a:p>
          <a:p>
            <a:pPr defTabSz="49377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lt"/>
                <a:cs typeface="+mn-lt"/>
              </a:rPr>
              <a:t>    public </a:t>
            </a:r>
            <a:r>
              <a:rPr lang="en-US" sz="1600" kern="1200" err="1">
                <a:latin typeface="+mn-lt"/>
                <a:ea typeface="+mn-lt"/>
                <a:cs typeface="+mn-lt"/>
              </a:rPr>
              <a:t>MyClass</a:t>
            </a:r>
            <a:r>
              <a:rPr lang="en-US" sz="1600" kern="1200" dirty="0">
                <a:latin typeface="+mn-lt"/>
                <a:ea typeface="+mn-lt"/>
                <a:cs typeface="+mn-lt"/>
              </a:rPr>
              <a:t>()</a:t>
            </a:r>
            <a:endParaRPr lang="en-US" sz="1600" kern="1200" dirty="0">
              <a:latin typeface="+mn-lt"/>
            </a:endParaRPr>
          </a:p>
          <a:p>
            <a:pPr defTabSz="49377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lt"/>
                <a:cs typeface="+mn-lt"/>
              </a:rPr>
              <a:t>    {</a:t>
            </a:r>
            <a:endParaRPr lang="en-US" sz="1600" kern="1200" dirty="0">
              <a:latin typeface="+mn-lt"/>
            </a:endParaRPr>
          </a:p>
          <a:p>
            <a:pPr defTabSz="49377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lt"/>
                <a:cs typeface="+mn-lt"/>
              </a:rPr>
              <a:t>        // Initialization code</a:t>
            </a:r>
            <a:endParaRPr lang="en-US" sz="1600" kern="1200" dirty="0">
              <a:latin typeface="+mn-lt"/>
            </a:endParaRPr>
          </a:p>
          <a:p>
            <a:pPr defTabSz="49377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lt"/>
                <a:cs typeface="+mn-lt"/>
              </a:rPr>
              <a:t>    }</a:t>
            </a:r>
            <a:endParaRPr lang="en-US" sz="1600" kern="1200" dirty="0">
              <a:latin typeface="+mn-lt"/>
            </a:endParaRPr>
          </a:p>
          <a:p>
            <a:pPr defTabSz="493776">
              <a:spcAft>
                <a:spcPts val="600"/>
              </a:spcAft>
            </a:pPr>
            <a:endParaRPr lang="en-US" sz="1600" kern="1200" dirty="0">
              <a:latin typeface="+mn-lt"/>
            </a:endParaRPr>
          </a:p>
          <a:p>
            <a:pPr defTabSz="49377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lt"/>
                <a:cs typeface="+mn-lt"/>
              </a:rPr>
              <a:t>    // Destructor</a:t>
            </a:r>
            <a:endParaRPr lang="en-US" sz="1600" kern="1200" dirty="0">
              <a:latin typeface="+mn-lt"/>
            </a:endParaRPr>
          </a:p>
          <a:p>
            <a:pPr defTabSz="49377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lt"/>
                <a:cs typeface="+mn-lt"/>
              </a:rPr>
              <a:t>    ~</a:t>
            </a:r>
            <a:r>
              <a:rPr lang="en-US" sz="1600" kern="1200" err="1">
                <a:latin typeface="+mn-lt"/>
                <a:ea typeface="+mn-lt"/>
                <a:cs typeface="+mn-lt"/>
              </a:rPr>
              <a:t>MyClass</a:t>
            </a:r>
            <a:r>
              <a:rPr lang="en-US" sz="1600" kern="1200" dirty="0">
                <a:latin typeface="+mn-lt"/>
                <a:ea typeface="+mn-lt"/>
                <a:cs typeface="+mn-lt"/>
              </a:rPr>
              <a:t>()</a:t>
            </a:r>
            <a:endParaRPr lang="en-US" sz="1600" kern="1200" dirty="0">
              <a:latin typeface="+mn-lt"/>
            </a:endParaRPr>
          </a:p>
          <a:p>
            <a:pPr defTabSz="49377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lt"/>
                <a:cs typeface="+mn-lt"/>
              </a:rPr>
              <a:t>    {</a:t>
            </a:r>
            <a:endParaRPr lang="en-US" sz="1600" kern="1200" dirty="0">
              <a:latin typeface="+mn-lt"/>
            </a:endParaRPr>
          </a:p>
          <a:p>
            <a:pPr defTabSz="49377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lt"/>
                <a:cs typeface="+mn-lt"/>
              </a:rPr>
              <a:t>        // Cleanup code</a:t>
            </a:r>
            <a:endParaRPr lang="en-US" sz="1600" kern="1200" dirty="0">
              <a:latin typeface="+mn-lt"/>
            </a:endParaRPr>
          </a:p>
          <a:p>
            <a:pPr defTabSz="49377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lt"/>
                <a:cs typeface="+mn-lt"/>
              </a:rPr>
              <a:t>    </a:t>
            </a:r>
            <a:r>
              <a:rPr lang="en-US" sz="1600" dirty="0">
                <a:ea typeface="+mn-lt"/>
                <a:cs typeface="+mn-lt"/>
              </a:rPr>
              <a:t>}}</a:t>
            </a:r>
            <a:endParaRPr lang="en-US" sz="1600" kern="1200" dirty="0">
              <a:latin typeface="+mn-lt"/>
            </a:endParaRPr>
          </a:p>
          <a:p>
            <a:pPr algn="l"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0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478" y="578655"/>
            <a:ext cx="8353093" cy="55630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Complexity and Tight Coupling:</a:t>
            </a:r>
            <a:endParaRPr lang="en-US" sz="1600" b="1" dirty="0"/>
          </a:p>
          <a:p>
            <a:r>
              <a:rPr lang="en-US" sz="1600" b="1" dirty="0">
                <a:ea typeface="+mn-lt"/>
                <a:cs typeface="+mn-lt"/>
              </a:rPr>
              <a:t>Changes in the base class can affect derived classes, leading to tight coupling. Modifying the base class may necessitate changes in multiple derived classes, potentially introducing errors.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>
                <a:ea typeface="+mn-lt"/>
                <a:cs typeface="+mn-lt"/>
              </a:rPr>
              <a:t>Inflexibility: Subclasses are tightly bound to their superclass. if the requirements change, and the existing class hierarchy doesn't support the modifications easily.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>
                <a:ea typeface="+mn-lt"/>
                <a:cs typeface="+mn-lt"/>
              </a:rPr>
              <a:t>Inheritance Hierarchy Design Issues:</a:t>
            </a:r>
            <a:endParaRPr lang="en-US" sz="1600" b="1" dirty="0"/>
          </a:p>
          <a:p>
            <a:r>
              <a:rPr lang="en-US" sz="1600" b="1" dirty="0">
                <a:ea typeface="+mn-lt"/>
                <a:cs typeface="+mn-lt"/>
              </a:rPr>
              <a:t>   - Designing a proper and meaningful class hierarchy can be challenging. Overusing inheritance or creating deep hierarchies can result in a design that is difficult to understand.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>
                <a:ea typeface="+mn-lt"/>
                <a:cs typeface="+mn-lt"/>
              </a:rPr>
              <a:t>Diamond Problem:</a:t>
            </a:r>
            <a:endParaRPr lang="en-US" sz="1600" b="1" dirty="0"/>
          </a:p>
          <a:p>
            <a:r>
              <a:rPr lang="en-US" sz="1600" b="1" dirty="0">
                <a:ea typeface="+mn-lt"/>
                <a:cs typeface="+mn-lt"/>
              </a:rPr>
              <a:t>   - In languages that support multiple inheritance, like C++, the diamond problem can occur, leading to ambiguity and complexity in resolving method and attribute conflicts.</a:t>
            </a:r>
            <a:endParaRPr lang="en-US" sz="1600" b="1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4CC42-B9FA-A568-210C-C19B4CCCFC76}"/>
              </a:ext>
            </a:extLst>
          </p:cNvPr>
          <p:cNvSpPr txBox="1"/>
          <p:nvPr/>
        </p:nvSpPr>
        <p:spPr>
          <a:xfrm>
            <a:off x="897779" y="833929"/>
            <a:ext cx="10577094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Increased Complexity in Testing: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 - With multiple levels of inheritance, testing becomes more complex. It's necessary to ensure that changes in the base class do not break the functionality of derived classes.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Code Reusability vs. Code Duplication: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 - While inheritance promotes code reuse, it can also lead to unintentional code duplication. Derived classes might inherit methods that are not relevant to their specific functionality, resulting in unnecessary complexity.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Maintenance Challenges: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 - Modifying a base class can have a effect on all its derived classes. This makes maintenance challenging, especially in large and complex codebases.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Performance Overhead: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 - Some object-oriented languages may introduce a performance overhead due to dynamic dispatch (runtime method resolution) associated with inheritance. However, modern compilers and runtime environments often optimize this to minimize the impact.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858" y="1843159"/>
            <a:ext cx="6696075" cy="1909763"/>
          </a:xfrm>
        </p:spPr>
        <p:txBody>
          <a:bodyPr>
            <a:normAutofit/>
          </a:bodyPr>
          <a:lstStyle/>
          <a:p>
            <a:r>
              <a:rPr lang="en-US" sz="4300" b="1"/>
              <a:t>PROGRAMMING PARADIGM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/>
          </p:cNvSpPr>
          <p:nvPr/>
        </p:nvSpPr>
        <p:spPr>
          <a:xfrm>
            <a:off x="6942502" y="5717709"/>
            <a:ext cx="3732658" cy="496824"/>
          </a:xfrm>
          <a:prstGeom prst="rect">
            <a:avLst/>
          </a:prstGeom>
        </p:spPr>
        <p:txBody>
          <a:bodyPr/>
          <a:lstStyle/>
          <a:p>
            <a:pPr defTabSz="1243584">
              <a:spcAft>
                <a:spcPts val="600"/>
              </a:spcAft>
            </a:pPr>
            <a:fld id="{A49DFD55-3C28-40EF-9E31-A92D2E4017FF}" type="slidenum">
              <a:rPr lang="en-US" sz="24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1243584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56BA3D-96FB-4A7E-5C5C-3D6323BE9C73}"/>
              </a:ext>
            </a:extLst>
          </p:cNvPr>
          <p:cNvSpPr txBox="1"/>
          <p:nvPr/>
        </p:nvSpPr>
        <p:spPr>
          <a:xfrm>
            <a:off x="1516839" y="643466"/>
            <a:ext cx="4057640" cy="41703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43584">
              <a:spcAft>
                <a:spcPts val="600"/>
              </a:spcAft>
            </a:pPr>
            <a:r>
              <a:rPr lang="en-US" sz="2800" kern="1200" dirty="0">
                <a:latin typeface="+mn-lt"/>
                <a:ea typeface="+mn-lt"/>
                <a:cs typeface="+mn-lt"/>
              </a:rPr>
              <a:t>procedural</a:t>
            </a:r>
            <a:endParaRPr lang="en-US" sz="2800" kern="1200">
              <a:latin typeface="+mn-lt"/>
            </a:endParaRPr>
          </a:p>
          <a:p>
            <a:pPr defTabSz="1243584">
              <a:spcAft>
                <a:spcPts val="600"/>
              </a:spcAft>
            </a:pPr>
            <a:r>
              <a:rPr lang="en-US" sz="2800" kern="1200" dirty="0">
                <a:latin typeface="+mn-lt"/>
                <a:ea typeface="+mn-lt"/>
                <a:cs typeface="+mn-lt"/>
              </a:rPr>
              <a:t>structural</a:t>
            </a:r>
            <a:endParaRPr lang="en-US" sz="2800" kern="1200">
              <a:latin typeface="+mn-lt"/>
            </a:endParaRPr>
          </a:p>
          <a:p>
            <a:pPr defTabSz="1243584">
              <a:spcAft>
                <a:spcPts val="600"/>
              </a:spcAft>
            </a:pPr>
            <a:r>
              <a:rPr lang="en-US" sz="2800" kern="1200" dirty="0">
                <a:latin typeface="+mn-lt"/>
                <a:ea typeface="+mn-lt"/>
                <a:cs typeface="+mn-lt"/>
              </a:rPr>
              <a:t>declarative</a:t>
            </a:r>
            <a:endParaRPr lang="en-US" sz="2800" kern="1200">
              <a:latin typeface="+mn-lt"/>
            </a:endParaRPr>
          </a:p>
          <a:p>
            <a:pPr defTabSz="1243584">
              <a:spcAft>
                <a:spcPts val="600"/>
              </a:spcAft>
            </a:pPr>
            <a:r>
              <a:rPr lang="en-US" sz="2800" kern="1200" dirty="0">
                <a:latin typeface="+mn-lt"/>
                <a:ea typeface="+mn-lt"/>
                <a:cs typeface="+mn-lt"/>
              </a:rPr>
              <a:t>object oriented</a:t>
            </a:r>
            <a:endParaRPr lang="en-US" sz="2800" kern="1200">
              <a:latin typeface="+mn-lt"/>
            </a:endParaRPr>
          </a:p>
          <a:p>
            <a:pPr defTabSz="1243584">
              <a:spcAft>
                <a:spcPts val="600"/>
              </a:spcAft>
            </a:pPr>
            <a:r>
              <a:rPr lang="en-US" sz="2800" kern="1200" dirty="0">
                <a:latin typeface="+mn-lt"/>
                <a:ea typeface="+mn-lt"/>
                <a:cs typeface="+mn-lt"/>
              </a:rPr>
              <a:t>aspect oriented</a:t>
            </a:r>
            <a:endParaRPr lang="en-US" sz="2800" kern="1200">
              <a:latin typeface="+mn-lt"/>
            </a:endParaRPr>
          </a:p>
          <a:p>
            <a:pPr defTabSz="1243584">
              <a:spcAft>
                <a:spcPts val="600"/>
              </a:spcAft>
            </a:pPr>
            <a:r>
              <a:rPr lang="en-US" sz="2800" kern="1200" dirty="0">
                <a:latin typeface="+mn-lt"/>
                <a:ea typeface="+mn-lt"/>
                <a:cs typeface="+mn-lt"/>
              </a:rPr>
              <a:t>logical</a:t>
            </a:r>
            <a:endParaRPr lang="en-US" sz="2800" kern="1200">
              <a:latin typeface="+mn-lt"/>
            </a:endParaRPr>
          </a:p>
          <a:p>
            <a:pPr defTabSz="1243584">
              <a:spcAft>
                <a:spcPts val="600"/>
              </a:spcAft>
            </a:pPr>
            <a:r>
              <a:rPr lang="en-US" sz="2800" kern="1200" dirty="0">
                <a:latin typeface="+mn-lt"/>
                <a:ea typeface="+mn-lt"/>
                <a:cs typeface="+mn-lt"/>
              </a:rPr>
              <a:t>imperative</a:t>
            </a:r>
            <a:endParaRPr lang="en-US" sz="2800" kern="1200">
              <a:latin typeface="+mn-lt"/>
            </a:endParaRPr>
          </a:p>
          <a:p>
            <a:pPr algn="l">
              <a:spcAft>
                <a:spcPts val="600"/>
              </a:spcAft>
            </a:pPr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E46387-7EC2-23D5-9DB9-5529FD1DCBCA}"/>
              </a:ext>
            </a:extLst>
          </p:cNvPr>
          <p:cNvSpPr txBox="1"/>
          <p:nvPr/>
        </p:nvSpPr>
        <p:spPr>
          <a:xfrm>
            <a:off x="2860342" y="648269"/>
            <a:ext cx="8281915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PROCEDURAL</a:t>
            </a:r>
            <a:r>
              <a:rPr lang="en-US" dirty="0"/>
              <a:t> 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In procedural programming, a program is structured as a series of steps or procedures that are executed in order. The focus is on procedures and the sequence of steps to achieve a specific goal </a:t>
            </a:r>
          </a:p>
          <a:p>
            <a:r>
              <a:rPr lang="en-US" b="1" dirty="0"/>
              <a:t>Advantages</a:t>
            </a:r>
          </a:p>
          <a:p>
            <a:r>
              <a:rPr lang="en-US" dirty="0"/>
              <a:t> programs are </a:t>
            </a:r>
            <a:r>
              <a:rPr lang="en-US" dirty="0" err="1"/>
              <a:t>organised</a:t>
            </a:r>
            <a:r>
              <a:rPr lang="en-US" dirty="0"/>
              <a:t> into procedures that is smaller modules which perform specific tasks and it is built using top down approach that is the larger program is divided into sub tasks and thus </a:t>
            </a:r>
            <a:r>
              <a:rPr lang="en-US" dirty="0" err="1"/>
              <a:t>acheiving</a:t>
            </a:r>
            <a:r>
              <a:rPr lang="en-US" dirty="0"/>
              <a:t> the goal</a:t>
            </a:r>
          </a:p>
          <a:p>
            <a:r>
              <a:rPr lang="en-US" b="1" dirty="0"/>
              <a:t> Drawbacks</a:t>
            </a:r>
          </a:p>
          <a:p>
            <a:r>
              <a:rPr lang="en-US" dirty="0"/>
              <a:t>Global variables can be accessed and modified by any procedure, which can lead to a lack of encapsulation and modularity --&gt;code reusability is difficult because each procedure is designed to perform certain task with a particular </a:t>
            </a:r>
            <a:r>
              <a:rPr lang="en-US"/>
              <a:t>context.so</a:t>
            </a:r>
            <a:r>
              <a:rPr lang="en-US" dirty="0"/>
              <a:t> it is hard for us to reuse them in different </a:t>
            </a:r>
            <a:r>
              <a:rPr lang="en-US" dirty="0" err="1"/>
              <a:t>scenarioos</a:t>
            </a:r>
            <a:r>
              <a:rPr lang="en-US" dirty="0"/>
              <a:t> --&gt;lack of encapsulation --&gt;Procedural programming may struggle to provide a high level of abstraction --&gt;programs grow in size and complexity, procedural code can become harder to manage and maintain 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E85D1D-DF47-75D9-FFC3-7A0496061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6560" y="148531"/>
            <a:ext cx="7082763" cy="657605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OBJECT ORIENTED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OOPS is a programming paradigm which uses objects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i.e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instances of classes to represent data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Advantages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Modularity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Code Reusability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abstraction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polymorphism 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encapsulation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easy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maintainance</a:t>
            </a:r>
            <a:endParaRPr lang="en-US" sz="2400" dirty="0" err="1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Drawbacks</a:t>
            </a:r>
            <a:endParaRPr lang="en-US" sz="2400" b="1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Complexity(deep class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heirarchies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not suitable for small scale projects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C90B3-3874-0F6E-657A-0F073800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8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C8072-4301-3EB6-5807-D5AEAB6F0178}"/>
              </a:ext>
            </a:extLst>
          </p:cNvPr>
          <p:cNvSpPr txBox="1"/>
          <p:nvPr/>
        </p:nvSpPr>
        <p:spPr>
          <a:xfrm>
            <a:off x="5413611" y="1774209"/>
            <a:ext cx="5697621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STRUCTURAL ORIENTED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----------------------</a:t>
            </a:r>
            <a:endParaRPr lang="en-US" dirty="0"/>
          </a:p>
          <a:p>
            <a:endParaRPr lang="en-US"/>
          </a:p>
          <a:p>
            <a:r>
              <a:rPr lang="en-US" sz="2000" dirty="0">
                <a:ea typeface="+mn-lt"/>
                <a:cs typeface="+mn-lt"/>
              </a:rPr>
              <a:t>Structured programming is a subset of procedural programming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Structured programming encourages the use of structured control flow constructs like loops and conditionals. These constructs provide a more natural and readable way to express program logic. They follow a clear, sequential order,</a:t>
            </a:r>
            <a:endParaRPr lang="en-US" sz="20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F9D97-FCED-8C6D-E37C-382889C8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877F6-B783-2DBD-C914-F958C971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D3241-1F54-2100-F1F5-88A0A4428749}"/>
              </a:ext>
            </a:extLst>
          </p:cNvPr>
          <p:cNvSpPr txBox="1"/>
          <p:nvPr/>
        </p:nvSpPr>
        <p:spPr>
          <a:xfrm>
            <a:off x="498722" y="757011"/>
            <a:ext cx="913330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DECLARATIVE</a:t>
            </a:r>
            <a:endParaRPr lang="en-US" sz="2000" b="1" dirty="0"/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Declarative programming is a programming paradigm that expresses the logic of a program without specifying the control flow. In declarative languages, you describe what you want to achieve, and the language's runtime or interpreter figures out how to achieve it</a:t>
            </a:r>
            <a:endParaRPr lang="en-US" dirty="0"/>
          </a:p>
          <a:p>
            <a:endParaRPr lang="en-US"/>
          </a:p>
          <a:p>
            <a:r>
              <a:rPr lang="en-US" dirty="0" err="1">
                <a:ea typeface="+mn-lt"/>
                <a:cs typeface="+mn-lt"/>
              </a:rPr>
              <a:t>eg:sql,html,css</a:t>
            </a:r>
            <a:endParaRPr lang="en-US" dirty="0" err="1"/>
          </a:p>
          <a:p>
            <a:endParaRPr lang="en-US"/>
          </a:p>
          <a:p>
            <a:r>
              <a:rPr lang="en-US" sz="2000" b="1" dirty="0">
                <a:ea typeface="+mn-lt"/>
                <a:cs typeface="+mn-lt"/>
              </a:rPr>
              <a:t>LOGICAL</a:t>
            </a:r>
            <a:endParaRPr lang="en-US" sz="2000" b="1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Based on the given knowledge </a:t>
            </a:r>
            <a:r>
              <a:rPr lang="en-US" dirty="0" err="1">
                <a:ea typeface="+mn-lt"/>
                <a:cs typeface="+mn-lt"/>
              </a:rPr>
              <a:t>base,data</a:t>
            </a:r>
            <a:r>
              <a:rPr lang="en-US" dirty="0">
                <a:ea typeface="+mn-lt"/>
                <a:cs typeface="+mn-lt"/>
              </a:rPr>
              <a:t> the machine builds the logic 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1037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Office Theme</vt:lpstr>
      <vt:lpstr>DRAWBACKS OF INHERITANCE</vt:lpstr>
      <vt:lpstr>PowerPoint Presentation</vt:lpstr>
      <vt:lpstr>PowerPoint Presentation</vt:lpstr>
      <vt:lpstr>PROGRAMMING PARADIGM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Chaitanya Vyshnavi</dc:creator>
  <cp:lastModifiedBy>Chaitanya Vyshnavi</cp:lastModifiedBy>
  <cp:revision>311</cp:revision>
  <dcterms:created xsi:type="dcterms:W3CDTF">2024-01-12T07:03:15Z</dcterms:created>
  <dcterms:modified xsi:type="dcterms:W3CDTF">2024-01-19T08:56:18Z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