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301" r:id="rId6"/>
    <p:sldId id="292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6" userDrawn="1">
          <p15:clr>
            <a:srgbClr val="A4A3A4"/>
          </p15:clr>
        </p15:guide>
        <p15:guide id="2" pos="4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 showGuides="1">
      <p:cViewPr varScale="1">
        <p:scale>
          <a:sx n="60" d="100"/>
          <a:sy n="60" d="100"/>
        </p:scale>
        <p:origin x="-612" y="-84"/>
      </p:cViewPr>
      <p:guideLst>
        <p:guide orient="horz" pos="2596"/>
        <p:guide pos="4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4689" y="2480766"/>
            <a:ext cx="6961021" cy="621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4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624102" y="7768004"/>
            <a:ext cx="181355" cy="230124"/>
          </a:xfrm>
        </p:spPr>
        <p:txBody>
          <a:bodyPr lIns="0" tIns="0" rIns="0" bIns="0"/>
          <a:lstStyle>
            <a:lvl1pPr>
              <a:defRPr sz="132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577" name="Shape 1"/>
          <p:cNvSpPr/>
          <p:nvPr/>
        </p:nvSpPr>
        <p:spPr>
          <a:xfrm>
            <a:off x="6291" y="754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7" name="object 7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428625" y="2949575"/>
            <a:ext cx="10462260" cy="1035050"/>
          </a:xfrm>
          <a:prstGeom prst="rect">
            <a:avLst/>
          </a:prstGeom>
        </p:spPr>
        <p:txBody>
          <a:bodyPr vert="horz" wrap="square" lIns="0" tIns="19812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40" b="0" i="0" kern="120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z="6600" spc="15" dirty="0" smtClean="0"/>
              <a:t>CHAITHANYA NATU</a:t>
            </a:r>
            <a:endParaRPr lang="en-IN" sz="6600" spc="15" dirty="0" smtClean="0"/>
          </a:p>
        </p:txBody>
      </p:sp>
      <p:sp>
        <p:nvSpPr>
          <p:cNvPr id="8" name="object 8"/>
          <p:cNvSpPr txBox="1"/>
          <p:nvPr>
            <p:custDataLst>
              <p:tags r:id="rId2"/>
            </p:custDataLst>
          </p:nvPr>
        </p:nvSpPr>
        <p:spPr>
          <a:xfrm>
            <a:off x="5572760" y="4109085"/>
            <a:ext cx="3758565" cy="753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5955EB"/>
                </a:solidFill>
                <a:latin typeface="Trebuchet MS" panose="020B0603020202020204"/>
                <a:cs typeface="Trebuchet MS" panose="020B0603020202020204"/>
              </a:rPr>
              <a:t>Final Project</a:t>
            </a:r>
            <a:endParaRPr sz="4800" b="1" spc="-5" dirty="0">
              <a:solidFill>
                <a:srgbClr val="5955EB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67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209716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48533"/>
          </a:xfrm>
          <a:prstGeom prst="rect">
            <a:avLst/>
          </a:prstGeom>
        </p:spPr>
      </p:pic>
      <p:sp>
        <p:nvSpPr>
          <p:cNvPr id="1048675" name="Text 2"/>
          <p:cNvSpPr/>
          <p:nvPr/>
        </p:nvSpPr>
        <p:spPr>
          <a:xfrm>
            <a:off x="2472928" y="3110984"/>
            <a:ext cx="9494163" cy="6371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015"/>
              </a:lnSpc>
              <a:buNone/>
            </a:pPr>
            <a:r>
              <a:rPr lang="en-US" sz="401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Detecting and Removing Keyloggers</a:t>
            </a:r>
            <a:endParaRPr lang="en-US" sz="4015" dirty="0"/>
          </a:p>
        </p:txBody>
      </p:sp>
      <p:pic>
        <p:nvPicPr>
          <p:cNvPr id="209716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28" y="4053840"/>
            <a:ext cx="3228142" cy="815459"/>
          </a:xfrm>
          <a:prstGeom prst="rect">
            <a:avLst/>
          </a:prstGeom>
        </p:spPr>
      </p:pic>
      <p:sp>
        <p:nvSpPr>
          <p:cNvPr id="1048676" name="Text 3"/>
          <p:cNvSpPr/>
          <p:nvPr/>
        </p:nvSpPr>
        <p:spPr>
          <a:xfrm>
            <a:off x="2676763" y="5175052"/>
            <a:ext cx="2548533" cy="31861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Scan for Malware</a:t>
            </a:r>
            <a:endParaRPr lang="en-US" sz="2005" dirty="0"/>
          </a:p>
        </p:txBody>
      </p:sp>
      <p:sp>
        <p:nvSpPr>
          <p:cNvPr id="1048677" name="Text 4"/>
          <p:cNvSpPr/>
          <p:nvPr/>
        </p:nvSpPr>
        <p:spPr>
          <a:xfrm>
            <a:off x="2676763" y="5615940"/>
            <a:ext cx="2820472" cy="12230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410"/>
              </a:lnSpc>
              <a:buNone/>
            </a:pPr>
            <a:r>
              <a:rPr lang="en-US" sz="160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Run a comprehensive antivirus scan to detect and remove any software-based keyloggers.</a:t>
            </a:r>
            <a:endParaRPr lang="en-US" sz="1605" dirty="0"/>
          </a:p>
        </p:txBody>
      </p:sp>
      <p:pic>
        <p:nvPicPr>
          <p:cNvPr id="209716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70" y="4053840"/>
            <a:ext cx="3228142" cy="815459"/>
          </a:xfrm>
          <a:prstGeom prst="rect">
            <a:avLst/>
          </a:prstGeom>
        </p:spPr>
      </p:pic>
      <p:sp>
        <p:nvSpPr>
          <p:cNvPr id="1048678" name="Text 5"/>
          <p:cNvSpPr/>
          <p:nvPr/>
        </p:nvSpPr>
        <p:spPr>
          <a:xfrm>
            <a:off x="5904905" y="5175052"/>
            <a:ext cx="2548533" cy="31861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Inspect Hardware</a:t>
            </a:r>
            <a:endParaRPr lang="en-US" sz="2005" dirty="0"/>
          </a:p>
        </p:txBody>
      </p:sp>
      <p:sp>
        <p:nvSpPr>
          <p:cNvPr id="1048679" name="Text 6"/>
          <p:cNvSpPr/>
          <p:nvPr/>
        </p:nvSpPr>
        <p:spPr>
          <a:xfrm>
            <a:off x="5904905" y="5615940"/>
            <a:ext cx="2820472" cy="15287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410"/>
              </a:lnSpc>
              <a:buNone/>
            </a:pPr>
            <a:r>
              <a:rPr lang="en-US" sz="160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Visually inspect the computer and keyboard for any suspicious physical devices that could be hardware keyloggers.</a:t>
            </a:r>
            <a:endParaRPr lang="en-US" sz="1605" dirty="0"/>
          </a:p>
        </p:txBody>
      </p:sp>
      <p:pic>
        <p:nvPicPr>
          <p:cNvPr id="209716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211" y="4053840"/>
            <a:ext cx="3228261" cy="815459"/>
          </a:xfrm>
          <a:prstGeom prst="rect">
            <a:avLst/>
          </a:prstGeom>
        </p:spPr>
      </p:pic>
      <p:sp>
        <p:nvSpPr>
          <p:cNvPr id="1048680" name="Text 7"/>
          <p:cNvSpPr/>
          <p:nvPr/>
        </p:nvSpPr>
        <p:spPr>
          <a:xfrm>
            <a:off x="9133046" y="5175052"/>
            <a:ext cx="2820591" cy="63722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 a Clean Install</a:t>
            </a:r>
            <a:endParaRPr lang="en-US" sz="2005" dirty="0"/>
          </a:p>
        </p:txBody>
      </p:sp>
      <p:sp>
        <p:nvSpPr>
          <p:cNvPr id="1048681" name="Text 8"/>
          <p:cNvSpPr/>
          <p:nvPr/>
        </p:nvSpPr>
        <p:spPr>
          <a:xfrm>
            <a:off x="9133046" y="5934551"/>
            <a:ext cx="2820591" cy="15287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410"/>
              </a:lnSpc>
              <a:buNone/>
            </a:pPr>
            <a:r>
              <a:rPr lang="en-US" sz="160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If a keylogger is suspected, consider performing a clean installation of the operating system to ensure a fresh, secure environment.</a:t>
            </a:r>
            <a:endParaRPr lang="en-US" sz="160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68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1048687" name="Text 2"/>
          <p:cNvSpPr/>
          <p:nvPr/>
        </p:nvSpPr>
        <p:spPr>
          <a:xfrm>
            <a:off x="2037993" y="982504"/>
            <a:ext cx="9999345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Recommendations</a:t>
            </a:r>
            <a:endParaRPr lang="en-US" sz="4375" dirty="0"/>
          </a:p>
        </p:txBody>
      </p:sp>
      <p:sp>
        <p:nvSpPr>
          <p:cNvPr id="1048688" name="Shape 3"/>
          <p:cNvSpPr/>
          <p:nvPr/>
        </p:nvSpPr>
        <p:spPr>
          <a:xfrm>
            <a:off x="2037993" y="2121218"/>
            <a:ext cx="10554414" cy="1281470"/>
          </a:xfrm>
          <a:prstGeom prst="rect">
            <a:avLst/>
          </a:prstGeom>
          <a:solidFill>
            <a:srgbClr val="DED6FF"/>
          </a:solidFill>
        </p:spPr>
      </p:sp>
      <p:sp>
        <p:nvSpPr>
          <p:cNvPr id="1048689" name="Text 4"/>
          <p:cNvSpPr/>
          <p:nvPr/>
        </p:nvSpPr>
        <p:spPr>
          <a:xfrm>
            <a:off x="2260163" y="2262068"/>
            <a:ext cx="482905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Stay Vigilant</a:t>
            </a:r>
            <a:endParaRPr lang="en-US" sz="1750" dirty="0"/>
          </a:p>
        </p:txBody>
      </p:sp>
      <p:sp>
        <p:nvSpPr>
          <p:cNvPr id="1048690" name="Text 5"/>
          <p:cNvSpPr/>
          <p:nvPr/>
        </p:nvSpPr>
        <p:spPr>
          <a:xfrm>
            <a:off x="7541181" y="2262068"/>
            <a:ext cx="4829056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 aware of the risks posed by keyloggers and maintain a proactive approach to cybersecurity.</a:t>
            </a:r>
            <a:endParaRPr lang="en-US" sz="1750" dirty="0"/>
          </a:p>
        </p:txBody>
      </p:sp>
      <p:sp>
        <p:nvSpPr>
          <p:cNvPr id="1048691" name="Text 6"/>
          <p:cNvSpPr/>
          <p:nvPr/>
        </p:nvSpPr>
        <p:spPr>
          <a:xfrm>
            <a:off x="2260163" y="3543538"/>
            <a:ext cx="482905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Protective Tools</a:t>
            </a:r>
            <a:endParaRPr lang="en-US" sz="1750" dirty="0"/>
          </a:p>
        </p:txBody>
      </p:sp>
      <p:sp>
        <p:nvSpPr>
          <p:cNvPr id="1048692" name="Text 7"/>
          <p:cNvSpPr/>
          <p:nvPr/>
        </p:nvSpPr>
        <p:spPr>
          <a:xfrm>
            <a:off x="7541181" y="3543538"/>
            <a:ext cx="4829056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antivirus software, firewalls, password managers, and physical security measures to safeguard against keyloggers.</a:t>
            </a:r>
            <a:endParaRPr lang="en-US" sz="1750" dirty="0"/>
          </a:p>
        </p:txBody>
      </p:sp>
      <p:sp>
        <p:nvSpPr>
          <p:cNvPr id="1048693" name="Shape 8"/>
          <p:cNvSpPr/>
          <p:nvPr/>
        </p:nvSpPr>
        <p:spPr>
          <a:xfrm>
            <a:off x="2037993" y="4684157"/>
            <a:ext cx="10554414" cy="1281470"/>
          </a:xfrm>
          <a:prstGeom prst="rect">
            <a:avLst/>
          </a:prstGeom>
          <a:solidFill>
            <a:srgbClr val="DED6FF"/>
          </a:solidFill>
        </p:spPr>
      </p:sp>
      <p:sp>
        <p:nvSpPr>
          <p:cNvPr id="1048694" name="Text 9"/>
          <p:cNvSpPr/>
          <p:nvPr/>
        </p:nvSpPr>
        <p:spPr>
          <a:xfrm>
            <a:off x="2260163" y="4825008"/>
            <a:ext cx="482905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Educate Yourself</a:t>
            </a:r>
            <a:endParaRPr lang="en-US" sz="1750" dirty="0"/>
          </a:p>
        </p:txBody>
      </p:sp>
      <p:sp>
        <p:nvSpPr>
          <p:cNvPr id="1048695" name="Text 10"/>
          <p:cNvSpPr/>
          <p:nvPr/>
        </p:nvSpPr>
        <p:spPr>
          <a:xfrm>
            <a:off x="7541181" y="4825008"/>
            <a:ext cx="4829056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Continuously learn about the latest keylogger threats and best practices for detection and removal.</a:t>
            </a:r>
            <a:endParaRPr lang="en-US" sz="1750" dirty="0"/>
          </a:p>
        </p:txBody>
      </p:sp>
      <p:sp>
        <p:nvSpPr>
          <p:cNvPr id="1048696" name="Text 11"/>
          <p:cNvSpPr/>
          <p:nvPr/>
        </p:nvSpPr>
        <p:spPr>
          <a:xfrm>
            <a:off x="2260163" y="6106478"/>
            <a:ext cx="4829056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Encourage Awareness</a:t>
            </a:r>
            <a:endParaRPr lang="en-US" sz="1750" dirty="0"/>
          </a:p>
        </p:txBody>
      </p:sp>
      <p:sp>
        <p:nvSpPr>
          <p:cNvPr id="1048697" name="Text 12"/>
          <p:cNvSpPr/>
          <p:nvPr/>
        </p:nvSpPr>
        <p:spPr>
          <a:xfrm>
            <a:off x="7541181" y="6106478"/>
            <a:ext cx="4829056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cybersecurity education within your organization or community to help others protect against keylogger attacks.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577" name="Shape 1"/>
          <p:cNvSpPr/>
          <p:nvPr/>
        </p:nvSpPr>
        <p:spPr>
          <a:xfrm>
            <a:off x="6291" y="754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1177925" y="786130"/>
            <a:ext cx="7541260" cy="102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TITLE</a:t>
            </a:r>
            <a:endParaRPr lang="en-IN" altLang="en-US" sz="4800" b="1" i="1">
              <a:solidFill>
                <a:srgbClr val="5955EB"/>
              </a:solidFill>
              <a:latin typeface="+mj-lt"/>
              <a:cs typeface="+mj-lt"/>
            </a:endParaRPr>
          </a:p>
        </p:txBody>
      </p:sp>
      <p:sp>
        <p:nvSpPr>
          <p:cNvPr id="4" name="Text Box 3"/>
          <p:cNvSpPr txBox="1"/>
          <p:nvPr>
            <p:custDataLst>
              <p:tags r:id="rId2"/>
            </p:custDataLst>
          </p:nvPr>
        </p:nvSpPr>
        <p:spPr>
          <a:xfrm>
            <a:off x="2533650" y="3124835"/>
            <a:ext cx="9116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6000"/>
              <a:t>KEYLOGGER AND SECURITY</a:t>
            </a:r>
            <a:endParaRPr lang="en-IN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577" name="Shape 1"/>
          <p:cNvSpPr/>
          <p:nvPr/>
        </p:nvSpPr>
        <p:spPr>
          <a:xfrm>
            <a:off x="6291" y="754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1177925" y="786130"/>
            <a:ext cx="4876800" cy="102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Objectives</a:t>
            </a:r>
            <a:endParaRPr lang="en-IN" altLang="en-US" sz="4800" b="1" i="1">
              <a:solidFill>
                <a:srgbClr val="5955EB"/>
              </a:solidFill>
              <a:latin typeface="+mj-lt"/>
              <a:cs typeface="+mj-lt"/>
            </a:endParaRPr>
          </a:p>
        </p:txBody>
      </p:sp>
      <p:sp>
        <p:nvSpPr>
          <p:cNvPr id="4" name="Text Box 3"/>
          <p:cNvSpPr txBox="1"/>
          <p:nvPr>
            <p:custDataLst>
              <p:tags r:id="rId2"/>
            </p:custDataLst>
          </p:nvPr>
        </p:nvSpPr>
        <p:spPr>
          <a:xfrm>
            <a:off x="1858010" y="1933575"/>
            <a:ext cx="911606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is Keylogger</a:t>
            </a:r>
            <a:endParaRPr lang="en-US" sz="28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sym typeface="+mn-ea"/>
              </a:rPr>
              <a:t>Types of Keylogger</a:t>
            </a:r>
            <a:endParaRPr lang="en-US" sz="28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Keyloggers Work</a:t>
            </a:r>
            <a:endParaRPr lang="en-US" sz="28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Potential risks of Keylogger</a:t>
            </a:r>
            <a:endParaRPr lang="en-IN" altLang="en-US" sz="28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Protecting against Keyloggers</a:t>
            </a:r>
            <a:endParaRPr lang="en-IN" altLang="en-US" sz="28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Conclusion and recommendations </a:t>
            </a:r>
            <a:endParaRPr lang="en-US" sz="28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3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3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577" name="Shape 1"/>
          <p:cNvSpPr/>
          <p:nvPr/>
        </p:nvSpPr>
        <p:spPr>
          <a:xfrm>
            <a:off x="6291" y="754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048578" name="Text 2"/>
          <p:cNvSpPr/>
          <p:nvPr/>
        </p:nvSpPr>
        <p:spPr>
          <a:xfrm>
            <a:off x="833199" y="2004060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Keyloggers</a:t>
            </a:r>
            <a:endParaRPr lang="en-US" sz="6035" dirty="0"/>
          </a:p>
        </p:txBody>
      </p:sp>
      <p:sp>
        <p:nvSpPr>
          <p:cNvPr id="1048579" name="Text 3"/>
          <p:cNvSpPr/>
          <p:nvPr/>
        </p:nvSpPr>
        <p:spPr>
          <a:xfrm>
            <a:off x="833199" y="4253746"/>
            <a:ext cx="747760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Keyloggers are software or hardware devices that secretly record a user's keyboard input, including passwords, credit card numbers, and other sensitive information. Understanding the risks and protections against keyloggers is crucial for maintaining online privacy and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58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209715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1048588" name="Text 2"/>
          <p:cNvSpPr/>
          <p:nvPr/>
        </p:nvSpPr>
        <p:spPr>
          <a:xfrm>
            <a:off x="2037993" y="3458170"/>
            <a:ext cx="58775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is a Keylogger?</a:t>
            </a:r>
            <a:endParaRPr lang="en-US" sz="4375" dirty="0"/>
          </a:p>
        </p:txBody>
      </p:sp>
      <p:sp>
        <p:nvSpPr>
          <p:cNvPr id="1048589" name="Shape 3"/>
          <p:cNvSpPr/>
          <p:nvPr/>
        </p:nvSpPr>
        <p:spPr>
          <a:xfrm>
            <a:off x="2037993" y="47357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048590" name="Text 4"/>
          <p:cNvSpPr/>
          <p:nvPr/>
        </p:nvSpPr>
        <p:spPr>
          <a:xfrm>
            <a:off x="2213610" y="4819055"/>
            <a:ext cx="148709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5" dirty="0"/>
          </a:p>
        </p:txBody>
      </p:sp>
      <p:sp>
        <p:nvSpPr>
          <p:cNvPr id="1048591" name="Text 5"/>
          <p:cNvSpPr/>
          <p:nvPr/>
        </p:nvSpPr>
        <p:spPr>
          <a:xfrm>
            <a:off x="2760107" y="4735711"/>
            <a:ext cx="26479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Definition</a:t>
            </a:r>
            <a:endParaRPr lang="en-US" sz="2185" dirty="0"/>
          </a:p>
        </p:txBody>
      </p:sp>
      <p:sp>
        <p:nvSpPr>
          <p:cNvPr id="1048592" name="Text 6"/>
          <p:cNvSpPr/>
          <p:nvPr/>
        </p:nvSpPr>
        <p:spPr>
          <a:xfrm>
            <a:off x="2760107" y="5216128"/>
            <a:ext cx="2647950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keylogger is a program or device that tracks and records every keystroke made on a computer or mobile device.</a:t>
            </a:r>
            <a:endParaRPr lang="en-US" sz="1750" dirty="0"/>
          </a:p>
        </p:txBody>
      </p:sp>
      <p:sp>
        <p:nvSpPr>
          <p:cNvPr id="1048593" name="Shape 7"/>
          <p:cNvSpPr/>
          <p:nvPr/>
        </p:nvSpPr>
        <p:spPr>
          <a:xfrm>
            <a:off x="5630228" y="47357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048594" name="Text 8"/>
          <p:cNvSpPr/>
          <p:nvPr/>
        </p:nvSpPr>
        <p:spPr>
          <a:xfrm>
            <a:off x="5777508" y="4819055"/>
            <a:ext cx="20538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5" dirty="0"/>
          </a:p>
        </p:txBody>
      </p:sp>
      <p:sp>
        <p:nvSpPr>
          <p:cNvPr id="1048595" name="Text 9"/>
          <p:cNvSpPr/>
          <p:nvPr/>
        </p:nvSpPr>
        <p:spPr>
          <a:xfrm>
            <a:off x="6352342" y="4735711"/>
            <a:ext cx="26479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Capturing Data</a:t>
            </a:r>
            <a:endParaRPr lang="en-US" sz="2185" dirty="0"/>
          </a:p>
        </p:txBody>
      </p:sp>
      <p:sp>
        <p:nvSpPr>
          <p:cNvPr id="1048596" name="Text 10"/>
          <p:cNvSpPr/>
          <p:nvPr/>
        </p:nvSpPr>
        <p:spPr>
          <a:xfrm>
            <a:off x="6352342" y="5216128"/>
            <a:ext cx="2647950" cy="233279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can collect login credentials, financial information, personal messages, and other sensitive data entered via the keyboard.</a:t>
            </a:r>
            <a:endParaRPr lang="en-US" sz="1750" dirty="0"/>
          </a:p>
        </p:txBody>
      </p:sp>
      <p:sp>
        <p:nvSpPr>
          <p:cNvPr id="1048597" name="Shape 11"/>
          <p:cNvSpPr/>
          <p:nvPr/>
        </p:nvSpPr>
        <p:spPr>
          <a:xfrm>
            <a:off x="9222462" y="47357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048598" name="Text 12"/>
          <p:cNvSpPr/>
          <p:nvPr/>
        </p:nvSpPr>
        <p:spPr>
          <a:xfrm>
            <a:off x="9369743" y="4819055"/>
            <a:ext cx="20538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5" dirty="0"/>
          </a:p>
        </p:txBody>
      </p:sp>
      <p:sp>
        <p:nvSpPr>
          <p:cNvPr id="1048599" name="Text 13"/>
          <p:cNvSpPr/>
          <p:nvPr/>
        </p:nvSpPr>
        <p:spPr>
          <a:xfrm>
            <a:off x="9944576" y="4735711"/>
            <a:ext cx="264795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Types of Keyloggers</a:t>
            </a:r>
            <a:endParaRPr lang="en-US" sz="2185" dirty="0"/>
          </a:p>
        </p:txBody>
      </p:sp>
      <p:sp>
        <p:nvSpPr>
          <p:cNvPr id="1048600" name="Text 14"/>
          <p:cNvSpPr/>
          <p:nvPr/>
        </p:nvSpPr>
        <p:spPr>
          <a:xfrm>
            <a:off x="9944576" y="5563314"/>
            <a:ext cx="2647950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can be software-based, hardware-based, or a combination of both.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60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1048606" name="Text 2"/>
          <p:cNvSpPr/>
          <p:nvPr/>
        </p:nvSpPr>
        <p:spPr>
          <a:xfrm>
            <a:off x="2037993" y="1672233"/>
            <a:ext cx="57442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Types of Keyloggers</a:t>
            </a:r>
            <a:endParaRPr lang="en-US" sz="4375" dirty="0"/>
          </a:p>
        </p:txBody>
      </p:sp>
      <p:sp>
        <p:nvSpPr>
          <p:cNvPr id="1048607" name="Text 3"/>
          <p:cNvSpPr/>
          <p:nvPr/>
        </p:nvSpPr>
        <p:spPr>
          <a:xfrm>
            <a:off x="2037993" y="2922032"/>
            <a:ext cx="289714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Software Keyloggers</a:t>
            </a:r>
            <a:endParaRPr lang="en-US" sz="2185" dirty="0"/>
          </a:p>
        </p:txBody>
      </p:sp>
      <p:sp>
        <p:nvSpPr>
          <p:cNvPr id="1048608" name="Text 4"/>
          <p:cNvSpPr/>
          <p:nvPr/>
        </p:nvSpPr>
        <p:spPr>
          <a:xfrm>
            <a:off x="2037993" y="3491389"/>
            <a:ext cx="3156347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are programs installed on a computer that monitor and record keystrokes in the background.</a:t>
            </a:r>
            <a:endParaRPr lang="en-US" sz="1750" dirty="0"/>
          </a:p>
        </p:txBody>
      </p:sp>
      <p:sp>
        <p:nvSpPr>
          <p:cNvPr id="1048609" name="Text 5"/>
          <p:cNvSpPr/>
          <p:nvPr/>
        </p:nvSpPr>
        <p:spPr>
          <a:xfrm>
            <a:off x="2037993" y="5024318"/>
            <a:ext cx="3156347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can be downloaded unknowingly or installed by someone with physical access to the device.</a:t>
            </a:r>
            <a:endParaRPr lang="en-US" sz="1750" dirty="0"/>
          </a:p>
        </p:txBody>
      </p:sp>
      <p:sp>
        <p:nvSpPr>
          <p:cNvPr id="1048610" name="Text 6"/>
          <p:cNvSpPr/>
          <p:nvPr/>
        </p:nvSpPr>
        <p:spPr>
          <a:xfrm>
            <a:off x="5743932" y="2922032"/>
            <a:ext cx="304311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Hardware Keyloggers</a:t>
            </a:r>
            <a:endParaRPr lang="en-US" sz="2185" dirty="0"/>
          </a:p>
        </p:txBody>
      </p:sp>
      <p:sp>
        <p:nvSpPr>
          <p:cNvPr id="1048611" name="Text 7"/>
          <p:cNvSpPr/>
          <p:nvPr/>
        </p:nvSpPr>
        <p:spPr>
          <a:xfrm>
            <a:off x="5743932" y="3491389"/>
            <a:ext cx="3156347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are physical devices that are connected between the keyboard and the computer, recording all input.</a:t>
            </a:r>
            <a:endParaRPr lang="en-US" sz="1750" dirty="0"/>
          </a:p>
        </p:txBody>
      </p:sp>
      <p:sp>
        <p:nvSpPr>
          <p:cNvPr id="1048612" name="Text 8"/>
          <p:cNvSpPr/>
          <p:nvPr/>
        </p:nvSpPr>
        <p:spPr>
          <a:xfrm>
            <a:off x="5743932" y="5024318"/>
            <a:ext cx="3156347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are more difficult to detect as they operate independently of the computer's software.</a:t>
            </a:r>
            <a:endParaRPr lang="en-US" sz="1750" dirty="0"/>
          </a:p>
        </p:txBody>
      </p:sp>
      <p:sp>
        <p:nvSpPr>
          <p:cNvPr id="1048613" name="Text 9"/>
          <p:cNvSpPr/>
          <p:nvPr/>
        </p:nvSpPr>
        <p:spPr>
          <a:xfrm>
            <a:off x="9449872" y="292203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Hybrid Keyloggers</a:t>
            </a:r>
            <a:endParaRPr lang="en-US" sz="2185" dirty="0"/>
          </a:p>
        </p:txBody>
      </p:sp>
      <p:sp>
        <p:nvSpPr>
          <p:cNvPr id="1048614" name="Text 10"/>
          <p:cNvSpPr/>
          <p:nvPr/>
        </p:nvSpPr>
        <p:spPr>
          <a:xfrm>
            <a:off x="9449872" y="3491389"/>
            <a:ext cx="3156347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combine software and hardware components, providing more comprehensive monitoring capabilities.</a:t>
            </a:r>
            <a:endParaRPr lang="en-US" sz="1750" dirty="0"/>
          </a:p>
        </p:txBody>
      </p:sp>
      <p:sp>
        <p:nvSpPr>
          <p:cNvPr id="1048615" name="Text 11"/>
          <p:cNvSpPr/>
          <p:nvPr/>
        </p:nvSpPr>
        <p:spPr>
          <a:xfrm>
            <a:off x="9449872" y="5357574"/>
            <a:ext cx="315634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are often used by advanced cybercriminals to evade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62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1048621" name="Text 2"/>
          <p:cNvSpPr/>
          <p:nvPr/>
        </p:nvSpPr>
        <p:spPr>
          <a:xfrm>
            <a:off x="833199" y="991910"/>
            <a:ext cx="630805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How Keyloggers Work</a:t>
            </a:r>
            <a:endParaRPr lang="en-US" sz="4375" dirty="0"/>
          </a:p>
        </p:txBody>
      </p:sp>
      <p:sp>
        <p:nvSpPr>
          <p:cNvPr id="1048622" name="Shape 3"/>
          <p:cNvSpPr/>
          <p:nvPr/>
        </p:nvSpPr>
        <p:spPr>
          <a:xfrm>
            <a:off x="1144310" y="2019538"/>
            <a:ext cx="44410" cy="5218152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1048623" name="Shape 4"/>
          <p:cNvSpPr/>
          <p:nvPr/>
        </p:nvSpPr>
        <p:spPr>
          <a:xfrm>
            <a:off x="1416427" y="2497157"/>
            <a:ext cx="777597" cy="44410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1048624" name="Shape 5"/>
          <p:cNvSpPr/>
          <p:nvPr/>
        </p:nvSpPr>
        <p:spPr>
          <a:xfrm>
            <a:off x="916484" y="22694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048625" name="Text 6"/>
          <p:cNvSpPr/>
          <p:nvPr/>
        </p:nvSpPr>
        <p:spPr>
          <a:xfrm>
            <a:off x="1092101" y="2352794"/>
            <a:ext cx="148709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5" dirty="0"/>
          </a:p>
        </p:txBody>
      </p:sp>
      <p:sp>
        <p:nvSpPr>
          <p:cNvPr id="1048626" name="Text 7"/>
          <p:cNvSpPr/>
          <p:nvPr/>
        </p:nvSpPr>
        <p:spPr>
          <a:xfrm>
            <a:off x="2388513" y="224170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Keyboard Input</a:t>
            </a:r>
            <a:endParaRPr lang="en-US" sz="2185" dirty="0"/>
          </a:p>
        </p:txBody>
      </p:sp>
      <p:sp>
        <p:nvSpPr>
          <p:cNvPr id="1048627" name="Text 8"/>
          <p:cNvSpPr/>
          <p:nvPr/>
        </p:nvSpPr>
        <p:spPr>
          <a:xfrm>
            <a:off x="2388513" y="2722126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keylogger records every keystroke made on the target device's keyboard.</a:t>
            </a:r>
            <a:endParaRPr lang="en-US" sz="1750" dirty="0"/>
          </a:p>
        </p:txBody>
      </p:sp>
      <p:sp>
        <p:nvSpPr>
          <p:cNvPr id="1048628" name="Shape 9"/>
          <p:cNvSpPr/>
          <p:nvPr/>
        </p:nvSpPr>
        <p:spPr>
          <a:xfrm>
            <a:off x="1416427" y="4310598"/>
            <a:ext cx="777597" cy="44410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1048629" name="Shape 10"/>
          <p:cNvSpPr/>
          <p:nvPr/>
        </p:nvSpPr>
        <p:spPr>
          <a:xfrm>
            <a:off x="916484" y="408289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048630" name="Text 11"/>
          <p:cNvSpPr/>
          <p:nvPr/>
        </p:nvSpPr>
        <p:spPr>
          <a:xfrm>
            <a:off x="1063764" y="4166235"/>
            <a:ext cx="20538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5" dirty="0"/>
          </a:p>
        </p:txBody>
      </p:sp>
      <p:sp>
        <p:nvSpPr>
          <p:cNvPr id="1048631" name="Text 12"/>
          <p:cNvSpPr/>
          <p:nvPr/>
        </p:nvSpPr>
        <p:spPr>
          <a:xfrm>
            <a:off x="2388513" y="405515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Storage</a:t>
            </a:r>
            <a:endParaRPr lang="en-US" sz="2185" dirty="0"/>
          </a:p>
        </p:txBody>
      </p:sp>
      <p:sp>
        <p:nvSpPr>
          <p:cNvPr id="1048632" name="Text 13"/>
          <p:cNvSpPr/>
          <p:nvPr/>
        </p:nvSpPr>
        <p:spPr>
          <a:xfrm>
            <a:off x="2388513" y="4535567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recorded keystrokes are stored locally on the device or transmitted to a remote server.</a:t>
            </a:r>
            <a:endParaRPr lang="en-US" sz="1750" dirty="0"/>
          </a:p>
        </p:txBody>
      </p:sp>
      <p:sp>
        <p:nvSpPr>
          <p:cNvPr id="1048633" name="Shape 14"/>
          <p:cNvSpPr/>
          <p:nvPr/>
        </p:nvSpPr>
        <p:spPr>
          <a:xfrm>
            <a:off x="1416427" y="6124039"/>
            <a:ext cx="777597" cy="44410"/>
          </a:xfrm>
          <a:prstGeom prst="rect">
            <a:avLst/>
          </a:prstGeom>
          <a:solidFill>
            <a:srgbClr val="B8B7E0"/>
          </a:solidFill>
        </p:spPr>
      </p:sp>
      <p:sp>
        <p:nvSpPr>
          <p:cNvPr id="1048634" name="Shape 15"/>
          <p:cNvSpPr/>
          <p:nvPr/>
        </p:nvSpPr>
        <p:spPr>
          <a:xfrm>
            <a:off x="916484" y="58963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</p:sp>
      <p:sp>
        <p:nvSpPr>
          <p:cNvPr id="1048635" name="Text 16"/>
          <p:cNvSpPr/>
          <p:nvPr/>
        </p:nvSpPr>
        <p:spPr>
          <a:xfrm>
            <a:off x="1063764" y="5979676"/>
            <a:ext cx="20538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5" dirty="0"/>
          </a:p>
        </p:txBody>
      </p:sp>
      <p:sp>
        <p:nvSpPr>
          <p:cNvPr id="1048636" name="Text 17"/>
          <p:cNvSpPr/>
          <p:nvPr/>
        </p:nvSpPr>
        <p:spPr>
          <a:xfrm>
            <a:off x="2388513" y="5868591"/>
            <a:ext cx="310979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Information Retrieval</a:t>
            </a:r>
            <a:endParaRPr lang="en-US" sz="2185" dirty="0"/>
          </a:p>
        </p:txBody>
      </p:sp>
      <p:sp>
        <p:nvSpPr>
          <p:cNvPr id="1048637" name="Text 18"/>
          <p:cNvSpPr/>
          <p:nvPr/>
        </p:nvSpPr>
        <p:spPr>
          <a:xfrm>
            <a:off x="2388513" y="6349008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attacker can later access the recorded data to obtain sensitive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64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1048643" name="Text 2"/>
          <p:cNvSpPr/>
          <p:nvPr/>
        </p:nvSpPr>
        <p:spPr>
          <a:xfrm>
            <a:off x="2037993" y="1176576"/>
            <a:ext cx="819364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Potential Risks of Keyloggers</a:t>
            </a:r>
            <a:endParaRPr lang="en-US" sz="4375" dirty="0"/>
          </a:p>
        </p:txBody>
      </p:sp>
      <p:sp>
        <p:nvSpPr>
          <p:cNvPr id="1048644" name="Shape 3"/>
          <p:cNvSpPr/>
          <p:nvPr/>
        </p:nvSpPr>
        <p:spPr>
          <a:xfrm>
            <a:off x="2037993" y="2315289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</p:spPr>
      </p:sp>
      <p:sp>
        <p:nvSpPr>
          <p:cNvPr id="1048645" name="Text 4"/>
          <p:cNvSpPr/>
          <p:nvPr/>
        </p:nvSpPr>
        <p:spPr>
          <a:xfrm>
            <a:off x="2260163" y="253746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Identity Theft</a:t>
            </a:r>
            <a:endParaRPr lang="en-US" sz="2185" dirty="0"/>
          </a:p>
        </p:txBody>
      </p:sp>
      <p:sp>
        <p:nvSpPr>
          <p:cNvPr id="1048646" name="Text 5"/>
          <p:cNvSpPr/>
          <p:nvPr/>
        </p:nvSpPr>
        <p:spPr>
          <a:xfrm>
            <a:off x="2260163" y="3017877"/>
            <a:ext cx="472178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can capture login credentials, credit card numbers, and other personal information, enabling identity theft and financial fraud.</a:t>
            </a:r>
            <a:endParaRPr lang="en-US" sz="1750" dirty="0"/>
          </a:p>
        </p:txBody>
      </p:sp>
      <p:sp>
        <p:nvSpPr>
          <p:cNvPr id="1048647" name="Shape 6"/>
          <p:cNvSpPr/>
          <p:nvPr/>
        </p:nvSpPr>
        <p:spPr>
          <a:xfrm>
            <a:off x="7426285" y="2315289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</p:spPr>
      </p:sp>
      <p:sp>
        <p:nvSpPr>
          <p:cNvPr id="1048648" name="Text 7"/>
          <p:cNvSpPr/>
          <p:nvPr/>
        </p:nvSpPr>
        <p:spPr>
          <a:xfrm>
            <a:off x="7648456" y="2537460"/>
            <a:ext cx="299847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Corporate Espionage</a:t>
            </a:r>
            <a:endParaRPr lang="en-US" sz="2185" dirty="0"/>
          </a:p>
        </p:txBody>
      </p:sp>
      <p:sp>
        <p:nvSpPr>
          <p:cNvPr id="1048649" name="Text 8"/>
          <p:cNvSpPr/>
          <p:nvPr/>
        </p:nvSpPr>
        <p:spPr>
          <a:xfrm>
            <a:off x="7648456" y="3017877"/>
            <a:ext cx="472178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installed on company devices can steal trade secrets, sensitive business data, and intellectual property.</a:t>
            </a:r>
            <a:endParaRPr lang="en-US" sz="1750" dirty="0"/>
          </a:p>
        </p:txBody>
      </p:sp>
      <p:sp>
        <p:nvSpPr>
          <p:cNvPr id="1048650" name="Shape 9"/>
          <p:cNvSpPr/>
          <p:nvPr/>
        </p:nvSpPr>
        <p:spPr>
          <a:xfrm>
            <a:off x="2037993" y="4795242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</p:spPr>
      </p:sp>
      <p:sp>
        <p:nvSpPr>
          <p:cNvPr id="1048651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Invasion of Privacy</a:t>
            </a:r>
            <a:endParaRPr lang="en-US" sz="2185" dirty="0"/>
          </a:p>
        </p:txBody>
      </p:sp>
      <p:sp>
        <p:nvSpPr>
          <p:cNvPr id="1048652" name="Text 11"/>
          <p:cNvSpPr/>
          <p:nvPr/>
        </p:nvSpPr>
        <p:spPr>
          <a:xfrm>
            <a:off x="2260163" y="5497830"/>
            <a:ext cx="472178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can record personal communications, browsing history, and other private information without the user's knowledge or consent.</a:t>
            </a:r>
            <a:endParaRPr lang="en-US" sz="1750" dirty="0"/>
          </a:p>
        </p:txBody>
      </p:sp>
      <p:sp>
        <p:nvSpPr>
          <p:cNvPr id="1048653" name="Shape 12"/>
          <p:cNvSpPr/>
          <p:nvPr/>
        </p:nvSpPr>
        <p:spPr>
          <a:xfrm>
            <a:off x="7426285" y="4795242"/>
            <a:ext cx="5166122" cy="2257782"/>
          </a:xfrm>
          <a:prstGeom prst="roundRect">
            <a:avLst>
              <a:gd name="adj" fmla="val 5905"/>
            </a:avLst>
          </a:prstGeom>
          <a:solidFill>
            <a:srgbClr val="DED6FF"/>
          </a:solidFill>
        </p:spPr>
      </p:sp>
      <p:sp>
        <p:nvSpPr>
          <p:cNvPr id="1048654" name="Text 13"/>
          <p:cNvSpPr/>
          <p:nvPr/>
        </p:nvSpPr>
        <p:spPr>
          <a:xfrm>
            <a:off x="7648456" y="5017413"/>
            <a:ext cx="303764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Malware Propagation</a:t>
            </a:r>
            <a:endParaRPr lang="en-US" sz="2185" dirty="0"/>
          </a:p>
        </p:txBody>
      </p:sp>
      <p:sp>
        <p:nvSpPr>
          <p:cNvPr id="1048655" name="Text 14"/>
          <p:cNvSpPr/>
          <p:nvPr/>
        </p:nvSpPr>
        <p:spPr>
          <a:xfrm>
            <a:off x="7648456" y="5497830"/>
            <a:ext cx="472178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Keyloggers can be used as a vector to distribute additional malware, further compromising the affected device and network.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104866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sp>
        <p:nvSpPr>
          <p:cNvPr id="1048661" name="Text 2"/>
          <p:cNvSpPr/>
          <p:nvPr/>
        </p:nvSpPr>
        <p:spPr>
          <a:xfrm>
            <a:off x="2037993" y="1743075"/>
            <a:ext cx="8461415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Protecting Against Keyloggers</a:t>
            </a:r>
            <a:endParaRPr lang="en-US" sz="4375" dirty="0"/>
          </a:p>
        </p:txBody>
      </p:sp>
      <p:pic>
        <p:nvPicPr>
          <p:cNvPr id="2097160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881789"/>
            <a:ext cx="555427" cy="555427"/>
          </a:xfrm>
          <a:prstGeom prst="rect">
            <a:avLst/>
          </a:prstGeom>
        </p:spPr>
      </p:pic>
      <p:sp>
        <p:nvSpPr>
          <p:cNvPr id="1048662" name="Text 3"/>
          <p:cNvSpPr/>
          <p:nvPr/>
        </p:nvSpPr>
        <p:spPr>
          <a:xfrm>
            <a:off x="2037993" y="3659386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Antivirus Software</a:t>
            </a:r>
            <a:endParaRPr lang="en-US" sz="2185" dirty="0"/>
          </a:p>
        </p:txBody>
      </p:sp>
      <p:sp>
        <p:nvSpPr>
          <p:cNvPr id="1048663" name="Text 4"/>
          <p:cNvSpPr/>
          <p:nvPr/>
        </p:nvSpPr>
        <p:spPr>
          <a:xfrm>
            <a:off x="2037993" y="4486989"/>
            <a:ext cx="2388632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Install and regularly update reliable antivirus and anti-malware software to detect and remove keyloggers.</a:t>
            </a:r>
            <a:endParaRPr lang="en-US" sz="1750" dirty="0"/>
          </a:p>
        </p:txBody>
      </p:sp>
      <p:pic>
        <p:nvPicPr>
          <p:cNvPr id="2097161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881789"/>
            <a:ext cx="555427" cy="555427"/>
          </a:xfrm>
          <a:prstGeom prst="rect">
            <a:avLst/>
          </a:prstGeom>
        </p:spPr>
      </p:pic>
      <p:sp>
        <p:nvSpPr>
          <p:cNvPr id="1048664" name="Text 5"/>
          <p:cNvSpPr/>
          <p:nvPr/>
        </p:nvSpPr>
        <p:spPr>
          <a:xfrm>
            <a:off x="4759881" y="3659386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Firewall Protection</a:t>
            </a:r>
            <a:endParaRPr lang="en-US" sz="2185" dirty="0"/>
          </a:p>
        </p:txBody>
      </p:sp>
      <p:sp>
        <p:nvSpPr>
          <p:cNvPr id="1048665" name="Text 6"/>
          <p:cNvSpPr/>
          <p:nvPr/>
        </p:nvSpPr>
        <p:spPr>
          <a:xfrm>
            <a:off x="4759881" y="4486989"/>
            <a:ext cx="2388632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a robust firewall to monitor and control network traffic, blocking unauthorized access to the device.</a:t>
            </a:r>
            <a:endParaRPr lang="en-US" sz="1750" dirty="0"/>
          </a:p>
        </p:txBody>
      </p:sp>
      <p:pic>
        <p:nvPicPr>
          <p:cNvPr id="209716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881789"/>
            <a:ext cx="555427" cy="555427"/>
          </a:xfrm>
          <a:prstGeom prst="rect">
            <a:avLst/>
          </a:prstGeom>
        </p:spPr>
      </p:pic>
      <p:sp>
        <p:nvSpPr>
          <p:cNvPr id="1048666" name="Text 7"/>
          <p:cNvSpPr/>
          <p:nvPr/>
        </p:nvSpPr>
        <p:spPr>
          <a:xfrm>
            <a:off x="7481768" y="3659386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Password Managers</a:t>
            </a:r>
            <a:endParaRPr lang="en-US" sz="2185" dirty="0"/>
          </a:p>
        </p:txBody>
      </p:sp>
      <p:sp>
        <p:nvSpPr>
          <p:cNvPr id="1048667" name="Text 8"/>
          <p:cNvSpPr/>
          <p:nvPr/>
        </p:nvSpPr>
        <p:spPr>
          <a:xfrm>
            <a:off x="7481768" y="4486989"/>
            <a:ext cx="2388632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a secure password manager to generate and store strong, unique passwords, reducing the risk of keylogger exposure.</a:t>
            </a:r>
            <a:endParaRPr lang="en-US" sz="1750" dirty="0"/>
          </a:p>
        </p:txBody>
      </p:sp>
      <p:pic>
        <p:nvPicPr>
          <p:cNvPr id="209716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881789"/>
            <a:ext cx="555427" cy="555427"/>
          </a:xfrm>
          <a:prstGeom prst="rect">
            <a:avLst/>
          </a:prstGeom>
        </p:spPr>
      </p:pic>
      <p:sp>
        <p:nvSpPr>
          <p:cNvPr id="1048668" name="Text 9"/>
          <p:cNvSpPr/>
          <p:nvPr/>
        </p:nvSpPr>
        <p:spPr>
          <a:xfrm>
            <a:off x="10203656" y="3659386"/>
            <a:ext cx="2388751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Physical Security</a:t>
            </a:r>
            <a:endParaRPr lang="en-US" sz="2185" dirty="0"/>
          </a:p>
        </p:txBody>
      </p:sp>
      <p:sp>
        <p:nvSpPr>
          <p:cNvPr id="1048669" name="Text 10"/>
          <p:cNvSpPr/>
          <p:nvPr/>
        </p:nvSpPr>
        <p:spPr>
          <a:xfrm>
            <a:off x="10203656" y="4486989"/>
            <a:ext cx="2388751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Regularly inspect devices for signs of hardware keyloggers and maintain physical control over devices to prevent tampering.</a:t>
            </a:r>
            <a:endParaRPr lang="en-US" sz="17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3966</Words>
  <Application>WPS Presentation</Application>
  <PresentationFormat>Custom</PresentationFormat>
  <Paragraphs>152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Libre Baskerville</vt:lpstr>
      <vt:lpstr>Segoe Print</vt:lpstr>
      <vt:lpstr>Libre Baskerville</vt:lpstr>
      <vt:lpstr>Libre Baskerville</vt:lpstr>
      <vt:lpstr>Open Sans</vt:lpstr>
      <vt:lpstr>Open Sans</vt:lpstr>
      <vt:lpstr>Open Sans</vt:lpstr>
      <vt:lpstr>Microsoft YaHei</vt:lpstr>
      <vt:lpstr>Arial Unicode MS</vt:lpstr>
      <vt:lpstr>Calibri</vt:lpstr>
      <vt:lpstr>Calibri Light</vt:lpstr>
      <vt:lpstr>MingLiU-ExtB</vt:lpstr>
      <vt:lpstr>Office Theme</vt:lpstr>
      <vt:lpstr>CHAITHANYA NATU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DEVARAJ</cp:lastModifiedBy>
  <cp:revision>13</cp:revision>
  <dcterms:created xsi:type="dcterms:W3CDTF">2024-06-21T13:24:00Z</dcterms:created>
  <dcterms:modified xsi:type="dcterms:W3CDTF">2024-06-22T05:31:18Z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594CADF706E04135954316245C899067_12</vt:lpwstr>
  </property>
  <property fmtid="{D5CDD505-2E9C-101B-9397-08002B2CF9AE}" pid="3" name="KSOProductBuildVer">
    <vt:lpwstr>1033-12.2.0.17119</vt:lpwstr>
  </property>
</Properties>
</file>