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6259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2682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3621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638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1402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498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595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344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3170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6159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8918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92182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21DF5FBF-6132-470D-9CED-8B3461A2C9E3}"/>
              </a:ext>
            </a:extLst>
          </p:cNvPr>
          <p:cNvPicPr>
            <a:picLocks noChangeAspect="1"/>
          </p:cNvPicPr>
          <p:nvPr/>
        </p:nvPicPr>
        <p:blipFill rotWithShape="1">
          <a:blip r:embed="rId2"/>
          <a:srcRect r="828"/>
          <a:stretch/>
        </p:blipFill>
        <p:spPr>
          <a:xfrm>
            <a:off x="16" y="10"/>
            <a:ext cx="7556889" cy="6857990"/>
          </a:xfrm>
          <a:prstGeom prst="rect">
            <a:avLst/>
          </a:prstGeom>
        </p:spPr>
      </p:pic>
      <p:sp>
        <p:nvSpPr>
          <p:cNvPr id="14"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8CE9F6-C644-4E2A-B68E-6BEE134DEB8C}"/>
              </a:ext>
            </a:extLst>
          </p:cNvPr>
          <p:cNvSpPr>
            <a:spLocks noGrp="1"/>
          </p:cNvSpPr>
          <p:nvPr>
            <p:ph type="ctrTitle"/>
          </p:nvPr>
        </p:nvSpPr>
        <p:spPr>
          <a:xfrm>
            <a:off x="8047939" y="640080"/>
            <a:ext cx="3659246" cy="2850320"/>
          </a:xfrm>
        </p:spPr>
        <p:txBody>
          <a:bodyPr>
            <a:normAutofit/>
          </a:bodyPr>
          <a:lstStyle/>
          <a:p>
            <a:r>
              <a:rPr lang="en-US" sz="4600">
                <a:solidFill>
                  <a:srgbClr val="FFFFFF"/>
                </a:solidFill>
              </a:rPr>
              <a:t>Real Time Facial Emotion Recognition System</a:t>
            </a:r>
          </a:p>
        </p:txBody>
      </p:sp>
      <p:sp>
        <p:nvSpPr>
          <p:cNvPr id="3" name="Subtitle 2">
            <a:extLst>
              <a:ext uri="{FF2B5EF4-FFF2-40B4-BE49-F238E27FC236}">
                <a16:creationId xmlns:a16="http://schemas.microsoft.com/office/drawing/2014/main" id="{E102BB72-36EF-45A5-8052-3C54606E794A}"/>
              </a:ext>
            </a:extLst>
          </p:cNvPr>
          <p:cNvSpPr>
            <a:spLocks noGrp="1"/>
          </p:cNvSpPr>
          <p:nvPr>
            <p:ph type="subTitle" idx="1"/>
          </p:nvPr>
        </p:nvSpPr>
        <p:spPr>
          <a:xfrm>
            <a:off x="8047939" y="3812135"/>
            <a:ext cx="3659246" cy="1596655"/>
          </a:xfrm>
        </p:spPr>
        <p:txBody>
          <a:bodyPr>
            <a:normAutofit fontScale="92500" lnSpcReduction="20000"/>
          </a:bodyPr>
          <a:lstStyle/>
          <a:p>
            <a:r>
              <a:rPr lang="en-US" sz="1800" dirty="0">
                <a:solidFill>
                  <a:srgbClr val="FFFFFF"/>
                </a:solidFill>
              </a:rPr>
              <a:t>BY </a:t>
            </a:r>
          </a:p>
          <a:p>
            <a:r>
              <a:rPr lang="en-US" sz="1800" dirty="0">
                <a:solidFill>
                  <a:srgbClr val="FFFFFF"/>
                </a:solidFill>
              </a:rPr>
              <a:t>Chaitanya </a:t>
            </a:r>
            <a:r>
              <a:rPr lang="en-US" sz="1800" dirty="0" err="1">
                <a:solidFill>
                  <a:srgbClr val="FFFFFF"/>
                </a:solidFill>
              </a:rPr>
              <a:t>Beeram</a:t>
            </a:r>
            <a:endParaRPr lang="en-US" sz="1800" dirty="0">
              <a:solidFill>
                <a:srgbClr val="FFFFFF"/>
              </a:solidFill>
            </a:endParaRPr>
          </a:p>
          <a:p>
            <a:r>
              <a:rPr lang="en-US" sz="1800" dirty="0">
                <a:solidFill>
                  <a:srgbClr val="FFFFFF"/>
                </a:solidFill>
              </a:rPr>
              <a:t>Shravani singam </a:t>
            </a:r>
          </a:p>
          <a:p>
            <a:r>
              <a:rPr lang="en-US" sz="1800" dirty="0">
                <a:solidFill>
                  <a:srgbClr val="FFFFFF"/>
                </a:solidFill>
              </a:rPr>
              <a:t>SWETHA POLAVARAPU</a:t>
            </a:r>
          </a:p>
        </p:txBody>
      </p:sp>
      <p:cxnSp>
        <p:nvCxnSpPr>
          <p:cNvPr id="15"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9858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6920-6141-4C6E-8ACB-401D4D990F70}"/>
              </a:ext>
            </a:extLst>
          </p:cNvPr>
          <p:cNvSpPr>
            <a:spLocks noGrp="1"/>
          </p:cNvSpPr>
          <p:nvPr>
            <p:ph type="title"/>
          </p:nvPr>
        </p:nvSpPr>
        <p:spPr/>
        <p:txBody>
          <a:bodyPr/>
          <a:lstStyle/>
          <a:p>
            <a:r>
              <a:rPr lang="en-US" dirty="0"/>
              <a:t>How the system works:</a:t>
            </a:r>
          </a:p>
        </p:txBody>
      </p:sp>
      <p:pic>
        <p:nvPicPr>
          <p:cNvPr id="5" name="Content Placeholder 4" descr="A picture containing text, person, indoor, person&#10;&#10;Description automatically generated">
            <a:extLst>
              <a:ext uri="{FF2B5EF4-FFF2-40B4-BE49-F238E27FC236}">
                <a16:creationId xmlns:a16="http://schemas.microsoft.com/office/drawing/2014/main" id="{D8AEE10D-B136-4424-BBD7-D5AFF7B3F1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2674" y="2298414"/>
            <a:ext cx="5499463" cy="3736198"/>
          </a:xfrm>
        </p:spPr>
      </p:pic>
      <p:pic>
        <p:nvPicPr>
          <p:cNvPr id="7" name="Picture 6">
            <a:extLst>
              <a:ext uri="{FF2B5EF4-FFF2-40B4-BE49-F238E27FC236}">
                <a16:creationId xmlns:a16="http://schemas.microsoft.com/office/drawing/2014/main" id="{52B357AD-9262-49E6-AF68-86CD8C577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49" y="2273824"/>
            <a:ext cx="5065210" cy="3860276"/>
          </a:xfrm>
          <a:prstGeom prst="rect">
            <a:avLst/>
          </a:prstGeom>
        </p:spPr>
      </p:pic>
    </p:spTree>
    <p:extLst>
      <p:ext uri="{BB962C8B-B14F-4D97-AF65-F5344CB8AC3E}">
        <p14:creationId xmlns:p14="http://schemas.microsoft.com/office/powerpoint/2010/main" val="3638318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49B9-DCCE-496F-990D-7A58849390B1}"/>
              </a:ext>
            </a:extLst>
          </p:cNvPr>
          <p:cNvSpPr>
            <a:spLocks noGrp="1"/>
          </p:cNvSpPr>
          <p:nvPr>
            <p:ph type="title"/>
          </p:nvPr>
        </p:nvSpPr>
        <p:spPr/>
        <p:txBody>
          <a:bodyPr/>
          <a:lstStyle/>
          <a:p>
            <a:endParaRPr lang="en-US" dirty="0"/>
          </a:p>
        </p:txBody>
      </p:sp>
      <p:pic>
        <p:nvPicPr>
          <p:cNvPr id="5" name="Content Placeholder 4" descr="A picture containing text, person, person, indoor&#10;&#10;Description automatically generated">
            <a:extLst>
              <a:ext uri="{FF2B5EF4-FFF2-40B4-BE49-F238E27FC236}">
                <a16:creationId xmlns:a16="http://schemas.microsoft.com/office/drawing/2014/main" id="{74A36D4F-72E9-464B-BCBE-0872AB3B9D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5068" y="2409824"/>
            <a:ext cx="5119724" cy="3478213"/>
          </a:xfrm>
        </p:spPr>
      </p:pic>
      <p:pic>
        <p:nvPicPr>
          <p:cNvPr id="7" name="Picture 6">
            <a:extLst>
              <a:ext uri="{FF2B5EF4-FFF2-40B4-BE49-F238E27FC236}">
                <a16:creationId xmlns:a16="http://schemas.microsoft.com/office/drawing/2014/main" id="{78790EBA-E30D-4C60-8FDC-F7969A557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870" y="2409824"/>
            <a:ext cx="5119725" cy="3478213"/>
          </a:xfrm>
          <a:prstGeom prst="rect">
            <a:avLst/>
          </a:prstGeom>
        </p:spPr>
      </p:pic>
    </p:spTree>
    <p:extLst>
      <p:ext uri="{BB962C8B-B14F-4D97-AF65-F5344CB8AC3E}">
        <p14:creationId xmlns:p14="http://schemas.microsoft.com/office/powerpoint/2010/main" val="3568698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F1A-6A15-4D2C-8652-5FBBA8C4665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914AE40-C75E-45B1-80CE-CAE3BFD18CC0}"/>
              </a:ext>
            </a:extLst>
          </p:cNvPr>
          <p:cNvSpPr>
            <a:spLocks noGrp="1"/>
          </p:cNvSpPr>
          <p:nvPr>
            <p:ph idx="1"/>
          </p:nvPr>
        </p:nvSpPr>
        <p:spPr/>
        <p:txBody>
          <a:bodyPr/>
          <a:lstStyle/>
          <a:p>
            <a:r>
              <a:rPr lang="en-US" sz="1800" dirty="0">
                <a:solidFill>
                  <a:schemeClr val="tx1"/>
                </a:solidFill>
                <a:effectLst/>
                <a:latin typeface="Times New Roman" panose="02020603050405020304" pitchFamily="18" charset="0"/>
                <a:ea typeface="Times New Roman" panose="02020603050405020304" pitchFamily="18" charset="0"/>
              </a:rPr>
              <a:t>With the idea we have </a:t>
            </a:r>
            <a:r>
              <a:rPr lang="en-US" sz="1800" spc="-15" dirty="0">
                <a:solidFill>
                  <a:schemeClr val="tx1"/>
                </a:solidFill>
                <a:effectLst/>
                <a:latin typeface="Times New Roman" panose="02020603050405020304" pitchFamily="18" charset="0"/>
                <a:ea typeface="Times New Roman" panose="02020603050405020304" pitchFamily="18" charset="0"/>
              </a:rPr>
              <a:t>we </a:t>
            </a:r>
            <a:r>
              <a:rPr lang="en-US" sz="1800" dirty="0">
                <a:solidFill>
                  <a:schemeClr val="tx1"/>
                </a:solidFill>
                <a:effectLst/>
                <a:latin typeface="Times New Roman" panose="02020603050405020304" pitchFamily="18" charset="0"/>
                <a:ea typeface="Times New Roman" panose="02020603050405020304" pitchFamily="18" charset="0"/>
              </a:rPr>
              <a:t>built a efficient facial emotion recognition system which performs emotion detection by analyzing </a:t>
            </a:r>
            <a:r>
              <a:rPr lang="en-US" sz="1800" spc="-105" dirty="0">
                <a:solidFill>
                  <a:schemeClr val="tx1"/>
                </a:solidFill>
                <a:effectLst/>
                <a:latin typeface="Times New Roman" panose="02020603050405020304" pitchFamily="18" charset="0"/>
                <a:ea typeface="Times New Roman" panose="02020603050405020304" pitchFamily="18" charset="0"/>
              </a:rPr>
              <a:t>the</a:t>
            </a:r>
            <a:r>
              <a:rPr lang="en-US" sz="1800" spc="-20" dirty="0">
                <a:solidFill>
                  <a:schemeClr val="tx1"/>
                </a:solidFill>
                <a:effectLst/>
                <a:latin typeface="Times New Roman" panose="02020603050405020304" pitchFamily="18" charset="0"/>
                <a:ea typeface="Times New Roman" panose="02020603050405020304" pitchFamily="18" charset="0"/>
              </a:rPr>
              <a:t> user image from the webcam using OpenCV</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spc="-30" dirty="0">
                <a:solidFill>
                  <a:schemeClr val="tx1"/>
                </a:solidFill>
                <a:effectLst/>
                <a:latin typeface="Times New Roman" panose="02020603050405020304" pitchFamily="18" charset="0"/>
                <a:ea typeface="Times New Roman" panose="02020603050405020304" pitchFamily="18" charset="0"/>
              </a:rPr>
              <a:t> </a:t>
            </a:r>
            <a:r>
              <a:rPr lang="en-US" sz="1800" spc="-25" dirty="0">
                <a:solidFill>
                  <a:schemeClr val="tx1"/>
                </a:solidFill>
                <a:effectLst/>
                <a:latin typeface="Times New Roman" panose="02020603050405020304" pitchFamily="18" charset="0"/>
                <a:ea typeface="Times New Roman" panose="02020603050405020304" pitchFamily="18" charset="0"/>
              </a:rPr>
              <a:t>We should be able to include a sleepiness detection feature into the model if an alternate approach of this deep learning algorithm can be constructed. At the End of the day, putting more work into the dataset can lead to even better accuracy and performance metrics.</a:t>
            </a:r>
            <a:endParaRPr lang="en-US" sz="1800"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78259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680-01BF-4C30-8B91-77D32699078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147BA47-C5F2-4639-BD21-7E6A61CAEEE9}"/>
              </a:ext>
            </a:extLst>
          </p:cNvPr>
          <p:cNvSpPr>
            <a:spLocks noGrp="1"/>
          </p:cNvSpPr>
          <p:nvPr>
            <p:ph idx="1"/>
          </p:nvPr>
        </p:nvSpPr>
        <p:spPr/>
        <p:txBody>
          <a:bodyPr/>
          <a:lstStyle/>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Facial expression plays an important role in detecting person’s emotion and it is a most genuine form of feedback that can be given. We have the ability to accurately detect and identify an emotion .</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In this we project we are developing a model which can detect </a:t>
            </a:r>
            <a:r>
              <a:rPr lang="en-US" dirty="0" err="1">
                <a:solidFill>
                  <a:schemeClr val="tx1"/>
                </a:solidFill>
                <a:latin typeface="Times New Roman" panose="02020603050405020304" pitchFamily="18" charset="0"/>
                <a:cs typeface="Times New Roman" panose="02020603050405020304" pitchFamily="18" charset="0"/>
              </a:rPr>
              <a:t>upto</a:t>
            </a:r>
            <a:r>
              <a:rPr lang="en-US" dirty="0">
                <a:solidFill>
                  <a:schemeClr val="tx1"/>
                </a:solidFill>
                <a:latin typeface="Times New Roman" panose="02020603050405020304" pitchFamily="18" charset="0"/>
                <a:cs typeface="Times New Roman" panose="02020603050405020304" pitchFamily="18" charset="0"/>
              </a:rPr>
              <a:t> seven distinct facial emotions. This project runs on top of a convolutional neural networks(CNN) that is built with the help of </a:t>
            </a:r>
            <a:r>
              <a:rPr lang="en-US" dirty="0" err="1">
                <a:solidFill>
                  <a:schemeClr val="tx1"/>
                </a:solidFill>
                <a:latin typeface="Times New Roman" panose="02020603050405020304" pitchFamily="18" charset="0"/>
                <a:cs typeface="Times New Roman" panose="02020603050405020304" pitchFamily="18" charset="0"/>
              </a:rPr>
              <a:t>Keras</a:t>
            </a:r>
            <a:r>
              <a:rPr lang="en-US" dirty="0">
                <a:solidFill>
                  <a:schemeClr val="tx1"/>
                </a:solidFill>
                <a:latin typeface="Times New Roman" panose="02020603050405020304" pitchFamily="18" charset="0"/>
                <a:cs typeface="Times New Roman" panose="02020603050405020304" pitchFamily="18" charset="0"/>
              </a:rPr>
              <a:t> whose backend is </a:t>
            </a:r>
            <a:r>
              <a:rPr lang="en-US" dirty="0" err="1">
                <a:solidFill>
                  <a:schemeClr val="tx1"/>
                </a:solidFill>
                <a:latin typeface="Times New Roman" panose="02020603050405020304" pitchFamily="18" charset="0"/>
                <a:cs typeface="Times New Roman" panose="02020603050405020304" pitchFamily="18" charset="0"/>
              </a:rPr>
              <a:t>tensorflow</a:t>
            </a:r>
            <a:r>
              <a:rPr lang="en-US" dirty="0">
                <a:solidFill>
                  <a:schemeClr val="tx1"/>
                </a:solidFill>
                <a:latin typeface="Times New Roman" panose="02020603050405020304" pitchFamily="18" charset="0"/>
                <a:cs typeface="Times New Roman" panose="02020603050405020304" pitchFamily="18" charset="0"/>
              </a:rPr>
              <a:t> in python. The facial emotions that can be detected and classified by this system are Happy, Sad, Angry, Surprise, Fearful, Disgust, Neutral</a:t>
            </a:r>
            <a:r>
              <a:rPr lang="en-US" b="0" i="0" dirty="0">
                <a:solidFill>
                  <a:schemeClr val="tx1"/>
                </a:solidFill>
                <a:effectLst/>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313545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182B-7907-4912-94A8-989506046E2C}"/>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77BF1F43-D64C-4DA7-B34F-52A1B365E70E}"/>
              </a:ext>
            </a:extLst>
          </p:cNvPr>
          <p:cNvSpPr>
            <a:spLocks noGrp="1"/>
          </p:cNvSpPr>
          <p:nvPr>
            <p:ph idx="1"/>
          </p:nvPr>
        </p:nvSpPr>
        <p:spPr/>
        <p:txBody>
          <a:bodyPr/>
          <a:lstStyle/>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The dataset that we are using is FER2013 and subset of COCO dataset which consists of data in the form of csv files. It has a csv files named as fer.csv.</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FER 2013 contains 35,887 images ,48*48 pixels. This csv files three attributes emotion, pixels, mode.</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COCO is a large-scale object detection, segmentation and captioning dataset. We are using Test 2015 which has 81,434 images.</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This dataset is  cleaned and prepared </a:t>
            </a:r>
            <a:r>
              <a:rPr lang="en-US" dirty="0" err="1">
                <a:solidFill>
                  <a:schemeClr val="tx1"/>
                </a:solidFill>
                <a:latin typeface="Times New Roman" panose="02020603050405020304" pitchFamily="18" charset="0"/>
                <a:cs typeface="Times New Roman" panose="02020603050405020304" pitchFamily="18" charset="0"/>
              </a:rPr>
              <a:t>i.e</a:t>
            </a:r>
            <a:r>
              <a:rPr lang="en-US" dirty="0">
                <a:solidFill>
                  <a:schemeClr val="tx1"/>
                </a:solidFill>
                <a:latin typeface="Times New Roman" panose="02020603050405020304" pitchFamily="18" charset="0"/>
                <a:cs typeface="Times New Roman" panose="02020603050405020304" pitchFamily="18" charset="0"/>
              </a:rPr>
              <a:t> All strings are converted into int and divide the dataset into testing and training, handling any missing values and duplicate values. By doing the above process the accuracy of the model is increased.</a:t>
            </a:r>
          </a:p>
          <a:p>
            <a:pPr marL="457200" indent="-457200">
              <a:buFont typeface="+mj-lt"/>
              <a:buAutoNum type="arabicPeriod"/>
            </a:pPr>
            <a:endParaRPr lang="en-US" dirty="0"/>
          </a:p>
        </p:txBody>
      </p:sp>
    </p:spTree>
    <p:extLst>
      <p:ext uri="{BB962C8B-B14F-4D97-AF65-F5344CB8AC3E}">
        <p14:creationId xmlns:p14="http://schemas.microsoft.com/office/powerpoint/2010/main" val="4168075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FCF8-9017-45ED-BE42-B0CDD1D13516}"/>
              </a:ext>
            </a:extLst>
          </p:cNvPr>
          <p:cNvSpPr>
            <a:spLocks noGrp="1"/>
          </p:cNvSpPr>
          <p:nvPr>
            <p:ph type="title"/>
          </p:nvPr>
        </p:nvSpPr>
        <p:spPr/>
        <p:txBody>
          <a:bodyPr/>
          <a:lstStyle/>
          <a:p>
            <a:r>
              <a:rPr lang="en-US" dirty="0"/>
              <a:t>Building the model</a:t>
            </a:r>
          </a:p>
        </p:txBody>
      </p:sp>
      <p:sp>
        <p:nvSpPr>
          <p:cNvPr id="3" name="Content Placeholder 2">
            <a:extLst>
              <a:ext uri="{FF2B5EF4-FFF2-40B4-BE49-F238E27FC236}">
                <a16:creationId xmlns:a16="http://schemas.microsoft.com/office/drawing/2014/main" id="{813C844B-8CA4-4000-8E95-96E063862B94}"/>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Deep learning in AI is used to mimic human brain. So, we are using deep learning to build this model as it has to detect emotions.</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The architecture of this deep learning model is based on Convolutional Neural Networks.</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We use computer vision library </a:t>
            </a:r>
            <a:r>
              <a:rPr lang="en-US" dirty="0" err="1">
                <a:solidFill>
                  <a:schemeClr val="tx1"/>
                </a:solidFill>
                <a:latin typeface="Times New Roman" panose="02020603050405020304" pitchFamily="18" charset="0"/>
                <a:cs typeface="Times New Roman" panose="02020603050405020304" pitchFamily="18" charset="0"/>
              </a:rPr>
              <a:t>i.e</a:t>
            </a:r>
            <a:r>
              <a:rPr lang="en-US" dirty="0">
                <a:solidFill>
                  <a:schemeClr val="tx1"/>
                </a:solidFill>
                <a:latin typeface="Times New Roman" panose="02020603050405020304" pitchFamily="18" charset="0"/>
                <a:cs typeface="Times New Roman" panose="02020603050405020304" pitchFamily="18" charset="0"/>
              </a:rPr>
              <a:t> Open CV uses</a:t>
            </a:r>
            <a:r>
              <a:rPr lang="en-US" b="0" i="0" dirty="0">
                <a:solidFill>
                  <a:schemeClr val="tx1"/>
                </a:solidFill>
                <a:effectLst/>
                <a:latin typeface="Times New Roman" panose="02020603050405020304" pitchFamily="18" charset="0"/>
                <a:cs typeface="Times New Roman" panose="02020603050405020304" pitchFamily="18" charset="0"/>
              </a:rPr>
              <a:t> digital images from cameras and videos and deep learning models, machines can accurately identify and classify objects — and then react to what they “see.”</a:t>
            </a:r>
          </a:p>
          <a:p>
            <a:pPr marL="457200" indent="-457200">
              <a:buFont typeface="+mj-lt"/>
              <a:buAutoNum type="arabicPeriod"/>
            </a:pPr>
            <a:r>
              <a:rPr lang="en-US" b="0" i="0" dirty="0" err="1">
                <a:solidFill>
                  <a:schemeClr val="tx1"/>
                </a:solidFill>
                <a:effectLst/>
                <a:latin typeface="Times New Roman" panose="02020603050405020304" pitchFamily="18" charset="0"/>
                <a:cs typeface="Times New Roman" panose="02020603050405020304" pitchFamily="18" charset="0"/>
              </a:rPr>
              <a:t>Tensorflow</a:t>
            </a:r>
            <a:r>
              <a:rPr lang="en-US" b="0" i="0" dirty="0">
                <a:solidFill>
                  <a:schemeClr val="tx1"/>
                </a:solidFill>
                <a:effectLst/>
                <a:latin typeface="Times New Roman" panose="02020603050405020304" pitchFamily="18" charset="0"/>
                <a:cs typeface="Times New Roman" panose="02020603050405020304" pitchFamily="18" charset="0"/>
              </a:rPr>
              <a:t> is a famous library when dealing with deep learning neural networks as it is easy to build and deploy applications. Whereas </a:t>
            </a:r>
            <a:r>
              <a:rPr lang="en-US" b="0" i="0" dirty="0" err="1">
                <a:solidFill>
                  <a:schemeClr val="tx1"/>
                </a:solidFill>
                <a:effectLst/>
                <a:latin typeface="Times New Roman" panose="02020603050405020304" pitchFamily="18" charset="0"/>
                <a:cs typeface="Times New Roman" panose="02020603050405020304" pitchFamily="18" charset="0"/>
              </a:rPr>
              <a:t>Keras</a:t>
            </a:r>
            <a:r>
              <a:rPr lang="en-US" b="0" i="0" dirty="0">
                <a:solidFill>
                  <a:schemeClr val="tx1"/>
                </a:solidFill>
                <a:effectLst/>
                <a:latin typeface="Times New Roman" panose="02020603050405020304" pitchFamily="18" charset="0"/>
                <a:cs typeface="Times New Roman" panose="02020603050405020304" pitchFamily="18" charset="0"/>
              </a:rPr>
              <a:t> is high-level Library used on the top of tensor flow. </a:t>
            </a:r>
            <a:r>
              <a:rPr lang="en-US" b="0" i="0" dirty="0" err="1">
                <a:solidFill>
                  <a:schemeClr val="tx1"/>
                </a:solidFill>
                <a:effectLst/>
                <a:latin typeface="Times New Roman" panose="02020603050405020304" pitchFamily="18" charset="0"/>
                <a:cs typeface="Times New Roman" panose="02020603050405020304" pitchFamily="18" charset="0"/>
              </a:rPr>
              <a:t>Keras</a:t>
            </a:r>
            <a:r>
              <a:rPr lang="en-US" b="0" i="0" dirty="0">
                <a:solidFill>
                  <a:schemeClr val="tx1"/>
                </a:solidFill>
                <a:effectLst/>
                <a:latin typeface="Times New Roman" panose="02020603050405020304" pitchFamily="18" charset="0"/>
                <a:cs typeface="Times New Roman" panose="02020603050405020304" pitchFamily="18" charset="0"/>
              </a:rPr>
              <a:t> provides API to quickly build network. </a:t>
            </a:r>
            <a:endParaRPr lang="en-US"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5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CC7E-E076-40A9-B981-6903656CA602}"/>
              </a:ext>
            </a:extLst>
          </p:cNvPr>
          <p:cNvSpPr>
            <a:spLocks noGrp="1"/>
          </p:cNvSpPr>
          <p:nvPr>
            <p:ph type="title"/>
          </p:nvPr>
        </p:nvSpPr>
        <p:spPr/>
        <p:txBody>
          <a:bodyPr/>
          <a:lstStyle/>
          <a:p>
            <a:r>
              <a:rPr lang="en-US" dirty="0"/>
              <a:t>Training the model</a:t>
            </a:r>
          </a:p>
        </p:txBody>
      </p:sp>
      <p:sp>
        <p:nvSpPr>
          <p:cNvPr id="3" name="Content Placeholder 2">
            <a:extLst>
              <a:ext uri="{FF2B5EF4-FFF2-40B4-BE49-F238E27FC236}">
                <a16:creationId xmlns:a16="http://schemas.microsoft.com/office/drawing/2014/main" id="{46F435A9-7FB1-4FA0-9D00-1BC4F5CB4FF3}"/>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We give no of images of training data ,testing data ,batch size and epochs.</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Then we use image data generator which generates batches of tensor images with real time data augmentation, the data will be looped over in batches.</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We use rescale by which we will multiply the data before any other processing . Our images have RGB </a:t>
            </a:r>
            <a:r>
              <a:rPr lang="en-US" dirty="0" err="1">
                <a:solidFill>
                  <a:schemeClr val="tx1"/>
                </a:solidFill>
                <a:latin typeface="Times New Roman" panose="02020603050405020304" pitchFamily="18" charset="0"/>
                <a:cs typeface="Times New Roman" panose="02020603050405020304" pitchFamily="18" charset="0"/>
              </a:rPr>
              <a:t>coeeficients</a:t>
            </a:r>
            <a:r>
              <a:rPr lang="en-US" dirty="0">
                <a:solidFill>
                  <a:schemeClr val="tx1"/>
                </a:solidFill>
                <a:latin typeface="Times New Roman" panose="02020603050405020304" pitchFamily="18" charset="0"/>
                <a:cs typeface="Times New Roman" panose="02020603050405020304" pitchFamily="18" charset="0"/>
              </a:rPr>
              <a:t>  0-255. But such large values would be too high for our models to process. So, we target values between 0 and 1. Thus, we scale with scaling factor 1/255.</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Then we use sequential model which allows to create layer by layers in step by step fashion. Then we use Conv 2D, Max pooling, Dense, Flatten layers and also Dropout from </a:t>
            </a:r>
            <a:r>
              <a:rPr lang="en-US" dirty="0" err="1">
                <a:solidFill>
                  <a:schemeClr val="tx1"/>
                </a:solidFill>
                <a:latin typeface="Times New Roman" panose="02020603050405020304" pitchFamily="18" charset="0"/>
                <a:cs typeface="Times New Roman" panose="02020603050405020304" pitchFamily="18" charset="0"/>
              </a:rPr>
              <a:t>keras</a:t>
            </a:r>
            <a:r>
              <a:rPr lang="en-US" dirty="0">
                <a:solidFill>
                  <a:schemeClr val="tx1"/>
                </a:solidFill>
                <a:latin typeface="Times New Roman" panose="02020603050405020304" pitchFamily="18" charset="0"/>
                <a:cs typeface="Times New Roman" panose="02020603050405020304" pitchFamily="18" charset="0"/>
              </a:rPr>
              <a:t>.</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buNone/>
            </a:pPr>
            <a:r>
              <a:rPr lang="en-US" dirty="0"/>
              <a:t> </a:t>
            </a:r>
          </a:p>
          <a:p>
            <a:pPr marL="457200" indent="-457200">
              <a:buFont typeface="+mj-lt"/>
              <a:buAutoNum type="arabicPeriod"/>
            </a:pPr>
            <a:endParaRPr lang="en-US" dirty="0"/>
          </a:p>
        </p:txBody>
      </p:sp>
    </p:spTree>
    <p:extLst>
      <p:ext uri="{BB962C8B-B14F-4D97-AF65-F5344CB8AC3E}">
        <p14:creationId xmlns:p14="http://schemas.microsoft.com/office/powerpoint/2010/main" val="130111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9893E-30DC-40E0-BED6-2FFF1D0C54F4}"/>
              </a:ext>
            </a:extLst>
          </p:cNvPr>
          <p:cNvSpPr>
            <a:spLocks noGrp="1"/>
          </p:cNvSpPr>
          <p:nvPr>
            <p:ph type="title"/>
          </p:nvPr>
        </p:nvSpPr>
        <p:spPr/>
        <p:txBody>
          <a:bodyPr/>
          <a:lstStyle/>
          <a:p>
            <a:r>
              <a:rPr lang="en-US" dirty="0"/>
              <a:t>Training the model(continued)</a:t>
            </a:r>
          </a:p>
        </p:txBody>
      </p:sp>
      <p:sp>
        <p:nvSpPr>
          <p:cNvPr id="3" name="Content Placeholder 2">
            <a:extLst>
              <a:ext uri="{FF2B5EF4-FFF2-40B4-BE49-F238E27FC236}">
                <a16:creationId xmlns:a16="http://schemas.microsoft.com/office/drawing/2014/main" id="{8D1D9E04-5824-421F-8338-26C59B25230B}"/>
              </a:ext>
            </a:extLst>
          </p:cNvPr>
          <p:cNvSpPr>
            <a:spLocks noGrp="1"/>
          </p:cNvSpPr>
          <p:nvPr>
            <p:ph idx="1"/>
          </p:nvPr>
        </p:nvSpPr>
        <p:spPr/>
        <p:txBody>
          <a:bodyPr>
            <a:normAutofit lnSpcReduction="10000"/>
          </a:bodyPr>
          <a:lstStyle/>
          <a:p>
            <a:pPr marL="251460" marR="0" indent="-342900">
              <a:lnSpc>
                <a:spcPct val="115000"/>
              </a:lnSpc>
              <a:spcBef>
                <a:spcPts val="0"/>
              </a:spcBef>
              <a:spcAft>
                <a:spcPts val="0"/>
              </a:spcAft>
              <a:buFont typeface="+mj-lt"/>
              <a:buAutoNum type="arabicPeriod"/>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 we decided to start from using 2 sequential convolutional layers followed by a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Maxpooling</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layer,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relu”s</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used as common activation function.</a:t>
            </a:r>
          </a:p>
          <a:p>
            <a:pPr marL="342900" marR="0" indent="-342900" algn="just">
              <a:lnSpc>
                <a:spcPct val="115000"/>
              </a:lnSpc>
              <a:spcBef>
                <a:spcPts val="0"/>
              </a:spcBef>
              <a:spcAft>
                <a:spcPts val="0"/>
              </a:spcAft>
              <a:buAutoNum type="arabicPeriod" startAt="2"/>
            </a:pPr>
            <a:r>
              <a:rPr lang="en-US" sz="1800" dirty="0">
                <a:solidFill>
                  <a:schemeClr val="tx1"/>
                </a:solidFill>
                <a:effectLst/>
                <a:latin typeface="Times New Roman" panose="02020603050405020304" pitchFamily="18" charset="0"/>
                <a:ea typeface="Times New Roman" panose="02020603050405020304" pitchFamily="18" charset="0"/>
              </a:rPr>
              <a:t>Conv 2D layer applies a filter to an input that creates a feature map that gives the summary of the detected input images. </a:t>
            </a:r>
          </a:p>
          <a:p>
            <a:pPr marL="342900" marR="0" indent="-342900" algn="just">
              <a:lnSpc>
                <a:spcPct val="115000"/>
              </a:lnSpc>
              <a:spcBef>
                <a:spcPts val="0"/>
              </a:spcBef>
              <a:spcAft>
                <a:spcPts val="0"/>
              </a:spcAft>
              <a:buAutoNum type="arabicPeriod" startAt="2"/>
            </a:pPr>
            <a:r>
              <a:rPr lang="en-US" sz="1800" dirty="0" err="1">
                <a:solidFill>
                  <a:schemeClr val="tx1"/>
                </a:solidFill>
                <a:effectLst/>
                <a:latin typeface="Times New Roman" panose="02020603050405020304" pitchFamily="18" charset="0"/>
                <a:ea typeface="Times New Roman" panose="02020603050405020304" pitchFamily="18" charset="0"/>
              </a:rPr>
              <a:t>Maxpooling</a:t>
            </a:r>
            <a:r>
              <a:rPr lang="en-US" sz="1800" dirty="0">
                <a:solidFill>
                  <a:schemeClr val="tx1"/>
                </a:solidFill>
                <a:effectLst/>
                <a:latin typeface="Times New Roman" panose="02020603050405020304" pitchFamily="18" charset="0"/>
                <a:ea typeface="Times New Roman" panose="02020603050405020304" pitchFamily="18" charset="0"/>
              </a:rPr>
              <a:t> layer down-sizes the input representation reduces the dimensionality of the image to observe the features better. </a:t>
            </a:r>
          </a:p>
          <a:p>
            <a:pPr marL="342900" marR="0" indent="-342900" algn="just">
              <a:lnSpc>
                <a:spcPct val="115000"/>
              </a:lnSpc>
              <a:spcBef>
                <a:spcPts val="0"/>
              </a:spcBef>
              <a:spcAft>
                <a:spcPts val="0"/>
              </a:spcAft>
              <a:buAutoNum type="arabicPeriod" startAt="2"/>
            </a:pPr>
            <a:r>
              <a:rPr lang="en-US" sz="1800" dirty="0">
                <a:solidFill>
                  <a:schemeClr val="tx1"/>
                </a:solidFill>
                <a:effectLst/>
                <a:latin typeface="Times New Roman" panose="02020603050405020304" pitchFamily="18" charset="0"/>
                <a:ea typeface="Times New Roman" panose="02020603050405020304" pitchFamily="18" charset="0"/>
              </a:rPr>
              <a:t>To help prevent overfitting Dropout function is used, it is a probabilistic way of removing the inputs from previous layers. This step makes network robust to the inputs.</a:t>
            </a:r>
          </a:p>
          <a:p>
            <a:pPr marL="342900" marR="0" indent="-342900" algn="just">
              <a:lnSpc>
                <a:spcPct val="115000"/>
              </a:lnSpc>
              <a:spcBef>
                <a:spcPts val="0"/>
              </a:spcBef>
              <a:spcAft>
                <a:spcPts val="0"/>
              </a:spcAft>
              <a:buAutoNum type="arabicPeriod" startAt="2"/>
            </a:pPr>
            <a:r>
              <a:rPr lang="en-US" sz="1800" dirty="0">
                <a:solidFill>
                  <a:schemeClr val="tx1"/>
                </a:solidFill>
                <a:effectLst/>
                <a:latin typeface="Times New Roman" panose="02020603050405020304" pitchFamily="18" charset="0"/>
                <a:ea typeface="Times New Roman" panose="02020603050405020304" pitchFamily="18" charset="0"/>
              </a:rPr>
              <a:t> The Flatten layer reshapes the tensor which is equal to the elements in the tensor, this step is generally done before the dense layer. </a:t>
            </a:r>
          </a:p>
          <a:p>
            <a:pPr marL="342900" marR="0" indent="-342900" algn="just">
              <a:lnSpc>
                <a:spcPct val="115000"/>
              </a:lnSpc>
              <a:spcBef>
                <a:spcPts val="0"/>
              </a:spcBef>
              <a:spcAft>
                <a:spcPts val="0"/>
              </a:spcAft>
              <a:buAutoNum type="arabicPeriod" startAt="2"/>
            </a:pPr>
            <a:r>
              <a:rPr lang="en-US" sz="1800" dirty="0">
                <a:solidFill>
                  <a:schemeClr val="tx1"/>
                </a:solidFill>
                <a:effectLst/>
                <a:latin typeface="Times New Roman" panose="02020603050405020304" pitchFamily="18" charset="0"/>
                <a:ea typeface="Times New Roman" panose="02020603050405020304" pitchFamily="18" charset="0"/>
              </a:rPr>
              <a:t>The Dense layer generally, changes the dimensions of the vector. Mostly using dense layer, the dimension is increased.</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51460" marR="0" indent="-342900">
              <a:lnSpc>
                <a:spcPct val="115000"/>
              </a:lnSpc>
              <a:spcBef>
                <a:spcPts val="0"/>
              </a:spcBef>
              <a:spcAft>
                <a:spcPts val="0"/>
              </a:spcAft>
              <a:buFont typeface="+mj-lt"/>
              <a:buAutoNum type="arabicPeriod"/>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43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4657-70C5-497B-9C1E-8D65B8AFFF8C}"/>
              </a:ext>
            </a:extLst>
          </p:cNvPr>
          <p:cNvSpPr>
            <a:spLocks noGrp="1"/>
          </p:cNvSpPr>
          <p:nvPr>
            <p:ph type="title"/>
          </p:nvPr>
        </p:nvSpPr>
        <p:spPr/>
        <p:txBody>
          <a:bodyPr/>
          <a:lstStyle/>
          <a:p>
            <a:r>
              <a:rPr lang="en-US" dirty="0"/>
              <a:t>Accuracy and Testing</a:t>
            </a:r>
          </a:p>
        </p:txBody>
      </p:sp>
      <p:sp>
        <p:nvSpPr>
          <p:cNvPr id="3" name="Content Placeholder 2">
            <a:extLst>
              <a:ext uri="{FF2B5EF4-FFF2-40B4-BE49-F238E27FC236}">
                <a16:creationId xmlns:a16="http://schemas.microsoft.com/office/drawing/2014/main" id="{E554DFA4-928E-4AFD-B217-A1F2EB59F19C}"/>
              </a:ext>
            </a:extLst>
          </p:cNvPr>
          <p:cNvSpPr>
            <a:spLocks noGrp="1"/>
          </p:cNvSpPr>
          <p:nvPr>
            <p:ph idx="1"/>
          </p:nvPr>
        </p:nvSpPr>
        <p:spPr/>
        <p:txBody>
          <a:bodyPr>
            <a:normAutofit/>
          </a:bodyPr>
          <a:lstStyle/>
          <a:p>
            <a:pPr marL="457200" indent="-4572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 After we train the model we get the accuracy and accuracy plots.</a:t>
            </a:r>
          </a:p>
          <a:p>
            <a:pPr marL="457200" indent="-4572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In our project we got training accuracy as 85% and testing accuracy 60%</a:t>
            </a:r>
          </a:p>
          <a:p>
            <a:pPr marL="457200" indent="-4572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When we run the model in display mode, the webcam will be on and it detects the face of a person using computer vision and draws a bounding box around the face using harr cascade file around the persons face and then using the nearest </a:t>
            </a:r>
            <a:r>
              <a:rPr lang="en-US" sz="1800" dirty="0" err="1">
                <a:solidFill>
                  <a:schemeClr val="tx1"/>
                </a:solidFill>
                <a:latin typeface="Times New Roman" panose="02020603050405020304" pitchFamily="18" charset="0"/>
                <a:cs typeface="Times New Roman" panose="02020603050405020304" pitchFamily="18" charset="0"/>
              </a:rPr>
              <a:t>neighbours</a:t>
            </a:r>
            <a:r>
              <a:rPr lang="en-US" sz="1800" dirty="0">
                <a:solidFill>
                  <a:schemeClr val="tx1"/>
                </a:solidFill>
                <a:latin typeface="Times New Roman" panose="02020603050405020304" pitchFamily="18" charset="0"/>
                <a:cs typeface="Times New Roman" panose="02020603050405020304" pitchFamily="18" charset="0"/>
              </a:rPr>
              <a:t> detects the emotion and displays it on the screen.</a:t>
            </a:r>
          </a:p>
        </p:txBody>
      </p:sp>
    </p:spTree>
    <p:extLst>
      <p:ext uri="{BB962C8B-B14F-4D97-AF65-F5344CB8AC3E}">
        <p14:creationId xmlns:p14="http://schemas.microsoft.com/office/powerpoint/2010/main" val="54050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81A4-C035-4202-B76B-D2D1DC0E00EB}"/>
              </a:ext>
            </a:extLst>
          </p:cNvPr>
          <p:cNvSpPr>
            <a:spLocks noGrp="1"/>
          </p:cNvSpPr>
          <p:nvPr>
            <p:ph type="title"/>
          </p:nvPr>
        </p:nvSpPr>
        <p:spPr/>
        <p:txBody>
          <a:bodyPr/>
          <a:lstStyle/>
          <a:p>
            <a:r>
              <a:rPr lang="en-US" dirty="0"/>
              <a:t>Uses</a:t>
            </a:r>
          </a:p>
        </p:txBody>
      </p:sp>
      <p:sp>
        <p:nvSpPr>
          <p:cNvPr id="3" name="Content Placeholder 2">
            <a:extLst>
              <a:ext uri="{FF2B5EF4-FFF2-40B4-BE49-F238E27FC236}">
                <a16:creationId xmlns:a16="http://schemas.microsoft.com/office/drawing/2014/main" id="{4BCC26BF-518B-4D5F-978E-7560B06A082A}"/>
              </a:ext>
            </a:extLst>
          </p:cNvPr>
          <p:cNvSpPr>
            <a:spLocks noGrp="1"/>
          </p:cNvSpPr>
          <p:nvPr>
            <p:ph idx="1"/>
          </p:nvPr>
        </p:nvSpPr>
        <p:spPr/>
        <p:txBody>
          <a:bodyPr/>
          <a:lstStyle/>
          <a:p>
            <a:pPr marL="457200" indent="-4572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Health systems</a:t>
            </a:r>
          </a:p>
          <a:p>
            <a:pPr marL="457200" indent="-4572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Aided Driving </a:t>
            </a:r>
          </a:p>
          <a:p>
            <a:pPr marL="457200" indent="-4572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Mental diseases diagnosis</a:t>
            </a:r>
          </a:p>
          <a:p>
            <a:pPr marL="457200" indent="-4572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Feedback of online class </a:t>
            </a:r>
          </a:p>
          <a:p>
            <a:pPr marL="457200" indent="-4572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Can also be enhanced and used in Interviews to know the feeling of the candidate.</a:t>
            </a:r>
          </a:p>
          <a:p>
            <a:pPr marL="457200" indent="-4572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Market Research</a:t>
            </a:r>
          </a:p>
          <a:p>
            <a:pPr marL="457200" indent="-457200">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Testing for video games etc.</a:t>
            </a:r>
          </a:p>
          <a:p>
            <a:pPr marL="457200" indent="-457200">
              <a:buFont typeface="+mj-lt"/>
              <a:buAutoNum type="arabicPeriod"/>
            </a:pPr>
            <a:endParaRPr lang="en-US" sz="18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73209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D67B-E157-4BC8-8702-05A322F401F6}"/>
              </a:ext>
            </a:extLst>
          </p:cNvPr>
          <p:cNvSpPr>
            <a:spLocks noGrp="1"/>
          </p:cNvSpPr>
          <p:nvPr>
            <p:ph type="title"/>
          </p:nvPr>
        </p:nvSpPr>
        <p:spPr/>
        <p:txBody>
          <a:bodyPr/>
          <a:lstStyle/>
          <a:p>
            <a:r>
              <a:rPr lang="en-US" dirty="0"/>
              <a:t>Enhancements </a:t>
            </a:r>
          </a:p>
        </p:txBody>
      </p:sp>
      <p:sp>
        <p:nvSpPr>
          <p:cNvPr id="3" name="Content Placeholder 2">
            <a:extLst>
              <a:ext uri="{FF2B5EF4-FFF2-40B4-BE49-F238E27FC236}">
                <a16:creationId xmlns:a16="http://schemas.microsoft.com/office/drawing/2014/main" id="{86AB0BBA-384D-4428-817D-4746B939943A}"/>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1) The </a:t>
            </a:r>
            <a:r>
              <a:rPr lang="en-US" b="0" i="0" dirty="0">
                <a:solidFill>
                  <a:schemeClr val="tx1"/>
                </a:solidFill>
                <a:effectLst/>
                <a:latin typeface="Times New Roman" panose="02020603050405020304" pitchFamily="18" charset="0"/>
                <a:cs typeface="Times New Roman" panose="02020603050405020304" pitchFamily="18" charset="0"/>
              </a:rPr>
              <a:t>to enhance the model we tried to enhance the model by improving the data set with the images from COCO dataset.</a:t>
            </a:r>
          </a:p>
          <a:p>
            <a:r>
              <a:rPr lang="en-US" dirty="0">
                <a:solidFill>
                  <a:schemeClr val="tx1"/>
                </a:solidFill>
                <a:latin typeface="Times New Roman" panose="02020603050405020304" pitchFamily="18" charset="0"/>
                <a:cs typeface="Times New Roman" panose="02020603050405020304" pitchFamily="18" charset="0"/>
              </a:rPr>
              <a:t>2)</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Intially</a:t>
            </a:r>
            <a:r>
              <a:rPr lang="en-US" b="0" i="0" dirty="0">
                <a:solidFill>
                  <a:schemeClr val="tx1"/>
                </a:solidFill>
                <a:effectLst/>
                <a:latin typeface="Times New Roman" panose="02020603050405020304" pitchFamily="18" charset="0"/>
                <a:cs typeface="Times New Roman" panose="02020603050405020304" pitchFamily="18" charset="0"/>
              </a:rPr>
              <a:t> the reference model used static images to detect emotions and we used CV from a different reference to implement it in real time.</a:t>
            </a:r>
          </a:p>
          <a:p>
            <a:r>
              <a:rPr lang="en-US" dirty="0">
                <a:solidFill>
                  <a:schemeClr val="tx1"/>
                </a:solidFill>
                <a:latin typeface="Times New Roman" panose="02020603050405020304" pitchFamily="18" charset="0"/>
                <a:cs typeface="Times New Roman" panose="02020603050405020304" pitchFamily="18" charset="0"/>
              </a:rPr>
              <a:t>3)</a:t>
            </a:r>
            <a:r>
              <a:rPr lang="en-US" b="0" i="0" dirty="0">
                <a:solidFill>
                  <a:schemeClr val="tx1"/>
                </a:solidFill>
                <a:effectLst/>
                <a:latin typeface="Times New Roman" panose="02020603050405020304" pitchFamily="18" charset="0"/>
                <a:cs typeface="Times New Roman" panose="02020603050405020304" pitchFamily="18" charset="0"/>
              </a:rPr>
              <a:t> We created additional layers in CNN for faster processing of real time video image</a:t>
            </a:r>
          </a:p>
          <a:p>
            <a:r>
              <a:rPr lang="en-US" b="0" i="0" dirty="0">
                <a:solidFill>
                  <a:schemeClr val="tx1"/>
                </a:solidFill>
                <a:effectLst/>
                <a:latin typeface="Times New Roman" panose="02020603050405020304" pitchFamily="18" charset="0"/>
                <a:cs typeface="Times New Roman" panose="02020603050405020304" pitchFamily="18" charset="0"/>
              </a:rPr>
              <a:t>4) The model can also detect multiple faces and their emotions in the same frame</a:t>
            </a:r>
          </a:p>
          <a:p>
            <a:r>
              <a:rPr lang="en-US" dirty="0">
                <a:solidFill>
                  <a:schemeClr val="tx1"/>
                </a:solidFill>
                <a:latin typeface="Times New Roman" panose="02020603050405020304" pitchFamily="18" charset="0"/>
                <a:cs typeface="Times New Roman" panose="02020603050405020304" pitchFamily="18" charset="0"/>
              </a:rPr>
              <a:t>5)</a:t>
            </a:r>
            <a:r>
              <a:rPr lang="en-US" sz="1800" dirty="0">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 display model can instantly be used to verify the performance of the model unlike the previous model which is entirely static.</a:t>
            </a:r>
          </a:p>
          <a:p>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03062269"/>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34381F"/>
      </a:dk2>
      <a:lt2>
        <a:srgbClr val="E2E6E8"/>
      </a:lt2>
      <a:accent1>
        <a:srgbClr val="E88A60"/>
      </a:accent1>
      <a:accent2>
        <a:srgbClr val="C19D3C"/>
      </a:accent2>
      <a:accent3>
        <a:srgbClr val="9DA952"/>
      </a:accent3>
      <a:accent4>
        <a:srgbClr val="73B440"/>
      </a:accent4>
      <a:accent5>
        <a:srgbClr val="3ABB37"/>
      </a:accent5>
      <a:accent6>
        <a:srgbClr val="3CB96D"/>
      </a:accent6>
      <a:hlink>
        <a:srgbClr val="5E899D"/>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298</TotalTime>
  <Words>990</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Georgia Pro Cond Light</vt:lpstr>
      <vt:lpstr>Speak Pro</vt:lpstr>
      <vt:lpstr>Times New Roman</vt:lpstr>
      <vt:lpstr>RetrospectVTI</vt:lpstr>
      <vt:lpstr>Real Time Facial Emotion Recognition System</vt:lpstr>
      <vt:lpstr>Introduction</vt:lpstr>
      <vt:lpstr>Dataset Description</vt:lpstr>
      <vt:lpstr>Building the model</vt:lpstr>
      <vt:lpstr>Training the model</vt:lpstr>
      <vt:lpstr>Training the model(continued)</vt:lpstr>
      <vt:lpstr>Accuracy and Testing</vt:lpstr>
      <vt:lpstr>Uses</vt:lpstr>
      <vt:lpstr>Enhancements </vt:lpstr>
      <vt:lpstr>How the system works: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Facial Emotion Recognition System</dc:title>
  <dc:creator>Shravani Singam</dc:creator>
  <cp:lastModifiedBy>sriharsh katikireddy</cp:lastModifiedBy>
  <cp:revision>7</cp:revision>
  <dcterms:created xsi:type="dcterms:W3CDTF">2020-12-01T22:13:22Z</dcterms:created>
  <dcterms:modified xsi:type="dcterms:W3CDTF">2020-12-04T23:59:58Z</dcterms:modified>
</cp:coreProperties>
</file>