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hKd9ug0fdDlZ+lpsUX27HaqCtV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31FB1D-DE8E-442F-945A-A76FF0B22A02}">
  <a:tblStyle styleId="{9931FB1D-DE8E-442F-945A-A76FF0B22A0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Day - 1</a:t>
            </a:r>
            <a:endParaRPr/>
          </a:p>
          <a:p>
            <a:pPr indent="0" lvl="0" marL="0" rtl="0" algn="l">
              <a:spcBef>
                <a:spcPts val="0"/>
              </a:spcBef>
              <a:spcAft>
                <a:spcPts val="0"/>
              </a:spcAft>
              <a:buNone/>
            </a:pPr>
            <a:r>
              <a:rPr lang="en-US"/>
              <a:t>Duration -120  Mins</a:t>
            </a:r>
            <a:endParaRPr/>
          </a:p>
          <a:p>
            <a:pPr indent="0" lvl="0" marL="0" rtl="0" algn="l">
              <a:spcBef>
                <a:spcPts val="0"/>
              </a:spcBef>
              <a:spcAft>
                <a:spcPts val="0"/>
              </a:spcAft>
              <a:buNone/>
            </a:pPr>
            <a:r>
              <a:rPr lang="en-US"/>
              <a:t>Mode of delivery : Instructor Lead</a:t>
            </a:r>
            <a:endParaRPr/>
          </a:p>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File Servers: Store and provide access to files and data for clients over a network. They facilitate file sharing and centralized data storage.</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Web Servers: Host websites and deliver web pages and content to clients via the Hypertext Transfer Protocol (HTTP).</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Database Servers: Store and manage databases, allowing clients to store, retrieve, and manipulate data efficiently.</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Application Servers: Run and manage applications and provide the necessary environment for their execution.</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Mail Servers: Handle email communication, sending, receiving, and storing emails on behalf of clients.</a:t>
            </a:r>
            <a:endParaRPr/>
          </a:p>
          <a:p>
            <a:pPr indent="0" lvl="0" marL="0" rtl="0" algn="l">
              <a:spcBef>
                <a:spcPts val="0"/>
              </a:spcBef>
              <a:spcAft>
                <a:spcPts val="0"/>
              </a:spcAft>
              <a:buNone/>
            </a:pPr>
            <a:r>
              <a:t/>
            </a:r>
            <a:endParaRPr/>
          </a:p>
        </p:txBody>
      </p:sp>
      <p:sp>
        <p:nvSpPr>
          <p:cNvPr id="155" name="Google Shape;15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74151"/>
                </a:solidFill>
                <a:latin typeface="Arial"/>
                <a:ea typeface="Arial"/>
                <a:cs typeface="Arial"/>
                <a:sym typeface="Arial"/>
              </a:rPr>
              <a:t>Here are some key characteristics and components of data centers: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Infrastructure: Data centers are equipped with a range of infrastructure elements to support the operations of the housed equipment. This includes power supply systems, cooling systems, backup generators, uninterruptible power supply (UPS) units, and fire suppression systems.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Server Racks and Cabinets: Data centers organize servers and networking equipment in racks or cabinets, which provide physical support, cable management, and easy access for maintenance and upgrades.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Networking and Connectivity: Data centers have robust networking infrastructure to ensure fast and reliable connectivity.</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Cooling Systems: Data centers generate significant heat due to the large number of servers and equipment operating in a confined space. Cooling systems, such as air conditioning, precision cooling units.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Power Supply and Backup: Data centers require a reliable power supply to ensure uninterrupted operations.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Data Storage and Management: Data centers often have large-scale storage systems, such as disk arrays or solid-state drives, to store vast amounts of data. </a:t>
            </a:r>
            <a:endParaRPr/>
          </a:p>
        </p:txBody>
      </p:sp>
      <p:sp>
        <p:nvSpPr>
          <p:cNvPr id="166" name="Google Shape;16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74151"/>
                </a:solidFill>
                <a:latin typeface="Arial"/>
                <a:ea typeface="Arial"/>
                <a:cs typeface="Arial"/>
                <a:sym typeface="Arial"/>
              </a:rPr>
              <a:t>key concepts and components of virtualization:</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228600" lvl="0" marL="228600" rtl="0" algn="l">
              <a:spcBef>
                <a:spcPts val="0"/>
              </a:spcBef>
              <a:spcAft>
                <a:spcPts val="0"/>
              </a:spcAft>
              <a:buClr>
                <a:srgbClr val="374151"/>
              </a:buClr>
              <a:buSzPts val="1200"/>
              <a:buFont typeface="Arial"/>
              <a:buAutoNum type="arabicPeriod"/>
            </a:pPr>
            <a:r>
              <a:rPr b="0" i="0" lang="en-US">
                <a:solidFill>
                  <a:srgbClr val="374151"/>
                </a:solidFill>
                <a:latin typeface="Arial"/>
                <a:ea typeface="Arial"/>
                <a:cs typeface="Arial"/>
                <a:sym typeface="Arial"/>
              </a:rPr>
              <a:t>Hypervisor: A hypervisor, also known as a virtual machine monitor (VMM), is software or firmware that enables the creation and management of virtual machines. It abstracts the underlying physical hardware and allows multiple VMs to run concurrently on the same host system. The hypervisor controls the allocation of resources, manages communication between VMs and the host, and ensures isolation and security among the guests.</a:t>
            </a:r>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228600" lvl="0" marL="228600" rtl="0" algn="l">
              <a:spcBef>
                <a:spcPts val="0"/>
              </a:spcBef>
              <a:spcAft>
                <a:spcPts val="0"/>
              </a:spcAft>
              <a:buClr>
                <a:srgbClr val="374151"/>
              </a:buClr>
              <a:buSzPts val="1200"/>
              <a:buFont typeface="Arial"/>
              <a:buAutoNum type="arabicPeriod"/>
            </a:pPr>
            <a:r>
              <a:rPr b="0" i="0" lang="en-US">
                <a:solidFill>
                  <a:srgbClr val="374151"/>
                </a:solidFill>
                <a:latin typeface="Arial"/>
                <a:ea typeface="Arial"/>
                <a:cs typeface="Arial"/>
                <a:sym typeface="Arial"/>
              </a:rPr>
              <a:t>Host and Guest: In virtualization, a physical server or system is referred to as the "host," while the virtual instances running on the host are called "guests" or "virtual machines" (VMs). The host system provides the necessary resources, such as processing power, memory, and storage, for the guests to operate.</a:t>
            </a:r>
            <a:endParaRPr/>
          </a:p>
        </p:txBody>
      </p:sp>
      <p:sp>
        <p:nvSpPr>
          <p:cNvPr id="176" name="Google Shape;176;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Cloud Deployment Models</a:t>
            </a:r>
            <a:endParaRPr/>
          </a:p>
          <a:p>
            <a:pPr indent="0" lvl="0" marL="0" rtl="0" algn="l">
              <a:spcBef>
                <a:spcPts val="0"/>
              </a:spcBef>
              <a:spcAft>
                <a:spcPts val="0"/>
              </a:spcAft>
              <a:buNone/>
            </a:pPr>
            <a:r>
              <a:t/>
            </a:r>
            <a:endParaRPr/>
          </a:p>
          <a:p>
            <a:pPr indent="-228600" lvl="0" marL="228600" rtl="0" algn="l">
              <a:spcBef>
                <a:spcPts val="0"/>
              </a:spcBef>
              <a:spcAft>
                <a:spcPts val="0"/>
              </a:spcAft>
              <a:buClr>
                <a:srgbClr val="374151"/>
              </a:buClr>
              <a:buSzPts val="1200"/>
              <a:buFont typeface="Arial"/>
              <a:buAutoNum type="arabicPeriod"/>
            </a:pPr>
            <a:r>
              <a:rPr b="0" i="0" lang="en-US">
                <a:solidFill>
                  <a:srgbClr val="374151"/>
                </a:solidFill>
                <a:latin typeface="Arial"/>
                <a:ea typeface="Arial"/>
                <a:cs typeface="Arial"/>
                <a:sym typeface="Arial"/>
              </a:rPr>
              <a:t>Public Cloud: In a public cloud deployment, the cloud infrastructure is owned, managed, and operated by a third-party cloud service provider. The provider makes computing resources, such as virtual machines, storage, and applications, available to the general public or a large user base over the internet. </a:t>
            </a:r>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228600" lvl="0" marL="228600" rtl="0" algn="l">
              <a:spcBef>
                <a:spcPts val="0"/>
              </a:spcBef>
              <a:spcAft>
                <a:spcPts val="0"/>
              </a:spcAft>
              <a:buClr>
                <a:srgbClr val="374151"/>
              </a:buClr>
              <a:buSzPts val="1200"/>
              <a:buFont typeface="Arial"/>
              <a:buAutoNum type="arabicPeriod"/>
            </a:pPr>
            <a:r>
              <a:rPr b="0" i="0" lang="en-US">
                <a:solidFill>
                  <a:srgbClr val="374151"/>
                </a:solidFill>
                <a:latin typeface="Arial"/>
                <a:ea typeface="Arial"/>
                <a:cs typeface="Arial"/>
                <a:sym typeface="Arial"/>
              </a:rPr>
              <a:t>Private Cloud: In a private cloud deployment, the cloud infrastructure is dedicated to a single organization. It can be located on-premises within the organization's data center or hosted and managed by a third-party provider. Private clouds offer greater control, customization, and security, making them suitable for organizations with specific compliance, security, or performance requirements. </a:t>
            </a:r>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228600" lvl="0" marL="228600" rtl="0" algn="l">
              <a:spcBef>
                <a:spcPts val="0"/>
              </a:spcBef>
              <a:spcAft>
                <a:spcPts val="0"/>
              </a:spcAft>
              <a:buClr>
                <a:srgbClr val="374151"/>
              </a:buClr>
              <a:buSzPts val="1200"/>
              <a:buFont typeface="Arial"/>
              <a:buAutoNum type="arabicPeriod"/>
            </a:pPr>
            <a:r>
              <a:rPr b="0" i="0" lang="en-US">
                <a:solidFill>
                  <a:srgbClr val="374151"/>
                </a:solidFill>
                <a:latin typeface="Arial"/>
                <a:ea typeface="Arial"/>
                <a:cs typeface="Arial"/>
                <a:sym typeface="Arial"/>
              </a:rPr>
              <a:t>Hybrid Cloud: A hybrid cloud deployment combines the use of both public and private cloud environments. It allows organizations to leverage the benefits of both models while maintaining the flexibility to move workloads and data between them.</a:t>
            </a:r>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0" lvl="0" marL="0" rtl="0" algn="l">
              <a:spcBef>
                <a:spcPts val="0"/>
              </a:spcBef>
              <a:spcAft>
                <a:spcPts val="0"/>
              </a:spcAft>
              <a:buClr>
                <a:schemeClr val="dk1"/>
              </a:buClr>
              <a:buSzPts val="1200"/>
              <a:buFont typeface="Calibri"/>
              <a:buNone/>
            </a:pPr>
            <a:r>
              <a:t/>
            </a:r>
            <a:endParaRPr/>
          </a:p>
        </p:txBody>
      </p:sp>
      <p:sp>
        <p:nvSpPr>
          <p:cNvPr id="186" name="Google Shape;186;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Key Concepts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Arial"/>
              <a:buNone/>
            </a:pPr>
            <a:r>
              <a:rPr lang="en-US"/>
              <a:t>IaaS : </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Virtualized infrastructure components: Virtual machines, storage, and networks are provided.</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User responsibility: Users manage and control the operating systems, middleware, applications, and data.</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Scalability and flexibility: Users can dynamically scale resources up or down based on demand.</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PaaS :</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Pre-configured development platforms: Operating systems, development tools, and runtime environments are provided.</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Application-focused: Users focus on application development and deployment rather than infrastructure management.</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Automatic scalability: PaaS platforms can automatically scale applications based on demand.</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SaaS :</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Fully managed applications: The provider manages and maintains the entire application stack.</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Web-based access: Users access the application through a web browser or client application.</a:t>
            </a:r>
            <a:endParaRPr/>
          </a:p>
          <a:p>
            <a:pPr indent="-76200" lvl="0" marL="0" rtl="0" algn="l">
              <a:spcBef>
                <a:spcPts val="0"/>
              </a:spcBef>
              <a:spcAft>
                <a:spcPts val="0"/>
              </a:spcAft>
              <a:buClr>
                <a:srgbClr val="374151"/>
              </a:buClr>
              <a:buSzPts val="1200"/>
              <a:buFont typeface="Arial"/>
              <a:buChar char="•"/>
            </a:pPr>
            <a:r>
              <a:rPr b="0" i="0" lang="en-US">
                <a:solidFill>
                  <a:srgbClr val="374151"/>
                </a:solidFill>
                <a:latin typeface="Arial"/>
                <a:ea typeface="Arial"/>
                <a:cs typeface="Arial"/>
                <a:sym typeface="Arial"/>
              </a:rPr>
              <a:t>Pay-as-you-go model: Users pay a subscription fee based on usage or a fixed period.</a:t>
            </a:r>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97" name="Google Shape;19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a0a93e0c3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a0a93e0c3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g2ea0a93e0c3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a0a93e0c3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a0a93e0c3_0_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2ea0a93e0c3_0_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ea0a93e0c3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ea0a93e0c3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2ea0a93e0c3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Azure Access methods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Azure Portal: The Azure Portal is a web-based user interface that allows you to manage and interact with your Azure resources. You can access and configure services, monitor resource health and performance, deploy resources, and manage permissions.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Azure Command-Line Interface (CLI): The Azure CLI is a command-line tool that provides a command-line interface for managing Azure resources.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Azure PowerShell: Azure PowerShell is a command-line scripting environment that provides a PowerShell interface for managing Azure resources. It allows you to write scripts and automate Azure tasks using PowerShell cmdlets specifically designed for Azure.</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Azure Software Development Kits (SDKs): Azure SDKs are libraries and tools that provide programming language-specific APIs for interacting with Azure services. SDKs are available for popular languages such as .NET, Java, Python, Node.js, and more. </a:t>
            </a:r>
            <a:endParaRPr/>
          </a:p>
        </p:txBody>
      </p:sp>
      <p:sp>
        <p:nvSpPr>
          <p:cNvPr id="266" name="Google Shape;266;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ea0a93e0c3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ea0a93e0c3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ea0a93e0c3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Duration – 60 minutes </a:t>
            </a:r>
            <a:endParaRPr/>
          </a:p>
          <a:p>
            <a:pPr indent="0" lvl="0" marL="0" rtl="0" algn="l">
              <a:spcBef>
                <a:spcPts val="0"/>
              </a:spcBef>
              <a:spcAft>
                <a:spcPts val="0"/>
              </a:spcAft>
              <a:buNone/>
            </a:pPr>
            <a:r>
              <a:rPr lang="en-US"/>
              <a:t>Trainer to demonstrate the Azure Dashboard – 15 minutes </a:t>
            </a:r>
            <a:endParaRPr/>
          </a:p>
          <a:p>
            <a:pPr indent="0" lvl="0" marL="0" rtl="0" algn="l">
              <a:spcBef>
                <a:spcPts val="0"/>
              </a:spcBef>
              <a:spcAft>
                <a:spcPts val="0"/>
              </a:spcAft>
              <a:buNone/>
            </a:pPr>
            <a:r>
              <a:rPr lang="en-US"/>
              <a:t>Creating an Azure free account and navigating the Azure portal– 45 minutes </a:t>
            </a:r>
            <a:endParaRPr/>
          </a:p>
        </p:txBody>
      </p:sp>
      <p:sp>
        <p:nvSpPr>
          <p:cNvPr id="283" name="Google Shape;28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Chapter -1 Day -1 Building Blocks of Digital world</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a:solidFill>
                  <a:srgbClr val="374151"/>
                </a:solidFill>
                <a:latin typeface="Arial"/>
                <a:ea typeface="Arial"/>
                <a:cs typeface="Arial"/>
                <a:sym typeface="Arial"/>
              </a:rPr>
              <a:t>Computers: Computers form the foundation of the digital world. They are electronic devices that process and store digital information using binary code (0s and 1s). Computers come in various forms, including personal computers, laptops, servers, and mobile devices.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Internet: The internet is a global network that connects computers and allows them to communicate and share information.</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Data: Data is at the core of the digital world. It refers to the raw facts, figures, and symbols that represent information.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Software: Software refers to the programs, applications, and operating systems that run on computers and other digital devices.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Algorithms: Algorithms are step-by-step procedures or sets of rules used to solve problems or perform calculations.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t/>
            </a:r>
            <a:endParaRPr/>
          </a:p>
        </p:txBody>
      </p:sp>
      <p:sp>
        <p:nvSpPr>
          <p:cNvPr id="100" name="Google Shape;10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74151"/>
                </a:solidFill>
                <a:latin typeface="Arial"/>
                <a:ea typeface="Arial"/>
                <a:cs typeface="Arial"/>
                <a:sym typeface="Arial"/>
              </a:rPr>
              <a:t>Networks: Networks are the infrastructure that connects computers and other devices to facilitate communication and data transfer.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Cloud Computing: Cloud computing allows the storage, processing, and access of data and applications over the internet, without requiring local infrastructure.</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Cybersecurity: Cybersecurity measures are essential to protect digital systems and information from unauthorized access, data breaches, and other malicious activities.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Internet of Things (IoT): The IoT refers to the network of interconnected physical devices embedded with sensors, software, and connectivity, enabling them to collect and exchange data.</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Artificial Intelligence (AI): AI encompasses technologies that enable machines to simulate human intelligence, learn from data, and perform tasks that typically require human cognitive abilities.</a:t>
            </a:r>
            <a:endParaRPr/>
          </a:p>
        </p:txBody>
      </p:sp>
      <p:sp>
        <p:nvSpPr>
          <p:cNvPr id="106" name="Google Shape;10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Hardware : A set of physical components ( Electronic, Electrical, Mechanical and Magnetic devices)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Software : Set of programs is called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Program : Set of Instructions is called program.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OS(Operating system) : It is a system software which is used to interconnect between user and the machine.</a:t>
            </a:r>
            <a:endParaRPr/>
          </a:p>
        </p:txBody>
      </p:sp>
      <p:sp>
        <p:nvSpPr>
          <p:cNvPr id="113" name="Google Shape;11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Chapter – 1 Main Memory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1" name="Google Shape;12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Chapter – 1 Storage devices</a:t>
            </a:r>
            <a:endParaRPr/>
          </a:p>
          <a:p>
            <a:pPr indent="0" lvl="0" marL="0" rtl="0" algn="l">
              <a:spcBef>
                <a:spcPts val="0"/>
              </a:spcBef>
              <a:spcAft>
                <a:spcPts val="0"/>
              </a:spcAft>
              <a:buNone/>
            </a:pPr>
            <a:r>
              <a:t/>
            </a:r>
            <a:endParaRPr/>
          </a:p>
          <a:p>
            <a:pPr indent="0" lvl="0" marL="0" rtl="0" algn="l">
              <a:spcBef>
                <a:spcPts val="0"/>
              </a:spcBef>
              <a:spcAft>
                <a:spcPts val="0"/>
              </a:spcAft>
              <a:buNone/>
            </a:pPr>
            <a:r>
              <a:rPr b="0" i="0" lang="en-US">
                <a:solidFill>
                  <a:srgbClr val="374151"/>
                </a:solidFill>
                <a:latin typeface="Arial"/>
                <a:ea typeface="Arial"/>
                <a:cs typeface="Arial"/>
                <a:sym typeface="Arial"/>
              </a:rPr>
              <a:t>Hard Disk Drive (HDD): HDDs are magnetic storage devices that use rotating platters with magnetic coatings and read/write heads to store and retrieve data.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Solid-State Drive (SSD): SSDs are storage devices that use flash memory technology to store data.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Optical Drives: Optical drives use laser technology to read and write data on optical discs, such as CDs, DVDs, and Blu-ray discs.</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USB Flash Drives: USB flash drives, also known as thumb drives or pen drives, are portable storage devices that use flash memory to store data.</a:t>
            </a:r>
            <a:endParaRPr/>
          </a:p>
        </p:txBody>
      </p:sp>
      <p:sp>
        <p:nvSpPr>
          <p:cNvPr id="130" name="Google Shape;13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Chapter – 1 Types of software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200"/>
              <a:buFont typeface="Calibri"/>
              <a:buNone/>
            </a:pPr>
            <a:r>
              <a:rPr lang="en-US"/>
              <a:t>Application software : </a:t>
            </a:r>
            <a:r>
              <a:rPr b="0" i="0" lang="en-US">
                <a:solidFill>
                  <a:srgbClr val="374151"/>
                </a:solidFill>
                <a:latin typeface="Arial"/>
                <a:ea typeface="Arial"/>
                <a:cs typeface="Arial"/>
                <a:sym typeface="Arial"/>
              </a:rPr>
              <a:t>Application software refers to programs designed to perform specific tasks or provide specific functionalities for end-users.</a:t>
            </a:r>
            <a:endParaRPr/>
          </a:p>
          <a:p>
            <a:pPr indent="-152400" lvl="0" marL="22860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System software : System software is responsible for managing and controlling the hardware resources of a computer system. It provides a platform for other software applications to run. </a:t>
            </a:r>
            <a:endParaRPr/>
          </a:p>
          <a:p>
            <a:pPr indent="0" lvl="0" marL="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Examples of system software include:</a:t>
            </a:r>
            <a:endParaRPr/>
          </a:p>
          <a:p>
            <a:pPr indent="0" lvl="0" marL="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Operating Systems (OS)</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Device Drivers</a:t>
            </a:r>
            <a:endParaRPr b="0" i="0">
              <a:solidFill>
                <a:srgbClr val="374151"/>
              </a:solidFill>
              <a:latin typeface="Arial"/>
              <a:ea typeface="Arial"/>
              <a:cs typeface="Arial"/>
              <a:sym typeface="Arial"/>
            </a:endParaRPr>
          </a:p>
          <a:p>
            <a:pPr indent="0" lvl="0" marL="0" rtl="0" algn="l">
              <a:spcBef>
                <a:spcPts val="0"/>
              </a:spcBef>
              <a:spcAft>
                <a:spcPts val="0"/>
              </a:spcAft>
              <a:buClr>
                <a:srgbClr val="374151"/>
              </a:buClr>
              <a:buSzPts val="1200"/>
              <a:buFont typeface="Arial"/>
              <a:buNone/>
            </a:pPr>
            <a:r>
              <a:rPr b="0" i="0" lang="en-US">
                <a:solidFill>
                  <a:srgbClr val="374151"/>
                </a:solidFill>
                <a:latin typeface="Arial"/>
                <a:ea typeface="Arial"/>
                <a:cs typeface="Arial"/>
                <a:sym typeface="Arial"/>
              </a:rPr>
              <a:t>Utility Software</a:t>
            </a:r>
            <a:endParaRPr b="0" i="0">
              <a:solidFill>
                <a:srgbClr val="374151"/>
              </a:solidFill>
              <a:latin typeface="Arial"/>
              <a:ea typeface="Arial"/>
              <a:cs typeface="Arial"/>
              <a:sym typeface="Arial"/>
            </a:endParaRPr>
          </a:p>
          <a:p>
            <a:pPr indent="0" lvl="0" marL="0" rtl="0" algn="l">
              <a:spcBef>
                <a:spcPts val="0"/>
              </a:spcBef>
              <a:spcAft>
                <a:spcPts val="0"/>
              </a:spcAft>
              <a:buClr>
                <a:schemeClr val="dk1"/>
              </a:buClr>
              <a:buSzPts val="1200"/>
              <a:buFont typeface="Calibri"/>
              <a:buNone/>
            </a:pPr>
            <a:r>
              <a:t/>
            </a:r>
            <a:endParaRPr b="0" i="0">
              <a:solidFill>
                <a:srgbClr val="374151"/>
              </a:solidFill>
              <a:latin typeface="Arial"/>
              <a:ea typeface="Arial"/>
              <a:cs typeface="Arial"/>
              <a:sym typeface="Arial"/>
            </a:endParaRPr>
          </a:p>
          <a:p>
            <a:pPr indent="0" lvl="0" marL="0" rtl="0" algn="l">
              <a:spcBef>
                <a:spcPts val="0"/>
              </a:spcBef>
              <a:spcAft>
                <a:spcPts val="0"/>
              </a:spcAft>
              <a:buClr>
                <a:schemeClr val="dk1"/>
              </a:buClr>
              <a:buSzPts val="1200"/>
              <a:buFont typeface="Calibri"/>
              <a:buNone/>
            </a:pPr>
            <a:r>
              <a:t/>
            </a:r>
            <a:endParaRPr/>
          </a:p>
        </p:txBody>
      </p:sp>
      <p:sp>
        <p:nvSpPr>
          <p:cNvPr id="141" name="Google Shape;14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374151"/>
                </a:solidFill>
                <a:latin typeface="Arial"/>
                <a:ea typeface="Arial"/>
                <a:cs typeface="Arial"/>
                <a:sym typeface="Arial"/>
              </a:rPr>
              <a:t>Server : A server is a computer or system that provides services or resources to other computers or devices, referred to as clients, over a network. It is designed to handle and respond to requests from clients, fulfilling their needs for data, processing power, storage, or other resources. </a:t>
            </a:r>
            <a:endParaRPr/>
          </a:p>
          <a:p>
            <a:pPr indent="0" lvl="0" marL="0" rtl="0" algn="l">
              <a:spcBef>
                <a:spcPts val="0"/>
              </a:spcBef>
              <a:spcAft>
                <a:spcPts val="0"/>
              </a:spcAft>
              <a:buNone/>
            </a:pPr>
            <a:r>
              <a:t/>
            </a:r>
            <a:endParaRPr b="0" i="0">
              <a:solidFill>
                <a:srgbClr val="374151"/>
              </a:solidFill>
              <a:latin typeface="Arial"/>
              <a:ea typeface="Arial"/>
              <a:cs typeface="Arial"/>
              <a:sym typeface="Arial"/>
            </a:endParaRPr>
          </a:p>
          <a:p>
            <a:pPr indent="0" lvl="0" marL="0" rtl="0" algn="l">
              <a:spcBef>
                <a:spcPts val="0"/>
              </a:spcBef>
              <a:spcAft>
                <a:spcPts val="0"/>
              </a:spcAft>
              <a:buNone/>
            </a:pPr>
            <a:r>
              <a:rPr b="0" i="0" lang="en-US">
                <a:solidFill>
                  <a:srgbClr val="374151"/>
                </a:solidFill>
                <a:latin typeface="Arial"/>
                <a:ea typeface="Arial"/>
                <a:cs typeface="Arial"/>
                <a:sym typeface="Arial"/>
              </a:rPr>
              <a:t>Clients : </a:t>
            </a:r>
            <a:endParaRPr/>
          </a:p>
        </p:txBody>
      </p:sp>
      <p:sp>
        <p:nvSpPr>
          <p:cNvPr id="148" name="Google Shape;14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0"/>
          <p:cNvSpPr/>
          <p:nvPr>
            <p:ph idx="2" type="pic"/>
          </p:nvPr>
        </p:nvSpPr>
        <p:spPr>
          <a:xfrm>
            <a:off x="5183188" y="987425"/>
            <a:ext cx="6172200" cy="4873625"/>
          </a:xfrm>
          <a:prstGeom prst="rect">
            <a:avLst/>
          </a:prstGeom>
          <a:noFill/>
          <a:ln>
            <a:noFill/>
          </a:ln>
        </p:spPr>
      </p:sp>
      <p:sp>
        <p:nvSpPr>
          <p:cNvPr id="68" name="Google Shape;68;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98428" y="1696521"/>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Introduction to Cloud Computing </a:t>
            </a:r>
            <a:br>
              <a:rPr lang="en-US"/>
            </a:b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6" name="Shape 156"/>
        <p:cNvGrpSpPr/>
        <p:nvPr/>
      </p:nvGrpSpPr>
      <p:grpSpPr>
        <a:xfrm>
          <a:off x="0" y="0"/>
          <a:ext cx="0" cy="0"/>
          <a:chOff x="0" y="0"/>
          <a:chExt cx="0" cy="0"/>
        </a:xfrm>
      </p:grpSpPr>
      <p:sp>
        <p:nvSpPr>
          <p:cNvPr id="157" name="Google Shape;157;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10"/>
          <p:cNvSpPr txBox="1"/>
          <p:nvPr>
            <p:ph type="title"/>
          </p:nvPr>
        </p:nvSpPr>
        <p:spPr>
          <a:xfrm>
            <a:off x="838200" y="365125"/>
            <a:ext cx="538750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Server Types</a:t>
            </a:r>
            <a:endParaRPr/>
          </a:p>
        </p:txBody>
      </p:sp>
      <p:sp>
        <p:nvSpPr>
          <p:cNvPr id="159" name="Google Shape;159;p10"/>
          <p:cNvSpPr txBox="1"/>
          <p:nvPr>
            <p:ph idx="1" type="body"/>
          </p:nvPr>
        </p:nvSpPr>
        <p:spPr>
          <a:xfrm>
            <a:off x="838200" y="1825625"/>
            <a:ext cx="5387502"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0" i="0" lang="en-US">
                <a:latin typeface="Arial"/>
                <a:ea typeface="Arial"/>
                <a:cs typeface="Arial"/>
                <a:sym typeface="Arial"/>
              </a:rPr>
              <a:t>There are various types of servers, each serving specific purposes or providing particular services. Some common types include:</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File Servers</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Web Servers</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Database Servers</a:t>
            </a:r>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Application Servers</a:t>
            </a:r>
            <a:endParaRPr>
              <a:latin typeface="Arial"/>
              <a:ea typeface="Arial"/>
              <a:cs typeface="Arial"/>
              <a:sym typeface="Arial"/>
            </a:endParaRPr>
          </a:p>
          <a:p>
            <a:pPr indent="-228600" lvl="0" marL="228600" rtl="0" algn="l">
              <a:lnSpc>
                <a:spcPct val="90000"/>
              </a:lnSpc>
              <a:spcBef>
                <a:spcPts val="1000"/>
              </a:spcBef>
              <a:spcAft>
                <a:spcPts val="0"/>
              </a:spcAft>
              <a:buClr>
                <a:schemeClr val="dk1"/>
              </a:buClr>
              <a:buSzPts val="2800"/>
              <a:buChar char="•"/>
            </a:pPr>
            <a:r>
              <a:rPr b="0" i="0" lang="en-US">
                <a:latin typeface="Arial"/>
                <a:ea typeface="Arial"/>
                <a:cs typeface="Arial"/>
                <a:sym typeface="Arial"/>
              </a:rPr>
              <a:t>Mail Servers</a:t>
            </a:r>
            <a:endParaRPr/>
          </a:p>
        </p:txBody>
      </p:sp>
      <p:pic>
        <p:nvPicPr>
          <p:cNvPr descr="Image result for Web App Server" id="160" name="Google Shape;160;p10"/>
          <p:cNvPicPr preferRelativeResize="0"/>
          <p:nvPr/>
        </p:nvPicPr>
        <p:blipFill rotWithShape="1">
          <a:blip r:embed="rId3">
            <a:alphaModFix/>
          </a:blip>
          <a:srcRect b="-1" l="30843" r="9269" t="0"/>
          <a:stretch/>
        </p:blipFill>
        <p:spPr>
          <a:xfrm>
            <a:off x="6621294" y="1295416"/>
            <a:ext cx="5570706" cy="5562584"/>
          </a:xfrm>
          <a:custGeom>
            <a:rect b="b" l="l" r="r" t="t"/>
            <a:pathLst>
              <a:path extrusionOk="0" h="5562584" w="5570706">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a:noFill/>
          <a:ln>
            <a:noFill/>
          </a:ln>
        </p:spPr>
      </p:pic>
      <p:sp>
        <p:nvSpPr>
          <p:cNvPr id="161" name="Google Shape;161;p10"/>
          <p:cNvSpPr/>
          <p:nvPr/>
        </p:nvSpPr>
        <p:spPr>
          <a:xfrm>
            <a:off x="6643451" y="1656147"/>
            <a:ext cx="546100" cy="546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62" name="Google Shape;162;p10"/>
          <p:cNvSpPr/>
          <p:nvPr/>
        </p:nvSpPr>
        <p:spPr>
          <a:xfrm>
            <a:off x="8134739" y="587516"/>
            <a:ext cx="2987899" cy="2987899"/>
          </a:xfrm>
          <a:prstGeom prst="arc">
            <a:avLst>
              <a:gd fmla="val 15817365" name="adj1"/>
              <a:gd fmla="val 178138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11"/>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9" name="Google Shape;169;p11"/>
          <p:cNvSpPr txBox="1"/>
          <p:nvPr>
            <p:ph type="title"/>
          </p:nvPr>
        </p:nvSpPr>
        <p:spPr>
          <a:xfrm>
            <a:off x="640080" y="325369"/>
            <a:ext cx="4368602" cy="195684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Data center</a:t>
            </a:r>
            <a:endParaRPr sz="5400"/>
          </a:p>
        </p:txBody>
      </p:sp>
      <p:sp>
        <p:nvSpPr>
          <p:cNvPr id="170" name="Google Shape;170;p11"/>
          <p:cNvSpPr/>
          <p:nvPr/>
        </p:nvSpPr>
        <p:spPr>
          <a:xfrm>
            <a:off x="640080" y="2586994"/>
            <a:ext cx="3474720" cy="18288"/>
          </a:xfrm>
          <a:custGeom>
            <a:rect b="b" l="l" r="r" t="t"/>
            <a:pathLst>
              <a:path extrusionOk="0" fill="none" h="18288" w="347472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extrusionOk="0" h="18288" w="347472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cap="rnd" cmpd="sng" w="444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1" name="Google Shape;171;p11"/>
          <p:cNvSpPr txBox="1"/>
          <p:nvPr>
            <p:ph idx="1" type="body"/>
          </p:nvPr>
        </p:nvSpPr>
        <p:spPr>
          <a:xfrm>
            <a:off x="640080" y="2872899"/>
            <a:ext cx="4243589" cy="332066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0" i="0" lang="en-US" sz="2200">
                <a:latin typeface="Arial"/>
                <a:ea typeface="Arial"/>
                <a:cs typeface="Arial"/>
                <a:sym typeface="Arial"/>
              </a:rPr>
              <a:t>A data center is a specialized facility or building that houses a large number of computer servers, storage systems, networking equipment, and other infrastructure components required for the storage, management, and processing of data.</a:t>
            </a:r>
            <a:endParaRPr/>
          </a:p>
          <a:p>
            <a:pPr indent="0" lvl="0" marL="0" rtl="0" algn="l">
              <a:lnSpc>
                <a:spcPct val="90000"/>
              </a:lnSpc>
              <a:spcBef>
                <a:spcPts val="1000"/>
              </a:spcBef>
              <a:spcAft>
                <a:spcPts val="0"/>
              </a:spcAft>
              <a:buClr>
                <a:schemeClr val="dk1"/>
              </a:buClr>
              <a:buSzPts val="2200"/>
              <a:buNone/>
            </a:pPr>
            <a:r>
              <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2200"/>
              <a:buNone/>
            </a:pPr>
            <a:r>
              <a:t/>
            </a:r>
            <a:endParaRPr sz="2200"/>
          </a:p>
        </p:txBody>
      </p:sp>
      <p:pic>
        <p:nvPicPr>
          <p:cNvPr descr="Microsoft announces its first-ever Azure data center region in Denmark" id="172" name="Google Shape;172;p11"/>
          <p:cNvPicPr preferRelativeResize="0"/>
          <p:nvPr/>
        </p:nvPicPr>
        <p:blipFill rotWithShape="1">
          <a:blip r:embed="rId3">
            <a:alphaModFix/>
          </a:blip>
          <a:srcRect b="1" l="34955" r="11382" t="0"/>
          <a:stretch/>
        </p:blipFill>
        <p:spPr>
          <a:xfrm>
            <a:off x="5311702" y="10"/>
            <a:ext cx="6878775" cy="6858000"/>
          </a:xfrm>
          <a:custGeom>
            <a:rect b="b" l="l" r="r" t="t"/>
            <a:pathLst>
              <a:path extrusionOk="0" h="6858000" w="6878775">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sp>
        <p:nvSpPr>
          <p:cNvPr id="178" name="Google Shape;178;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9" name="Google Shape;179;p12"/>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Calibri"/>
              <a:buNone/>
            </a:pPr>
            <a:r>
              <a:rPr lang="en-US" sz="5400"/>
              <a:t>Virtualization </a:t>
            </a:r>
            <a:endParaRPr sz="5400"/>
          </a:p>
        </p:txBody>
      </p:sp>
      <p:sp>
        <p:nvSpPr>
          <p:cNvPr id="180" name="Google Shape;180;p12"/>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1" name="Google Shape;181;p12"/>
          <p:cNvSpPr txBox="1"/>
          <p:nvPr>
            <p:ph idx="1" type="body"/>
          </p:nvPr>
        </p:nvSpPr>
        <p:spPr>
          <a:xfrm>
            <a:off x="643278"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lang="en-US" sz="1700"/>
              <a:t>Virtualization</a:t>
            </a:r>
            <a:endParaRPr/>
          </a:p>
          <a:p>
            <a:pPr indent="0" lvl="0" marL="0" rtl="0" algn="l">
              <a:lnSpc>
                <a:spcPct val="90000"/>
              </a:lnSpc>
              <a:spcBef>
                <a:spcPts val="1000"/>
              </a:spcBef>
              <a:spcAft>
                <a:spcPts val="0"/>
              </a:spcAft>
              <a:buClr>
                <a:schemeClr val="dk1"/>
              </a:buClr>
              <a:buSzPts val="1700"/>
              <a:buNone/>
            </a:pPr>
            <a:r>
              <a:rPr b="0" i="0" lang="en-US" sz="1700">
                <a:latin typeface="Arial"/>
                <a:ea typeface="Arial"/>
                <a:cs typeface="Arial"/>
                <a:sym typeface="Arial"/>
              </a:rPr>
              <a:t>Virtualization is a technology that allows for the creation of virtual instances or representations of physical resources, such as servers, operating systems, storage devices, or network resources.</a:t>
            </a:r>
            <a:endParaRPr/>
          </a:p>
          <a:p>
            <a:pPr indent="-228600" lvl="0" marL="228600" rtl="0" algn="l">
              <a:lnSpc>
                <a:spcPct val="90000"/>
              </a:lnSpc>
              <a:spcBef>
                <a:spcPts val="1000"/>
              </a:spcBef>
              <a:spcAft>
                <a:spcPts val="0"/>
              </a:spcAft>
              <a:buClr>
                <a:schemeClr val="dk1"/>
              </a:buClr>
              <a:buSzPts val="1700"/>
              <a:buChar char="•"/>
            </a:pPr>
            <a:r>
              <a:rPr lang="en-US" sz="1700"/>
              <a:t>virtual machine </a:t>
            </a:r>
            <a:endParaRPr/>
          </a:p>
          <a:p>
            <a:pPr indent="0" lvl="0" marL="0" rtl="0" algn="l">
              <a:lnSpc>
                <a:spcPct val="90000"/>
              </a:lnSpc>
              <a:spcBef>
                <a:spcPts val="1000"/>
              </a:spcBef>
              <a:spcAft>
                <a:spcPts val="0"/>
              </a:spcAft>
              <a:buClr>
                <a:schemeClr val="dk1"/>
              </a:buClr>
              <a:buSzPts val="1700"/>
              <a:buNone/>
            </a:pPr>
            <a:r>
              <a:rPr b="0" i="0" lang="en-US" sz="1700">
                <a:latin typeface="Arial"/>
                <a:ea typeface="Arial"/>
                <a:cs typeface="Arial"/>
                <a:sym typeface="Arial"/>
              </a:rPr>
              <a:t>Virtual machines are complete, self-contained instances of operating systems and applications running within a virtualized environment. Each VM has its own virtualized hardware, including virtual CPUs, memory, storage, and network interfaces. </a:t>
            </a:r>
            <a:endParaRPr sz="1700"/>
          </a:p>
          <a:p>
            <a:pPr indent="0" lvl="2" marL="914400" rtl="0" algn="l">
              <a:lnSpc>
                <a:spcPct val="90000"/>
              </a:lnSpc>
              <a:spcBef>
                <a:spcPts val="500"/>
              </a:spcBef>
              <a:spcAft>
                <a:spcPts val="0"/>
              </a:spcAft>
              <a:buClr>
                <a:schemeClr val="dk1"/>
              </a:buClr>
              <a:buSzPts val="1700"/>
              <a:buNone/>
            </a:pPr>
            <a:r>
              <a:t/>
            </a:r>
            <a:endParaRPr sz="1700"/>
          </a:p>
          <a:p>
            <a:pPr indent="0" lvl="1" marL="457200" rtl="0" algn="l">
              <a:lnSpc>
                <a:spcPct val="90000"/>
              </a:lnSpc>
              <a:spcBef>
                <a:spcPts val="500"/>
              </a:spcBef>
              <a:spcAft>
                <a:spcPts val="0"/>
              </a:spcAft>
              <a:buClr>
                <a:schemeClr val="dk1"/>
              </a:buClr>
              <a:buSzPts val="1700"/>
              <a:buNone/>
            </a:pPr>
            <a:r>
              <a:t/>
            </a:r>
            <a:endParaRPr sz="1700"/>
          </a:p>
        </p:txBody>
      </p:sp>
      <p:pic>
        <p:nvPicPr>
          <p:cNvPr descr="What is a Virtual machine ( Introduction )" id="182" name="Google Shape;182;p12"/>
          <p:cNvPicPr preferRelativeResize="0"/>
          <p:nvPr/>
        </p:nvPicPr>
        <p:blipFill rotWithShape="1">
          <a:blip r:embed="rId3">
            <a:alphaModFix/>
          </a:blip>
          <a:srcRect b="0" l="0" r="0" t="0"/>
          <a:stretch/>
        </p:blipFill>
        <p:spPr>
          <a:xfrm>
            <a:off x="6111390" y="1381887"/>
            <a:ext cx="5458968" cy="4094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13"/>
          <p:cNvSpPr/>
          <p:nvPr/>
        </p:nvSpPr>
        <p:spPr>
          <a:xfrm>
            <a:off x="0" y="7620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13"/>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0" name="Google Shape;190;p13"/>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cloud computing</a:t>
            </a:r>
            <a:endParaRPr/>
          </a:p>
        </p:txBody>
      </p:sp>
      <p:sp>
        <p:nvSpPr>
          <p:cNvPr id="191" name="Google Shape;191;p13"/>
          <p:cNvSpPr txBox="1"/>
          <p:nvPr>
            <p:ph idx="1" type="body"/>
          </p:nvPr>
        </p:nvSpPr>
        <p:spPr>
          <a:xfrm>
            <a:off x="1137034" y="2198362"/>
            <a:ext cx="4958966" cy="3917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What is a cloud computing ?</a:t>
            </a:r>
            <a:endParaRPr/>
          </a:p>
          <a:p>
            <a:pPr indent="-228600" lvl="1" marL="685800" rtl="0" algn="l">
              <a:lnSpc>
                <a:spcPct val="90000"/>
              </a:lnSpc>
              <a:spcBef>
                <a:spcPts val="500"/>
              </a:spcBef>
              <a:spcAft>
                <a:spcPts val="0"/>
              </a:spcAft>
              <a:buClr>
                <a:schemeClr val="dk1"/>
              </a:buClr>
              <a:buSzPts val="2000"/>
              <a:buChar char="•"/>
            </a:pPr>
            <a:r>
              <a:rPr lang="en-US" sz="2000"/>
              <a:t>Definition </a:t>
            </a:r>
            <a:endParaRPr/>
          </a:p>
          <a:p>
            <a:pPr indent="-228600" lvl="2" marL="1143000" rtl="0" algn="l">
              <a:lnSpc>
                <a:spcPct val="90000"/>
              </a:lnSpc>
              <a:spcBef>
                <a:spcPts val="500"/>
              </a:spcBef>
              <a:spcAft>
                <a:spcPts val="0"/>
              </a:spcAft>
              <a:buClr>
                <a:schemeClr val="dk1"/>
              </a:buClr>
              <a:buSzPts val="2000"/>
              <a:buChar char="•"/>
            </a:pPr>
            <a:r>
              <a:rPr lang="en-US"/>
              <a:t>On demand delivery of IT resources (compute, storage &amp; memory) via Internet on a pay-as-you-go basis</a:t>
            </a:r>
            <a:endParaRPr/>
          </a:p>
          <a:p>
            <a:pPr indent="-101600" lvl="2" marL="1143000" rtl="0" algn="l">
              <a:lnSpc>
                <a:spcPct val="90000"/>
              </a:lnSpc>
              <a:spcBef>
                <a:spcPts val="500"/>
              </a:spcBef>
              <a:spcAft>
                <a:spcPts val="0"/>
              </a:spcAft>
              <a:buClr>
                <a:schemeClr val="dk1"/>
              </a:buClr>
              <a:buSzPts val="2000"/>
              <a:buNone/>
            </a:pPr>
            <a:r>
              <a:t/>
            </a:r>
            <a:endParaRPr/>
          </a:p>
          <a:p>
            <a:pPr indent="-228600" lvl="0" marL="228600" rtl="0" algn="l">
              <a:lnSpc>
                <a:spcPct val="90000"/>
              </a:lnSpc>
              <a:spcBef>
                <a:spcPts val="1000"/>
              </a:spcBef>
              <a:spcAft>
                <a:spcPts val="0"/>
              </a:spcAft>
              <a:buClr>
                <a:schemeClr val="dk1"/>
              </a:buClr>
              <a:buSzPts val="2000"/>
              <a:buChar char="•"/>
            </a:pPr>
            <a:r>
              <a:rPr lang="en-US" sz="2000"/>
              <a:t>Cloud Deployment models </a:t>
            </a:r>
            <a:endParaRPr/>
          </a:p>
          <a:p>
            <a:pPr indent="-228600" lvl="1" marL="685800" rtl="0" algn="l">
              <a:lnSpc>
                <a:spcPct val="90000"/>
              </a:lnSpc>
              <a:spcBef>
                <a:spcPts val="500"/>
              </a:spcBef>
              <a:spcAft>
                <a:spcPts val="0"/>
              </a:spcAft>
              <a:buClr>
                <a:schemeClr val="dk1"/>
              </a:buClr>
              <a:buSzPts val="2000"/>
              <a:buChar char="•"/>
            </a:pPr>
            <a:r>
              <a:rPr lang="en-US" sz="2000"/>
              <a:t>Private </a:t>
            </a:r>
            <a:endParaRPr/>
          </a:p>
          <a:p>
            <a:pPr indent="-228600" lvl="1" marL="685800" rtl="0" algn="l">
              <a:lnSpc>
                <a:spcPct val="90000"/>
              </a:lnSpc>
              <a:spcBef>
                <a:spcPts val="500"/>
              </a:spcBef>
              <a:spcAft>
                <a:spcPts val="0"/>
              </a:spcAft>
              <a:buClr>
                <a:schemeClr val="dk1"/>
              </a:buClr>
              <a:buSzPts val="2000"/>
              <a:buChar char="•"/>
            </a:pPr>
            <a:r>
              <a:rPr lang="en-US" sz="2000"/>
              <a:t>Public </a:t>
            </a:r>
            <a:endParaRPr/>
          </a:p>
          <a:p>
            <a:pPr indent="-228600" lvl="1" marL="685800" rtl="0" algn="l">
              <a:lnSpc>
                <a:spcPct val="90000"/>
              </a:lnSpc>
              <a:spcBef>
                <a:spcPts val="500"/>
              </a:spcBef>
              <a:spcAft>
                <a:spcPts val="0"/>
              </a:spcAft>
              <a:buClr>
                <a:schemeClr val="dk1"/>
              </a:buClr>
              <a:buSzPts val="2000"/>
              <a:buChar char="•"/>
            </a:pPr>
            <a:r>
              <a:rPr lang="en-US" sz="2000"/>
              <a:t>Hybrid </a:t>
            </a:r>
            <a:endParaRPr/>
          </a:p>
          <a:p>
            <a:pPr indent="0" lvl="2" marL="914400" rtl="0" algn="l">
              <a:lnSpc>
                <a:spcPct val="90000"/>
              </a:lnSpc>
              <a:spcBef>
                <a:spcPts val="500"/>
              </a:spcBef>
              <a:spcAft>
                <a:spcPts val="0"/>
              </a:spcAft>
              <a:buClr>
                <a:schemeClr val="dk1"/>
              </a:buClr>
              <a:buSzPts val="2000"/>
              <a:buNone/>
            </a:pPr>
            <a:r>
              <a:t/>
            </a:r>
            <a:endParaRPr/>
          </a:p>
          <a:p>
            <a:pPr indent="0" lvl="1" marL="457200" rtl="0" algn="l">
              <a:lnSpc>
                <a:spcPct val="90000"/>
              </a:lnSpc>
              <a:spcBef>
                <a:spcPts val="500"/>
              </a:spcBef>
              <a:spcAft>
                <a:spcPts val="0"/>
              </a:spcAft>
              <a:buClr>
                <a:schemeClr val="dk1"/>
              </a:buClr>
              <a:buSzPts val="2000"/>
              <a:buNone/>
            </a:pPr>
            <a:r>
              <a:t/>
            </a:r>
            <a:endParaRPr sz="2000"/>
          </a:p>
        </p:txBody>
      </p:sp>
      <p:pic>
        <p:nvPicPr>
          <p:cNvPr descr="What Are the Main Characteristics of Cloud Computing? - 18964 | MyTechLogy" id="192" name="Google Shape;192;p13"/>
          <p:cNvPicPr preferRelativeResize="0"/>
          <p:nvPr/>
        </p:nvPicPr>
        <p:blipFill rotWithShape="1">
          <a:blip r:embed="rId3">
            <a:alphaModFix/>
          </a:blip>
          <a:srcRect b="0" l="0" r="0" t="0"/>
          <a:stretch/>
        </p:blipFill>
        <p:spPr>
          <a:xfrm>
            <a:off x="6719367" y="2877716"/>
            <a:ext cx="4788505" cy="2370310"/>
          </a:xfrm>
          <a:prstGeom prst="rect">
            <a:avLst/>
          </a:prstGeom>
          <a:noFill/>
          <a:ln>
            <a:noFill/>
          </a:ln>
        </p:spPr>
      </p:pic>
      <p:sp>
        <p:nvSpPr>
          <p:cNvPr id="193" name="Google Shape;193;p13"/>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14"/>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14"/>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Cloud service models</a:t>
            </a:r>
            <a:endParaRPr/>
          </a:p>
        </p:txBody>
      </p:sp>
      <p:sp>
        <p:nvSpPr>
          <p:cNvPr id="202" name="Google Shape;202;p14"/>
          <p:cNvSpPr txBox="1"/>
          <p:nvPr>
            <p:ph idx="1" type="body"/>
          </p:nvPr>
        </p:nvSpPr>
        <p:spPr>
          <a:xfrm>
            <a:off x="1137034" y="2198362"/>
            <a:ext cx="4958966" cy="3917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700"/>
              <a:buChar char="•"/>
            </a:pPr>
            <a:r>
              <a:rPr b="1" i="0" lang="en-US" sz="1700">
                <a:latin typeface="Arial"/>
                <a:ea typeface="Arial"/>
                <a:cs typeface="Arial"/>
                <a:sym typeface="Arial"/>
              </a:rPr>
              <a:t>Infrastructure as a Service (IaaS):  </a:t>
            </a:r>
            <a:r>
              <a:rPr b="0" i="0" lang="en-US" sz="1700">
                <a:latin typeface="Arial"/>
                <a:ea typeface="Arial"/>
                <a:cs typeface="Arial"/>
                <a:sym typeface="Arial"/>
              </a:rPr>
              <a:t>Infrastructure as a Service provides virtualized computing resources over the internet.</a:t>
            </a:r>
            <a:endParaRPr/>
          </a:p>
          <a:p>
            <a:pPr indent="-228600" lvl="0" marL="228600" rtl="0" algn="l">
              <a:lnSpc>
                <a:spcPct val="90000"/>
              </a:lnSpc>
              <a:spcBef>
                <a:spcPts val="1000"/>
              </a:spcBef>
              <a:spcAft>
                <a:spcPts val="0"/>
              </a:spcAft>
              <a:buClr>
                <a:schemeClr val="dk1"/>
              </a:buClr>
              <a:buSzPts val="1700"/>
              <a:buChar char="•"/>
            </a:pPr>
            <a:r>
              <a:rPr b="1" i="0" lang="en-US" sz="1700">
                <a:latin typeface="Arial"/>
                <a:ea typeface="Arial"/>
                <a:cs typeface="Arial"/>
                <a:sym typeface="Arial"/>
              </a:rPr>
              <a:t>Platform as a Service (PaaS): </a:t>
            </a:r>
            <a:r>
              <a:rPr b="0" i="0" lang="en-US" sz="1700">
                <a:latin typeface="Arial"/>
                <a:ea typeface="Arial"/>
                <a:cs typeface="Arial"/>
                <a:sym typeface="Arial"/>
              </a:rPr>
              <a:t>Platform as a Service provides a complete development and deployment platform for building and running applications over the internet.</a:t>
            </a:r>
            <a:endParaRPr sz="1700">
              <a:latin typeface="Arial"/>
              <a:ea typeface="Arial"/>
              <a:cs typeface="Arial"/>
              <a:sym typeface="Arial"/>
            </a:endParaRPr>
          </a:p>
          <a:p>
            <a:pPr indent="-228600" lvl="0" marL="228600" rtl="0" algn="l">
              <a:lnSpc>
                <a:spcPct val="90000"/>
              </a:lnSpc>
              <a:spcBef>
                <a:spcPts val="1000"/>
              </a:spcBef>
              <a:spcAft>
                <a:spcPts val="0"/>
              </a:spcAft>
              <a:buClr>
                <a:schemeClr val="dk1"/>
              </a:buClr>
              <a:buSzPts val="1700"/>
              <a:buChar char="•"/>
            </a:pPr>
            <a:r>
              <a:rPr b="1" i="0" lang="en-US" sz="1700">
                <a:latin typeface="Arial"/>
                <a:ea typeface="Arial"/>
                <a:cs typeface="Arial"/>
                <a:sym typeface="Arial"/>
              </a:rPr>
              <a:t>Software as a Service (SaaS): </a:t>
            </a:r>
            <a:r>
              <a:rPr b="0" i="0" lang="en-US" sz="1700">
                <a:latin typeface="Arial"/>
                <a:ea typeface="Arial"/>
                <a:cs typeface="Arial"/>
                <a:sym typeface="Arial"/>
              </a:rPr>
              <a:t>Software as a Service delivers software applications over the internet on a subscription basis. SaaS providers host and manage the entire software application stack, including infrastructure, middleware, and application software. </a:t>
            </a:r>
            <a:endParaRPr sz="1700">
              <a:latin typeface="Arial"/>
              <a:ea typeface="Arial"/>
              <a:cs typeface="Arial"/>
              <a:sym typeface="Arial"/>
            </a:endParaRPr>
          </a:p>
          <a:p>
            <a:pPr indent="-120650" lvl="0" marL="228600" rtl="0" algn="l">
              <a:lnSpc>
                <a:spcPct val="90000"/>
              </a:lnSpc>
              <a:spcBef>
                <a:spcPts val="1000"/>
              </a:spcBef>
              <a:spcAft>
                <a:spcPts val="0"/>
              </a:spcAft>
              <a:buClr>
                <a:schemeClr val="dk1"/>
              </a:buClr>
              <a:buSzPts val="1700"/>
              <a:buNone/>
            </a:pPr>
            <a:r>
              <a:t/>
            </a:r>
            <a:endParaRPr sz="1700"/>
          </a:p>
        </p:txBody>
      </p:sp>
      <p:pic>
        <p:nvPicPr>
          <p:cNvPr descr="Cloud Service Models (IaaS, PaaS, SaaS) Diagram | David Chou" id="203" name="Google Shape;203;p14"/>
          <p:cNvPicPr preferRelativeResize="0"/>
          <p:nvPr/>
        </p:nvPicPr>
        <p:blipFill rotWithShape="1">
          <a:blip r:embed="rId3">
            <a:alphaModFix/>
          </a:blip>
          <a:srcRect b="0" l="0" r="0" t="0"/>
          <a:stretch/>
        </p:blipFill>
        <p:spPr>
          <a:xfrm>
            <a:off x="6719367" y="2728075"/>
            <a:ext cx="4788505" cy="2669592"/>
          </a:xfrm>
          <a:prstGeom prst="rect">
            <a:avLst/>
          </a:prstGeom>
          <a:noFill/>
          <a:ln>
            <a:noFill/>
          </a:ln>
        </p:spPr>
      </p:pic>
      <p:sp>
        <p:nvSpPr>
          <p:cNvPr id="204" name="Google Shape;204;p14"/>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9" name="Shape 209"/>
        <p:cNvGrpSpPr/>
        <p:nvPr/>
      </p:nvGrpSpPr>
      <p:grpSpPr>
        <a:xfrm>
          <a:off x="0" y="0"/>
          <a:ext cx="0" cy="0"/>
          <a:chOff x="0" y="0"/>
          <a:chExt cx="0" cy="0"/>
        </a:xfrm>
      </p:grpSpPr>
      <p:sp>
        <p:nvSpPr>
          <p:cNvPr id="210" name="Google Shape;210;p1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1" name="Google Shape;211;p15"/>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5"/>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Azure Cloud</a:t>
            </a:r>
            <a:endParaRPr/>
          </a:p>
        </p:txBody>
      </p:sp>
      <p:sp>
        <p:nvSpPr>
          <p:cNvPr id="213" name="Google Shape;213;p15"/>
          <p:cNvSpPr txBox="1"/>
          <p:nvPr>
            <p:ph idx="1" type="body"/>
          </p:nvPr>
        </p:nvSpPr>
        <p:spPr>
          <a:xfrm>
            <a:off x="1137034" y="2198362"/>
            <a:ext cx="4958966" cy="391777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900"/>
              <a:buNone/>
            </a:pPr>
            <a:r>
              <a:rPr lang="en-US" sz="1900"/>
              <a:t>History of MS-Azure cloud</a:t>
            </a:r>
            <a:endParaRPr/>
          </a:p>
          <a:p>
            <a:pPr indent="0" lvl="0" marL="0" rtl="0" algn="l">
              <a:lnSpc>
                <a:spcPct val="90000"/>
              </a:lnSpc>
              <a:spcBef>
                <a:spcPts val="1000"/>
              </a:spcBef>
              <a:spcAft>
                <a:spcPts val="0"/>
              </a:spcAft>
              <a:buClr>
                <a:schemeClr val="dk1"/>
              </a:buClr>
              <a:buSzPts val="1900"/>
              <a:buNone/>
            </a:pPr>
            <a:r>
              <a:t/>
            </a:r>
            <a:endParaRPr sz="1900"/>
          </a:p>
          <a:p>
            <a:pPr indent="-228600" lvl="0" marL="228600" rtl="0" algn="l">
              <a:lnSpc>
                <a:spcPct val="90000"/>
              </a:lnSpc>
              <a:spcBef>
                <a:spcPts val="1000"/>
              </a:spcBef>
              <a:spcAft>
                <a:spcPts val="0"/>
              </a:spcAft>
              <a:buClr>
                <a:schemeClr val="dk1"/>
              </a:buClr>
              <a:buSzPts val="1900"/>
              <a:buChar char="•"/>
            </a:pPr>
            <a:r>
              <a:rPr b="0" i="0" lang="en-US" sz="1900">
                <a:latin typeface="Arial"/>
                <a:ea typeface="Arial"/>
                <a:cs typeface="Arial"/>
                <a:sym typeface="Arial"/>
              </a:rPr>
              <a:t>Windows Azure: On October 27, 2008, Microsoft announced Windows Azure, the initial name for its cloud computing platform. </a:t>
            </a:r>
            <a:endParaRPr/>
          </a:p>
          <a:p>
            <a:pPr indent="-228600" lvl="0" marL="228600" rtl="0" algn="l">
              <a:lnSpc>
                <a:spcPct val="90000"/>
              </a:lnSpc>
              <a:spcBef>
                <a:spcPts val="1000"/>
              </a:spcBef>
              <a:spcAft>
                <a:spcPts val="0"/>
              </a:spcAft>
              <a:buClr>
                <a:schemeClr val="dk1"/>
              </a:buClr>
              <a:buSzPts val="1900"/>
              <a:buChar char="•"/>
            </a:pPr>
            <a:r>
              <a:rPr b="0" i="0" lang="en-US" sz="1900">
                <a:latin typeface="Arial"/>
                <a:ea typeface="Arial"/>
                <a:cs typeface="Arial"/>
                <a:sym typeface="Arial"/>
              </a:rPr>
              <a:t>Windows Azure was positioned as a platform for building, deploying, and managing applications and services in the cloud. </a:t>
            </a:r>
            <a:endParaRPr/>
          </a:p>
          <a:p>
            <a:pPr indent="-228600" lvl="0" marL="228600" rtl="0" algn="l">
              <a:lnSpc>
                <a:spcPct val="90000"/>
              </a:lnSpc>
              <a:spcBef>
                <a:spcPts val="1000"/>
              </a:spcBef>
              <a:spcAft>
                <a:spcPts val="0"/>
              </a:spcAft>
              <a:buClr>
                <a:schemeClr val="dk1"/>
              </a:buClr>
              <a:buSzPts val="1900"/>
              <a:buChar char="•"/>
            </a:pPr>
            <a:r>
              <a:rPr b="0" i="0" lang="en-US" sz="1900">
                <a:latin typeface="Arial"/>
                <a:ea typeface="Arial"/>
                <a:cs typeface="Arial"/>
                <a:sym typeface="Arial"/>
              </a:rPr>
              <a:t>It provided a scalable and flexible infrastructure for hosting various workloads, including web applications, databases, and storage.</a:t>
            </a:r>
            <a:r>
              <a:rPr lang="en-US" sz="1900"/>
              <a:t> </a:t>
            </a:r>
            <a:endParaRPr sz="1900"/>
          </a:p>
        </p:txBody>
      </p:sp>
      <p:pic>
        <p:nvPicPr>
          <p:cNvPr descr="Image result for MS-Azure cloud" id="214" name="Google Shape;214;p15"/>
          <p:cNvPicPr preferRelativeResize="0"/>
          <p:nvPr/>
        </p:nvPicPr>
        <p:blipFill rotWithShape="1">
          <a:blip r:embed="rId3">
            <a:alphaModFix/>
          </a:blip>
          <a:srcRect b="0" l="0" r="0" t="0"/>
          <a:stretch/>
        </p:blipFill>
        <p:spPr>
          <a:xfrm>
            <a:off x="6719367" y="2568472"/>
            <a:ext cx="4788505" cy="2988798"/>
          </a:xfrm>
          <a:prstGeom prst="rect">
            <a:avLst/>
          </a:prstGeom>
          <a:noFill/>
          <a:ln>
            <a:noFill/>
          </a:ln>
        </p:spPr>
      </p:pic>
      <p:sp>
        <p:nvSpPr>
          <p:cNvPr id="215" name="Google Shape;215;p15"/>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374151"/>
              </a:buClr>
              <a:buSzPts val="4400"/>
              <a:buFont typeface="Arial"/>
              <a:buNone/>
            </a:pPr>
            <a:r>
              <a:rPr b="0" i="0" lang="en-US">
                <a:solidFill>
                  <a:srgbClr val="374151"/>
                </a:solidFill>
                <a:latin typeface="Arial"/>
                <a:ea typeface="Arial"/>
                <a:cs typeface="Arial"/>
                <a:sym typeface="Arial"/>
              </a:rPr>
              <a:t>Microsoft Azure advantages </a:t>
            </a:r>
            <a:endParaRPr/>
          </a:p>
        </p:txBody>
      </p:sp>
      <p:sp>
        <p:nvSpPr>
          <p:cNvPr id="222" name="Google Shape;222;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374151"/>
              </a:buClr>
              <a:buSzPts val="2800"/>
              <a:buChar char="•"/>
            </a:pPr>
            <a:r>
              <a:rPr b="0" i="0" lang="en-US">
                <a:solidFill>
                  <a:srgbClr val="374151"/>
                </a:solidFill>
                <a:latin typeface="Arial"/>
                <a:ea typeface="Arial"/>
                <a:cs typeface="Arial"/>
                <a:sym typeface="Arial"/>
              </a:rPr>
              <a:t>Broad Range of Services</a:t>
            </a:r>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Global Presence and Scalability</a:t>
            </a:r>
            <a:endParaRPr>
              <a:solidFill>
                <a:srgbClr val="374151"/>
              </a:solidFill>
              <a:latin typeface="Arial"/>
              <a:ea typeface="Arial"/>
              <a:cs typeface="Arial"/>
              <a:sym typeface="Arial"/>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Hybrid Capabilities</a:t>
            </a:r>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Strong Security and Compliance</a:t>
            </a:r>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Cost Management and Optimization</a:t>
            </a:r>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AI and Machine Learning Capabilities</a:t>
            </a:r>
            <a:endParaRPr>
              <a:solidFill>
                <a:srgbClr val="374151"/>
              </a:solidFill>
              <a:latin typeface="Arial"/>
              <a:ea typeface="Arial"/>
              <a:cs typeface="Arial"/>
              <a:sym typeface="Arial"/>
            </a:endParaRPr>
          </a:p>
          <a:p>
            <a:pPr indent="-228600" lvl="0" marL="228600" rtl="0" algn="l">
              <a:lnSpc>
                <a:spcPct val="90000"/>
              </a:lnSpc>
              <a:spcBef>
                <a:spcPts val="1000"/>
              </a:spcBef>
              <a:spcAft>
                <a:spcPts val="0"/>
              </a:spcAft>
              <a:buClr>
                <a:srgbClr val="374151"/>
              </a:buClr>
              <a:buSzPts val="2800"/>
              <a:buChar char="•"/>
            </a:pPr>
            <a:r>
              <a:rPr b="0" i="0" lang="en-US">
                <a:solidFill>
                  <a:srgbClr val="374151"/>
                </a:solidFill>
                <a:latin typeface="Arial"/>
                <a:ea typeface="Arial"/>
                <a:cs typeface="Arial"/>
                <a:sym typeface="Arial"/>
              </a:rPr>
              <a:t>Strong Community and Support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17"/>
          <p:cNvSpPr/>
          <p:nvPr/>
        </p:nvSpPr>
        <p:spPr>
          <a:xfrm>
            <a:off x="-189986"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8" name="Google Shape;228;p17"/>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t>MS-Azure VS AWS</a:t>
            </a:r>
            <a:endParaRPr sz="5000"/>
          </a:p>
        </p:txBody>
      </p:sp>
      <p:sp>
        <p:nvSpPr>
          <p:cNvPr id="229" name="Google Shape;229;p17"/>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230" name="Google Shape;230;p17"/>
          <p:cNvGraphicFramePr/>
          <p:nvPr/>
        </p:nvGraphicFramePr>
        <p:xfrm>
          <a:off x="6099048" y="1270622"/>
          <a:ext cx="3000000" cy="3000000"/>
        </p:xfrm>
        <a:graphic>
          <a:graphicData uri="http://schemas.openxmlformats.org/drawingml/2006/table">
            <a:tbl>
              <a:tblPr>
                <a:noFill/>
                <a:tableStyleId>{9931FB1D-DE8E-442F-945A-A76FF0B22A02}</a:tableStyleId>
              </a:tblPr>
              <a:tblGrid>
                <a:gridCol w="1745175"/>
                <a:gridCol w="1856900"/>
                <a:gridCol w="1856900"/>
              </a:tblGrid>
              <a:tr h="280325">
                <a:tc>
                  <a:txBody>
                    <a:bodyPr/>
                    <a:lstStyle/>
                    <a:p>
                      <a:pPr indent="0" lvl="0" marL="0" marR="0" rtl="0" algn="l">
                        <a:spcBef>
                          <a:spcPts val="0"/>
                        </a:spcBef>
                        <a:spcAft>
                          <a:spcPts val="0"/>
                        </a:spcAft>
                        <a:buNone/>
                      </a:pPr>
                      <a:r>
                        <a:rPr b="1" lang="en-US" sz="1200" u="none" cap="none" strike="noStrike"/>
                        <a:t>Aspect</a:t>
                      </a:r>
                      <a:endParaRPr/>
                    </a:p>
                  </a:txBody>
                  <a:tcPr marT="31750" marB="31750" marR="63475" marL="6347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u="none" cap="none" strike="noStrike"/>
                        <a:t>Azure</a:t>
                      </a:r>
                      <a:endParaRPr/>
                    </a:p>
                  </a:txBody>
                  <a:tcPr marT="31750" marB="31750" marR="63475" marL="6347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b="1" lang="en-US" sz="1200" u="none" cap="none" strike="noStrike"/>
                        <a:t>AWS</a:t>
                      </a:r>
                      <a:endParaRPr/>
                    </a:p>
                  </a:txBody>
                  <a:tcPr marT="31750" marB="31750" marR="63475" marL="63475" anchor="b">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9525">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657450">
                <a:tc>
                  <a:txBody>
                    <a:bodyPr/>
                    <a:lstStyle/>
                    <a:p>
                      <a:pPr indent="0" lvl="0" marL="0" marR="0" rtl="0" algn="l">
                        <a:spcBef>
                          <a:spcPts val="0"/>
                        </a:spcBef>
                        <a:spcAft>
                          <a:spcPts val="0"/>
                        </a:spcAft>
                        <a:buNone/>
                      </a:pPr>
                      <a:r>
                        <a:rPr lang="en-US" sz="1200" u="none" cap="none" strike="noStrike"/>
                        <a:t>Market Share</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Rapidly growing and strong competitor to AWS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Market leader with a significant market share</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468875">
                <a:tc>
                  <a:txBody>
                    <a:bodyPr/>
                    <a:lstStyle/>
                    <a:p>
                      <a:pPr indent="0" lvl="0" marL="0" marR="0" rtl="0" algn="l">
                        <a:spcBef>
                          <a:spcPts val="0"/>
                        </a:spcBef>
                        <a:spcAft>
                          <a:spcPts val="0"/>
                        </a:spcAft>
                        <a:buNone/>
                      </a:pPr>
                      <a:r>
                        <a:rPr lang="en-US" sz="1200" u="none" cap="none" strike="noStrike"/>
                        <a:t>Service Offerings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Comprehensive suite of cloud services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Comprehensive suite of cloud services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657450">
                <a:tc>
                  <a:txBody>
                    <a:bodyPr/>
                    <a:lstStyle/>
                    <a:p>
                      <a:pPr indent="0" lvl="0" marL="0" marR="0" rtl="0" algn="l">
                        <a:spcBef>
                          <a:spcPts val="0"/>
                        </a:spcBef>
                        <a:spcAft>
                          <a:spcPts val="0"/>
                        </a:spcAft>
                        <a:buNone/>
                      </a:pPr>
                      <a:r>
                        <a:rPr lang="en-US" sz="1200" u="none" cap="none" strike="noStrike"/>
                        <a:t>Global Infrastructure</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Global network of data centers in multiple regions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Global network of data centers in multiple regions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468875">
                <a:tc>
                  <a:txBody>
                    <a:bodyPr/>
                    <a:lstStyle/>
                    <a:p>
                      <a:pPr indent="0" lvl="0" marL="0" marR="0" rtl="0" algn="l">
                        <a:spcBef>
                          <a:spcPts val="0"/>
                        </a:spcBef>
                        <a:spcAft>
                          <a:spcPts val="0"/>
                        </a:spcAft>
                        <a:buNone/>
                      </a:pPr>
                      <a:r>
                        <a:rPr lang="en-US" sz="1200" u="none" cap="none" strike="noStrike"/>
                        <a:t>Hybrid Cloud Capabilities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Strong focus on hybrid cloud deployments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Provides hybrid cloud capabilities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657450">
                <a:tc>
                  <a:txBody>
                    <a:bodyPr/>
                    <a:lstStyle/>
                    <a:p>
                      <a:pPr indent="0" lvl="0" marL="0" marR="0" rtl="0" algn="l">
                        <a:spcBef>
                          <a:spcPts val="0"/>
                        </a:spcBef>
                        <a:spcAft>
                          <a:spcPts val="0"/>
                        </a:spcAft>
                        <a:buNone/>
                      </a:pPr>
                      <a:r>
                        <a:rPr lang="en-US" sz="1200" u="none" cap="none" strike="noStrike"/>
                        <a:t>Integration with Existing Infrastructure</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Strong integration with Microsoft products and services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Broad compatibility and integration with various technologies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468875">
                <a:tc>
                  <a:txBody>
                    <a:bodyPr/>
                    <a:lstStyle/>
                    <a:p>
                      <a:pPr indent="0" lvl="0" marL="0" marR="0" rtl="0" algn="l">
                        <a:spcBef>
                          <a:spcPts val="0"/>
                        </a:spcBef>
                        <a:spcAft>
                          <a:spcPts val="0"/>
                        </a:spcAft>
                        <a:buNone/>
                      </a:pPr>
                      <a:r>
                        <a:rPr lang="en-US" sz="1200" u="none" cap="none" strike="noStrike"/>
                        <a:t>Pricing and Cost Management</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Flexible pricing models with various options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Flexible pricing models with various options</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12700">
                      <a:solidFill>
                        <a:srgbClr val="D9D9E3"/>
                      </a:solidFill>
                      <a:prstDash val="solid"/>
                      <a:round/>
                      <a:headEnd len="sm" w="sm" type="none"/>
                      <a:tailEnd len="sm" w="sm" type="none"/>
                    </a:lnB>
                  </a:tcPr>
                </a:tc>
              </a:tr>
              <a:tr h="657450">
                <a:tc>
                  <a:txBody>
                    <a:bodyPr/>
                    <a:lstStyle/>
                    <a:p>
                      <a:pPr indent="0" lvl="0" marL="0" marR="0" rtl="0" algn="l">
                        <a:spcBef>
                          <a:spcPts val="0"/>
                        </a:spcBef>
                        <a:spcAft>
                          <a:spcPts val="0"/>
                        </a:spcAft>
                        <a:buNone/>
                      </a:pPr>
                      <a:r>
                        <a:rPr lang="en-US" sz="1200" u="none" cap="none" strike="noStrike"/>
                        <a:t>Community and Support</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Large and active user community, comprehensive support</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c>
                  <a:txBody>
                    <a:bodyPr/>
                    <a:lstStyle/>
                    <a:p>
                      <a:pPr indent="0" lvl="0" marL="0" marR="0" rtl="0" algn="l">
                        <a:spcBef>
                          <a:spcPts val="0"/>
                        </a:spcBef>
                        <a:spcAft>
                          <a:spcPts val="0"/>
                        </a:spcAft>
                        <a:buNone/>
                      </a:pPr>
                      <a:r>
                        <a:rPr lang="en-US" sz="1200" u="none" cap="none" strike="noStrike"/>
                        <a:t>Mature community, comprehensive support</a:t>
                      </a:r>
                      <a:endParaRPr/>
                    </a:p>
                  </a:txBody>
                  <a:tcPr marT="31750" marB="31750" marR="63475" marL="63475" anchor="ctr">
                    <a:lnL cap="flat" cmpd="sng" w="9525">
                      <a:solidFill>
                        <a:srgbClr val="D9D9E3"/>
                      </a:solidFill>
                      <a:prstDash val="solid"/>
                      <a:round/>
                      <a:headEnd len="sm" w="sm" type="none"/>
                      <a:tailEnd len="sm" w="sm" type="none"/>
                    </a:lnL>
                    <a:lnR cap="flat" cmpd="sng" w="9525">
                      <a:solidFill>
                        <a:srgbClr val="D9D9E3"/>
                      </a:solidFill>
                      <a:prstDash val="solid"/>
                      <a:round/>
                      <a:headEnd len="sm" w="sm" type="none"/>
                      <a:tailEnd len="sm" w="sm" type="none"/>
                    </a:lnR>
                    <a:lnT cap="flat" cmpd="sng" w="12700">
                      <a:solidFill>
                        <a:srgbClr val="D9D9E3"/>
                      </a:solidFill>
                      <a:prstDash val="solid"/>
                      <a:round/>
                      <a:headEnd len="sm" w="sm" type="none"/>
                      <a:tailEnd len="sm" w="sm" type="none"/>
                    </a:lnT>
                    <a:lnB cap="flat" cmpd="sng" w="9525">
                      <a:solidFill>
                        <a:srgbClr val="D9D9E3"/>
                      </a:solidFill>
                      <a:prstDash val="solid"/>
                      <a:round/>
                      <a:headEnd len="sm" w="sm" type="none"/>
                      <a:tailEnd len="sm" w="sm" type="none"/>
                    </a:lnB>
                  </a:tcPr>
                </a:tc>
              </a:tr>
            </a:tbl>
          </a:graphicData>
        </a:graphic>
      </p:graphicFrame>
      <p:pic>
        <p:nvPicPr>
          <p:cNvPr descr="Darin unterscheiden sich Microsoft Azure und Amazon Web Services (AWS ..." id="231" name="Google Shape;231;p17"/>
          <p:cNvPicPr preferRelativeResize="0"/>
          <p:nvPr>
            <p:ph idx="1" type="body"/>
          </p:nvPr>
        </p:nvPicPr>
        <p:blipFill rotWithShape="1">
          <a:blip r:embed="rId3">
            <a:alphaModFix/>
          </a:blip>
          <a:srcRect b="0" l="0" r="0" t="0"/>
          <a:stretch/>
        </p:blipFill>
        <p:spPr>
          <a:xfrm>
            <a:off x="630174" y="2761488"/>
            <a:ext cx="4819650" cy="28804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5" name="Shape 235"/>
        <p:cNvGrpSpPr/>
        <p:nvPr/>
      </p:nvGrpSpPr>
      <p:grpSpPr>
        <a:xfrm>
          <a:off x="0" y="0"/>
          <a:ext cx="0" cy="0"/>
          <a:chOff x="0" y="0"/>
          <a:chExt cx="0" cy="0"/>
        </a:xfrm>
      </p:grpSpPr>
      <p:sp>
        <p:nvSpPr>
          <p:cNvPr id="236" name="Google Shape;236;p1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7" name="Google Shape;237;p18"/>
          <p:cNvSpPr/>
          <p:nvPr/>
        </p:nvSpPr>
        <p:spPr>
          <a:xfrm>
            <a:off x="0" y="-1"/>
            <a:ext cx="11766176" cy="2061837"/>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8" name="Google Shape;238;p18"/>
          <p:cNvSpPr txBox="1"/>
          <p:nvPr>
            <p:ph type="title"/>
          </p:nvPr>
        </p:nvSpPr>
        <p:spPr>
          <a:xfrm>
            <a:off x="1137034" y="609597"/>
            <a:ext cx="9392421" cy="133084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Azure Core services</a:t>
            </a:r>
            <a:endParaRPr/>
          </a:p>
        </p:txBody>
      </p:sp>
      <p:sp>
        <p:nvSpPr>
          <p:cNvPr id="239" name="Google Shape;239;p18"/>
          <p:cNvSpPr txBox="1"/>
          <p:nvPr>
            <p:ph idx="1" type="body"/>
          </p:nvPr>
        </p:nvSpPr>
        <p:spPr>
          <a:xfrm>
            <a:off x="1137034" y="2198362"/>
            <a:ext cx="4958966" cy="391777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 Azure Compute</a:t>
            </a:r>
            <a:endParaRPr/>
          </a:p>
          <a:p>
            <a:pPr indent="-228600" lvl="0" marL="228600" rtl="0" algn="l">
              <a:lnSpc>
                <a:spcPct val="90000"/>
              </a:lnSpc>
              <a:spcBef>
                <a:spcPts val="1000"/>
              </a:spcBef>
              <a:spcAft>
                <a:spcPts val="0"/>
              </a:spcAft>
              <a:buClr>
                <a:schemeClr val="dk1"/>
              </a:buClr>
              <a:buSzPts val="2000"/>
              <a:buChar char="•"/>
            </a:pPr>
            <a:r>
              <a:rPr lang="en-US" sz="2000"/>
              <a:t>Azure Storage</a:t>
            </a:r>
            <a:endParaRPr/>
          </a:p>
          <a:p>
            <a:pPr indent="-228600" lvl="0" marL="228600" rtl="0" algn="l">
              <a:lnSpc>
                <a:spcPct val="90000"/>
              </a:lnSpc>
              <a:spcBef>
                <a:spcPts val="1000"/>
              </a:spcBef>
              <a:spcAft>
                <a:spcPts val="0"/>
              </a:spcAft>
              <a:buClr>
                <a:schemeClr val="dk1"/>
              </a:buClr>
              <a:buSzPts val="2000"/>
              <a:buChar char="•"/>
            </a:pPr>
            <a:r>
              <a:rPr lang="en-US" sz="2000"/>
              <a:t>Azure Networking </a:t>
            </a:r>
            <a:endParaRPr/>
          </a:p>
          <a:p>
            <a:pPr indent="-228600" lvl="0" marL="228600" rtl="0" algn="l">
              <a:lnSpc>
                <a:spcPct val="90000"/>
              </a:lnSpc>
              <a:spcBef>
                <a:spcPts val="1000"/>
              </a:spcBef>
              <a:spcAft>
                <a:spcPts val="0"/>
              </a:spcAft>
              <a:buClr>
                <a:schemeClr val="dk1"/>
              </a:buClr>
              <a:buSzPts val="2000"/>
              <a:buChar char="•"/>
            </a:pPr>
            <a:r>
              <a:rPr lang="en-US" sz="2000"/>
              <a:t>Azure Database service</a:t>
            </a:r>
            <a:endParaRPr/>
          </a:p>
          <a:p>
            <a:pPr indent="-228600" lvl="0" marL="228600" rtl="0" algn="l">
              <a:lnSpc>
                <a:spcPct val="90000"/>
              </a:lnSpc>
              <a:spcBef>
                <a:spcPts val="1000"/>
              </a:spcBef>
              <a:spcAft>
                <a:spcPts val="0"/>
              </a:spcAft>
              <a:buClr>
                <a:schemeClr val="dk1"/>
              </a:buClr>
              <a:buSzPts val="2000"/>
              <a:buChar char="•"/>
            </a:pPr>
            <a:r>
              <a:rPr lang="en-US" sz="2000"/>
              <a:t>Azure Container</a:t>
            </a:r>
            <a:endParaRPr/>
          </a:p>
          <a:p>
            <a:pPr indent="-228600" lvl="0" marL="228600" rtl="0" algn="l">
              <a:lnSpc>
                <a:spcPct val="90000"/>
              </a:lnSpc>
              <a:spcBef>
                <a:spcPts val="1000"/>
              </a:spcBef>
              <a:spcAft>
                <a:spcPts val="0"/>
              </a:spcAft>
              <a:buClr>
                <a:schemeClr val="dk1"/>
              </a:buClr>
              <a:buSzPts val="2000"/>
              <a:buChar char="•"/>
            </a:pPr>
            <a:r>
              <a:rPr lang="en-US" sz="2000"/>
              <a:t>Azure Security</a:t>
            </a:r>
            <a:endParaRPr/>
          </a:p>
        </p:txBody>
      </p:sp>
      <p:pic>
        <p:nvPicPr>
          <p:cNvPr descr="What is Microsoft Azure? - An Introduction to Azure" id="240" name="Google Shape;240;p18"/>
          <p:cNvPicPr preferRelativeResize="0"/>
          <p:nvPr/>
        </p:nvPicPr>
        <p:blipFill rotWithShape="1">
          <a:blip r:embed="rId3">
            <a:alphaModFix/>
          </a:blip>
          <a:srcRect b="0" l="0" r="0" t="0"/>
          <a:stretch/>
        </p:blipFill>
        <p:spPr>
          <a:xfrm>
            <a:off x="3908314" y="1940438"/>
            <a:ext cx="8070774" cy="3631849"/>
          </a:xfrm>
          <a:prstGeom prst="rect">
            <a:avLst/>
          </a:prstGeom>
          <a:noFill/>
          <a:ln>
            <a:noFill/>
          </a:ln>
        </p:spPr>
      </p:pic>
      <p:sp>
        <p:nvSpPr>
          <p:cNvPr id="241" name="Google Shape;241;p18"/>
          <p:cNvSpPr/>
          <p:nvPr/>
        </p:nvSpPr>
        <p:spPr>
          <a:xfrm rot="10800000">
            <a:off x="5381624" y="6209414"/>
            <a:ext cx="6810375" cy="648586"/>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ea0a93e0c3_0_1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48" name="Google Shape;248;g2ea0a93e0c3_0_1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6" name="Google Shape;96;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At the core of this lesson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You will learn</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Building Blocks of Digital world</a:t>
            </a:r>
            <a:endParaRPr/>
          </a:p>
          <a:p>
            <a:pPr indent="-228600" lvl="0" marL="228600" rtl="0" algn="l">
              <a:lnSpc>
                <a:spcPct val="90000"/>
              </a:lnSpc>
              <a:spcBef>
                <a:spcPts val="1000"/>
              </a:spcBef>
              <a:spcAft>
                <a:spcPts val="0"/>
              </a:spcAft>
              <a:buClr>
                <a:schemeClr val="dk1"/>
              </a:buClr>
              <a:buSzPct val="100000"/>
              <a:buChar char="•"/>
            </a:pPr>
            <a:r>
              <a:rPr lang="en-US"/>
              <a:t>Basic Computing Technology</a:t>
            </a:r>
            <a:endParaRPr/>
          </a:p>
          <a:p>
            <a:pPr indent="-228600" lvl="0" marL="228600" rtl="0" algn="l">
              <a:lnSpc>
                <a:spcPct val="90000"/>
              </a:lnSpc>
              <a:spcBef>
                <a:spcPts val="1000"/>
              </a:spcBef>
              <a:spcAft>
                <a:spcPts val="0"/>
              </a:spcAft>
              <a:buClr>
                <a:schemeClr val="dk1"/>
              </a:buClr>
              <a:buSzPct val="100000"/>
              <a:buChar char="•"/>
            </a:pPr>
            <a:r>
              <a:rPr lang="en-US"/>
              <a:t>Servers and Data centers</a:t>
            </a:r>
            <a:endParaRPr/>
          </a:p>
          <a:p>
            <a:pPr indent="-228600" lvl="0" marL="228600" rtl="0" algn="l">
              <a:lnSpc>
                <a:spcPct val="90000"/>
              </a:lnSpc>
              <a:spcBef>
                <a:spcPts val="1000"/>
              </a:spcBef>
              <a:spcAft>
                <a:spcPts val="0"/>
              </a:spcAft>
              <a:buClr>
                <a:schemeClr val="dk1"/>
              </a:buClr>
              <a:buSzPct val="100000"/>
              <a:buChar char="•"/>
            </a:pPr>
            <a:r>
              <a:rPr lang="en-US"/>
              <a:t>Virtual Machine</a:t>
            </a:r>
            <a:endParaRPr/>
          </a:p>
          <a:p>
            <a:pPr indent="-228600" lvl="0" marL="228600" rtl="0" algn="l">
              <a:lnSpc>
                <a:spcPct val="90000"/>
              </a:lnSpc>
              <a:spcBef>
                <a:spcPts val="1000"/>
              </a:spcBef>
              <a:spcAft>
                <a:spcPts val="0"/>
              </a:spcAft>
              <a:buClr>
                <a:schemeClr val="dk1"/>
              </a:buClr>
              <a:buSzPct val="100000"/>
              <a:buChar char="•"/>
            </a:pPr>
            <a:r>
              <a:rPr lang="en-US"/>
              <a:t>Introduction to cloud computing</a:t>
            </a:r>
            <a:br>
              <a:rPr lang="en-US"/>
            </a:b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g2ea0a93e0c3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5" name="Google Shape;255;g2ea0a93e0c3_0_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2ea0a93e0c3_0_1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2" name="Google Shape;262;g2ea0a93e0c3_0_1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7" name="Shape 267"/>
        <p:cNvGrpSpPr/>
        <p:nvPr/>
      </p:nvGrpSpPr>
      <p:grpSpPr>
        <a:xfrm>
          <a:off x="0" y="0"/>
          <a:ext cx="0" cy="0"/>
          <a:chOff x="0" y="0"/>
          <a:chExt cx="0" cy="0"/>
        </a:xfrm>
      </p:grpSpPr>
      <p:sp>
        <p:nvSpPr>
          <p:cNvPr id="268" name="Google Shape;268;p1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19"/>
          <p:cNvSpPr txBox="1"/>
          <p:nvPr>
            <p:ph type="title"/>
          </p:nvPr>
        </p:nvSpPr>
        <p:spPr>
          <a:xfrm>
            <a:off x="630936" y="640080"/>
            <a:ext cx="4818888" cy="148132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000"/>
              <a:buFont typeface="Calibri"/>
              <a:buNone/>
            </a:pPr>
            <a:r>
              <a:rPr lang="en-US" sz="5000"/>
              <a:t>Azure Access methods</a:t>
            </a:r>
            <a:endParaRPr sz="5000"/>
          </a:p>
        </p:txBody>
      </p:sp>
      <p:sp>
        <p:nvSpPr>
          <p:cNvPr id="270" name="Google Shape;270;p19"/>
          <p:cNvSpPr/>
          <p:nvPr/>
        </p:nvSpPr>
        <p:spPr>
          <a:xfrm>
            <a:off x="643278" y="2372868"/>
            <a:ext cx="3255095" cy="18288"/>
          </a:xfrm>
          <a:custGeom>
            <a:rect b="b" l="l" r="r" t="t"/>
            <a:pathLst>
              <a:path extrusionOk="0" fill="none" h="18288" w="3255095">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extrusionOk="0" h="18288" w="3255095">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cap="rnd" cmpd="sng" w="3810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1" name="Google Shape;271;p19"/>
          <p:cNvSpPr txBox="1"/>
          <p:nvPr>
            <p:ph idx="1" type="body"/>
          </p:nvPr>
        </p:nvSpPr>
        <p:spPr>
          <a:xfrm>
            <a:off x="630936" y="2660904"/>
            <a:ext cx="4818888" cy="354787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200"/>
              <a:buChar char="•"/>
            </a:pPr>
            <a:r>
              <a:rPr b="0" i="0" lang="en-US" sz="2200">
                <a:latin typeface="Arial"/>
                <a:ea typeface="Arial"/>
                <a:cs typeface="Arial"/>
                <a:sym typeface="Arial"/>
              </a:rPr>
              <a:t>Azure Portal</a:t>
            </a:r>
            <a:endParaRPr/>
          </a:p>
          <a:p>
            <a:pPr indent="-228600" lvl="0" marL="228600" rtl="0" algn="l">
              <a:lnSpc>
                <a:spcPct val="90000"/>
              </a:lnSpc>
              <a:spcBef>
                <a:spcPts val="1000"/>
              </a:spcBef>
              <a:spcAft>
                <a:spcPts val="0"/>
              </a:spcAft>
              <a:buClr>
                <a:schemeClr val="dk1"/>
              </a:buClr>
              <a:buSzPts val="2200"/>
              <a:buChar char="•"/>
            </a:pPr>
            <a:r>
              <a:rPr b="0" i="0" lang="en-US" sz="2200">
                <a:latin typeface="Arial"/>
                <a:ea typeface="Arial"/>
                <a:cs typeface="Arial"/>
                <a:sym typeface="Arial"/>
              </a:rPr>
              <a:t>Azure Command-Line Interface (CLI):</a:t>
            </a:r>
            <a:endParaRPr sz="2200">
              <a:latin typeface="Arial"/>
              <a:ea typeface="Arial"/>
              <a:cs typeface="Arial"/>
              <a:sym typeface="Arial"/>
            </a:endParaRPr>
          </a:p>
          <a:p>
            <a:pPr indent="-228600" lvl="0" marL="228600" rtl="0" algn="l">
              <a:lnSpc>
                <a:spcPct val="90000"/>
              </a:lnSpc>
              <a:spcBef>
                <a:spcPts val="1000"/>
              </a:spcBef>
              <a:spcAft>
                <a:spcPts val="0"/>
              </a:spcAft>
              <a:buClr>
                <a:schemeClr val="dk1"/>
              </a:buClr>
              <a:buSzPts val="2200"/>
              <a:buChar char="•"/>
            </a:pPr>
            <a:r>
              <a:rPr b="0" i="0" lang="en-US" sz="2200">
                <a:latin typeface="Arial"/>
                <a:ea typeface="Arial"/>
                <a:cs typeface="Arial"/>
                <a:sym typeface="Arial"/>
              </a:rPr>
              <a:t>Azure PowerShell</a:t>
            </a:r>
            <a:endParaRPr/>
          </a:p>
          <a:p>
            <a:pPr indent="-228600" lvl="0" marL="228600" rtl="0" algn="l">
              <a:lnSpc>
                <a:spcPct val="90000"/>
              </a:lnSpc>
              <a:spcBef>
                <a:spcPts val="1000"/>
              </a:spcBef>
              <a:spcAft>
                <a:spcPts val="0"/>
              </a:spcAft>
              <a:buClr>
                <a:schemeClr val="dk1"/>
              </a:buClr>
              <a:buSzPts val="2200"/>
              <a:buChar char="•"/>
            </a:pPr>
            <a:r>
              <a:rPr b="0" i="0" lang="en-US" sz="2200">
                <a:latin typeface="Arial"/>
                <a:ea typeface="Arial"/>
                <a:cs typeface="Arial"/>
                <a:sym typeface="Arial"/>
              </a:rPr>
              <a:t>Azure Software Development Kits (SDKs)</a:t>
            </a:r>
            <a:endParaRPr sz="2200">
              <a:latin typeface="Arial"/>
              <a:ea typeface="Arial"/>
              <a:cs typeface="Arial"/>
              <a:sym typeface="Arial"/>
            </a:endParaRPr>
          </a:p>
          <a:p>
            <a:pPr indent="0" lvl="0" marL="0" rtl="0" algn="l">
              <a:lnSpc>
                <a:spcPct val="90000"/>
              </a:lnSpc>
              <a:spcBef>
                <a:spcPts val="1000"/>
              </a:spcBef>
              <a:spcAft>
                <a:spcPts val="0"/>
              </a:spcAft>
              <a:buClr>
                <a:schemeClr val="dk1"/>
              </a:buClr>
              <a:buSzPts val="2200"/>
              <a:buNone/>
            </a:pPr>
            <a:r>
              <a:t/>
            </a:r>
            <a:endParaRPr sz="2200"/>
          </a:p>
        </p:txBody>
      </p:sp>
      <p:pic>
        <p:nvPicPr>
          <p:cNvPr descr="AZ900: Azure Resource Manager and Resource Groups — Skylines Academy" id="272" name="Google Shape;272;p19"/>
          <p:cNvPicPr preferRelativeResize="0"/>
          <p:nvPr/>
        </p:nvPicPr>
        <p:blipFill rotWithShape="1">
          <a:blip r:embed="rId3">
            <a:alphaModFix/>
          </a:blip>
          <a:srcRect b="0" l="0" r="0" t="0"/>
          <a:stretch/>
        </p:blipFill>
        <p:spPr>
          <a:xfrm>
            <a:off x="6102096" y="2220468"/>
            <a:ext cx="5458968" cy="28731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ea0a93e0c3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g2ea0a93e0c3_0_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Hands-on </a:t>
            </a:r>
            <a:endParaRPr/>
          </a:p>
        </p:txBody>
      </p:sp>
      <p:sp>
        <p:nvSpPr>
          <p:cNvPr id="286" name="Google Shape;286;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Creating an Azure free account and navigating the Azure portal.</a:t>
            </a:r>
            <a:endParaRPr/>
          </a:p>
          <a:p>
            <a:pPr indent="-228600" lvl="0" marL="228600" rtl="0" algn="l">
              <a:lnSpc>
                <a:spcPct val="90000"/>
              </a:lnSpc>
              <a:spcBef>
                <a:spcPts val="1000"/>
              </a:spcBef>
              <a:spcAft>
                <a:spcPts val="0"/>
              </a:spcAft>
              <a:buClr>
                <a:schemeClr val="dk1"/>
              </a:buClr>
              <a:buSzPts val="2800"/>
              <a:buChar char="•"/>
            </a:pPr>
            <a:r>
              <a:rPr lang="en-US"/>
              <a:t>Trainer - Demonstration – Azure Dashboard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idx="1" type="body"/>
          </p:nvPr>
        </p:nvSpPr>
        <p:spPr>
          <a:xfrm>
            <a:off x="838200" y="751840"/>
            <a:ext cx="10515600" cy="54251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Building Blocks of Digital world</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1.Computers</a:t>
            </a:r>
            <a:endParaRPr/>
          </a:p>
          <a:p>
            <a:pPr indent="0" lvl="0" marL="0" rtl="0" algn="l">
              <a:lnSpc>
                <a:spcPct val="90000"/>
              </a:lnSpc>
              <a:spcBef>
                <a:spcPts val="1000"/>
              </a:spcBef>
              <a:spcAft>
                <a:spcPts val="0"/>
              </a:spcAft>
              <a:buClr>
                <a:schemeClr val="dk1"/>
              </a:buClr>
              <a:buSzPts val="2800"/>
              <a:buNone/>
            </a:pPr>
            <a:r>
              <a:rPr lang="en-US"/>
              <a:t>2. Data</a:t>
            </a:r>
            <a:endParaRPr/>
          </a:p>
          <a:p>
            <a:pPr indent="0" lvl="0" marL="0" rtl="0" algn="l">
              <a:lnSpc>
                <a:spcPct val="90000"/>
              </a:lnSpc>
              <a:spcBef>
                <a:spcPts val="1000"/>
              </a:spcBef>
              <a:spcAft>
                <a:spcPts val="0"/>
              </a:spcAft>
              <a:buClr>
                <a:schemeClr val="dk1"/>
              </a:buClr>
              <a:buSzPts val="2800"/>
              <a:buNone/>
            </a:pPr>
            <a:r>
              <a:rPr lang="en-US"/>
              <a:t>3. Internet</a:t>
            </a:r>
            <a:endParaRPr/>
          </a:p>
          <a:p>
            <a:pPr indent="0" lvl="0" marL="0" rtl="0" algn="l">
              <a:lnSpc>
                <a:spcPct val="90000"/>
              </a:lnSpc>
              <a:spcBef>
                <a:spcPts val="1000"/>
              </a:spcBef>
              <a:spcAft>
                <a:spcPts val="0"/>
              </a:spcAft>
              <a:buClr>
                <a:schemeClr val="dk1"/>
              </a:buClr>
              <a:buSzPts val="2800"/>
              <a:buNone/>
            </a:pPr>
            <a:r>
              <a:rPr lang="en-US"/>
              <a:t>4.Software</a:t>
            </a:r>
            <a:endParaRPr/>
          </a:p>
          <a:p>
            <a:pPr indent="0" lvl="0" marL="0" rtl="0" algn="l">
              <a:lnSpc>
                <a:spcPct val="90000"/>
              </a:lnSpc>
              <a:spcBef>
                <a:spcPts val="1000"/>
              </a:spcBef>
              <a:spcAft>
                <a:spcPts val="0"/>
              </a:spcAft>
              <a:buClr>
                <a:schemeClr val="dk1"/>
              </a:buClr>
              <a:buSzPts val="2800"/>
              <a:buNone/>
            </a:pPr>
            <a:r>
              <a:rPr lang="en-US"/>
              <a:t>5. Algorithms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6. Networks</a:t>
            </a:r>
            <a:endParaRPr/>
          </a:p>
          <a:p>
            <a:pPr indent="0" lvl="0" marL="0" rtl="0" algn="l">
              <a:lnSpc>
                <a:spcPct val="90000"/>
              </a:lnSpc>
              <a:spcBef>
                <a:spcPts val="1000"/>
              </a:spcBef>
              <a:spcAft>
                <a:spcPts val="0"/>
              </a:spcAft>
              <a:buClr>
                <a:schemeClr val="dk1"/>
              </a:buClr>
              <a:buSzPts val="2800"/>
              <a:buNone/>
            </a:pPr>
            <a:r>
              <a:rPr lang="en-US"/>
              <a:t>7. Cloud Computing</a:t>
            </a:r>
            <a:endParaRPr/>
          </a:p>
          <a:p>
            <a:pPr indent="0" lvl="0" marL="0" rtl="0" algn="l">
              <a:lnSpc>
                <a:spcPct val="90000"/>
              </a:lnSpc>
              <a:spcBef>
                <a:spcPts val="1000"/>
              </a:spcBef>
              <a:spcAft>
                <a:spcPts val="0"/>
              </a:spcAft>
              <a:buClr>
                <a:schemeClr val="dk1"/>
              </a:buClr>
              <a:buSzPts val="2800"/>
              <a:buNone/>
            </a:pPr>
            <a:r>
              <a:rPr lang="en-US"/>
              <a:t>8. Cyber security </a:t>
            </a:r>
            <a:endParaRPr/>
          </a:p>
          <a:p>
            <a:pPr indent="0" lvl="0" marL="0" rtl="0" algn="l">
              <a:lnSpc>
                <a:spcPct val="90000"/>
              </a:lnSpc>
              <a:spcBef>
                <a:spcPts val="1000"/>
              </a:spcBef>
              <a:spcAft>
                <a:spcPts val="0"/>
              </a:spcAft>
              <a:buClr>
                <a:schemeClr val="dk1"/>
              </a:buClr>
              <a:buSzPts val="2800"/>
              <a:buNone/>
            </a:pPr>
            <a:r>
              <a:rPr lang="en-US"/>
              <a:t>9. IOT</a:t>
            </a:r>
            <a:endParaRPr/>
          </a:p>
          <a:p>
            <a:pPr indent="0" lvl="0" marL="0" rtl="0" algn="l">
              <a:lnSpc>
                <a:spcPct val="90000"/>
              </a:lnSpc>
              <a:spcBef>
                <a:spcPts val="1000"/>
              </a:spcBef>
              <a:spcAft>
                <a:spcPts val="0"/>
              </a:spcAft>
              <a:buClr>
                <a:schemeClr val="dk1"/>
              </a:buClr>
              <a:buSzPts val="2800"/>
              <a:buNone/>
            </a:pPr>
            <a:r>
              <a:rPr lang="en-US"/>
              <a:t>10. Internet of Things(IOT)</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4" name="Shape 114"/>
        <p:cNvGrpSpPr/>
        <p:nvPr/>
      </p:nvGrpSpPr>
      <p:grpSpPr>
        <a:xfrm>
          <a:off x="0" y="0"/>
          <a:ext cx="0" cy="0"/>
          <a:chOff x="0" y="0"/>
          <a:chExt cx="0" cy="0"/>
        </a:xfrm>
      </p:grpSpPr>
      <p:sp>
        <p:nvSpPr>
          <p:cNvPr id="115" name="Google Shape;115;p5"/>
          <p:cNvSpPr/>
          <p:nvPr/>
        </p:nvSpPr>
        <p:spPr>
          <a:xfrm>
            <a:off x="0" y="152400"/>
            <a:ext cx="12189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6" name="Google Shape;116;p5"/>
          <p:cNvSpPr txBox="1"/>
          <p:nvPr>
            <p:ph idx="1" type="body"/>
          </p:nvPr>
        </p:nvSpPr>
        <p:spPr>
          <a:xfrm>
            <a:off x="838201" y="2013625"/>
            <a:ext cx="5269301" cy="41633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400"/>
              <a:buChar char="•"/>
            </a:pPr>
            <a:r>
              <a:rPr lang="en-US" sz="1400"/>
              <a:t>Basic Computing Terminology</a:t>
            </a:r>
            <a:endParaRPr/>
          </a:p>
          <a:p>
            <a:pPr indent="-139700" lvl="0" marL="228600" rtl="0" algn="l">
              <a:lnSpc>
                <a:spcPct val="90000"/>
              </a:lnSpc>
              <a:spcBef>
                <a:spcPts val="1000"/>
              </a:spcBef>
              <a:spcAft>
                <a:spcPts val="0"/>
              </a:spcAft>
              <a:buClr>
                <a:schemeClr val="dk1"/>
              </a:buClr>
              <a:buSzPts val="1400"/>
              <a:buNone/>
            </a:pPr>
            <a:r>
              <a:t/>
            </a:r>
            <a:endParaRPr sz="1400"/>
          </a:p>
          <a:p>
            <a:pPr indent="-228600" lvl="1" marL="685800" rtl="0" algn="l">
              <a:lnSpc>
                <a:spcPct val="90000"/>
              </a:lnSpc>
              <a:spcBef>
                <a:spcPts val="500"/>
              </a:spcBef>
              <a:spcAft>
                <a:spcPts val="0"/>
              </a:spcAft>
              <a:buClr>
                <a:schemeClr val="dk1"/>
              </a:buClr>
              <a:buSzPts val="1400"/>
              <a:buChar char="•"/>
            </a:pPr>
            <a:r>
              <a:rPr lang="en-US" sz="1400"/>
              <a:t>Hardware / Software </a:t>
            </a:r>
            <a:endParaRPr/>
          </a:p>
          <a:p>
            <a:pPr indent="-228600" lvl="1" marL="685800" rtl="0" algn="l">
              <a:lnSpc>
                <a:spcPct val="90000"/>
              </a:lnSpc>
              <a:spcBef>
                <a:spcPts val="500"/>
              </a:spcBef>
              <a:spcAft>
                <a:spcPts val="0"/>
              </a:spcAft>
              <a:buClr>
                <a:schemeClr val="dk1"/>
              </a:buClr>
              <a:buSzPts val="1400"/>
              <a:buChar char="•"/>
            </a:pPr>
            <a:r>
              <a:rPr lang="en-US" sz="1400"/>
              <a:t>Operating System </a:t>
            </a:r>
            <a:endParaRPr/>
          </a:p>
          <a:p>
            <a:pPr indent="-228600" lvl="1" marL="685800" rtl="0" algn="l">
              <a:lnSpc>
                <a:spcPct val="90000"/>
              </a:lnSpc>
              <a:spcBef>
                <a:spcPts val="500"/>
              </a:spcBef>
              <a:spcAft>
                <a:spcPts val="0"/>
              </a:spcAft>
              <a:buClr>
                <a:schemeClr val="dk1"/>
              </a:buClr>
              <a:buSzPts val="1400"/>
              <a:buChar char="•"/>
            </a:pPr>
            <a:r>
              <a:rPr lang="en-US" sz="1400"/>
              <a:t>Components of computer</a:t>
            </a:r>
            <a:endParaRPr/>
          </a:p>
          <a:p>
            <a:pPr indent="0" lvl="1" marL="457200" rtl="0" algn="l">
              <a:lnSpc>
                <a:spcPct val="90000"/>
              </a:lnSpc>
              <a:spcBef>
                <a:spcPts val="500"/>
              </a:spcBef>
              <a:spcAft>
                <a:spcPts val="0"/>
              </a:spcAft>
              <a:buClr>
                <a:schemeClr val="dk1"/>
              </a:buClr>
              <a:buSzPts val="1400"/>
              <a:buNone/>
            </a:pPr>
            <a:r>
              <a:rPr lang="en-US" sz="1400"/>
              <a:t>e.g. memory, processor, storage &amp; Peripherals</a:t>
            </a:r>
            <a:endParaRPr/>
          </a:p>
          <a:p>
            <a:pPr indent="0" lvl="1" marL="457200" rtl="0" algn="l">
              <a:lnSpc>
                <a:spcPct val="90000"/>
              </a:lnSpc>
              <a:spcBef>
                <a:spcPts val="500"/>
              </a:spcBef>
              <a:spcAft>
                <a:spcPts val="0"/>
              </a:spcAft>
              <a:buClr>
                <a:schemeClr val="dk1"/>
              </a:buClr>
              <a:buSzPts val="1400"/>
              <a:buNone/>
            </a:pPr>
            <a:r>
              <a:t/>
            </a:r>
            <a:endParaRPr sz="1400"/>
          </a:p>
          <a:p>
            <a:pPr indent="0" lvl="1" marL="457200" rtl="0" algn="l">
              <a:lnSpc>
                <a:spcPct val="90000"/>
              </a:lnSpc>
              <a:spcBef>
                <a:spcPts val="500"/>
              </a:spcBef>
              <a:spcAft>
                <a:spcPts val="0"/>
              </a:spcAft>
              <a:buClr>
                <a:schemeClr val="dk1"/>
              </a:buClr>
              <a:buSzPts val="1400"/>
              <a:buNone/>
            </a:pPr>
            <a:r>
              <a:rPr lang="en-US" sz="1400"/>
              <a:t>Processor : </a:t>
            </a:r>
            <a:endParaRPr/>
          </a:p>
          <a:p>
            <a:pPr indent="0" lvl="1" marL="457200" rtl="0" algn="l">
              <a:lnSpc>
                <a:spcPct val="90000"/>
              </a:lnSpc>
              <a:spcBef>
                <a:spcPts val="500"/>
              </a:spcBef>
              <a:spcAft>
                <a:spcPts val="0"/>
              </a:spcAft>
              <a:buClr>
                <a:schemeClr val="dk1"/>
              </a:buClr>
              <a:buSzPts val="1400"/>
              <a:buNone/>
            </a:pPr>
            <a:r>
              <a:t/>
            </a:r>
            <a:endParaRPr sz="1400"/>
          </a:p>
          <a:p>
            <a:pPr indent="-228600" lvl="1" marL="685800" rtl="0" algn="l">
              <a:lnSpc>
                <a:spcPct val="90000"/>
              </a:lnSpc>
              <a:spcBef>
                <a:spcPts val="500"/>
              </a:spcBef>
              <a:spcAft>
                <a:spcPts val="0"/>
              </a:spcAft>
              <a:buClr>
                <a:schemeClr val="dk1"/>
              </a:buClr>
              <a:buSzPts val="1400"/>
              <a:buChar char="•"/>
            </a:pPr>
            <a:r>
              <a:rPr lang="en-US" sz="1400"/>
              <a:t>A processor, also known as a central processing unit (CPU), is a crucial component of a computer or electronic device. It serves as the brain of the system, responsible for executing instructions and performing calculations required for the device to function.</a:t>
            </a:r>
            <a:endParaRPr/>
          </a:p>
          <a:p>
            <a:pPr indent="0" lvl="1" marL="457200" rtl="0" algn="l">
              <a:lnSpc>
                <a:spcPct val="90000"/>
              </a:lnSpc>
              <a:spcBef>
                <a:spcPts val="500"/>
              </a:spcBef>
              <a:spcAft>
                <a:spcPts val="0"/>
              </a:spcAft>
              <a:buClr>
                <a:schemeClr val="dk1"/>
              </a:buClr>
              <a:buSzPts val="1400"/>
              <a:buNone/>
            </a:pPr>
            <a:r>
              <a:t/>
            </a:r>
            <a:endParaRPr sz="1400"/>
          </a:p>
          <a:p>
            <a:pPr indent="0" lvl="1" marL="457200" rtl="0" algn="l">
              <a:lnSpc>
                <a:spcPct val="90000"/>
              </a:lnSpc>
              <a:spcBef>
                <a:spcPts val="500"/>
              </a:spcBef>
              <a:spcAft>
                <a:spcPts val="0"/>
              </a:spcAft>
              <a:buClr>
                <a:schemeClr val="dk1"/>
              </a:buClr>
              <a:buSzPts val="1400"/>
              <a:buNone/>
            </a:pPr>
            <a:r>
              <a:rPr lang="en-US" sz="1400"/>
              <a:t> </a:t>
            </a:r>
            <a:endParaRPr/>
          </a:p>
          <a:p>
            <a:pPr indent="0" lvl="1" marL="457200" rtl="0" algn="l">
              <a:lnSpc>
                <a:spcPct val="90000"/>
              </a:lnSpc>
              <a:spcBef>
                <a:spcPts val="500"/>
              </a:spcBef>
              <a:spcAft>
                <a:spcPts val="0"/>
              </a:spcAft>
              <a:buClr>
                <a:schemeClr val="dk1"/>
              </a:buClr>
              <a:buSzPts val="1400"/>
              <a:buNone/>
            </a:pPr>
            <a:r>
              <a:t/>
            </a:r>
            <a:endParaRPr sz="1400"/>
          </a:p>
          <a:p>
            <a:pPr indent="0" lvl="0" marL="0" rtl="0" algn="l">
              <a:lnSpc>
                <a:spcPct val="90000"/>
              </a:lnSpc>
              <a:spcBef>
                <a:spcPts val="1000"/>
              </a:spcBef>
              <a:spcAft>
                <a:spcPts val="0"/>
              </a:spcAft>
              <a:buClr>
                <a:schemeClr val="dk1"/>
              </a:buClr>
              <a:buSzPts val="1400"/>
              <a:buNone/>
            </a:pPr>
            <a:r>
              <a:t/>
            </a:r>
            <a:endParaRPr sz="1400"/>
          </a:p>
        </p:txBody>
      </p:sp>
      <p:pic>
        <p:nvPicPr>
          <p:cNvPr descr="Intel i5-7600K Processor - Buy Intel i5-7600K Processor Online at Low ..." id="117" name="Google Shape;117;p5"/>
          <p:cNvPicPr preferRelativeResize="0"/>
          <p:nvPr/>
        </p:nvPicPr>
        <p:blipFill rotWithShape="1">
          <a:blip r:embed="rId3">
            <a:alphaModFix/>
          </a:blip>
          <a:srcRect b="16465" l="0" r="1" t="15404"/>
          <a:stretch/>
        </p:blipFill>
        <p:spPr>
          <a:xfrm>
            <a:off x="6573962" y="2013626"/>
            <a:ext cx="4488714" cy="3576825"/>
          </a:xfrm>
          <a:custGeom>
            <a:rect b="b" l="l" r="r" t="t"/>
            <a:pathLst>
              <a:path extrusionOk="0" h="3576825" w="4488714">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6"/>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4" name="Google Shape;12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Main memory(RAM)</a:t>
            </a:r>
            <a:br>
              <a:rPr lang="en-US"/>
            </a:br>
            <a:endParaRPr/>
          </a:p>
        </p:txBody>
      </p:sp>
      <p:sp>
        <p:nvSpPr>
          <p:cNvPr id="125" name="Google Shape;125;p6"/>
          <p:cNvSpPr txBox="1"/>
          <p:nvPr>
            <p:ph idx="1" type="body"/>
          </p:nvPr>
        </p:nvSpPr>
        <p:spPr>
          <a:xfrm>
            <a:off x="838201" y="2013625"/>
            <a:ext cx="5269301" cy="41633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0" i="0" lang="en-US" sz="2000">
                <a:latin typeface="Arial"/>
                <a:ea typeface="Arial"/>
                <a:cs typeface="Arial"/>
                <a:sym typeface="Arial"/>
              </a:rPr>
              <a:t>Main memory, also known as primary memory or random-access memory (RAM), is a type of computer memory that provides fast and temporary storage for data and instructions that are actively being processed by the central processing unit (CPU). </a:t>
            </a:r>
            <a:endParaRPr/>
          </a:p>
          <a:p>
            <a:pPr indent="0" lvl="0" marL="0" rtl="0" algn="l">
              <a:lnSpc>
                <a:spcPct val="90000"/>
              </a:lnSpc>
              <a:spcBef>
                <a:spcPts val="1000"/>
              </a:spcBef>
              <a:spcAft>
                <a:spcPts val="0"/>
              </a:spcAft>
              <a:buClr>
                <a:schemeClr val="dk1"/>
              </a:buClr>
              <a:buSzPts val="2000"/>
              <a:buNone/>
            </a:pPr>
            <a:r>
              <a:t/>
            </a:r>
            <a:endParaRPr sz="2000">
              <a:latin typeface="Arial"/>
              <a:ea typeface="Arial"/>
              <a:cs typeface="Arial"/>
              <a:sym typeface="Arial"/>
            </a:endParaRPr>
          </a:p>
          <a:p>
            <a:pPr indent="0" lvl="0" marL="0" rtl="0" algn="l">
              <a:lnSpc>
                <a:spcPct val="90000"/>
              </a:lnSpc>
              <a:spcBef>
                <a:spcPts val="1000"/>
              </a:spcBef>
              <a:spcAft>
                <a:spcPts val="0"/>
              </a:spcAft>
              <a:buClr>
                <a:schemeClr val="dk1"/>
              </a:buClr>
              <a:buSzPts val="2000"/>
              <a:buNone/>
            </a:pPr>
            <a:r>
              <a:rPr b="0" i="0" lang="en-US" sz="2000">
                <a:latin typeface="Arial"/>
                <a:ea typeface="Arial"/>
                <a:cs typeface="Arial"/>
                <a:sym typeface="Arial"/>
              </a:rPr>
              <a:t>Main memory is directly accessible by the CPU, allowing for rapid data retrieval and storage. It is used to hold the operating system, applications, and data that are currently in use. </a:t>
            </a:r>
            <a:endParaRPr sz="2000"/>
          </a:p>
        </p:txBody>
      </p:sp>
      <p:pic>
        <p:nvPicPr>
          <p:cNvPr descr="Tech Primer: DDR4 RAM" id="126" name="Google Shape;126;p6"/>
          <p:cNvPicPr preferRelativeResize="0"/>
          <p:nvPr/>
        </p:nvPicPr>
        <p:blipFill rotWithShape="1">
          <a:blip r:embed="rId3">
            <a:alphaModFix/>
          </a:blip>
          <a:srcRect b="2" l="3660" r="12887" t="0"/>
          <a:stretch/>
        </p:blipFill>
        <p:spPr>
          <a:xfrm>
            <a:off x="6573962" y="2013626"/>
            <a:ext cx="4488714" cy="3576825"/>
          </a:xfrm>
          <a:custGeom>
            <a:rect b="b" l="l" r="r" t="t"/>
            <a:pathLst>
              <a:path extrusionOk="0" h="3576825" w="4488714">
                <a:moveTo>
                  <a:pt x="713492" y="15"/>
                </a:moveTo>
                <a:cubicBezTo>
                  <a:pt x="723739" y="278"/>
                  <a:pt x="734339" y="3967"/>
                  <a:pt x="743942" y="5139"/>
                </a:cubicBezTo>
                <a:cubicBezTo>
                  <a:pt x="955929" y="31374"/>
                  <a:pt x="1167914" y="59717"/>
                  <a:pt x="1380134" y="84780"/>
                </a:cubicBezTo>
                <a:cubicBezTo>
                  <a:pt x="1578535" y="108204"/>
                  <a:pt x="1778340" y="113591"/>
                  <a:pt x="1977677" y="125771"/>
                </a:cubicBezTo>
                <a:cubicBezTo>
                  <a:pt x="2218942" y="140529"/>
                  <a:pt x="2459740" y="161377"/>
                  <a:pt x="2699600" y="194169"/>
                </a:cubicBezTo>
                <a:cubicBezTo>
                  <a:pt x="2866144" y="217126"/>
                  <a:pt x="3034328" y="233053"/>
                  <a:pt x="3203214" y="214783"/>
                </a:cubicBezTo>
                <a:cubicBezTo>
                  <a:pt x="3211646" y="213845"/>
                  <a:pt x="3221250" y="210801"/>
                  <a:pt x="3228277" y="213845"/>
                </a:cubicBezTo>
                <a:cubicBezTo>
                  <a:pt x="3310262" y="248045"/>
                  <a:pt x="3399740" y="223449"/>
                  <a:pt x="3484768" y="244999"/>
                </a:cubicBezTo>
                <a:cubicBezTo>
                  <a:pt x="3462984" y="328154"/>
                  <a:pt x="3369523" y="321361"/>
                  <a:pt x="3316820" y="378984"/>
                </a:cubicBezTo>
                <a:cubicBezTo>
                  <a:pt x="3402785" y="401939"/>
                  <a:pt x="3480084" y="425129"/>
                  <a:pt x="3558554" y="442462"/>
                </a:cubicBezTo>
                <a:cubicBezTo>
                  <a:pt x="3641709" y="460733"/>
                  <a:pt x="3712214" y="510158"/>
                  <a:pt x="3793494" y="532176"/>
                </a:cubicBezTo>
                <a:cubicBezTo>
                  <a:pt x="3810829" y="536861"/>
                  <a:pt x="3831676" y="553257"/>
                  <a:pt x="3837766" y="569186"/>
                </a:cubicBezTo>
                <a:cubicBezTo>
                  <a:pt x="3857442" y="620719"/>
                  <a:pt x="4250260" y="765244"/>
                  <a:pt x="4203881" y="811154"/>
                </a:cubicBezTo>
                <a:cubicBezTo>
                  <a:pt x="4184673" y="830128"/>
                  <a:pt x="4159844" y="843714"/>
                  <a:pt x="4133843" y="862453"/>
                </a:cubicBezTo>
                <a:cubicBezTo>
                  <a:pt x="4172962" y="897823"/>
                  <a:pt x="4216998" y="913283"/>
                  <a:pt x="4263846" y="923823"/>
                </a:cubicBezTo>
                <a:cubicBezTo>
                  <a:pt x="4277901" y="927103"/>
                  <a:pt x="4291721" y="933661"/>
                  <a:pt x="4293126" y="949590"/>
                </a:cubicBezTo>
                <a:cubicBezTo>
                  <a:pt x="4294531" y="966220"/>
                  <a:pt x="4280242" y="972778"/>
                  <a:pt x="4268297" y="980509"/>
                </a:cubicBezTo>
                <a:cubicBezTo>
                  <a:pt x="4251666" y="991283"/>
                  <a:pt x="4235503" y="1000654"/>
                  <a:pt x="4214422" y="1002059"/>
                </a:cubicBezTo>
                <a:cubicBezTo>
                  <a:pt x="4179754" y="1004167"/>
                  <a:pt x="4163124" y="1034149"/>
                  <a:pt x="4142980" y="1056636"/>
                </a:cubicBezTo>
                <a:cubicBezTo>
                  <a:pt x="4131736" y="1069286"/>
                  <a:pt x="4126114" y="1094817"/>
                  <a:pt x="4145790" y="1099268"/>
                </a:cubicBezTo>
                <a:cubicBezTo>
                  <a:pt x="4193106" y="1110043"/>
                  <a:pt x="4189358" y="1141197"/>
                  <a:pt x="4188188" y="1176567"/>
                </a:cubicBezTo>
                <a:cubicBezTo>
                  <a:pt x="4186548" y="1220370"/>
                  <a:pt x="4158673" y="1240514"/>
                  <a:pt x="4124474" y="1257380"/>
                </a:cubicBezTo>
                <a:cubicBezTo>
                  <a:pt x="4112762" y="1263235"/>
                  <a:pt x="4096132" y="1263000"/>
                  <a:pt x="4091680" y="1281271"/>
                </a:cubicBezTo>
                <a:cubicBezTo>
                  <a:pt x="4110888" y="1298606"/>
                  <a:pt x="4134312" y="1284551"/>
                  <a:pt x="4154926" y="1289469"/>
                </a:cubicBezTo>
                <a:cubicBezTo>
                  <a:pt x="4172025" y="1293452"/>
                  <a:pt x="4200368" y="1291344"/>
                  <a:pt x="4176944" y="1323200"/>
                </a:cubicBezTo>
                <a:cubicBezTo>
                  <a:pt x="4170150" y="1332335"/>
                  <a:pt x="4178114" y="1339363"/>
                  <a:pt x="4186782" y="1340066"/>
                </a:cubicBezTo>
                <a:cubicBezTo>
                  <a:pt x="4256117" y="1347327"/>
                  <a:pt x="4224260" y="1411743"/>
                  <a:pt x="4246513" y="1445708"/>
                </a:cubicBezTo>
                <a:cubicBezTo>
                  <a:pt x="4252602" y="1455076"/>
                  <a:pt x="4246044" y="1471239"/>
                  <a:pt x="4236440" y="1475221"/>
                </a:cubicBezTo>
                <a:cubicBezTo>
                  <a:pt x="4175069" y="1501456"/>
                  <a:pt x="4166637" y="1563998"/>
                  <a:pt x="4136888" y="1617873"/>
                </a:cubicBezTo>
                <a:cubicBezTo>
                  <a:pt x="4169214" y="1639188"/>
                  <a:pt x="4207863" y="1643873"/>
                  <a:pt x="4242764" y="1657693"/>
                </a:cubicBezTo>
                <a:cubicBezTo>
                  <a:pt x="4279072" y="1672216"/>
                  <a:pt x="4279072" y="1682991"/>
                  <a:pt x="4249089" y="1725153"/>
                </a:cubicBezTo>
                <a:cubicBezTo>
                  <a:pt x="4327090" y="1734290"/>
                  <a:pt x="4327090" y="1734290"/>
                  <a:pt x="4302964" y="1800579"/>
                </a:cubicBezTo>
                <a:cubicBezTo>
                  <a:pt x="4368318" y="1806669"/>
                  <a:pt x="4411417" y="1838057"/>
                  <a:pt x="4421488" y="1906689"/>
                </a:cubicBezTo>
                <a:cubicBezTo>
                  <a:pt x="4426408" y="1939951"/>
                  <a:pt x="4455922" y="1955644"/>
                  <a:pt x="4488714" y="1977897"/>
                </a:cubicBezTo>
                <a:cubicBezTo>
                  <a:pt x="4447958" y="1999448"/>
                  <a:pt x="4420318" y="2044421"/>
                  <a:pt x="4372767" y="1996870"/>
                </a:cubicBezTo>
                <a:cubicBezTo>
                  <a:pt x="4355434" y="1979537"/>
                  <a:pt x="4357072" y="2001555"/>
                  <a:pt x="4354731" y="2007880"/>
                </a:cubicBezTo>
                <a:cubicBezTo>
                  <a:pt x="4349110" y="2023339"/>
                  <a:pt x="4360820" y="2033646"/>
                  <a:pt x="4368551" y="2045357"/>
                </a:cubicBezTo>
                <a:cubicBezTo>
                  <a:pt x="4376046" y="2057070"/>
                  <a:pt x="4384948" y="2069484"/>
                  <a:pt x="4387056" y="2082603"/>
                </a:cubicBezTo>
                <a:cubicBezTo>
                  <a:pt x="4388460" y="2091738"/>
                  <a:pt x="4381668" y="2105088"/>
                  <a:pt x="4374173" y="2111882"/>
                </a:cubicBezTo>
                <a:cubicBezTo>
                  <a:pt x="4334820" y="2147720"/>
                  <a:pt x="4358244" y="2228299"/>
                  <a:pt x="4283756" y="2238606"/>
                </a:cubicBezTo>
                <a:cubicBezTo>
                  <a:pt x="4250260" y="2243289"/>
                  <a:pt x="4234098" y="2272804"/>
                  <a:pt x="4209503" y="2288966"/>
                </a:cubicBezTo>
                <a:cubicBezTo>
                  <a:pt x="4124006" y="2345418"/>
                  <a:pt x="4066851" y="2418032"/>
                  <a:pt x="4040383" y="2517817"/>
                </a:cubicBezTo>
                <a:cubicBezTo>
                  <a:pt x="4033122" y="2545457"/>
                  <a:pt x="4005246" y="2567711"/>
                  <a:pt x="3987210" y="2592071"/>
                </a:cubicBezTo>
                <a:cubicBezTo>
                  <a:pt x="3995878" y="2609873"/>
                  <a:pt x="4043193" y="2571458"/>
                  <a:pt x="4026563" y="2618305"/>
                </a:cubicBezTo>
                <a:cubicBezTo>
                  <a:pt x="4013914" y="2653442"/>
                  <a:pt x="3981588" y="2675226"/>
                  <a:pt x="3951137" y="2696074"/>
                </a:cubicBezTo>
                <a:cubicBezTo>
                  <a:pt x="3916470" y="2719731"/>
                  <a:pt x="3878055" y="2738704"/>
                  <a:pt x="3862360" y="2782506"/>
                </a:cubicBezTo>
                <a:cubicBezTo>
                  <a:pt x="3859081" y="2791877"/>
                  <a:pt x="3848540" y="2801714"/>
                  <a:pt x="3839172" y="2805463"/>
                </a:cubicBezTo>
                <a:cubicBezTo>
                  <a:pt x="3350549" y="3576343"/>
                  <a:pt x="2147734" y="3581495"/>
                  <a:pt x="2009066" y="3576107"/>
                </a:cubicBezTo>
                <a:cubicBezTo>
                  <a:pt x="1841116" y="3569315"/>
                  <a:pt x="1682302" y="3521764"/>
                  <a:pt x="1526534" y="3462502"/>
                </a:cubicBezTo>
                <a:cubicBezTo>
                  <a:pt x="1460712" y="3437439"/>
                  <a:pt x="1399577" y="3401835"/>
                  <a:pt x="1335628" y="3374195"/>
                </a:cubicBezTo>
                <a:cubicBezTo>
                  <a:pt x="1247321" y="3336013"/>
                  <a:pt x="1179158" y="3263165"/>
                  <a:pt x="1091084" y="3232479"/>
                </a:cubicBezTo>
                <a:cubicBezTo>
                  <a:pt x="1000434" y="3200857"/>
                  <a:pt x="922901" y="3143000"/>
                  <a:pt x="829673" y="3118405"/>
                </a:cubicBezTo>
                <a:cubicBezTo>
                  <a:pt x="780484" y="3105288"/>
                  <a:pt x="732933" y="3081631"/>
                  <a:pt x="740662" y="3013935"/>
                </a:cubicBezTo>
                <a:cubicBezTo>
                  <a:pt x="742771" y="2994727"/>
                  <a:pt x="729888" y="2979034"/>
                  <a:pt x="709509" y="2984656"/>
                </a:cubicBezTo>
                <a:cubicBezTo>
                  <a:pt x="670626" y="2995196"/>
                  <a:pt x="653058" y="2967321"/>
                  <a:pt x="631507" y="2946474"/>
                </a:cubicBezTo>
                <a:cubicBezTo>
                  <a:pt x="593093" y="2909465"/>
                  <a:pt x="556552" y="2870113"/>
                  <a:pt x="495415" y="2864022"/>
                </a:cubicBezTo>
                <a:cubicBezTo>
                  <a:pt x="507126" y="2834976"/>
                  <a:pt x="527037" y="2839193"/>
                  <a:pt x="545308" y="2845283"/>
                </a:cubicBezTo>
                <a:cubicBezTo>
                  <a:pt x="593327" y="2861212"/>
                  <a:pt x="640877" y="2879248"/>
                  <a:pt x="688896" y="2895176"/>
                </a:cubicBezTo>
                <a:cubicBezTo>
                  <a:pt x="720284" y="2905483"/>
                  <a:pt x="751438" y="2920006"/>
                  <a:pt x="793367" y="2908527"/>
                </a:cubicBezTo>
                <a:cubicBezTo>
                  <a:pt x="757294" y="2849968"/>
                  <a:pt x="695923" y="2839427"/>
                  <a:pt x="646265" y="2821391"/>
                </a:cubicBezTo>
                <a:cubicBezTo>
                  <a:pt x="584192" y="2798670"/>
                  <a:pt x="547651" y="2755803"/>
                  <a:pt x="503847" y="2708019"/>
                </a:cubicBezTo>
                <a:cubicBezTo>
                  <a:pt x="549524" y="2696541"/>
                  <a:pt x="577867" y="2731678"/>
                  <a:pt x="613705" y="2729803"/>
                </a:cubicBezTo>
                <a:cubicBezTo>
                  <a:pt x="615580" y="2723714"/>
                  <a:pt x="618859" y="2714813"/>
                  <a:pt x="618390" y="2714577"/>
                </a:cubicBezTo>
                <a:cubicBezTo>
                  <a:pt x="559831" y="2688343"/>
                  <a:pt x="532425" y="2639153"/>
                  <a:pt x="523289" y="2579656"/>
                </a:cubicBezTo>
                <a:cubicBezTo>
                  <a:pt x="518605" y="2548972"/>
                  <a:pt x="497289" y="2539368"/>
                  <a:pt x="476207" y="2525313"/>
                </a:cubicBezTo>
                <a:cubicBezTo>
                  <a:pt x="402656" y="2475421"/>
                  <a:pt x="324889" y="2430213"/>
                  <a:pt x="264455" y="2361581"/>
                </a:cubicBezTo>
                <a:cubicBezTo>
                  <a:pt x="334259" y="2370716"/>
                  <a:pt x="390242" y="2415455"/>
                  <a:pt x="465433" y="2434663"/>
                </a:cubicBezTo>
                <a:cubicBezTo>
                  <a:pt x="405702" y="2359238"/>
                  <a:pt x="328402" y="2321058"/>
                  <a:pt x="257897" y="2275380"/>
                </a:cubicBezTo>
                <a:cubicBezTo>
                  <a:pt x="225806" y="2254533"/>
                  <a:pt x="196059" y="2227830"/>
                  <a:pt x="157174" y="2216586"/>
                </a:cubicBezTo>
                <a:cubicBezTo>
                  <a:pt x="143354" y="2212604"/>
                  <a:pt x="120633" y="2204172"/>
                  <a:pt x="131643" y="2181919"/>
                </a:cubicBezTo>
                <a:cubicBezTo>
                  <a:pt x="141011" y="2163415"/>
                  <a:pt x="159516" y="2169035"/>
                  <a:pt x="176382" y="2174423"/>
                </a:cubicBezTo>
                <a:cubicBezTo>
                  <a:pt x="216905" y="2187776"/>
                  <a:pt x="258834" y="2188009"/>
                  <a:pt x="313646" y="2187776"/>
                </a:cubicBezTo>
                <a:cubicBezTo>
                  <a:pt x="267735" y="2126639"/>
                  <a:pt x="183643" y="2144910"/>
                  <a:pt x="144292" y="2080728"/>
                </a:cubicBezTo>
                <a:cubicBezTo>
                  <a:pt x="193481" y="2069484"/>
                  <a:pt x="231428" y="2092674"/>
                  <a:pt x="271249" y="2097124"/>
                </a:cubicBezTo>
                <a:cubicBezTo>
                  <a:pt x="307321" y="2101106"/>
                  <a:pt x="316222" y="2090332"/>
                  <a:pt x="307790" y="2054961"/>
                </a:cubicBezTo>
                <a:cubicBezTo>
                  <a:pt x="294673" y="1999915"/>
                  <a:pt x="314349" y="1971806"/>
                  <a:pt x="366818" y="1986798"/>
                </a:cubicBezTo>
                <a:cubicBezTo>
                  <a:pt x="415539" y="2000852"/>
                  <a:pt x="420692" y="1980240"/>
                  <a:pt x="407575" y="1948852"/>
                </a:cubicBezTo>
                <a:cubicBezTo>
                  <a:pt x="388836" y="1903176"/>
                  <a:pt x="410151" y="1867805"/>
                  <a:pt x="424674" y="1829390"/>
                </a:cubicBezTo>
                <a:cubicBezTo>
                  <a:pt x="446928" y="1770831"/>
                  <a:pt x="437558" y="1742253"/>
                  <a:pt x="389539" y="1698685"/>
                </a:cubicBezTo>
                <a:cubicBezTo>
                  <a:pt x="362602" y="1674323"/>
                  <a:pt x="333557" y="1653711"/>
                  <a:pt x="294438" y="1632630"/>
                </a:cubicBezTo>
                <a:cubicBezTo>
                  <a:pt x="384620" y="1621152"/>
                  <a:pt x="289988" y="1582503"/>
                  <a:pt x="321844" y="1558376"/>
                </a:cubicBezTo>
                <a:cubicBezTo>
                  <a:pt x="385557" y="1548538"/>
                  <a:pt x="437558" y="1625368"/>
                  <a:pt x="524227" y="1603350"/>
                </a:cubicBezTo>
                <a:cubicBezTo>
                  <a:pt x="417179" y="1536825"/>
                  <a:pt x="298889" y="1515041"/>
                  <a:pt x="221356" y="1426500"/>
                </a:cubicBezTo>
                <a:cubicBezTo>
                  <a:pt x="239158" y="1406355"/>
                  <a:pt x="256960" y="1425094"/>
                  <a:pt x="272186" y="1417599"/>
                </a:cubicBezTo>
                <a:cubicBezTo>
                  <a:pt x="271717" y="1412914"/>
                  <a:pt x="272889" y="1405886"/>
                  <a:pt x="270077" y="1403779"/>
                </a:cubicBezTo>
                <a:cubicBezTo>
                  <a:pt x="212221" y="1355525"/>
                  <a:pt x="211283" y="1354355"/>
                  <a:pt x="273356" y="1318749"/>
                </a:cubicBezTo>
                <a:cubicBezTo>
                  <a:pt x="295141" y="1306335"/>
                  <a:pt x="293267" y="1295325"/>
                  <a:pt x="281790" y="1279632"/>
                </a:cubicBezTo>
                <a:cubicBezTo>
                  <a:pt x="273590" y="1268622"/>
                  <a:pt x="263753" y="1258784"/>
                  <a:pt x="268438" y="1234657"/>
                </a:cubicBezTo>
                <a:cubicBezTo>
                  <a:pt x="302402" y="1265578"/>
                  <a:pt x="466603" y="1255505"/>
                  <a:pt x="495649" y="1252226"/>
                </a:cubicBezTo>
                <a:cubicBezTo>
                  <a:pt x="528208" y="1248713"/>
                  <a:pt x="560299" y="1233721"/>
                  <a:pt x="594497" y="1241919"/>
                </a:cubicBezTo>
                <a:cubicBezTo>
                  <a:pt x="621903" y="1248479"/>
                  <a:pt x="748860" y="1311957"/>
                  <a:pt x="766898" y="1239109"/>
                </a:cubicBezTo>
                <a:cubicBezTo>
                  <a:pt x="767835" y="1235595"/>
                  <a:pt x="819132" y="1243794"/>
                  <a:pt x="846773" y="1247776"/>
                </a:cubicBezTo>
                <a:cubicBezTo>
                  <a:pt x="871134" y="1251055"/>
                  <a:pt x="898540" y="1265578"/>
                  <a:pt x="914936" y="1236532"/>
                </a:cubicBezTo>
                <a:cubicBezTo>
                  <a:pt x="924540" y="1219433"/>
                  <a:pt x="884954" y="1186405"/>
                  <a:pt x="849584" y="1183594"/>
                </a:cubicBezTo>
                <a:cubicBezTo>
                  <a:pt x="818898" y="1181017"/>
                  <a:pt x="786807" y="1177269"/>
                  <a:pt x="757528" y="1184296"/>
                </a:cubicBezTo>
                <a:cubicBezTo>
                  <a:pt x="721456" y="1192730"/>
                  <a:pt x="702014" y="1179144"/>
                  <a:pt x="691941" y="1149864"/>
                </a:cubicBezTo>
                <a:cubicBezTo>
                  <a:pt x="680698" y="1117539"/>
                  <a:pt x="659147" y="1102547"/>
                  <a:pt x="629400" y="1087555"/>
                </a:cubicBezTo>
                <a:cubicBezTo>
                  <a:pt x="557253" y="1051250"/>
                  <a:pt x="487920" y="1009321"/>
                  <a:pt x="408747" y="988239"/>
                </a:cubicBezTo>
                <a:cubicBezTo>
                  <a:pt x="393052" y="984022"/>
                  <a:pt x="375719" y="978400"/>
                  <a:pt x="368458" y="950527"/>
                </a:cubicBezTo>
                <a:cubicBezTo>
                  <a:pt x="582786" y="992220"/>
                  <a:pt x="778141" y="1100908"/>
                  <a:pt x="999262" y="1094583"/>
                </a:cubicBezTo>
                <a:cubicBezTo>
                  <a:pt x="938829" y="1060149"/>
                  <a:pt x="868792" y="1058276"/>
                  <a:pt x="804376" y="1034149"/>
                </a:cubicBezTo>
                <a:cubicBezTo>
                  <a:pt x="850053" y="1016113"/>
                  <a:pt x="892918" y="1034852"/>
                  <a:pt x="936252" y="1045159"/>
                </a:cubicBezTo>
                <a:cubicBezTo>
                  <a:pt x="972559" y="1053591"/>
                  <a:pt x="1005353" y="1054997"/>
                  <a:pt x="1009335" y="1004636"/>
                </a:cubicBezTo>
                <a:cubicBezTo>
                  <a:pt x="1007929" y="1001356"/>
                  <a:pt x="1008163" y="997141"/>
                  <a:pt x="1008398" y="993158"/>
                </a:cubicBezTo>
                <a:cubicBezTo>
                  <a:pt x="996216" y="972311"/>
                  <a:pt x="977244" y="961536"/>
                  <a:pt x="954757" y="955445"/>
                </a:cubicBezTo>
                <a:cubicBezTo>
                  <a:pt x="941171" y="951697"/>
                  <a:pt x="923135" y="946075"/>
                  <a:pt x="923368" y="931085"/>
                </a:cubicBezTo>
                <a:cubicBezTo>
                  <a:pt x="924071" y="875570"/>
                  <a:pt x="880738" y="859407"/>
                  <a:pt x="837403" y="843245"/>
                </a:cubicBezTo>
                <a:cubicBezTo>
                  <a:pt x="861530" y="815605"/>
                  <a:pt x="880503" y="835983"/>
                  <a:pt x="898774" y="833876"/>
                </a:cubicBezTo>
                <a:cubicBezTo>
                  <a:pt x="910720" y="832470"/>
                  <a:pt x="921495" y="829894"/>
                  <a:pt x="921495" y="815605"/>
                </a:cubicBezTo>
                <a:cubicBezTo>
                  <a:pt x="921729" y="803658"/>
                  <a:pt x="916107" y="790072"/>
                  <a:pt x="904396" y="789839"/>
                </a:cubicBezTo>
                <a:cubicBezTo>
                  <a:pt x="831079" y="787730"/>
                  <a:pt x="790556" y="710900"/>
                  <a:pt x="714428" y="710666"/>
                </a:cubicBezTo>
                <a:cubicBezTo>
                  <a:pt x="668986" y="710666"/>
                  <a:pt x="738086" y="667332"/>
                  <a:pt x="699672" y="649295"/>
                </a:cubicBezTo>
                <a:cubicBezTo>
                  <a:pt x="691238" y="645313"/>
                  <a:pt x="721690" y="639224"/>
                  <a:pt x="735276" y="640160"/>
                </a:cubicBezTo>
                <a:cubicBezTo>
                  <a:pt x="748627" y="641097"/>
                  <a:pt x="760573" y="652574"/>
                  <a:pt x="776736" y="644376"/>
                </a:cubicBezTo>
                <a:cubicBezTo>
                  <a:pt x="785637" y="615097"/>
                  <a:pt x="762682" y="604322"/>
                  <a:pt x="743708" y="596123"/>
                </a:cubicBezTo>
                <a:cubicBezTo>
                  <a:pt x="699905" y="577150"/>
                  <a:pt x="657274" y="554195"/>
                  <a:pt x="609255" y="547401"/>
                </a:cubicBezTo>
                <a:cubicBezTo>
                  <a:pt x="592156" y="545059"/>
                  <a:pt x="633850" y="513671"/>
                  <a:pt x="642048" y="502662"/>
                </a:cubicBezTo>
                <a:cubicBezTo>
                  <a:pt x="448801" y="386949"/>
                  <a:pt x="216437" y="392804"/>
                  <a:pt x="0" y="299342"/>
                </a:cubicBezTo>
                <a:cubicBezTo>
                  <a:pt x="47785" y="281073"/>
                  <a:pt x="82921" y="294424"/>
                  <a:pt x="115480" y="297235"/>
                </a:cubicBezTo>
                <a:cubicBezTo>
                  <a:pt x="196760" y="304261"/>
                  <a:pt x="277105" y="318784"/>
                  <a:pt x="358151" y="327451"/>
                </a:cubicBezTo>
                <a:cubicBezTo>
                  <a:pt x="397971" y="331667"/>
                  <a:pt x="434981" y="347596"/>
                  <a:pt x="479486" y="322299"/>
                </a:cubicBezTo>
                <a:cubicBezTo>
                  <a:pt x="509235" y="305433"/>
                  <a:pt x="556786" y="323703"/>
                  <a:pt x="593327" y="338695"/>
                </a:cubicBezTo>
                <a:cubicBezTo>
                  <a:pt x="623543" y="351109"/>
                  <a:pt x="652355" y="354388"/>
                  <a:pt x="692410" y="338695"/>
                </a:cubicBezTo>
                <a:cubicBezTo>
                  <a:pt x="656103" y="329091"/>
                  <a:pt x="628228" y="320659"/>
                  <a:pt x="599651" y="314802"/>
                </a:cubicBezTo>
                <a:cubicBezTo>
                  <a:pt x="576930" y="310118"/>
                  <a:pt x="631040" y="291144"/>
                  <a:pt x="658679" y="293487"/>
                </a:cubicBezTo>
                <a:cubicBezTo>
                  <a:pt x="697329" y="296766"/>
                  <a:pt x="675545" y="284586"/>
                  <a:pt x="668986" y="267720"/>
                </a:cubicBezTo>
                <a:cubicBezTo>
                  <a:pt x="661959" y="249684"/>
                  <a:pt x="682806" y="244063"/>
                  <a:pt x="695923" y="247810"/>
                </a:cubicBezTo>
                <a:cubicBezTo>
                  <a:pt x="746284" y="262568"/>
                  <a:pt x="796411" y="236567"/>
                  <a:pt x="848413" y="257649"/>
                </a:cubicBezTo>
                <a:cubicBezTo>
                  <a:pt x="835295" y="205647"/>
                  <a:pt x="806952" y="182926"/>
                  <a:pt x="747690" y="175664"/>
                </a:cubicBezTo>
                <a:cubicBezTo>
                  <a:pt x="725437" y="172854"/>
                  <a:pt x="702248" y="177070"/>
                  <a:pt x="683040" y="162078"/>
                </a:cubicBezTo>
                <a:cubicBezTo>
                  <a:pt x="672030" y="153413"/>
                  <a:pt x="659616" y="143106"/>
                  <a:pt x="668283" y="127177"/>
                </a:cubicBezTo>
                <a:cubicBezTo>
                  <a:pt x="674373" y="115933"/>
                  <a:pt x="687491" y="115933"/>
                  <a:pt x="698266" y="119682"/>
                </a:cubicBezTo>
                <a:cubicBezTo>
                  <a:pt x="746519" y="136313"/>
                  <a:pt x="796880" y="142403"/>
                  <a:pt x="847241" y="148494"/>
                </a:cubicBezTo>
                <a:cubicBezTo>
                  <a:pt x="854972" y="149430"/>
                  <a:pt x="863637" y="152476"/>
                  <a:pt x="872305" y="137015"/>
                </a:cubicBezTo>
                <a:cubicBezTo>
                  <a:pt x="778141" y="111951"/>
                  <a:pt x="688662" y="76347"/>
                  <a:pt x="591921" y="62527"/>
                </a:cubicBezTo>
                <a:cubicBezTo>
                  <a:pt x="593327" y="55969"/>
                  <a:pt x="594732" y="49410"/>
                  <a:pt x="596138" y="42852"/>
                </a:cubicBezTo>
                <a:cubicBezTo>
                  <a:pt x="671796" y="52220"/>
                  <a:pt x="747456" y="61590"/>
                  <a:pt x="843025" y="73303"/>
                </a:cubicBezTo>
                <a:cubicBezTo>
                  <a:pt x="784231" y="36058"/>
                  <a:pt x="728717" y="48473"/>
                  <a:pt x="685149" y="15446"/>
                </a:cubicBezTo>
                <a:cubicBezTo>
                  <a:pt x="693347" y="2914"/>
                  <a:pt x="703244" y="-249"/>
                  <a:pt x="713492" y="15"/>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7"/>
          <p:cNvSpPr/>
          <p:nvPr/>
        </p:nvSpPr>
        <p:spPr>
          <a:xfrm>
            <a:off x="0"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3" name="Google Shape;133;p7"/>
          <p:cNvSpPr/>
          <p:nvPr/>
        </p:nvSpPr>
        <p:spPr>
          <a:xfrm rot="10800000">
            <a:off x="0" y="0"/>
            <a:ext cx="7472381" cy="6858000"/>
          </a:xfrm>
          <a:custGeom>
            <a:rect b="b" l="l" r="r" t="t"/>
            <a:pathLst>
              <a:path extrusionOk="0" h="6886575" w="7472381">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lt2">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7"/>
          <p:cNvSpPr txBox="1"/>
          <p:nvPr>
            <p:ph type="title"/>
          </p:nvPr>
        </p:nvSpPr>
        <p:spPr>
          <a:xfrm>
            <a:off x="1246824" y="643467"/>
            <a:ext cx="4772975" cy="18005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Storage Devices</a:t>
            </a:r>
            <a:endParaRPr/>
          </a:p>
        </p:txBody>
      </p:sp>
      <p:sp>
        <p:nvSpPr>
          <p:cNvPr id="135" name="Google Shape;135;p7"/>
          <p:cNvSpPr txBox="1"/>
          <p:nvPr>
            <p:ph idx="1" type="body"/>
          </p:nvPr>
        </p:nvSpPr>
        <p:spPr>
          <a:xfrm>
            <a:off x="1246824" y="2623381"/>
            <a:ext cx="4772974" cy="3553581"/>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HDD (Hard disk Drive)</a:t>
            </a:r>
            <a:endParaRPr/>
          </a:p>
          <a:p>
            <a:pPr indent="-228600" lvl="0" marL="228600" rtl="0" algn="l">
              <a:lnSpc>
                <a:spcPct val="90000"/>
              </a:lnSpc>
              <a:spcBef>
                <a:spcPts val="1000"/>
              </a:spcBef>
              <a:spcAft>
                <a:spcPts val="0"/>
              </a:spcAft>
              <a:buClr>
                <a:schemeClr val="dk1"/>
              </a:buClr>
              <a:buSzPts val="2000"/>
              <a:buChar char="•"/>
            </a:pPr>
            <a:r>
              <a:rPr lang="en-US" sz="2000"/>
              <a:t>SSD ( Solid State Drive)</a:t>
            </a:r>
            <a:endParaRPr/>
          </a:p>
          <a:p>
            <a:pPr indent="-228600" lvl="0" marL="228600" rtl="0" algn="l">
              <a:lnSpc>
                <a:spcPct val="90000"/>
              </a:lnSpc>
              <a:spcBef>
                <a:spcPts val="1000"/>
              </a:spcBef>
              <a:spcAft>
                <a:spcPts val="0"/>
              </a:spcAft>
              <a:buClr>
                <a:schemeClr val="dk1"/>
              </a:buClr>
              <a:buSzPts val="2000"/>
              <a:buChar char="•"/>
            </a:pPr>
            <a:r>
              <a:rPr lang="en-US" sz="2000"/>
              <a:t>Optical Drives( Compact Disk &amp; DVD )</a:t>
            </a:r>
            <a:endParaRPr/>
          </a:p>
          <a:p>
            <a:pPr indent="-228600" lvl="0" marL="228600" rtl="0" algn="l">
              <a:lnSpc>
                <a:spcPct val="90000"/>
              </a:lnSpc>
              <a:spcBef>
                <a:spcPts val="1000"/>
              </a:spcBef>
              <a:spcAft>
                <a:spcPts val="0"/>
              </a:spcAft>
              <a:buClr>
                <a:schemeClr val="dk1"/>
              </a:buClr>
              <a:buSzPts val="2000"/>
              <a:buChar char="•"/>
            </a:pPr>
            <a:r>
              <a:rPr lang="en-US" sz="2000"/>
              <a:t>USB ( Universal serial Bus )</a:t>
            </a:r>
            <a:endParaRPr/>
          </a:p>
          <a:p>
            <a:pPr indent="0" lvl="0" marL="0" rtl="0" algn="l">
              <a:lnSpc>
                <a:spcPct val="90000"/>
              </a:lnSpc>
              <a:spcBef>
                <a:spcPts val="1000"/>
              </a:spcBef>
              <a:spcAft>
                <a:spcPts val="0"/>
              </a:spcAft>
              <a:buClr>
                <a:schemeClr val="dk1"/>
              </a:buClr>
              <a:buSzPts val="2000"/>
              <a:buNone/>
            </a:pPr>
            <a:r>
              <a:t/>
            </a:r>
            <a:endParaRPr sz="2000"/>
          </a:p>
        </p:txBody>
      </p:sp>
      <p:pic>
        <p:nvPicPr>
          <p:cNvPr descr="Image result for SSD images" id="136" name="Google Shape;136;p7"/>
          <p:cNvPicPr preferRelativeResize="0"/>
          <p:nvPr/>
        </p:nvPicPr>
        <p:blipFill rotWithShape="1">
          <a:blip r:embed="rId3">
            <a:alphaModFix/>
          </a:blip>
          <a:srcRect b="0" l="0" r="0" t="0"/>
          <a:stretch/>
        </p:blipFill>
        <p:spPr>
          <a:xfrm>
            <a:off x="8139725" y="3698209"/>
            <a:ext cx="3266089" cy="2545005"/>
          </a:xfrm>
          <a:prstGeom prst="rect">
            <a:avLst/>
          </a:prstGeom>
          <a:noFill/>
          <a:ln>
            <a:noFill/>
          </a:ln>
        </p:spPr>
      </p:pic>
      <p:pic>
        <p:nvPicPr>
          <p:cNvPr descr="Image result for HDD images" id="137" name="Google Shape;137;p7"/>
          <p:cNvPicPr preferRelativeResize="0"/>
          <p:nvPr/>
        </p:nvPicPr>
        <p:blipFill rotWithShape="1">
          <a:blip r:embed="rId4">
            <a:alphaModFix/>
          </a:blip>
          <a:srcRect b="0" l="0" r="0" t="0"/>
          <a:stretch/>
        </p:blipFill>
        <p:spPr>
          <a:xfrm>
            <a:off x="7975881" y="250975"/>
            <a:ext cx="3073884" cy="258551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Software &amp; Types of Software</a:t>
            </a:r>
            <a:endParaRPr/>
          </a:p>
        </p:txBody>
      </p:sp>
      <p:sp>
        <p:nvSpPr>
          <p:cNvPr id="144" name="Google Shape;144;p8"/>
          <p:cNvSpPr txBox="1"/>
          <p:nvPr>
            <p:ph idx="1" type="body"/>
          </p:nvPr>
        </p:nvSpPr>
        <p:spPr>
          <a:xfrm>
            <a:off x="838200" y="1253330"/>
            <a:ext cx="10515600" cy="4476909"/>
          </a:xfrm>
          <a:prstGeom prst="rect">
            <a:avLst/>
          </a:prstGeom>
          <a:noFill/>
          <a:ln>
            <a:noFill/>
          </a:ln>
        </p:spPr>
        <p:txBody>
          <a:bodyPr anchorCtr="0" anchor="t" bIns="45700" lIns="91425" spcFirstLastPara="1" rIns="91425" wrap="square" tIns="45700">
            <a:normAutofit fontScale="92500" lnSpcReduction="20000"/>
          </a:bodyPr>
          <a:lstStyle/>
          <a:p>
            <a:pPr indent="-64135" lvl="0" marL="22860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rPr lang="en-US"/>
              <a:t>Software</a:t>
            </a:r>
            <a:endParaRPr/>
          </a:p>
          <a:p>
            <a:pPr indent="0" lvl="0" marL="0" rtl="0" algn="l">
              <a:lnSpc>
                <a:spcPct val="90000"/>
              </a:lnSpc>
              <a:spcBef>
                <a:spcPts val="1000"/>
              </a:spcBef>
              <a:spcAft>
                <a:spcPts val="0"/>
              </a:spcAft>
              <a:buClr>
                <a:srgbClr val="374151"/>
              </a:buClr>
              <a:buSzPct val="100000"/>
              <a:buNone/>
            </a:pPr>
            <a:r>
              <a:rPr b="0" i="0" lang="en-US">
                <a:solidFill>
                  <a:srgbClr val="374151"/>
                </a:solidFill>
                <a:latin typeface="Arial"/>
                <a:ea typeface="Arial"/>
                <a:cs typeface="Arial"/>
                <a:sym typeface="Arial"/>
              </a:rPr>
              <a:t>Software refers to a collection of programs, data, and instructions that enable a computer or electronic device to perform specific tasks or operations. </a:t>
            </a:r>
            <a:endParaRPr b="0" i="0">
              <a:solidFill>
                <a:srgbClr val="374151"/>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Different types of Software</a:t>
            </a:r>
            <a:endParaRPr/>
          </a:p>
          <a:p>
            <a:pPr indent="-64135" lvl="0" marL="228600" rtl="0" algn="l">
              <a:lnSpc>
                <a:spcPct val="90000"/>
              </a:lnSpc>
              <a:spcBef>
                <a:spcPts val="10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a:t>Application  - used to fulfil user needs. E.g. CRM software, banking application, employee pay bill etc. </a:t>
            </a:r>
            <a:endParaRPr/>
          </a:p>
          <a:p>
            <a:pPr indent="0" lvl="1" marL="457200" rtl="0" algn="l">
              <a:lnSpc>
                <a:spcPct val="90000"/>
              </a:lnSpc>
              <a:spcBef>
                <a:spcPts val="500"/>
              </a:spcBef>
              <a:spcAft>
                <a:spcPts val="0"/>
              </a:spcAft>
              <a:buClr>
                <a:schemeClr val="dk1"/>
              </a:buClr>
              <a:buSzPct val="100000"/>
              <a:buNone/>
            </a:pPr>
            <a:r>
              <a:t/>
            </a:r>
            <a:endParaRPr/>
          </a:p>
          <a:p>
            <a:pPr indent="-228600" lvl="1" marL="685800" rtl="0" algn="l">
              <a:lnSpc>
                <a:spcPct val="90000"/>
              </a:lnSpc>
              <a:spcBef>
                <a:spcPts val="500"/>
              </a:spcBef>
              <a:spcAft>
                <a:spcPts val="0"/>
              </a:spcAft>
              <a:buClr>
                <a:schemeClr val="dk1"/>
              </a:buClr>
              <a:buSzPct val="100000"/>
              <a:buChar char="•"/>
            </a:pPr>
            <a:r>
              <a:rPr lang="en-US"/>
              <a:t>System Software - used to control computer hardware</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Servers &amp; Clients</a:t>
            </a:r>
            <a:endParaRPr/>
          </a:p>
        </p:txBody>
      </p:sp>
      <p:sp>
        <p:nvSpPr>
          <p:cNvPr id="151" name="Google Shape;151;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a server &amp; client machines </a:t>
            </a:r>
            <a:endParaRPr/>
          </a:p>
          <a:p>
            <a:pPr indent="-228600" lvl="1" marL="685800" rtl="0" algn="l">
              <a:lnSpc>
                <a:spcPct val="90000"/>
              </a:lnSpc>
              <a:spcBef>
                <a:spcPts val="500"/>
              </a:spcBef>
              <a:spcAft>
                <a:spcPts val="0"/>
              </a:spcAft>
              <a:buClr>
                <a:schemeClr val="dk1"/>
              </a:buClr>
              <a:buSzPts val="2400"/>
              <a:buChar char="•"/>
            </a:pPr>
            <a:r>
              <a:rPr lang="en-US"/>
              <a:t>Server </a:t>
            </a:r>
            <a:endParaRPr/>
          </a:p>
          <a:p>
            <a:pPr indent="-228600" lvl="2" marL="1143000" rtl="0" algn="l">
              <a:lnSpc>
                <a:spcPct val="90000"/>
              </a:lnSpc>
              <a:spcBef>
                <a:spcPts val="500"/>
              </a:spcBef>
              <a:spcAft>
                <a:spcPts val="0"/>
              </a:spcAft>
              <a:buClr>
                <a:schemeClr val="dk1"/>
              </a:buClr>
              <a:buSzPts val="2000"/>
              <a:buChar char="•"/>
            </a:pPr>
            <a:r>
              <a:rPr lang="en-US"/>
              <a:t>is a large-scale machine used to perform client request</a:t>
            </a:r>
            <a:endParaRPr/>
          </a:p>
          <a:p>
            <a:pPr indent="-228600" lvl="2" marL="1143000" rtl="0" algn="l">
              <a:lnSpc>
                <a:spcPct val="90000"/>
              </a:lnSpc>
              <a:spcBef>
                <a:spcPts val="500"/>
              </a:spcBef>
              <a:spcAft>
                <a:spcPts val="0"/>
              </a:spcAft>
              <a:buClr>
                <a:schemeClr val="dk1"/>
              </a:buClr>
              <a:buSzPts val="2000"/>
              <a:buChar char="•"/>
            </a:pPr>
            <a:r>
              <a:rPr lang="en-US"/>
              <a:t>Has two or more processors </a:t>
            </a:r>
            <a:endParaRPr/>
          </a:p>
          <a:p>
            <a:pPr indent="-228600" lvl="2" marL="1143000" rtl="0" algn="l">
              <a:lnSpc>
                <a:spcPct val="90000"/>
              </a:lnSpc>
              <a:spcBef>
                <a:spcPts val="500"/>
              </a:spcBef>
              <a:spcAft>
                <a:spcPts val="0"/>
              </a:spcAft>
              <a:buClr>
                <a:schemeClr val="dk1"/>
              </a:buClr>
              <a:buSzPts val="2000"/>
              <a:buChar char="•"/>
            </a:pPr>
            <a:r>
              <a:rPr lang="en-US"/>
              <a:t>More memory </a:t>
            </a:r>
            <a:endParaRPr/>
          </a:p>
          <a:p>
            <a:pPr indent="-228600" lvl="2" marL="1143000" rtl="0" algn="l">
              <a:lnSpc>
                <a:spcPct val="90000"/>
              </a:lnSpc>
              <a:spcBef>
                <a:spcPts val="500"/>
              </a:spcBef>
              <a:spcAft>
                <a:spcPts val="0"/>
              </a:spcAft>
              <a:buClr>
                <a:schemeClr val="dk1"/>
              </a:buClr>
              <a:buSzPts val="2000"/>
              <a:buChar char="•"/>
            </a:pPr>
            <a:r>
              <a:rPr lang="en-US"/>
              <a:t>More storage – two or more hard disks</a:t>
            </a:r>
            <a:endParaRPr/>
          </a:p>
          <a:p>
            <a:pPr indent="-228600" lvl="2" marL="1143000" rtl="0" algn="l">
              <a:lnSpc>
                <a:spcPct val="90000"/>
              </a:lnSpc>
              <a:spcBef>
                <a:spcPts val="500"/>
              </a:spcBef>
              <a:spcAft>
                <a:spcPts val="0"/>
              </a:spcAft>
              <a:buClr>
                <a:schemeClr val="dk1"/>
              </a:buClr>
              <a:buSzPts val="2000"/>
              <a:buChar char="•"/>
            </a:pPr>
            <a:r>
              <a:rPr lang="en-US"/>
              <a:t>Server can respond to two or more client requests at any given time </a:t>
            </a:r>
            <a:endParaRPr/>
          </a:p>
          <a:p>
            <a:pPr indent="-228600" lvl="1" marL="685800" rtl="0" algn="l">
              <a:lnSpc>
                <a:spcPct val="90000"/>
              </a:lnSpc>
              <a:spcBef>
                <a:spcPts val="500"/>
              </a:spcBef>
              <a:spcAft>
                <a:spcPts val="0"/>
              </a:spcAft>
              <a:buClr>
                <a:schemeClr val="dk1"/>
              </a:buClr>
              <a:buSzPts val="2400"/>
              <a:buChar char="•"/>
            </a:pPr>
            <a:r>
              <a:rPr lang="en-US"/>
              <a:t>Client machine </a:t>
            </a:r>
            <a:endParaRPr/>
          </a:p>
          <a:p>
            <a:pPr indent="-228600" lvl="2" marL="1143000" rtl="0" algn="l">
              <a:lnSpc>
                <a:spcPct val="90000"/>
              </a:lnSpc>
              <a:spcBef>
                <a:spcPts val="500"/>
              </a:spcBef>
              <a:spcAft>
                <a:spcPts val="0"/>
              </a:spcAft>
              <a:buClr>
                <a:schemeClr val="dk1"/>
              </a:buClr>
              <a:buSzPts val="2000"/>
              <a:buChar char="•"/>
            </a:pPr>
            <a:r>
              <a:rPr lang="en-US"/>
              <a:t>Sends a request to the server</a:t>
            </a:r>
            <a:endParaRPr/>
          </a:p>
          <a:p>
            <a:pPr indent="0" lvl="2" marL="914400" rtl="0" algn="l">
              <a:lnSpc>
                <a:spcPct val="90000"/>
              </a:lnSpc>
              <a:spcBef>
                <a:spcPts val="500"/>
              </a:spcBef>
              <a:spcAft>
                <a:spcPts val="0"/>
              </a:spcAft>
              <a:buClr>
                <a:schemeClr val="dk1"/>
              </a:buClr>
              <a:buSzPts val="2000"/>
              <a:buNone/>
            </a:pPr>
            <a:r>
              <a:t/>
            </a:r>
            <a:endParaRPr/>
          </a:p>
          <a:p>
            <a:pPr indent="0" lvl="1" marL="457200" rtl="0" algn="l">
              <a:lnSpc>
                <a:spcPct val="90000"/>
              </a:lnSpc>
              <a:spcBef>
                <a:spcPts val="500"/>
              </a:spcBef>
              <a:spcAft>
                <a:spcPts val="0"/>
              </a:spcAft>
              <a:buClr>
                <a:schemeClr val="dk1"/>
              </a:buClr>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2023-07-04T11:47:01Z</dcterms:created>
  <dc:creator>Leena  Rao</dc:creator>
</cp:coreProperties>
</file>