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754" autoAdjust="0"/>
    <p:restoredTop sz="94641" autoAdjust="0"/>
  </p:normalViewPr>
  <p:slideViewPr>
    <p:cSldViewPr snapToGrid="0">
      <p:cViewPr>
        <p:scale>
          <a:sx n="66" d="100"/>
          <a:sy n="66" d="100"/>
        </p:scale>
        <p:origin x="1906" y="31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CAB5-CC28-2A88-89CF-0CCCD790B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DA8D4D-BB14-FF89-E272-FFA221C246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08C044-F496-376A-B877-E9D0DF3DE4A4}"/>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5" name="Footer Placeholder 4">
            <a:extLst>
              <a:ext uri="{FF2B5EF4-FFF2-40B4-BE49-F238E27FC236}">
                <a16:creationId xmlns:a16="http://schemas.microsoft.com/office/drawing/2014/main" id="{B7A2BAF9-F55E-3D16-652A-7A8F879F4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88391-D33D-BECB-2745-C55CE5E09BF5}"/>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432962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FB27-436D-7286-C1FD-D690D53632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5A8371-850C-5B51-AE10-B3E17F7DAF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0FEF7-895D-86E4-7204-D908FF70ED86}"/>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5" name="Footer Placeholder 4">
            <a:extLst>
              <a:ext uri="{FF2B5EF4-FFF2-40B4-BE49-F238E27FC236}">
                <a16:creationId xmlns:a16="http://schemas.microsoft.com/office/drawing/2014/main" id="{91829C0E-2EF3-5B53-3C36-E7E99B331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46539-B9A2-4D15-32EF-066A7C6BBEF4}"/>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404272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A4D97-2AD0-A1A8-8C9D-5B24BB7BB4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277C63-5BFA-3321-AE9D-050FD22C7B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BB688-C07B-4BB0-8BA2-E87C3FA4CB1E}"/>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5" name="Footer Placeholder 4">
            <a:extLst>
              <a:ext uri="{FF2B5EF4-FFF2-40B4-BE49-F238E27FC236}">
                <a16:creationId xmlns:a16="http://schemas.microsoft.com/office/drawing/2014/main" id="{49A62057-A999-8DBC-375F-73A66BABB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08CAE-C99C-E988-C6F7-B45219D2CAF1}"/>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236965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F684-14E2-2029-7806-BD76C6D98D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24164B-D46E-C74A-2B35-A0AA6CBFF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63ABA6-3C54-C909-EB68-45C4C92F6C68}"/>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5" name="Footer Placeholder 4">
            <a:extLst>
              <a:ext uri="{FF2B5EF4-FFF2-40B4-BE49-F238E27FC236}">
                <a16:creationId xmlns:a16="http://schemas.microsoft.com/office/drawing/2014/main" id="{A570B47B-FF4A-C5EA-5E89-F1581B44E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B9E7B1-DE1C-3243-44DF-479B8AE8EA1F}"/>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186391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901C-E766-4D52-A8E7-A8E7530AC2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35ACFD-A96F-84F7-ECCB-285534E71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A428E-1469-7BA2-1E73-AA4607C7F687}"/>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5" name="Footer Placeholder 4">
            <a:extLst>
              <a:ext uri="{FF2B5EF4-FFF2-40B4-BE49-F238E27FC236}">
                <a16:creationId xmlns:a16="http://schemas.microsoft.com/office/drawing/2014/main" id="{0571C216-0B7E-79FF-2710-03C0F68AD1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387C43-203B-0F57-4DA9-E40CFC8D22B6}"/>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188499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1FB7-3B48-06B1-4580-E39CFB2314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DF2768-8D1B-B107-8592-24A6510F4A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ACEC55-3074-8D5B-E5EE-CAE25E248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B68ACF-4D05-3F03-141B-272E87E6FBEB}"/>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6" name="Footer Placeholder 5">
            <a:extLst>
              <a:ext uri="{FF2B5EF4-FFF2-40B4-BE49-F238E27FC236}">
                <a16:creationId xmlns:a16="http://schemas.microsoft.com/office/drawing/2014/main" id="{107B7E9D-9C23-2882-0EEB-137D08CBEB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03554-26F2-6F27-9C3E-4D7737ED263F}"/>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198508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C702-19CD-6C56-FD9D-6D92E85596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54BD84-4358-B979-D88F-61B3A478D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03A57F-5F39-8C56-E7E0-10CDCB945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B129C9-8C25-02E1-086B-F8BCE3DE4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9AFDD3-72A3-C1EC-952D-10E6765B2B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3EE668-F9AB-83FA-ACEC-990ACE864F65}"/>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8" name="Footer Placeholder 7">
            <a:extLst>
              <a:ext uri="{FF2B5EF4-FFF2-40B4-BE49-F238E27FC236}">
                <a16:creationId xmlns:a16="http://schemas.microsoft.com/office/drawing/2014/main" id="{FE5C5843-9188-213A-63DE-362254E1F9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59F150-03CF-9D6C-53B7-9FACC048A5E4}"/>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418370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2F6A-6FD1-6741-018A-9A57EC3901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311934-278A-A253-F3C6-16C1AED761E0}"/>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4" name="Footer Placeholder 3">
            <a:extLst>
              <a:ext uri="{FF2B5EF4-FFF2-40B4-BE49-F238E27FC236}">
                <a16:creationId xmlns:a16="http://schemas.microsoft.com/office/drawing/2014/main" id="{A19A464D-ECA7-413B-BE9D-C758DB98F6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E752A9-9FDA-9750-97AD-1B1629D81ADA}"/>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132642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21056-5170-82C2-40A9-65671E1480BC}"/>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3" name="Footer Placeholder 2">
            <a:extLst>
              <a:ext uri="{FF2B5EF4-FFF2-40B4-BE49-F238E27FC236}">
                <a16:creationId xmlns:a16="http://schemas.microsoft.com/office/drawing/2014/main" id="{EFA089BE-6276-1669-0C60-7F30637492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DD5BBF-CB0C-0C56-BB14-852CAD7F675B}"/>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4142846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258D-4FBA-C7C9-9A4F-AEF972EA9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712516-556F-2313-C6AC-7BB6614D8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FA5D2A-EBE8-1CFD-235B-4CF31CA62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8D88B-AF15-047D-75C0-1E1E1F945715}"/>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6" name="Footer Placeholder 5">
            <a:extLst>
              <a:ext uri="{FF2B5EF4-FFF2-40B4-BE49-F238E27FC236}">
                <a16:creationId xmlns:a16="http://schemas.microsoft.com/office/drawing/2014/main" id="{464DFC41-97C9-504A-DAE3-CB5EA5BEDA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871D9-1C00-1D26-3E3A-D3BE4EFFEE9C}"/>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322278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F40C-EC3D-9800-D67D-E3C13DBA8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5B6914-FF98-DD40-5D54-7A9FEF1B4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E9BEA1-7C72-8403-83DD-2FC1080AA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1E39A-45D9-8840-589F-5D2EFC0C3585}"/>
              </a:ext>
            </a:extLst>
          </p:cNvPr>
          <p:cNvSpPr>
            <a:spLocks noGrp="1"/>
          </p:cNvSpPr>
          <p:nvPr>
            <p:ph type="dt" sz="half" idx="10"/>
          </p:nvPr>
        </p:nvSpPr>
        <p:spPr/>
        <p:txBody>
          <a:bodyPr/>
          <a:lstStyle/>
          <a:p>
            <a:fld id="{93641CF5-3D00-4C21-854B-F9294EB0A439}" type="datetimeFigureOut">
              <a:rPr lang="en-IN" smtClean="0"/>
              <a:t>05-10-2023</a:t>
            </a:fld>
            <a:endParaRPr lang="en-IN"/>
          </a:p>
        </p:txBody>
      </p:sp>
      <p:sp>
        <p:nvSpPr>
          <p:cNvPr id="6" name="Footer Placeholder 5">
            <a:extLst>
              <a:ext uri="{FF2B5EF4-FFF2-40B4-BE49-F238E27FC236}">
                <a16:creationId xmlns:a16="http://schemas.microsoft.com/office/drawing/2014/main" id="{CD4BCEC5-7E5D-9004-72AA-3125B29280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E4D1F2-17FE-E158-1731-3EA130959E56}"/>
              </a:ext>
            </a:extLst>
          </p:cNvPr>
          <p:cNvSpPr>
            <a:spLocks noGrp="1"/>
          </p:cNvSpPr>
          <p:nvPr>
            <p:ph type="sldNum" sz="quarter" idx="12"/>
          </p:nvPr>
        </p:nvSpPr>
        <p:spPr/>
        <p:txBody>
          <a:bodyPr/>
          <a:lstStyle/>
          <a:p>
            <a:fld id="{A139109A-3874-4529-A3A7-CFE0C0362D5B}" type="slidenum">
              <a:rPr lang="en-IN" smtClean="0"/>
              <a:t>‹#›</a:t>
            </a:fld>
            <a:endParaRPr lang="en-IN"/>
          </a:p>
        </p:txBody>
      </p:sp>
    </p:spTree>
    <p:extLst>
      <p:ext uri="{BB962C8B-B14F-4D97-AF65-F5344CB8AC3E}">
        <p14:creationId xmlns:p14="http://schemas.microsoft.com/office/powerpoint/2010/main" val="242448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352D3-48BA-77EE-D9D2-19697FD6B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EF5DCD-A0DC-1975-2F90-324FD58C3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00CADB-D80F-3C4F-4C78-5C059A609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41CF5-3D00-4C21-854B-F9294EB0A439}" type="datetimeFigureOut">
              <a:rPr lang="en-IN" smtClean="0"/>
              <a:t>05-10-2023</a:t>
            </a:fld>
            <a:endParaRPr lang="en-IN"/>
          </a:p>
        </p:txBody>
      </p:sp>
      <p:sp>
        <p:nvSpPr>
          <p:cNvPr id="5" name="Footer Placeholder 4">
            <a:extLst>
              <a:ext uri="{FF2B5EF4-FFF2-40B4-BE49-F238E27FC236}">
                <a16:creationId xmlns:a16="http://schemas.microsoft.com/office/drawing/2014/main" id="{179122CF-E0BD-152D-F8CC-8A37F1803C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F1A9F6-42F2-3846-090E-D9102BB94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9109A-3874-4529-A3A7-CFE0C0362D5B}" type="slidenum">
              <a:rPr lang="en-IN" smtClean="0"/>
              <a:t>‹#›</a:t>
            </a:fld>
            <a:endParaRPr lang="en-IN"/>
          </a:p>
        </p:txBody>
      </p:sp>
    </p:spTree>
    <p:extLst>
      <p:ext uri="{BB962C8B-B14F-4D97-AF65-F5344CB8AC3E}">
        <p14:creationId xmlns:p14="http://schemas.microsoft.com/office/powerpoint/2010/main" val="120489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9095-E753-6A97-83D4-4D4287023055}"/>
              </a:ext>
            </a:extLst>
          </p:cNvPr>
          <p:cNvSpPr>
            <a:spLocks noGrp="1"/>
          </p:cNvSpPr>
          <p:nvPr>
            <p:ph type="ctrTitle"/>
          </p:nvPr>
        </p:nvSpPr>
        <p:spPr/>
        <p:txBody>
          <a:bodyPr/>
          <a:lstStyle/>
          <a:p>
            <a:r>
              <a:rPr lang="en-IN" dirty="0"/>
              <a:t>Describe Monitoring Tools in Azure</a:t>
            </a:r>
          </a:p>
        </p:txBody>
      </p:sp>
    </p:spTree>
    <p:extLst>
      <p:ext uri="{BB962C8B-B14F-4D97-AF65-F5344CB8AC3E}">
        <p14:creationId xmlns:p14="http://schemas.microsoft.com/office/powerpoint/2010/main" val="393934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04B0-DCF1-89CC-71A5-BF0FC41FFFCF}"/>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Resource Health:</a:t>
            </a:r>
            <a:endParaRPr lang="en-IN" dirty="0"/>
          </a:p>
        </p:txBody>
      </p:sp>
      <p:sp>
        <p:nvSpPr>
          <p:cNvPr id="3" name="Content Placeholder 2">
            <a:extLst>
              <a:ext uri="{FF2B5EF4-FFF2-40B4-BE49-F238E27FC236}">
                <a16:creationId xmlns:a16="http://schemas.microsoft.com/office/drawing/2014/main" id="{BA97F106-B1B2-1995-4741-034786DB56DA}"/>
              </a:ext>
            </a:extLst>
          </p:cNvPr>
          <p:cNvSpPr>
            <a:spLocks noGrp="1"/>
          </p:cNvSpPr>
          <p:nvPr>
            <p:ph idx="1"/>
          </p:nvPr>
        </p:nvSpPr>
        <p:spPr/>
        <p:txBody>
          <a:bodyPr/>
          <a:lstStyle/>
          <a:p>
            <a:r>
              <a:rPr lang="en-US" dirty="0"/>
              <a:t>Resource health refers to the status and availability of specific resources within your Azure environment. It provides insights into the current condition of individual resources, such as virtual machines, databases, or storage accounts.</a:t>
            </a:r>
          </a:p>
          <a:p>
            <a:r>
              <a:rPr lang="en-US" dirty="0"/>
              <a:t> By monitoring resource health, you can quickly identify and address any issues or disruptions that may impact the performance or availability of your resources. It's like having a health check-up for each of your Azure resources!</a:t>
            </a:r>
            <a:endParaRPr lang="en-IN" dirty="0"/>
          </a:p>
        </p:txBody>
      </p:sp>
    </p:spTree>
    <p:extLst>
      <p:ext uri="{BB962C8B-B14F-4D97-AF65-F5344CB8AC3E}">
        <p14:creationId xmlns:p14="http://schemas.microsoft.com/office/powerpoint/2010/main" val="32670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6279-26C5-5ACC-0B51-3664032ABE94}"/>
              </a:ext>
            </a:extLst>
          </p:cNvPr>
          <p:cNvSpPr>
            <a:spLocks noGrp="1"/>
          </p:cNvSpPr>
          <p:nvPr>
            <p:ph type="title"/>
          </p:nvPr>
        </p:nvSpPr>
        <p:spPr/>
        <p:txBody>
          <a:bodyPr/>
          <a:lstStyle/>
          <a:p>
            <a:r>
              <a:rPr lang="en-IN" dirty="0"/>
              <a:t>Difference Between Azure Status, Service Health and Resource Health.</a:t>
            </a:r>
          </a:p>
        </p:txBody>
      </p:sp>
      <p:sp>
        <p:nvSpPr>
          <p:cNvPr id="3" name="Content Placeholder 2">
            <a:extLst>
              <a:ext uri="{FF2B5EF4-FFF2-40B4-BE49-F238E27FC236}">
                <a16:creationId xmlns:a16="http://schemas.microsoft.com/office/drawing/2014/main" id="{38CFC49D-0A73-49CF-72C7-DFA61DBEB421}"/>
              </a:ext>
            </a:extLst>
          </p:cNvPr>
          <p:cNvSpPr>
            <a:spLocks noGrp="1"/>
          </p:cNvSpPr>
          <p:nvPr>
            <p:ph idx="1"/>
          </p:nvPr>
        </p:nvSpPr>
        <p:spPr/>
        <p:txBody>
          <a:bodyPr/>
          <a:lstStyle/>
          <a:p>
            <a:r>
              <a:rPr lang="en-US" dirty="0"/>
              <a:t> Azure Status provides information about the overall health of Azure services.</a:t>
            </a:r>
          </a:p>
          <a:p>
            <a:r>
              <a:rPr lang="en-US" dirty="0"/>
              <a:t> Service Health gives personalized guidance and support for your Azure services.</a:t>
            </a:r>
          </a:p>
          <a:p>
            <a:r>
              <a:rPr lang="en-US" dirty="0"/>
              <a:t>Resource Health focuses on the health and availability of individual resources within your Azure environment.</a:t>
            </a:r>
            <a:endParaRPr lang="en-IN" dirty="0"/>
          </a:p>
        </p:txBody>
      </p:sp>
    </p:spTree>
    <p:extLst>
      <p:ext uri="{BB962C8B-B14F-4D97-AF65-F5344CB8AC3E}">
        <p14:creationId xmlns:p14="http://schemas.microsoft.com/office/powerpoint/2010/main" val="133029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ACAF-0D62-7D64-FEE0-E800E28842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E239EA-C8D9-F08F-E944-CDD15F90C3B4}"/>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By using Azure status, Service health, and Resource health, Azure Service Health gives you a complete view of your Azure environment-all the way from the global status of Azure services and regions down to specific resources. Additionally, historical alerts are stored and accessible for later review. </a:t>
            </a:r>
          </a:p>
        </p:txBody>
      </p:sp>
    </p:spTree>
    <p:extLst>
      <p:ext uri="{BB962C8B-B14F-4D97-AF65-F5344CB8AC3E}">
        <p14:creationId xmlns:p14="http://schemas.microsoft.com/office/powerpoint/2010/main" val="3717798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112-69F0-8A3D-F62B-F6CF43CEC11A}"/>
              </a:ext>
            </a:extLst>
          </p:cNvPr>
          <p:cNvSpPr>
            <a:spLocks noGrp="1"/>
          </p:cNvSpPr>
          <p:nvPr>
            <p:ph type="title"/>
          </p:nvPr>
        </p:nvSpPr>
        <p:spPr/>
        <p:txBody>
          <a:bodyPr>
            <a:normAutofit fontScale="90000"/>
          </a:bodyPr>
          <a:lstStyle/>
          <a:p>
            <a:r>
              <a:rPr lang="en-IN" b="1" i="0" dirty="0">
                <a:solidFill>
                  <a:srgbClr val="161616"/>
                </a:solidFill>
                <a:effectLst/>
                <a:latin typeface="Segoe UI" panose="020B0502040204020203" pitchFamily="34" charset="0"/>
              </a:rPr>
              <a:t>Describe Azure Monitor:</a:t>
            </a:r>
            <a:br>
              <a:rPr lang="en-IN" b="1" i="0" dirty="0">
                <a:solidFill>
                  <a:srgbClr val="161616"/>
                </a:solidFill>
                <a:effectLst/>
                <a:latin typeface="Segoe UI" panose="020B0502040204020203" pitchFamily="34" charset="0"/>
              </a:rPr>
            </a:br>
            <a:br>
              <a:rPr lang="en-IN"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69E96E29-C216-597F-3447-D689E2BDE6DA}"/>
              </a:ext>
            </a:extLst>
          </p:cNvPr>
          <p:cNvSpPr>
            <a:spLocks noGrp="1"/>
          </p:cNvSpPr>
          <p:nvPr>
            <p:ph idx="1"/>
          </p:nvPr>
        </p:nvSpPr>
        <p:spPr/>
        <p:txBody>
          <a:bodyPr/>
          <a:lstStyle/>
          <a:p>
            <a:pPr algn="l"/>
            <a:r>
              <a:rPr lang="en-US" b="0" i="0" dirty="0">
                <a:solidFill>
                  <a:srgbClr val="161616"/>
                </a:solidFill>
                <a:effectLst/>
                <a:latin typeface="Segoe UI" panose="020B0502040204020203" pitchFamily="34" charset="0"/>
              </a:rPr>
              <a:t>Azure Monitor is a platform for collecting data on your resources, analyzing that data, visualizing the information, and even acting on the results. Azure Monitor can monitor Azure resources, your on-premises resources, and even multi-cloud resources like virtual machines hosted with a different cloud provider.</a:t>
            </a:r>
          </a:p>
          <a:p>
            <a:br>
              <a:rPr lang="en-US" dirty="0"/>
            </a:br>
            <a:endParaRPr lang="en-IN" dirty="0"/>
          </a:p>
        </p:txBody>
      </p:sp>
    </p:spTree>
    <p:extLst>
      <p:ext uri="{BB962C8B-B14F-4D97-AF65-F5344CB8AC3E}">
        <p14:creationId xmlns:p14="http://schemas.microsoft.com/office/powerpoint/2010/main" val="350776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0504D5-77C7-2541-520E-6627C84FA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9873" y="1807337"/>
            <a:ext cx="6212253" cy="4351338"/>
          </a:xfrm>
        </p:spPr>
      </p:pic>
    </p:spTree>
    <p:extLst>
      <p:ext uri="{BB962C8B-B14F-4D97-AF65-F5344CB8AC3E}">
        <p14:creationId xmlns:p14="http://schemas.microsoft.com/office/powerpoint/2010/main" val="373165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336F2-4281-F35E-FDC9-9C044B2B3654}"/>
              </a:ext>
            </a:extLst>
          </p:cNvPr>
          <p:cNvSpPr>
            <a:spLocks noGrp="1"/>
          </p:cNvSpPr>
          <p:nvPr>
            <p:ph idx="1"/>
          </p:nvPr>
        </p:nvSpPr>
        <p:spPr>
          <a:xfrm>
            <a:off x="838200" y="606490"/>
            <a:ext cx="10515600" cy="5570473"/>
          </a:xfrm>
        </p:spPr>
        <p:txBody>
          <a:bodyPr>
            <a:normAutofit lnSpcReduction="10000"/>
          </a:bodyPr>
          <a:lstStyle/>
          <a:p>
            <a:pPr algn="l"/>
            <a:r>
              <a:rPr lang="en-US" b="0" i="0" dirty="0">
                <a:solidFill>
                  <a:srgbClr val="161616"/>
                </a:solidFill>
                <a:effectLst/>
                <a:latin typeface="Segoe UI" panose="020B0502040204020203" pitchFamily="34" charset="0"/>
              </a:rPr>
              <a:t>On the left is a list of the sources of logging and metric data that can be collected at every layer in your application architecture, from application to operating system and network.</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In the center, the logging and metric data are stored in central repositories.</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On the right, the data is used in several ways. You can view real-time and historical performance across each layer of your architecture or aggregated and detailed information. The data is displayed at different levels for different audiences. You can view high-level reports on the Azure Monitor Dashboard or create custom views by using Power BI and Kusto queries.</a:t>
            </a:r>
          </a:p>
          <a:p>
            <a:endParaRPr lang="en-IN" dirty="0"/>
          </a:p>
        </p:txBody>
      </p:sp>
    </p:spTree>
    <p:extLst>
      <p:ext uri="{BB962C8B-B14F-4D97-AF65-F5344CB8AC3E}">
        <p14:creationId xmlns:p14="http://schemas.microsoft.com/office/powerpoint/2010/main" val="266130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0CFD2-0341-24F5-B99C-603E3AA2D5D0}"/>
              </a:ext>
            </a:extLst>
          </p:cNvPr>
          <p:cNvSpPr>
            <a:spLocks noGrp="1"/>
          </p:cNvSpPr>
          <p:nvPr>
            <p:ph idx="1"/>
          </p:nvPr>
        </p:nvSpPr>
        <p:spPr>
          <a:xfrm>
            <a:off x="838200" y="680721"/>
            <a:ext cx="10515600" cy="1889760"/>
          </a:xfrm>
        </p:spPr>
        <p:txBody>
          <a:bodyPr/>
          <a:lstStyle/>
          <a:p>
            <a:r>
              <a:rPr lang="en-US" b="0" i="0" dirty="0">
                <a:solidFill>
                  <a:srgbClr val="161616"/>
                </a:solidFill>
                <a:effectLst/>
                <a:latin typeface="Segoe UI" panose="020B0502040204020203" pitchFamily="34" charset="0"/>
              </a:rPr>
              <a:t>Additionally, you can use the data to help you react to critical events in real time, through alerts delivered to teams via SMS, email, and so on. Or you can use thresholds to trigger autoscaling functionality to scale to meet the demand.</a:t>
            </a:r>
          </a:p>
          <a:p>
            <a:endParaRPr lang="en-US" dirty="0">
              <a:solidFill>
                <a:srgbClr val="161616"/>
              </a:solidFill>
              <a:latin typeface="Segoe UI" panose="020B0502040204020203" pitchFamily="34" charset="0"/>
            </a:endParaRPr>
          </a:p>
          <a:p>
            <a:endParaRPr lang="en-US" b="0" i="0" dirty="0">
              <a:solidFill>
                <a:srgbClr val="161616"/>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330673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78A9-8076-A230-A425-7B9CC1D8C294}"/>
              </a:ext>
            </a:extLst>
          </p:cNvPr>
          <p:cNvSpPr>
            <a:spLocks noGrp="1"/>
          </p:cNvSpPr>
          <p:nvPr>
            <p:ph type="title"/>
          </p:nvPr>
        </p:nvSpPr>
        <p:spPr/>
        <p:txBody>
          <a:bodyPr>
            <a:normAutofit fontScale="90000"/>
          </a:bodyPr>
          <a:lstStyle/>
          <a:p>
            <a:r>
              <a:rPr lang="en-IN" b="1" i="0" dirty="0">
                <a:solidFill>
                  <a:srgbClr val="161616"/>
                </a:solidFill>
                <a:effectLst/>
                <a:latin typeface="Segoe UI" panose="020B0502040204020203" pitchFamily="34" charset="0"/>
              </a:rPr>
              <a:t>Azure Log Analytics</a:t>
            </a:r>
            <a:br>
              <a:rPr lang="en-IN" b="1" i="0" dirty="0">
                <a:solidFill>
                  <a:srgbClr val="161616"/>
                </a:solidFill>
                <a:effectLst/>
                <a:latin typeface="Segoe UI" panose="020B0502040204020203" pitchFamily="34" charset="0"/>
              </a:rPr>
            </a:br>
            <a:br>
              <a:rPr lang="en-IN" dirty="0"/>
            </a:br>
            <a:endParaRPr lang="en-IN" dirty="0"/>
          </a:p>
        </p:txBody>
      </p:sp>
      <p:sp>
        <p:nvSpPr>
          <p:cNvPr id="3" name="Content Placeholder 2">
            <a:extLst>
              <a:ext uri="{FF2B5EF4-FFF2-40B4-BE49-F238E27FC236}">
                <a16:creationId xmlns:a16="http://schemas.microsoft.com/office/drawing/2014/main" id="{0E05E0AF-B027-F85D-5E23-77D21FC4A7AF}"/>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Azure Log Analytics is the tool in the Azure portal where you’ll write and run log queries on the data gathered by Azure Monitor. Log Analytics is a robust tool that supports both simple, complex queries, and data analysis. </a:t>
            </a:r>
          </a:p>
          <a:p>
            <a:r>
              <a:rPr lang="en-US" b="0" i="0" dirty="0">
                <a:solidFill>
                  <a:srgbClr val="161616"/>
                </a:solidFill>
                <a:effectLst/>
                <a:latin typeface="Segoe UI" panose="020B0502040204020203" pitchFamily="34" charset="0"/>
              </a:rPr>
              <a:t>You can write a simple query that returns a set of records and then use features of Log Analytics to sort, filter, and analyze the records.</a:t>
            </a:r>
            <a:endParaRPr lang="en-IN" dirty="0"/>
          </a:p>
        </p:txBody>
      </p:sp>
    </p:spTree>
    <p:extLst>
      <p:ext uri="{BB962C8B-B14F-4D97-AF65-F5344CB8AC3E}">
        <p14:creationId xmlns:p14="http://schemas.microsoft.com/office/powerpoint/2010/main" val="1310617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AF1D-328D-216C-E0D4-E90DF165E137}"/>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Azure Monitor Alerts</a:t>
            </a:r>
            <a:br>
              <a:rPr lang="en-IN"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EA6FCB87-09E6-4EFC-F567-D1F342A62952}"/>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Azure Monitor Alerts are an automated way to stay informed when Azure Monitor detects a threshold being crossed. You set the alert conditions, the notification actions, and then Azure Monitor Alerts notifies when an alert is triggered. </a:t>
            </a:r>
          </a:p>
          <a:p>
            <a:endParaRPr lang="en-US" dirty="0">
              <a:solidFill>
                <a:srgbClr val="161616"/>
              </a:solidFill>
              <a:latin typeface="Segoe UI" panose="020B0502040204020203" pitchFamily="34" charset="0"/>
            </a:endParaRPr>
          </a:p>
          <a:p>
            <a:r>
              <a:rPr lang="en-US" b="0" i="0" dirty="0">
                <a:solidFill>
                  <a:srgbClr val="161616"/>
                </a:solidFill>
                <a:effectLst/>
                <a:latin typeface="Segoe UI" panose="020B0502040204020203" pitchFamily="34" charset="0"/>
              </a:rPr>
              <a:t>Depending on your configuration, Azure Monitor Alerts can also attempt corrective action.</a:t>
            </a:r>
            <a:endParaRPr lang="en-IN" dirty="0"/>
          </a:p>
        </p:txBody>
      </p:sp>
    </p:spTree>
    <p:extLst>
      <p:ext uri="{BB962C8B-B14F-4D97-AF65-F5344CB8AC3E}">
        <p14:creationId xmlns:p14="http://schemas.microsoft.com/office/powerpoint/2010/main" val="418176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79417E-FB79-783E-199D-013884CE10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6476" y="1274243"/>
            <a:ext cx="9819048" cy="4380952"/>
          </a:xfrm>
        </p:spPr>
      </p:pic>
    </p:spTree>
    <p:extLst>
      <p:ext uri="{BB962C8B-B14F-4D97-AF65-F5344CB8AC3E}">
        <p14:creationId xmlns:p14="http://schemas.microsoft.com/office/powerpoint/2010/main" val="390821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73C7-1150-91B8-05E5-EFF549F6F29B}"/>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Introduction</a:t>
            </a:r>
            <a:br>
              <a:rPr lang="en-IN"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AD81918-6056-27A8-43D9-65B4DDA5D515}"/>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In this module, you’ll be introduced to tools that help you monitor your environment and applications, both in Azure and in on-premises or </a:t>
            </a:r>
            <a:r>
              <a:rPr lang="en-US" b="0" i="0" dirty="0" err="1">
                <a:solidFill>
                  <a:srgbClr val="161616"/>
                </a:solidFill>
                <a:effectLst/>
                <a:latin typeface="Segoe UI" panose="020B0502040204020203" pitchFamily="34" charset="0"/>
              </a:rPr>
              <a:t>multicloud</a:t>
            </a:r>
            <a:r>
              <a:rPr lang="en-US" b="0" i="0" dirty="0">
                <a:solidFill>
                  <a:srgbClr val="161616"/>
                </a:solidFill>
                <a:effectLst/>
                <a:latin typeface="Segoe UI" panose="020B0502040204020203" pitchFamily="34" charset="0"/>
              </a:rPr>
              <a:t> environments.</a:t>
            </a:r>
            <a:endParaRPr lang="en-IN" dirty="0"/>
          </a:p>
        </p:txBody>
      </p:sp>
    </p:spTree>
    <p:extLst>
      <p:ext uri="{BB962C8B-B14F-4D97-AF65-F5344CB8AC3E}">
        <p14:creationId xmlns:p14="http://schemas.microsoft.com/office/powerpoint/2010/main" val="2911718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D7475-2083-365D-9E3F-B20A4AB1E865}"/>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Application Insights:</a:t>
            </a:r>
            <a:br>
              <a:rPr lang="en-IN"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F8078250-BFC0-EE9D-6533-B9A93C907EE3}"/>
              </a:ext>
            </a:extLst>
          </p:cNvPr>
          <p:cNvSpPr>
            <a:spLocks noGrp="1"/>
          </p:cNvSpPr>
          <p:nvPr>
            <p:ph idx="1"/>
          </p:nvPr>
        </p:nvSpPr>
        <p:spPr/>
        <p:txBody>
          <a:bodyPr/>
          <a:lstStyle/>
          <a:p>
            <a:r>
              <a:rPr lang="en-US" dirty="0"/>
              <a:t>Application Insights is a powerful monitoring and diagnostics tool provided by Azure. It helps developers gain insights into the performance and usage of their applications. With Application Insights, you can track metrics, detect and diagnose issues, and analyze user behavior.</a:t>
            </a:r>
          </a:p>
          <a:p>
            <a:r>
              <a:rPr lang="en-US" dirty="0"/>
              <a:t> It provides valuable data such as request rates, response times, and error rates, allowing you to optimize your application's performance and troubleshoot any issues. It's like having a detective for your application, helping you understand how it's performing and how users are interacting with it.</a:t>
            </a:r>
            <a:endParaRPr lang="en-IN" dirty="0"/>
          </a:p>
        </p:txBody>
      </p:sp>
    </p:spTree>
    <p:extLst>
      <p:ext uri="{BB962C8B-B14F-4D97-AF65-F5344CB8AC3E}">
        <p14:creationId xmlns:p14="http://schemas.microsoft.com/office/powerpoint/2010/main" val="2288235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9470C1-A851-23E7-CE50-C13BE92CA60C}"/>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D5ED4CDE-EAAB-F520-FC82-4ED675BFA37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9433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2802-68F6-9F52-BE88-E795A079F5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0AD6E6-E860-F469-4102-8EDCCEB1E03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3708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6F83-F5D6-035F-5050-F8AC19E0E221}"/>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Learning objectives</a:t>
            </a:r>
            <a:br>
              <a:rPr lang="en-IN"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A5B1001-719B-ED94-223C-43185D86F8E6}"/>
              </a:ext>
            </a:extLst>
          </p:cNvPr>
          <p:cNvSpPr>
            <a:spLocks noGrp="1"/>
          </p:cNvSpPr>
          <p:nvPr>
            <p:ph idx="1"/>
          </p:nvPr>
        </p:nvSpPr>
        <p:spPr/>
        <p:txBody>
          <a:bodyPr/>
          <a:lstStyle/>
          <a:p>
            <a:pPr algn="l"/>
            <a:r>
              <a:rPr lang="en-US" b="0" i="0" dirty="0">
                <a:solidFill>
                  <a:srgbClr val="161616"/>
                </a:solidFill>
                <a:effectLst/>
                <a:latin typeface="Segoe UI" panose="020B0502040204020203" pitchFamily="34" charset="0"/>
              </a:rPr>
              <a:t>After completing this module, you’ll be able to:</a:t>
            </a:r>
          </a:p>
          <a:p>
            <a:pPr algn="l">
              <a:buFont typeface="Arial" panose="020B0604020202020204" pitchFamily="34" charset="0"/>
              <a:buChar char="•"/>
            </a:pPr>
            <a:r>
              <a:rPr lang="en-US" b="0" i="0" dirty="0">
                <a:solidFill>
                  <a:srgbClr val="161616"/>
                </a:solidFill>
                <a:effectLst/>
                <a:latin typeface="Segoe UI" panose="020B0502040204020203" pitchFamily="34" charset="0"/>
              </a:rPr>
              <a:t>Describe the purpose of Azure Advisor.</a:t>
            </a:r>
          </a:p>
          <a:p>
            <a:pPr algn="l">
              <a:buFont typeface="Arial" panose="020B0604020202020204" pitchFamily="34" charset="0"/>
              <a:buChar char="•"/>
            </a:pPr>
            <a:r>
              <a:rPr lang="en-US" b="0" i="0" dirty="0">
                <a:solidFill>
                  <a:srgbClr val="161616"/>
                </a:solidFill>
                <a:effectLst/>
                <a:latin typeface="Segoe UI" panose="020B0502040204020203" pitchFamily="34" charset="0"/>
              </a:rPr>
              <a:t>Describe Azure Service Health.</a:t>
            </a:r>
          </a:p>
          <a:p>
            <a:pPr algn="l">
              <a:buFont typeface="Arial" panose="020B0604020202020204" pitchFamily="34" charset="0"/>
              <a:buChar char="•"/>
            </a:pPr>
            <a:r>
              <a:rPr lang="en-US" b="0" i="0" dirty="0">
                <a:solidFill>
                  <a:srgbClr val="161616"/>
                </a:solidFill>
                <a:effectLst/>
                <a:latin typeface="Segoe UI" panose="020B0502040204020203" pitchFamily="34" charset="0"/>
              </a:rPr>
              <a:t>Describe Azure Monitor, including Azure Log Analytics, Azure Monitor Alerts, and Application Insights.</a:t>
            </a:r>
          </a:p>
          <a:p>
            <a:endParaRPr lang="en-IN" dirty="0"/>
          </a:p>
        </p:txBody>
      </p:sp>
    </p:spTree>
    <p:extLst>
      <p:ext uri="{BB962C8B-B14F-4D97-AF65-F5344CB8AC3E}">
        <p14:creationId xmlns:p14="http://schemas.microsoft.com/office/powerpoint/2010/main" val="190151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E0E5-C35B-2275-8334-A0829115098C}"/>
              </a:ext>
            </a:extLst>
          </p:cNvPr>
          <p:cNvSpPr>
            <a:spLocks noGrp="1"/>
          </p:cNvSpPr>
          <p:nvPr>
            <p:ph type="title"/>
          </p:nvPr>
        </p:nvSpPr>
        <p:spPr/>
        <p:txBody>
          <a:bodyPr/>
          <a:lstStyle/>
          <a:p>
            <a:r>
              <a:rPr lang="en-US" b="1" i="0" dirty="0">
                <a:solidFill>
                  <a:srgbClr val="161616"/>
                </a:solidFill>
                <a:effectLst/>
                <a:latin typeface="Segoe UI" panose="020B0502040204020203" pitchFamily="34" charset="0"/>
              </a:rPr>
              <a:t>Describe the purpose of Azure Advisor</a:t>
            </a:r>
            <a:br>
              <a:rPr lang="en-US"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39EC45B-1AAD-912D-5A77-352B72B48195}"/>
              </a:ext>
            </a:extLst>
          </p:cNvPr>
          <p:cNvSpPr>
            <a:spLocks noGrp="1"/>
          </p:cNvSpPr>
          <p:nvPr>
            <p:ph idx="1"/>
          </p:nvPr>
        </p:nvSpPr>
        <p:spPr/>
        <p:txBody>
          <a:bodyPr/>
          <a:lstStyle/>
          <a:p>
            <a:pPr algn="l"/>
            <a:r>
              <a:rPr lang="en-US" b="0" i="0" dirty="0">
                <a:solidFill>
                  <a:srgbClr val="161616"/>
                </a:solidFill>
                <a:effectLst/>
                <a:latin typeface="Segoe UI" panose="020B0502040204020203" pitchFamily="34" charset="0"/>
              </a:rPr>
              <a:t>Azure Advisor evaluates your Azure resources and makes recommendations to help improve reliability, security, and performance, achieve operational excellence, and reduce costs. Azure Advisor is designed to help you save time on cloud optimization. The recommendation service includes suggested actions you can take right away, postpone, or dismiss.</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The recommendations are available via the Azure portal and the API, and you can set up notifications to alert you to new recommendations.</a:t>
            </a:r>
          </a:p>
          <a:p>
            <a:endParaRPr lang="en-IN" dirty="0"/>
          </a:p>
        </p:txBody>
      </p:sp>
    </p:spTree>
    <p:extLst>
      <p:ext uri="{BB962C8B-B14F-4D97-AF65-F5344CB8AC3E}">
        <p14:creationId xmlns:p14="http://schemas.microsoft.com/office/powerpoint/2010/main" val="222967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27F8-ACF5-BD60-0113-A7BDBA62882B}"/>
              </a:ext>
            </a:extLst>
          </p:cNvPr>
          <p:cNvSpPr>
            <a:spLocks noGrp="1"/>
          </p:cNvSpPr>
          <p:nvPr>
            <p:ph type="title"/>
          </p:nvPr>
        </p:nvSpPr>
        <p:spPr/>
        <p:txBody>
          <a:bodyPr/>
          <a:lstStyle/>
          <a:p>
            <a:r>
              <a:rPr lang="en-US" b="0" i="0" dirty="0">
                <a:solidFill>
                  <a:srgbClr val="161616"/>
                </a:solidFill>
                <a:effectLst/>
                <a:latin typeface="Segoe UI" panose="020B0502040204020203" pitchFamily="34" charset="0"/>
              </a:rPr>
              <a:t> The recommendations are divided into five categories:</a:t>
            </a:r>
            <a:endParaRPr lang="en-IN" dirty="0"/>
          </a:p>
        </p:txBody>
      </p:sp>
      <p:sp>
        <p:nvSpPr>
          <p:cNvPr id="3" name="Content Placeholder 2">
            <a:extLst>
              <a:ext uri="{FF2B5EF4-FFF2-40B4-BE49-F238E27FC236}">
                <a16:creationId xmlns:a16="http://schemas.microsoft.com/office/drawing/2014/main" id="{7D1870E5-E3F9-BAA9-756E-83BD0B8A2AD0}"/>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161616"/>
                </a:solidFill>
                <a:effectLst/>
                <a:latin typeface="Segoe UI" panose="020B0502040204020203" pitchFamily="34" charset="0"/>
              </a:rPr>
              <a:t>Reliability</a:t>
            </a:r>
            <a:r>
              <a:rPr lang="en-US" b="0" i="0" dirty="0">
                <a:solidFill>
                  <a:srgbClr val="161616"/>
                </a:solidFill>
                <a:effectLst/>
                <a:latin typeface="Segoe UI" panose="020B0502040204020203" pitchFamily="34" charset="0"/>
              </a:rPr>
              <a:t> is used to ensure and improve the continuity of your business-critical applications.</a:t>
            </a:r>
          </a:p>
          <a:p>
            <a:pPr algn="l">
              <a:buFont typeface="Arial" panose="020B0604020202020204" pitchFamily="34" charset="0"/>
              <a:buChar char="•"/>
            </a:pPr>
            <a:r>
              <a:rPr lang="en-US" b="1" i="0" dirty="0">
                <a:solidFill>
                  <a:srgbClr val="161616"/>
                </a:solidFill>
                <a:effectLst/>
                <a:latin typeface="Segoe UI" panose="020B0502040204020203" pitchFamily="34" charset="0"/>
              </a:rPr>
              <a:t>Security</a:t>
            </a:r>
            <a:r>
              <a:rPr lang="en-US" b="0" i="0" dirty="0">
                <a:solidFill>
                  <a:srgbClr val="161616"/>
                </a:solidFill>
                <a:effectLst/>
                <a:latin typeface="Segoe UI" panose="020B0502040204020203" pitchFamily="34" charset="0"/>
              </a:rPr>
              <a:t> is used to detect threats and vulnerabilities that might lead to security breaches.</a:t>
            </a:r>
          </a:p>
          <a:p>
            <a:pPr algn="l">
              <a:buFont typeface="Arial" panose="020B0604020202020204" pitchFamily="34" charset="0"/>
              <a:buChar char="•"/>
            </a:pPr>
            <a:r>
              <a:rPr lang="en-US" b="1" i="0" dirty="0">
                <a:solidFill>
                  <a:srgbClr val="161616"/>
                </a:solidFill>
                <a:effectLst/>
                <a:latin typeface="Segoe UI" panose="020B0502040204020203" pitchFamily="34" charset="0"/>
              </a:rPr>
              <a:t>Performance</a:t>
            </a:r>
            <a:r>
              <a:rPr lang="en-US" b="0" i="0" dirty="0">
                <a:solidFill>
                  <a:srgbClr val="161616"/>
                </a:solidFill>
                <a:effectLst/>
                <a:latin typeface="Segoe UI" panose="020B0502040204020203" pitchFamily="34" charset="0"/>
              </a:rPr>
              <a:t> is used to improve the speed of your applications.</a:t>
            </a:r>
          </a:p>
          <a:p>
            <a:pPr algn="l">
              <a:buFont typeface="Arial" panose="020B0604020202020204" pitchFamily="34" charset="0"/>
              <a:buChar char="•"/>
            </a:pPr>
            <a:r>
              <a:rPr lang="en-US" b="1" i="0" dirty="0">
                <a:solidFill>
                  <a:srgbClr val="161616"/>
                </a:solidFill>
                <a:effectLst/>
                <a:latin typeface="Segoe UI" panose="020B0502040204020203" pitchFamily="34" charset="0"/>
              </a:rPr>
              <a:t>Operational Excellence</a:t>
            </a:r>
            <a:r>
              <a:rPr lang="en-US" b="0" i="0" dirty="0">
                <a:solidFill>
                  <a:srgbClr val="161616"/>
                </a:solidFill>
                <a:effectLst/>
                <a:latin typeface="Segoe UI" panose="020B0502040204020203" pitchFamily="34" charset="0"/>
              </a:rPr>
              <a:t> is used to help you achieve process and workflow efficiency, resource manageability, and deployment best practices.</a:t>
            </a:r>
          </a:p>
          <a:p>
            <a:pPr algn="l">
              <a:buFont typeface="Arial" panose="020B0604020202020204" pitchFamily="34" charset="0"/>
              <a:buChar char="•"/>
            </a:pPr>
            <a:r>
              <a:rPr lang="en-US" b="1" i="0" dirty="0">
                <a:solidFill>
                  <a:srgbClr val="161616"/>
                </a:solidFill>
                <a:effectLst/>
                <a:latin typeface="Segoe UI" panose="020B0502040204020203" pitchFamily="34" charset="0"/>
              </a:rPr>
              <a:t>Cost</a:t>
            </a:r>
            <a:r>
              <a:rPr lang="en-US" b="0" i="0" dirty="0">
                <a:solidFill>
                  <a:srgbClr val="161616"/>
                </a:solidFill>
                <a:effectLst/>
                <a:latin typeface="Segoe UI" panose="020B0502040204020203" pitchFamily="34" charset="0"/>
              </a:rPr>
              <a:t> is used to optimize and reduce your overall Azure spending.</a:t>
            </a:r>
          </a:p>
          <a:p>
            <a:endParaRPr lang="en-IN" dirty="0"/>
          </a:p>
        </p:txBody>
      </p:sp>
    </p:spTree>
    <p:extLst>
      <p:ext uri="{BB962C8B-B14F-4D97-AF65-F5344CB8AC3E}">
        <p14:creationId xmlns:p14="http://schemas.microsoft.com/office/powerpoint/2010/main" val="4244084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3A3A-314B-5674-0D8C-8C7B52424F4F}"/>
              </a:ext>
            </a:extLst>
          </p:cNvPr>
          <p:cNvSpPr>
            <a:spLocks noGrp="1"/>
          </p:cNvSpPr>
          <p:nvPr>
            <p:ph type="title"/>
          </p:nvPr>
        </p:nvSpPr>
        <p:spPr/>
        <p:txBody>
          <a:bodyPr/>
          <a:lstStyle/>
          <a:p>
            <a:r>
              <a:rPr lang="en-US" b="0" i="0" dirty="0">
                <a:solidFill>
                  <a:srgbClr val="161616"/>
                </a:solidFill>
                <a:effectLst/>
                <a:latin typeface="Segoe UI" panose="020B0502040204020203" pitchFamily="34" charset="0"/>
              </a:rPr>
              <a:t>The following image shows the Azure Advisor dashboard.</a:t>
            </a:r>
            <a:endParaRPr lang="en-IN" dirty="0"/>
          </a:p>
        </p:txBody>
      </p:sp>
      <p:pic>
        <p:nvPicPr>
          <p:cNvPr id="5" name="Content Placeholder 4">
            <a:extLst>
              <a:ext uri="{FF2B5EF4-FFF2-40B4-BE49-F238E27FC236}">
                <a16:creationId xmlns:a16="http://schemas.microsoft.com/office/drawing/2014/main" id="{8DF3704C-0FB3-CF1C-2FFC-95370555E0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397" y="1825625"/>
            <a:ext cx="7039205" cy="4351338"/>
          </a:xfrm>
        </p:spPr>
      </p:pic>
    </p:spTree>
    <p:extLst>
      <p:ext uri="{BB962C8B-B14F-4D97-AF65-F5344CB8AC3E}">
        <p14:creationId xmlns:p14="http://schemas.microsoft.com/office/powerpoint/2010/main" val="71720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4FEB-2B49-51DF-F1F6-D159F733C2E9}"/>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Describe Azure Service Health</a:t>
            </a:r>
            <a:br>
              <a:rPr lang="en-IN"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7E8E4747-EA58-316A-8358-B2F45AFFF4F3}"/>
              </a:ext>
            </a:extLst>
          </p:cNvPr>
          <p:cNvSpPr>
            <a:spLocks noGrp="1"/>
          </p:cNvSpPr>
          <p:nvPr>
            <p:ph idx="1"/>
          </p:nvPr>
        </p:nvSpPr>
        <p:spPr/>
        <p:txBody>
          <a:bodyPr/>
          <a:lstStyle/>
          <a:p>
            <a:r>
              <a:rPr lang="en-US" dirty="0"/>
              <a:t>Azure Service Health is a feature in Azure that provides personalized guidance and support regarding the health of your Azure services. It gives you real-time information about the current status of Azure services and regions that you are using. </a:t>
            </a:r>
          </a:p>
          <a:p>
            <a:r>
              <a:rPr lang="en-US" dirty="0"/>
              <a:t>Azure Service Health provides notifications and alerts about service issues, planned maintenance, and other events that may impact the availability or performance of your Azure resources. It helps you stay informed and take proactive measures to ensure the smooth operation of your applications and services in Azure.</a:t>
            </a:r>
            <a:endParaRPr lang="en-IN" dirty="0"/>
          </a:p>
        </p:txBody>
      </p:sp>
    </p:spTree>
    <p:extLst>
      <p:ext uri="{BB962C8B-B14F-4D97-AF65-F5344CB8AC3E}">
        <p14:creationId xmlns:p14="http://schemas.microsoft.com/office/powerpoint/2010/main" val="235911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3CBC-C756-3AD3-03F3-D21070035E67}"/>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Azure Status:</a:t>
            </a:r>
            <a:endParaRPr lang="en-IN" dirty="0"/>
          </a:p>
        </p:txBody>
      </p:sp>
      <p:sp>
        <p:nvSpPr>
          <p:cNvPr id="3" name="Content Placeholder 2">
            <a:extLst>
              <a:ext uri="{FF2B5EF4-FFF2-40B4-BE49-F238E27FC236}">
                <a16:creationId xmlns:a16="http://schemas.microsoft.com/office/drawing/2014/main" id="{7F513E98-BE25-92BB-0CC9-41CCC3B4D56A}"/>
              </a:ext>
            </a:extLst>
          </p:cNvPr>
          <p:cNvSpPr>
            <a:spLocks noGrp="1"/>
          </p:cNvSpPr>
          <p:nvPr>
            <p:ph idx="1"/>
          </p:nvPr>
        </p:nvSpPr>
        <p:spPr/>
        <p:txBody>
          <a:bodyPr/>
          <a:lstStyle/>
          <a:p>
            <a:r>
              <a:rPr lang="en-US" dirty="0"/>
              <a:t>Azure Status is a service provided by Microsoft Azure that provides real-time information about the health and availability of Azure services. It helps users stay informed about any ongoing issues, planned maintenance, or service advisories that may impact their Azure resources. </a:t>
            </a:r>
          </a:p>
          <a:p>
            <a:r>
              <a:rPr lang="en-US" dirty="0"/>
              <a:t>Azure Status provides updates and notifications about service disruptions, performance issues, and other important information to help users monitor and manage their Azure environment effectively.</a:t>
            </a:r>
            <a:endParaRPr lang="en-IN" dirty="0"/>
          </a:p>
        </p:txBody>
      </p:sp>
    </p:spTree>
    <p:extLst>
      <p:ext uri="{BB962C8B-B14F-4D97-AF65-F5344CB8AC3E}">
        <p14:creationId xmlns:p14="http://schemas.microsoft.com/office/powerpoint/2010/main" val="166996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3C7F-AEF8-FB8F-FCD1-AFD88AE0C8F0}"/>
              </a:ext>
            </a:extLst>
          </p:cNvPr>
          <p:cNvSpPr>
            <a:spLocks noGrp="1"/>
          </p:cNvSpPr>
          <p:nvPr>
            <p:ph type="title"/>
          </p:nvPr>
        </p:nvSpPr>
        <p:spPr/>
        <p:txBody>
          <a:bodyPr/>
          <a:lstStyle/>
          <a:p>
            <a:r>
              <a:rPr lang="en-IN" b="1" i="0" dirty="0">
                <a:solidFill>
                  <a:srgbClr val="161616"/>
                </a:solidFill>
                <a:effectLst/>
                <a:latin typeface="Segoe UI" panose="020B0502040204020203" pitchFamily="34" charset="0"/>
              </a:rPr>
              <a:t>Service Health:</a:t>
            </a:r>
            <a:br>
              <a:rPr lang="en-IN" b="1" i="0" dirty="0">
                <a:solidFill>
                  <a:srgbClr val="161616"/>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109CD588-C8E1-0FBA-5D64-E230B2B0879A}"/>
              </a:ext>
            </a:extLst>
          </p:cNvPr>
          <p:cNvSpPr>
            <a:spLocks noGrp="1"/>
          </p:cNvSpPr>
          <p:nvPr>
            <p:ph idx="1"/>
          </p:nvPr>
        </p:nvSpPr>
        <p:spPr/>
        <p:txBody>
          <a:bodyPr/>
          <a:lstStyle/>
          <a:p>
            <a:r>
              <a:rPr lang="en-US" dirty="0"/>
              <a:t>Azure Service Health provides real-time information about the health and availability of Azure services. It helps you stay informed about any ongoing issues, planned maintenance, or service advisories that may impact your Azure resources. It's like having a personal health monitor for your Azure services!</a:t>
            </a:r>
            <a:endParaRPr lang="en-IN" dirty="0"/>
          </a:p>
        </p:txBody>
      </p:sp>
    </p:spTree>
    <p:extLst>
      <p:ext uri="{BB962C8B-B14F-4D97-AF65-F5344CB8AC3E}">
        <p14:creationId xmlns:p14="http://schemas.microsoft.com/office/powerpoint/2010/main" val="2515973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1128</Words>
  <Application>Microsoft Office PowerPoint</Application>
  <PresentationFormat>Widescreen</PresentationFormat>
  <Paragraphs>55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Segoe UI</vt:lpstr>
      <vt:lpstr>Office Theme</vt:lpstr>
      <vt:lpstr>Describe Monitoring Tools in Azure</vt:lpstr>
      <vt:lpstr>Introduction </vt:lpstr>
      <vt:lpstr>Learning objectives </vt:lpstr>
      <vt:lpstr>Describe the purpose of Azure Advisor </vt:lpstr>
      <vt:lpstr> The recommendations are divided into five categories:</vt:lpstr>
      <vt:lpstr>The following image shows the Azure Advisor dashboard.</vt:lpstr>
      <vt:lpstr>Describe Azure Service Health </vt:lpstr>
      <vt:lpstr>Azure Status:</vt:lpstr>
      <vt:lpstr>Service Health: </vt:lpstr>
      <vt:lpstr>Resource Health:</vt:lpstr>
      <vt:lpstr>Difference Between Azure Status, Service Health and Resource Health.</vt:lpstr>
      <vt:lpstr>PowerPoint Presentation</vt:lpstr>
      <vt:lpstr>Describe Azure Monitor:  </vt:lpstr>
      <vt:lpstr>PowerPoint Presentation</vt:lpstr>
      <vt:lpstr>PowerPoint Presentation</vt:lpstr>
      <vt:lpstr>PowerPoint Presentation</vt:lpstr>
      <vt:lpstr>Azure Log Analytics  </vt:lpstr>
      <vt:lpstr>Azure Monitor Alerts </vt:lpstr>
      <vt:lpstr>PowerPoint Presentation</vt:lpstr>
      <vt:lpstr>Application Insights: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Monitoring Tools in Azure</dc:title>
  <dc:creator>Navya Chandrika</dc:creator>
  <cp:lastModifiedBy>Navya Chandrika</cp:lastModifiedBy>
  <cp:revision>18</cp:revision>
  <dcterms:created xsi:type="dcterms:W3CDTF">2023-10-05T04:30:59Z</dcterms:created>
  <dcterms:modified xsi:type="dcterms:W3CDTF">2023-10-05T07:12:51Z</dcterms:modified>
</cp:coreProperties>
</file>