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85" r:id="rId4"/>
    <p:sldId id="268" r:id="rId5"/>
    <p:sldId id="288" r:id="rId6"/>
    <p:sldId id="273" r:id="rId7"/>
    <p:sldId id="289" r:id="rId8"/>
    <p:sldId id="278" r:id="rId9"/>
    <p:sldId id="284" r:id="rId10"/>
    <p:sldId id="28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46E7-1B25-7B2B-0DEE-214E3E841CA7}"/>
              </a:ext>
            </a:extLst>
          </p:cNvPr>
          <p:cNvSpPr>
            <a:spLocks noGrp="1"/>
          </p:cNvSpPr>
          <p:nvPr>
            <p:ph type="ctrTitle"/>
          </p:nvPr>
        </p:nvSpPr>
        <p:spPr/>
        <p:txBody>
          <a:bodyPr/>
          <a:lstStyle/>
          <a:p>
            <a:r>
              <a:rPr lang="en-IN" dirty="0"/>
              <a:t>Azure governance and compliance</a:t>
            </a:r>
            <a:endParaRPr lang="en-US" dirty="0"/>
          </a:p>
        </p:txBody>
      </p:sp>
      <p:sp>
        <p:nvSpPr>
          <p:cNvPr id="3" name="Subtitle 2">
            <a:extLst>
              <a:ext uri="{FF2B5EF4-FFF2-40B4-BE49-F238E27FC236}">
                <a16:creationId xmlns:a16="http://schemas.microsoft.com/office/drawing/2014/main" id="{82727160-9460-C58A-5FDC-32C176573013}"/>
              </a:ext>
            </a:extLst>
          </p:cNvPr>
          <p:cNvSpPr>
            <a:spLocks noGrp="1"/>
          </p:cNvSpPr>
          <p:nvPr>
            <p:ph type="subTitle" idx="1"/>
          </p:nvPr>
        </p:nvSpPr>
        <p:spPr/>
        <p:txBody>
          <a:bodyPr/>
          <a:lstStyle/>
          <a:p>
            <a:r>
              <a:rPr lang="en-US" dirty="0">
                <a:solidFill>
                  <a:schemeClr val="accent3">
                    <a:lumMod val="50000"/>
                  </a:schemeClr>
                </a:solidFill>
              </a:rPr>
              <a:t>Ensuring Security And Compliance In Cloud</a:t>
            </a:r>
            <a:endParaRPr lang="en-IN" dirty="0">
              <a:solidFill>
                <a:schemeClr val="accent3">
                  <a:lumMod val="50000"/>
                </a:schemeClr>
              </a:solidFill>
            </a:endParaRPr>
          </a:p>
          <a:p>
            <a:endParaRPr lang="en-US" dirty="0"/>
          </a:p>
        </p:txBody>
      </p:sp>
    </p:spTree>
    <p:extLst>
      <p:ext uri="{BB962C8B-B14F-4D97-AF65-F5344CB8AC3E}">
        <p14:creationId xmlns:p14="http://schemas.microsoft.com/office/powerpoint/2010/main" val="97156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dirty="0"/>
              <a:t>THANK YOU </a:t>
            </a:r>
            <a:endParaRPr lang="en-IN" sz="7200" dirty="0"/>
          </a:p>
        </p:txBody>
      </p:sp>
    </p:spTree>
    <p:extLst>
      <p:ext uri="{BB962C8B-B14F-4D97-AF65-F5344CB8AC3E}">
        <p14:creationId xmlns:p14="http://schemas.microsoft.com/office/powerpoint/2010/main" val="47534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BBE6-D6FE-5C68-9E73-252C2D4D8222}"/>
              </a:ext>
            </a:extLst>
          </p:cNvPr>
          <p:cNvSpPr>
            <a:spLocks noGrp="1"/>
          </p:cNvSpPr>
          <p:nvPr>
            <p:ph type="title"/>
          </p:nvPr>
        </p:nvSpPr>
        <p:spPr/>
        <p:txBody>
          <a:bodyPr/>
          <a:lstStyle/>
          <a:p>
            <a:r>
              <a:rPr lang="en-IN" sz="3600" b="1" dirty="0">
                <a:solidFill>
                  <a:schemeClr val="accent1">
                    <a:lumMod val="75000"/>
                  </a:schemeClr>
                </a:solidFill>
              </a:rPr>
              <a:t>Introduction</a:t>
            </a:r>
            <a:r>
              <a:rPr lang="en-IN" b="1" dirty="0">
                <a:solidFill>
                  <a:schemeClr val="accent1">
                    <a:lumMod val="75000"/>
                  </a:schemeClr>
                </a:solidFill>
              </a:rPr>
              <a:t> </a:t>
            </a: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65DD56B4-6BAD-B7E9-4DD0-582E990C5785}"/>
              </a:ext>
            </a:extLst>
          </p:cNvPr>
          <p:cNvSpPr>
            <a:spLocks noGrp="1"/>
          </p:cNvSpPr>
          <p:nvPr>
            <p:ph idx="1"/>
          </p:nvPr>
        </p:nvSpPr>
        <p:spPr/>
        <p:txBody>
          <a:bodyPr>
            <a:normAutofit/>
          </a:bodyPr>
          <a:lstStyle/>
          <a:p>
            <a:endParaRPr lang="en-IN" dirty="0"/>
          </a:p>
          <a:p>
            <a:r>
              <a:rPr lang="en-IN" dirty="0"/>
              <a:t>Azure governance and compliance are essential concepts in the world of cloud computing, especially when it comes to Microsoft Azure. </a:t>
            </a:r>
          </a:p>
          <a:p>
            <a:endParaRPr lang="en-US" dirty="0"/>
          </a:p>
        </p:txBody>
      </p:sp>
    </p:spTree>
    <p:extLst>
      <p:ext uri="{BB962C8B-B14F-4D97-AF65-F5344CB8AC3E}">
        <p14:creationId xmlns:p14="http://schemas.microsoft.com/office/powerpoint/2010/main" val="404837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609600"/>
            <a:ext cx="1974387" cy="461665"/>
          </a:xfrm>
          <a:prstGeom prst="rect">
            <a:avLst/>
          </a:prstGeom>
        </p:spPr>
        <p:txBody>
          <a:bodyPr wrap="none">
            <a:spAutoFit/>
          </a:bodyPr>
          <a:lstStyle/>
          <a:p>
            <a:r>
              <a:rPr lang="en-IN" sz="2400" b="1" dirty="0">
                <a:solidFill>
                  <a:schemeClr val="accent1">
                    <a:lumMod val="75000"/>
                  </a:schemeClr>
                </a:solidFill>
              </a:rPr>
              <a:t>Governance</a:t>
            </a:r>
            <a:r>
              <a:rPr lang="en-IN" b="1" dirty="0">
                <a:solidFill>
                  <a:schemeClr val="accent1">
                    <a:lumMod val="75000"/>
                  </a:schemeClr>
                </a:solidFill>
              </a:rPr>
              <a:t> </a:t>
            </a:r>
            <a:endParaRPr lang="en-IN" dirty="0"/>
          </a:p>
        </p:txBody>
      </p:sp>
      <p:sp>
        <p:nvSpPr>
          <p:cNvPr id="3" name="Rectangle 2"/>
          <p:cNvSpPr/>
          <p:nvPr/>
        </p:nvSpPr>
        <p:spPr>
          <a:xfrm>
            <a:off x="1295400" y="978932"/>
            <a:ext cx="8077200" cy="1631216"/>
          </a:xfrm>
          <a:prstGeom prst="rect">
            <a:avLst/>
          </a:prstGeom>
        </p:spPr>
        <p:txBody>
          <a:bodyPr wrap="square">
            <a:spAutoFit/>
          </a:bodyPr>
          <a:lstStyle/>
          <a:p>
            <a:pPr marL="342900" indent="-342900">
              <a:buFont typeface="Arial" pitchFamily="34" charset="0"/>
              <a:buChar char="•"/>
            </a:pPr>
            <a:r>
              <a:rPr lang="en-IN" sz="2000" dirty="0"/>
              <a:t>Governance refers to the framework of practices, policies, and procedures put in place to ensure that a cloud environment, like Azure, is well-managed. </a:t>
            </a:r>
          </a:p>
          <a:p>
            <a:pPr marL="342900" indent="-342900">
              <a:buFont typeface="Arial" pitchFamily="34" charset="0"/>
              <a:buChar char="•"/>
            </a:pPr>
            <a:r>
              <a:rPr lang="en-IN" sz="2000" dirty="0"/>
              <a:t>It involves making decisions and setting rules that guide how resources and services are provisioned, utilized, and secured within Azure. </a:t>
            </a:r>
          </a:p>
        </p:txBody>
      </p:sp>
      <p:sp>
        <p:nvSpPr>
          <p:cNvPr id="4" name="Rectangle 3"/>
          <p:cNvSpPr/>
          <p:nvPr/>
        </p:nvSpPr>
        <p:spPr>
          <a:xfrm>
            <a:off x="1447800" y="2895600"/>
            <a:ext cx="5083346" cy="461665"/>
          </a:xfrm>
          <a:prstGeom prst="rect">
            <a:avLst/>
          </a:prstGeom>
        </p:spPr>
        <p:txBody>
          <a:bodyPr wrap="square">
            <a:spAutoFit/>
          </a:bodyPr>
          <a:lstStyle/>
          <a:p>
            <a:r>
              <a:rPr lang="en-IN" sz="2400" b="1" dirty="0">
                <a:solidFill>
                  <a:schemeClr val="accent1">
                    <a:lumMod val="75000"/>
                  </a:schemeClr>
                </a:solidFill>
              </a:rPr>
              <a:t>Compliance</a:t>
            </a:r>
            <a:endParaRPr lang="en-IN" dirty="0"/>
          </a:p>
        </p:txBody>
      </p:sp>
      <p:sp>
        <p:nvSpPr>
          <p:cNvPr id="5" name="Rectangle 4"/>
          <p:cNvSpPr/>
          <p:nvPr/>
        </p:nvSpPr>
        <p:spPr>
          <a:xfrm>
            <a:off x="1295400" y="3264932"/>
            <a:ext cx="7884090" cy="1631216"/>
          </a:xfrm>
          <a:prstGeom prst="rect">
            <a:avLst/>
          </a:prstGeom>
        </p:spPr>
        <p:txBody>
          <a:bodyPr wrap="square">
            <a:spAutoFit/>
          </a:bodyPr>
          <a:lstStyle/>
          <a:p>
            <a:pPr marL="342900" indent="-342900">
              <a:buFont typeface="Arial" pitchFamily="34" charset="0"/>
              <a:buChar char="•"/>
            </a:pPr>
            <a:r>
              <a:rPr lang="en-IN" sz="2000" dirty="0"/>
              <a:t>Compliance is all about adhering to laws, regulations, and industry standards that are applicable to an organization’s operations. </a:t>
            </a:r>
          </a:p>
          <a:p>
            <a:pPr marL="342900" indent="-342900">
              <a:buFont typeface="Arial" pitchFamily="34" charset="0"/>
              <a:buChar char="•"/>
            </a:pPr>
            <a:r>
              <a:rPr lang="en-IN" sz="2000" dirty="0"/>
              <a:t>In the context of Azure, compliance means that the cloud resources and data stored in Azure comply with relevant legal requirements and security standards</a:t>
            </a:r>
            <a:r>
              <a:rPr lang="en-US" sz="2000" dirty="0"/>
              <a:t>.</a:t>
            </a:r>
            <a:endParaRPr lang="en-IN" sz="2000" dirty="0"/>
          </a:p>
        </p:txBody>
      </p:sp>
    </p:spTree>
    <p:extLst>
      <p:ext uri="{BB962C8B-B14F-4D97-AF65-F5344CB8AC3E}">
        <p14:creationId xmlns:p14="http://schemas.microsoft.com/office/powerpoint/2010/main" val="3446617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253A-2ABC-DFF0-D119-A27AEEB9CD5E}"/>
              </a:ext>
            </a:extLst>
          </p:cNvPr>
          <p:cNvSpPr>
            <a:spLocks noGrp="1"/>
          </p:cNvSpPr>
          <p:nvPr>
            <p:ph type="title"/>
          </p:nvPr>
        </p:nvSpPr>
        <p:spPr/>
        <p:txBody>
          <a:bodyPr/>
          <a:lstStyle/>
          <a:p>
            <a:r>
              <a:rPr lang="en-IN" b="1" dirty="0">
                <a:solidFill>
                  <a:schemeClr val="accent1">
                    <a:lumMod val="75000"/>
                  </a:schemeClr>
                </a:solidFill>
              </a:rPr>
              <a:t>Polices in azure governance</a:t>
            </a: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2670AD76-C370-BFD0-3EA2-8CF26CAFD182}"/>
              </a:ext>
            </a:extLst>
          </p:cNvPr>
          <p:cNvSpPr>
            <a:spLocks noGrp="1"/>
          </p:cNvSpPr>
          <p:nvPr>
            <p:ph idx="1"/>
          </p:nvPr>
        </p:nvSpPr>
        <p:spPr/>
        <p:txBody>
          <a:bodyPr/>
          <a:lstStyle/>
          <a:p>
            <a:pPr marL="0" indent="0">
              <a:buNone/>
            </a:pPr>
            <a:r>
              <a:rPr lang="en-IN" dirty="0"/>
              <a:t>These policies help organizations maintain compliance, security, and consistent resource management.</a:t>
            </a:r>
          </a:p>
          <a:p>
            <a:pPr marL="0" indent="0">
              <a:buNone/>
            </a:pPr>
            <a:endParaRPr lang="en-IN" dirty="0"/>
          </a:p>
          <a:p>
            <a:r>
              <a:rPr lang="en-US" dirty="0"/>
              <a:t>Azure Security policy</a:t>
            </a:r>
          </a:p>
          <a:p>
            <a:r>
              <a:rPr lang="en-US" dirty="0"/>
              <a:t>Azure Subscription policy</a:t>
            </a:r>
          </a:p>
          <a:p>
            <a:r>
              <a:rPr lang="en-US" dirty="0"/>
              <a:t>Creating a policy</a:t>
            </a:r>
          </a:p>
        </p:txBody>
      </p:sp>
    </p:spTree>
    <p:extLst>
      <p:ext uri="{BB962C8B-B14F-4D97-AF65-F5344CB8AC3E}">
        <p14:creationId xmlns:p14="http://schemas.microsoft.com/office/powerpoint/2010/main" val="692228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chemeClr val="accent1">
                    <a:lumMod val="75000"/>
                  </a:schemeClr>
                </a:solidFill>
              </a:rPr>
              <a:t>Management group, subscription, resource group and resources in azure</a:t>
            </a:r>
            <a:endParaRPr lang="en-IN" dirty="0"/>
          </a:p>
        </p:txBody>
      </p:sp>
      <p:sp>
        <p:nvSpPr>
          <p:cNvPr id="3" name="Content Placeholder 2"/>
          <p:cNvSpPr>
            <a:spLocks noGrp="1"/>
          </p:cNvSpPr>
          <p:nvPr>
            <p:ph idx="1"/>
          </p:nvPr>
        </p:nvSpPr>
        <p:spPr>
          <a:xfrm>
            <a:off x="1451579" y="2015732"/>
            <a:ext cx="4720621" cy="3450613"/>
          </a:xfrm>
        </p:spPr>
        <p:txBody>
          <a:bodyPr/>
          <a:lstStyle/>
          <a:p>
            <a:r>
              <a:rPr lang="en-IN" dirty="0"/>
              <a:t>The hierarchy starts with management groups at the top, which can contain subscriptions, and each subscription can contain one or more resource groups. Within resource groups, you can place individual resources.</a:t>
            </a:r>
            <a:endParaRPr lang="en-US" dirty="0"/>
          </a:p>
          <a:p>
            <a:endParaRPr lang="en-IN" dirty="0"/>
          </a:p>
        </p:txBody>
      </p:sp>
      <p:pic>
        <p:nvPicPr>
          <p:cNvPr id="4" name="Picture 2" descr="Azure Management Groups Vs Resource Groups – vegib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2179529"/>
            <a:ext cx="4857750" cy="336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72F0-3BD3-0041-560E-05E81A1EBFFE}"/>
              </a:ext>
            </a:extLst>
          </p:cNvPr>
          <p:cNvSpPr>
            <a:spLocks noGrp="1"/>
          </p:cNvSpPr>
          <p:nvPr>
            <p:ph type="title"/>
          </p:nvPr>
        </p:nvSpPr>
        <p:spPr/>
        <p:txBody>
          <a:bodyPr/>
          <a:lstStyle/>
          <a:p>
            <a:r>
              <a:rPr lang="en-IN" b="1" dirty="0">
                <a:solidFill>
                  <a:schemeClr val="accent1">
                    <a:lumMod val="75000"/>
                  </a:schemeClr>
                </a:solidFill>
              </a:rPr>
              <a:t>Locks in azure</a:t>
            </a: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F78D6A9F-225B-88B6-E92F-80DB2A794970}"/>
              </a:ext>
            </a:extLst>
          </p:cNvPr>
          <p:cNvSpPr>
            <a:spLocks noGrp="1"/>
          </p:cNvSpPr>
          <p:nvPr>
            <p:ph idx="1"/>
          </p:nvPr>
        </p:nvSpPr>
        <p:spPr/>
        <p:txBody>
          <a:bodyPr/>
          <a:lstStyle/>
          <a:p>
            <a:r>
              <a:rPr lang="en-IN" dirty="0"/>
              <a:t>In Azure, locks are a feature used to prevent accidental or unauthorized changes to critical Azure resources. They provide an additional layer of security and protection for important resources.</a:t>
            </a:r>
          </a:p>
          <a:p>
            <a:r>
              <a:rPr lang="en-IN" b="1" dirty="0"/>
              <a:t>Types of Locks:
</a:t>
            </a:r>
            <a:r>
              <a:rPr lang="en-IN" dirty="0"/>
              <a:t>Read-Only Lock (</a:t>
            </a:r>
            <a:r>
              <a:rPr lang="en-IN" dirty="0" err="1"/>
              <a:t>CanNotDelete</a:t>
            </a:r>
            <a:r>
              <a:rPr lang="en-IN" dirty="0"/>
              <a:t>)</a:t>
            </a:r>
          </a:p>
          <a:p>
            <a:r>
              <a:rPr lang="en-IN" dirty="0"/>
              <a:t>Delete Lock (</a:t>
            </a:r>
            <a:r>
              <a:rPr lang="en-IN" dirty="0" err="1"/>
              <a:t>ReadOnly</a:t>
            </a:r>
            <a:r>
              <a:rPr lang="en-IN" dirty="0"/>
              <a:t>)</a:t>
            </a:r>
            <a:endParaRPr lang="en-US" dirty="0"/>
          </a:p>
          <a:p>
            <a:endParaRPr lang="en-IN" dirty="0"/>
          </a:p>
        </p:txBody>
      </p:sp>
    </p:spTree>
    <p:extLst>
      <p:ext uri="{BB962C8B-B14F-4D97-AF65-F5344CB8AC3E}">
        <p14:creationId xmlns:p14="http://schemas.microsoft.com/office/powerpoint/2010/main" val="335181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50000"/>
                  </a:schemeClr>
                </a:solidFill>
              </a:rPr>
              <a:t>Benefits of Azure Governance and Compliance</a:t>
            </a:r>
            <a:endParaRPr lang="en-IN" dirty="0"/>
          </a:p>
        </p:txBody>
      </p:sp>
      <p:sp>
        <p:nvSpPr>
          <p:cNvPr id="3" name="Content Placeholder 2"/>
          <p:cNvSpPr>
            <a:spLocks noGrp="1"/>
          </p:cNvSpPr>
          <p:nvPr>
            <p:ph idx="1"/>
          </p:nvPr>
        </p:nvSpPr>
        <p:spPr/>
        <p:txBody>
          <a:bodyPr>
            <a:normAutofit fontScale="92500" lnSpcReduction="20000"/>
          </a:bodyPr>
          <a:lstStyle/>
          <a:p>
            <a:r>
              <a:rPr lang="en-IN" dirty="0"/>
              <a:t>Security</a:t>
            </a:r>
          </a:p>
          <a:p>
            <a:r>
              <a:rPr lang="en-IN" dirty="0"/>
              <a:t>Auditability</a:t>
            </a:r>
          </a:p>
          <a:p>
            <a:r>
              <a:rPr lang="en-IN" dirty="0"/>
              <a:t>Cost Control</a:t>
            </a:r>
          </a:p>
          <a:p>
            <a:r>
              <a:rPr lang="en-IN" dirty="0"/>
              <a:t>Efficiency</a:t>
            </a:r>
          </a:p>
          <a:p>
            <a:r>
              <a:rPr lang="en-IN" dirty="0"/>
              <a:t>Risk Mitigation</a:t>
            </a:r>
          </a:p>
          <a:p>
            <a:r>
              <a:rPr lang="en-IN" dirty="0"/>
              <a:t>Resource Management</a:t>
            </a:r>
          </a:p>
          <a:p>
            <a:r>
              <a:rPr lang="en-IN" dirty="0"/>
              <a:t>Scalability</a:t>
            </a:r>
          </a:p>
          <a:p>
            <a:r>
              <a:rPr lang="en-IN" dirty="0"/>
              <a:t>Standardization</a:t>
            </a:r>
            <a:endParaRPr lang="en-US" dirty="0"/>
          </a:p>
        </p:txBody>
      </p:sp>
    </p:spTree>
    <p:extLst>
      <p:ext uri="{BB962C8B-B14F-4D97-AF65-F5344CB8AC3E}">
        <p14:creationId xmlns:p14="http://schemas.microsoft.com/office/powerpoint/2010/main" val="258061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319A-C12E-ADB3-9993-62030990E7A6}"/>
              </a:ext>
            </a:extLst>
          </p:cNvPr>
          <p:cNvSpPr>
            <a:spLocks noGrp="1"/>
          </p:cNvSpPr>
          <p:nvPr>
            <p:ph type="title"/>
          </p:nvPr>
        </p:nvSpPr>
        <p:spPr/>
        <p:txBody>
          <a:bodyPr/>
          <a:lstStyle/>
          <a:p>
            <a:r>
              <a:rPr lang="en-IN" b="1" dirty="0">
                <a:solidFill>
                  <a:schemeClr val="accent1">
                    <a:lumMod val="75000"/>
                  </a:schemeClr>
                </a:solidFill>
              </a:rPr>
              <a:t>Blue prints in azure</a:t>
            </a: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B337C822-EBD5-AFD3-9916-44BDB3A085D3}"/>
              </a:ext>
            </a:extLst>
          </p:cNvPr>
          <p:cNvSpPr>
            <a:spLocks noGrp="1"/>
          </p:cNvSpPr>
          <p:nvPr>
            <p:ph idx="1"/>
          </p:nvPr>
        </p:nvSpPr>
        <p:spPr>
          <a:xfrm>
            <a:off x="602293" y="2057400"/>
            <a:ext cx="4648200" cy="3450613"/>
          </a:xfrm>
        </p:spPr>
        <p:txBody>
          <a:bodyPr/>
          <a:lstStyle/>
          <a:p>
            <a:pPr algn="just"/>
            <a:r>
              <a:rPr lang="en-IN" dirty="0"/>
              <a:t>In Microsoft Azure, Azure Blueprints is a service that simplifies the process of setting up and creating repeatable environments that adhere to organizational standards, compliance requirements, and best practices. </a:t>
            </a:r>
          </a:p>
        </p:txBody>
      </p:sp>
      <p:pic>
        <p:nvPicPr>
          <p:cNvPr id="1026" name="Picture 2" descr="Azure Blueprints vs Azure Resource Manager template spe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057400"/>
            <a:ext cx="6628520" cy="350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57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295400"/>
            <a:ext cx="9603275" cy="1049235"/>
          </a:xfrm>
        </p:spPr>
        <p:txBody>
          <a:bodyPr/>
          <a:lstStyle/>
          <a:p>
            <a:r>
              <a:rPr lang="en-IN" b="1" dirty="0"/>
              <a:t>Challenges</a:t>
            </a:r>
            <a:endParaRPr lang="en-IN" dirty="0"/>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IN" dirty="0"/>
              <a:t>Complexity of Cloud Ecosystem</a:t>
            </a:r>
          </a:p>
          <a:p>
            <a:pPr marL="342900" indent="-342900">
              <a:buFont typeface="+mj-lt"/>
              <a:buAutoNum type="arabicPeriod"/>
            </a:pPr>
            <a:r>
              <a:rPr lang="en-IN" dirty="0"/>
              <a:t>Changing Regulatory Landscape</a:t>
            </a:r>
          </a:p>
          <a:p>
            <a:pPr marL="342900" indent="-342900">
              <a:buFont typeface="+mj-lt"/>
              <a:buAutoNum type="arabicPeriod"/>
            </a:pPr>
            <a:r>
              <a:rPr lang="en-US" dirty="0"/>
              <a:t>Resource Sprawl</a:t>
            </a:r>
            <a:endParaRPr lang="en-IN" dirty="0"/>
          </a:p>
          <a:p>
            <a:pPr marL="342900" indent="-342900">
              <a:buFont typeface="+mj-lt"/>
              <a:buAutoNum type="arabicPeriod"/>
            </a:pPr>
            <a:r>
              <a:rPr lang="en-IN" dirty="0"/>
              <a:t>Overly Restrictive Policies</a:t>
            </a:r>
          </a:p>
          <a:p>
            <a:pPr marL="342900" indent="-342900">
              <a:buFont typeface="+mj-lt"/>
              <a:buAutoNum type="arabicPeriod"/>
            </a:pPr>
            <a:r>
              <a:rPr lang="en-IN" dirty="0"/>
              <a:t>Monitoring and Alerting</a:t>
            </a:r>
          </a:p>
          <a:p>
            <a:endParaRPr lang="en-IN" dirty="0"/>
          </a:p>
        </p:txBody>
      </p:sp>
    </p:spTree>
    <p:extLst>
      <p:ext uri="{BB962C8B-B14F-4D97-AF65-F5344CB8AC3E}">
        <p14:creationId xmlns:p14="http://schemas.microsoft.com/office/powerpoint/2010/main" val="37778464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131</TotalTime>
  <Words>318</Words>
  <Application>Microsoft Office PowerPoint</Application>
  <PresentationFormat>Widescreen</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Azure governance and compliance</vt:lpstr>
      <vt:lpstr>Introduction </vt:lpstr>
      <vt:lpstr>PowerPoint Presentation</vt:lpstr>
      <vt:lpstr>Polices in azure governance</vt:lpstr>
      <vt:lpstr>Management group, subscription, resource group and resources in azure</vt:lpstr>
      <vt:lpstr>Locks in azure</vt:lpstr>
      <vt:lpstr>Benefits of Azure Governance and Compliance</vt:lpstr>
      <vt:lpstr>Blue prints in azure</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governance and compliance</dc:title>
  <dc:creator>Sravani Madupoju</dc:creator>
  <cp:lastModifiedBy>Raghamreddy Srinivasa Reddy</cp:lastModifiedBy>
  <cp:revision>20</cp:revision>
  <dcterms:created xsi:type="dcterms:W3CDTF">2023-10-12T06:19:34Z</dcterms:created>
  <dcterms:modified xsi:type="dcterms:W3CDTF">2023-12-21T02:34:26Z</dcterms:modified>
</cp:coreProperties>
</file>