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2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59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B81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8479F8-6ACF-4499-8D77-3709A0A7720E}" v="52" dt="2024-11-19T08:23:17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410BB7-D9A6-AA9E-3230-BBD1CB7292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8" name="Picture 7" descr="A picture containing drawing">
            <a:extLst>
              <a:ext uri="{FF2B5EF4-FFF2-40B4-BE49-F238E27FC236}">
                <a16:creationId xmlns:a16="http://schemas.microsoft.com/office/drawing/2014/main" id="{ED0F4690-827E-99E4-3014-C130CD0CEB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525805" y="2876438"/>
            <a:ext cx="4720751" cy="11361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34B1CD-6698-77DC-92B1-7792B9201112}"/>
              </a:ext>
            </a:extLst>
          </p:cNvPr>
          <p:cNvCxnSpPr/>
          <p:nvPr userDrawn="1"/>
        </p:nvCxnSpPr>
        <p:spPr>
          <a:xfrm>
            <a:off x="6113835" y="2176248"/>
            <a:ext cx="0" cy="256966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277E68-C3D6-93CD-948E-B47BB87672FE}"/>
              </a:ext>
            </a:extLst>
          </p:cNvPr>
          <p:cNvSpPr txBox="1"/>
          <p:nvPr userDrawn="1"/>
        </p:nvSpPr>
        <p:spPr>
          <a:xfrm>
            <a:off x="7292048" y="3250246"/>
            <a:ext cx="4015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School of AI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90F28-5C2F-3AF2-8312-C5FB519135F1}"/>
              </a:ext>
            </a:extLst>
          </p:cNvPr>
          <p:cNvSpPr txBox="1">
            <a:spLocks/>
          </p:cNvSpPr>
          <p:nvPr userDrawn="1"/>
        </p:nvSpPr>
        <p:spPr>
          <a:xfrm>
            <a:off x="875236" y="509297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32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439BC5A-CFE3-9C7B-8F3A-2719BEDF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321" y="474453"/>
            <a:ext cx="10515600" cy="1095556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883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89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53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25867C-1C39-CE78-DD34-F1592BA4AEBB}"/>
              </a:ext>
            </a:extLst>
          </p:cNvPr>
          <p:cNvSpPr/>
          <p:nvPr userDrawn="1"/>
        </p:nvSpPr>
        <p:spPr>
          <a:xfrm>
            <a:off x="0" y="1"/>
            <a:ext cx="12192000" cy="1439333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96" y="73211"/>
            <a:ext cx="11947585" cy="132556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522" y="1466491"/>
            <a:ext cx="11950460" cy="4891177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77709" y="6364978"/>
            <a:ext cx="2743200" cy="365125"/>
          </a:xfrm>
        </p:spPr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072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037" y="172528"/>
            <a:ext cx="11800936" cy="6185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68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42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141D46A-3397-65AC-A62D-D953DA3374F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3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5864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517" y="1423358"/>
            <a:ext cx="5916283" cy="4951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14732"/>
            <a:ext cx="5930660" cy="4960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8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7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561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48135063-331A-4632-BA06-8077A63C53D8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416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A39F6B5-49F2-4192-7516-544D643D5C1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8114F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3283A-E272-8F1E-0E55-C19E65D9F42B}"/>
              </a:ext>
            </a:extLst>
          </p:cNvPr>
          <p:cNvSpPr/>
          <p:nvPr userDrawn="1"/>
        </p:nvSpPr>
        <p:spPr>
          <a:xfrm>
            <a:off x="115768" y="69574"/>
            <a:ext cx="12006469" cy="6718852"/>
          </a:xfrm>
          <a:prstGeom prst="rect">
            <a:avLst/>
          </a:prstGeom>
          <a:solidFill>
            <a:schemeClr val="bg1"/>
          </a:solidFill>
          <a:ln>
            <a:solidFill>
              <a:srgbClr val="B8114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519" y="80456"/>
            <a:ext cx="1198496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19" y="1420183"/>
            <a:ext cx="11996467" cy="4963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5219" y="63908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D76E5-6B73-4921-B9EB-0F0945D892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27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7" r:id="rId4"/>
    <p:sldLayoutId id="2147483663" r:id="rId5"/>
    <p:sldLayoutId id="2147483664" r:id="rId6"/>
    <p:sldLayoutId id="2147483665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1DCB8-E70B-3924-347A-CA58E4DF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85" y="4886632"/>
            <a:ext cx="10515600" cy="1897626"/>
          </a:xfrm>
        </p:spPr>
        <p:txBody>
          <a:bodyPr/>
          <a:lstStyle/>
          <a:p>
            <a:pPr algn="l" rtl="0" fontAlgn="base">
              <a:lnSpc>
                <a:spcPts val="2325"/>
              </a:lnSpc>
            </a:pP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TEAM MEMBERS: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1. HIMABALA     -CB.SC.U4AIE24028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2. NIKHIL           -CB.SC.U4AIE24063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3. SANDEEP       -CB.SC.U4AIE24047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​</a:t>
            </a:r>
            <a:b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r>
              <a:rPr lang="en-IN" sz="1800" b="0" i="0" u="none" strike="noStrike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4. CHAITHANYA -CB.SC.U4AIE24040</a:t>
            </a:r>
            <a:br>
              <a:rPr lang="en-US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4262FC-04B3-1213-EBF4-38DB0FB7E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62" y="561984"/>
            <a:ext cx="10516511" cy="1097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F8B894-1B81-D552-9B1B-4A24885CE3A0}"/>
              </a:ext>
            </a:extLst>
          </p:cNvPr>
          <p:cNvSpPr txBox="1"/>
          <p:nvPr/>
        </p:nvSpPr>
        <p:spPr>
          <a:xfrm>
            <a:off x="1357404" y="710561"/>
            <a:ext cx="979122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cap="all" dirty="0">
                <a:solidFill>
                  <a:srgbClr val="FFFFFF"/>
                </a:solidFill>
                <a:effectLst/>
                <a:latin typeface="Tw Cen MT" panose="020B0602020104020603" pitchFamily="34" charset="0"/>
              </a:rPr>
              <a:t>Electrical Motor Fault Detection Using IoT</a:t>
            </a:r>
            <a:endParaRPr lang="en-IN" sz="32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16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FAC7-C10C-EA1D-3D79-8D5E6CE5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Objectives: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CE14-C3D9-8B72-583A-0F5220D2A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</a:t>
            </a:r>
            <a:r>
              <a:rPr lang="en-US" dirty="0"/>
              <a:t> develop an IoT-based system for </a:t>
            </a:r>
            <a:r>
              <a:rPr lang="en-US" b="1" dirty="0"/>
              <a:t>real-time motor fault detection</a:t>
            </a:r>
            <a:r>
              <a:rPr lang="en-US" dirty="0"/>
              <a:t>.</a:t>
            </a:r>
          </a:p>
          <a:p>
            <a:r>
              <a:rPr lang="en-US" b="1" dirty="0"/>
              <a:t>We</a:t>
            </a:r>
            <a:r>
              <a:rPr lang="en-US" dirty="0"/>
              <a:t> use a </a:t>
            </a:r>
            <a:r>
              <a:rPr lang="en-US" b="1" dirty="0"/>
              <a:t>vibration sensor</a:t>
            </a:r>
            <a:r>
              <a:rPr lang="en-US" dirty="0"/>
              <a:t> to monitor motor health and detect faults.</a:t>
            </a:r>
          </a:p>
          <a:p>
            <a:r>
              <a:rPr lang="en-US" b="1" dirty="0"/>
              <a:t>To</a:t>
            </a:r>
            <a:r>
              <a:rPr lang="en-US" dirty="0"/>
              <a:t> integrate </a:t>
            </a:r>
            <a:r>
              <a:rPr lang="en-US" b="1" dirty="0"/>
              <a:t>ESP32 with cloud-based monitoring</a:t>
            </a:r>
            <a:r>
              <a:rPr lang="en-US" dirty="0"/>
              <a:t> for live data visualization.</a:t>
            </a:r>
          </a:p>
          <a:p>
            <a:r>
              <a:rPr lang="en-US" b="1" dirty="0"/>
              <a:t>To</a:t>
            </a:r>
            <a:r>
              <a:rPr lang="en-US" dirty="0"/>
              <a:t> provide </a:t>
            </a:r>
            <a:r>
              <a:rPr lang="en-US" b="1" dirty="0"/>
              <a:t>instant alerts via the Blynk app</a:t>
            </a:r>
            <a:r>
              <a:rPr lang="en-US" dirty="0"/>
              <a:t> when abnormal vibrations are detected.</a:t>
            </a:r>
          </a:p>
          <a:p>
            <a:r>
              <a:rPr lang="en-US" b="1" dirty="0"/>
              <a:t>To</a:t>
            </a:r>
            <a:r>
              <a:rPr lang="en-US" dirty="0"/>
              <a:t> implement </a:t>
            </a:r>
            <a:r>
              <a:rPr lang="en-US" b="1" dirty="0"/>
              <a:t>predictive maintenance strategies</a:t>
            </a:r>
            <a:r>
              <a:rPr lang="en-US" dirty="0"/>
              <a:t> to extend motor lifespan and reduce costs.</a:t>
            </a:r>
          </a:p>
          <a:p>
            <a:r>
              <a:rPr lang="en-US" dirty="0"/>
              <a:t>To </a:t>
            </a:r>
            <a:r>
              <a:rPr lang="en-IN" b="1" i="0" dirty="0">
                <a:effectLst/>
                <a:latin typeface="D-DINExp"/>
              </a:rPr>
              <a:t>Assess Energy Efficiency</a:t>
            </a:r>
            <a:r>
              <a:rPr lang="en-US" b="1" i="0" dirty="0">
                <a:effectLst/>
                <a:latin typeface="D-DINExp"/>
              </a:rPr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8E2C5-8C0F-39FA-84C9-8919A4A14A0C}"/>
              </a:ext>
            </a:extLst>
          </p:cNvPr>
          <p:cNvSpPr txBox="1"/>
          <p:nvPr/>
        </p:nvSpPr>
        <p:spPr>
          <a:xfrm>
            <a:off x="11012129" y="6233652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9</a:t>
            </a:r>
          </a:p>
        </p:txBody>
      </p:sp>
    </p:spTree>
    <p:extLst>
      <p:ext uri="{BB962C8B-B14F-4D97-AF65-F5344CB8AC3E}">
        <p14:creationId xmlns:p14="http://schemas.microsoft.com/office/powerpoint/2010/main" val="3044253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C2DA2F2-D0E9-09D0-5203-A5E2491EE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 :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3048E66-8D51-F0F5-5BDE-2FF63CED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2" y="1612489"/>
            <a:ext cx="11950460" cy="4965291"/>
          </a:xfrm>
        </p:spPr>
        <p:txBody>
          <a:bodyPr/>
          <a:lstStyle/>
          <a:p>
            <a:pPr marL="0" indent="0">
              <a:buNone/>
            </a:pPr>
            <a:r>
              <a:rPr lang="en-IN" sz="2000" dirty="0"/>
              <a:t>✅ </a:t>
            </a:r>
            <a:r>
              <a:rPr lang="en-IN" sz="2000" b="1" dirty="0"/>
              <a:t>1. Detecting Motor Faults: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b="1" dirty="0"/>
              <a:t>vibration sensor</a:t>
            </a:r>
            <a:r>
              <a:rPr lang="en-US" sz="1800" dirty="0"/>
              <a:t> is attached to the motor to continuously monitor the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If the motor starts shaking abnormally due to </a:t>
            </a:r>
            <a:r>
              <a:rPr lang="en-US" sz="1800" b="1" dirty="0"/>
              <a:t>misalignment, wear, or imbalance</a:t>
            </a:r>
            <a:r>
              <a:rPr lang="en-US" sz="1800" dirty="0"/>
              <a:t>, the sensor </a:t>
            </a:r>
            <a:r>
              <a:rPr lang="en-US" sz="1800" b="1" dirty="0"/>
              <a:t>captures the fault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/>
              <a:t>Example: If a fan inside the motor becomes loose, the vibration sensor detects the unusual movement.</a:t>
            </a:r>
          </a:p>
          <a:p>
            <a:pPr marL="0" indent="0">
              <a:buNone/>
            </a:pPr>
            <a:r>
              <a:rPr lang="en-US" sz="2000" dirty="0"/>
              <a:t>✅ </a:t>
            </a:r>
            <a:r>
              <a:rPr lang="en-US" sz="2000" b="1" dirty="0"/>
              <a:t>2. Sending Data to the Cloud: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ESP32 microcontroller</a:t>
            </a:r>
            <a:r>
              <a:rPr lang="en-US" sz="1800" dirty="0"/>
              <a:t> collects the vibration data and sends it to an </a:t>
            </a:r>
            <a:r>
              <a:rPr lang="en-US" sz="1800" b="1" dirty="0"/>
              <a:t>IoT platform</a:t>
            </a:r>
            <a:r>
              <a:rPr lang="en-US" sz="1800" dirty="0"/>
              <a:t> like </a:t>
            </a:r>
            <a:r>
              <a:rPr lang="en-US" sz="1800" b="1" dirty="0"/>
              <a:t>Blynk.</a:t>
            </a:r>
          </a:p>
          <a:p>
            <a:r>
              <a:rPr lang="en-US" sz="1800" dirty="0"/>
              <a:t>The system </a:t>
            </a:r>
            <a:r>
              <a:rPr lang="en-US" sz="1800" b="1" dirty="0"/>
              <a:t>analyzes patterns</a:t>
            </a:r>
            <a:r>
              <a:rPr lang="en-US" sz="1800" dirty="0"/>
              <a:t> to check if the motor is running normally or showing signs of failure.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/>
              <a:t>Example: If the motor’s vibrations cross a safe limit, the system marks it as a potential fault.</a:t>
            </a:r>
          </a:p>
          <a:p>
            <a:pPr marL="0" indent="0">
              <a:buNone/>
            </a:pPr>
            <a:r>
              <a:rPr lang="en-IN" sz="2000" dirty="0"/>
              <a:t>✅ </a:t>
            </a:r>
            <a:r>
              <a:rPr lang="en-IN" sz="2000" b="1" dirty="0"/>
              <a:t>3. Alerting &amp; Displaying Results:</a:t>
            </a:r>
          </a:p>
          <a:p>
            <a:r>
              <a:rPr lang="en-US" sz="1800" dirty="0"/>
              <a:t>The </a:t>
            </a:r>
            <a:r>
              <a:rPr lang="en-US" sz="1800" b="1" dirty="0"/>
              <a:t>LCD screen</a:t>
            </a:r>
            <a:r>
              <a:rPr lang="en-US" sz="1800" dirty="0"/>
              <a:t> shows real-time vibration values.</a:t>
            </a:r>
            <a:endParaRPr lang="en-IN" sz="1800" b="1" dirty="0"/>
          </a:p>
          <a:p>
            <a:r>
              <a:rPr lang="en-US" sz="1800" dirty="0"/>
              <a:t>If a fault is detected, an </a:t>
            </a:r>
            <a:r>
              <a:rPr lang="en-US" sz="1800" b="1" dirty="0"/>
              <a:t>alert is sent to the user via a mobile app</a:t>
            </a:r>
            <a:r>
              <a:rPr lang="en-US" sz="1800" dirty="0"/>
              <a:t>, allowing quick action.</a:t>
            </a:r>
            <a:endParaRPr lang="en-IN" sz="18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i="1" dirty="0"/>
              <a:t>Example: If a machine in a factory is vibrating too much, an operator gets an alert on their phone to check it before failure occurs.</a:t>
            </a:r>
            <a:endParaRPr lang="en-US" sz="1800" dirty="0"/>
          </a:p>
          <a:p>
            <a:endParaRPr lang="en-IN" sz="2000" b="1" dirty="0"/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071E70-1806-644D-47BF-FE625FA78216}"/>
              </a:ext>
            </a:extLst>
          </p:cNvPr>
          <p:cNvSpPr txBox="1"/>
          <p:nvPr/>
        </p:nvSpPr>
        <p:spPr>
          <a:xfrm>
            <a:off x="11257935" y="6371303"/>
            <a:ext cx="629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11</a:t>
            </a:r>
          </a:p>
        </p:txBody>
      </p:sp>
    </p:spTree>
    <p:extLst>
      <p:ext uri="{BB962C8B-B14F-4D97-AF65-F5344CB8AC3E}">
        <p14:creationId xmlns:p14="http://schemas.microsoft.com/office/powerpoint/2010/main" val="1761762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6882-AF69-36A1-610B-F210A854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Results &amp; Discussion Slide: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9778-7F26-3605-40C9-8AD6A2F05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Graph showing normal vs. faulty motor vibration patterns.</a:t>
            </a:r>
            <a:endParaRPr lang="en-US" dirty="0"/>
          </a:p>
          <a:p>
            <a:r>
              <a:rPr lang="en-US" b="1" dirty="0"/>
              <a:t>Observations:</a:t>
            </a:r>
            <a:r>
              <a:rPr lang="en-US" dirty="0"/>
              <a:t> Increased vibration levels indicate potential faults, demonstrating the effectiveness of the system.</a:t>
            </a:r>
          </a:p>
          <a:p>
            <a:r>
              <a:rPr lang="en-US" dirty="0"/>
              <a:t>The system successfully identifies motor faults </a:t>
            </a:r>
            <a:r>
              <a:rPr lang="en-US" b="1" dirty="0"/>
              <a:t>before critical failure</a:t>
            </a:r>
            <a:r>
              <a:rPr lang="en-US" dirty="0"/>
              <a:t>, allowing timely intervention.</a:t>
            </a:r>
          </a:p>
          <a:p>
            <a:r>
              <a:rPr lang="en-US" b="1" dirty="0"/>
              <a:t>Comparison with Traditional Methods:</a:t>
            </a:r>
            <a:r>
              <a:rPr lang="en-US" dirty="0"/>
              <a:t> The IoT-based approach offers </a:t>
            </a:r>
            <a:r>
              <a:rPr lang="en-US" b="1" dirty="0"/>
              <a:t>lower costs, real-time alerts, and remote monitoring</a:t>
            </a:r>
            <a:r>
              <a:rPr lang="en-US" dirty="0"/>
              <a:t>, unlike traditional manual checks.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9F304-F5E1-C7EC-F16F-5C0406900892}"/>
              </a:ext>
            </a:extLst>
          </p:cNvPr>
          <p:cNvSpPr txBox="1"/>
          <p:nvPr/>
        </p:nvSpPr>
        <p:spPr>
          <a:xfrm>
            <a:off x="11061290" y="6548284"/>
            <a:ext cx="71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12</a:t>
            </a:r>
          </a:p>
        </p:txBody>
      </p:sp>
    </p:spTree>
    <p:extLst>
      <p:ext uri="{BB962C8B-B14F-4D97-AF65-F5344CB8AC3E}">
        <p14:creationId xmlns:p14="http://schemas.microsoft.com/office/powerpoint/2010/main" val="2047958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317E6-453D-C8C5-C827-437B2811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Conclusions &amp; Future Scope Slide: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49C4C-F1E6-91CB-2A17-D19140678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✅ </a:t>
            </a:r>
            <a:r>
              <a:rPr lang="en-US" b="1" dirty="0"/>
              <a:t>Conclusion:</a:t>
            </a:r>
            <a:r>
              <a:rPr lang="en-US" dirty="0"/>
              <a:t> The IoT-based vibration monitoring system proves to be an </a:t>
            </a:r>
            <a:r>
              <a:rPr lang="en-US" b="1" dirty="0"/>
              <a:t>efficient and low-cost solution</a:t>
            </a:r>
            <a:r>
              <a:rPr lang="en-US" dirty="0"/>
              <a:t> for detecting motor faults, reducing downtime, and ensuring better maintenance planning.</a:t>
            </a:r>
          </a:p>
          <a:p>
            <a:r>
              <a:rPr lang="en-IN" dirty="0"/>
              <a:t>🚀 </a:t>
            </a:r>
            <a:r>
              <a:rPr lang="en-IN" b="1" dirty="0"/>
              <a:t>Future Scope: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</a:t>
            </a:r>
            <a:r>
              <a:rPr lang="en-US" b="1" dirty="0"/>
              <a:t>AI-driven analytics</a:t>
            </a:r>
            <a:r>
              <a:rPr lang="en-US" dirty="0"/>
              <a:t> to </a:t>
            </a:r>
            <a:r>
              <a:rPr lang="en-US" b="1" dirty="0"/>
              <a:t>predict future failures</a:t>
            </a:r>
            <a:r>
              <a:rPr lang="en-US" dirty="0"/>
              <a:t> based on vibration trends.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Adding </a:t>
            </a:r>
            <a:r>
              <a:rPr lang="en-US" b="1" dirty="0"/>
              <a:t>temperature and current sensors</a:t>
            </a:r>
            <a:r>
              <a:rPr lang="en-US" dirty="0"/>
              <a:t> for a more </a:t>
            </a:r>
            <a:r>
              <a:rPr lang="en-US" b="1" dirty="0"/>
              <a:t>comprehensive monitoring system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</a:t>
            </a:r>
            <a:r>
              <a:rPr lang="en-US" b="1" dirty="0"/>
              <a:t>automated repair scheduling</a:t>
            </a:r>
            <a:r>
              <a:rPr lang="en-US" dirty="0"/>
              <a:t> using predictive maintenance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Exploring </a:t>
            </a:r>
            <a:r>
              <a:rPr lang="en-US" b="1" dirty="0"/>
              <a:t>low-power IoT solutions</a:t>
            </a:r>
            <a:r>
              <a:rPr lang="en-US" dirty="0"/>
              <a:t> to improve system </a:t>
            </a:r>
            <a:r>
              <a:rPr lang="en-US" b="1" dirty="0"/>
              <a:t>energy efficiency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1EB82D-2564-EB1D-F469-7855D638BE49}"/>
              </a:ext>
            </a:extLst>
          </p:cNvPr>
          <p:cNvSpPr txBox="1"/>
          <p:nvPr/>
        </p:nvSpPr>
        <p:spPr>
          <a:xfrm>
            <a:off x="10884310" y="6538452"/>
            <a:ext cx="904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13</a:t>
            </a:r>
          </a:p>
        </p:txBody>
      </p:sp>
    </p:spTree>
    <p:extLst>
      <p:ext uri="{BB962C8B-B14F-4D97-AF65-F5344CB8AC3E}">
        <p14:creationId xmlns:p14="http://schemas.microsoft.com/office/powerpoint/2010/main" val="367396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A040-26A4-F015-71BC-83E444C3B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 Slide (IEEE Format):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24BD-807F-F97D-59D2-3C6FE871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0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2A96B-C61C-1DED-09C8-AA298846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37" y="363794"/>
            <a:ext cx="11800936" cy="5993874"/>
          </a:xfrm>
        </p:spPr>
        <p:txBody>
          <a:bodyPr>
            <a:normAutofit/>
          </a:bodyPr>
          <a:lstStyle/>
          <a:p>
            <a:r>
              <a:rPr lang="en-IN" sz="3200" b="1" dirty="0"/>
              <a:t>Contents Slide: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Introduction                          -      </a:t>
            </a:r>
            <a:r>
              <a:rPr lang="en-IN" sz="2400" dirty="0"/>
              <a:t>(3 to 4 slides)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Literature Review                 </a:t>
            </a:r>
            <a:r>
              <a:rPr lang="en-IN" sz="2400" dirty="0"/>
              <a:t>-       (5 to 6 slides)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Research Gaps                      </a:t>
            </a:r>
            <a:r>
              <a:rPr lang="en-IN" sz="2400" dirty="0"/>
              <a:t>-       (7</a:t>
            </a:r>
            <a:r>
              <a:rPr lang="en-IN" sz="2400" baseline="30000" dirty="0"/>
              <a:t>th</a:t>
            </a:r>
            <a:r>
              <a:rPr lang="en-IN" sz="2400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Problem Statement               -      </a:t>
            </a:r>
            <a:r>
              <a:rPr lang="en-IN" sz="2400" dirty="0"/>
              <a:t>(8</a:t>
            </a:r>
            <a:r>
              <a:rPr lang="en-IN" sz="2400" baseline="30000" dirty="0"/>
              <a:t>th</a:t>
            </a:r>
            <a:r>
              <a:rPr lang="en-IN" sz="2400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Objectives                             -      </a:t>
            </a:r>
            <a:r>
              <a:rPr lang="en-IN" sz="2400" dirty="0"/>
              <a:t>(9</a:t>
            </a:r>
            <a:r>
              <a:rPr lang="en-IN" sz="2400" baseline="30000" dirty="0"/>
              <a:t>th</a:t>
            </a:r>
            <a:r>
              <a:rPr lang="en-IN" sz="2400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Block Diagram / Flowchart  -      </a:t>
            </a:r>
            <a:r>
              <a:rPr lang="en-IN" sz="2400" dirty="0"/>
              <a:t>( 10</a:t>
            </a:r>
            <a:r>
              <a:rPr lang="en-IN" sz="2400" baseline="30000" dirty="0"/>
              <a:t>th</a:t>
            </a:r>
            <a:r>
              <a:rPr lang="en-IN" sz="2400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Methodology                        -       (11</a:t>
            </a:r>
            <a:r>
              <a:rPr lang="en-IN" baseline="30000" dirty="0"/>
              <a:t>th</a:t>
            </a:r>
            <a:r>
              <a:rPr lang="en-IN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Results and Discussion         -       (12</a:t>
            </a:r>
            <a:r>
              <a:rPr lang="en-IN" baseline="30000" dirty="0"/>
              <a:t>th</a:t>
            </a:r>
            <a:r>
              <a:rPr lang="en-IN" dirty="0"/>
              <a:t> slide)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Conclusions &amp; Future Scope -       (13</a:t>
            </a:r>
            <a:r>
              <a:rPr lang="en-IN" baseline="30000" dirty="0"/>
              <a:t>th</a:t>
            </a:r>
            <a:r>
              <a:rPr lang="en-IN" dirty="0"/>
              <a:t> slide)</a:t>
            </a:r>
            <a:endParaRPr lang="en-IN" b="1" dirty="0"/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References                              -      (14</a:t>
            </a:r>
            <a:r>
              <a:rPr lang="en-IN" baseline="30000" dirty="0"/>
              <a:t>th</a:t>
            </a:r>
            <a:r>
              <a:rPr lang="en-IN" dirty="0"/>
              <a:t> slide)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96BFF-5D0A-BA8F-0815-8F9E7AC58777}"/>
              </a:ext>
            </a:extLst>
          </p:cNvPr>
          <p:cNvSpPr txBox="1"/>
          <p:nvPr/>
        </p:nvSpPr>
        <p:spPr>
          <a:xfrm>
            <a:off x="11336594" y="6361471"/>
            <a:ext cx="589935" cy="383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8466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815AE4D-E71D-3ED1-6D1D-91C5AFB40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111618" cy="811161"/>
          </a:xfrm>
        </p:spPr>
        <p:txBody>
          <a:bodyPr>
            <a:normAutofit/>
          </a:bodyPr>
          <a:lstStyle/>
          <a:p>
            <a:r>
              <a:rPr lang="en-US" sz="2400" b="0" i="1" u="none" strike="noStrike" cap="all" dirty="0">
                <a:solidFill>
                  <a:schemeClr val="bg1"/>
                </a:solidFill>
                <a:effectLst/>
                <a:highlight>
                  <a:srgbClr val="CC0000"/>
                </a:highlight>
                <a:latin typeface="Cascadia Code ExtraLight" panose="020B0609020000020004" pitchFamily="49" charset="0"/>
              </a:rPr>
              <a:t>INTRODUCTION</a:t>
            </a:r>
            <a:r>
              <a:rPr lang="en-US" sz="2400" b="0" i="1" u="none" strike="noStrike" cap="all" dirty="0">
                <a:solidFill>
                  <a:srgbClr val="FFFFFF"/>
                </a:solidFill>
                <a:effectLst/>
                <a:highlight>
                  <a:srgbClr val="CC0000"/>
                </a:highlight>
                <a:latin typeface="Cascadia Code ExtraLight" panose="020B0609020000020004" pitchFamily="49" charset="0"/>
              </a:rPr>
              <a:t> TO IOT IN MOTORS</a:t>
            </a:r>
            <a:endParaRPr lang="en-IN" sz="2400" dirty="0">
              <a:highlight>
                <a:srgbClr val="CC0000"/>
              </a:highlight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9A3E12D-D9F7-0E80-44ED-1D0822AE7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275870" y="457201"/>
            <a:ext cx="4542503" cy="5403852"/>
          </a:xfrm>
        </p:spPr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43B208A-7129-415B-1D52-EEA11DB92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66684"/>
            <a:ext cx="6111618" cy="4502304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effectLst/>
                <a:latin typeface="Tw Cen MT" panose="020B0602020104020603" pitchFamily="34" charset="0"/>
              </a:rPr>
              <a:t>The Internet of Things (IoT) is revolutionizing various industries, including the motor industry. By integrating IoT technology into motors, we can achieve real-time monitoring, predictive maintenance, and enhanced efficiency</a:t>
            </a:r>
            <a:r>
              <a:rPr lang="en-US" sz="1800" b="0" i="0" dirty="0">
                <a:effectLst/>
                <a:latin typeface="Tw Cen MT" panose="020B0602020104020603" pitchFamily="34" charset="0"/>
              </a:rPr>
              <a:t>​.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0" i="0" u="none" strike="noStrike" dirty="0">
                <a:effectLst/>
                <a:latin typeface="Tw Cen MT" panose="020B0602020104020603" pitchFamily="34" charset="0"/>
              </a:rPr>
              <a:t>What is IoT in Motors?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dirty="0">
                <a:latin typeface="Tw Cen MT" panose="020B0602020104020603" pitchFamily="34" charset="0"/>
              </a:rPr>
              <a:t>in motors involves embedded sensors, software, and connectivity into motors to collect and exchange data. This data can be used to monitor </a:t>
            </a:r>
            <a:r>
              <a:rPr lang="en-IN" sz="1800" b="0" i="0" u="none" strike="noStrike" dirty="0">
                <a:effectLst/>
                <a:latin typeface="Tw Cen MT" panose="020B0602020104020603" pitchFamily="34" charset="0"/>
              </a:rPr>
              <a:t>IoT performance ,detect faults, and optimize operations.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1800" b="0" i="0" dirty="0">
                <a:effectLst/>
                <a:latin typeface="Tw Cen MT" panose="020B0602020104020603" pitchFamily="34" charset="0"/>
              </a:rPr>
              <a:t>For Example:</a:t>
            </a:r>
            <a:r>
              <a:rPr lang="en-US" b="1" dirty="0"/>
              <a:t>motor fault detection project</a:t>
            </a:r>
            <a:r>
              <a:rPr lang="en-US" dirty="0"/>
              <a:t>, IoT plays a key role in </a:t>
            </a:r>
            <a:r>
              <a:rPr lang="en-US" b="1" dirty="0"/>
              <a:t>real-time monitoring and alerting</a:t>
            </a:r>
            <a:r>
              <a:rPr lang="en-US" dirty="0"/>
              <a:t>. Here’s how:</a:t>
            </a:r>
          </a:p>
          <a:p>
            <a:r>
              <a:rPr lang="en-US" dirty="0"/>
              <a:t>✅ </a:t>
            </a:r>
            <a:r>
              <a:rPr lang="en-US" b="1" dirty="0"/>
              <a:t>Step 1: Data Collection</a:t>
            </a:r>
            <a:r>
              <a:rPr lang="en-US" dirty="0"/>
              <a:t> – The </a:t>
            </a:r>
            <a:r>
              <a:rPr lang="en-US" b="1" dirty="0"/>
              <a:t>vibration sensor</a:t>
            </a:r>
            <a:r>
              <a:rPr lang="en-US" dirty="0"/>
              <a:t> attached to the motor detects abnormal vibrations.</a:t>
            </a:r>
          </a:p>
          <a:p>
            <a:r>
              <a:rPr lang="en-US" dirty="0"/>
              <a:t>✅ </a:t>
            </a:r>
            <a:r>
              <a:rPr lang="en-US" b="1" dirty="0"/>
              <a:t>Step 2: Processing &amp; Transmission</a:t>
            </a:r>
            <a:r>
              <a:rPr lang="en-US" dirty="0"/>
              <a:t> – The </a:t>
            </a:r>
            <a:r>
              <a:rPr lang="en-US" b="1" dirty="0"/>
              <a:t>ESP32</a:t>
            </a:r>
            <a:r>
              <a:rPr lang="en-US" dirty="0"/>
              <a:t> processes the vibration data and transmits it to the </a:t>
            </a:r>
            <a:r>
              <a:rPr lang="en-US" b="1" dirty="0"/>
              <a:t>cloud</a:t>
            </a:r>
            <a:r>
              <a:rPr lang="en-US" dirty="0"/>
              <a:t> using Wi-Fi.</a:t>
            </a:r>
          </a:p>
          <a:p>
            <a:r>
              <a:rPr lang="en-US" dirty="0"/>
              <a:t>✅ </a:t>
            </a:r>
            <a:r>
              <a:rPr lang="en-US" b="1" dirty="0"/>
              <a:t>Step 3: Remote Monitoring &amp; Alerts</a:t>
            </a:r>
            <a:r>
              <a:rPr lang="en-US" dirty="0"/>
              <a:t> – The collected data is displayed on an </a:t>
            </a:r>
            <a:r>
              <a:rPr lang="en-US" b="1" dirty="0"/>
              <a:t>LCD screen</a:t>
            </a:r>
            <a:r>
              <a:rPr lang="en-US" dirty="0"/>
              <a:t> and sent to an </a:t>
            </a:r>
            <a:r>
              <a:rPr lang="en-US" b="1" dirty="0"/>
              <a:t>IoT platform (like Blynk or </a:t>
            </a:r>
            <a:r>
              <a:rPr lang="en-US" b="1" dirty="0" err="1"/>
              <a:t>Thingspeak</a:t>
            </a:r>
            <a:r>
              <a:rPr lang="en-US" b="1" dirty="0"/>
              <a:t>)</a:t>
            </a:r>
            <a:r>
              <a:rPr lang="en-US" dirty="0"/>
              <a:t>. If an issue is detected, the system </a:t>
            </a:r>
            <a:r>
              <a:rPr lang="en-US" b="1" dirty="0"/>
              <a:t>sends an alert to the user via a mobile app</a:t>
            </a:r>
            <a:r>
              <a:rPr lang="en-US" dirty="0"/>
              <a:t>. In your </a:t>
            </a:r>
            <a:r>
              <a:rPr lang="en-US" b="1" dirty="0"/>
              <a:t>motor fault detection project</a:t>
            </a:r>
            <a:r>
              <a:rPr lang="en-US" dirty="0"/>
              <a:t>, IoT plays a key role in </a:t>
            </a:r>
            <a:r>
              <a:rPr lang="en-US" b="1" dirty="0"/>
              <a:t>real-time monitoring and alerting</a:t>
            </a:r>
            <a:r>
              <a:rPr lang="en-US" dirty="0"/>
              <a:t>. Here’s how:</a:t>
            </a:r>
          </a:p>
          <a:p>
            <a:endParaRPr lang="en-US" dirty="0"/>
          </a:p>
          <a:p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78D8B-827D-5F4F-C052-5C9D474D9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69" y="457200"/>
            <a:ext cx="4542504" cy="54038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28F057F-194B-2C11-9716-648585A36194}"/>
              </a:ext>
            </a:extLst>
          </p:cNvPr>
          <p:cNvSpPr txBox="1"/>
          <p:nvPr/>
        </p:nvSpPr>
        <p:spPr>
          <a:xfrm>
            <a:off x="11464413" y="6322142"/>
            <a:ext cx="353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550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4030B9-CF0F-1EF5-9FCD-56427538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531515" cy="121428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Importance of Fault Detection in Electrical Motors:</a:t>
            </a:r>
            <a:br>
              <a:rPr lang="en-US" b="1" dirty="0"/>
            </a:br>
            <a:endParaRPr lang="en-IN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9503DE77-9307-84E5-732C-02306DD70D8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4780" r="4780"/>
          <a:stretch/>
        </p:blipFill>
        <p:spPr>
          <a:xfrm>
            <a:off x="6696075" y="457200"/>
            <a:ext cx="5032375" cy="541178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2CAB92-98E5-B101-5FF1-D4393523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1484"/>
            <a:ext cx="5531515" cy="419750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Prevents Unexpected Failures</a:t>
            </a:r>
            <a:r>
              <a:rPr lang="en-US" dirty="0"/>
              <a:t> – Catching faults early helps avoid sudden breakdowns, keeping operations running smoothly without costly interruptions.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Reduces Maintenance Costs</a:t>
            </a:r>
            <a:r>
              <a:rPr lang="en-US" dirty="0"/>
              <a:t> – Regular monitoring helps identify minor issues before they turn into expensive repairs, saving both time and money.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Ensures Worker Safety</a:t>
            </a:r>
            <a:r>
              <a:rPr lang="en-US" dirty="0"/>
              <a:t> – Faulty motors can overheat or malfunction, posing safety risks. Early detection minimizes hazards and creates a safer work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Increases Motor Lifespan &amp; Efficiency</a:t>
            </a:r>
            <a:r>
              <a:rPr lang="en-US" dirty="0"/>
              <a:t> – When motors run with undetected faults, they work harder than necessary, leading to higher energy consumption and wear. Proper monitoring extends their lifespan and improves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Supports Smart Automation &amp; Remote Monitoring</a:t>
            </a:r>
            <a:r>
              <a:rPr lang="en-US" dirty="0"/>
              <a:t> – With IoT-based systems, motors can be monitored in real time, reducing the need for manual checks and making industrial processes more efficient.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835F9A-DD72-9A54-E139-DCE6A00C2790}"/>
              </a:ext>
            </a:extLst>
          </p:cNvPr>
          <p:cNvSpPr txBox="1"/>
          <p:nvPr/>
        </p:nvSpPr>
        <p:spPr>
          <a:xfrm>
            <a:off x="11130116" y="6331974"/>
            <a:ext cx="598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4</a:t>
            </a:r>
          </a:p>
        </p:txBody>
      </p:sp>
    </p:spTree>
    <p:extLst>
      <p:ext uri="{BB962C8B-B14F-4D97-AF65-F5344CB8AC3E}">
        <p14:creationId xmlns:p14="http://schemas.microsoft.com/office/powerpoint/2010/main" val="4042607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388B4C7-5A1F-5918-32D7-310665242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670"/>
              </p:ext>
            </p:extLst>
          </p:nvPr>
        </p:nvGraphicFramePr>
        <p:xfrm>
          <a:off x="196643" y="904570"/>
          <a:ext cx="11877369" cy="55778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945901">
                  <a:extLst>
                    <a:ext uri="{9D8B030D-6E8A-4147-A177-3AD203B41FA5}">
                      <a16:colId xmlns:a16="http://schemas.microsoft.com/office/drawing/2014/main" val="606823064"/>
                    </a:ext>
                  </a:extLst>
                </a:gridCol>
                <a:gridCol w="875178">
                  <a:extLst>
                    <a:ext uri="{9D8B030D-6E8A-4147-A177-3AD203B41FA5}">
                      <a16:colId xmlns:a16="http://schemas.microsoft.com/office/drawing/2014/main" val="2006201798"/>
                    </a:ext>
                  </a:extLst>
                </a:gridCol>
                <a:gridCol w="1782077">
                  <a:extLst>
                    <a:ext uri="{9D8B030D-6E8A-4147-A177-3AD203B41FA5}">
                      <a16:colId xmlns:a16="http://schemas.microsoft.com/office/drawing/2014/main" val="2796872617"/>
                    </a:ext>
                  </a:extLst>
                </a:gridCol>
                <a:gridCol w="2143958">
                  <a:extLst>
                    <a:ext uri="{9D8B030D-6E8A-4147-A177-3AD203B41FA5}">
                      <a16:colId xmlns:a16="http://schemas.microsoft.com/office/drawing/2014/main" val="1368317652"/>
                    </a:ext>
                  </a:extLst>
                </a:gridCol>
                <a:gridCol w="1728209">
                  <a:extLst>
                    <a:ext uri="{9D8B030D-6E8A-4147-A177-3AD203B41FA5}">
                      <a16:colId xmlns:a16="http://schemas.microsoft.com/office/drawing/2014/main" val="840240710"/>
                    </a:ext>
                  </a:extLst>
                </a:gridCol>
                <a:gridCol w="2201023">
                  <a:extLst>
                    <a:ext uri="{9D8B030D-6E8A-4147-A177-3AD203B41FA5}">
                      <a16:colId xmlns:a16="http://schemas.microsoft.com/office/drawing/2014/main" val="3548910578"/>
                    </a:ext>
                  </a:extLst>
                </a:gridCol>
                <a:gridCol w="2201023">
                  <a:extLst>
                    <a:ext uri="{9D8B030D-6E8A-4147-A177-3AD203B41FA5}">
                      <a16:colId xmlns:a16="http://schemas.microsoft.com/office/drawing/2014/main" val="2743116935"/>
                    </a:ext>
                  </a:extLst>
                </a:gridCol>
              </a:tblGrid>
              <a:tr h="579942">
                <a:tc>
                  <a:txBody>
                    <a:bodyPr/>
                    <a:lstStyle/>
                    <a:p>
                      <a:r>
                        <a:rPr lang="en-IN" dirty="0"/>
                        <a:t>Sl.no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findings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Relevance to Current Research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549166"/>
                  </a:ext>
                </a:extLst>
              </a:tr>
              <a:tr h="1574128">
                <a:tc>
                  <a:txBody>
                    <a:bodyPr/>
                    <a:lstStyle/>
                    <a:p>
                      <a:r>
                        <a:rPr lang="en-IN" dirty="0"/>
                        <a:t>            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1.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2023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IoT-Based Motor Fault Detection System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Develop a system for real-time monitoring of motor performance using IoT sensors.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Experiment with IoT sensors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The system effectively detects anomalies with a high accuracy rate.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Supports the integration of IoT for efficient monitoring.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6526700"/>
                  </a:ext>
                </a:extLst>
              </a:tr>
              <a:tr h="157412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Predictive Maintenance Using IoT in Electric Motors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Explore predictive maintenance strategies using IoT.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Data analytics and modelling.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Predictive algorithms can significantly reduce unexpected failures.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Highlights the value of predictive maintenance approaches.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461457"/>
                  </a:ext>
                </a:extLst>
              </a:tr>
              <a:tr h="1325581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3.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Smart Motor Fault Detection Framework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Propose a framework for diagnosing motor faults with IoT.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800" b="0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Framework development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Proposed framework demonstrates faster diagnosis times compared to traditional methods.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Provides a baseline for developing real-time diagnostic tools.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19035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80D1C0E-BEEE-AEA2-D09B-7A883AD87BC8}"/>
              </a:ext>
            </a:extLst>
          </p:cNvPr>
          <p:cNvSpPr txBox="1"/>
          <p:nvPr/>
        </p:nvSpPr>
        <p:spPr>
          <a:xfrm>
            <a:off x="196643" y="432619"/>
            <a:ext cx="447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LITERATURE REVIEW: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3F7AC0-8EEF-F419-68C4-2E2F0810E02A}"/>
              </a:ext>
            </a:extLst>
          </p:cNvPr>
          <p:cNvSpPr txBox="1"/>
          <p:nvPr/>
        </p:nvSpPr>
        <p:spPr>
          <a:xfrm>
            <a:off x="11100619" y="6577781"/>
            <a:ext cx="74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5</a:t>
            </a:r>
          </a:p>
        </p:txBody>
      </p:sp>
    </p:spTree>
    <p:extLst>
      <p:ext uri="{BB962C8B-B14F-4D97-AF65-F5344CB8AC3E}">
        <p14:creationId xmlns:p14="http://schemas.microsoft.com/office/powerpoint/2010/main" val="288575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EBA6994-E43D-C416-704D-55546A46A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758544"/>
              </p:ext>
            </p:extLst>
          </p:nvPr>
        </p:nvGraphicFramePr>
        <p:xfrm>
          <a:off x="176981" y="875072"/>
          <a:ext cx="11857703" cy="4937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18088">
                  <a:extLst>
                    <a:ext uri="{9D8B030D-6E8A-4147-A177-3AD203B41FA5}">
                      <a16:colId xmlns:a16="http://schemas.microsoft.com/office/drawing/2014/main" val="1087089685"/>
                    </a:ext>
                  </a:extLst>
                </a:gridCol>
                <a:gridCol w="1238864">
                  <a:extLst>
                    <a:ext uri="{9D8B030D-6E8A-4147-A177-3AD203B41FA5}">
                      <a16:colId xmlns:a16="http://schemas.microsoft.com/office/drawing/2014/main" val="3816522781"/>
                    </a:ext>
                  </a:extLst>
                </a:gridCol>
                <a:gridCol w="2046339">
                  <a:extLst>
                    <a:ext uri="{9D8B030D-6E8A-4147-A177-3AD203B41FA5}">
                      <a16:colId xmlns:a16="http://schemas.microsoft.com/office/drawing/2014/main" val="2914225898"/>
                    </a:ext>
                  </a:extLst>
                </a:gridCol>
                <a:gridCol w="2002094">
                  <a:extLst>
                    <a:ext uri="{9D8B030D-6E8A-4147-A177-3AD203B41FA5}">
                      <a16:colId xmlns:a16="http://schemas.microsoft.com/office/drawing/2014/main" val="3852840152"/>
                    </a:ext>
                  </a:extLst>
                </a:gridCol>
                <a:gridCol w="2256504">
                  <a:extLst>
                    <a:ext uri="{9D8B030D-6E8A-4147-A177-3AD203B41FA5}">
                      <a16:colId xmlns:a16="http://schemas.microsoft.com/office/drawing/2014/main" val="3127202490"/>
                    </a:ext>
                  </a:extLst>
                </a:gridCol>
                <a:gridCol w="1701857">
                  <a:extLst>
                    <a:ext uri="{9D8B030D-6E8A-4147-A177-3AD203B41FA5}">
                      <a16:colId xmlns:a16="http://schemas.microsoft.com/office/drawing/2014/main" val="3827204659"/>
                    </a:ext>
                  </a:extLst>
                </a:gridCol>
                <a:gridCol w="1693957">
                  <a:extLst>
                    <a:ext uri="{9D8B030D-6E8A-4147-A177-3AD203B41FA5}">
                      <a16:colId xmlns:a16="http://schemas.microsoft.com/office/drawing/2014/main" val="2321668512"/>
                    </a:ext>
                  </a:extLst>
                </a:gridCol>
              </a:tblGrid>
              <a:tr h="707233">
                <a:tc>
                  <a:txBody>
                    <a:bodyPr/>
                    <a:lstStyle/>
                    <a:p>
                      <a:r>
                        <a:rPr lang="en-IN" dirty="0"/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Relevance to Current Research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866456"/>
                  </a:ext>
                </a:extLst>
              </a:tr>
              <a:tr h="125887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Real-Time Monitoring of Motor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Investigate a real-time monitoring system for industrial motors using IoT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IoT sensor networks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Implemented system showed noticeable improvements in fault detection time.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Emphasizes the importance of real-time data in fault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62996"/>
                  </a:ext>
                </a:extLst>
              </a:tr>
              <a:tr h="1258874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for Fault Detection in Motors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Examine the application of machine learning techniques in motor fault detection.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 learning models improve fault detection accuracy over traditional methods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Suggests incorporation of machine learning in IoT systems.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165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DF0976E-CBE4-A561-698B-19FCCD220B4B}"/>
              </a:ext>
            </a:extLst>
          </p:cNvPr>
          <p:cNvSpPr txBox="1"/>
          <p:nvPr/>
        </p:nvSpPr>
        <p:spPr>
          <a:xfrm>
            <a:off x="10933471" y="6331974"/>
            <a:ext cx="8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104911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EE388-0C5B-EA19-B302-21A02BD1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Research Gaps: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635C5-E5B2-505D-61A7-F672DA23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These are the most important reasons for addressing research gaps: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i="0" dirty="0">
                <a:effectLst/>
                <a:latin typeface="D-DINExp"/>
              </a:rPr>
              <a:t>Real-World Application</a:t>
            </a:r>
            <a:r>
              <a:rPr lang="en-US" b="0" i="0" dirty="0">
                <a:effectLst/>
                <a:latin typeface="D-DINExp"/>
              </a:rPr>
              <a:t>: Validating theoretical studies in practical environments ensures that IoT solutions are effective under real-world conditions, maximizing their utility.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need for low-cost, vibration-based motor fault detection systems.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Real-time data analysis and predictive maintenance capabilities are lacking in some existing solutions.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Many current methods rely on multiple sensors, increasing both cost and complexity.</a:t>
            </a:r>
            <a:endParaRPr lang="en-US" b="0" i="0" dirty="0">
              <a:effectLst/>
              <a:latin typeface="D-DINExp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07FD9-D0CB-7F6B-1D13-B290F6564A4C}"/>
              </a:ext>
            </a:extLst>
          </p:cNvPr>
          <p:cNvSpPr txBox="1"/>
          <p:nvPr/>
        </p:nvSpPr>
        <p:spPr>
          <a:xfrm>
            <a:off x="11189110" y="6469626"/>
            <a:ext cx="76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7</a:t>
            </a:r>
          </a:p>
        </p:txBody>
      </p:sp>
    </p:spTree>
    <p:extLst>
      <p:ext uri="{BB962C8B-B14F-4D97-AF65-F5344CB8AC3E}">
        <p14:creationId xmlns:p14="http://schemas.microsoft.com/office/powerpoint/2010/main" val="51164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D673-B7A1-351C-E808-86957382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Problem Statement: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91E9-3E27-BAFF-2BA5-CA896EBDD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motors often fail unexpectedly, causing operational disruptions and high repair expenses. There is a need for an affordable, real-time IoT-based vibration monitoring system to detect faults early and prevent such issues.</a:t>
            </a:r>
          </a:p>
          <a:p>
            <a:r>
              <a:rPr lang="en-US" dirty="0"/>
              <a:t>Industrial motors often face </a:t>
            </a:r>
            <a:r>
              <a:rPr lang="en-US" b="1" dirty="0"/>
              <a:t>mechanical failures</a:t>
            </a:r>
            <a:r>
              <a:rPr lang="en-US" dirty="0"/>
              <a:t>, leading to unplanned maintenance and production halts</a:t>
            </a:r>
          </a:p>
          <a:p>
            <a:r>
              <a:rPr lang="en-US" b="1" dirty="0"/>
              <a:t>Early fault detection</a:t>
            </a:r>
            <a:r>
              <a:rPr lang="en-US" dirty="0"/>
              <a:t> can help prevent these failures, but existing solutions are either expensive or inefficient.</a:t>
            </a:r>
          </a:p>
          <a:p>
            <a:r>
              <a:rPr lang="en-US" b="1" i="0" dirty="0">
                <a:effectLst/>
                <a:latin typeface="D-DINExp"/>
              </a:rPr>
              <a:t>Affordable Solutions</a:t>
            </a:r>
            <a:r>
              <a:rPr lang="en-US" b="0" i="0" dirty="0">
                <a:effectLst/>
                <a:latin typeface="D-DINExp"/>
              </a:rPr>
              <a:t>: Current monitoring systems can be expensive, highlighting the need for more cost-effective options.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11D82A-F818-7EBC-E600-D08358513B98}"/>
              </a:ext>
            </a:extLst>
          </p:cNvPr>
          <p:cNvSpPr txBox="1"/>
          <p:nvPr/>
        </p:nvSpPr>
        <p:spPr>
          <a:xfrm>
            <a:off x="11002297" y="644012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8</a:t>
            </a:r>
          </a:p>
        </p:txBody>
      </p:sp>
    </p:spTree>
    <p:extLst>
      <p:ext uri="{BB962C8B-B14F-4D97-AF65-F5344CB8AC3E}">
        <p14:creationId xmlns:p14="http://schemas.microsoft.com/office/powerpoint/2010/main" val="277782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1923-4632-E374-8F2B-21FF494C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Block Diagram: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33C42-05A4-39C2-AD34-DCAB0587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dirty="0"/>
              <a:t>Components:</a:t>
            </a:r>
            <a:r>
              <a:rPr lang="en-IN" dirty="0"/>
              <a:t> Vibration Sensor → ESP32 → Cloud (Blynk) → LCD Display → Mobile Alerts</a:t>
            </a:r>
          </a:p>
          <a:p>
            <a:r>
              <a:rPr lang="en-IN" dirty="0"/>
              <a:t>+------------------+         +------------------+         +-----------------+</a:t>
            </a:r>
          </a:p>
          <a:p>
            <a:r>
              <a:rPr lang="en-IN" dirty="0"/>
              <a:t>|   AC Motor      | ----&gt; | Vibration Sensor | ----&gt; |   ESP32         |</a:t>
            </a:r>
          </a:p>
          <a:p>
            <a:r>
              <a:rPr lang="en-IN" dirty="0"/>
              <a:t>+------------------+         +------------------+         +-----------------+</a:t>
            </a:r>
          </a:p>
          <a:p>
            <a:r>
              <a:rPr lang="en-IN" dirty="0"/>
              <a:t>                                      |                                |</a:t>
            </a:r>
          </a:p>
          <a:p>
            <a:r>
              <a:rPr lang="en-IN" dirty="0"/>
              <a:t>                                      v                                </a:t>
            </a:r>
            <a:r>
              <a:rPr lang="en-IN" dirty="0" err="1"/>
              <a:t>v</a:t>
            </a:r>
            <a:endParaRPr lang="en-IN" dirty="0"/>
          </a:p>
          <a:p>
            <a:r>
              <a:rPr lang="en-IN" dirty="0"/>
              <a:t>                              +------------------+         +----------------------+</a:t>
            </a:r>
          </a:p>
          <a:p>
            <a:r>
              <a:rPr lang="en-IN" dirty="0"/>
              <a:t>                              | LCD Display      |         | Cloud Platform (Blynk) |</a:t>
            </a:r>
          </a:p>
          <a:p>
            <a:r>
              <a:rPr lang="en-IN" dirty="0"/>
              <a:t>                              +------------------+         +----------------------+</a:t>
            </a:r>
          </a:p>
          <a:p>
            <a:r>
              <a:rPr lang="en-IN" dirty="0"/>
              <a:t>                                                                      |</a:t>
            </a:r>
          </a:p>
          <a:p>
            <a:r>
              <a:rPr lang="en-IN" dirty="0"/>
              <a:t>                                                                      v</a:t>
            </a:r>
          </a:p>
          <a:p>
            <a:r>
              <a:rPr lang="en-IN" dirty="0"/>
              <a:t>                                                        +----------------------+</a:t>
            </a:r>
          </a:p>
          <a:p>
            <a:r>
              <a:rPr lang="en-IN" dirty="0"/>
              <a:t>                                                        | Mobile Alerts (App)  |</a:t>
            </a:r>
          </a:p>
          <a:p>
            <a:r>
              <a:rPr lang="en-IN" dirty="0"/>
              <a:t>                                                        +----------------------+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2213A4-8883-04B6-EB3C-DF555E108C57}"/>
              </a:ext>
            </a:extLst>
          </p:cNvPr>
          <p:cNvSpPr txBox="1"/>
          <p:nvPr/>
        </p:nvSpPr>
        <p:spPr>
          <a:xfrm>
            <a:off x="11366090" y="6357668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10</a:t>
            </a:r>
          </a:p>
        </p:txBody>
      </p:sp>
    </p:spTree>
    <p:extLst>
      <p:ext uri="{BB962C8B-B14F-4D97-AF65-F5344CB8AC3E}">
        <p14:creationId xmlns:p14="http://schemas.microsoft.com/office/powerpoint/2010/main" val="593153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mrita PPT layout.potx" id="{C7F1AD9B-EE35-4510-A20E-70353F287359}" vid="{B1421631-CB78-46E0-AEFF-C83D2D0094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Amrita PPT layout</Template>
  <TotalTime>331</TotalTime>
  <Words>1422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Cascadia Code ExtraLight</vt:lpstr>
      <vt:lpstr>Courier New</vt:lpstr>
      <vt:lpstr>D-DINExp</vt:lpstr>
      <vt:lpstr>Segoe UI</vt:lpstr>
      <vt:lpstr>Times New Roman</vt:lpstr>
      <vt:lpstr>Tw Cen MT</vt:lpstr>
      <vt:lpstr>Wingdings</vt:lpstr>
      <vt:lpstr>Office Theme</vt:lpstr>
      <vt:lpstr>TEAM MEMBERS:​ 1. HIMABALA     -CB.SC.U4AIE24028​ 2. NIKHIL           -CB.SC.U4AIE24063​ 3. SANDEEP       -CB.SC.U4AIE24047​ 4. CHAITHANYA -CB.SC.U4AIE24040 </vt:lpstr>
      <vt:lpstr>PowerPoint Presentation</vt:lpstr>
      <vt:lpstr>INTRODUCTION TO IOT IN MOTORS</vt:lpstr>
      <vt:lpstr> Importance of Fault Detection in Electrical Motors: </vt:lpstr>
      <vt:lpstr>PowerPoint Presentation</vt:lpstr>
      <vt:lpstr>PowerPoint Presentation</vt:lpstr>
      <vt:lpstr>Research Gaps:</vt:lpstr>
      <vt:lpstr>Problem Statement:</vt:lpstr>
      <vt:lpstr>Block Diagram:</vt:lpstr>
      <vt:lpstr>Objectives:</vt:lpstr>
      <vt:lpstr>Methodology :</vt:lpstr>
      <vt:lpstr>Results &amp; Discussion Slide: </vt:lpstr>
      <vt:lpstr>Conclusions &amp; Future Scope Slide: </vt:lpstr>
      <vt:lpstr>References Slide (IEEE Format):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Ashik Suresh - [CEN - ASAI]</dc:creator>
  <cp:lastModifiedBy>Pulipati Chaithanya</cp:lastModifiedBy>
  <cp:revision>3</cp:revision>
  <dcterms:created xsi:type="dcterms:W3CDTF">2024-11-19T05:18:29Z</dcterms:created>
  <dcterms:modified xsi:type="dcterms:W3CDTF">2025-02-05T05:58:05Z</dcterms:modified>
</cp:coreProperties>
</file>