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58" r:id="rId3"/>
    <p:sldId id="259" r:id="rId4"/>
    <p:sldId id="260" r:id="rId5"/>
    <p:sldId id="267" r:id="rId6"/>
    <p:sldId id="268" r:id="rId7"/>
    <p:sldId id="269" r:id="rId8"/>
    <p:sldId id="270" r:id="rId9"/>
    <p:sldId id="271" r:id="rId10"/>
    <p:sldId id="272" r:id="rId11"/>
    <p:sldId id="282" r:id="rId12"/>
    <p:sldId id="274" r:id="rId13"/>
    <p:sldId id="275" r:id="rId14"/>
    <p:sldId id="276" r:id="rId15"/>
    <p:sldId id="277" r:id="rId16"/>
    <p:sldId id="266" r:id="rId17"/>
    <p:sldId id="261" r:id="rId18"/>
    <p:sldId id="273" r:id="rId19"/>
    <p:sldId id="280" r:id="rId20"/>
    <p:sldId id="279" r:id="rId21"/>
    <p:sldId id="262" r:id="rId22"/>
    <p:sldId id="263" r:id="rId23"/>
    <p:sldId id="264" r:id="rId24"/>
    <p:sldId id="265" r:id="rId25"/>
    <p:sldId id="278"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14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1B3D5-5EDF-4365-ABB6-C48CAD31A9DE}" v="2797" dt="2025-02-09T17:40:51.443"/>
    <p1510:client id="{73E0B71B-49F6-B7CA-2BC6-661941EBE87E}" v="23" dt="2025-02-09T10:37:59.398"/>
    <p1510:client id="{76E041AE-6646-81C2-D6FD-31466980665B}" v="79" dt="2025-02-09T14:49:11.563"/>
    <p1510:client id="{797B2F91-02B6-4A43-9822-235B5E43C2FF}" v="38" dt="2025-02-10T04:15:08.780"/>
    <p1510:client id="{7FABAF0E-2038-699C-0E15-01A0F62C608F}" v="15" dt="2025-02-09T14:55:31.759"/>
    <p1510:client id="{8953BEDE-3734-4E59-55E8-0438D14DC0F8}" v="1" dt="2025-02-09T17:20:42.103"/>
    <p1510:client id="{C3D7DA64-6B85-F9B1-1DCA-3E6B0A7958C7}" v="104" dt="2025-02-09T16:52:19.1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bala Medasani" userId="aeb205a220770d49" providerId="LiveId" clId="{797B2F91-02B6-4A43-9822-235B5E43C2FF}"/>
    <pc:docChg chg="custSel modSld">
      <pc:chgData name="Himabala Medasani" userId="aeb205a220770d49" providerId="LiveId" clId="{797B2F91-02B6-4A43-9822-235B5E43C2FF}" dt="2025-02-10T04:15:12.146" v="259" actId="20577"/>
      <pc:docMkLst>
        <pc:docMk/>
      </pc:docMkLst>
      <pc:sldChg chg="addSp modSp mod">
        <pc:chgData name="Himabala Medasani" userId="aeb205a220770d49" providerId="LiveId" clId="{797B2F91-02B6-4A43-9822-235B5E43C2FF}" dt="2025-02-10T04:08:40.374" v="129" actId="20577"/>
        <pc:sldMkLst>
          <pc:docMk/>
          <pc:sldMk cId="795503150" sldId="258"/>
        </pc:sldMkLst>
        <pc:spChg chg="add mod">
          <ac:chgData name="Himabala Medasani" userId="aeb205a220770d49" providerId="LiveId" clId="{797B2F91-02B6-4A43-9822-235B5E43C2FF}" dt="2025-02-10T04:08:40.374" v="129" actId="20577"/>
          <ac:spMkLst>
            <pc:docMk/>
            <pc:sldMk cId="795503150" sldId="258"/>
            <ac:spMk id="4" creationId="{4744600D-7855-8564-CD72-B7F80B424C55}"/>
          </ac:spMkLst>
        </pc:spChg>
      </pc:sldChg>
      <pc:sldChg chg="addSp modSp mod">
        <pc:chgData name="Himabala Medasani" userId="aeb205a220770d49" providerId="LiveId" clId="{797B2F91-02B6-4A43-9822-235B5E43C2FF}" dt="2025-02-10T04:08:56.231" v="133" actId="20577"/>
        <pc:sldMkLst>
          <pc:docMk/>
          <pc:sldMk cId="2724616116" sldId="259"/>
        </pc:sldMkLst>
        <pc:spChg chg="add mod">
          <ac:chgData name="Himabala Medasani" userId="aeb205a220770d49" providerId="LiveId" clId="{797B2F91-02B6-4A43-9822-235B5E43C2FF}" dt="2025-02-10T04:08:56.231" v="133" actId="20577"/>
          <ac:spMkLst>
            <pc:docMk/>
            <pc:sldMk cId="2724616116" sldId="259"/>
            <ac:spMk id="3" creationId="{3313E2A4-8C5C-2859-4F84-4BD0BE477EB2}"/>
          </ac:spMkLst>
        </pc:spChg>
      </pc:sldChg>
      <pc:sldChg chg="addSp modSp mod">
        <pc:chgData name="Himabala Medasani" userId="aeb205a220770d49" providerId="LiveId" clId="{797B2F91-02B6-4A43-9822-235B5E43C2FF}" dt="2025-02-10T04:09:10.588" v="137" actId="20577"/>
        <pc:sldMkLst>
          <pc:docMk/>
          <pc:sldMk cId="1939397284" sldId="260"/>
        </pc:sldMkLst>
        <pc:spChg chg="add mod">
          <ac:chgData name="Himabala Medasani" userId="aeb205a220770d49" providerId="LiveId" clId="{797B2F91-02B6-4A43-9822-235B5E43C2FF}" dt="2025-02-10T04:09:10.588" v="137" actId="20577"/>
          <ac:spMkLst>
            <pc:docMk/>
            <pc:sldMk cId="1939397284" sldId="260"/>
            <ac:spMk id="2" creationId="{1CDE0DE2-0DE0-1226-A5D2-FADCA526FDD7}"/>
          </ac:spMkLst>
        </pc:spChg>
      </pc:sldChg>
      <pc:sldChg chg="addSp modSp mod">
        <pc:chgData name="Himabala Medasani" userId="aeb205a220770d49" providerId="LiveId" clId="{797B2F91-02B6-4A43-9822-235B5E43C2FF}" dt="2025-02-10T04:13:25.965" v="222" actId="20577"/>
        <pc:sldMkLst>
          <pc:docMk/>
          <pc:sldMk cId="779769917" sldId="261"/>
        </pc:sldMkLst>
        <pc:spChg chg="add mod">
          <ac:chgData name="Himabala Medasani" userId="aeb205a220770d49" providerId="LiveId" clId="{797B2F91-02B6-4A43-9822-235B5E43C2FF}" dt="2025-02-10T04:13:25.965" v="222" actId="20577"/>
          <ac:spMkLst>
            <pc:docMk/>
            <pc:sldMk cId="779769917" sldId="261"/>
            <ac:spMk id="2" creationId="{9188CFEC-BEA2-D744-568A-B32FA2073CC0}"/>
          </ac:spMkLst>
        </pc:spChg>
      </pc:sldChg>
      <pc:sldChg chg="addSp modSp mod">
        <pc:chgData name="Himabala Medasani" userId="aeb205a220770d49" providerId="LiveId" clId="{797B2F91-02B6-4A43-9822-235B5E43C2FF}" dt="2025-02-10T04:14:22.887" v="238" actId="20577"/>
        <pc:sldMkLst>
          <pc:docMk/>
          <pc:sldMk cId="2858559492" sldId="262"/>
        </pc:sldMkLst>
        <pc:spChg chg="add mod">
          <ac:chgData name="Himabala Medasani" userId="aeb205a220770d49" providerId="LiveId" clId="{797B2F91-02B6-4A43-9822-235B5E43C2FF}" dt="2025-02-10T04:14:22.887" v="238" actId="20577"/>
          <ac:spMkLst>
            <pc:docMk/>
            <pc:sldMk cId="2858559492" sldId="262"/>
            <ac:spMk id="4" creationId="{2D912D2E-8028-9BCD-2D88-5C197A342CCC}"/>
          </ac:spMkLst>
        </pc:spChg>
      </pc:sldChg>
      <pc:sldChg chg="addSp modSp mod">
        <pc:chgData name="Himabala Medasani" userId="aeb205a220770d49" providerId="LiveId" clId="{797B2F91-02B6-4A43-9822-235B5E43C2FF}" dt="2025-02-10T04:14:37.941" v="243" actId="20577"/>
        <pc:sldMkLst>
          <pc:docMk/>
          <pc:sldMk cId="2895747090" sldId="263"/>
        </pc:sldMkLst>
        <pc:spChg chg="add mod">
          <ac:chgData name="Himabala Medasani" userId="aeb205a220770d49" providerId="LiveId" clId="{797B2F91-02B6-4A43-9822-235B5E43C2FF}" dt="2025-02-10T04:14:37.941" v="243" actId="20577"/>
          <ac:spMkLst>
            <pc:docMk/>
            <pc:sldMk cId="2895747090" sldId="263"/>
            <ac:spMk id="2" creationId="{C141E990-5DF3-78E0-7C8F-E5929D3D8375}"/>
          </ac:spMkLst>
        </pc:spChg>
      </pc:sldChg>
      <pc:sldChg chg="addSp modSp mod">
        <pc:chgData name="Himabala Medasani" userId="aeb205a220770d49" providerId="LiveId" clId="{797B2F91-02B6-4A43-9822-235B5E43C2FF}" dt="2025-02-10T04:14:49.854" v="247" actId="20577"/>
        <pc:sldMkLst>
          <pc:docMk/>
          <pc:sldMk cId="1418639663" sldId="264"/>
        </pc:sldMkLst>
        <pc:spChg chg="add mod">
          <ac:chgData name="Himabala Medasani" userId="aeb205a220770d49" providerId="LiveId" clId="{797B2F91-02B6-4A43-9822-235B5E43C2FF}" dt="2025-02-10T04:14:49.854" v="247" actId="20577"/>
          <ac:spMkLst>
            <pc:docMk/>
            <pc:sldMk cId="1418639663" sldId="264"/>
            <ac:spMk id="2" creationId="{C794828F-8475-C5FE-A5E3-2269A46B0CE8}"/>
          </ac:spMkLst>
        </pc:spChg>
      </pc:sldChg>
      <pc:sldChg chg="addSp modSp mod">
        <pc:chgData name="Himabala Medasani" userId="aeb205a220770d49" providerId="LiveId" clId="{797B2F91-02B6-4A43-9822-235B5E43C2FF}" dt="2025-02-10T04:15:00.557" v="252" actId="20577"/>
        <pc:sldMkLst>
          <pc:docMk/>
          <pc:sldMk cId="1959971104" sldId="265"/>
        </pc:sldMkLst>
        <pc:spChg chg="add mod">
          <ac:chgData name="Himabala Medasani" userId="aeb205a220770d49" providerId="LiveId" clId="{797B2F91-02B6-4A43-9822-235B5E43C2FF}" dt="2025-02-10T04:15:00.557" v="252" actId="20577"/>
          <ac:spMkLst>
            <pc:docMk/>
            <pc:sldMk cId="1959971104" sldId="265"/>
            <ac:spMk id="4" creationId="{B8BB9EFB-43F3-5DAC-0972-592469AFF072}"/>
          </ac:spMkLst>
        </pc:spChg>
      </pc:sldChg>
      <pc:sldChg chg="addSp modSp mod">
        <pc:chgData name="Himabala Medasani" userId="aeb205a220770d49" providerId="LiveId" clId="{797B2F91-02B6-4A43-9822-235B5E43C2FF}" dt="2025-02-10T04:13:09.850" v="211" actId="20577"/>
        <pc:sldMkLst>
          <pc:docMk/>
          <pc:sldMk cId="2818606893" sldId="266"/>
        </pc:sldMkLst>
        <pc:spChg chg="add mod">
          <ac:chgData name="Himabala Medasani" userId="aeb205a220770d49" providerId="LiveId" clId="{797B2F91-02B6-4A43-9822-235B5E43C2FF}" dt="2025-02-10T04:13:09.850" v="211" actId="20577"/>
          <ac:spMkLst>
            <pc:docMk/>
            <pc:sldMk cId="2818606893" sldId="266"/>
            <ac:spMk id="3" creationId="{9A099F2C-7F4F-EE6F-072A-A2755345E2CA}"/>
          </ac:spMkLst>
        </pc:spChg>
        <pc:spChg chg="mod">
          <ac:chgData name="Himabala Medasani" userId="aeb205a220770d49" providerId="LiveId" clId="{797B2F91-02B6-4A43-9822-235B5E43C2FF}" dt="2025-02-10T04:07:10.960" v="121" actId="313"/>
          <ac:spMkLst>
            <pc:docMk/>
            <pc:sldMk cId="2818606893" sldId="266"/>
            <ac:spMk id="5" creationId="{24C34A7E-4C69-25D1-6CAA-57662BA3C003}"/>
          </ac:spMkLst>
        </pc:spChg>
      </pc:sldChg>
      <pc:sldChg chg="addSp modSp mod">
        <pc:chgData name="Himabala Medasani" userId="aeb205a220770d49" providerId="LiveId" clId="{797B2F91-02B6-4A43-9822-235B5E43C2FF}" dt="2025-02-10T04:09:33.432" v="141" actId="20577"/>
        <pc:sldMkLst>
          <pc:docMk/>
          <pc:sldMk cId="2052138563" sldId="267"/>
        </pc:sldMkLst>
        <pc:spChg chg="add mod">
          <ac:chgData name="Himabala Medasani" userId="aeb205a220770d49" providerId="LiveId" clId="{797B2F91-02B6-4A43-9822-235B5E43C2FF}" dt="2025-02-10T04:09:33.432" v="141" actId="20577"/>
          <ac:spMkLst>
            <pc:docMk/>
            <pc:sldMk cId="2052138563" sldId="267"/>
            <ac:spMk id="2" creationId="{2F788FD6-D3DC-2974-9CC8-45A6DBD7F306}"/>
          </ac:spMkLst>
        </pc:spChg>
      </pc:sldChg>
      <pc:sldChg chg="addSp modSp mod">
        <pc:chgData name="Himabala Medasani" userId="aeb205a220770d49" providerId="LiveId" clId="{797B2F91-02B6-4A43-9822-235B5E43C2FF}" dt="2025-02-10T04:09:52.047" v="146" actId="20577"/>
        <pc:sldMkLst>
          <pc:docMk/>
          <pc:sldMk cId="3212075164" sldId="268"/>
        </pc:sldMkLst>
        <pc:spChg chg="add mod">
          <ac:chgData name="Himabala Medasani" userId="aeb205a220770d49" providerId="LiveId" clId="{797B2F91-02B6-4A43-9822-235B5E43C2FF}" dt="2025-02-10T04:09:52.047" v="146" actId="20577"/>
          <ac:spMkLst>
            <pc:docMk/>
            <pc:sldMk cId="3212075164" sldId="268"/>
            <ac:spMk id="2" creationId="{7AFB1E12-EAE3-80D8-5818-51293508962F}"/>
          </ac:spMkLst>
        </pc:spChg>
      </pc:sldChg>
      <pc:sldChg chg="addSp modSp mod">
        <pc:chgData name="Himabala Medasani" userId="aeb205a220770d49" providerId="LiveId" clId="{797B2F91-02B6-4A43-9822-235B5E43C2FF}" dt="2025-02-10T04:10:06.928" v="150" actId="20577"/>
        <pc:sldMkLst>
          <pc:docMk/>
          <pc:sldMk cId="1768262853" sldId="269"/>
        </pc:sldMkLst>
        <pc:spChg chg="mod">
          <ac:chgData name="Himabala Medasani" userId="aeb205a220770d49" providerId="LiveId" clId="{797B2F91-02B6-4A43-9822-235B5E43C2FF}" dt="2025-02-10T04:07:32.159" v="123" actId="790"/>
          <ac:spMkLst>
            <pc:docMk/>
            <pc:sldMk cId="1768262853" sldId="269"/>
            <ac:spMk id="4" creationId="{47935BE7-1CE8-6020-B6B5-D4D1E9FCF359}"/>
          </ac:spMkLst>
        </pc:spChg>
        <pc:spChg chg="add mod">
          <ac:chgData name="Himabala Medasani" userId="aeb205a220770d49" providerId="LiveId" clId="{797B2F91-02B6-4A43-9822-235B5E43C2FF}" dt="2025-02-10T04:10:06.928" v="150" actId="20577"/>
          <ac:spMkLst>
            <pc:docMk/>
            <pc:sldMk cId="1768262853" sldId="269"/>
            <ac:spMk id="5" creationId="{0F3B3D07-8256-1CBD-FE70-5D1569F3486D}"/>
          </ac:spMkLst>
        </pc:spChg>
      </pc:sldChg>
      <pc:sldChg chg="addSp modSp mod">
        <pc:chgData name="Himabala Medasani" userId="aeb205a220770d49" providerId="LiveId" clId="{797B2F91-02B6-4A43-9822-235B5E43C2FF}" dt="2025-02-10T04:11:01.540" v="159" actId="20577"/>
        <pc:sldMkLst>
          <pc:docMk/>
          <pc:sldMk cId="3495784912" sldId="270"/>
        </pc:sldMkLst>
        <pc:spChg chg="add mod">
          <ac:chgData name="Himabala Medasani" userId="aeb205a220770d49" providerId="LiveId" clId="{797B2F91-02B6-4A43-9822-235B5E43C2FF}" dt="2025-02-10T04:11:01.540" v="159" actId="20577"/>
          <ac:spMkLst>
            <pc:docMk/>
            <pc:sldMk cId="3495784912" sldId="270"/>
            <ac:spMk id="3" creationId="{E1ED63DE-857C-B9B8-E808-3FA1778556A4}"/>
          </ac:spMkLst>
        </pc:spChg>
      </pc:sldChg>
      <pc:sldChg chg="addSp modSp mod">
        <pc:chgData name="Himabala Medasani" userId="aeb205a220770d49" providerId="LiveId" clId="{797B2F91-02B6-4A43-9822-235B5E43C2FF}" dt="2025-02-10T04:11:18.437" v="162" actId="20577"/>
        <pc:sldMkLst>
          <pc:docMk/>
          <pc:sldMk cId="739306228" sldId="271"/>
        </pc:sldMkLst>
        <pc:spChg chg="add mod">
          <ac:chgData name="Himabala Medasani" userId="aeb205a220770d49" providerId="LiveId" clId="{797B2F91-02B6-4A43-9822-235B5E43C2FF}" dt="2025-02-10T04:10:29.975" v="157" actId="20577"/>
          <ac:spMkLst>
            <pc:docMk/>
            <pc:sldMk cId="739306228" sldId="271"/>
            <ac:spMk id="3" creationId="{9BD57712-294F-5E14-9770-B20FFB69ACF9}"/>
          </ac:spMkLst>
        </pc:spChg>
        <pc:spChg chg="add mod">
          <ac:chgData name="Himabala Medasani" userId="aeb205a220770d49" providerId="LiveId" clId="{797B2F91-02B6-4A43-9822-235B5E43C2FF}" dt="2025-02-10T04:11:18.437" v="162" actId="20577"/>
          <ac:spMkLst>
            <pc:docMk/>
            <pc:sldMk cId="739306228" sldId="271"/>
            <ac:spMk id="4" creationId="{3F12F34E-A45F-8713-1D84-CE35D7D5B54A}"/>
          </ac:spMkLst>
        </pc:spChg>
      </pc:sldChg>
      <pc:sldChg chg="addSp modSp mod">
        <pc:chgData name="Himabala Medasani" userId="aeb205a220770d49" providerId="LiveId" clId="{797B2F91-02B6-4A43-9822-235B5E43C2FF}" dt="2025-02-10T04:11:33.948" v="166" actId="20577"/>
        <pc:sldMkLst>
          <pc:docMk/>
          <pc:sldMk cId="152520822" sldId="272"/>
        </pc:sldMkLst>
        <pc:spChg chg="add mod">
          <ac:chgData name="Himabala Medasani" userId="aeb205a220770d49" providerId="LiveId" clId="{797B2F91-02B6-4A43-9822-235B5E43C2FF}" dt="2025-02-10T04:11:33.948" v="166" actId="20577"/>
          <ac:spMkLst>
            <pc:docMk/>
            <pc:sldMk cId="152520822" sldId="272"/>
            <ac:spMk id="3" creationId="{46EBC887-98DF-0FD1-7092-3CD094739E52}"/>
          </ac:spMkLst>
        </pc:spChg>
      </pc:sldChg>
      <pc:sldChg chg="addSp modSp mod">
        <pc:chgData name="Himabala Medasani" userId="aeb205a220770d49" providerId="LiveId" clId="{797B2F91-02B6-4A43-9822-235B5E43C2FF}" dt="2025-02-10T04:13:41.389" v="226" actId="20577"/>
        <pc:sldMkLst>
          <pc:docMk/>
          <pc:sldMk cId="2832011121" sldId="273"/>
        </pc:sldMkLst>
        <pc:spChg chg="add mod">
          <ac:chgData name="Himabala Medasani" userId="aeb205a220770d49" providerId="LiveId" clId="{797B2F91-02B6-4A43-9822-235B5E43C2FF}" dt="2025-02-10T04:13:41.389" v="226" actId="20577"/>
          <ac:spMkLst>
            <pc:docMk/>
            <pc:sldMk cId="2832011121" sldId="273"/>
            <ac:spMk id="2" creationId="{1B3BA166-842C-B844-131B-CF636CE2F39E}"/>
          </ac:spMkLst>
        </pc:spChg>
      </pc:sldChg>
      <pc:sldChg chg="addSp modSp mod">
        <pc:chgData name="Himabala Medasani" userId="aeb205a220770d49" providerId="LiveId" clId="{797B2F91-02B6-4A43-9822-235B5E43C2FF}" dt="2025-02-10T04:12:06.069" v="178" actId="20577"/>
        <pc:sldMkLst>
          <pc:docMk/>
          <pc:sldMk cId="380701550" sldId="274"/>
        </pc:sldMkLst>
        <pc:spChg chg="add mod">
          <ac:chgData name="Himabala Medasani" userId="aeb205a220770d49" providerId="LiveId" clId="{797B2F91-02B6-4A43-9822-235B5E43C2FF}" dt="2025-02-10T04:12:06.069" v="178" actId="20577"/>
          <ac:spMkLst>
            <pc:docMk/>
            <pc:sldMk cId="380701550" sldId="274"/>
            <ac:spMk id="5" creationId="{8D2656B5-55B1-25C1-00A3-21308FFC2B25}"/>
          </ac:spMkLst>
        </pc:spChg>
      </pc:sldChg>
      <pc:sldChg chg="addSp modSp mod">
        <pc:chgData name="Himabala Medasani" userId="aeb205a220770d49" providerId="LiveId" clId="{797B2F91-02B6-4A43-9822-235B5E43C2FF}" dt="2025-02-10T04:12:17.434" v="184" actId="20577"/>
        <pc:sldMkLst>
          <pc:docMk/>
          <pc:sldMk cId="201156545" sldId="275"/>
        </pc:sldMkLst>
        <pc:spChg chg="add mod">
          <ac:chgData name="Himabala Medasani" userId="aeb205a220770d49" providerId="LiveId" clId="{797B2F91-02B6-4A43-9822-235B5E43C2FF}" dt="2025-02-10T04:12:17.434" v="184" actId="20577"/>
          <ac:spMkLst>
            <pc:docMk/>
            <pc:sldMk cId="201156545" sldId="275"/>
            <ac:spMk id="4" creationId="{1FFB9AFB-6439-C143-2EFA-CA530C8B024A}"/>
          </ac:spMkLst>
        </pc:spChg>
      </pc:sldChg>
      <pc:sldChg chg="addSp modSp mod">
        <pc:chgData name="Himabala Medasani" userId="aeb205a220770d49" providerId="LiveId" clId="{797B2F91-02B6-4A43-9822-235B5E43C2FF}" dt="2025-02-10T04:12:39.949" v="195" actId="20577"/>
        <pc:sldMkLst>
          <pc:docMk/>
          <pc:sldMk cId="3182969415" sldId="276"/>
        </pc:sldMkLst>
        <pc:spChg chg="add mod">
          <ac:chgData name="Himabala Medasani" userId="aeb205a220770d49" providerId="LiveId" clId="{797B2F91-02B6-4A43-9822-235B5E43C2FF}" dt="2025-02-10T04:12:39.949" v="195" actId="20577"/>
          <ac:spMkLst>
            <pc:docMk/>
            <pc:sldMk cId="3182969415" sldId="276"/>
            <ac:spMk id="4" creationId="{68C3AFD6-1ABA-72C8-CC90-EF3A27A7BB04}"/>
          </ac:spMkLst>
        </pc:spChg>
      </pc:sldChg>
      <pc:sldChg chg="addSp modSp mod">
        <pc:chgData name="Himabala Medasani" userId="aeb205a220770d49" providerId="LiveId" clId="{797B2F91-02B6-4A43-9822-235B5E43C2FF}" dt="2025-02-10T04:12:56.901" v="206" actId="20577"/>
        <pc:sldMkLst>
          <pc:docMk/>
          <pc:sldMk cId="209466447" sldId="277"/>
        </pc:sldMkLst>
        <pc:spChg chg="mod">
          <ac:chgData name="Himabala Medasani" userId="aeb205a220770d49" providerId="LiveId" clId="{797B2F91-02B6-4A43-9822-235B5E43C2FF}" dt="2025-02-10T04:07:00.107" v="120" actId="313"/>
          <ac:spMkLst>
            <pc:docMk/>
            <pc:sldMk cId="209466447" sldId="277"/>
            <ac:spMk id="3" creationId="{69B3A85B-BB22-8129-9D24-E0A06CB28F7A}"/>
          </ac:spMkLst>
        </pc:spChg>
        <pc:spChg chg="add mod">
          <ac:chgData name="Himabala Medasani" userId="aeb205a220770d49" providerId="LiveId" clId="{797B2F91-02B6-4A43-9822-235B5E43C2FF}" dt="2025-02-10T04:12:56.901" v="206" actId="20577"/>
          <ac:spMkLst>
            <pc:docMk/>
            <pc:sldMk cId="209466447" sldId="277"/>
            <ac:spMk id="6" creationId="{F1A823F1-B97B-4289-2FC9-6EBB8ED5A99C}"/>
          </ac:spMkLst>
        </pc:spChg>
        <pc:picChg chg="add mod">
          <ac:chgData name="Himabala Medasani" userId="aeb205a220770d49" providerId="LiveId" clId="{797B2F91-02B6-4A43-9822-235B5E43C2FF}" dt="2025-02-10T04:03:03.398" v="105" actId="1076"/>
          <ac:picMkLst>
            <pc:docMk/>
            <pc:sldMk cId="209466447" sldId="277"/>
            <ac:picMk id="5" creationId="{9409403B-B216-EA24-6402-4718E8535F30}"/>
          </ac:picMkLst>
        </pc:picChg>
      </pc:sldChg>
      <pc:sldChg chg="addSp modSp mod">
        <pc:chgData name="Himabala Medasani" userId="aeb205a220770d49" providerId="LiveId" clId="{797B2F91-02B6-4A43-9822-235B5E43C2FF}" dt="2025-02-10T04:15:12.146" v="259" actId="20577"/>
        <pc:sldMkLst>
          <pc:docMk/>
          <pc:sldMk cId="1590329200" sldId="278"/>
        </pc:sldMkLst>
        <pc:spChg chg="add mod">
          <ac:chgData name="Himabala Medasani" userId="aeb205a220770d49" providerId="LiveId" clId="{797B2F91-02B6-4A43-9822-235B5E43C2FF}" dt="2025-02-10T04:15:12.146" v="259" actId="20577"/>
          <ac:spMkLst>
            <pc:docMk/>
            <pc:sldMk cId="1590329200" sldId="278"/>
            <ac:spMk id="3" creationId="{E3478144-FE12-0509-B8AD-5214EE1A2101}"/>
          </ac:spMkLst>
        </pc:spChg>
      </pc:sldChg>
      <pc:sldChg chg="addSp modSp mod">
        <pc:chgData name="Himabala Medasani" userId="aeb205a220770d49" providerId="LiveId" clId="{797B2F91-02B6-4A43-9822-235B5E43C2FF}" dt="2025-02-10T04:14:05.021" v="234" actId="20577"/>
        <pc:sldMkLst>
          <pc:docMk/>
          <pc:sldMk cId="2063399289" sldId="279"/>
        </pc:sldMkLst>
        <pc:spChg chg="add mod">
          <ac:chgData name="Himabala Medasani" userId="aeb205a220770d49" providerId="LiveId" clId="{797B2F91-02B6-4A43-9822-235B5E43C2FF}" dt="2025-02-10T04:14:05.021" v="234" actId="20577"/>
          <ac:spMkLst>
            <pc:docMk/>
            <pc:sldMk cId="2063399289" sldId="279"/>
            <ac:spMk id="2" creationId="{A520DB38-B169-7BCA-405A-F913020C708F}"/>
          </ac:spMkLst>
        </pc:spChg>
      </pc:sldChg>
      <pc:sldChg chg="addSp modSp mod">
        <pc:chgData name="Himabala Medasani" userId="aeb205a220770d49" providerId="LiveId" clId="{797B2F91-02B6-4A43-9822-235B5E43C2FF}" dt="2025-02-10T04:13:53.518" v="230" actId="20577"/>
        <pc:sldMkLst>
          <pc:docMk/>
          <pc:sldMk cId="94943755" sldId="280"/>
        </pc:sldMkLst>
        <pc:spChg chg="add mod">
          <ac:chgData name="Himabala Medasani" userId="aeb205a220770d49" providerId="LiveId" clId="{797B2F91-02B6-4A43-9822-235B5E43C2FF}" dt="2025-02-10T04:13:53.518" v="230" actId="20577"/>
          <ac:spMkLst>
            <pc:docMk/>
            <pc:sldMk cId="94943755" sldId="280"/>
            <ac:spMk id="4" creationId="{C93B898E-AA86-3EB3-B155-0819EDBAA5E3}"/>
          </ac:spMkLst>
        </pc:spChg>
      </pc:sldChg>
      <pc:sldChg chg="addSp modSp mod">
        <pc:chgData name="Himabala Medasani" userId="aeb205a220770d49" providerId="LiveId" clId="{797B2F91-02B6-4A43-9822-235B5E43C2FF}" dt="2025-02-10T04:11:52.941" v="172" actId="20577"/>
        <pc:sldMkLst>
          <pc:docMk/>
          <pc:sldMk cId="541156679" sldId="282"/>
        </pc:sldMkLst>
        <pc:spChg chg="add mod">
          <ac:chgData name="Himabala Medasani" userId="aeb205a220770d49" providerId="LiveId" clId="{797B2F91-02B6-4A43-9822-235B5E43C2FF}" dt="2025-02-10T04:11:52.941" v="172" actId="20577"/>
          <ac:spMkLst>
            <pc:docMk/>
            <pc:sldMk cId="541156679" sldId="282"/>
            <ac:spMk id="2" creationId="{EC43778B-0721-83C2-767E-DCD46BA46E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AE009-618B-4DD3-8DB9-CA00E9394DFA}" type="datetimeFigureOut">
              <a:rPr lang="en-IN" smtClean="0"/>
              <a:t>10-02-2025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EB1A1-CA49-439F-A451-53C7734A8DB3}" type="slidenum">
              <a:rPr lang="en-IN" smtClean="0"/>
              <a:t>‹#›</a:t>
            </a:fld>
            <a:endParaRPr lang="en-IN" dirty="0"/>
          </a:p>
        </p:txBody>
      </p:sp>
    </p:spTree>
    <p:extLst>
      <p:ext uri="{BB962C8B-B14F-4D97-AF65-F5344CB8AC3E}">
        <p14:creationId xmlns:p14="http://schemas.microsoft.com/office/powerpoint/2010/main" val="866579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9EB1A1-CA49-439F-A451-53C7734A8DB3}" type="slidenum">
              <a:rPr lang="en-IN" smtClean="0"/>
              <a:t>4</a:t>
            </a:fld>
            <a:endParaRPr lang="en-IN" dirty="0"/>
          </a:p>
        </p:txBody>
      </p:sp>
    </p:spTree>
    <p:extLst>
      <p:ext uri="{BB962C8B-B14F-4D97-AF65-F5344CB8AC3E}">
        <p14:creationId xmlns:p14="http://schemas.microsoft.com/office/powerpoint/2010/main" val="270716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9EB1A1-CA49-439F-A451-53C7734A8DB3}" type="slidenum">
              <a:rPr lang="en-IN" smtClean="0"/>
              <a:t>12</a:t>
            </a:fld>
            <a:endParaRPr lang="en-IN" dirty="0"/>
          </a:p>
        </p:txBody>
      </p:sp>
    </p:spTree>
    <p:extLst>
      <p:ext uri="{BB962C8B-B14F-4D97-AF65-F5344CB8AC3E}">
        <p14:creationId xmlns:p14="http://schemas.microsoft.com/office/powerpoint/2010/main" val="3615172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410BB7-D9A6-AA9E-3230-BBD1CB729291}"/>
              </a:ext>
            </a:extLst>
          </p:cNvPr>
          <p:cNvSpPr/>
          <p:nvPr userDrawn="1"/>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descr="A picture containing drawing">
            <a:extLst>
              <a:ext uri="{FF2B5EF4-FFF2-40B4-BE49-F238E27FC236}">
                <a16:creationId xmlns:a16="http://schemas.microsoft.com/office/drawing/2014/main" id="{ED0F4690-827E-99E4-3014-C130CD0CEB92}"/>
              </a:ext>
            </a:extLst>
          </p:cNvPr>
          <p:cNvPicPr>
            <a:picLocks noChangeAspect="1"/>
          </p:cNvPicPr>
          <p:nvPr userDrawn="1"/>
        </p:nvPicPr>
        <p:blipFill>
          <a:blip r:embed="rId2" cstate="email"/>
          <a:stretch>
            <a:fillRect/>
          </a:stretch>
        </p:blipFill>
        <p:spPr>
          <a:xfrm>
            <a:off x="525805" y="2876438"/>
            <a:ext cx="4720751" cy="1136151"/>
          </a:xfrm>
          <a:prstGeom prst="rect">
            <a:avLst/>
          </a:prstGeom>
        </p:spPr>
      </p:pic>
      <p:cxnSp>
        <p:nvCxnSpPr>
          <p:cNvPr id="10" name="Straight Connector 9">
            <a:extLst>
              <a:ext uri="{FF2B5EF4-FFF2-40B4-BE49-F238E27FC236}">
                <a16:creationId xmlns:a16="http://schemas.microsoft.com/office/drawing/2014/main" id="{AF34B1CD-6698-77DC-92B1-7792B9201112}"/>
              </a:ext>
            </a:extLst>
          </p:cNvPr>
          <p:cNvCxnSpPr/>
          <p:nvPr userDrawn="1"/>
        </p:nvCxnSpPr>
        <p:spPr>
          <a:xfrm>
            <a:off x="6113835" y="2176248"/>
            <a:ext cx="0" cy="256966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90277E68-C3D6-93CD-948E-B47BB87672FE}"/>
              </a:ext>
            </a:extLst>
          </p:cNvPr>
          <p:cNvSpPr txBox="1"/>
          <p:nvPr userDrawn="1"/>
        </p:nvSpPr>
        <p:spPr>
          <a:xfrm>
            <a:off x="7292048" y="3250246"/>
            <a:ext cx="4015517"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ea typeface="Malgun Gothic" panose="020B0503020000020004" pitchFamily="34" charset="-127"/>
                <a:cs typeface="Times New Roman" panose="02020603050405020304" pitchFamily="18" charset="0"/>
              </a:rPr>
              <a:t>School of AI</a:t>
            </a:r>
          </a:p>
        </p:txBody>
      </p:sp>
      <p:sp>
        <p:nvSpPr>
          <p:cNvPr id="2" name="Title 1">
            <a:extLst>
              <a:ext uri="{FF2B5EF4-FFF2-40B4-BE49-F238E27FC236}">
                <a16:creationId xmlns:a16="http://schemas.microsoft.com/office/drawing/2014/main" id="{D2290F28-5C2F-3AF2-8312-C5FB519135F1}"/>
              </a:ext>
            </a:extLst>
          </p:cNvPr>
          <p:cNvSpPr txBox="1">
            <a:spLocks/>
          </p:cNvSpPr>
          <p:nvPr userDrawn="1"/>
        </p:nvSpPr>
        <p:spPr>
          <a:xfrm>
            <a:off x="875236" y="5092972"/>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kern="1200">
                <a:solidFill>
                  <a:schemeClr val="bg1"/>
                </a:solidFill>
                <a:latin typeface="Times New Roman" panose="02020603050405020304" pitchFamily="18" charset="0"/>
                <a:ea typeface="+mj-ea"/>
                <a:cs typeface="Times New Roman" panose="02020603050405020304" pitchFamily="18" charset="0"/>
              </a:defRPr>
            </a:lvl1pPr>
          </a:lstStyle>
          <a:p>
            <a:endParaRPr lang="en-US" sz="3200" dirty="0"/>
          </a:p>
        </p:txBody>
      </p:sp>
      <p:sp>
        <p:nvSpPr>
          <p:cNvPr id="5" name="Title 1">
            <a:extLst>
              <a:ext uri="{FF2B5EF4-FFF2-40B4-BE49-F238E27FC236}">
                <a16:creationId xmlns:a16="http://schemas.microsoft.com/office/drawing/2014/main" id="{D439BC5A-CFE3-9C7B-8F3A-2719BEDFF367}"/>
              </a:ext>
            </a:extLst>
          </p:cNvPr>
          <p:cNvSpPr>
            <a:spLocks noGrp="1"/>
          </p:cNvSpPr>
          <p:nvPr>
            <p:ph type="title"/>
          </p:nvPr>
        </p:nvSpPr>
        <p:spPr>
          <a:xfrm>
            <a:off x="812321" y="474453"/>
            <a:ext cx="10515600" cy="1095556"/>
          </a:xfrm>
        </p:spPr>
        <p:txBody>
          <a:bodyPr anchor="ctr">
            <a:normAutofit/>
          </a:bodyPr>
          <a:lstStyle>
            <a:lvl1pPr algn="ctr">
              <a:defRPr sz="3200">
                <a:solidFill>
                  <a:schemeClr val="bg1"/>
                </a:solidFill>
              </a:defRPr>
            </a:lvl1pPr>
          </a:lstStyle>
          <a:p>
            <a:r>
              <a:rPr lang="en-US"/>
              <a:t>Click to edit Master title style</a:t>
            </a:r>
          </a:p>
        </p:txBody>
      </p:sp>
    </p:spTree>
    <p:extLst>
      <p:ext uri="{BB962C8B-B14F-4D97-AF65-F5344CB8AC3E}">
        <p14:creationId xmlns:p14="http://schemas.microsoft.com/office/powerpoint/2010/main" val="334883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348289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312075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25867C-1C39-CE78-DD34-F1592BA4AEBB}"/>
              </a:ext>
            </a:extLst>
          </p:cNvPr>
          <p:cNvSpPr/>
          <p:nvPr userDrawn="1"/>
        </p:nvSpPr>
        <p:spPr>
          <a:xfrm>
            <a:off x="0" y="1"/>
            <a:ext cx="12192000" cy="1439333"/>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129396" y="73211"/>
            <a:ext cx="11947585" cy="1325563"/>
          </a:xfrm>
        </p:spPr>
        <p:txBody>
          <a:bodyPr>
            <a:normAutofit/>
          </a:bodyPr>
          <a:lstStyle>
            <a:lvl1pPr>
              <a:defRPr sz="3200">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a:xfrm>
            <a:off x="126522" y="1466491"/>
            <a:ext cx="11950460" cy="4891177"/>
          </a:xfrm>
        </p:spPr>
        <p:txBody>
          <a:bodyPr/>
          <a:lstStyle>
            <a:lvl1pPr>
              <a:defRPr>
                <a:latin typeface="Times New Roman" panose="02020603050405020304" pitchFamily="18" charset="0"/>
                <a:cs typeface="Times New Roman" panose="02020603050405020304" pitchFamily="18" charset="0"/>
              </a:defRPr>
            </a:lvl1pPr>
            <a:lvl2pPr>
              <a:defRPr sz="26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277709" y="6364978"/>
            <a:ext cx="2743200" cy="365125"/>
          </a:xfrm>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319507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037" y="172528"/>
            <a:ext cx="11800936" cy="618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69466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21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41D46A-3397-65AC-A62D-D953DA3374FB}"/>
              </a:ext>
            </a:extLst>
          </p:cNvPr>
          <p:cNvSpPr/>
          <p:nvPr userDrawn="1"/>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838200" y="2002633"/>
            <a:ext cx="10515600" cy="2852737"/>
          </a:xfrm>
        </p:spPr>
        <p:txBody>
          <a:bodyPr anchor="ctr">
            <a:normAutofit/>
          </a:bodyPr>
          <a:lstStyle>
            <a:lvl1pPr algn="ctr">
              <a:defRPr sz="3200">
                <a:solidFill>
                  <a:schemeClr val="bg1"/>
                </a:solidFill>
              </a:defRPr>
            </a:lvl1pPr>
          </a:lstStyle>
          <a:p>
            <a:r>
              <a:rPr lang="en-US"/>
              <a:t>Click to edit Master title style</a:t>
            </a:r>
          </a:p>
        </p:txBody>
      </p:sp>
    </p:spTree>
    <p:extLst>
      <p:ext uri="{BB962C8B-B14F-4D97-AF65-F5344CB8AC3E}">
        <p14:creationId xmlns:p14="http://schemas.microsoft.com/office/powerpoint/2010/main" val="215864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517" y="1423358"/>
            <a:ext cx="5916283" cy="495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414732"/>
            <a:ext cx="5930660" cy="4960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187058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endParaRPr lang="en-IN" dirty="0"/>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9" name="Slide Number Placeholder 8"/>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4035678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endParaRPr lang="en-IN" dirty="0"/>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250756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endParaRPr lang="en-IN" dirty="0"/>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4231416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39F6B5-49F2-4192-7516-544D643D5C11}"/>
              </a:ext>
            </a:extLst>
          </p:cNvPr>
          <p:cNvSpPr/>
          <p:nvPr userDrawn="1"/>
        </p:nvSpPr>
        <p:spPr>
          <a:xfrm>
            <a:off x="0" y="0"/>
            <a:ext cx="12192000" cy="6858000"/>
          </a:xfrm>
          <a:prstGeom prst="rect">
            <a:avLst/>
          </a:prstGeom>
          <a:solidFill>
            <a:srgbClr val="B8114F"/>
          </a:solidFill>
          <a:ln>
            <a:solidFill>
              <a:srgbClr val="B811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Rectangle 7">
            <a:extLst>
              <a:ext uri="{FF2B5EF4-FFF2-40B4-BE49-F238E27FC236}">
                <a16:creationId xmlns:a16="http://schemas.microsoft.com/office/drawing/2014/main" id="{E583283A-E272-8F1E-0E55-C19E65D9F42B}"/>
              </a:ext>
            </a:extLst>
          </p:cNvPr>
          <p:cNvSpPr/>
          <p:nvPr userDrawn="1"/>
        </p:nvSpPr>
        <p:spPr>
          <a:xfrm>
            <a:off x="115768" y="69574"/>
            <a:ext cx="12006469" cy="6718852"/>
          </a:xfrm>
          <a:prstGeom prst="rect">
            <a:avLst/>
          </a:prstGeom>
          <a:solidFill>
            <a:schemeClr val="bg1"/>
          </a:solidFill>
          <a:ln>
            <a:solidFill>
              <a:srgbClr val="B811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Placeholder 1"/>
          <p:cNvSpPr>
            <a:spLocks noGrp="1"/>
          </p:cNvSpPr>
          <p:nvPr>
            <p:ph type="title"/>
          </p:nvPr>
        </p:nvSpPr>
        <p:spPr>
          <a:xfrm>
            <a:off x="126519" y="80456"/>
            <a:ext cx="11984967"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5019" y="1420183"/>
            <a:ext cx="11996467" cy="49633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35219" y="63908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D76E5-6B73-4921-B9EB-0F0945D892AB}" type="slidenum">
              <a:rPr lang="en-IN" smtClean="0"/>
              <a:t>‹#›</a:t>
            </a:fld>
            <a:endParaRPr lang="en-IN" dirty="0"/>
          </a:p>
        </p:txBody>
      </p:sp>
    </p:spTree>
    <p:extLst>
      <p:ext uri="{BB962C8B-B14F-4D97-AF65-F5344CB8AC3E}">
        <p14:creationId xmlns:p14="http://schemas.microsoft.com/office/powerpoint/2010/main" val="3319279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7" r:id="rId4"/>
    <p:sldLayoutId id="2147483663" r:id="rId5"/>
    <p:sldLayoutId id="2147483664" r:id="rId6"/>
    <p:sldLayoutId id="2147483665"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E215D7-E475-9D11-7621-C1B76EC062C7}"/>
              </a:ext>
            </a:extLst>
          </p:cNvPr>
          <p:cNvSpPr txBox="1"/>
          <p:nvPr/>
        </p:nvSpPr>
        <p:spPr>
          <a:xfrm>
            <a:off x="2010697" y="1210514"/>
            <a:ext cx="8308258" cy="1077218"/>
          </a:xfrm>
          <a:prstGeom prst="rect">
            <a:avLst/>
          </a:prstGeom>
          <a:noFill/>
        </p:spPr>
        <p:txBody>
          <a:bodyPr wrap="square" rtlCol="0">
            <a:spAutoFit/>
          </a:bodyPr>
          <a:lstStyle/>
          <a:p>
            <a:r>
              <a:rPr lang="en-US" sz="3200" dirty="0">
                <a:latin typeface="Algerian" panose="04020705040A02060702" pitchFamily="82" charset="0"/>
              </a:rPr>
              <a:t>"SVM and Its Applications: Skin Cancer Detection &amp; Customer Insights"</a:t>
            </a:r>
            <a:endParaRPr lang="en-IN" sz="3200" dirty="0"/>
          </a:p>
        </p:txBody>
      </p:sp>
      <p:sp>
        <p:nvSpPr>
          <p:cNvPr id="8" name="TextBox 7">
            <a:extLst>
              <a:ext uri="{FF2B5EF4-FFF2-40B4-BE49-F238E27FC236}">
                <a16:creationId xmlns:a16="http://schemas.microsoft.com/office/drawing/2014/main" id="{E2F06D13-6DAC-BC27-7991-DCF7AB1AE8EC}"/>
              </a:ext>
            </a:extLst>
          </p:cNvPr>
          <p:cNvSpPr txBox="1"/>
          <p:nvPr/>
        </p:nvSpPr>
        <p:spPr>
          <a:xfrm>
            <a:off x="1791929" y="5016976"/>
            <a:ext cx="6100916" cy="1477328"/>
          </a:xfrm>
          <a:prstGeom prst="rect">
            <a:avLst/>
          </a:prstGeom>
          <a:noFill/>
        </p:spPr>
        <p:txBody>
          <a:bodyPr wrap="square">
            <a:spAutoFit/>
          </a:bodyPr>
          <a:lstStyle/>
          <a:p>
            <a:r>
              <a:rPr lang="en-IN" sz="1800" dirty="0"/>
              <a:t>TEAM MEMBERS:</a:t>
            </a:r>
          </a:p>
          <a:p>
            <a:r>
              <a:rPr lang="en-IN" dirty="0"/>
              <a:t>1.HIMABALA         -  CB.SC.U4AIE24028</a:t>
            </a:r>
          </a:p>
          <a:p>
            <a:r>
              <a:rPr lang="en-IN" dirty="0"/>
              <a:t>2.NIKHIL                - CB.SC.U4AIE24053</a:t>
            </a:r>
          </a:p>
          <a:p>
            <a:r>
              <a:rPr lang="en-IN" dirty="0"/>
              <a:t>3.SANDEEP           - CB.SC.U4AIE24047</a:t>
            </a:r>
          </a:p>
          <a:p>
            <a:r>
              <a:rPr lang="en-IN" dirty="0"/>
              <a:t>4.CHAITHANYA    - CB.SC.U4AIE24040</a:t>
            </a:r>
          </a:p>
        </p:txBody>
      </p:sp>
      <p:sp>
        <p:nvSpPr>
          <p:cNvPr id="2" name="TextBox 1">
            <a:extLst>
              <a:ext uri="{FF2B5EF4-FFF2-40B4-BE49-F238E27FC236}">
                <a16:creationId xmlns:a16="http://schemas.microsoft.com/office/drawing/2014/main" id="{52045A50-5163-DBD5-9A70-D250D7C413A4}"/>
              </a:ext>
            </a:extLst>
          </p:cNvPr>
          <p:cNvSpPr txBox="1"/>
          <p:nvPr/>
        </p:nvSpPr>
        <p:spPr>
          <a:xfrm>
            <a:off x="2778760" y="244000"/>
            <a:ext cx="6634480" cy="646331"/>
          </a:xfrm>
          <a:prstGeom prst="rect">
            <a:avLst/>
          </a:prstGeom>
          <a:noFill/>
        </p:spPr>
        <p:txBody>
          <a:bodyPr wrap="square" rtlCol="0" anchor="ctr">
            <a:spAutoFit/>
          </a:bodyPr>
          <a:lstStyle/>
          <a:p>
            <a:pPr algn="ctr"/>
            <a:r>
              <a:rPr lang="en-US" sz="1800" b="1" dirty="0">
                <a:solidFill>
                  <a:srgbClr val="000000"/>
                </a:solidFill>
                <a:latin typeface="Canva Sans Bold"/>
                <a:ea typeface="Canva Sans Bold"/>
                <a:cs typeface="Canva Sans Bold"/>
                <a:sym typeface="Canva Sans Bold"/>
              </a:rPr>
              <a:t>Mathematics for Computing - 22MAT122</a:t>
            </a:r>
          </a:p>
          <a:p>
            <a:pPr algn="ctr">
              <a:spcBef>
                <a:spcPct val="0"/>
              </a:spcBef>
            </a:pPr>
            <a:r>
              <a:rPr lang="en-US" sz="1800" b="1" dirty="0">
                <a:solidFill>
                  <a:srgbClr val="000000"/>
                </a:solidFill>
                <a:latin typeface="Canva Sans Bold"/>
                <a:ea typeface="Canva Sans Bold"/>
                <a:cs typeface="Canva Sans Bold"/>
                <a:sym typeface="Canva Sans Bold"/>
              </a:rPr>
              <a:t>Elements of Computing II - 22AIE113</a:t>
            </a:r>
          </a:p>
        </p:txBody>
      </p:sp>
    </p:spTree>
    <p:extLst>
      <p:ext uri="{BB962C8B-B14F-4D97-AF65-F5344CB8AC3E}">
        <p14:creationId xmlns:p14="http://schemas.microsoft.com/office/powerpoint/2010/main" val="3472167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C5FF-D70C-F69A-5DEB-D495E9A9CAFD}"/>
              </a:ext>
            </a:extLst>
          </p:cNvPr>
          <p:cNvSpPr>
            <a:spLocks noGrp="1"/>
          </p:cNvSpPr>
          <p:nvPr>
            <p:ph type="title"/>
          </p:nvPr>
        </p:nvSpPr>
        <p:spPr>
          <a:xfrm>
            <a:off x="548640" y="198499"/>
            <a:ext cx="11643359" cy="1211097"/>
          </a:xfrm>
        </p:spPr>
        <p:txBody>
          <a:bodyPr>
            <a:normAutofit fontScale="90000"/>
          </a:bodyPr>
          <a:lstStyle/>
          <a:p>
            <a:r>
              <a:rPr lang="en-IN" sz="2400" dirty="0">
                <a:latin typeface="Times New Roman"/>
                <a:cs typeface="Times New Roman"/>
              </a:rPr>
              <a:t>Paper 6:</a:t>
            </a:r>
            <a:r>
              <a:rPr lang="en-US" sz="2400" dirty="0">
                <a:latin typeface="Times New Roman"/>
                <a:cs typeface="Times New Roman"/>
              </a:rPr>
              <a:t>Enhancing E-commerce Insights: Sentiment</a:t>
            </a:r>
            <a:br>
              <a:rPr lang="en-US" sz="2400" dirty="0"/>
            </a:br>
            <a:r>
              <a:rPr lang="en-US" sz="2400" dirty="0">
                <a:latin typeface="Times New Roman"/>
                <a:cs typeface="Times New Roman"/>
              </a:rPr>
              <a:t>Analysis Using Machine Learning and Ensemble</a:t>
            </a:r>
            <a:br>
              <a:rPr lang="en-US" sz="2400" dirty="0"/>
            </a:br>
            <a:r>
              <a:rPr lang="en-US" sz="2400" dirty="0">
                <a:latin typeface="Times New Roman"/>
                <a:cs typeface="Times New Roman"/>
              </a:rPr>
              <a:t>Techniques </a:t>
            </a:r>
            <a:r>
              <a:rPr lang="en-US" sz="2400" dirty="0">
                <a:latin typeface="Times New Roman"/>
                <a:ea typeface="Calibri"/>
                <a:cs typeface="Times New Roman"/>
              </a:rPr>
              <a:t>        </a:t>
            </a:r>
            <a:r>
              <a:rPr lang="en-IN" sz="1800" dirty="0">
                <a:latin typeface="Calibri"/>
                <a:ea typeface="Calibri"/>
                <a:cs typeface="Calibri"/>
              </a:rPr>
              <a:t>year of publication:2023</a:t>
            </a:r>
            <a:br>
              <a:rPr lang="en-IN" sz="1800" dirty="0">
                <a:latin typeface="Calibri"/>
                <a:ea typeface="Calibri"/>
                <a:cs typeface="Calibri"/>
              </a:rPr>
            </a:br>
            <a:endParaRPr lang="en-US" sz="1800" dirty="0">
              <a:latin typeface="Calibri"/>
              <a:ea typeface="Calibri"/>
              <a:cs typeface="Calibri"/>
            </a:endParaRPr>
          </a:p>
        </p:txBody>
      </p:sp>
      <p:pic>
        <p:nvPicPr>
          <p:cNvPr id="6" name="Picture Placeholder 5">
            <a:extLst>
              <a:ext uri="{FF2B5EF4-FFF2-40B4-BE49-F238E27FC236}">
                <a16:creationId xmlns:a16="http://schemas.microsoft.com/office/drawing/2014/main" id="{BA475AA4-C93B-0C7B-7FC2-BAE566E4B8B3}"/>
              </a:ext>
            </a:extLst>
          </p:cNvPr>
          <p:cNvPicPr>
            <a:picLocks noGrp="1" noChangeAspect="1"/>
          </p:cNvPicPr>
          <p:nvPr>
            <p:ph type="pic" idx="1"/>
          </p:nvPr>
        </p:nvPicPr>
        <p:blipFill>
          <a:blip r:embed="rId2"/>
          <a:srcRect l="21255" r="21255"/>
          <a:stretch/>
        </p:blipFill>
        <p:spPr>
          <a:xfrm>
            <a:off x="9154160" y="987425"/>
            <a:ext cx="2885439" cy="4976813"/>
          </a:xfrm>
        </p:spPr>
      </p:pic>
      <p:sp>
        <p:nvSpPr>
          <p:cNvPr id="4" name="Text Placeholder 3">
            <a:extLst>
              <a:ext uri="{FF2B5EF4-FFF2-40B4-BE49-F238E27FC236}">
                <a16:creationId xmlns:a16="http://schemas.microsoft.com/office/drawing/2014/main" id="{5128FFAA-947C-476D-0977-30CFCAFDC507}"/>
              </a:ext>
            </a:extLst>
          </p:cNvPr>
          <p:cNvSpPr>
            <a:spLocks noGrp="1"/>
          </p:cNvSpPr>
          <p:nvPr>
            <p:ph type="body" sz="half" idx="2"/>
          </p:nvPr>
        </p:nvSpPr>
        <p:spPr>
          <a:xfrm>
            <a:off x="264160" y="1127760"/>
            <a:ext cx="9052560" cy="4741228"/>
          </a:xfrm>
        </p:spPr>
        <p:txBody>
          <a:bodyPr vert="horz" lIns="91440" tIns="45720" rIns="91440" bIns="45720" rtlCol="0" anchor="t">
            <a:normAutofit/>
          </a:bodyPr>
          <a:lstStyle/>
          <a:p>
            <a:r>
              <a:rPr lang="en-US" b="1" dirty="0"/>
              <a:t>Methodology:</a:t>
            </a:r>
          </a:p>
          <a:p>
            <a:r>
              <a:rPr lang="en-US" dirty="0"/>
              <a:t>The research applies machine learning techniques, including Naïve Bayes, Random Forest, Decision Tree, Extra Trees, and Logistic Regression, for sentiment analysis of customer reviews. A voting ensemble method combines individual model predictions to improve accuracy.</a:t>
            </a:r>
          </a:p>
          <a:p>
            <a:r>
              <a:rPr lang="en-US" b="1" dirty="0"/>
              <a:t>Limitations:</a:t>
            </a:r>
          </a:p>
          <a:p>
            <a:r>
              <a:rPr lang="en-US" dirty="0"/>
              <a:t>The model's accuracy may be affected by dataset imbalance, potential bias from web-scraped data, and challenges in handling sarcasm or complex language structures in sentiment classification.</a:t>
            </a:r>
          </a:p>
          <a:p>
            <a:r>
              <a:rPr lang="en-US" b="1" dirty="0"/>
              <a:t>Advantages:</a:t>
            </a:r>
          </a:p>
          <a:p>
            <a:r>
              <a:rPr lang="en-US" dirty="0"/>
              <a:t>It provides automated sentiment insights, enhances e-commerce decision-making, and improves customer experience analysis through robust ensemble learning techniques.</a:t>
            </a:r>
          </a:p>
          <a:p>
            <a:r>
              <a:rPr lang="en-US" b="1" dirty="0"/>
              <a:t>Metrics:</a:t>
            </a:r>
          </a:p>
          <a:p>
            <a:r>
              <a:rPr lang="en-US" dirty="0"/>
              <a:t>The evaluation uses </a:t>
            </a:r>
            <a:r>
              <a:rPr lang="en-US" b="1" dirty="0"/>
              <a:t>accuracy (99%)</a:t>
            </a:r>
            <a:r>
              <a:rPr lang="en-US" dirty="0"/>
              <a:t>, </a:t>
            </a:r>
            <a:r>
              <a:rPr lang="en-US" b="1" dirty="0"/>
              <a:t>precision (0.98)</a:t>
            </a:r>
            <a:r>
              <a:rPr lang="en-US" dirty="0"/>
              <a:t>, </a:t>
            </a:r>
            <a:r>
              <a:rPr lang="en-US" b="1" dirty="0"/>
              <a:t>recall (0.98)</a:t>
            </a:r>
            <a:r>
              <a:rPr lang="en-US" dirty="0"/>
              <a:t>, and </a:t>
            </a:r>
            <a:r>
              <a:rPr lang="en-US" b="1" dirty="0"/>
              <a:t>F1-score (0.98)</a:t>
            </a:r>
            <a:r>
              <a:rPr lang="en-US" dirty="0"/>
              <a:t>, with the Random Forest and ensemble methods achieving the highest performance​</a:t>
            </a:r>
          </a:p>
        </p:txBody>
      </p:sp>
      <p:sp>
        <p:nvSpPr>
          <p:cNvPr id="3" name="TextBox 2">
            <a:extLst>
              <a:ext uri="{FF2B5EF4-FFF2-40B4-BE49-F238E27FC236}">
                <a16:creationId xmlns:a16="http://schemas.microsoft.com/office/drawing/2014/main" id="{46EBC887-98DF-0FD1-7092-3CD094739E52}"/>
              </a:ext>
            </a:extLst>
          </p:cNvPr>
          <p:cNvSpPr txBox="1"/>
          <p:nvPr/>
        </p:nvSpPr>
        <p:spPr>
          <a:xfrm>
            <a:off x="11533239" y="6204155"/>
            <a:ext cx="506360" cy="369332"/>
          </a:xfrm>
          <a:prstGeom prst="rect">
            <a:avLst/>
          </a:prstGeom>
          <a:noFill/>
        </p:spPr>
        <p:txBody>
          <a:bodyPr wrap="square" rtlCol="0">
            <a:spAutoFit/>
          </a:bodyPr>
          <a:lstStyle/>
          <a:p>
            <a:r>
              <a:rPr lang="en-IN" dirty="0"/>
              <a:t>  9</a:t>
            </a:r>
          </a:p>
        </p:txBody>
      </p:sp>
    </p:spTree>
    <p:extLst>
      <p:ext uri="{BB962C8B-B14F-4D97-AF65-F5344CB8AC3E}">
        <p14:creationId xmlns:p14="http://schemas.microsoft.com/office/powerpoint/2010/main" val="152520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038D33D-FD94-582F-4058-568D72BCABD8}"/>
              </a:ext>
            </a:extLst>
          </p:cNvPr>
          <p:cNvSpPr>
            <a:spLocks noGrp="1"/>
          </p:cNvSpPr>
          <p:nvPr>
            <p:ph idx="1"/>
          </p:nvPr>
        </p:nvSpPr>
        <p:spPr/>
        <p:txBody>
          <a:bodyPr>
            <a:normAutofit/>
          </a:bodyPr>
          <a:lstStyle/>
          <a:p>
            <a:r>
              <a:rPr lang="en-IN" sz="5400" dirty="0"/>
              <a:t>What is "HAM10000" dataset?</a:t>
            </a:r>
          </a:p>
          <a:p>
            <a:pPr>
              <a:buFont typeface="Wingdings" panose="05000000000000000000" pitchFamily="2" charset="2"/>
              <a:buChar char="ü"/>
            </a:pPr>
            <a:r>
              <a:rPr lang="en-IN" dirty="0"/>
              <a:t> </a:t>
            </a:r>
            <a:r>
              <a:rPr lang="en-US" dirty="0"/>
              <a:t>The </a:t>
            </a:r>
            <a:r>
              <a:rPr lang="en-US" b="1" dirty="0"/>
              <a:t>HAM10000 dataset</a:t>
            </a:r>
            <a:r>
              <a:rPr lang="en-US" dirty="0"/>
              <a:t> is like a massive collection of </a:t>
            </a:r>
            <a:r>
              <a:rPr lang="en-US" b="1" dirty="0"/>
              <a:t>skin images</a:t>
            </a:r>
            <a:r>
              <a:rPr lang="en-US" dirty="0"/>
              <a:t> used to train AI models to detect skin cancer.</a:t>
            </a:r>
          </a:p>
          <a:p>
            <a:pPr>
              <a:buFont typeface="Wingdings" panose="05000000000000000000" pitchFamily="2" charset="2"/>
              <a:buChar char="ü"/>
            </a:pPr>
            <a:r>
              <a:rPr lang="en-US" dirty="0"/>
              <a:t>It contains </a:t>
            </a:r>
            <a:r>
              <a:rPr lang="en-US" b="1" dirty="0"/>
              <a:t>10,015 high-quality images</a:t>
            </a:r>
            <a:r>
              <a:rPr lang="en-US" dirty="0"/>
              <a:t> of different skin conditions, such as melanoma (a serious type of skin cancer) and benign lesions.</a:t>
            </a:r>
          </a:p>
          <a:p>
            <a:pPr>
              <a:buFont typeface="Wingdings" panose="05000000000000000000" pitchFamily="2" charset="2"/>
              <a:buChar char="ü"/>
            </a:pPr>
            <a:r>
              <a:rPr lang="en-US" dirty="0"/>
              <a:t>Researchers and doctors use HAM10000 to teach </a:t>
            </a:r>
            <a:r>
              <a:rPr lang="en-US" b="1" dirty="0"/>
              <a:t>machine learning models like SVM and CNN</a:t>
            </a:r>
            <a:r>
              <a:rPr lang="en-US" dirty="0"/>
              <a:t> how to recognize dangerous skin conditions early, helping improve diagnosis and treatment.</a:t>
            </a:r>
            <a:endParaRPr lang="en-IN" dirty="0"/>
          </a:p>
        </p:txBody>
      </p:sp>
      <p:sp>
        <p:nvSpPr>
          <p:cNvPr id="2" name="TextBox 1">
            <a:extLst>
              <a:ext uri="{FF2B5EF4-FFF2-40B4-BE49-F238E27FC236}">
                <a16:creationId xmlns:a16="http://schemas.microsoft.com/office/drawing/2014/main" id="{EC43778B-0721-83C2-767E-DCD46BA46E77}"/>
              </a:ext>
            </a:extLst>
          </p:cNvPr>
          <p:cNvSpPr txBox="1"/>
          <p:nvPr/>
        </p:nvSpPr>
        <p:spPr>
          <a:xfrm>
            <a:off x="11297265" y="6223819"/>
            <a:ext cx="664698" cy="369332"/>
          </a:xfrm>
          <a:prstGeom prst="rect">
            <a:avLst/>
          </a:prstGeom>
          <a:noFill/>
        </p:spPr>
        <p:txBody>
          <a:bodyPr wrap="square" rtlCol="0">
            <a:spAutoFit/>
          </a:bodyPr>
          <a:lstStyle/>
          <a:p>
            <a:r>
              <a:rPr lang="en-IN" dirty="0"/>
              <a:t>   10</a:t>
            </a:r>
          </a:p>
        </p:txBody>
      </p:sp>
    </p:spTree>
    <p:extLst>
      <p:ext uri="{BB962C8B-B14F-4D97-AF65-F5344CB8AC3E}">
        <p14:creationId xmlns:p14="http://schemas.microsoft.com/office/powerpoint/2010/main" val="541156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C68F-D74C-DCCA-24C6-790ACA88CCE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141A7CD-64AF-03AA-C797-5F7D4301BDCB}"/>
              </a:ext>
            </a:extLst>
          </p:cNvPr>
          <p:cNvSpPr>
            <a:spLocks noGrp="1"/>
          </p:cNvSpPr>
          <p:nvPr>
            <p:ph idx="1"/>
          </p:nvPr>
        </p:nvSpPr>
        <p:spPr>
          <a:xfrm>
            <a:off x="126522" y="1466491"/>
            <a:ext cx="11950460" cy="5110772"/>
          </a:xfrm>
        </p:spPr>
        <p:txBody>
          <a:bodyPr>
            <a:normAutofit/>
          </a:bodyPr>
          <a:lstStyle/>
          <a:p>
            <a:r>
              <a:rPr lang="en-US" sz="1800" b="1" u="sng" dirty="0"/>
              <a:t>Skin Cancer Detection is Slow and Inconsistent</a:t>
            </a:r>
          </a:p>
          <a:p>
            <a:pPr marL="0" indent="0">
              <a:buNone/>
            </a:pPr>
            <a:endParaRPr lang="en-IN" sz="1800" dirty="0"/>
          </a:p>
        </p:txBody>
      </p:sp>
      <p:sp>
        <p:nvSpPr>
          <p:cNvPr id="4" name="Rectangle 1">
            <a:extLst>
              <a:ext uri="{FF2B5EF4-FFF2-40B4-BE49-F238E27FC236}">
                <a16:creationId xmlns:a16="http://schemas.microsoft.com/office/drawing/2014/main" id="{B3336ACB-B3BB-FEEF-CB4F-AB0D1B89A82E}"/>
              </a:ext>
            </a:extLst>
          </p:cNvPr>
          <p:cNvSpPr>
            <a:spLocks noChangeArrowheads="1"/>
          </p:cNvSpPr>
          <p:nvPr/>
        </p:nvSpPr>
        <p:spPr bwMode="auto">
          <a:xfrm>
            <a:off x="115018" y="1583188"/>
            <a:ext cx="87317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Traditional diagnosis is </a:t>
            </a:r>
            <a:r>
              <a:rPr kumimoji="0" lang="en-US" altLang="en-US" sz="1600" i="0" u="none" strike="noStrike" cap="none" normalizeH="0" baseline="0" dirty="0">
                <a:ln>
                  <a:noFill/>
                </a:ln>
                <a:solidFill>
                  <a:schemeClr val="tx1"/>
                </a:solidFill>
                <a:effectLst/>
                <a:latin typeface="Arial" panose="020B0604020202020204" pitchFamily="34" charset="0"/>
              </a:rPr>
              <a:t>manual, time-consuming, and prone to errors.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An </a:t>
            </a:r>
            <a:r>
              <a:rPr kumimoji="0" lang="en-US" altLang="en-US" sz="1600" i="0" u="none" strike="noStrike" cap="none" normalizeH="0" baseline="0" dirty="0">
                <a:ln>
                  <a:noFill/>
                </a:ln>
                <a:solidFill>
                  <a:schemeClr val="tx1"/>
                </a:solidFill>
                <a:effectLst/>
                <a:latin typeface="Arial" panose="020B0604020202020204" pitchFamily="34" charset="0"/>
              </a:rPr>
              <a:t>SVM-based AI system </a:t>
            </a:r>
            <a:r>
              <a:rPr kumimoji="0" lang="en-US" altLang="en-US" sz="1600" b="0" i="0" u="none" strike="noStrike" cap="none" normalizeH="0" baseline="0" dirty="0">
                <a:ln>
                  <a:noFill/>
                </a:ln>
                <a:solidFill>
                  <a:schemeClr val="tx1"/>
                </a:solidFill>
                <a:effectLst/>
                <a:latin typeface="Arial" panose="020B0604020202020204" pitchFamily="34" charset="0"/>
              </a:rPr>
              <a:t>could help </a:t>
            </a:r>
            <a:r>
              <a:rPr kumimoji="0" lang="en-US" altLang="en-US" sz="1600" i="0" u="none" strike="noStrike" cap="none" normalizeH="0" baseline="0" dirty="0">
                <a:ln>
                  <a:noFill/>
                </a:ln>
                <a:solidFill>
                  <a:schemeClr val="tx1"/>
                </a:solidFill>
                <a:effectLst/>
                <a:latin typeface="Arial" panose="020B0604020202020204" pitchFamily="34" charset="0"/>
              </a:rPr>
              <a:t>dermatologists detect cancer  </a:t>
            </a:r>
            <a:r>
              <a:rPr kumimoji="0" lang="en-US" altLang="en-US" sz="1600" b="0" i="0" u="none" strike="noStrike" cap="none" normalizeH="0" baseline="0" dirty="0">
                <a:ln>
                  <a:noFill/>
                </a:ln>
                <a:solidFill>
                  <a:schemeClr val="tx1"/>
                </a:solidFill>
                <a:effectLst/>
                <a:latin typeface="Arial" panose="020B0604020202020204" pitchFamily="34" charset="0"/>
              </a:rPr>
              <a:t>faster and more accurately</a:t>
            </a:r>
          </a:p>
        </p:txBody>
      </p:sp>
      <p:sp>
        <p:nvSpPr>
          <p:cNvPr id="6" name="TextBox 5">
            <a:extLst>
              <a:ext uri="{FF2B5EF4-FFF2-40B4-BE49-F238E27FC236}">
                <a16:creationId xmlns:a16="http://schemas.microsoft.com/office/drawing/2014/main" id="{AAFAEBBA-B58F-BAE1-D69C-C403409B2971}"/>
              </a:ext>
            </a:extLst>
          </p:cNvPr>
          <p:cNvSpPr txBox="1"/>
          <p:nvPr/>
        </p:nvSpPr>
        <p:spPr>
          <a:xfrm>
            <a:off x="126522" y="2368905"/>
            <a:ext cx="6116320" cy="369332"/>
          </a:xfrm>
          <a:prstGeom prst="rect">
            <a:avLst/>
          </a:prstGeom>
          <a:noFill/>
        </p:spPr>
        <p:txBody>
          <a:bodyPr wrap="square">
            <a:spAutoFit/>
          </a:bodyPr>
          <a:lstStyle/>
          <a:p>
            <a:r>
              <a:rPr lang="en-US" u="sng" dirty="0"/>
              <a:t>SVM Needs Optimization for Medical Images</a:t>
            </a:r>
            <a:endParaRPr lang="en-IN" u="sng" dirty="0"/>
          </a:p>
        </p:txBody>
      </p:sp>
      <p:sp>
        <p:nvSpPr>
          <p:cNvPr id="7" name="Rectangle 2">
            <a:extLst>
              <a:ext uri="{FF2B5EF4-FFF2-40B4-BE49-F238E27FC236}">
                <a16:creationId xmlns:a16="http://schemas.microsoft.com/office/drawing/2014/main" id="{184468C4-4665-0910-76D2-5997D74860D3}"/>
              </a:ext>
            </a:extLst>
          </p:cNvPr>
          <p:cNvSpPr>
            <a:spLocks noChangeArrowheads="1"/>
          </p:cNvSpPr>
          <p:nvPr/>
        </p:nvSpPr>
        <p:spPr bwMode="auto">
          <a:xfrm>
            <a:off x="126522" y="2424294"/>
            <a:ext cx="8521372"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The model’s performance depends on </a:t>
            </a:r>
            <a:r>
              <a:rPr kumimoji="0" lang="en-US" altLang="en-US" sz="1600" i="0" u="none" strike="noStrike" cap="none" normalizeH="0" baseline="0" dirty="0">
                <a:ln>
                  <a:noFill/>
                </a:ln>
                <a:solidFill>
                  <a:schemeClr val="tx1"/>
                </a:solidFill>
                <a:effectLst/>
                <a:latin typeface="Arial" panose="020B0604020202020204" pitchFamily="34" charset="0"/>
              </a:rPr>
              <a:t>choosing the right features</a:t>
            </a:r>
            <a:r>
              <a:rPr kumimoji="0" lang="en-US" altLang="en-US" sz="1600" b="0" i="0" u="none" strike="noStrike" cap="none" normalizeH="0" baseline="0" dirty="0">
                <a:ln>
                  <a:noFill/>
                </a:ln>
                <a:solidFill>
                  <a:schemeClr val="tx1"/>
                </a:solidFill>
                <a:effectLst/>
                <a:latin typeface="Arial" panose="020B0604020202020204" pitchFamily="34" charset="0"/>
              </a:rPr>
              <a:t>, which is tricky.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We need </a:t>
            </a:r>
            <a:r>
              <a:rPr kumimoji="0" lang="en-US" altLang="en-US" sz="1600" i="0" u="none" strike="noStrike" cap="none" normalizeH="0" baseline="0" dirty="0">
                <a:ln>
                  <a:noFill/>
                </a:ln>
                <a:solidFill>
                  <a:schemeClr val="tx1"/>
                </a:solidFill>
                <a:effectLst/>
                <a:latin typeface="Arial" panose="020B0604020202020204" pitchFamily="34" charset="0"/>
              </a:rPr>
              <a:t>better feature extraction methods </a:t>
            </a:r>
            <a:r>
              <a:rPr kumimoji="0" lang="en-US" altLang="en-US" sz="1600" b="0" i="0" u="none" strike="noStrike" cap="none" normalizeH="0" baseline="0" dirty="0">
                <a:ln>
                  <a:noFill/>
                </a:ln>
                <a:solidFill>
                  <a:schemeClr val="tx1"/>
                </a:solidFill>
                <a:effectLst/>
                <a:latin typeface="Arial" panose="020B0604020202020204" pitchFamily="34" charset="0"/>
              </a:rPr>
              <a:t>to improve skin lesion classification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lang="en-US" u="sng" dirty="0"/>
              <a:t>SVM is Not Scalable for Large Dataset</a:t>
            </a:r>
            <a:r>
              <a:rPr kumimoji="0" lang="en-US" altLang="en-US" i="0" u="sng"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sng"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F927379E-8982-B8D7-A6D1-C451428D7C58}"/>
              </a:ext>
            </a:extLst>
          </p:cNvPr>
          <p:cNvSpPr>
            <a:spLocks noChangeArrowheads="1"/>
          </p:cNvSpPr>
          <p:nvPr/>
        </p:nvSpPr>
        <p:spPr bwMode="auto">
          <a:xfrm>
            <a:off x="115018" y="3516900"/>
            <a:ext cx="90675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Processing HAM10000 images takes time </a:t>
            </a:r>
            <a:r>
              <a:rPr kumimoji="0" lang="en-US" altLang="en-US" sz="1800" b="0" i="0" u="none" strike="noStrike" cap="none" normalizeH="0" baseline="0" dirty="0">
                <a:ln>
                  <a:noFill/>
                </a:ln>
                <a:solidFill>
                  <a:schemeClr val="tx1"/>
                </a:solidFill>
                <a:effectLst/>
                <a:latin typeface="Arial" panose="020B0604020202020204" pitchFamily="34" charset="0"/>
              </a:rPr>
              <a:t>because SVM is computationally expensive.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We need </a:t>
            </a:r>
            <a:r>
              <a:rPr kumimoji="0" lang="en-US" altLang="en-US" sz="1800" i="0" u="none" strike="noStrike" cap="none" normalizeH="0" baseline="0" dirty="0">
                <a:ln>
                  <a:noFill/>
                </a:ln>
                <a:solidFill>
                  <a:schemeClr val="tx1"/>
                </a:solidFill>
                <a:effectLst/>
                <a:latin typeface="Arial" panose="020B0604020202020204" pitchFamily="34" charset="0"/>
              </a:rPr>
              <a:t>optimization techniques </a:t>
            </a:r>
            <a:r>
              <a:rPr kumimoji="0" lang="en-US" altLang="en-US" sz="1800" b="0" i="0" u="none" strike="noStrike" cap="none" normalizeH="0" baseline="0" dirty="0">
                <a:ln>
                  <a:noFill/>
                </a:ln>
                <a:solidFill>
                  <a:schemeClr val="tx1"/>
                </a:solidFill>
                <a:effectLst/>
                <a:latin typeface="Arial" panose="020B0604020202020204" pitchFamily="34" charset="0"/>
              </a:rPr>
              <a:t>to make SVM work faster and handle </a:t>
            </a:r>
            <a:r>
              <a:rPr kumimoji="0" lang="en-US" altLang="en-US" sz="1800" i="0" u="none" strike="noStrike" cap="none" normalizeH="0" baseline="0" dirty="0">
                <a:ln>
                  <a:noFill/>
                </a:ln>
                <a:solidFill>
                  <a:schemeClr val="tx1"/>
                </a:solidFill>
                <a:effectLst/>
                <a:latin typeface="Arial" panose="020B0604020202020204" pitchFamily="34" charset="0"/>
              </a:rPr>
              <a:t>bigger datasets</a:t>
            </a:r>
          </a:p>
        </p:txBody>
      </p:sp>
      <p:sp>
        <p:nvSpPr>
          <p:cNvPr id="10" name="TextBox 9">
            <a:extLst>
              <a:ext uri="{FF2B5EF4-FFF2-40B4-BE49-F238E27FC236}">
                <a16:creationId xmlns:a16="http://schemas.microsoft.com/office/drawing/2014/main" id="{DEA99DF9-E53C-6C2A-E0E8-7B0EC97293C7}"/>
              </a:ext>
            </a:extLst>
          </p:cNvPr>
          <p:cNvSpPr txBox="1"/>
          <p:nvPr/>
        </p:nvSpPr>
        <p:spPr>
          <a:xfrm>
            <a:off x="254000" y="4176740"/>
            <a:ext cx="6116320" cy="369332"/>
          </a:xfrm>
          <a:prstGeom prst="rect">
            <a:avLst/>
          </a:prstGeom>
          <a:noFill/>
        </p:spPr>
        <p:txBody>
          <a:bodyPr wrap="square">
            <a:spAutoFit/>
          </a:bodyPr>
          <a:lstStyle/>
          <a:p>
            <a:r>
              <a:rPr lang="en-US" u="sng" dirty="0"/>
              <a:t>Lack of Data-Driven Insights in Healthcare</a:t>
            </a:r>
            <a:endParaRPr lang="en-IN" u="sng" dirty="0"/>
          </a:p>
        </p:txBody>
      </p:sp>
      <p:sp>
        <p:nvSpPr>
          <p:cNvPr id="11" name="Rectangle 4">
            <a:extLst>
              <a:ext uri="{FF2B5EF4-FFF2-40B4-BE49-F238E27FC236}">
                <a16:creationId xmlns:a16="http://schemas.microsoft.com/office/drawing/2014/main" id="{F7F7D49B-42FC-A309-120E-152EE74F019E}"/>
              </a:ext>
            </a:extLst>
          </p:cNvPr>
          <p:cNvSpPr>
            <a:spLocks noChangeArrowheads="1"/>
          </p:cNvSpPr>
          <p:nvPr/>
        </p:nvSpPr>
        <p:spPr bwMode="auto">
          <a:xfrm>
            <a:off x="115018" y="4232271"/>
            <a:ext cx="1062342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Hospitals don’t always </a:t>
            </a:r>
            <a:r>
              <a:rPr kumimoji="0" lang="en-US" altLang="en-US" sz="1800" i="0" u="none" strike="noStrike" cap="none" normalizeH="0" baseline="0" dirty="0">
                <a:ln>
                  <a:noFill/>
                </a:ln>
                <a:solidFill>
                  <a:schemeClr val="tx1"/>
                </a:solidFill>
                <a:effectLst/>
                <a:latin typeface="Arial" panose="020B0604020202020204" pitchFamily="34" charset="0"/>
              </a:rPr>
              <a:t>analyze trends in patient demographics </a:t>
            </a:r>
            <a:r>
              <a:rPr kumimoji="0" lang="en-US" altLang="en-US" sz="1800" b="0" i="0" u="none" strike="noStrike" cap="none" normalizeH="0" baseline="0" dirty="0">
                <a:ln>
                  <a:noFill/>
                </a:ln>
                <a:solidFill>
                  <a:schemeClr val="tx1"/>
                </a:solidFill>
                <a:effectLst/>
                <a:latin typeface="Arial" panose="020B0604020202020204" pitchFamily="34" charset="0"/>
              </a:rPr>
              <a:t>(age, gender, lesion type).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Using </a:t>
            </a:r>
            <a:r>
              <a:rPr kumimoji="0" lang="en-US" altLang="en-US" sz="1800" i="0" u="none" strike="noStrike" cap="none" normalizeH="0" baseline="0" dirty="0">
                <a:ln>
                  <a:noFill/>
                </a:ln>
                <a:solidFill>
                  <a:schemeClr val="tx1"/>
                </a:solidFill>
                <a:effectLst/>
                <a:latin typeface="Arial" panose="020B0604020202020204" pitchFamily="34" charset="0"/>
              </a:rPr>
              <a:t>SVM for customer insights </a:t>
            </a:r>
            <a:r>
              <a:rPr kumimoji="0" lang="en-US" altLang="en-US" sz="1800" b="0" i="0" u="none" strike="noStrike" cap="none" normalizeH="0" baseline="0" dirty="0">
                <a:ln>
                  <a:noFill/>
                </a:ln>
                <a:solidFill>
                  <a:schemeClr val="tx1"/>
                </a:solidFill>
                <a:effectLst/>
                <a:latin typeface="Arial" panose="020B0604020202020204" pitchFamily="34" charset="0"/>
              </a:rPr>
              <a:t>could help </a:t>
            </a:r>
            <a:r>
              <a:rPr kumimoji="0" lang="en-US" altLang="en-US" sz="1800" i="0" u="none" strike="noStrike" cap="none" normalizeH="0" baseline="0" dirty="0">
                <a:ln>
                  <a:noFill/>
                </a:ln>
                <a:solidFill>
                  <a:schemeClr val="tx1"/>
                </a:solidFill>
                <a:effectLst/>
                <a:latin typeface="Arial" panose="020B0604020202020204" pitchFamily="34" charset="0"/>
              </a:rPr>
              <a:t>identify high-risk groups </a:t>
            </a:r>
            <a:r>
              <a:rPr kumimoji="0" lang="en-US" altLang="en-US" sz="1800" b="0" i="0" u="none" strike="noStrike" cap="none" normalizeH="0" baseline="0" dirty="0">
                <a:ln>
                  <a:noFill/>
                </a:ln>
                <a:solidFill>
                  <a:schemeClr val="tx1"/>
                </a:solidFill>
                <a:effectLst/>
                <a:latin typeface="Arial" panose="020B0604020202020204" pitchFamily="34" charset="0"/>
              </a:rPr>
              <a:t>and improve healthcare planning </a:t>
            </a:r>
          </a:p>
        </p:txBody>
      </p:sp>
      <p:sp>
        <p:nvSpPr>
          <p:cNvPr id="13" name="TextBox 12">
            <a:extLst>
              <a:ext uri="{FF2B5EF4-FFF2-40B4-BE49-F238E27FC236}">
                <a16:creationId xmlns:a16="http://schemas.microsoft.com/office/drawing/2014/main" id="{ED1722EE-418C-B16D-DCCC-1D83D2EA1C6D}"/>
              </a:ext>
            </a:extLst>
          </p:cNvPr>
          <p:cNvSpPr txBox="1"/>
          <p:nvPr/>
        </p:nvSpPr>
        <p:spPr>
          <a:xfrm>
            <a:off x="165818" y="5116012"/>
            <a:ext cx="6116320" cy="369332"/>
          </a:xfrm>
          <a:prstGeom prst="rect">
            <a:avLst/>
          </a:prstGeom>
          <a:noFill/>
        </p:spPr>
        <p:txBody>
          <a:bodyPr wrap="square">
            <a:spAutoFit/>
          </a:bodyPr>
          <a:lstStyle/>
          <a:p>
            <a:r>
              <a:rPr lang="en-US" u="sng" dirty="0"/>
              <a:t>Need for a Practical, Scalable AI Model</a:t>
            </a:r>
            <a:endParaRPr lang="en-IN" u="sng" dirty="0"/>
          </a:p>
        </p:txBody>
      </p:sp>
      <p:sp>
        <p:nvSpPr>
          <p:cNvPr id="14" name="Rectangle 5">
            <a:extLst>
              <a:ext uri="{FF2B5EF4-FFF2-40B4-BE49-F238E27FC236}">
                <a16:creationId xmlns:a16="http://schemas.microsoft.com/office/drawing/2014/main" id="{CA5CF649-7532-1B36-63C7-E68F8D172C17}"/>
              </a:ext>
            </a:extLst>
          </p:cNvPr>
          <p:cNvSpPr>
            <a:spLocks noChangeArrowheads="1"/>
          </p:cNvSpPr>
          <p:nvPr/>
        </p:nvSpPr>
        <p:spPr bwMode="auto">
          <a:xfrm>
            <a:off x="165818" y="5119106"/>
            <a:ext cx="11638186"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Many AI models fail to </a:t>
            </a:r>
            <a:r>
              <a:rPr kumimoji="0" lang="en-US" altLang="en-US" sz="1800" i="0" u="none" strike="noStrike" cap="none" normalizeH="0" baseline="0" dirty="0">
                <a:ln>
                  <a:noFill/>
                </a:ln>
                <a:solidFill>
                  <a:schemeClr val="tx1"/>
                </a:solidFill>
                <a:effectLst/>
                <a:latin typeface="Arial" panose="020B0604020202020204" pitchFamily="34" charset="0"/>
              </a:rPr>
              <a:t>integrate into real-world hospital systems.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goal is to </a:t>
            </a:r>
            <a:r>
              <a:rPr kumimoji="0" lang="en-US" altLang="en-US" sz="1800" i="0" u="none" strike="noStrike" cap="none" normalizeH="0" baseline="0" dirty="0">
                <a:ln>
                  <a:noFill/>
                </a:ln>
                <a:solidFill>
                  <a:schemeClr val="tx1"/>
                </a:solidFill>
                <a:effectLst/>
                <a:latin typeface="Arial" panose="020B0604020202020204" pitchFamily="34" charset="0"/>
              </a:rPr>
              <a:t>develop an efficient, scalable SVM-based system that can assist in skin cancer diagnosis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b="1" u="sng" dirty="0"/>
              <a:t>To solve these issues, we propose a structured approach using SVM for both skin cancer</a:t>
            </a:r>
          </a:p>
          <a:p>
            <a:pPr marR="0" lvl="0" algn="l" defTabSz="914400" rtl="0" eaLnBrk="0" fontAlgn="base" latinLnBrk="0" hangingPunct="0">
              <a:lnSpc>
                <a:spcPct val="100000"/>
              </a:lnSpc>
              <a:spcBef>
                <a:spcPct val="0"/>
              </a:spcBef>
              <a:spcAft>
                <a:spcPct val="0"/>
              </a:spcAft>
              <a:buClrTx/>
              <a:buSzTx/>
              <a:tabLst/>
            </a:pPr>
            <a:r>
              <a:rPr lang="en-US" altLang="en-US" sz="2400" b="1" u="sng" dirty="0">
                <a:latin typeface="Arial" panose="020B0604020202020204" pitchFamily="34" charset="0"/>
              </a:rPr>
              <a:t> </a:t>
            </a:r>
            <a:r>
              <a:rPr lang="en-US" sz="2400" b="1" u="sng" dirty="0"/>
              <a:t>detection and customer insights </a:t>
            </a:r>
            <a:r>
              <a:rPr lang="en-US" altLang="en-US" sz="2400" b="1" u="sng" dirty="0">
                <a:latin typeface="Arial" panose="020B0604020202020204" pitchFamily="34" charset="0"/>
              </a:rPr>
              <a:t>analysis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D2656B5-55B1-25C1-00A3-21308FFC2B25}"/>
              </a:ext>
            </a:extLst>
          </p:cNvPr>
          <p:cNvSpPr txBox="1"/>
          <p:nvPr/>
        </p:nvSpPr>
        <p:spPr>
          <a:xfrm>
            <a:off x="11434916" y="6479458"/>
            <a:ext cx="591266" cy="369332"/>
          </a:xfrm>
          <a:prstGeom prst="rect">
            <a:avLst/>
          </a:prstGeom>
          <a:noFill/>
        </p:spPr>
        <p:txBody>
          <a:bodyPr wrap="square" rtlCol="0">
            <a:spAutoFit/>
          </a:bodyPr>
          <a:lstStyle/>
          <a:p>
            <a:r>
              <a:rPr lang="en-IN" dirty="0"/>
              <a:t>   11</a:t>
            </a:r>
          </a:p>
        </p:txBody>
      </p:sp>
    </p:spTree>
    <p:extLst>
      <p:ext uri="{BB962C8B-B14F-4D97-AF65-F5344CB8AC3E}">
        <p14:creationId xmlns:p14="http://schemas.microsoft.com/office/powerpoint/2010/main" val="38070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627E-14CE-74AC-3B96-40D56F87E9E4}"/>
              </a:ext>
            </a:extLst>
          </p:cNvPr>
          <p:cNvSpPr>
            <a:spLocks noGrp="1"/>
          </p:cNvSpPr>
          <p:nvPr>
            <p:ph type="title"/>
          </p:nvPr>
        </p:nvSpPr>
        <p:spPr/>
        <p:txBody>
          <a:bodyPr/>
          <a:lstStyle/>
          <a:p>
            <a:r>
              <a:rPr lang="en-IN" dirty="0"/>
              <a:t>PROPOSED METHOD</a:t>
            </a:r>
          </a:p>
        </p:txBody>
      </p:sp>
      <p:sp>
        <p:nvSpPr>
          <p:cNvPr id="3" name="Content Placeholder 2">
            <a:extLst>
              <a:ext uri="{FF2B5EF4-FFF2-40B4-BE49-F238E27FC236}">
                <a16:creationId xmlns:a16="http://schemas.microsoft.com/office/drawing/2014/main" id="{AE46F600-AE97-C2C3-4DB7-2A5967DBDC2C}"/>
              </a:ext>
            </a:extLst>
          </p:cNvPr>
          <p:cNvSpPr>
            <a:spLocks noGrp="1"/>
          </p:cNvSpPr>
          <p:nvPr>
            <p:ph idx="1"/>
          </p:nvPr>
        </p:nvSpPr>
        <p:spPr/>
        <p:txBody>
          <a:bodyPr>
            <a:normAutofit/>
          </a:bodyPr>
          <a:lstStyle/>
          <a:p>
            <a:pPr marL="0" indent="0">
              <a:buNone/>
            </a:pPr>
            <a:r>
              <a:rPr lang="en-US" sz="2000" b="1" u="sng" dirty="0"/>
              <a:t>Data Collection &amp; Preprocessing</a:t>
            </a:r>
            <a:endParaRPr lang="en-US" sz="2000" u="sng" dirty="0"/>
          </a:p>
          <a:p>
            <a:pPr>
              <a:buFont typeface="Arial" panose="020B0604020202020204" pitchFamily="34" charset="0"/>
              <a:buChar char="•"/>
            </a:pPr>
            <a:r>
              <a:rPr lang="en-US" sz="1600" dirty="0"/>
              <a:t>Use the </a:t>
            </a:r>
            <a:r>
              <a:rPr lang="en-US" sz="1600" b="1" dirty="0"/>
              <a:t>HAM10000 dataset</a:t>
            </a:r>
            <a:r>
              <a:rPr lang="en-US" sz="1600" dirty="0"/>
              <a:t>, which contains </a:t>
            </a:r>
            <a:r>
              <a:rPr lang="en-US" sz="1600" b="1" dirty="0"/>
              <a:t>10,015 images of different skin lesions</a:t>
            </a:r>
            <a:r>
              <a:rPr lang="en-US" sz="1600" dirty="0"/>
              <a:t>.</a:t>
            </a:r>
          </a:p>
          <a:p>
            <a:pPr>
              <a:buFont typeface="Arial" panose="020B0604020202020204" pitchFamily="34" charset="0"/>
              <a:buChar char="•"/>
            </a:pPr>
            <a:r>
              <a:rPr lang="en-US" sz="1600" dirty="0"/>
              <a:t>Apply </a:t>
            </a:r>
            <a:r>
              <a:rPr lang="en-US" sz="1600" b="1" dirty="0"/>
              <a:t>image preprocessing techniques</a:t>
            </a:r>
            <a:r>
              <a:rPr lang="en-US" sz="1600" dirty="0"/>
              <a:t> like resizing, contrast enhancement, and noise removal to improve image quality.</a:t>
            </a:r>
          </a:p>
          <a:p>
            <a:pPr>
              <a:buFont typeface="Arial" panose="020B0604020202020204" pitchFamily="34" charset="0"/>
              <a:buChar char="•"/>
            </a:pPr>
            <a:r>
              <a:rPr lang="en-US" sz="1600" dirty="0"/>
              <a:t>Convert images into feature vectors using </a:t>
            </a:r>
            <a:r>
              <a:rPr lang="en-US" sz="1600" b="1" dirty="0"/>
              <a:t>texture, color, and shape-based feature extraction methods</a:t>
            </a:r>
            <a:r>
              <a:rPr lang="en-US" dirty="0"/>
              <a:t>.</a:t>
            </a:r>
          </a:p>
          <a:p>
            <a:pPr marL="0" indent="0">
              <a:buNone/>
            </a:pPr>
            <a:r>
              <a:rPr lang="en-US" sz="2000" b="1" u="sng" dirty="0"/>
              <a:t>Feature Extraction &amp; Selection</a:t>
            </a:r>
            <a:endParaRPr lang="en-US" sz="2000" u="sng" dirty="0"/>
          </a:p>
          <a:p>
            <a:pPr>
              <a:buFont typeface="Arial" panose="020B0604020202020204" pitchFamily="34" charset="0"/>
              <a:buChar char="•"/>
            </a:pPr>
            <a:r>
              <a:rPr lang="en-US" sz="1600" dirty="0"/>
              <a:t>Extract key image features (e.g., </a:t>
            </a:r>
            <a:r>
              <a:rPr lang="en-US" sz="1600" b="1" dirty="0"/>
              <a:t>color histogram, edge detection, texture analysis</a:t>
            </a:r>
            <a:r>
              <a:rPr lang="en-US" sz="1600" dirty="0"/>
              <a:t>).</a:t>
            </a:r>
          </a:p>
          <a:p>
            <a:pPr>
              <a:buFont typeface="Arial" panose="020B0604020202020204" pitchFamily="34" charset="0"/>
              <a:buChar char="•"/>
            </a:pPr>
            <a:r>
              <a:rPr lang="en-US" sz="1600" dirty="0"/>
              <a:t>Use </a:t>
            </a:r>
            <a:r>
              <a:rPr lang="en-US" sz="1600" b="1" dirty="0"/>
              <a:t>Principal Component Analysis (PCA)</a:t>
            </a:r>
            <a:r>
              <a:rPr lang="en-US" sz="1600" dirty="0"/>
              <a:t> or other techniques to </a:t>
            </a:r>
            <a:r>
              <a:rPr lang="en-US" sz="1600" b="1" dirty="0"/>
              <a:t>reduce dimensionality</a:t>
            </a:r>
            <a:r>
              <a:rPr lang="en-US" sz="1600" dirty="0"/>
              <a:t> and select the most important features.</a:t>
            </a:r>
          </a:p>
          <a:p>
            <a:pPr marL="0" indent="0">
              <a:buNone/>
            </a:pPr>
            <a:r>
              <a:rPr lang="en-IN" sz="2200" b="1" u="sng" dirty="0"/>
              <a:t>SVM Model Training &amp; Classification</a:t>
            </a:r>
            <a:endParaRPr lang="en-IN" sz="2200" u="sng" dirty="0"/>
          </a:p>
          <a:p>
            <a:pPr>
              <a:buFont typeface="Arial" panose="020B0604020202020204" pitchFamily="34" charset="0"/>
              <a:buChar char="•"/>
            </a:pPr>
            <a:r>
              <a:rPr lang="en-IN" sz="1700" dirty="0"/>
              <a:t>Train a </a:t>
            </a:r>
            <a:r>
              <a:rPr lang="en-IN" sz="1700" b="1" dirty="0"/>
              <a:t>Support Vector Machine (SVM)</a:t>
            </a:r>
            <a:r>
              <a:rPr lang="en-IN" sz="1700" dirty="0"/>
              <a:t> classifier to differentiate between </a:t>
            </a:r>
            <a:r>
              <a:rPr lang="en-IN" sz="1700" b="1" dirty="0"/>
              <a:t>benign and malignant</a:t>
            </a:r>
            <a:r>
              <a:rPr lang="en-IN" sz="1700" dirty="0"/>
              <a:t> lesions.</a:t>
            </a:r>
          </a:p>
          <a:p>
            <a:pPr>
              <a:buFont typeface="Arial" panose="020B0604020202020204" pitchFamily="34" charset="0"/>
              <a:buChar char="•"/>
            </a:pPr>
            <a:r>
              <a:rPr lang="en-IN" sz="1700" dirty="0"/>
              <a:t>Optimize hyperparameters like </a:t>
            </a:r>
            <a:r>
              <a:rPr lang="en-IN" sz="1700" b="1" dirty="0"/>
              <a:t>kernel type (linear, RBF, polynomial)</a:t>
            </a:r>
            <a:r>
              <a:rPr lang="en-IN" sz="1700" dirty="0"/>
              <a:t> for the best classification performance.</a:t>
            </a:r>
          </a:p>
          <a:p>
            <a:pPr>
              <a:buFont typeface="Arial" panose="020B0604020202020204" pitchFamily="34" charset="0"/>
              <a:buChar char="•"/>
            </a:pPr>
            <a:r>
              <a:rPr lang="en-IN" sz="1700" dirty="0"/>
              <a:t>Use </a:t>
            </a:r>
            <a:r>
              <a:rPr lang="en-IN" sz="1700" b="1" dirty="0"/>
              <a:t>cross-validation</a:t>
            </a:r>
            <a:r>
              <a:rPr lang="en-IN" sz="1700" dirty="0"/>
              <a:t> to improve model generalization</a:t>
            </a:r>
          </a:p>
          <a:p>
            <a:pPr marL="0" indent="0">
              <a:buNone/>
            </a:pPr>
            <a:endParaRPr lang="en-IN" dirty="0"/>
          </a:p>
        </p:txBody>
      </p:sp>
      <p:sp>
        <p:nvSpPr>
          <p:cNvPr id="4" name="TextBox 3">
            <a:extLst>
              <a:ext uri="{FF2B5EF4-FFF2-40B4-BE49-F238E27FC236}">
                <a16:creationId xmlns:a16="http://schemas.microsoft.com/office/drawing/2014/main" id="{1FFB9AFB-6439-C143-2EFA-CA530C8B024A}"/>
              </a:ext>
            </a:extLst>
          </p:cNvPr>
          <p:cNvSpPr txBox="1"/>
          <p:nvPr/>
        </p:nvSpPr>
        <p:spPr>
          <a:xfrm>
            <a:off x="11287432" y="6204155"/>
            <a:ext cx="619433" cy="369332"/>
          </a:xfrm>
          <a:prstGeom prst="rect">
            <a:avLst/>
          </a:prstGeom>
          <a:noFill/>
        </p:spPr>
        <p:txBody>
          <a:bodyPr wrap="square" rtlCol="0">
            <a:spAutoFit/>
          </a:bodyPr>
          <a:lstStyle/>
          <a:p>
            <a:r>
              <a:rPr lang="en-IN" dirty="0"/>
              <a:t>   12</a:t>
            </a:r>
          </a:p>
        </p:txBody>
      </p:sp>
    </p:spTree>
    <p:extLst>
      <p:ext uri="{BB962C8B-B14F-4D97-AF65-F5344CB8AC3E}">
        <p14:creationId xmlns:p14="http://schemas.microsoft.com/office/powerpoint/2010/main" val="201156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0CC8-34D6-9995-5AE9-92E376257969}"/>
              </a:ext>
            </a:extLst>
          </p:cNvPr>
          <p:cNvSpPr>
            <a:spLocks noGrp="1"/>
          </p:cNvSpPr>
          <p:nvPr>
            <p:ph type="title"/>
          </p:nvPr>
        </p:nvSpPr>
        <p:spPr/>
        <p:txBody>
          <a:bodyPr/>
          <a:lstStyle/>
          <a:p>
            <a:r>
              <a:rPr lang="en-IN" dirty="0"/>
              <a:t>WHY DO WE USE ONLY SVM</a:t>
            </a:r>
          </a:p>
        </p:txBody>
      </p:sp>
      <p:sp>
        <p:nvSpPr>
          <p:cNvPr id="3" name="Content Placeholder 2">
            <a:extLst>
              <a:ext uri="{FF2B5EF4-FFF2-40B4-BE49-F238E27FC236}">
                <a16:creationId xmlns:a16="http://schemas.microsoft.com/office/drawing/2014/main" id="{3849FB0E-B98B-F0E0-1961-D6C6B4A6D06D}"/>
              </a:ext>
            </a:extLst>
          </p:cNvPr>
          <p:cNvSpPr>
            <a:spLocks noGrp="1"/>
          </p:cNvSpPr>
          <p:nvPr>
            <p:ph idx="1"/>
          </p:nvPr>
        </p:nvSpPr>
        <p:spPr/>
        <p:txBody>
          <a:bodyPr/>
          <a:lstStyle/>
          <a:p>
            <a:pPr marL="0" indent="0">
              <a:buNone/>
            </a:pPr>
            <a:r>
              <a:rPr lang="en-US" sz="2000" b="1" dirty="0"/>
              <a:t>1. SVM Works Well for Medical Image Classification</a:t>
            </a:r>
            <a:endParaRPr lang="en-US" sz="2000" dirty="0"/>
          </a:p>
          <a:p>
            <a:pPr>
              <a:buFont typeface="Arial" panose="020B0604020202020204" pitchFamily="34" charset="0"/>
              <a:buChar char="•"/>
            </a:pPr>
            <a:r>
              <a:rPr lang="en-US" sz="1600" dirty="0"/>
              <a:t>SVM is </a:t>
            </a:r>
            <a:r>
              <a:rPr lang="en-US" sz="1600" b="1" dirty="0"/>
              <a:t>highly effective</a:t>
            </a:r>
            <a:r>
              <a:rPr lang="en-US" sz="1600" dirty="0"/>
              <a:t> for </a:t>
            </a:r>
            <a:r>
              <a:rPr lang="en-US" sz="1600" b="1" dirty="0"/>
              <a:t>binary and multi-class classification problems</a:t>
            </a:r>
            <a:r>
              <a:rPr lang="en-US" sz="1600" dirty="0"/>
              <a:t>, making it suitable for </a:t>
            </a:r>
            <a:r>
              <a:rPr lang="en-US" sz="1600" b="1" dirty="0"/>
              <a:t>skin cancer detection</a:t>
            </a:r>
            <a:r>
              <a:rPr lang="en-US" sz="1600" dirty="0"/>
              <a:t> (benign vs. malignant).</a:t>
            </a:r>
          </a:p>
          <a:p>
            <a:pPr>
              <a:buFont typeface="Arial" panose="020B0604020202020204" pitchFamily="34" charset="0"/>
              <a:buChar char="•"/>
            </a:pPr>
            <a:r>
              <a:rPr lang="en-US" sz="1600" dirty="0"/>
              <a:t>It </a:t>
            </a:r>
            <a:r>
              <a:rPr lang="en-US" sz="1600" b="1" dirty="0"/>
              <a:t>finds the optimal decision boundary</a:t>
            </a:r>
            <a:r>
              <a:rPr lang="en-US" sz="1600" dirty="0"/>
              <a:t> to separate different lesion types, ensuring </a:t>
            </a:r>
            <a:r>
              <a:rPr lang="en-US" sz="1600" b="1" dirty="0"/>
              <a:t>high classification accuracy</a:t>
            </a:r>
            <a:r>
              <a:rPr lang="en-US" sz="1600" dirty="0"/>
              <a:t>.</a:t>
            </a:r>
          </a:p>
          <a:p>
            <a:pPr marL="0" indent="0">
              <a:buNone/>
            </a:pPr>
            <a:r>
              <a:rPr lang="en-US" sz="2000" b="1" dirty="0"/>
              <a:t>2. SVM Performs Well with Small to Medium-Sized Datasets</a:t>
            </a:r>
            <a:endParaRPr lang="en-US" sz="2000" dirty="0"/>
          </a:p>
          <a:p>
            <a:pPr>
              <a:buFont typeface="Arial" panose="020B0604020202020204" pitchFamily="34" charset="0"/>
              <a:buChar char="•"/>
            </a:pPr>
            <a:r>
              <a:rPr lang="en-US" sz="1600" dirty="0"/>
              <a:t>The </a:t>
            </a:r>
            <a:r>
              <a:rPr lang="en-US" sz="1600" b="1" dirty="0"/>
              <a:t>HAM10000 dataset</a:t>
            </a:r>
            <a:r>
              <a:rPr lang="en-US" sz="1600" dirty="0"/>
              <a:t> (10,015 images) is </a:t>
            </a:r>
            <a:r>
              <a:rPr lang="en-US" sz="1600" b="1" dirty="0"/>
              <a:t>not extremely large</a:t>
            </a:r>
            <a:r>
              <a:rPr lang="en-US" sz="1600" dirty="0"/>
              <a:t>, so SVM can process it efficiently.</a:t>
            </a:r>
          </a:p>
          <a:p>
            <a:pPr>
              <a:buFont typeface="Arial" panose="020B0604020202020204" pitchFamily="34" charset="0"/>
              <a:buChar char="•"/>
            </a:pPr>
            <a:r>
              <a:rPr lang="en-US" sz="1600" dirty="0"/>
              <a:t>SVM performs well even with smaller datasets, unlike deep learning models that require large-scale training data</a:t>
            </a:r>
          </a:p>
          <a:p>
            <a:pPr marL="0" indent="0">
              <a:buNone/>
            </a:pPr>
            <a:r>
              <a:rPr lang="en-US" sz="2000" b="1" dirty="0"/>
              <a:t>3. SVM is Less Computationally Expensive Than Deep Learning</a:t>
            </a:r>
            <a:endParaRPr lang="en-US" sz="2000" dirty="0"/>
          </a:p>
          <a:p>
            <a:pPr>
              <a:buFont typeface="Arial" panose="020B0604020202020204" pitchFamily="34" charset="0"/>
              <a:buChar char="•"/>
            </a:pPr>
            <a:r>
              <a:rPr lang="en-US" sz="1600" b="1" dirty="0"/>
              <a:t>CNNs and deep learning models require high-end GPUs</a:t>
            </a:r>
            <a:r>
              <a:rPr lang="en-US" sz="1600" dirty="0"/>
              <a:t> and large computational power.</a:t>
            </a:r>
          </a:p>
          <a:p>
            <a:pPr>
              <a:buFont typeface="Arial" panose="020B0604020202020204" pitchFamily="34" charset="0"/>
              <a:buChar char="•"/>
            </a:pPr>
            <a:r>
              <a:rPr lang="en-US" sz="1600" dirty="0"/>
              <a:t>SVM works well on </a:t>
            </a:r>
            <a:r>
              <a:rPr lang="en-US" sz="1600" b="1" dirty="0"/>
              <a:t>regular systems</a:t>
            </a:r>
            <a:r>
              <a:rPr lang="en-US" sz="1600" dirty="0"/>
              <a:t>, making it </a:t>
            </a:r>
            <a:r>
              <a:rPr lang="en-US" sz="1600" b="1" dirty="0"/>
              <a:t>more accessible and efficient</a:t>
            </a:r>
            <a:r>
              <a:rPr lang="en-US" sz="1600" dirty="0"/>
              <a:t> for this project.</a:t>
            </a:r>
          </a:p>
          <a:p>
            <a:pPr marL="0" indent="0">
              <a:buNone/>
            </a:pPr>
            <a:r>
              <a:rPr lang="en-US" sz="2000" b="1" dirty="0"/>
              <a:t>4. SVM is Effective When Feature Engineering is Done Well</a:t>
            </a:r>
            <a:endParaRPr lang="en-US" sz="2000" dirty="0"/>
          </a:p>
          <a:p>
            <a:pPr>
              <a:buFont typeface="Arial" panose="020B0604020202020204" pitchFamily="34" charset="0"/>
              <a:buChar char="•"/>
            </a:pPr>
            <a:r>
              <a:rPr lang="en-US" sz="1600" dirty="0"/>
              <a:t>Unlike CNNs, which learn features automatically, </a:t>
            </a:r>
            <a:r>
              <a:rPr lang="en-US" sz="1600" b="1" dirty="0"/>
              <a:t>SVM requires feature extraction</a:t>
            </a:r>
            <a:r>
              <a:rPr lang="en-US" sz="1600" dirty="0"/>
              <a:t> (color, texture, shape).</a:t>
            </a:r>
          </a:p>
          <a:p>
            <a:pPr>
              <a:buFont typeface="Arial" panose="020B0604020202020204" pitchFamily="34" charset="0"/>
              <a:buChar char="•"/>
            </a:pPr>
            <a:r>
              <a:rPr lang="en-US" sz="1600" dirty="0"/>
              <a:t>With proper </a:t>
            </a:r>
            <a:r>
              <a:rPr lang="en-US" sz="1600" b="1" dirty="0"/>
              <a:t>feature selection</a:t>
            </a:r>
            <a:r>
              <a:rPr lang="en-US" sz="1600" dirty="0"/>
              <a:t>, SVM can </a:t>
            </a:r>
            <a:r>
              <a:rPr lang="en-US" sz="1600" b="1" dirty="0"/>
              <a:t>achieve high accuracy</a:t>
            </a:r>
            <a:r>
              <a:rPr lang="en-US" sz="1600" dirty="0"/>
              <a:t> in medical image classification.</a:t>
            </a:r>
          </a:p>
          <a:p>
            <a:pPr marL="0" indent="0">
              <a:buNone/>
            </a:pPr>
            <a:endParaRPr lang="en-US" sz="1600" dirty="0"/>
          </a:p>
          <a:p>
            <a:endParaRPr lang="en-IN" dirty="0"/>
          </a:p>
        </p:txBody>
      </p:sp>
      <p:sp>
        <p:nvSpPr>
          <p:cNvPr id="4" name="TextBox 3">
            <a:extLst>
              <a:ext uri="{FF2B5EF4-FFF2-40B4-BE49-F238E27FC236}">
                <a16:creationId xmlns:a16="http://schemas.microsoft.com/office/drawing/2014/main" id="{68C3AFD6-1ABA-72C8-CC90-EF3A27A7BB04}"/>
              </a:ext>
            </a:extLst>
          </p:cNvPr>
          <p:cNvSpPr txBox="1"/>
          <p:nvPr/>
        </p:nvSpPr>
        <p:spPr>
          <a:xfrm>
            <a:off x="11395587" y="6204155"/>
            <a:ext cx="570271" cy="369332"/>
          </a:xfrm>
          <a:prstGeom prst="rect">
            <a:avLst/>
          </a:prstGeom>
          <a:noFill/>
        </p:spPr>
        <p:txBody>
          <a:bodyPr wrap="square" rtlCol="0">
            <a:spAutoFit/>
          </a:bodyPr>
          <a:lstStyle/>
          <a:p>
            <a:r>
              <a:rPr lang="en-IN" dirty="0"/>
              <a:t>  13</a:t>
            </a:r>
          </a:p>
        </p:txBody>
      </p:sp>
    </p:spTree>
    <p:extLst>
      <p:ext uri="{BB962C8B-B14F-4D97-AF65-F5344CB8AC3E}">
        <p14:creationId xmlns:p14="http://schemas.microsoft.com/office/powerpoint/2010/main" val="318296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0B57-3FF2-9247-06DD-77697B663634}"/>
              </a:ext>
            </a:extLst>
          </p:cNvPr>
          <p:cNvSpPr>
            <a:spLocks noGrp="1"/>
          </p:cNvSpPr>
          <p:nvPr>
            <p:ph type="title"/>
          </p:nvPr>
        </p:nvSpPr>
        <p:spPr/>
        <p:txBody>
          <a:bodyPr/>
          <a:lstStyle/>
          <a:p>
            <a:r>
              <a:rPr lang="en-IN" dirty="0"/>
              <a:t>MATHEMATICAL   ALGORITHM</a:t>
            </a:r>
          </a:p>
        </p:txBody>
      </p:sp>
      <p:sp>
        <p:nvSpPr>
          <p:cNvPr id="3" name="Content Placeholder 2">
            <a:extLst>
              <a:ext uri="{FF2B5EF4-FFF2-40B4-BE49-F238E27FC236}">
                <a16:creationId xmlns:a16="http://schemas.microsoft.com/office/drawing/2014/main" id="{69B3A85B-BB22-8129-9D24-E0A06CB28F7A}"/>
              </a:ext>
            </a:extLst>
          </p:cNvPr>
          <p:cNvSpPr>
            <a:spLocks noGrp="1"/>
          </p:cNvSpPr>
          <p:nvPr>
            <p:ph idx="1"/>
          </p:nvPr>
        </p:nvSpPr>
        <p:spPr/>
        <p:txBody>
          <a:bodyPr>
            <a:normAutofit/>
          </a:bodyPr>
          <a:lstStyle/>
          <a:p>
            <a:pPr marL="0" indent="0">
              <a:buNone/>
            </a:pPr>
            <a:r>
              <a:rPr lang="en-US" sz="2000" dirty="0"/>
              <a:t>Mathematical Algorithm for SVM in Skin Cancer Detection.</a:t>
            </a:r>
          </a:p>
          <a:p>
            <a:pPr marL="0" indent="0">
              <a:buNone/>
            </a:pPr>
            <a:fld id="{24535DDA-5CA3-427C-87AA-061F60582D49}" type="slidenum">
              <a:rPr lang="en-US" sz="2000" b="1" smtClean="0"/>
              <a:t>15</a:t>
            </a:fld>
            <a:fld id="{B586928D-C20F-4F34-8225-EA7BEDCE9DA6}" type="slidenum">
              <a:rPr lang="en-US" sz="2000" b="1" smtClean="0"/>
              <a:t>15</a:t>
            </a:fld>
            <a:fld id="{8B9ED7B3-F6D7-41F4-896E-78B931DB07C4}" type="slidenum">
              <a:rPr lang="en-US" sz="2000" b="1" smtClean="0"/>
              <a:t>15</a:t>
            </a:fld>
            <a:fld id="{6D66B2E2-CEB5-490D-98BD-C1B31836CF2F}" type="slidenum">
              <a:rPr lang="en-US" sz="2000" b="1" smtClean="0"/>
              <a:t>15</a:t>
            </a:fld>
            <a:fld id="{98CB7B37-4FF1-44ED-B114-335C8AE83E5E}" type="slidenum">
              <a:rPr lang="en-US" sz="2000" b="1" smtClean="0"/>
              <a:t>15</a:t>
            </a:fld>
            <a:fld id="{4D58A313-B3BE-4AE7-A48D-CCF67DDEDF45}" type="slidenum">
              <a:rPr lang="en-US" sz="2000" b="1" smtClean="0"/>
              <a:t>15</a:t>
            </a:fld>
            <a:fld id="{E9B4160B-343B-4F84-9A84-65A0A2D9F616}" type="slidenum">
              <a:rPr lang="en-US" sz="2000" b="1" smtClean="0"/>
              <a:t>15</a:t>
            </a:fld>
            <a:fld id="{731EDB3B-5C77-48A1-87FA-73656FCB43DA}" type="slidenum">
              <a:rPr lang="en-US" sz="2000" b="1" smtClean="0"/>
              <a:t>15</a:t>
            </a:fld>
            <a:fld id="{CE2D2351-7B6B-46E0-89D1-722403AD76F5}" type="slidenum">
              <a:rPr lang="en-US" sz="2000" b="1" smtClean="0"/>
              <a:t>15</a:t>
            </a:fld>
            <a:fld id="{7171B2EB-9182-4B6A-B8F4-AD706B58C538}" type="slidenum">
              <a:rPr lang="en-US" sz="2000" b="1" smtClean="0"/>
              <a:t>15</a:t>
            </a:fld>
            <a:fld id="{CD1D5B83-4709-4547-A701-CFFACE5C5052}" type="slidenum">
              <a:rPr lang="en-US" sz="2000" b="1" smtClean="0"/>
              <a:t>15</a:t>
            </a:fld>
            <a:fld id="{A2E3EE1E-0D95-4CD0-B34A-39B0B6555A64}" type="slidenum">
              <a:rPr lang="en-US" sz="2000" b="1" smtClean="0"/>
              <a:t>15</a:t>
            </a:fld>
            <a:fld id="{E17E32C1-E3D6-40A6-AFB5-7E8646145166}" type="slidenum">
              <a:rPr lang="en-US" sz="2000" b="1" smtClean="0"/>
              <a:t>15</a:t>
            </a:fld>
            <a:endParaRPr lang="en-US" sz="2000" b="1" dirty="0"/>
          </a:p>
          <a:p>
            <a:pPr marL="0" indent="0">
              <a:buNone/>
            </a:pPr>
            <a:endParaRPr lang="en-US" sz="2000" b="1" dirty="0"/>
          </a:p>
          <a:p>
            <a:r>
              <a:rPr lang="en-IN" sz="1800" b="1" dirty="0"/>
              <a:t>Explanation of Terms:</a:t>
            </a:r>
          </a:p>
          <a:p>
            <a:pPr>
              <a:buFont typeface="Arial" panose="020B0604020202020204" pitchFamily="34" charset="0"/>
              <a:buChar char="•"/>
            </a:pPr>
            <a:r>
              <a:rPr lang="en-IN" sz="1800" b="1" dirty="0"/>
              <a:t>w</a:t>
            </a:r>
            <a:r>
              <a:rPr lang="en-IN" sz="1800" dirty="0"/>
              <a:t>→ Weight vector that defines the orientation of the decision boundary.</a:t>
            </a:r>
          </a:p>
          <a:p>
            <a:pPr>
              <a:buFont typeface="Arial" panose="020B0604020202020204" pitchFamily="34" charset="0"/>
              <a:buChar char="•"/>
            </a:pPr>
            <a:r>
              <a:rPr lang="en-IN" sz="1800" b="1" dirty="0"/>
              <a:t>b</a:t>
            </a:r>
            <a:r>
              <a:rPr lang="en-IN" sz="1800" dirty="0"/>
              <a:t> → Bias term that shifts the decision boundary.</a:t>
            </a:r>
          </a:p>
          <a:p>
            <a:pPr>
              <a:buFont typeface="Arial" panose="020B0604020202020204" pitchFamily="34" charset="0"/>
              <a:buChar char="•"/>
            </a:pPr>
            <a:r>
              <a:rPr lang="en-IN" sz="1800" b="1" dirty="0"/>
              <a:t>xi</a:t>
            </a:r>
            <a:r>
              <a:rPr lang="en-IN" sz="1800" dirty="0"/>
              <a:t>→ Feature vector representing an input image (e.g., colour, texture, shape).</a:t>
            </a:r>
          </a:p>
          <a:p>
            <a:pPr>
              <a:buFont typeface="Arial" panose="020B0604020202020204" pitchFamily="34" charset="0"/>
              <a:buChar char="•"/>
            </a:pPr>
            <a:r>
              <a:rPr lang="en-IN" sz="1800" b="1" dirty="0"/>
              <a:t>Yi</a:t>
            </a:r>
            <a:r>
              <a:rPr lang="en-IN" sz="1800" dirty="0"/>
              <a:t>→ Class label (</a:t>
            </a:r>
            <a:r>
              <a:rPr lang="en-IN" sz="1800" b="1" dirty="0"/>
              <a:t>+1 for malignant, -1 for benign</a:t>
            </a:r>
            <a:r>
              <a:rPr lang="en-IN" sz="1800" dirty="0"/>
              <a:t>).</a:t>
            </a:r>
          </a:p>
          <a:p>
            <a:pPr>
              <a:buFont typeface="Arial" panose="020B0604020202020204" pitchFamily="34" charset="0"/>
              <a:buChar char="•"/>
            </a:pPr>
            <a:r>
              <a:rPr lang="en-IN" sz="1800" b="1" dirty="0"/>
              <a:t>||w||^2</a:t>
            </a:r>
            <a:r>
              <a:rPr lang="en-IN" sz="1800" dirty="0"/>
              <a:t> → Norm (magnitude) of the weight vector, which is minimized to </a:t>
            </a:r>
            <a:r>
              <a:rPr lang="en-IN" sz="1800" b="1" dirty="0"/>
              <a:t>maximize the margin</a:t>
            </a:r>
            <a:r>
              <a:rPr lang="en-IN" sz="1800" dirty="0"/>
              <a:t> between classes.</a:t>
            </a:r>
          </a:p>
          <a:p>
            <a:pPr>
              <a:buFont typeface="Arial" panose="020B0604020202020204" pitchFamily="34" charset="0"/>
              <a:buChar char="•"/>
            </a:pPr>
            <a:r>
              <a:rPr lang="en-IN" sz="1800" b="1" dirty="0"/>
              <a:t>Yi (w ⋅ xi + b) ≥ 1</a:t>
            </a:r>
            <a:r>
              <a:rPr lang="en-IN" sz="1800" dirty="0"/>
              <a:t>→ Ensures all samples are correctly classified with maximum separation</a:t>
            </a:r>
          </a:p>
          <a:p>
            <a:pPr marL="0" indent="0">
              <a:buNone/>
            </a:pPr>
            <a:endParaRPr lang="en-US" sz="2000" dirty="0"/>
          </a:p>
        </p:txBody>
      </p:sp>
      <p:pic>
        <p:nvPicPr>
          <p:cNvPr id="5" name="Picture 4">
            <a:extLst>
              <a:ext uri="{FF2B5EF4-FFF2-40B4-BE49-F238E27FC236}">
                <a16:creationId xmlns:a16="http://schemas.microsoft.com/office/drawing/2014/main" id="{9409403B-B216-EA24-6402-4718E8535F30}"/>
              </a:ext>
            </a:extLst>
          </p:cNvPr>
          <p:cNvPicPr>
            <a:picLocks noChangeAspect="1"/>
          </p:cNvPicPr>
          <p:nvPr/>
        </p:nvPicPr>
        <p:blipFill>
          <a:blip r:embed="rId2"/>
          <a:stretch>
            <a:fillRect/>
          </a:stretch>
        </p:blipFill>
        <p:spPr>
          <a:xfrm>
            <a:off x="126522" y="1922422"/>
            <a:ext cx="5568151" cy="692439"/>
          </a:xfrm>
          <a:prstGeom prst="rect">
            <a:avLst/>
          </a:prstGeom>
          <a:solidFill>
            <a:schemeClr val="accent2"/>
          </a:solidFill>
        </p:spPr>
      </p:pic>
      <p:sp>
        <p:nvSpPr>
          <p:cNvPr id="6" name="TextBox 5">
            <a:extLst>
              <a:ext uri="{FF2B5EF4-FFF2-40B4-BE49-F238E27FC236}">
                <a16:creationId xmlns:a16="http://schemas.microsoft.com/office/drawing/2014/main" id="{F1A823F1-B97B-4289-2FC9-6EBB8ED5A99C}"/>
              </a:ext>
            </a:extLst>
          </p:cNvPr>
          <p:cNvSpPr txBox="1"/>
          <p:nvPr/>
        </p:nvSpPr>
        <p:spPr>
          <a:xfrm>
            <a:off x="11228439" y="6223819"/>
            <a:ext cx="570271" cy="369332"/>
          </a:xfrm>
          <a:prstGeom prst="rect">
            <a:avLst/>
          </a:prstGeom>
          <a:noFill/>
        </p:spPr>
        <p:txBody>
          <a:bodyPr wrap="square" rtlCol="0">
            <a:spAutoFit/>
          </a:bodyPr>
          <a:lstStyle/>
          <a:p>
            <a:r>
              <a:rPr lang="en-IN" dirty="0"/>
              <a:t>  14</a:t>
            </a:r>
          </a:p>
        </p:txBody>
      </p:sp>
    </p:spTree>
    <p:extLst>
      <p:ext uri="{BB962C8B-B14F-4D97-AF65-F5344CB8AC3E}">
        <p14:creationId xmlns:p14="http://schemas.microsoft.com/office/powerpoint/2010/main" val="209466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BF18-D1F1-8DB0-0B2E-312CEB531C98}"/>
              </a:ext>
            </a:extLst>
          </p:cNvPr>
          <p:cNvSpPr>
            <a:spLocks noGrp="1"/>
          </p:cNvSpPr>
          <p:nvPr>
            <p:ph type="title"/>
          </p:nvPr>
        </p:nvSpPr>
        <p:spPr/>
        <p:txBody>
          <a:bodyPr/>
          <a:lstStyle/>
          <a:p>
            <a:r>
              <a:rPr lang="en-IN" dirty="0"/>
              <a:t>Applications of the Project:</a:t>
            </a:r>
          </a:p>
        </p:txBody>
      </p:sp>
      <p:sp>
        <p:nvSpPr>
          <p:cNvPr id="5" name="Content Placeholder 4">
            <a:extLst>
              <a:ext uri="{FF2B5EF4-FFF2-40B4-BE49-F238E27FC236}">
                <a16:creationId xmlns:a16="http://schemas.microsoft.com/office/drawing/2014/main" id="{24C34A7E-4C69-25D1-6CAA-57662BA3C003}"/>
              </a:ext>
            </a:extLst>
          </p:cNvPr>
          <p:cNvSpPr>
            <a:spLocks noGrp="1"/>
          </p:cNvSpPr>
          <p:nvPr>
            <p:ph idx="1"/>
          </p:nvPr>
        </p:nvSpPr>
        <p:spPr/>
        <p:txBody>
          <a:bodyPr vert="horz" lIns="91440" tIns="45720" rIns="91440" bIns="45720" rtlCol="0" anchor="t">
            <a:normAutofit/>
          </a:bodyPr>
          <a:lstStyle/>
          <a:p>
            <a:pPr marL="342900" indent="-342900">
              <a:buFont typeface="+mj-lt"/>
              <a:buAutoNum type="arabicPeriod"/>
            </a:pPr>
            <a:r>
              <a:rPr lang="en-IN" sz="1600" b="1" dirty="0">
                <a:latin typeface="Times New Roman"/>
                <a:cs typeface="Times New Roman"/>
              </a:rPr>
              <a:t>Healthcare (Skin Cancer Detection)</a:t>
            </a:r>
            <a:r>
              <a:rPr lang="en-IN" sz="1600" dirty="0">
                <a:latin typeface="Times New Roman"/>
                <a:cs typeface="Times New Roman"/>
              </a:rPr>
              <a:t> :</a:t>
            </a:r>
          </a:p>
          <a:p>
            <a:r>
              <a:rPr lang="en-IN" sz="1600" dirty="0">
                <a:latin typeface="Times New Roman"/>
                <a:cs typeface="Times New Roman"/>
              </a:rPr>
              <a:t>Early diagnosis of skin cancer using SVM-based classification.</a:t>
            </a:r>
            <a:endParaRPr lang="en-IN" sz="1600" dirty="0"/>
          </a:p>
          <a:p>
            <a:r>
              <a:rPr lang="en-IN" sz="1600" dirty="0">
                <a:latin typeface="Times New Roman"/>
                <a:cs typeface="Times New Roman"/>
              </a:rPr>
              <a:t>It helps with </a:t>
            </a:r>
            <a:r>
              <a:rPr lang="en-IN" sz="1600" b="1" dirty="0">
                <a:latin typeface="Times New Roman"/>
                <a:cs typeface="Times New Roman"/>
              </a:rPr>
              <a:t>automated detection &amp; decision support</a:t>
            </a:r>
            <a:r>
              <a:rPr lang="en-IN" sz="1600" dirty="0">
                <a:latin typeface="Times New Roman"/>
                <a:cs typeface="Times New Roman"/>
              </a:rPr>
              <a:t>.</a:t>
            </a:r>
          </a:p>
          <a:p>
            <a:pPr marL="0" indent="0">
              <a:buNone/>
            </a:pPr>
            <a:r>
              <a:rPr lang="en-IN" sz="1600" b="1" dirty="0">
                <a:latin typeface="Times New Roman"/>
                <a:cs typeface="Times New Roman"/>
              </a:rPr>
              <a:t>2. Retail &amp; Marketing (Customer Insights):</a:t>
            </a:r>
          </a:p>
          <a:p>
            <a:r>
              <a:rPr lang="en-IN" sz="1600" dirty="0"/>
              <a:t>Analyses customer data for </a:t>
            </a:r>
            <a:r>
              <a:rPr lang="en-IN" sz="1600" b="1" dirty="0"/>
              <a:t>segmentation, preferences &amp; trends</a:t>
            </a:r>
            <a:r>
              <a:rPr lang="en-IN" sz="1600" dirty="0"/>
              <a:t>.</a:t>
            </a:r>
          </a:p>
          <a:p>
            <a:r>
              <a:rPr lang="en-US" sz="1600" dirty="0"/>
              <a:t>Helps businesses in </a:t>
            </a:r>
            <a:r>
              <a:rPr lang="en-US" sz="1600" b="1" dirty="0"/>
              <a:t>targeted advertising &amp; personalized recommendations</a:t>
            </a:r>
          </a:p>
          <a:p>
            <a:pPr marL="0" indent="0">
              <a:buNone/>
            </a:pPr>
            <a:r>
              <a:rPr lang="en-US" sz="1600" b="1" dirty="0"/>
              <a:t>3. </a:t>
            </a:r>
            <a:r>
              <a:rPr lang="en-IN" sz="1600" b="1" dirty="0"/>
              <a:t>Data Science &amp; Analytics:</a:t>
            </a:r>
          </a:p>
          <a:p>
            <a:r>
              <a:rPr lang="en-US" sz="1400" dirty="0"/>
              <a:t>Enhances understanding of </a:t>
            </a:r>
            <a:r>
              <a:rPr lang="en-US" sz="1400" b="1" dirty="0"/>
              <a:t>predictive modeling &amp; pattern recognition</a:t>
            </a:r>
            <a:r>
              <a:rPr lang="en-US" sz="1400" dirty="0"/>
              <a:t>.</a:t>
            </a:r>
          </a:p>
          <a:p>
            <a:r>
              <a:rPr lang="en-US" sz="1400" dirty="0"/>
              <a:t>Can be integrated with </a:t>
            </a:r>
            <a:r>
              <a:rPr lang="en-US" sz="1400" b="1" dirty="0"/>
              <a:t>other ML techniques for advanced analysis</a:t>
            </a:r>
            <a:r>
              <a:rPr lang="en-US" sz="1400" dirty="0"/>
              <a:t>.</a:t>
            </a:r>
            <a:endParaRPr lang="en-IN" sz="2000" dirty="0"/>
          </a:p>
          <a:p>
            <a:endParaRPr lang="en-IN" sz="2000" dirty="0"/>
          </a:p>
        </p:txBody>
      </p:sp>
      <p:sp>
        <p:nvSpPr>
          <p:cNvPr id="3" name="TextBox 2">
            <a:extLst>
              <a:ext uri="{FF2B5EF4-FFF2-40B4-BE49-F238E27FC236}">
                <a16:creationId xmlns:a16="http://schemas.microsoft.com/office/drawing/2014/main" id="{9A099F2C-7F4F-EE6F-072A-A2755345E2CA}"/>
              </a:ext>
            </a:extLst>
          </p:cNvPr>
          <p:cNvSpPr txBox="1"/>
          <p:nvPr/>
        </p:nvSpPr>
        <p:spPr>
          <a:xfrm>
            <a:off x="11444748" y="6115665"/>
            <a:ext cx="540775" cy="369332"/>
          </a:xfrm>
          <a:prstGeom prst="rect">
            <a:avLst/>
          </a:prstGeom>
          <a:noFill/>
        </p:spPr>
        <p:txBody>
          <a:bodyPr wrap="square" rtlCol="0">
            <a:spAutoFit/>
          </a:bodyPr>
          <a:lstStyle/>
          <a:p>
            <a:r>
              <a:rPr lang="en-IN" dirty="0"/>
              <a:t>  15</a:t>
            </a:r>
          </a:p>
        </p:txBody>
      </p:sp>
    </p:spTree>
    <p:extLst>
      <p:ext uri="{BB962C8B-B14F-4D97-AF65-F5344CB8AC3E}">
        <p14:creationId xmlns:p14="http://schemas.microsoft.com/office/powerpoint/2010/main" val="2818606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E9908D-B4F4-CC03-66C1-7F577F5A2928}"/>
              </a:ext>
            </a:extLst>
          </p:cNvPr>
          <p:cNvSpPr>
            <a:spLocks noGrp="1"/>
          </p:cNvSpPr>
          <p:nvPr>
            <p:ph type="title"/>
          </p:nvPr>
        </p:nvSpPr>
        <p:spPr/>
        <p:txBody>
          <a:bodyPr/>
          <a:lstStyle/>
          <a:p>
            <a:r>
              <a:rPr lang="en-IN" dirty="0"/>
              <a:t>Advantages &amp; Real-World Applications:</a:t>
            </a:r>
          </a:p>
        </p:txBody>
      </p:sp>
      <p:sp>
        <p:nvSpPr>
          <p:cNvPr id="6" name="Content Placeholder 5">
            <a:extLst>
              <a:ext uri="{FF2B5EF4-FFF2-40B4-BE49-F238E27FC236}">
                <a16:creationId xmlns:a16="http://schemas.microsoft.com/office/drawing/2014/main" id="{0AA3FF3E-42C8-7174-1D5B-4BD061191A00}"/>
              </a:ext>
            </a:extLst>
          </p:cNvPr>
          <p:cNvSpPr>
            <a:spLocks noGrp="1"/>
          </p:cNvSpPr>
          <p:nvPr>
            <p:ph idx="1"/>
          </p:nvPr>
        </p:nvSpPr>
        <p:spPr/>
        <p:txBody>
          <a:bodyPr>
            <a:normAutofit/>
          </a:bodyPr>
          <a:lstStyle/>
          <a:p>
            <a:pPr>
              <a:buFont typeface="Wingdings" panose="05000000000000000000" pitchFamily="2" charset="2"/>
              <a:buChar char="Ø"/>
            </a:pPr>
            <a:r>
              <a:rPr lang="en-US" sz="2000" b="1" dirty="0"/>
              <a:t>Early &amp; Accurate Skin Cancer Detection</a:t>
            </a:r>
            <a:r>
              <a:rPr lang="en-US" sz="2000" dirty="0"/>
              <a:t> – AI-driven diagnosis </a:t>
            </a:r>
            <a:r>
              <a:rPr lang="en-US" sz="2000" b="1" dirty="0"/>
              <a:t>improves treatment outcomes</a:t>
            </a:r>
            <a:r>
              <a:rPr lang="en-US" sz="2000" dirty="0"/>
              <a:t> and saves lives.</a:t>
            </a:r>
          </a:p>
          <a:p>
            <a:pPr>
              <a:buFont typeface="Wingdings" panose="05000000000000000000" pitchFamily="2" charset="2"/>
              <a:buChar char="Ø"/>
            </a:pPr>
            <a:r>
              <a:rPr lang="en-US" sz="2000" b="1" dirty="0"/>
              <a:t>Multi-Domain Applications</a:t>
            </a:r>
            <a:r>
              <a:rPr lang="en-US" sz="2000" dirty="0"/>
              <a:t> – SVM is used in </a:t>
            </a:r>
            <a:r>
              <a:rPr lang="en-US" sz="2000" b="1" dirty="0"/>
              <a:t>both healthcare (medical imaging) and business (customer insights)</a:t>
            </a:r>
            <a:r>
              <a:rPr lang="en-US" sz="2000" dirty="0"/>
              <a:t>.</a:t>
            </a:r>
          </a:p>
          <a:p>
            <a:pPr>
              <a:buFont typeface="Wingdings" panose="05000000000000000000" pitchFamily="2" charset="2"/>
              <a:buChar char="Ø"/>
            </a:pPr>
            <a:r>
              <a:rPr lang="en-US" sz="2000" b="1" dirty="0"/>
              <a:t>Automation &amp; Time-Saving</a:t>
            </a:r>
            <a:r>
              <a:rPr lang="en-US" sz="2000" dirty="0"/>
              <a:t> – Reduces manual work in </a:t>
            </a:r>
            <a:r>
              <a:rPr lang="en-US" sz="2000" b="1" dirty="0"/>
              <a:t>diagnosis and data analysis</a:t>
            </a:r>
            <a:r>
              <a:rPr lang="en-US" sz="2000" dirty="0"/>
              <a:t>, increasing efficiency.</a:t>
            </a:r>
          </a:p>
          <a:p>
            <a:pPr>
              <a:buFont typeface="Wingdings" panose="05000000000000000000" pitchFamily="2" charset="2"/>
              <a:buChar char="Ø"/>
            </a:pPr>
            <a:r>
              <a:rPr lang="en-US" sz="2000" b="1" dirty="0"/>
              <a:t>Improved Decision-Making</a:t>
            </a:r>
            <a:r>
              <a:rPr lang="en-US" sz="2000" dirty="0"/>
              <a:t> – Provides </a:t>
            </a:r>
            <a:r>
              <a:rPr lang="en-US" sz="2000" b="1" dirty="0"/>
              <a:t>valuable insights</a:t>
            </a:r>
            <a:r>
              <a:rPr lang="en-US" sz="2000" dirty="0"/>
              <a:t> for doctors in healthcare and businesses in marketing.</a:t>
            </a:r>
          </a:p>
          <a:p>
            <a:pPr>
              <a:buFont typeface="Wingdings" panose="05000000000000000000" pitchFamily="2" charset="2"/>
              <a:buChar char="Ø"/>
            </a:pPr>
            <a:r>
              <a:rPr lang="en-US" sz="2000" b="1" dirty="0"/>
              <a:t>Security &amp; Fraud Detection</a:t>
            </a:r>
            <a:r>
              <a:rPr lang="en-US" sz="2000" dirty="0"/>
              <a:t> – SVM is applied in </a:t>
            </a:r>
            <a:r>
              <a:rPr lang="en-US" sz="2000" b="1" dirty="0"/>
              <a:t>biometrics, fraud detection, and cybersecurity</a:t>
            </a:r>
            <a:r>
              <a:rPr lang="en-US" sz="2000" dirty="0"/>
              <a:t>.</a:t>
            </a:r>
          </a:p>
          <a:p>
            <a:pPr>
              <a:buFont typeface="Wingdings" panose="05000000000000000000" pitchFamily="2" charset="2"/>
              <a:buChar char="Ø"/>
            </a:pPr>
            <a:r>
              <a:rPr lang="en-US" sz="2000" b="1" dirty="0"/>
              <a:t>Personalized Recommendations</a:t>
            </a:r>
            <a:r>
              <a:rPr lang="en-US" sz="2000" dirty="0"/>
              <a:t> – By Using it in </a:t>
            </a:r>
            <a:r>
              <a:rPr lang="en-US" sz="2000" b="1" dirty="0"/>
              <a:t>e-commerce and retail</a:t>
            </a:r>
            <a:r>
              <a:rPr lang="en-US" sz="2000" dirty="0"/>
              <a:t> to analyze the customer behavior and preferences.</a:t>
            </a:r>
            <a:endParaRPr lang="en-IN" sz="2000" dirty="0"/>
          </a:p>
        </p:txBody>
      </p:sp>
      <p:sp>
        <p:nvSpPr>
          <p:cNvPr id="2" name="TextBox 1">
            <a:extLst>
              <a:ext uri="{FF2B5EF4-FFF2-40B4-BE49-F238E27FC236}">
                <a16:creationId xmlns:a16="http://schemas.microsoft.com/office/drawing/2014/main" id="{9188CFEC-BEA2-D744-568A-B32FA2073CC0}"/>
              </a:ext>
            </a:extLst>
          </p:cNvPr>
          <p:cNvSpPr txBox="1"/>
          <p:nvPr/>
        </p:nvSpPr>
        <p:spPr>
          <a:xfrm>
            <a:off x="11248103" y="6066503"/>
            <a:ext cx="560439" cy="369332"/>
          </a:xfrm>
          <a:prstGeom prst="rect">
            <a:avLst/>
          </a:prstGeom>
          <a:noFill/>
        </p:spPr>
        <p:txBody>
          <a:bodyPr wrap="square" rtlCol="0">
            <a:spAutoFit/>
          </a:bodyPr>
          <a:lstStyle/>
          <a:p>
            <a:r>
              <a:rPr lang="en-IN" dirty="0"/>
              <a:t>  16</a:t>
            </a:r>
          </a:p>
        </p:txBody>
      </p:sp>
    </p:spTree>
    <p:extLst>
      <p:ext uri="{BB962C8B-B14F-4D97-AF65-F5344CB8AC3E}">
        <p14:creationId xmlns:p14="http://schemas.microsoft.com/office/powerpoint/2010/main" val="779769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E65EFD-B393-4C7A-C6BE-BFB9B87DFC9C}"/>
              </a:ext>
            </a:extLst>
          </p:cNvPr>
          <p:cNvSpPr>
            <a:spLocks noGrp="1"/>
          </p:cNvSpPr>
          <p:nvPr>
            <p:ph type="title"/>
          </p:nvPr>
        </p:nvSpPr>
        <p:spPr/>
        <p:txBody>
          <a:bodyPr/>
          <a:lstStyle/>
          <a:p>
            <a:r>
              <a:rPr lang="en-IN" dirty="0"/>
              <a:t>RESEARCH GAPS</a:t>
            </a:r>
          </a:p>
        </p:txBody>
      </p:sp>
      <p:sp>
        <p:nvSpPr>
          <p:cNvPr id="6" name="Content Placeholder 5">
            <a:extLst>
              <a:ext uri="{FF2B5EF4-FFF2-40B4-BE49-F238E27FC236}">
                <a16:creationId xmlns:a16="http://schemas.microsoft.com/office/drawing/2014/main" id="{08BA340B-8A95-3A72-449D-505BB0F8EFE0}"/>
              </a:ext>
            </a:extLst>
          </p:cNvPr>
          <p:cNvSpPr>
            <a:spLocks noGrp="1"/>
          </p:cNvSpPr>
          <p:nvPr>
            <p:ph idx="1"/>
          </p:nvPr>
        </p:nvSpPr>
        <p:spPr/>
        <p:txBody>
          <a:bodyPr/>
          <a:lstStyle/>
          <a:p>
            <a:r>
              <a:rPr lang="en-IN" dirty="0"/>
              <a:t>SVM may not work well on all datasets because the images in real-world hospitals will be different, and SVM’s accuracy will be dropped.</a:t>
            </a:r>
          </a:p>
          <a:p>
            <a:r>
              <a:rPr lang="en-US" dirty="0"/>
              <a:t>Processing thousands of images is slow, making real-time diagnosis impractical.</a:t>
            </a:r>
            <a:endParaRPr lang="en-IN" dirty="0"/>
          </a:p>
          <a:p>
            <a:r>
              <a:rPr lang="en-IN" dirty="0"/>
              <a:t>Choosing the right features is difficult because if you select wrong feature(like texture or colour) the model might misclassify skin cancer types.</a:t>
            </a:r>
          </a:p>
          <a:p>
            <a:r>
              <a:rPr lang="en-IN" dirty="0"/>
              <a:t>Mainly it is commonly not used in hospitals because doctors prefer AI models that work in real time, and SVM is not widely used so more research is needed to make SVM-practical for real-time medical applications.</a:t>
            </a:r>
          </a:p>
        </p:txBody>
      </p:sp>
      <p:sp>
        <p:nvSpPr>
          <p:cNvPr id="2" name="TextBox 1">
            <a:extLst>
              <a:ext uri="{FF2B5EF4-FFF2-40B4-BE49-F238E27FC236}">
                <a16:creationId xmlns:a16="http://schemas.microsoft.com/office/drawing/2014/main" id="{1B3BA166-842C-B844-131B-CF636CE2F39E}"/>
              </a:ext>
            </a:extLst>
          </p:cNvPr>
          <p:cNvSpPr txBox="1"/>
          <p:nvPr/>
        </p:nvSpPr>
        <p:spPr>
          <a:xfrm>
            <a:off x="11366090" y="6154994"/>
            <a:ext cx="560439" cy="369332"/>
          </a:xfrm>
          <a:prstGeom prst="rect">
            <a:avLst/>
          </a:prstGeom>
          <a:noFill/>
        </p:spPr>
        <p:txBody>
          <a:bodyPr wrap="square" rtlCol="0">
            <a:spAutoFit/>
          </a:bodyPr>
          <a:lstStyle/>
          <a:p>
            <a:r>
              <a:rPr lang="en-IN" dirty="0"/>
              <a:t> 17</a:t>
            </a:r>
          </a:p>
        </p:txBody>
      </p:sp>
    </p:spTree>
    <p:extLst>
      <p:ext uri="{BB962C8B-B14F-4D97-AF65-F5344CB8AC3E}">
        <p14:creationId xmlns:p14="http://schemas.microsoft.com/office/powerpoint/2010/main" val="283201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8AAE-D903-C73C-0A4E-7169E8A65D3F}"/>
              </a:ext>
            </a:extLst>
          </p:cNvPr>
          <p:cNvSpPr>
            <a:spLocks noGrp="1"/>
          </p:cNvSpPr>
          <p:nvPr>
            <p:ph type="title"/>
          </p:nvPr>
        </p:nvSpPr>
        <p:spPr/>
        <p:txBody>
          <a:bodyPr/>
          <a:lstStyle/>
          <a:p>
            <a:r>
              <a:rPr lang="en-US" dirty="0"/>
              <a:t>Key Concepts Used in the Project:</a:t>
            </a:r>
            <a:endParaRPr lang="en-IN" dirty="0"/>
          </a:p>
        </p:txBody>
      </p:sp>
      <p:sp>
        <p:nvSpPr>
          <p:cNvPr id="3" name="Text Placeholder 2">
            <a:extLst>
              <a:ext uri="{FF2B5EF4-FFF2-40B4-BE49-F238E27FC236}">
                <a16:creationId xmlns:a16="http://schemas.microsoft.com/office/drawing/2014/main" id="{CF8DC43D-80D3-6B09-3ED5-61D5CBA7FF05}"/>
              </a:ext>
            </a:extLst>
          </p:cNvPr>
          <p:cNvSpPr>
            <a:spLocks noGrp="1"/>
          </p:cNvSpPr>
          <p:nvPr>
            <p:ph type="body" idx="1"/>
          </p:nvPr>
        </p:nvSpPr>
        <p:spPr/>
        <p:txBody>
          <a:bodyPr/>
          <a:lstStyle/>
          <a:p>
            <a:r>
              <a:rPr lang="en-IN" dirty="0"/>
              <a:t>Mathematics for Computing 2</a:t>
            </a:r>
          </a:p>
        </p:txBody>
      </p:sp>
      <p:sp>
        <p:nvSpPr>
          <p:cNvPr id="5" name="Text Placeholder 4">
            <a:extLst>
              <a:ext uri="{FF2B5EF4-FFF2-40B4-BE49-F238E27FC236}">
                <a16:creationId xmlns:a16="http://schemas.microsoft.com/office/drawing/2014/main" id="{933D8570-AC81-FB33-74D7-A8D059F05670}"/>
              </a:ext>
            </a:extLst>
          </p:cNvPr>
          <p:cNvSpPr>
            <a:spLocks noGrp="1"/>
          </p:cNvSpPr>
          <p:nvPr>
            <p:ph type="body" sz="quarter" idx="3"/>
          </p:nvPr>
        </p:nvSpPr>
        <p:spPr/>
        <p:txBody>
          <a:bodyPr/>
          <a:lstStyle/>
          <a:p>
            <a:r>
              <a:rPr lang="en-IN" dirty="0"/>
              <a:t>Elements of Computing</a:t>
            </a:r>
          </a:p>
        </p:txBody>
      </p:sp>
      <p:graphicFrame>
        <p:nvGraphicFramePr>
          <p:cNvPr id="11" name="Content Placeholder 10">
            <a:extLst>
              <a:ext uri="{FF2B5EF4-FFF2-40B4-BE49-F238E27FC236}">
                <a16:creationId xmlns:a16="http://schemas.microsoft.com/office/drawing/2014/main" id="{6C87E81C-83ED-1847-B3D4-9F42FECA7CCF}"/>
              </a:ext>
            </a:extLst>
          </p:cNvPr>
          <p:cNvGraphicFramePr>
            <a:graphicFrameLocks noGrp="1"/>
          </p:cNvGraphicFramePr>
          <p:nvPr>
            <p:ph sz="quarter" idx="4"/>
            <p:extLst>
              <p:ext uri="{D42A27DB-BD31-4B8C-83A1-F6EECF244321}">
                <p14:modId xmlns:p14="http://schemas.microsoft.com/office/powerpoint/2010/main" val="4223094705"/>
              </p:ext>
            </p:extLst>
          </p:nvPr>
        </p:nvGraphicFramePr>
        <p:xfrm>
          <a:off x="6172200" y="2505074"/>
          <a:ext cx="5183187" cy="3415560"/>
        </p:xfrm>
        <a:graphic>
          <a:graphicData uri="http://schemas.openxmlformats.org/drawingml/2006/table">
            <a:tbl>
              <a:tblPr firstRow="1" bandRow="1">
                <a:tableStyleId>{21E4AEA4-8DFA-4A89-87EB-49C32662AFE0}</a:tableStyleId>
              </a:tblPr>
              <a:tblGrid>
                <a:gridCol w="797560">
                  <a:extLst>
                    <a:ext uri="{9D8B030D-6E8A-4147-A177-3AD203B41FA5}">
                      <a16:colId xmlns:a16="http://schemas.microsoft.com/office/drawing/2014/main" val="2795096856"/>
                    </a:ext>
                  </a:extLst>
                </a:gridCol>
                <a:gridCol w="1412240">
                  <a:extLst>
                    <a:ext uri="{9D8B030D-6E8A-4147-A177-3AD203B41FA5}">
                      <a16:colId xmlns:a16="http://schemas.microsoft.com/office/drawing/2014/main" val="3076967807"/>
                    </a:ext>
                  </a:extLst>
                </a:gridCol>
                <a:gridCol w="2973387">
                  <a:extLst>
                    <a:ext uri="{9D8B030D-6E8A-4147-A177-3AD203B41FA5}">
                      <a16:colId xmlns:a16="http://schemas.microsoft.com/office/drawing/2014/main" val="2582706715"/>
                    </a:ext>
                  </a:extLst>
                </a:gridCol>
              </a:tblGrid>
              <a:tr h="677326">
                <a:tc>
                  <a:txBody>
                    <a:bodyPr/>
                    <a:lstStyle/>
                    <a:p>
                      <a:r>
                        <a:rPr lang="en-IN" dirty="0"/>
                        <a:t>Sl.no</a:t>
                      </a:r>
                    </a:p>
                  </a:txBody>
                  <a:tcPr/>
                </a:tc>
                <a:tc>
                  <a:txBody>
                    <a:bodyPr/>
                    <a:lstStyle/>
                    <a:p>
                      <a:r>
                        <a:rPr lang="en-IN" dirty="0"/>
                        <a:t>concept</a:t>
                      </a:r>
                    </a:p>
                  </a:txBody>
                  <a:tcPr/>
                </a:tc>
                <a:tc>
                  <a:txBody>
                    <a:bodyPr/>
                    <a:lstStyle/>
                    <a:p>
                      <a:r>
                        <a:rPr lang="en-IN" dirty="0"/>
                        <a:t>Application in project</a:t>
                      </a:r>
                    </a:p>
                  </a:txBody>
                  <a:tcPr/>
                </a:tc>
                <a:extLst>
                  <a:ext uri="{0D108BD9-81ED-4DB2-BD59-A6C34878D82A}">
                    <a16:rowId xmlns:a16="http://schemas.microsoft.com/office/drawing/2014/main" val="2964951597"/>
                  </a:ext>
                </a:extLst>
              </a:tr>
              <a:tr h="1369117">
                <a:tc>
                  <a:txBody>
                    <a:bodyPr/>
                    <a:lstStyle/>
                    <a:p>
                      <a:endParaRPr lang="en-IN" dirty="0"/>
                    </a:p>
                    <a:p>
                      <a:endParaRPr lang="en-IN" dirty="0"/>
                    </a:p>
                    <a:p>
                      <a:r>
                        <a:rPr lang="en-IN" dirty="0"/>
                        <a:t>1.</a:t>
                      </a:r>
                    </a:p>
                  </a:txBody>
                  <a:tcPr/>
                </a:tc>
                <a:tc>
                  <a:txBody>
                    <a:bodyPr/>
                    <a:lstStyle/>
                    <a:p>
                      <a:r>
                        <a:rPr lang="en-IN" dirty="0"/>
                        <a:t>Data Analysis &amp; Visualization</a:t>
                      </a:r>
                    </a:p>
                  </a:txBody>
                  <a:tcPr/>
                </a:tc>
                <a:tc>
                  <a:txBody>
                    <a:bodyPr/>
                    <a:lstStyle/>
                    <a:p>
                      <a:r>
                        <a:rPr lang="en-US" dirty="0"/>
                        <a:t>Analyzes </a:t>
                      </a:r>
                      <a:r>
                        <a:rPr lang="en-US" b="1" dirty="0"/>
                        <a:t>customer demographics (age, gender, lesion type)</a:t>
                      </a:r>
                      <a:r>
                        <a:rPr lang="en-US" dirty="0"/>
                        <a:t> for insights.</a:t>
                      </a:r>
                      <a:endParaRPr lang="en-IN" dirty="0"/>
                    </a:p>
                  </a:txBody>
                  <a:tcPr anchor="ctr"/>
                </a:tc>
                <a:extLst>
                  <a:ext uri="{0D108BD9-81ED-4DB2-BD59-A6C34878D82A}">
                    <a16:rowId xmlns:a16="http://schemas.microsoft.com/office/drawing/2014/main" val="1402730918"/>
                  </a:ext>
                </a:extLst>
              </a:tr>
              <a:tr h="1369117">
                <a:tc>
                  <a:txBody>
                    <a:bodyPr/>
                    <a:lstStyle/>
                    <a:p>
                      <a:endParaRPr lang="en-IN" dirty="0"/>
                    </a:p>
                    <a:p>
                      <a:endParaRPr lang="en-IN" dirty="0"/>
                    </a:p>
                    <a:p>
                      <a:r>
                        <a:rPr lang="en-IN" dirty="0"/>
                        <a:t>2.</a:t>
                      </a:r>
                    </a:p>
                  </a:txBody>
                  <a:tcPr/>
                </a:tc>
                <a:tc>
                  <a:txBody>
                    <a:bodyPr/>
                    <a:lstStyle/>
                    <a:p>
                      <a:r>
                        <a:rPr lang="en-IN" dirty="0"/>
                        <a:t>Computing &amp; Software Implementation</a:t>
                      </a:r>
                    </a:p>
                  </a:txBody>
                  <a:tcPr/>
                </a:tc>
                <a:tc>
                  <a:txBody>
                    <a:bodyPr/>
                    <a:lstStyle/>
                    <a:p>
                      <a:r>
                        <a:rPr lang="en-US" dirty="0"/>
                        <a:t>Implements SVM-based </a:t>
                      </a:r>
                      <a:r>
                        <a:rPr lang="en-US" b="1" dirty="0"/>
                        <a:t>classification and analysis in MATLAB</a:t>
                      </a:r>
                      <a:r>
                        <a:rPr lang="en-US" dirty="0"/>
                        <a:t>.</a:t>
                      </a:r>
                      <a:endParaRPr lang="en-IN" dirty="0"/>
                    </a:p>
                  </a:txBody>
                  <a:tcPr/>
                </a:tc>
                <a:extLst>
                  <a:ext uri="{0D108BD9-81ED-4DB2-BD59-A6C34878D82A}">
                    <a16:rowId xmlns:a16="http://schemas.microsoft.com/office/drawing/2014/main" val="654475918"/>
                  </a:ext>
                </a:extLst>
              </a:tr>
            </a:tbl>
          </a:graphicData>
        </a:graphic>
      </p:graphicFrame>
      <p:graphicFrame>
        <p:nvGraphicFramePr>
          <p:cNvPr id="10" name="Content Placeholder 9">
            <a:extLst>
              <a:ext uri="{FF2B5EF4-FFF2-40B4-BE49-F238E27FC236}">
                <a16:creationId xmlns:a16="http://schemas.microsoft.com/office/drawing/2014/main" id="{6542EFCB-B858-B964-7B7F-19A0A1236E20}"/>
              </a:ext>
            </a:extLst>
          </p:cNvPr>
          <p:cNvGraphicFramePr>
            <a:graphicFrameLocks noGrp="1"/>
          </p:cNvGraphicFramePr>
          <p:nvPr>
            <p:ph sz="half" idx="2"/>
            <p:extLst>
              <p:ext uri="{D42A27DB-BD31-4B8C-83A1-F6EECF244321}">
                <p14:modId xmlns:p14="http://schemas.microsoft.com/office/powerpoint/2010/main" val="1680384053"/>
              </p:ext>
            </p:extLst>
          </p:nvPr>
        </p:nvGraphicFramePr>
        <p:xfrm>
          <a:off x="839788" y="2505074"/>
          <a:ext cx="5157786" cy="3447363"/>
        </p:xfrm>
        <a:graphic>
          <a:graphicData uri="http://schemas.openxmlformats.org/drawingml/2006/table">
            <a:tbl>
              <a:tblPr firstRow="1" bandRow="1">
                <a:tableStyleId>{21E4AEA4-8DFA-4A89-87EB-49C32662AFE0}</a:tableStyleId>
              </a:tblPr>
              <a:tblGrid>
                <a:gridCol w="978852">
                  <a:extLst>
                    <a:ext uri="{9D8B030D-6E8A-4147-A177-3AD203B41FA5}">
                      <a16:colId xmlns:a16="http://schemas.microsoft.com/office/drawing/2014/main" val="388726037"/>
                    </a:ext>
                  </a:extLst>
                </a:gridCol>
                <a:gridCol w="1595120">
                  <a:extLst>
                    <a:ext uri="{9D8B030D-6E8A-4147-A177-3AD203B41FA5}">
                      <a16:colId xmlns:a16="http://schemas.microsoft.com/office/drawing/2014/main" val="2708326253"/>
                    </a:ext>
                  </a:extLst>
                </a:gridCol>
                <a:gridCol w="2583814">
                  <a:extLst>
                    <a:ext uri="{9D8B030D-6E8A-4147-A177-3AD203B41FA5}">
                      <a16:colId xmlns:a16="http://schemas.microsoft.com/office/drawing/2014/main" val="3290081039"/>
                    </a:ext>
                  </a:extLst>
                </a:gridCol>
              </a:tblGrid>
              <a:tr h="553086">
                <a:tc>
                  <a:txBody>
                    <a:bodyPr/>
                    <a:lstStyle/>
                    <a:p>
                      <a:r>
                        <a:rPr lang="en-IN" dirty="0"/>
                        <a:t>Sl.no</a:t>
                      </a:r>
                    </a:p>
                  </a:txBody>
                  <a:tcPr/>
                </a:tc>
                <a:tc>
                  <a:txBody>
                    <a:bodyPr/>
                    <a:lstStyle/>
                    <a:p>
                      <a:r>
                        <a:rPr lang="en-IN" dirty="0"/>
                        <a:t>Concept</a:t>
                      </a:r>
                    </a:p>
                  </a:txBody>
                  <a:tcPr/>
                </a:tc>
                <a:tc>
                  <a:txBody>
                    <a:bodyPr/>
                    <a:lstStyle/>
                    <a:p>
                      <a:r>
                        <a:rPr lang="en-IN" dirty="0"/>
                        <a:t>Application in Project</a:t>
                      </a:r>
                    </a:p>
                  </a:txBody>
                  <a:tcPr/>
                </a:tc>
                <a:extLst>
                  <a:ext uri="{0D108BD9-81ED-4DB2-BD59-A6C34878D82A}">
                    <a16:rowId xmlns:a16="http://schemas.microsoft.com/office/drawing/2014/main" val="809697844"/>
                  </a:ext>
                </a:extLst>
              </a:tr>
              <a:tr h="1431237">
                <a:tc>
                  <a:txBody>
                    <a:bodyPr/>
                    <a:lstStyle/>
                    <a:p>
                      <a:r>
                        <a:rPr lang="en-IN" dirty="0"/>
                        <a:t> </a:t>
                      </a:r>
                    </a:p>
                    <a:p>
                      <a:endParaRPr lang="en-IN" dirty="0"/>
                    </a:p>
                    <a:p>
                      <a:r>
                        <a:rPr lang="en-IN" dirty="0"/>
                        <a:t>1.</a:t>
                      </a:r>
                    </a:p>
                  </a:txBody>
                  <a:tcPr/>
                </a:tc>
                <a:tc>
                  <a:txBody>
                    <a:bodyPr/>
                    <a:lstStyle/>
                    <a:p>
                      <a:r>
                        <a:rPr lang="en-IN" dirty="0"/>
                        <a:t>Machine Learning (SVM Classification)</a:t>
                      </a:r>
                    </a:p>
                  </a:txBody>
                  <a:tcPr/>
                </a:tc>
                <a:tc>
                  <a:txBody>
                    <a:bodyPr/>
                    <a:lstStyle/>
                    <a:p>
                      <a:r>
                        <a:rPr lang="en-US" dirty="0"/>
                        <a:t>Builds an SVM model to </a:t>
                      </a:r>
                      <a:r>
                        <a:rPr lang="en-US" b="1" dirty="0"/>
                        <a:t>detect skin cancer and analyze customer data</a:t>
                      </a:r>
                      <a:r>
                        <a:rPr lang="en-US" dirty="0"/>
                        <a:t>.</a:t>
                      </a:r>
                      <a:endParaRPr lang="en-IN" dirty="0"/>
                    </a:p>
                  </a:txBody>
                  <a:tcPr/>
                </a:tc>
                <a:extLst>
                  <a:ext uri="{0D108BD9-81ED-4DB2-BD59-A6C34878D82A}">
                    <a16:rowId xmlns:a16="http://schemas.microsoft.com/office/drawing/2014/main" val="2990879884"/>
                  </a:ext>
                </a:extLst>
              </a:tr>
              <a:tr h="1431237">
                <a:tc>
                  <a:txBody>
                    <a:bodyPr/>
                    <a:lstStyle/>
                    <a:p>
                      <a:endParaRPr lang="en-IN" dirty="0"/>
                    </a:p>
                    <a:p>
                      <a:endParaRPr lang="en-IN" dirty="0"/>
                    </a:p>
                    <a:p>
                      <a:r>
                        <a:rPr lang="en-IN" dirty="0"/>
                        <a:t>2.</a:t>
                      </a:r>
                    </a:p>
                  </a:txBody>
                  <a:tcPr/>
                </a:tc>
                <a:tc>
                  <a:txBody>
                    <a:bodyPr/>
                    <a:lstStyle/>
                    <a:p>
                      <a:r>
                        <a:rPr lang="en-IN" dirty="0"/>
                        <a:t>Mathematical Optimization</a:t>
                      </a:r>
                    </a:p>
                  </a:txBody>
                  <a:tcPr/>
                </a:tc>
                <a:tc>
                  <a:txBody>
                    <a:bodyPr/>
                    <a:lstStyle/>
                    <a:p>
                      <a:r>
                        <a:rPr lang="en-US" dirty="0"/>
                        <a:t>Finds the </a:t>
                      </a:r>
                      <a:r>
                        <a:rPr lang="en-US" b="1" dirty="0"/>
                        <a:t>best hyperplane</a:t>
                      </a:r>
                      <a:r>
                        <a:rPr lang="en-US" dirty="0"/>
                        <a:t> for classification by optimizing SVM parameters.</a:t>
                      </a:r>
                      <a:endParaRPr lang="en-IN" dirty="0"/>
                    </a:p>
                  </a:txBody>
                  <a:tcPr/>
                </a:tc>
                <a:extLst>
                  <a:ext uri="{0D108BD9-81ED-4DB2-BD59-A6C34878D82A}">
                    <a16:rowId xmlns:a16="http://schemas.microsoft.com/office/drawing/2014/main" val="3635690541"/>
                  </a:ext>
                </a:extLst>
              </a:tr>
            </a:tbl>
          </a:graphicData>
        </a:graphic>
      </p:graphicFrame>
      <p:sp>
        <p:nvSpPr>
          <p:cNvPr id="4" name="TextBox 3">
            <a:extLst>
              <a:ext uri="{FF2B5EF4-FFF2-40B4-BE49-F238E27FC236}">
                <a16:creationId xmlns:a16="http://schemas.microsoft.com/office/drawing/2014/main" id="{C93B898E-AA86-3EB3-B155-0819EDBAA5E3}"/>
              </a:ext>
            </a:extLst>
          </p:cNvPr>
          <p:cNvSpPr txBox="1"/>
          <p:nvPr/>
        </p:nvSpPr>
        <p:spPr>
          <a:xfrm>
            <a:off x="11355387" y="6263148"/>
            <a:ext cx="561310" cy="373626"/>
          </a:xfrm>
          <a:prstGeom prst="rect">
            <a:avLst/>
          </a:prstGeom>
          <a:noFill/>
        </p:spPr>
        <p:txBody>
          <a:bodyPr wrap="square" rtlCol="0">
            <a:spAutoFit/>
          </a:bodyPr>
          <a:lstStyle/>
          <a:p>
            <a:r>
              <a:rPr lang="en-IN" dirty="0"/>
              <a:t> 18</a:t>
            </a:r>
          </a:p>
        </p:txBody>
      </p:sp>
    </p:spTree>
    <p:extLst>
      <p:ext uri="{BB962C8B-B14F-4D97-AF65-F5344CB8AC3E}">
        <p14:creationId xmlns:p14="http://schemas.microsoft.com/office/powerpoint/2010/main" val="9494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423E-C9F1-B2CE-2DBD-27B86A6C56F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8DE897C-3240-1ABD-2753-1F002D2F4A6B}"/>
              </a:ext>
            </a:extLst>
          </p:cNvPr>
          <p:cNvSpPr>
            <a:spLocks noGrp="1"/>
          </p:cNvSpPr>
          <p:nvPr>
            <p:ph idx="1"/>
          </p:nvPr>
        </p:nvSpPr>
        <p:spPr/>
        <p:txBody>
          <a:bodyPr vert="horz" lIns="91440" tIns="45720" rIns="91440" bIns="45720" rtlCol="0" anchor="t">
            <a:normAutofit/>
          </a:bodyPr>
          <a:lstStyle/>
          <a:p>
            <a:r>
              <a:rPr lang="en-IN" dirty="0"/>
              <a:t>OUR PROJECT IS :</a:t>
            </a:r>
          </a:p>
          <a:p>
            <a:r>
              <a:rPr lang="en-US" sz="2400" dirty="0"/>
              <a:t>Our project explores Support Vector Machine (SVM), a machine learning algorithm used for classification and pattern recognition.</a:t>
            </a:r>
            <a:endParaRPr lang="en-IN" sz="2400" dirty="0"/>
          </a:p>
          <a:p>
            <a:r>
              <a:rPr lang="en-US" sz="2400" dirty="0"/>
              <a:t>It combines concepts from Mathematics for Computing 2 and Elements of Computing to apply SVM in two key areas: Skin Cancer Detection and Customer Insights Analysis.</a:t>
            </a:r>
            <a:endParaRPr lang="en-IN" sz="2400" dirty="0"/>
          </a:p>
          <a:p>
            <a:r>
              <a:rPr lang="en-US" sz="2400" dirty="0"/>
              <a:t>In Skin Cancer Detection, the HAM10000 dataset is used to classify skin lesions as benign or malignant, improving early diagnosis accuracy.</a:t>
            </a:r>
            <a:endParaRPr lang="en-IN" sz="2400" dirty="0"/>
          </a:p>
          <a:p>
            <a:r>
              <a:rPr lang="en-US" sz="2400" dirty="0"/>
              <a:t>In Customer Insights, SVM analyzes patient data (age, gender, and lesion type) to identify trends and risk factors, aiding healthcare research.</a:t>
            </a:r>
          </a:p>
          <a:p>
            <a:r>
              <a:rPr lang="en-US" sz="2400" dirty="0">
                <a:latin typeface="Times New Roman"/>
                <a:cs typeface="Times New Roman"/>
              </a:rPr>
              <a:t>In this project,  We will implement SVM in MATLAB, process medical images, train the model, evaluate its accuracy, and analyze customer data to extract meaningful insights.</a:t>
            </a:r>
            <a:endParaRPr lang="en-IN" sz="2400" dirty="0">
              <a:latin typeface="Times New Roman"/>
              <a:cs typeface="Times New Roman"/>
            </a:endParaRPr>
          </a:p>
        </p:txBody>
      </p:sp>
      <p:sp>
        <p:nvSpPr>
          <p:cNvPr id="4" name="TextBox 3">
            <a:extLst>
              <a:ext uri="{FF2B5EF4-FFF2-40B4-BE49-F238E27FC236}">
                <a16:creationId xmlns:a16="http://schemas.microsoft.com/office/drawing/2014/main" id="{4744600D-7855-8564-CD72-B7F80B424C55}"/>
              </a:ext>
            </a:extLst>
          </p:cNvPr>
          <p:cNvSpPr txBox="1"/>
          <p:nvPr/>
        </p:nvSpPr>
        <p:spPr>
          <a:xfrm>
            <a:off x="11631561" y="6357668"/>
            <a:ext cx="445420" cy="369332"/>
          </a:xfrm>
          <a:prstGeom prst="rect">
            <a:avLst/>
          </a:prstGeom>
          <a:noFill/>
        </p:spPr>
        <p:txBody>
          <a:bodyPr wrap="square" rtlCol="0">
            <a:spAutoFit/>
          </a:bodyPr>
          <a:lstStyle/>
          <a:p>
            <a:r>
              <a:rPr lang="en-IN" dirty="0"/>
              <a:t>  1</a:t>
            </a:r>
          </a:p>
        </p:txBody>
      </p:sp>
    </p:spTree>
    <p:extLst>
      <p:ext uri="{BB962C8B-B14F-4D97-AF65-F5344CB8AC3E}">
        <p14:creationId xmlns:p14="http://schemas.microsoft.com/office/powerpoint/2010/main" val="795503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F259B4-F82F-B8D7-F407-DD9BB9B93E94}"/>
              </a:ext>
            </a:extLst>
          </p:cNvPr>
          <p:cNvSpPr>
            <a:spLocks noGrp="1"/>
          </p:cNvSpPr>
          <p:nvPr>
            <p:ph type="title"/>
          </p:nvPr>
        </p:nvSpPr>
        <p:spPr/>
        <p:txBody>
          <a:bodyPr/>
          <a:lstStyle/>
          <a:p>
            <a:r>
              <a:rPr lang="en-US" dirty="0"/>
              <a:t>Algorithms Used in the Project:</a:t>
            </a:r>
            <a:endParaRPr lang="en-IN" dirty="0"/>
          </a:p>
        </p:txBody>
      </p:sp>
      <p:sp>
        <p:nvSpPr>
          <p:cNvPr id="10" name="Text Placeholder 9">
            <a:extLst>
              <a:ext uri="{FF2B5EF4-FFF2-40B4-BE49-F238E27FC236}">
                <a16:creationId xmlns:a16="http://schemas.microsoft.com/office/drawing/2014/main" id="{08590F34-6754-FE0A-2F22-BEE4E8B9D764}"/>
              </a:ext>
            </a:extLst>
          </p:cNvPr>
          <p:cNvSpPr>
            <a:spLocks noGrp="1"/>
          </p:cNvSpPr>
          <p:nvPr>
            <p:ph type="body" idx="1"/>
          </p:nvPr>
        </p:nvSpPr>
        <p:spPr/>
        <p:txBody>
          <a:bodyPr/>
          <a:lstStyle/>
          <a:p>
            <a:r>
              <a:rPr lang="en-IN" dirty="0"/>
              <a:t>Mathematics for Computing 2</a:t>
            </a:r>
          </a:p>
          <a:p>
            <a:endParaRPr lang="en-IN" dirty="0"/>
          </a:p>
        </p:txBody>
      </p:sp>
      <p:graphicFrame>
        <p:nvGraphicFramePr>
          <p:cNvPr id="12" name="Content Placeholder 11">
            <a:extLst>
              <a:ext uri="{FF2B5EF4-FFF2-40B4-BE49-F238E27FC236}">
                <a16:creationId xmlns:a16="http://schemas.microsoft.com/office/drawing/2014/main" id="{4CC60CE7-95BF-0A5A-0A79-59AE31EBBEB6}"/>
              </a:ext>
            </a:extLst>
          </p:cNvPr>
          <p:cNvGraphicFramePr>
            <a:graphicFrameLocks noGrp="1"/>
          </p:cNvGraphicFramePr>
          <p:nvPr>
            <p:ph sz="half" idx="2"/>
            <p:extLst>
              <p:ext uri="{D42A27DB-BD31-4B8C-83A1-F6EECF244321}">
                <p14:modId xmlns:p14="http://schemas.microsoft.com/office/powerpoint/2010/main" val="2844877151"/>
              </p:ext>
            </p:extLst>
          </p:nvPr>
        </p:nvGraphicFramePr>
        <p:xfrm>
          <a:off x="839788" y="2505074"/>
          <a:ext cx="5157786" cy="3575689"/>
        </p:xfrm>
        <a:graphic>
          <a:graphicData uri="http://schemas.openxmlformats.org/drawingml/2006/table">
            <a:tbl>
              <a:tblPr firstRow="1" bandRow="1">
                <a:tableStyleId>{21E4AEA4-8DFA-4A89-87EB-49C32662AFE0}</a:tableStyleId>
              </a:tblPr>
              <a:tblGrid>
                <a:gridCol w="674052">
                  <a:extLst>
                    <a:ext uri="{9D8B030D-6E8A-4147-A177-3AD203B41FA5}">
                      <a16:colId xmlns:a16="http://schemas.microsoft.com/office/drawing/2014/main" val="2402830018"/>
                    </a:ext>
                  </a:extLst>
                </a:gridCol>
                <a:gridCol w="1899920">
                  <a:extLst>
                    <a:ext uri="{9D8B030D-6E8A-4147-A177-3AD203B41FA5}">
                      <a16:colId xmlns:a16="http://schemas.microsoft.com/office/drawing/2014/main" val="389729672"/>
                    </a:ext>
                  </a:extLst>
                </a:gridCol>
                <a:gridCol w="2583814">
                  <a:extLst>
                    <a:ext uri="{9D8B030D-6E8A-4147-A177-3AD203B41FA5}">
                      <a16:colId xmlns:a16="http://schemas.microsoft.com/office/drawing/2014/main" val="958532019"/>
                    </a:ext>
                  </a:extLst>
                </a:gridCol>
              </a:tblGrid>
              <a:tr h="923924">
                <a:tc>
                  <a:txBody>
                    <a:bodyPr/>
                    <a:lstStyle/>
                    <a:p>
                      <a:r>
                        <a:rPr lang="en-IN" dirty="0"/>
                        <a:t>Sl.no</a:t>
                      </a:r>
                    </a:p>
                  </a:txBody>
                  <a:tcPr/>
                </a:tc>
                <a:tc>
                  <a:txBody>
                    <a:bodyPr/>
                    <a:lstStyle/>
                    <a:p>
                      <a:r>
                        <a:rPr lang="en-IN" sz="2400" b="1" u="none" dirty="0"/>
                        <a:t>       Algorithm</a:t>
                      </a:r>
                      <a:endParaRPr lang="en-IN" sz="2400" b="1" i="1" u="none" dirty="0"/>
                    </a:p>
                  </a:txBody>
                  <a:tcPr anchor="ctr"/>
                </a:tc>
                <a:tc>
                  <a:txBody>
                    <a:bodyPr/>
                    <a:lstStyle/>
                    <a:p>
                      <a:r>
                        <a:rPr lang="en-IN" dirty="0"/>
                        <a:t>Application in Project</a:t>
                      </a:r>
                    </a:p>
                  </a:txBody>
                  <a:tcPr/>
                </a:tc>
                <a:extLst>
                  <a:ext uri="{0D108BD9-81ED-4DB2-BD59-A6C34878D82A}">
                    <a16:rowId xmlns:a16="http://schemas.microsoft.com/office/drawing/2014/main" val="2840491552"/>
                  </a:ext>
                </a:extLst>
              </a:tr>
              <a:tr h="1334556">
                <a:tc>
                  <a:txBody>
                    <a:bodyPr/>
                    <a:lstStyle/>
                    <a:p>
                      <a:r>
                        <a:rPr lang="en-IN" dirty="0"/>
                        <a:t>        </a:t>
                      </a:r>
                    </a:p>
                    <a:p>
                      <a:r>
                        <a:rPr lang="en-IN" dirty="0"/>
                        <a:t>1.</a:t>
                      </a:r>
                    </a:p>
                  </a:txBody>
                  <a:tcPr/>
                </a:tc>
                <a:tc>
                  <a:txBody>
                    <a:bodyPr/>
                    <a:lstStyle/>
                    <a:p>
                      <a:r>
                        <a:rPr lang="en-IN" dirty="0"/>
                        <a:t>Support Vector Machine (SVM)</a:t>
                      </a:r>
                    </a:p>
                  </a:txBody>
                  <a:tcPr/>
                </a:tc>
                <a:tc>
                  <a:txBody>
                    <a:bodyPr/>
                    <a:lstStyle/>
                    <a:p>
                      <a:r>
                        <a:rPr lang="en-US" dirty="0"/>
                        <a:t>Classifies </a:t>
                      </a:r>
                      <a:r>
                        <a:rPr lang="en-US" b="1" dirty="0"/>
                        <a:t>skin cancer (benign/malignant)</a:t>
                      </a:r>
                      <a:r>
                        <a:rPr lang="en-US" dirty="0"/>
                        <a:t> and analyzes </a:t>
                      </a:r>
                      <a:r>
                        <a:rPr lang="en-US" b="1" dirty="0"/>
                        <a:t>customer insights</a:t>
                      </a:r>
                      <a:r>
                        <a:rPr lang="en-US" dirty="0"/>
                        <a:t>.</a:t>
                      </a:r>
                      <a:endParaRPr lang="en-IN" dirty="0"/>
                    </a:p>
                  </a:txBody>
                  <a:tcPr/>
                </a:tc>
                <a:extLst>
                  <a:ext uri="{0D108BD9-81ED-4DB2-BD59-A6C34878D82A}">
                    <a16:rowId xmlns:a16="http://schemas.microsoft.com/office/drawing/2014/main" val="2228483729"/>
                  </a:ext>
                </a:extLst>
              </a:tr>
              <a:tr h="1317209">
                <a:tc>
                  <a:txBody>
                    <a:bodyPr/>
                    <a:lstStyle/>
                    <a:p>
                      <a:endParaRPr lang="en-IN" dirty="0"/>
                    </a:p>
                    <a:p>
                      <a:r>
                        <a:rPr lang="en-IN" dirty="0"/>
                        <a:t>2.</a:t>
                      </a:r>
                    </a:p>
                  </a:txBody>
                  <a:tcPr/>
                </a:tc>
                <a:tc>
                  <a:txBody>
                    <a:bodyPr/>
                    <a:lstStyle/>
                    <a:p>
                      <a:r>
                        <a:rPr lang="en-IN" dirty="0"/>
                        <a:t>Feature Extraction Techniques</a:t>
                      </a:r>
                    </a:p>
                  </a:txBody>
                  <a:tcPr/>
                </a:tc>
                <a:tc>
                  <a:txBody>
                    <a:bodyPr/>
                    <a:lstStyle/>
                    <a:p>
                      <a:r>
                        <a:rPr lang="en-US" dirty="0"/>
                        <a:t>Extracts </a:t>
                      </a:r>
                      <a:r>
                        <a:rPr lang="en-US" b="1" dirty="0"/>
                        <a:t>texture, color, and shape features</a:t>
                      </a:r>
                      <a:r>
                        <a:rPr lang="en-US" dirty="0"/>
                        <a:t> for accurate classification.</a:t>
                      </a:r>
                      <a:endParaRPr lang="en-IN" dirty="0"/>
                    </a:p>
                  </a:txBody>
                  <a:tcPr/>
                </a:tc>
                <a:extLst>
                  <a:ext uri="{0D108BD9-81ED-4DB2-BD59-A6C34878D82A}">
                    <a16:rowId xmlns:a16="http://schemas.microsoft.com/office/drawing/2014/main" val="2204421691"/>
                  </a:ext>
                </a:extLst>
              </a:tr>
            </a:tbl>
          </a:graphicData>
        </a:graphic>
      </p:graphicFrame>
      <p:sp>
        <p:nvSpPr>
          <p:cNvPr id="11" name="Text Placeholder 10">
            <a:extLst>
              <a:ext uri="{FF2B5EF4-FFF2-40B4-BE49-F238E27FC236}">
                <a16:creationId xmlns:a16="http://schemas.microsoft.com/office/drawing/2014/main" id="{9FD57401-DF51-0A81-697B-65AD5E535EF6}"/>
              </a:ext>
            </a:extLst>
          </p:cNvPr>
          <p:cNvSpPr>
            <a:spLocks noGrp="1"/>
          </p:cNvSpPr>
          <p:nvPr>
            <p:ph type="body" sz="quarter" idx="3"/>
          </p:nvPr>
        </p:nvSpPr>
        <p:spPr/>
        <p:txBody>
          <a:bodyPr/>
          <a:lstStyle/>
          <a:p>
            <a:r>
              <a:rPr lang="en-IN" dirty="0"/>
              <a:t>Elements of Computing</a:t>
            </a:r>
          </a:p>
          <a:p>
            <a:endParaRPr lang="en-IN" dirty="0"/>
          </a:p>
        </p:txBody>
      </p:sp>
      <p:sp>
        <p:nvSpPr>
          <p:cNvPr id="6" name="Content Placeholder 5">
            <a:extLst>
              <a:ext uri="{FF2B5EF4-FFF2-40B4-BE49-F238E27FC236}">
                <a16:creationId xmlns:a16="http://schemas.microsoft.com/office/drawing/2014/main" id="{FDAFA2F8-CA30-0950-0D7F-DA2EAA8EA63B}"/>
              </a:ext>
            </a:extLst>
          </p:cNvPr>
          <p:cNvSpPr>
            <a:spLocks noGrp="1"/>
          </p:cNvSpPr>
          <p:nvPr>
            <p:ph sz="quarter" idx="4"/>
          </p:nvPr>
        </p:nvSpPr>
        <p:spPr/>
        <p:txBody>
          <a:bodyPr/>
          <a:lstStyle/>
          <a:p>
            <a:pPr marL="0" algn="l" rtl="0" eaLnBrk="1" fontAlgn="t" latinLnBrk="0" hangingPunct="1"/>
            <a:r>
              <a:rPr lang="en-IN" sz="1800" b="1" i="0" u="none" strike="noStrike" kern="1200" dirty="0">
                <a:solidFill>
                  <a:srgbClr val="FFFFFF"/>
                </a:solidFill>
                <a:effectLst/>
                <a:latin typeface="Calibri" panose="020F0502020204030204" pitchFamily="34" charset="0"/>
              </a:rPr>
              <a:t>Sl.no</a:t>
            </a:r>
            <a:endParaRPr lang="en-IN" sz="1800" b="0" i="0" u="none" strike="noStrike" dirty="0">
              <a:effectLst/>
              <a:latin typeface="Arial" panose="020B0604020202020204" pitchFamily="34" charset="0"/>
            </a:endParaRPr>
          </a:p>
          <a:p>
            <a:pPr marL="0" algn="l" rtl="0" eaLnBrk="1" fontAlgn="ctr" latinLnBrk="0" hangingPunct="1"/>
            <a:r>
              <a:rPr lang="en-IN" sz="1800" b="1" i="1" u="none" strike="noStrike" kern="1200" dirty="0">
                <a:solidFill>
                  <a:srgbClr val="FFFFFF"/>
                </a:solidFill>
                <a:effectLst/>
                <a:latin typeface="Calibri" panose="020F0502020204030204" pitchFamily="34" charset="0"/>
              </a:rPr>
              <a:t>       Algorithm</a:t>
            </a:r>
            <a:endParaRPr lang="en-IN" sz="1800" b="0" i="0" u="none" strike="noStrike" dirty="0">
              <a:effectLst/>
              <a:latin typeface="Arial" panose="020B0604020202020204" pitchFamily="34" charset="0"/>
            </a:endParaRPr>
          </a:p>
          <a:p>
            <a:pPr marL="0" algn="l" rtl="0" eaLnBrk="1" fontAlgn="t" latinLnBrk="0" hangingPunct="1"/>
            <a:r>
              <a:rPr lang="en-IN" sz="1800" b="1" i="0" u="none" strike="noStrike" kern="1200" dirty="0">
                <a:solidFill>
                  <a:srgbClr val="FFFFFF"/>
                </a:solidFill>
                <a:effectLst/>
                <a:latin typeface="Calibri" panose="020F0502020204030204" pitchFamily="34" charset="0"/>
              </a:rPr>
              <a:t>Application in Project</a:t>
            </a:r>
            <a:endParaRPr lang="en-IN" sz="1800" b="0" i="0" u="none" strike="noStrike" dirty="0">
              <a:effectLst/>
              <a:latin typeface="Arial" panose="020B0604020202020204" pitchFamily="34" charset="0"/>
            </a:endParaRPr>
          </a:p>
        </p:txBody>
      </p:sp>
      <p:graphicFrame>
        <p:nvGraphicFramePr>
          <p:cNvPr id="13" name="Table 12">
            <a:extLst>
              <a:ext uri="{FF2B5EF4-FFF2-40B4-BE49-F238E27FC236}">
                <a16:creationId xmlns:a16="http://schemas.microsoft.com/office/drawing/2014/main" id="{93345313-5ABF-EE52-8DE2-B7BF9199FF19}"/>
              </a:ext>
            </a:extLst>
          </p:cNvPr>
          <p:cNvGraphicFramePr>
            <a:graphicFrameLocks noGrp="1"/>
          </p:cNvGraphicFramePr>
          <p:nvPr>
            <p:extLst>
              <p:ext uri="{D42A27DB-BD31-4B8C-83A1-F6EECF244321}">
                <p14:modId xmlns:p14="http://schemas.microsoft.com/office/powerpoint/2010/main" val="4269484455"/>
              </p:ext>
            </p:extLst>
          </p:nvPr>
        </p:nvGraphicFramePr>
        <p:xfrm>
          <a:off x="6353334" y="2514602"/>
          <a:ext cx="4820922" cy="3566160"/>
        </p:xfrm>
        <a:graphic>
          <a:graphicData uri="http://schemas.openxmlformats.org/drawingml/2006/table">
            <a:tbl>
              <a:tblPr firstRow="1" bandRow="1">
                <a:tableStyleId>{21E4AEA4-8DFA-4A89-87EB-49C32662AFE0}</a:tableStyleId>
              </a:tblPr>
              <a:tblGrid>
                <a:gridCol w="716281">
                  <a:extLst>
                    <a:ext uri="{9D8B030D-6E8A-4147-A177-3AD203B41FA5}">
                      <a16:colId xmlns:a16="http://schemas.microsoft.com/office/drawing/2014/main" val="3304055630"/>
                    </a:ext>
                  </a:extLst>
                </a:gridCol>
                <a:gridCol w="1810225">
                  <a:extLst>
                    <a:ext uri="{9D8B030D-6E8A-4147-A177-3AD203B41FA5}">
                      <a16:colId xmlns:a16="http://schemas.microsoft.com/office/drawing/2014/main" val="4070684030"/>
                    </a:ext>
                  </a:extLst>
                </a:gridCol>
                <a:gridCol w="2294416">
                  <a:extLst>
                    <a:ext uri="{9D8B030D-6E8A-4147-A177-3AD203B41FA5}">
                      <a16:colId xmlns:a16="http://schemas.microsoft.com/office/drawing/2014/main" val="3655921133"/>
                    </a:ext>
                  </a:extLst>
                </a:gridCol>
              </a:tblGrid>
              <a:tr h="304796">
                <a:tc>
                  <a:txBody>
                    <a:bodyPr/>
                    <a:lstStyle/>
                    <a:p>
                      <a:r>
                        <a:rPr lang="en-IN" dirty="0"/>
                        <a:t>Sl.no</a:t>
                      </a:r>
                    </a:p>
                  </a:txBody>
                  <a:tcPr/>
                </a:tc>
                <a:tc>
                  <a:txBody>
                    <a:bodyPr/>
                    <a:lstStyle/>
                    <a:p>
                      <a:r>
                        <a:rPr lang="en-IN" dirty="0"/>
                        <a:t>  </a:t>
                      </a:r>
                      <a:r>
                        <a:rPr lang="en-IN" sz="2400" dirty="0"/>
                        <a:t>Algorithm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Application in Project</a:t>
                      </a:r>
                    </a:p>
                    <a:p>
                      <a:endParaRPr lang="en-IN" dirty="0"/>
                    </a:p>
                  </a:txBody>
                  <a:tcPr/>
                </a:tc>
                <a:extLst>
                  <a:ext uri="{0D108BD9-81ED-4DB2-BD59-A6C34878D82A}">
                    <a16:rowId xmlns:a16="http://schemas.microsoft.com/office/drawing/2014/main" val="17718220"/>
                  </a:ext>
                </a:extLst>
              </a:tr>
              <a:tr h="1061649">
                <a:tc>
                  <a:txBody>
                    <a:bodyPr/>
                    <a:lstStyle/>
                    <a:p>
                      <a:r>
                        <a:rPr lang="en-IN" dirty="0"/>
                        <a:t> </a:t>
                      </a:r>
                    </a:p>
                    <a:p>
                      <a:r>
                        <a:rPr lang="en-IN" dirty="0"/>
                        <a:t>1.</a:t>
                      </a:r>
                    </a:p>
                  </a:txBody>
                  <a:tcPr/>
                </a:tc>
                <a:tc>
                  <a:txBody>
                    <a:bodyPr/>
                    <a:lstStyle/>
                    <a:p>
                      <a:r>
                        <a:rPr lang="en-US" b="1" dirty="0"/>
                        <a:t>Data Preprocessing</a:t>
                      </a:r>
                      <a:r>
                        <a:rPr lang="en-US" dirty="0"/>
                        <a:t> (Resizing, Noise Removal, Normalization)</a:t>
                      </a:r>
                      <a:endParaRPr lang="en-IN" dirty="0"/>
                    </a:p>
                  </a:txBody>
                  <a:tcPr/>
                </a:tc>
                <a:tc>
                  <a:txBody>
                    <a:bodyPr/>
                    <a:lstStyle/>
                    <a:p>
                      <a:r>
                        <a:rPr lang="en-US" dirty="0"/>
                        <a:t>Prepares images for </a:t>
                      </a:r>
                      <a:r>
                        <a:rPr lang="en-US" b="1" dirty="0"/>
                        <a:t>better model accuracy and reliability</a:t>
                      </a:r>
                      <a:r>
                        <a:rPr lang="en-US" dirty="0"/>
                        <a:t>.</a:t>
                      </a:r>
                      <a:endParaRPr lang="en-IN" dirty="0"/>
                    </a:p>
                  </a:txBody>
                  <a:tcPr/>
                </a:tc>
                <a:extLst>
                  <a:ext uri="{0D108BD9-81ED-4DB2-BD59-A6C34878D82A}">
                    <a16:rowId xmlns:a16="http://schemas.microsoft.com/office/drawing/2014/main" val="2224911601"/>
                  </a:ext>
                </a:extLst>
              </a:tr>
              <a:tr h="1061649">
                <a:tc>
                  <a:txBody>
                    <a:bodyPr/>
                    <a:lstStyle/>
                    <a:p>
                      <a:endParaRPr lang="en-IN" dirty="0"/>
                    </a:p>
                    <a:p>
                      <a:r>
                        <a:rPr lang="en-IN" dirty="0"/>
                        <a:t>2.</a:t>
                      </a:r>
                    </a:p>
                  </a:txBody>
                  <a:tcPr/>
                </a:tc>
                <a:tc>
                  <a:txBody>
                    <a:bodyPr/>
                    <a:lstStyle/>
                    <a:p>
                      <a:r>
                        <a:rPr lang="en-US" b="1" dirty="0"/>
                        <a:t>Performance Metrics</a:t>
                      </a:r>
                      <a:r>
                        <a:rPr lang="en-US" dirty="0"/>
                        <a:t> (Accuracy, Precision, Recall, F1-Score)</a:t>
                      </a:r>
                      <a:endParaRPr lang="en-IN" dirty="0"/>
                    </a:p>
                  </a:txBody>
                  <a:tcPr/>
                </a:tc>
                <a:tc>
                  <a:txBody>
                    <a:bodyPr/>
                    <a:lstStyle/>
                    <a:p>
                      <a:r>
                        <a:rPr lang="en-US" dirty="0"/>
                        <a:t>Evaluates SVM’s </a:t>
                      </a:r>
                      <a:r>
                        <a:rPr lang="en-US" b="1" dirty="0"/>
                        <a:t>classification performance and optimization</a:t>
                      </a:r>
                      <a:r>
                        <a:rPr lang="en-US" dirty="0"/>
                        <a:t>.</a:t>
                      </a:r>
                      <a:endParaRPr lang="en-IN" dirty="0"/>
                    </a:p>
                  </a:txBody>
                  <a:tcPr/>
                </a:tc>
                <a:extLst>
                  <a:ext uri="{0D108BD9-81ED-4DB2-BD59-A6C34878D82A}">
                    <a16:rowId xmlns:a16="http://schemas.microsoft.com/office/drawing/2014/main" val="670141899"/>
                  </a:ext>
                </a:extLst>
              </a:tr>
            </a:tbl>
          </a:graphicData>
        </a:graphic>
      </p:graphicFrame>
      <p:sp>
        <p:nvSpPr>
          <p:cNvPr id="2" name="TextBox 1">
            <a:extLst>
              <a:ext uri="{FF2B5EF4-FFF2-40B4-BE49-F238E27FC236}">
                <a16:creationId xmlns:a16="http://schemas.microsoft.com/office/drawing/2014/main" id="{A520DB38-B169-7BCA-405A-F913020C708F}"/>
              </a:ext>
            </a:extLst>
          </p:cNvPr>
          <p:cNvSpPr txBox="1"/>
          <p:nvPr/>
        </p:nvSpPr>
        <p:spPr>
          <a:xfrm>
            <a:off x="11080955" y="6292645"/>
            <a:ext cx="599768" cy="369332"/>
          </a:xfrm>
          <a:prstGeom prst="rect">
            <a:avLst/>
          </a:prstGeom>
          <a:noFill/>
        </p:spPr>
        <p:txBody>
          <a:bodyPr wrap="square" rtlCol="0">
            <a:spAutoFit/>
          </a:bodyPr>
          <a:lstStyle/>
          <a:p>
            <a:r>
              <a:rPr lang="en-IN" dirty="0"/>
              <a:t> 19</a:t>
            </a:r>
          </a:p>
        </p:txBody>
      </p:sp>
    </p:spTree>
    <p:extLst>
      <p:ext uri="{BB962C8B-B14F-4D97-AF65-F5344CB8AC3E}">
        <p14:creationId xmlns:p14="http://schemas.microsoft.com/office/powerpoint/2010/main" val="2063399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75DD-AAC8-EB12-19C0-4D64DE054928}"/>
              </a:ext>
            </a:extLst>
          </p:cNvPr>
          <p:cNvSpPr>
            <a:spLocks noGrp="1"/>
          </p:cNvSpPr>
          <p:nvPr>
            <p:ph type="title"/>
          </p:nvPr>
        </p:nvSpPr>
        <p:spPr/>
        <p:txBody>
          <a:bodyPr/>
          <a:lstStyle/>
          <a:p>
            <a:r>
              <a:rPr lang="en-IN" dirty="0"/>
              <a:t>Objectives of the Project:</a:t>
            </a:r>
          </a:p>
        </p:txBody>
      </p:sp>
      <p:sp>
        <p:nvSpPr>
          <p:cNvPr id="3" name="Content Placeholder 2">
            <a:extLst>
              <a:ext uri="{FF2B5EF4-FFF2-40B4-BE49-F238E27FC236}">
                <a16:creationId xmlns:a16="http://schemas.microsoft.com/office/drawing/2014/main" id="{8CEFE23F-EDC2-7354-17E2-E3675AC03784}"/>
              </a:ext>
            </a:extLst>
          </p:cNvPr>
          <p:cNvSpPr>
            <a:spLocks noGrp="1"/>
          </p:cNvSpPr>
          <p:nvPr>
            <p:ph idx="1"/>
          </p:nvPr>
        </p:nvSpPr>
        <p:spPr/>
        <p:txBody>
          <a:bodyPr>
            <a:normAutofit/>
          </a:bodyPr>
          <a:lstStyle/>
          <a:p>
            <a:r>
              <a:rPr lang="en-US" sz="2000" b="1" dirty="0"/>
              <a:t>Develop an AI-Based Skin Cancer Detection System:</a:t>
            </a:r>
          </a:p>
          <a:p>
            <a:pPr>
              <a:buFont typeface="Wingdings" panose="05000000000000000000" pitchFamily="2" charset="2"/>
              <a:buChar char="§"/>
            </a:pPr>
            <a:r>
              <a:rPr lang="en-IN" sz="1400" dirty="0"/>
              <a:t>Implement Support Vector Machine (SVM) to classify skin lesions as cancerous or non-cancerous</a:t>
            </a:r>
            <a:r>
              <a:rPr lang="en-US" sz="2000" b="1" dirty="0"/>
              <a:t>.</a:t>
            </a:r>
          </a:p>
          <a:p>
            <a:pPr>
              <a:buFont typeface="Wingdings" panose="05000000000000000000" pitchFamily="2" charset="2"/>
              <a:buChar char="§"/>
            </a:pPr>
            <a:r>
              <a:rPr lang="en-US" sz="1400" dirty="0"/>
              <a:t>Use the HAM10000 dataset to train and test the model for accuracy.</a:t>
            </a:r>
            <a:endParaRPr lang="en-US" sz="2000" b="1" dirty="0"/>
          </a:p>
          <a:p>
            <a:pPr>
              <a:buFont typeface="Wingdings" panose="05000000000000000000" pitchFamily="2" charset="2"/>
              <a:buChar char="§"/>
            </a:pPr>
            <a:r>
              <a:rPr lang="en-US" sz="1400" dirty="0"/>
              <a:t>Provide an automated and early diagnosis system to assist doctors in decision-making .</a:t>
            </a:r>
            <a:endParaRPr lang="en-US" sz="2000" b="1" dirty="0"/>
          </a:p>
          <a:p>
            <a:r>
              <a:rPr lang="en-US" sz="1800" b="1" dirty="0"/>
              <a:t>To Implement Customer Insights Analysis Using SVM:</a:t>
            </a:r>
          </a:p>
          <a:p>
            <a:pPr>
              <a:buFont typeface="Wingdings" panose="05000000000000000000" pitchFamily="2" charset="2"/>
              <a:buChar char="§"/>
            </a:pPr>
            <a:r>
              <a:rPr lang="en-US" sz="1400" dirty="0"/>
              <a:t>Analyze customer behavior patterns using machine learning.</a:t>
            </a:r>
            <a:endParaRPr lang="en-US" sz="2000" b="1" dirty="0"/>
          </a:p>
          <a:p>
            <a:pPr>
              <a:buFont typeface="Wingdings" panose="05000000000000000000" pitchFamily="2" charset="2"/>
              <a:buChar char="§"/>
            </a:pPr>
            <a:r>
              <a:rPr lang="en-US" sz="1400" dirty="0"/>
              <a:t>Classify customers into different segments based on preferences, purchases, or engagement.</a:t>
            </a:r>
            <a:endParaRPr lang="en-US" sz="2000" b="1" dirty="0"/>
          </a:p>
          <a:p>
            <a:pPr>
              <a:buFont typeface="Wingdings" panose="05000000000000000000" pitchFamily="2" charset="2"/>
              <a:buChar char="§"/>
            </a:pPr>
            <a:r>
              <a:rPr lang="en-US" sz="1400" dirty="0"/>
              <a:t>Provide insights for personalized recommendations and marketing strategies.</a:t>
            </a:r>
            <a:endParaRPr lang="en-US" sz="2000" b="1" dirty="0"/>
          </a:p>
          <a:p>
            <a:r>
              <a:rPr lang="en-US" sz="1800" b="1" dirty="0"/>
              <a:t>Demonstrate the Versatility of SVM in Multi-Domain Applications:</a:t>
            </a:r>
          </a:p>
          <a:p>
            <a:pPr>
              <a:buFont typeface="Wingdings" panose="05000000000000000000" pitchFamily="2" charset="2"/>
              <a:buChar char="§"/>
            </a:pPr>
            <a:r>
              <a:rPr lang="en-US" sz="1400" dirty="0"/>
              <a:t>Showcase how SVM can be applied in both healthcare (skin cancer detection) and business (customer insights).</a:t>
            </a:r>
            <a:endParaRPr lang="en-US" sz="2000" dirty="0"/>
          </a:p>
          <a:p>
            <a:r>
              <a:rPr lang="en-US" sz="1800" b="1" dirty="0"/>
              <a:t>Develop a User-Friendly System for Practical Use:</a:t>
            </a:r>
          </a:p>
          <a:p>
            <a:pPr>
              <a:buFont typeface="Wingdings" panose="05000000000000000000" pitchFamily="2" charset="2"/>
              <a:buChar char="§"/>
            </a:pPr>
            <a:r>
              <a:rPr lang="en-US" sz="1400" dirty="0"/>
              <a:t>Create a simple MATLAB-based interface for medical diagnosis and customer analysis</a:t>
            </a:r>
            <a:endParaRPr lang="en-US" sz="2000" b="1" dirty="0"/>
          </a:p>
          <a:p>
            <a:pPr>
              <a:buFont typeface="Wingdings" panose="05000000000000000000" pitchFamily="2" charset="2"/>
              <a:buChar char="§"/>
            </a:pPr>
            <a:r>
              <a:rPr lang="en-US" sz="1400" dirty="0"/>
              <a:t>Ensure the model is easy to use and provides clear insights for end-users.</a:t>
            </a:r>
            <a:endParaRPr lang="en-IN" sz="2000" dirty="0"/>
          </a:p>
        </p:txBody>
      </p:sp>
      <p:sp>
        <p:nvSpPr>
          <p:cNvPr id="4" name="TextBox 3">
            <a:extLst>
              <a:ext uri="{FF2B5EF4-FFF2-40B4-BE49-F238E27FC236}">
                <a16:creationId xmlns:a16="http://schemas.microsoft.com/office/drawing/2014/main" id="{2D912D2E-8028-9BCD-2D88-5C197A342CCC}"/>
              </a:ext>
            </a:extLst>
          </p:cNvPr>
          <p:cNvSpPr txBox="1"/>
          <p:nvPr/>
        </p:nvSpPr>
        <p:spPr>
          <a:xfrm>
            <a:off x="11405419" y="6154994"/>
            <a:ext cx="660059" cy="369332"/>
          </a:xfrm>
          <a:prstGeom prst="rect">
            <a:avLst/>
          </a:prstGeom>
          <a:noFill/>
        </p:spPr>
        <p:txBody>
          <a:bodyPr wrap="square" rtlCol="0">
            <a:spAutoFit/>
          </a:bodyPr>
          <a:lstStyle/>
          <a:p>
            <a:r>
              <a:rPr lang="en-IN" dirty="0"/>
              <a:t> 20</a:t>
            </a:r>
          </a:p>
        </p:txBody>
      </p:sp>
    </p:spTree>
    <p:extLst>
      <p:ext uri="{BB962C8B-B14F-4D97-AF65-F5344CB8AC3E}">
        <p14:creationId xmlns:p14="http://schemas.microsoft.com/office/powerpoint/2010/main" val="2858559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18ADED-08FC-C432-9DD0-FFE8F144A287}"/>
              </a:ext>
            </a:extLst>
          </p:cNvPr>
          <p:cNvSpPr>
            <a:spLocks noGrp="1"/>
          </p:cNvSpPr>
          <p:nvPr>
            <p:ph type="title"/>
          </p:nvPr>
        </p:nvSpPr>
        <p:spPr>
          <a:xfrm>
            <a:off x="839788" y="987426"/>
            <a:ext cx="6475412" cy="1069973"/>
          </a:xfrm>
        </p:spPr>
        <p:txBody>
          <a:bodyPr/>
          <a:lstStyle/>
          <a:p>
            <a:r>
              <a:rPr lang="en-IN" dirty="0"/>
              <a:t>METHODOLOGY:</a:t>
            </a:r>
          </a:p>
        </p:txBody>
      </p:sp>
      <p:pic>
        <p:nvPicPr>
          <p:cNvPr id="8" name="Picture Placeholder 7">
            <a:extLst>
              <a:ext uri="{FF2B5EF4-FFF2-40B4-BE49-F238E27FC236}">
                <a16:creationId xmlns:a16="http://schemas.microsoft.com/office/drawing/2014/main" id="{38249037-3959-B2DB-1561-47109221FE5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368" r="11368"/>
          <a:stretch>
            <a:fillRect/>
          </a:stretch>
        </p:blipFill>
        <p:spPr>
          <a:xfrm>
            <a:off x="7589838" y="987425"/>
            <a:ext cx="3765550" cy="4873625"/>
          </a:xfrm>
        </p:spPr>
      </p:pic>
      <p:sp>
        <p:nvSpPr>
          <p:cNvPr id="6" name="Text Placeholder 5">
            <a:extLst>
              <a:ext uri="{FF2B5EF4-FFF2-40B4-BE49-F238E27FC236}">
                <a16:creationId xmlns:a16="http://schemas.microsoft.com/office/drawing/2014/main" id="{A46A95D5-C2E6-AE81-CFF3-6FE7E052472B}"/>
              </a:ext>
            </a:extLst>
          </p:cNvPr>
          <p:cNvSpPr>
            <a:spLocks noGrp="1"/>
          </p:cNvSpPr>
          <p:nvPr>
            <p:ph type="body" sz="half" idx="2"/>
          </p:nvPr>
        </p:nvSpPr>
        <p:spPr>
          <a:xfrm>
            <a:off x="839788" y="2058986"/>
            <a:ext cx="6475412" cy="3811588"/>
          </a:xfrm>
        </p:spPr>
        <p:txBody>
          <a:bodyPr>
            <a:normAutofit lnSpcReduction="10000"/>
          </a:bodyPr>
          <a:lstStyle/>
          <a:p>
            <a:pPr marL="342900" indent="-342900">
              <a:buFont typeface="+mj-lt"/>
              <a:buAutoNum type="arabicPeriod"/>
            </a:pPr>
            <a:r>
              <a:rPr lang="en-IN" b="1" dirty="0"/>
              <a:t>Dataset Selection &amp; Preprocessing:</a:t>
            </a:r>
            <a:r>
              <a:rPr lang="en-US" dirty="0"/>
              <a:t>Use the </a:t>
            </a:r>
            <a:r>
              <a:rPr lang="en-US" b="1" dirty="0"/>
              <a:t>HAM10000 dataset</a:t>
            </a:r>
            <a:r>
              <a:rPr lang="en-US" dirty="0"/>
              <a:t> for </a:t>
            </a:r>
            <a:r>
              <a:rPr lang="en-US" b="1" dirty="0"/>
              <a:t>skin cancer detection</a:t>
            </a:r>
            <a:r>
              <a:rPr lang="en-US" dirty="0"/>
              <a:t> and a relevant dataset for </a:t>
            </a:r>
            <a:r>
              <a:rPr lang="en-US" b="1" dirty="0"/>
              <a:t>customer insights</a:t>
            </a:r>
            <a:r>
              <a:rPr lang="en-US" dirty="0"/>
              <a:t>.</a:t>
            </a:r>
          </a:p>
          <a:p>
            <a:pPr marL="285750" indent="-285750">
              <a:buFont typeface="Arial" panose="020B0604020202020204" pitchFamily="34" charset="0"/>
              <a:buChar char="•"/>
            </a:pPr>
            <a:r>
              <a:rPr lang="en-US" dirty="0"/>
              <a:t>Perform </a:t>
            </a:r>
            <a:r>
              <a:rPr lang="en-US" b="1" dirty="0"/>
              <a:t>data cleaning, normalization, and feature extraction</a:t>
            </a:r>
            <a:r>
              <a:rPr lang="en-US" dirty="0"/>
              <a:t> for better model accuracy.</a:t>
            </a:r>
            <a:endParaRPr lang="en-IN" dirty="0"/>
          </a:p>
          <a:p>
            <a:r>
              <a:rPr lang="en-IN" b="1" dirty="0"/>
              <a:t>2. Model Implementation in MATLAB:</a:t>
            </a:r>
            <a:r>
              <a:rPr lang="en-US" dirty="0"/>
              <a:t>Implement </a:t>
            </a:r>
            <a:r>
              <a:rPr lang="en-US" b="1" dirty="0"/>
              <a:t>Support Vector Machine (SVM)</a:t>
            </a:r>
            <a:r>
              <a:rPr lang="en-US" dirty="0"/>
              <a:t> for classification of both </a:t>
            </a:r>
            <a:r>
              <a:rPr lang="en-US" b="1" dirty="0"/>
              <a:t>skin cancer images</a:t>
            </a:r>
            <a:r>
              <a:rPr lang="en-US" dirty="0"/>
              <a:t> and </a:t>
            </a:r>
            <a:r>
              <a:rPr lang="en-US" b="1" dirty="0"/>
              <a:t>customer data</a:t>
            </a:r>
            <a:r>
              <a:rPr lang="en-US" dirty="0"/>
              <a:t>.</a:t>
            </a:r>
          </a:p>
          <a:p>
            <a:r>
              <a:rPr lang="en-US" b="1" dirty="0"/>
              <a:t>3. </a:t>
            </a:r>
            <a:r>
              <a:rPr lang="en-IN" b="1" dirty="0"/>
              <a:t>Application in Healthcare &amp; Business</a:t>
            </a:r>
            <a:r>
              <a:rPr lang="en-US" b="1" dirty="0"/>
              <a:t>: </a:t>
            </a:r>
          </a:p>
          <a:p>
            <a:pPr marL="285750" indent="-285750">
              <a:buFont typeface="Arial" panose="020B0604020202020204" pitchFamily="34" charset="0"/>
              <a:buChar char="•"/>
            </a:pPr>
            <a:r>
              <a:rPr lang="en-US" dirty="0"/>
              <a:t>Train the model to classify </a:t>
            </a:r>
            <a:r>
              <a:rPr lang="en-US" b="1" dirty="0"/>
              <a:t>benign vs. malignant skin lesions</a:t>
            </a:r>
            <a:endParaRPr lang="en-IN" b="1" dirty="0"/>
          </a:p>
          <a:p>
            <a:r>
              <a:rPr lang="en-US" dirty="0"/>
              <a:t>4. </a:t>
            </a:r>
            <a:r>
              <a:rPr lang="en-IN" dirty="0"/>
              <a:t>Result Analysis &amp; Evaluation:</a:t>
            </a:r>
            <a:endParaRPr lang="en-US" dirty="0"/>
          </a:p>
          <a:p>
            <a:pPr>
              <a:buFont typeface="Arial" panose="020B0604020202020204" pitchFamily="34" charset="0"/>
              <a:buChar char="•"/>
            </a:pPr>
            <a:r>
              <a:rPr lang="en-US" dirty="0"/>
              <a:t>Evaluate the model’s accuracy using </a:t>
            </a:r>
            <a:r>
              <a:rPr lang="en-US" b="1" dirty="0"/>
              <a:t>metrics like precision, recall, and F1-score</a:t>
            </a:r>
            <a:r>
              <a:rPr lang="en-US" dirty="0"/>
              <a:t>.</a:t>
            </a:r>
          </a:p>
          <a:p>
            <a:pPr marL="285750" indent="-285750">
              <a:buFont typeface="Arial" panose="020B0604020202020204" pitchFamily="34" charset="0"/>
              <a:buChar char="•"/>
            </a:pPr>
            <a:r>
              <a:rPr lang="en-US" dirty="0"/>
              <a:t>Compare SVM with other machine learning models for performance validation.</a:t>
            </a:r>
          </a:p>
        </p:txBody>
      </p:sp>
      <p:sp>
        <p:nvSpPr>
          <p:cNvPr id="2" name="TextBox 1">
            <a:extLst>
              <a:ext uri="{FF2B5EF4-FFF2-40B4-BE49-F238E27FC236}">
                <a16:creationId xmlns:a16="http://schemas.microsoft.com/office/drawing/2014/main" id="{C141E990-5DF3-78E0-7C8F-E5929D3D8375}"/>
              </a:ext>
            </a:extLst>
          </p:cNvPr>
          <p:cNvSpPr txBox="1"/>
          <p:nvPr/>
        </p:nvSpPr>
        <p:spPr>
          <a:xfrm>
            <a:off x="11257935" y="6282813"/>
            <a:ext cx="560439" cy="369332"/>
          </a:xfrm>
          <a:prstGeom prst="rect">
            <a:avLst/>
          </a:prstGeom>
          <a:noFill/>
        </p:spPr>
        <p:txBody>
          <a:bodyPr wrap="square" rtlCol="0">
            <a:spAutoFit/>
          </a:bodyPr>
          <a:lstStyle/>
          <a:p>
            <a:r>
              <a:rPr lang="en-IN" dirty="0"/>
              <a:t>  21</a:t>
            </a:r>
          </a:p>
        </p:txBody>
      </p:sp>
    </p:spTree>
    <p:extLst>
      <p:ext uri="{BB962C8B-B14F-4D97-AF65-F5344CB8AC3E}">
        <p14:creationId xmlns:p14="http://schemas.microsoft.com/office/powerpoint/2010/main" val="2895747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018407-E511-457F-C174-1150A913CF02}"/>
              </a:ext>
            </a:extLst>
          </p:cNvPr>
          <p:cNvSpPr>
            <a:spLocks noGrp="1"/>
          </p:cNvSpPr>
          <p:nvPr>
            <p:ph type="title"/>
          </p:nvPr>
        </p:nvSpPr>
        <p:spPr/>
        <p:txBody>
          <a:bodyPr/>
          <a:lstStyle/>
          <a:p>
            <a:r>
              <a:rPr lang="en-IN" dirty="0"/>
              <a:t>LIMITATIONS</a:t>
            </a:r>
          </a:p>
        </p:txBody>
      </p:sp>
      <p:sp>
        <p:nvSpPr>
          <p:cNvPr id="6" name="Content Placeholder 5">
            <a:extLst>
              <a:ext uri="{FF2B5EF4-FFF2-40B4-BE49-F238E27FC236}">
                <a16:creationId xmlns:a16="http://schemas.microsoft.com/office/drawing/2014/main" id="{20F6A97B-088F-5D3F-3A56-6FFCE8F40547}"/>
              </a:ext>
            </a:extLst>
          </p:cNvPr>
          <p:cNvSpPr>
            <a:spLocks noGrp="1"/>
          </p:cNvSpPr>
          <p:nvPr>
            <p:ph idx="1"/>
          </p:nvPr>
        </p:nvSpPr>
        <p:spPr/>
        <p:txBody>
          <a:bodyPr>
            <a:normAutofit/>
          </a:bodyPr>
          <a:lstStyle/>
          <a:p>
            <a:pPr marL="0" indent="0">
              <a:buNone/>
            </a:pPr>
            <a:r>
              <a:rPr lang="en-IN" sz="1600" dirty="0"/>
              <a:t>1. </a:t>
            </a:r>
            <a:r>
              <a:rPr lang="en-IN" sz="1600" b="1" dirty="0"/>
              <a:t>Computational Complexity:</a:t>
            </a:r>
          </a:p>
          <a:p>
            <a:pPr>
              <a:buFont typeface="Wingdings" panose="05000000000000000000" pitchFamily="2" charset="2"/>
              <a:buChar char="§"/>
            </a:pPr>
            <a:r>
              <a:rPr lang="en-US" sz="1600" dirty="0"/>
              <a:t>SVM requires significant computational power for training, especially with large datasets like </a:t>
            </a:r>
            <a:r>
              <a:rPr lang="en-US" sz="1600" b="1" dirty="0"/>
              <a:t>HAM10000</a:t>
            </a:r>
            <a:r>
              <a:rPr lang="en-US" sz="1600" dirty="0"/>
              <a:t>.</a:t>
            </a:r>
            <a:endParaRPr lang="en-IN" sz="1600" dirty="0"/>
          </a:p>
          <a:p>
            <a:pPr>
              <a:buFont typeface="Wingdings" panose="05000000000000000000" pitchFamily="2" charset="2"/>
              <a:buChar char="§"/>
            </a:pPr>
            <a:r>
              <a:rPr lang="en-US" sz="1600" dirty="0"/>
              <a:t>Processing thousands of images can be </a:t>
            </a:r>
            <a:r>
              <a:rPr lang="en-US" sz="1600" b="1" dirty="0"/>
              <a:t>time-consuming and memory-intensive</a:t>
            </a:r>
            <a:r>
              <a:rPr lang="en-US" sz="1600" dirty="0"/>
              <a:t>.</a:t>
            </a:r>
            <a:endParaRPr lang="en-IN" sz="1600" dirty="0"/>
          </a:p>
          <a:p>
            <a:pPr marL="0" indent="0">
              <a:buNone/>
            </a:pPr>
            <a:r>
              <a:rPr lang="en-IN" sz="1600" dirty="0"/>
              <a:t>2. </a:t>
            </a:r>
            <a:r>
              <a:rPr lang="en-IN" sz="1600" b="1" dirty="0"/>
              <a:t>Feature Selection Challenges:</a:t>
            </a:r>
          </a:p>
          <a:p>
            <a:pPr>
              <a:buFont typeface="Wingdings" panose="05000000000000000000" pitchFamily="2" charset="2"/>
              <a:buChar char="§"/>
            </a:pPr>
            <a:r>
              <a:rPr lang="en-US" sz="1600" dirty="0"/>
              <a:t>The accuracy of SVM depends on selecting the </a:t>
            </a:r>
            <a:r>
              <a:rPr lang="en-US" sz="1600" b="1" dirty="0"/>
              <a:t>right features</a:t>
            </a:r>
            <a:r>
              <a:rPr lang="en-US" sz="1600" dirty="0"/>
              <a:t> from images and customer data.</a:t>
            </a:r>
            <a:endParaRPr lang="en-IN" sz="1600" dirty="0"/>
          </a:p>
          <a:p>
            <a:pPr>
              <a:buFont typeface="Wingdings" panose="05000000000000000000" pitchFamily="2" charset="2"/>
              <a:buChar char="§"/>
            </a:pPr>
            <a:r>
              <a:rPr lang="en-US" sz="1600" dirty="0"/>
              <a:t>Poor feature selection may lead to </a:t>
            </a:r>
            <a:r>
              <a:rPr lang="en-US" sz="1600" b="1" dirty="0"/>
              <a:t>misclassification or reduced performance</a:t>
            </a:r>
            <a:r>
              <a:rPr lang="en-US" sz="1600" dirty="0"/>
              <a:t>.</a:t>
            </a:r>
            <a:endParaRPr lang="en-IN" sz="1600" dirty="0"/>
          </a:p>
          <a:p>
            <a:pPr marL="0" indent="0">
              <a:buNone/>
            </a:pPr>
            <a:r>
              <a:rPr lang="en-IN" sz="1600" b="1" dirty="0"/>
              <a:t>3. Kernel Selection Sensitivity:</a:t>
            </a:r>
          </a:p>
          <a:p>
            <a:pPr>
              <a:buFont typeface="Wingdings" panose="05000000000000000000" pitchFamily="2" charset="2"/>
              <a:buChar char="§"/>
            </a:pPr>
            <a:r>
              <a:rPr lang="en-US" sz="1600" dirty="0"/>
              <a:t>The choice of the </a:t>
            </a:r>
            <a:r>
              <a:rPr lang="en-US" sz="1600" b="1" dirty="0"/>
              <a:t>SVM kernel (linear, RBF, etc.)</a:t>
            </a:r>
            <a:r>
              <a:rPr lang="en-US" sz="1600" dirty="0"/>
              <a:t> impacts performance.</a:t>
            </a:r>
          </a:p>
          <a:p>
            <a:pPr>
              <a:buFont typeface="Wingdings" panose="05000000000000000000" pitchFamily="2" charset="2"/>
              <a:buChar char="§"/>
            </a:pPr>
            <a:r>
              <a:rPr lang="en-US" sz="1600" dirty="0"/>
              <a:t>Selecting the wrong kernel may </a:t>
            </a:r>
            <a:r>
              <a:rPr lang="en-US" sz="1600" b="1" dirty="0"/>
              <a:t>lower classification accuracy</a:t>
            </a:r>
            <a:r>
              <a:rPr lang="en-US" sz="1600" dirty="0"/>
              <a:t>.</a:t>
            </a:r>
          </a:p>
          <a:p>
            <a:pPr marL="0" indent="0">
              <a:buNone/>
            </a:pPr>
            <a:r>
              <a:rPr lang="en-IN" sz="1600" dirty="0"/>
              <a:t>4. </a:t>
            </a:r>
            <a:r>
              <a:rPr lang="en-IN" sz="1600" b="1" dirty="0"/>
              <a:t>Limited Scalability:</a:t>
            </a:r>
          </a:p>
          <a:p>
            <a:pPr>
              <a:buFont typeface="Wingdings" panose="05000000000000000000" pitchFamily="2" charset="2"/>
              <a:buChar char="§"/>
            </a:pPr>
            <a:r>
              <a:rPr lang="en-US" sz="1600" dirty="0"/>
              <a:t>As the dataset size grows, </a:t>
            </a:r>
            <a:r>
              <a:rPr lang="en-US" sz="1600" b="1" dirty="0"/>
              <a:t>SVM struggles to handle large-scale real-time applications</a:t>
            </a:r>
            <a:r>
              <a:rPr lang="en-US" sz="1600" dirty="0"/>
              <a:t> efficiently.</a:t>
            </a:r>
          </a:p>
          <a:p>
            <a:pPr>
              <a:buFont typeface="Wingdings" panose="05000000000000000000" pitchFamily="2" charset="2"/>
              <a:buChar char="§"/>
            </a:pPr>
            <a:r>
              <a:rPr lang="en-US" sz="1600" dirty="0"/>
              <a:t>It is not as effective for handling </a:t>
            </a:r>
            <a:r>
              <a:rPr lang="en-US" sz="1600" b="1" dirty="0"/>
              <a:t>big data applications</a:t>
            </a:r>
            <a:r>
              <a:rPr lang="en-US" sz="1600" dirty="0"/>
              <a:t> without optimization techniques.</a:t>
            </a:r>
            <a:endParaRPr lang="en-IN" sz="1600" dirty="0"/>
          </a:p>
        </p:txBody>
      </p:sp>
      <p:sp>
        <p:nvSpPr>
          <p:cNvPr id="2" name="TextBox 1">
            <a:extLst>
              <a:ext uri="{FF2B5EF4-FFF2-40B4-BE49-F238E27FC236}">
                <a16:creationId xmlns:a16="http://schemas.microsoft.com/office/drawing/2014/main" id="{C794828F-8475-C5FE-A5E3-2269A46B0CE8}"/>
              </a:ext>
            </a:extLst>
          </p:cNvPr>
          <p:cNvSpPr txBox="1"/>
          <p:nvPr/>
        </p:nvSpPr>
        <p:spPr>
          <a:xfrm>
            <a:off x="11307097" y="6357668"/>
            <a:ext cx="501445" cy="369332"/>
          </a:xfrm>
          <a:prstGeom prst="rect">
            <a:avLst/>
          </a:prstGeom>
          <a:noFill/>
        </p:spPr>
        <p:txBody>
          <a:bodyPr wrap="square" rtlCol="0">
            <a:spAutoFit/>
          </a:bodyPr>
          <a:lstStyle/>
          <a:p>
            <a:r>
              <a:rPr lang="en-IN" dirty="0"/>
              <a:t> 22</a:t>
            </a:r>
          </a:p>
        </p:txBody>
      </p:sp>
    </p:spTree>
    <p:extLst>
      <p:ext uri="{BB962C8B-B14F-4D97-AF65-F5344CB8AC3E}">
        <p14:creationId xmlns:p14="http://schemas.microsoft.com/office/powerpoint/2010/main" val="1418639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30AC-86C0-1C25-4B6F-A4824B6C6BF2}"/>
              </a:ext>
            </a:extLst>
          </p:cNvPr>
          <p:cNvSpPr>
            <a:spLocks noGrp="1"/>
          </p:cNvSpPr>
          <p:nvPr>
            <p:ph type="title"/>
          </p:nvPr>
        </p:nvSpPr>
        <p:spPr/>
        <p:txBody>
          <a:bodyPr/>
          <a:lstStyle/>
          <a:p>
            <a:r>
              <a:rPr lang="en-IN" dirty="0"/>
              <a:t>📅 Project Timeline</a:t>
            </a:r>
          </a:p>
        </p:txBody>
      </p:sp>
      <p:sp>
        <p:nvSpPr>
          <p:cNvPr id="3" name="Content Placeholder 2">
            <a:extLst>
              <a:ext uri="{FF2B5EF4-FFF2-40B4-BE49-F238E27FC236}">
                <a16:creationId xmlns:a16="http://schemas.microsoft.com/office/drawing/2014/main" id="{0F8C4C48-D84C-6E0A-EE83-FE15ED12A174}"/>
              </a:ext>
            </a:extLst>
          </p:cNvPr>
          <p:cNvSpPr>
            <a:spLocks noGrp="1"/>
          </p:cNvSpPr>
          <p:nvPr>
            <p:ph idx="1"/>
          </p:nvPr>
        </p:nvSpPr>
        <p:spPr/>
        <p:txBody>
          <a:bodyPr>
            <a:normAutofit/>
          </a:bodyPr>
          <a:lstStyle/>
          <a:p>
            <a:r>
              <a:rPr lang="en-US" sz="2400" b="1" dirty="0"/>
              <a:t>Week 1-2:</a:t>
            </a:r>
            <a:r>
              <a:rPr lang="en-US" sz="2400" dirty="0"/>
              <a:t> Research &amp; Data Collection:</a:t>
            </a:r>
          </a:p>
          <a:p>
            <a:pPr>
              <a:buFont typeface="Wingdings" panose="05000000000000000000" pitchFamily="2" charset="2"/>
              <a:buChar char="Ø"/>
            </a:pPr>
            <a:r>
              <a:rPr lang="en-US" sz="2400" dirty="0"/>
              <a:t>Study </a:t>
            </a:r>
            <a:r>
              <a:rPr lang="en-US" sz="2400" b="1" dirty="0"/>
              <a:t>SVM</a:t>
            </a:r>
            <a:r>
              <a:rPr lang="en-US" sz="2400" dirty="0"/>
              <a:t> and collect </a:t>
            </a:r>
            <a:r>
              <a:rPr lang="en-US" sz="2400" b="1" dirty="0"/>
              <a:t>HAM10000 &amp; customer data</a:t>
            </a:r>
            <a:r>
              <a:rPr lang="en-US" sz="2400" dirty="0"/>
              <a:t>.</a:t>
            </a:r>
          </a:p>
          <a:p>
            <a:r>
              <a:rPr lang="en-US" sz="2400" b="1" dirty="0"/>
              <a:t>Week 3-4:</a:t>
            </a:r>
            <a:r>
              <a:rPr lang="en-US" sz="2400" dirty="0"/>
              <a:t> Data Preprocessing &amp; Feature Extraction:</a:t>
            </a:r>
          </a:p>
          <a:p>
            <a:pPr>
              <a:buFont typeface="Wingdings" panose="05000000000000000000" pitchFamily="2" charset="2"/>
              <a:buChar char="Ø"/>
            </a:pPr>
            <a:r>
              <a:rPr lang="en-US" sz="2400" dirty="0"/>
              <a:t>Organize images, extract features, and clean customer data.</a:t>
            </a:r>
          </a:p>
          <a:p>
            <a:r>
              <a:rPr lang="en-IN" sz="2400" b="1" dirty="0"/>
              <a:t>Week 5-6:</a:t>
            </a:r>
            <a:r>
              <a:rPr lang="en-IN" sz="2400" dirty="0"/>
              <a:t> Model Training</a:t>
            </a:r>
            <a:r>
              <a:rPr lang="en-US" sz="2400" dirty="0"/>
              <a:t>:</a:t>
            </a:r>
          </a:p>
          <a:p>
            <a:pPr>
              <a:buFont typeface="Wingdings" panose="05000000000000000000" pitchFamily="2" charset="2"/>
              <a:buChar char="Ø"/>
            </a:pPr>
            <a:r>
              <a:rPr lang="en-US" sz="2400" dirty="0"/>
              <a:t>Train </a:t>
            </a:r>
            <a:r>
              <a:rPr lang="en-US" sz="2400" b="1" dirty="0"/>
              <a:t>SVM models</a:t>
            </a:r>
            <a:r>
              <a:rPr lang="en-US" sz="2400" dirty="0"/>
              <a:t> for skin cancer detection &amp; customer insights.</a:t>
            </a:r>
          </a:p>
          <a:p>
            <a:r>
              <a:rPr lang="en-IN" sz="2400" b="1" dirty="0"/>
              <a:t>Week 7-8:</a:t>
            </a:r>
            <a:r>
              <a:rPr lang="en-IN" sz="2400" dirty="0"/>
              <a:t> Testing &amp; Optimization</a:t>
            </a:r>
            <a:r>
              <a:rPr lang="en-US" sz="2400" dirty="0"/>
              <a:t>:</a:t>
            </a:r>
          </a:p>
          <a:p>
            <a:pPr>
              <a:buFont typeface="Wingdings" panose="05000000000000000000" pitchFamily="2" charset="2"/>
              <a:buChar char="Ø"/>
            </a:pPr>
            <a:r>
              <a:rPr lang="en-US" sz="2400" dirty="0"/>
              <a:t>Evaluate performance using </a:t>
            </a:r>
            <a:r>
              <a:rPr lang="en-US" sz="2400" b="1" dirty="0"/>
              <a:t>accuracy, precision, and recall</a:t>
            </a:r>
            <a:r>
              <a:rPr lang="en-US" sz="2400" dirty="0"/>
              <a:t>.</a:t>
            </a:r>
          </a:p>
          <a:p>
            <a:r>
              <a:rPr lang="en-IN" sz="2400" b="1" dirty="0"/>
              <a:t>Week 9:</a:t>
            </a:r>
            <a:r>
              <a:rPr lang="en-IN" sz="2400" dirty="0"/>
              <a:t> Integration &amp; Finalization:</a:t>
            </a:r>
          </a:p>
          <a:p>
            <a:pPr>
              <a:buFont typeface="Wingdings" panose="05000000000000000000" pitchFamily="2" charset="2"/>
              <a:buChar char="Ø"/>
            </a:pPr>
            <a:r>
              <a:rPr lang="en-US" sz="2400" dirty="0"/>
              <a:t>Combine models, refine results, and prepare </a:t>
            </a:r>
            <a:r>
              <a:rPr lang="en-US" sz="2400" b="1" dirty="0"/>
              <a:t>report &amp; presentation</a:t>
            </a:r>
            <a:r>
              <a:rPr lang="en-US" sz="2400" dirty="0"/>
              <a:t>.</a:t>
            </a:r>
            <a:endParaRPr lang="en-IN" sz="2400" dirty="0"/>
          </a:p>
          <a:p>
            <a:pPr>
              <a:buFont typeface="Wingdings" panose="05000000000000000000" pitchFamily="2" charset="2"/>
              <a:buChar char="Ø"/>
            </a:pPr>
            <a:endParaRPr lang="en-IN" dirty="0"/>
          </a:p>
        </p:txBody>
      </p:sp>
      <p:sp>
        <p:nvSpPr>
          <p:cNvPr id="4" name="TextBox 3">
            <a:extLst>
              <a:ext uri="{FF2B5EF4-FFF2-40B4-BE49-F238E27FC236}">
                <a16:creationId xmlns:a16="http://schemas.microsoft.com/office/drawing/2014/main" id="{B8BB9EFB-43F3-5DAC-0972-592469AFF072}"/>
              </a:ext>
            </a:extLst>
          </p:cNvPr>
          <p:cNvSpPr txBox="1"/>
          <p:nvPr/>
        </p:nvSpPr>
        <p:spPr>
          <a:xfrm>
            <a:off x="11041626" y="6213987"/>
            <a:ext cx="609600" cy="383458"/>
          </a:xfrm>
          <a:prstGeom prst="rect">
            <a:avLst/>
          </a:prstGeom>
          <a:noFill/>
        </p:spPr>
        <p:txBody>
          <a:bodyPr wrap="square" rtlCol="0">
            <a:spAutoFit/>
          </a:bodyPr>
          <a:lstStyle/>
          <a:p>
            <a:r>
              <a:rPr lang="en-IN" dirty="0"/>
              <a:t>  23</a:t>
            </a:r>
          </a:p>
        </p:txBody>
      </p:sp>
    </p:spTree>
    <p:extLst>
      <p:ext uri="{BB962C8B-B14F-4D97-AF65-F5344CB8AC3E}">
        <p14:creationId xmlns:p14="http://schemas.microsoft.com/office/powerpoint/2010/main" val="1959971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ED0C-C475-B41C-24E2-6866D1141CE8}"/>
              </a:ext>
            </a:extLst>
          </p:cNvPr>
          <p:cNvSpPr>
            <a:spLocks noGrp="1"/>
          </p:cNvSpPr>
          <p:nvPr>
            <p:ph type="title"/>
          </p:nvPr>
        </p:nvSpPr>
        <p:spPr/>
        <p:txBody>
          <a:bodyPr/>
          <a:lstStyle/>
          <a:p>
            <a:r>
              <a:rPr lang="en-IN" dirty="0"/>
              <a:t>CONCLUSION</a:t>
            </a:r>
          </a:p>
        </p:txBody>
      </p:sp>
      <p:sp>
        <p:nvSpPr>
          <p:cNvPr id="4" name="Rectangle 1">
            <a:extLst>
              <a:ext uri="{FF2B5EF4-FFF2-40B4-BE49-F238E27FC236}">
                <a16:creationId xmlns:a16="http://schemas.microsoft.com/office/drawing/2014/main" id="{CFA28690-5356-87D6-8B6E-B7DBA4BECF6B}"/>
              </a:ext>
            </a:extLst>
          </p:cNvPr>
          <p:cNvSpPr>
            <a:spLocks noGrp="1" noChangeArrowheads="1"/>
          </p:cNvSpPr>
          <p:nvPr>
            <p:ph idx="1"/>
          </p:nvPr>
        </p:nvSpPr>
        <p:spPr bwMode="auto">
          <a:xfrm>
            <a:off x="223520" y="1779665"/>
            <a:ext cx="1103376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Support Vector Machine (SVM)</a:t>
            </a:r>
            <a:r>
              <a:rPr kumimoji="0" lang="en-US" altLang="en-US" sz="1800" b="0" i="0" u="none" strike="noStrike" cap="none" normalizeH="0" baseline="0" dirty="0">
                <a:ln>
                  <a:noFill/>
                </a:ln>
                <a:solidFill>
                  <a:schemeClr val="tx1"/>
                </a:solidFill>
                <a:effectLst/>
                <a:latin typeface="Arial" panose="020B0604020202020204" pitchFamily="34" charset="0"/>
              </a:rPr>
              <a:t> in </a:t>
            </a:r>
            <a:r>
              <a:rPr kumimoji="0" lang="en-US" altLang="en-US" sz="1800" b="1" i="0" u="none" strike="noStrike" cap="none" normalizeH="0" baseline="0" dirty="0">
                <a:ln>
                  <a:noFill/>
                </a:ln>
                <a:solidFill>
                  <a:schemeClr val="tx1"/>
                </a:solidFill>
                <a:effectLst/>
                <a:latin typeface="Arial" panose="020B0604020202020204" pitchFamily="34" charset="0"/>
              </a:rPr>
              <a:t>skin cancer detection</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customer insights analysis</a:t>
            </a:r>
            <a:r>
              <a:rPr kumimoji="0" lang="en-US" altLang="en-US" sz="1800" b="0" i="0" u="none" strike="noStrike" cap="none" normalizeH="0" baseline="0" dirty="0">
                <a:ln>
                  <a:noFill/>
                </a:ln>
                <a:solidFill>
                  <a:schemeClr val="tx1"/>
                </a:solidFill>
                <a:effectLst/>
                <a:latin typeface="Arial" panose="020B0604020202020204" pitchFamily="34" charset="0"/>
              </a:rPr>
              <a:t> using the </a:t>
            </a:r>
            <a:r>
              <a:rPr kumimoji="0" lang="en-US" altLang="en-US" sz="1800" b="1" i="0" u="none" strike="noStrike" cap="none" normalizeH="0" baseline="0" dirty="0">
                <a:ln>
                  <a:noFill/>
                </a:ln>
                <a:solidFill>
                  <a:schemeClr val="tx1"/>
                </a:solidFill>
                <a:effectLst/>
                <a:latin typeface="Arial" panose="020B0604020202020204" pitchFamily="34" charset="0"/>
              </a:rPr>
              <a:t>HAM10000 dataset</a:t>
            </a:r>
            <a:r>
              <a:rPr kumimoji="0" lang="en-US" altLang="en-US" sz="1800" b="0" i="0" u="none" strike="noStrike" cap="none" normalizeH="0" baseline="0" dirty="0">
                <a:ln>
                  <a:noFill/>
                </a:ln>
                <a:solidFill>
                  <a:schemeClr val="tx1"/>
                </a:solidFill>
                <a:effectLst/>
                <a:latin typeface="Arial" panose="020B0604020202020204" pitchFamily="34" charset="0"/>
              </a:rPr>
              <a:t>. By applying </a:t>
            </a:r>
            <a:r>
              <a:rPr kumimoji="0" lang="en-US" altLang="en-US" sz="1800" b="1" i="0" u="none" strike="noStrike" cap="none" normalizeH="0" baseline="0" dirty="0">
                <a:ln>
                  <a:noFill/>
                </a:ln>
                <a:solidFill>
                  <a:schemeClr val="tx1"/>
                </a:solidFill>
                <a:effectLst/>
                <a:latin typeface="Arial" panose="020B0604020202020204" pitchFamily="34" charset="0"/>
              </a:rPr>
              <a:t>feature extraction and classification techniques</a:t>
            </a:r>
            <a:r>
              <a:rPr kumimoji="0" lang="en-US" altLang="en-US" sz="1800" b="0" i="0" u="none" strike="noStrike" cap="none" normalizeH="0" baseline="0" dirty="0">
                <a:ln>
                  <a:noFill/>
                </a:ln>
                <a:solidFill>
                  <a:schemeClr val="tx1"/>
                </a:solidFill>
                <a:effectLst/>
                <a:latin typeface="Arial" panose="020B0604020202020204" pitchFamily="34" charset="0"/>
              </a:rPr>
              <a:t>, SVM provides a reliable, computationally efficient solution for distinguishing </a:t>
            </a:r>
            <a:r>
              <a:rPr kumimoji="0" lang="en-US" altLang="en-US" sz="1800" b="1" i="0" u="none" strike="noStrike" cap="none" normalizeH="0" baseline="0" dirty="0">
                <a:ln>
                  <a:noFill/>
                </a:ln>
                <a:solidFill>
                  <a:schemeClr val="tx1"/>
                </a:solidFill>
                <a:effectLst/>
                <a:latin typeface="Arial" panose="020B0604020202020204" pitchFamily="34" charset="0"/>
              </a:rPr>
              <a:t>benign and malignant skin lesions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Despite </a:t>
            </a:r>
            <a:r>
              <a:rPr kumimoji="0" lang="en-US" altLang="en-US" sz="1800" b="1" i="0" u="none" strike="noStrike" cap="none" normalizeH="0" baseline="0" dirty="0">
                <a:ln>
                  <a:noFill/>
                </a:ln>
                <a:solidFill>
                  <a:schemeClr val="tx1"/>
                </a:solidFill>
                <a:effectLst/>
                <a:latin typeface="Arial" panose="020B0604020202020204" pitchFamily="34" charset="0"/>
              </a:rPr>
              <a:t>challenges like feature selection and computational cost</a:t>
            </a:r>
            <a:r>
              <a:rPr kumimoji="0" lang="en-US" altLang="en-US" sz="1800" b="0" i="0" u="none" strike="noStrike" cap="none" normalizeH="0" baseline="0" dirty="0">
                <a:ln>
                  <a:noFill/>
                </a:ln>
                <a:solidFill>
                  <a:schemeClr val="tx1"/>
                </a:solidFill>
                <a:effectLst/>
                <a:latin typeface="Arial" panose="020B0604020202020204" pitchFamily="34" charset="0"/>
              </a:rPr>
              <a:t>, SVM remains a strong choice due to its </a:t>
            </a:r>
            <a:r>
              <a:rPr kumimoji="0" lang="en-US" altLang="en-US" sz="1800" b="1" i="0" u="none" strike="noStrike" cap="none" normalizeH="0" baseline="0" dirty="0">
                <a:ln>
                  <a:noFill/>
                </a:ln>
                <a:solidFill>
                  <a:schemeClr val="tx1"/>
                </a:solidFill>
                <a:effectLst/>
                <a:latin typeface="Arial" panose="020B0604020202020204" pitchFamily="34" charset="0"/>
              </a:rPr>
              <a:t>accuracy, scalability for medical image classification, and ease of implementation in MATLAB</a:t>
            </a:r>
            <a:r>
              <a:rPr kumimoji="0" lang="en-US" altLang="en-US" sz="1800" b="0" i="0" u="none" strike="noStrike" cap="none" normalizeH="0" baseline="0" dirty="0">
                <a:ln>
                  <a:noFill/>
                </a:ln>
                <a:solidFill>
                  <a:schemeClr val="tx1"/>
                </a:solidFill>
                <a:effectLst/>
                <a:latin typeface="Arial" panose="020B0604020202020204" pitchFamily="34" charset="0"/>
              </a:rPr>
              <a:t>. Future enhancements could include </a:t>
            </a:r>
            <a:r>
              <a:rPr kumimoji="0" lang="en-US" altLang="en-US" sz="1800" b="1" i="0" u="none" strike="noStrike" cap="none" normalizeH="0" baseline="0" dirty="0">
                <a:ln>
                  <a:noFill/>
                </a:ln>
                <a:solidFill>
                  <a:schemeClr val="tx1"/>
                </a:solidFill>
                <a:effectLst/>
                <a:latin typeface="Arial" panose="020B0604020202020204" pitchFamily="34" charset="0"/>
              </a:rPr>
              <a:t>optimizing feature selection techniques and integrating larger datasets</a:t>
            </a:r>
            <a:r>
              <a:rPr kumimoji="0" lang="en-US" altLang="en-US" sz="1800" b="0" i="0" u="none" strike="noStrike" cap="none" normalizeH="0" baseline="0" dirty="0">
                <a:ln>
                  <a:noFill/>
                </a:ln>
                <a:solidFill>
                  <a:schemeClr val="tx1"/>
                </a:solidFill>
                <a:effectLst/>
                <a:latin typeface="Arial" panose="020B0604020202020204" pitchFamily="34" charset="0"/>
              </a:rPr>
              <a:t> to improve real-world applicability</a:t>
            </a:r>
          </a:p>
        </p:txBody>
      </p:sp>
      <p:sp>
        <p:nvSpPr>
          <p:cNvPr id="3" name="TextBox 2">
            <a:extLst>
              <a:ext uri="{FF2B5EF4-FFF2-40B4-BE49-F238E27FC236}">
                <a16:creationId xmlns:a16="http://schemas.microsoft.com/office/drawing/2014/main" id="{E3478144-FE12-0509-B8AD-5214EE1A2101}"/>
              </a:ext>
            </a:extLst>
          </p:cNvPr>
          <p:cNvSpPr txBox="1"/>
          <p:nvPr/>
        </p:nvSpPr>
        <p:spPr>
          <a:xfrm>
            <a:off x="10933471" y="6263148"/>
            <a:ext cx="648929" cy="383458"/>
          </a:xfrm>
          <a:prstGeom prst="rect">
            <a:avLst/>
          </a:prstGeom>
          <a:noFill/>
        </p:spPr>
        <p:txBody>
          <a:bodyPr wrap="square" rtlCol="0">
            <a:spAutoFit/>
          </a:bodyPr>
          <a:lstStyle/>
          <a:p>
            <a:r>
              <a:rPr lang="en-IN" dirty="0"/>
              <a:t>  24</a:t>
            </a:r>
          </a:p>
        </p:txBody>
      </p:sp>
    </p:spTree>
    <p:extLst>
      <p:ext uri="{BB962C8B-B14F-4D97-AF65-F5344CB8AC3E}">
        <p14:creationId xmlns:p14="http://schemas.microsoft.com/office/powerpoint/2010/main" val="1590329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E3B4E73-F327-4B32-178A-86E065DCC55F}"/>
              </a:ext>
            </a:extLst>
          </p:cNvPr>
          <p:cNvSpPr>
            <a:spLocks noGrp="1"/>
          </p:cNvSpPr>
          <p:nvPr>
            <p:ph idx="1"/>
          </p:nvPr>
        </p:nvSpPr>
        <p:spPr/>
        <p:txBody>
          <a:bodyPr>
            <a:normAutofit/>
          </a:bodyPr>
          <a:lstStyle/>
          <a:p>
            <a:pPr algn="ctr"/>
            <a:endParaRPr lang="en-IN" sz="9600" dirty="0"/>
          </a:p>
          <a:p>
            <a:pPr marL="0" indent="0" algn="ctr">
              <a:buNone/>
            </a:pPr>
            <a:endParaRPr lang="en-IN" sz="9600" dirty="0"/>
          </a:p>
          <a:p>
            <a:pPr marL="0" indent="0" algn="ctr">
              <a:buNone/>
            </a:pPr>
            <a:r>
              <a:rPr lang="en-IN" sz="9600" dirty="0"/>
              <a:t>THANKYOU</a:t>
            </a:r>
          </a:p>
        </p:txBody>
      </p:sp>
    </p:spTree>
    <p:extLst>
      <p:ext uri="{BB962C8B-B14F-4D97-AF65-F5344CB8AC3E}">
        <p14:creationId xmlns:p14="http://schemas.microsoft.com/office/powerpoint/2010/main" val="372131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8CF9-1848-6937-D7E6-D56C1449CB8A}"/>
              </a:ext>
            </a:extLst>
          </p:cNvPr>
          <p:cNvSpPr>
            <a:spLocks noGrp="1"/>
          </p:cNvSpPr>
          <p:nvPr>
            <p:ph type="title"/>
          </p:nvPr>
        </p:nvSpPr>
        <p:spPr>
          <a:xfrm>
            <a:off x="836613" y="349045"/>
            <a:ext cx="6770379" cy="1600200"/>
          </a:xfrm>
        </p:spPr>
        <p:txBody>
          <a:bodyPr/>
          <a:lstStyle/>
          <a:p>
            <a:r>
              <a:rPr lang="en-US" dirty="0"/>
              <a:t>Software, Tools &amp; Languages Used in the Project</a:t>
            </a:r>
            <a:endParaRPr lang="en-IN" dirty="0"/>
          </a:p>
        </p:txBody>
      </p:sp>
      <p:sp>
        <p:nvSpPr>
          <p:cNvPr id="5" name="Text Placeholder 4">
            <a:extLst>
              <a:ext uri="{FF2B5EF4-FFF2-40B4-BE49-F238E27FC236}">
                <a16:creationId xmlns:a16="http://schemas.microsoft.com/office/drawing/2014/main" id="{3D582E26-774B-845A-ED17-20FD55E1C50E}"/>
              </a:ext>
            </a:extLst>
          </p:cNvPr>
          <p:cNvSpPr>
            <a:spLocks noGrp="1"/>
          </p:cNvSpPr>
          <p:nvPr>
            <p:ph type="body" sz="half" idx="2"/>
          </p:nvPr>
        </p:nvSpPr>
        <p:spPr>
          <a:xfrm>
            <a:off x="839788" y="2057400"/>
            <a:ext cx="6770380" cy="3811588"/>
          </a:xfrm>
        </p:spPr>
        <p:txBody>
          <a:bodyPr>
            <a:normAutofit lnSpcReduction="10000"/>
          </a:bodyPr>
          <a:lstStyle/>
          <a:p>
            <a:pPr marL="285750" indent="-285750">
              <a:buFont typeface="Arial" panose="020B0604020202020204" pitchFamily="34" charset="0"/>
              <a:buChar char="•"/>
            </a:pPr>
            <a:r>
              <a:rPr lang="en-US" b="1" dirty="0"/>
              <a:t>Programming Language:</a:t>
            </a:r>
            <a:r>
              <a:rPr lang="en-US" dirty="0"/>
              <a:t> MATLAB (for implementing machine learning and image processing).</a:t>
            </a:r>
          </a:p>
          <a:p>
            <a:pPr marL="285750" indent="-285750">
              <a:buFont typeface="Arial" panose="020B0604020202020204" pitchFamily="34" charset="0"/>
              <a:buChar char="•"/>
            </a:pPr>
            <a:r>
              <a:rPr lang="en-US" b="1" dirty="0"/>
              <a:t>Software:</a:t>
            </a:r>
            <a:r>
              <a:rPr lang="en-US" dirty="0"/>
              <a:t> MATLAB (used for coding, training models, and visualizing results).</a:t>
            </a:r>
          </a:p>
          <a:p>
            <a:pPr marL="285750" indent="-285750">
              <a:buFont typeface="Arial" panose="020B0604020202020204" pitchFamily="34" charset="0"/>
              <a:buChar char="•"/>
            </a:pPr>
            <a:r>
              <a:rPr lang="en-IN" b="1" dirty="0"/>
              <a:t>Dataset:</a:t>
            </a:r>
            <a:r>
              <a:rPr lang="en-IN" dirty="0"/>
              <a:t> HAM10000 (contains medical images for skin cancer detection).</a:t>
            </a:r>
            <a:endParaRPr lang="en-US" dirty="0"/>
          </a:p>
          <a:p>
            <a:pPr marL="285750" indent="-285750">
              <a:buFont typeface="Arial" panose="020B0604020202020204" pitchFamily="34" charset="0"/>
              <a:buChar char="•"/>
            </a:pPr>
            <a:r>
              <a:rPr lang="en-US" b="1" dirty="0"/>
              <a:t>Machine Learning Algorithm:</a:t>
            </a:r>
            <a:r>
              <a:rPr lang="en-US" dirty="0"/>
              <a:t> Support Vector Machine (SVM) (for classification tasks).</a:t>
            </a:r>
          </a:p>
          <a:p>
            <a:pPr marL="285750" indent="-285750">
              <a:buFont typeface="Arial" panose="020B0604020202020204" pitchFamily="34" charset="0"/>
              <a:buChar char="•"/>
            </a:pPr>
            <a:r>
              <a:rPr lang="en-IN" dirty="0"/>
              <a:t>Libraries &amp; Toolboxes:</a:t>
            </a:r>
          </a:p>
          <a:p>
            <a:pPr marL="285750" indent="-285750">
              <a:buFont typeface="Wingdings" panose="05000000000000000000" pitchFamily="2" charset="2"/>
              <a:buChar char="§"/>
            </a:pPr>
            <a:r>
              <a:rPr lang="en-US" b="1" dirty="0"/>
              <a:t>Image Processing Toolbox</a:t>
            </a:r>
            <a:r>
              <a:rPr lang="en-US" dirty="0"/>
              <a:t> (for handling and preprocessing medical images).</a:t>
            </a:r>
            <a:endParaRPr lang="en-IN" dirty="0"/>
          </a:p>
          <a:p>
            <a:pPr marL="285750" indent="-285750">
              <a:buFont typeface="Wingdings" panose="05000000000000000000" pitchFamily="2" charset="2"/>
              <a:buChar char="§"/>
            </a:pPr>
            <a:r>
              <a:rPr lang="en-US" b="1" dirty="0"/>
              <a:t>Statistics and Machine Learning Toolbox</a:t>
            </a:r>
            <a:r>
              <a:rPr lang="en-US" dirty="0"/>
              <a:t> (for implementing and training SVM).</a:t>
            </a:r>
            <a:endParaRPr lang="en-IN" dirty="0"/>
          </a:p>
          <a:p>
            <a:pPr marL="285750" indent="-285750">
              <a:buFont typeface="Wingdings" panose="05000000000000000000" pitchFamily="2" charset="2"/>
              <a:buChar char="§"/>
            </a:pPr>
            <a:r>
              <a:rPr lang="en-US" b="1" dirty="0"/>
              <a:t>MATLAB’s built-in functions</a:t>
            </a:r>
            <a:r>
              <a:rPr lang="en-US" dirty="0"/>
              <a:t> (for data classification, visualization, and accuracy evaluation).                                       </a:t>
            </a:r>
            <a:endParaRPr lang="en-IN" dirty="0"/>
          </a:p>
        </p:txBody>
      </p:sp>
      <p:pic>
        <p:nvPicPr>
          <p:cNvPr id="9" name="Picture 8">
            <a:extLst>
              <a:ext uri="{FF2B5EF4-FFF2-40B4-BE49-F238E27FC236}">
                <a16:creationId xmlns:a16="http://schemas.microsoft.com/office/drawing/2014/main" id="{0B2DF473-5C4D-7F43-21FC-E6B1432C33BD}"/>
              </a:ext>
            </a:extLst>
          </p:cNvPr>
          <p:cNvPicPr>
            <a:picLocks noChangeAspect="1"/>
          </p:cNvPicPr>
          <p:nvPr/>
        </p:nvPicPr>
        <p:blipFill>
          <a:blip r:embed="rId2"/>
          <a:stretch>
            <a:fillRect/>
          </a:stretch>
        </p:blipFill>
        <p:spPr>
          <a:xfrm>
            <a:off x="7393857" y="1149145"/>
            <a:ext cx="4601497" cy="4732430"/>
          </a:xfrm>
          <a:prstGeom prst="rect">
            <a:avLst/>
          </a:prstGeom>
        </p:spPr>
      </p:pic>
      <p:sp>
        <p:nvSpPr>
          <p:cNvPr id="3" name="TextBox 2">
            <a:extLst>
              <a:ext uri="{FF2B5EF4-FFF2-40B4-BE49-F238E27FC236}">
                <a16:creationId xmlns:a16="http://schemas.microsoft.com/office/drawing/2014/main" id="{3313E2A4-8C5C-2859-4F84-4BD0BE477EB2}"/>
              </a:ext>
            </a:extLst>
          </p:cNvPr>
          <p:cNvSpPr txBox="1"/>
          <p:nvPr/>
        </p:nvSpPr>
        <p:spPr>
          <a:xfrm>
            <a:off x="11503742" y="6292645"/>
            <a:ext cx="491612" cy="369332"/>
          </a:xfrm>
          <a:prstGeom prst="rect">
            <a:avLst/>
          </a:prstGeom>
          <a:noFill/>
        </p:spPr>
        <p:txBody>
          <a:bodyPr wrap="square" rtlCol="0">
            <a:spAutoFit/>
          </a:bodyPr>
          <a:lstStyle/>
          <a:p>
            <a:r>
              <a:rPr lang="en-IN" dirty="0"/>
              <a:t>  2</a:t>
            </a:r>
          </a:p>
        </p:txBody>
      </p:sp>
    </p:spTree>
    <p:extLst>
      <p:ext uri="{BB962C8B-B14F-4D97-AF65-F5344CB8AC3E}">
        <p14:creationId xmlns:p14="http://schemas.microsoft.com/office/powerpoint/2010/main" val="27246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B37B75-3325-907C-8E08-33CC039B423E}"/>
              </a:ext>
            </a:extLst>
          </p:cNvPr>
          <p:cNvSpPr>
            <a:spLocks noGrp="1"/>
          </p:cNvSpPr>
          <p:nvPr>
            <p:ph type="title"/>
          </p:nvPr>
        </p:nvSpPr>
        <p:spPr>
          <a:xfrm>
            <a:off x="839788" y="1199534"/>
            <a:ext cx="6327928" cy="589577"/>
          </a:xfrm>
        </p:spPr>
        <p:txBody>
          <a:bodyPr/>
          <a:lstStyle/>
          <a:p>
            <a:r>
              <a:rPr lang="en-IN" dirty="0"/>
              <a:t>RELEVANCE OF OUR PROJECT:</a:t>
            </a:r>
          </a:p>
        </p:txBody>
      </p:sp>
      <p:pic>
        <p:nvPicPr>
          <p:cNvPr id="9" name="Picture Placeholder 8">
            <a:extLst>
              <a:ext uri="{FF2B5EF4-FFF2-40B4-BE49-F238E27FC236}">
                <a16:creationId xmlns:a16="http://schemas.microsoft.com/office/drawing/2014/main" id="{EE4CAB40-B91C-A1AB-51D4-9B4307F122F2}"/>
              </a:ext>
            </a:extLst>
          </p:cNvPr>
          <p:cNvPicPr>
            <a:picLocks noGrp="1" noChangeAspect="1"/>
          </p:cNvPicPr>
          <p:nvPr>
            <p:ph type="pic" idx="1"/>
          </p:nvPr>
        </p:nvPicPr>
        <p:blipFill>
          <a:blip r:embed="rId3"/>
          <a:srcRect l="5938" r="5938"/>
          <a:stretch/>
        </p:blipFill>
        <p:spPr>
          <a:xfrm>
            <a:off x="7419975" y="1298575"/>
            <a:ext cx="4064000" cy="4567238"/>
          </a:xfrm>
        </p:spPr>
      </p:pic>
      <p:sp>
        <p:nvSpPr>
          <p:cNvPr id="6" name="Content Placeholder 5">
            <a:extLst>
              <a:ext uri="{FF2B5EF4-FFF2-40B4-BE49-F238E27FC236}">
                <a16:creationId xmlns:a16="http://schemas.microsoft.com/office/drawing/2014/main" id="{7A72ECFA-6492-9F93-4CFE-58861C481DEC}"/>
              </a:ext>
            </a:extLst>
          </p:cNvPr>
          <p:cNvSpPr>
            <a:spLocks noGrp="1"/>
          </p:cNvSpPr>
          <p:nvPr>
            <p:ph type="body" sz="half" idx="2"/>
          </p:nvPr>
        </p:nvSpPr>
        <p:spPr>
          <a:xfrm>
            <a:off x="839788" y="2057400"/>
            <a:ext cx="6396754" cy="3811588"/>
          </a:xfrm>
        </p:spPr>
        <p:txBody>
          <a:bodyPr vert="horz" lIns="91440" tIns="45720" rIns="91440" bIns="45720" rtlCol="0" anchor="t">
            <a:normAutofit fontScale="92500" lnSpcReduction="10000"/>
          </a:bodyPr>
          <a:lstStyle/>
          <a:p>
            <a:r>
              <a:rPr lang="en-US" sz="2000" b="1" dirty="0">
                <a:latin typeface="Times New Roman"/>
                <a:cs typeface="Times New Roman"/>
              </a:rPr>
              <a:t>Early Detection of Skin Cancer:</a:t>
            </a:r>
          </a:p>
          <a:p>
            <a:pPr>
              <a:buFont typeface="Wingdings" panose="05000000000000000000" pitchFamily="2" charset="2"/>
              <a:buChar char="§"/>
            </a:pPr>
            <a:r>
              <a:rPr lang="en-US" sz="1400" dirty="0">
                <a:latin typeface="Times New Roman"/>
                <a:cs typeface="Times New Roman"/>
              </a:rPr>
              <a:t>Skin cancer is a serious health issue, and early detection can save lives.</a:t>
            </a:r>
            <a:endParaRPr lang="en-US" sz="2000" b="1" dirty="0">
              <a:latin typeface="Times New Roman"/>
              <a:cs typeface="Times New Roman"/>
            </a:endParaRPr>
          </a:p>
          <a:p>
            <a:pPr>
              <a:buFont typeface="Wingdings" panose="05000000000000000000" pitchFamily="2" charset="2"/>
              <a:buChar char="§"/>
            </a:pPr>
            <a:r>
              <a:rPr lang="en-US" sz="1400" dirty="0">
                <a:latin typeface="Times New Roman"/>
                <a:cs typeface="Times New Roman"/>
              </a:rPr>
              <a:t>Using </a:t>
            </a:r>
            <a:r>
              <a:rPr lang="en-US" sz="1400" b="1" dirty="0">
                <a:latin typeface="Times New Roman"/>
                <a:cs typeface="Times New Roman"/>
              </a:rPr>
              <a:t>SVM for classification</a:t>
            </a:r>
            <a:r>
              <a:rPr lang="en-US" sz="1400" dirty="0">
                <a:latin typeface="Times New Roman"/>
                <a:cs typeface="Times New Roman"/>
              </a:rPr>
              <a:t> improves accuracy and speeds up diagnosis.</a:t>
            </a:r>
          </a:p>
          <a:p>
            <a:r>
              <a:rPr lang="en-US" sz="2000" b="1" dirty="0">
                <a:latin typeface="Times New Roman"/>
                <a:cs typeface="Times New Roman"/>
              </a:rPr>
              <a:t>Real-World Applications in Healthcare &amp; Business:</a:t>
            </a:r>
          </a:p>
          <a:p>
            <a:pPr>
              <a:buFont typeface="Wingdings" panose="05000000000000000000" pitchFamily="2" charset="2"/>
              <a:buChar char="§"/>
            </a:pPr>
            <a:r>
              <a:rPr lang="en-US" sz="1400" dirty="0">
                <a:latin typeface="Times New Roman"/>
                <a:cs typeface="Times New Roman"/>
              </a:rPr>
              <a:t>Machine learning is widely used in </a:t>
            </a:r>
            <a:r>
              <a:rPr lang="en-US" sz="1400" b="1" dirty="0">
                <a:latin typeface="Times New Roman"/>
                <a:cs typeface="Times New Roman"/>
              </a:rPr>
              <a:t>medical diagnosis</a:t>
            </a:r>
            <a:r>
              <a:rPr lang="en-US" sz="1400" dirty="0">
                <a:latin typeface="Times New Roman"/>
                <a:cs typeface="Times New Roman"/>
              </a:rPr>
              <a:t> and </a:t>
            </a:r>
            <a:r>
              <a:rPr lang="en-US" sz="1400" b="1" dirty="0">
                <a:latin typeface="Times New Roman"/>
                <a:cs typeface="Times New Roman"/>
              </a:rPr>
              <a:t>customer insights analysis</a:t>
            </a:r>
            <a:r>
              <a:rPr lang="en-US" sz="1400" dirty="0">
                <a:latin typeface="Times New Roman"/>
                <a:cs typeface="Times New Roman"/>
              </a:rPr>
              <a:t>.</a:t>
            </a:r>
          </a:p>
          <a:p>
            <a:pPr>
              <a:buFont typeface="Wingdings" panose="05000000000000000000" pitchFamily="2" charset="2"/>
              <a:buChar char="§"/>
            </a:pPr>
            <a:r>
              <a:rPr lang="en-US" sz="1400" dirty="0">
                <a:latin typeface="Times New Roman"/>
                <a:cs typeface="Times New Roman"/>
              </a:rPr>
              <a:t>This project demonstrates how </a:t>
            </a:r>
            <a:r>
              <a:rPr lang="en-US" sz="1400" b="1" dirty="0">
                <a:latin typeface="Times New Roman"/>
                <a:cs typeface="Times New Roman"/>
              </a:rPr>
              <a:t>SVM can be applied in multiple fields</a:t>
            </a:r>
            <a:r>
              <a:rPr lang="en-US" sz="1400" dirty="0">
                <a:latin typeface="Times New Roman"/>
                <a:cs typeface="Times New Roman"/>
              </a:rPr>
              <a:t> effectively.</a:t>
            </a:r>
          </a:p>
          <a:p>
            <a:r>
              <a:rPr lang="en-IN" sz="2000" b="1" dirty="0">
                <a:latin typeface="Times New Roman"/>
                <a:cs typeface="Times New Roman"/>
              </a:rPr>
              <a:t>Combines Mathematics &amp; Computing:</a:t>
            </a:r>
          </a:p>
          <a:p>
            <a:pPr>
              <a:buFont typeface="Wingdings" panose="05000000000000000000" pitchFamily="2" charset="2"/>
              <a:buChar char="§"/>
            </a:pPr>
            <a:r>
              <a:rPr lang="en-US" sz="1400" dirty="0">
                <a:latin typeface="Times New Roman"/>
                <a:cs typeface="Times New Roman"/>
              </a:rPr>
              <a:t>Integrates </a:t>
            </a:r>
            <a:r>
              <a:rPr lang="en-US" sz="1400" b="1" dirty="0">
                <a:latin typeface="Times New Roman"/>
                <a:cs typeface="Times New Roman"/>
              </a:rPr>
              <a:t>mathematical models (SVM)</a:t>
            </a:r>
            <a:r>
              <a:rPr lang="en-US" sz="1400" dirty="0">
                <a:latin typeface="Times New Roman"/>
                <a:cs typeface="Times New Roman"/>
              </a:rPr>
              <a:t> with </a:t>
            </a:r>
            <a:r>
              <a:rPr lang="en-US" sz="1400" b="1" dirty="0">
                <a:latin typeface="Times New Roman"/>
                <a:cs typeface="Times New Roman"/>
              </a:rPr>
              <a:t>computing tools (MATLAB)</a:t>
            </a:r>
            <a:r>
              <a:rPr lang="en-US" sz="1400" dirty="0">
                <a:latin typeface="Times New Roman"/>
                <a:cs typeface="Times New Roman"/>
              </a:rPr>
              <a:t>.</a:t>
            </a:r>
            <a:endParaRPr lang="en-IN" sz="2000" b="1" dirty="0">
              <a:latin typeface="Times New Roman"/>
              <a:cs typeface="Times New Roman"/>
            </a:endParaRPr>
          </a:p>
          <a:p>
            <a:pPr>
              <a:buFont typeface="Wingdings" panose="05000000000000000000" pitchFamily="2" charset="2"/>
              <a:buChar char="§"/>
            </a:pPr>
            <a:r>
              <a:rPr lang="en-US" sz="1400" dirty="0">
                <a:latin typeface="Times New Roman"/>
                <a:cs typeface="Times New Roman"/>
              </a:rPr>
              <a:t>Aligns with two subjects, </a:t>
            </a:r>
            <a:r>
              <a:rPr lang="en-US" sz="1400" b="1" dirty="0">
                <a:latin typeface="Times New Roman"/>
                <a:cs typeface="Times New Roman"/>
              </a:rPr>
              <a:t>Mathematics for Computing 2</a:t>
            </a:r>
            <a:r>
              <a:rPr lang="en-US" sz="1400" dirty="0">
                <a:latin typeface="Times New Roman"/>
                <a:cs typeface="Times New Roman"/>
              </a:rPr>
              <a:t> and </a:t>
            </a:r>
            <a:r>
              <a:rPr lang="en-US" sz="1400" b="1" dirty="0">
                <a:latin typeface="Times New Roman"/>
                <a:cs typeface="Times New Roman"/>
              </a:rPr>
              <a:t>Elements of Computing .</a:t>
            </a:r>
          </a:p>
          <a:p>
            <a:r>
              <a:rPr lang="en-IN" sz="2000" b="1" dirty="0">
                <a:latin typeface="Times New Roman"/>
                <a:cs typeface="Times New Roman"/>
              </a:rPr>
              <a:t>Real-World Applications &amp; Learning:</a:t>
            </a:r>
          </a:p>
          <a:p>
            <a:pPr>
              <a:buFont typeface="Wingdings" panose="05000000000000000000" pitchFamily="2" charset="2"/>
              <a:buChar char="§"/>
            </a:pPr>
            <a:r>
              <a:rPr lang="en-US" sz="1400" dirty="0">
                <a:latin typeface="Times New Roman"/>
                <a:cs typeface="Times New Roman"/>
              </a:rPr>
              <a:t>Demonstrates how </a:t>
            </a:r>
            <a:r>
              <a:rPr lang="en-US" sz="1400" b="1" dirty="0">
                <a:latin typeface="Times New Roman"/>
                <a:cs typeface="Times New Roman"/>
              </a:rPr>
              <a:t>AI and machine learning</a:t>
            </a:r>
            <a:r>
              <a:rPr lang="en-US" sz="1400" dirty="0">
                <a:latin typeface="Times New Roman"/>
                <a:cs typeface="Times New Roman"/>
              </a:rPr>
              <a:t> are used in </a:t>
            </a:r>
            <a:r>
              <a:rPr lang="en-US" sz="1400" b="1" dirty="0">
                <a:latin typeface="Times New Roman"/>
                <a:cs typeface="Times New Roman"/>
              </a:rPr>
              <a:t>healthcare and business</a:t>
            </a:r>
            <a:r>
              <a:rPr lang="en-US" sz="1400" dirty="0">
                <a:latin typeface="Times New Roman"/>
                <a:cs typeface="Times New Roman"/>
              </a:rPr>
              <a:t>.</a:t>
            </a:r>
            <a:endParaRPr lang="en-IN" sz="1400" b="1" dirty="0">
              <a:latin typeface="Times New Roman"/>
              <a:cs typeface="Times New Roman"/>
            </a:endParaRPr>
          </a:p>
          <a:p>
            <a:pPr>
              <a:buFont typeface="Wingdings" panose="05000000000000000000" pitchFamily="2" charset="2"/>
              <a:buChar char="§"/>
            </a:pPr>
            <a:r>
              <a:rPr lang="en-US" sz="1400" dirty="0">
                <a:latin typeface="Times New Roman"/>
                <a:cs typeface="Times New Roman"/>
              </a:rPr>
              <a:t>Provides practical experience in </a:t>
            </a:r>
            <a:r>
              <a:rPr lang="en-US" sz="1400" b="1" dirty="0">
                <a:latin typeface="Times New Roman"/>
                <a:cs typeface="Times New Roman"/>
              </a:rPr>
              <a:t>data analysis, image processing, and classification</a:t>
            </a:r>
            <a:r>
              <a:rPr lang="en-US" sz="1400" dirty="0">
                <a:latin typeface="Times New Roman"/>
                <a:cs typeface="Times New Roman"/>
              </a:rPr>
              <a:t>.</a:t>
            </a:r>
            <a:endParaRPr lang="en-IN" sz="1400" b="1" dirty="0">
              <a:latin typeface="Times New Roman"/>
              <a:cs typeface="Times New Roman"/>
            </a:endParaRPr>
          </a:p>
          <a:p>
            <a:pPr marL="0" indent="0">
              <a:buNone/>
            </a:pPr>
            <a:endParaRPr lang="en-US" sz="2000" b="1" dirty="0"/>
          </a:p>
          <a:p>
            <a:endParaRPr lang="en-IN" sz="2000" dirty="0"/>
          </a:p>
        </p:txBody>
      </p:sp>
      <p:sp>
        <p:nvSpPr>
          <p:cNvPr id="2" name="TextBox 1">
            <a:extLst>
              <a:ext uri="{FF2B5EF4-FFF2-40B4-BE49-F238E27FC236}">
                <a16:creationId xmlns:a16="http://schemas.microsoft.com/office/drawing/2014/main" id="{1CDE0DE2-0DE0-1226-A5D2-FADCA526FDD7}"/>
              </a:ext>
            </a:extLst>
          </p:cNvPr>
          <p:cNvSpPr txBox="1"/>
          <p:nvPr/>
        </p:nvSpPr>
        <p:spPr>
          <a:xfrm>
            <a:off x="11375923" y="6292645"/>
            <a:ext cx="481780" cy="369332"/>
          </a:xfrm>
          <a:prstGeom prst="rect">
            <a:avLst/>
          </a:prstGeom>
          <a:noFill/>
        </p:spPr>
        <p:txBody>
          <a:bodyPr wrap="square" rtlCol="0">
            <a:spAutoFit/>
          </a:bodyPr>
          <a:lstStyle/>
          <a:p>
            <a:r>
              <a:rPr lang="en-IN" dirty="0"/>
              <a:t>  3</a:t>
            </a:r>
          </a:p>
        </p:txBody>
      </p:sp>
    </p:spTree>
    <p:extLst>
      <p:ext uri="{BB962C8B-B14F-4D97-AF65-F5344CB8AC3E}">
        <p14:creationId xmlns:p14="http://schemas.microsoft.com/office/powerpoint/2010/main" val="193939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31112-0EB7-4CAF-B4D0-46F57EC49481}"/>
              </a:ext>
            </a:extLst>
          </p:cNvPr>
          <p:cNvSpPr>
            <a:spLocks noGrp="1"/>
          </p:cNvSpPr>
          <p:nvPr>
            <p:ph type="title"/>
          </p:nvPr>
        </p:nvSpPr>
        <p:spPr>
          <a:xfrm>
            <a:off x="208221" y="198438"/>
            <a:ext cx="6898199" cy="857865"/>
          </a:xfrm>
        </p:spPr>
        <p:txBody>
          <a:bodyPr/>
          <a:lstStyle/>
          <a:p>
            <a:r>
              <a:rPr lang="en-IN" dirty="0">
                <a:latin typeface="Times New Roman"/>
                <a:cs typeface="Times New Roman"/>
              </a:rPr>
              <a:t>LITERATURE REVIEW-1</a:t>
            </a:r>
            <a:r>
              <a:rPr lang="en-IN" sz="1200" dirty="0">
                <a:latin typeface="Times New Roman"/>
                <a:cs typeface="Times New Roman"/>
              </a:rPr>
              <a:t>Year of Publication: 2022  </a:t>
            </a:r>
            <a:endParaRPr lang="en-US" dirty="0"/>
          </a:p>
        </p:txBody>
      </p:sp>
      <p:sp>
        <p:nvSpPr>
          <p:cNvPr id="6" name="Content Placeholder 5">
            <a:extLst>
              <a:ext uri="{FF2B5EF4-FFF2-40B4-BE49-F238E27FC236}">
                <a16:creationId xmlns:a16="http://schemas.microsoft.com/office/drawing/2014/main" id="{347DBBD1-295C-5211-2875-B7B8612C685C}"/>
              </a:ext>
            </a:extLst>
          </p:cNvPr>
          <p:cNvSpPr>
            <a:spLocks noGrp="1"/>
          </p:cNvSpPr>
          <p:nvPr>
            <p:ph type="body" sz="half" idx="2"/>
          </p:nvPr>
        </p:nvSpPr>
        <p:spPr>
          <a:xfrm>
            <a:off x="208220" y="1266825"/>
            <a:ext cx="6428554" cy="5392737"/>
          </a:xfrm>
        </p:spPr>
        <p:txBody>
          <a:bodyPr vert="horz" lIns="91440" tIns="45720" rIns="91440" bIns="45720" rtlCol="0" anchor="t">
            <a:normAutofit/>
          </a:bodyPr>
          <a:lstStyle/>
          <a:p>
            <a:r>
              <a:rPr lang="en-IN" sz="1400" b="1" dirty="0">
                <a:latin typeface="Times New Roman"/>
                <a:cs typeface="Times New Roman"/>
              </a:rPr>
              <a:t>TITLE:</a:t>
            </a:r>
            <a:r>
              <a:rPr lang="en-US" sz="1400" b="1" dirty="0">
                <a:latin typeface="Times New Roman"/>
                <a:cs typeface="Times New Roman"/>
              </a:rPr>
              <a:t>Skin Cancer Classification using CNN in Comparison with SVM.</a:t>
            </a:r>
          </a:p>
          <a:p>
            <a:r>
              <a:rPr lang="en-IN" sz="1400" b="1" dirty="0">
                <a:latin typeface="Times New Roman"/>
                <a:cs typeface="Times New Roman"/>
              </a:rPr>
              <a:t>Methodology</a:t>
            </a:r>
            <a:r>
              <a:rPr lang="en-US" sz="1400" b="1" dirty="0">
                <a:latin typeface="Times New Roman"/>
                <a:cs typeface="Times New Roman"/>
              </a:rPr>
              <a:t>:</a:t>
            </a:r>
          </a:p>
          <a:p>
            <a:pPr>
              <a:buFont typeface="Wingdings" panose="05000000000000000000" pitchFamily="2" charset="2"/>
              <a:buChar char="§"/>
            </a:pPr>
            <a:r>
              <a:rPr lang="en-US" sz="1400" dirty="0">
                <a:latin typeface="Times New Roman"/>
                <a:cs typeface="Times New Roman"/>
              </a:rPr>
              <a:t>The study compares CNN and SVM for skin cancer classification using a Kaggle dataset.</a:t>
            </a:r>
          </a:p>
          <a:p>
            <a:pPr>
              <a:buFont typeface="Wingdings" panose="05000000000000000000" pitchFamily="2" charset="2"/>
              <a:buChar char="§"/>
            </a:pPr>
            <a:r>
              <a:rPr lang="en-US" sz="1400" dirty="0">
                <a:latin typeface="Times New Roman"/>
                <a:cs typeface="Times New Roman"/>
              </a:rPr>
              <a:t>CNN automatically extracts features, while SVM relies on handcrafted feature selection for classification.</a:t>
            </a:r>
          </a:p>
          <a:p>
            <a:r>
              <a:rPr lang="en-IN" sz="1400" b="1" dirty="0">
                <a:latin typeface="Times New Roman"/>
                <a:cs typeface="Times New Roman"/>
              </a:rPr>
              <a:t>Limitations</a:t>
            </a:r>
            <a:r>
              <a:rPr lang="en-US" sz="1400" b="1" dirty="0">
                <a:latin typeface="Times New Roman"/>
                <a:cs typeface="Times New Roman"/>
              </a:rPr>
              <a:t>:</a:t>
            </a:r>
          </a:p>
          <a:p>
            <a:pPr>
              <a:buFont typeface="Wingdings" panose="05000000000000000000" pitchFamily="2" charset="2"/>
              <a:buChar char="§"/>
            </a:pPr>
            <a:r>
              <a:rPr lang="en-US" sz="1400" dirty="0">
                <a:latin typeface="Times New Roman"/>
                <a:cs typeface="Times New Roman"/>
              </a:rPr>
              <a:t>Small dataset size (only 30 images per model), which may affect generalizability.</a:t>
            </a:r>
          </a:p>
          <a:p>
            <a:pPr>
              <a:buFont typeface="Wingdings" panose="05000000000000000000" pitchFamily="2" charset="2"/>
              <a:buChar char="§"/>
            </a:pPr>
            <a:r>
              <a:rPr lang="en-US" sz="1400" dirty="0">
                <a:latin typeface="Times New Roman"/>
                <a:cs typeface="Times New Roman"/>
              </a:rPr>
              <a:t>Computationally intensive – CNN requires high processing power compared to SVM.</a:t>
            </a:r>
          </a:p>
          <a:p>
            <a:r>
              <a:rPr lang="en-IN" sz="1400" b="1" dirty="0">
                <a:latin typeface="Times New Roman"/>
                <a:cs typeface="Times New Roman"/>
              </a:rPr>
              <a:t>Metrics :</a:t>
            </a:r>
          </a:p>
          <a:p>
            <a:pPr>
              <a:buFont typeface="Wingdings" panose="05000000000000000000" pitchFamily="2" charset="2"/>
              <a:buChar char="§"/>
            </a:pPr>
            <a:r>
              <a:rPr lang="en-US" sz="1400" dirty="0">
                <a:latin typeface="Times New Roman"/>
                <a:cs typeface="Times New Roman"/>
              </a:rPr>
              <a:t>Accuracy &amp; Specificity are the primary evaluation metrics.</a:t>
            </a:r>
          </a:p>
          <a:p>
            <a:pPr>
              <a:buFont typeface="Wingdings" panose="05000000000000000000" pitchFamily="2" charset="2"/>
              <a:buChar char="§"/>
            </a:pPr>
            <a:r>
              <a:rPr lang="en-US" sz="1400" dirty="0">
                <a:latin typeface="Times New Roman"/>
                <a:cs typeface="Times New Roman"/>
              </a:rPr>
              <a:t>SPSS</a:t>
            </a:r>
            <a:r>
              <a:rPr lang="en-US" sz="1400" dirty="0"/>
              <a:t>(Statistical Package for the Social Sciences)</a:t>
            </a:r>
            <a:r>
              <a:rPr lang="en-US" sz="1400" dirty="0">
                <a:latin typeface="Times New Roman"/>
                <a:cs typeface="Times New Roman"/>
              </a:rPr>
              <a:t> software is used for statistical validation of results.</a:t>
            </a:r>
            <a:endParaRPr lang="en-US" dirty="0"/>
          </a:p>
          <a:p>
            <a:r>
              <a:rPr lang="en-IN" sz="1400" b="1" dirty="0">
                <a:latin typeface="Times New Roman"/>
                <a:cs typeface="Times New Roman"/>
              </a:rPr>
              <a:t>Advantages:</a:t>
            </a:r>
          </a:p>
          <a:p>
            <a:pPr>
              <a:buFont typeface="Wingdings" panose="05000000000000000000" pitchFamily="2" charset="2"/>
              <a:buChar char="§"/>
            </a:pPr>
            <a:r>
              <a:rPr lang="en-US" sz="1400" dirty="0">
                <a:latin typeface="Times New Roman"/>
                <a:cs typeface="Times New Roman"/>
              </a:rPr>
              <a:t>Provides a direct comparison between CNN &amp; SVM for medical image classification.</a:t>
            </a:r>
          </a:p>
          <a:p>
            <a:pPr>
              <a:buFont typeface="Wingdings" panose="05000000000000000000" pitchFamily="2" charset="2"/>
              <a:buChar char="§"/>
            </a:pPr>
            <a:r>
              <a:rPr lang="en-US" sz="1400" dirty="0">
                <a:latin typeface="Times New Roman"/>
                <a:cs typeface="Times New Roman"/>
              </a:rPr>
              <a:t>Has real-world applications, helping in automated skin cancer detection for early diagnosis.</a:t>
            </a:r>
            <a:endParaRPr lang="en-IN" sz="1400" dirty="0">
              <a:latin typeface="Times New Roman"/>
              <a:cs typeface="Times New Roman"/>
            </a:endParaRPr>
          </a:p>
        </p:txBody>
      </p:sp>
      <p:sp>
        <p:nvSpPr>
          <p:cNvPr id="11" name="Picture Placeholder 10">
            <a:extLst>
              <a:ext uri="{FF2B5EF4-FFF2-40B4-BE49-F238E27FC236}">
                <a16:creationId xmlns:a16="http://schemas.microsoft.com/office/drawing/2014/main" id="{1CA51022-6917-2562-B0C0-6F673CE84115}"/>
              </a:ext>
            </a:extLst>
          </p:cNvPr>
          <p:cNvSpPr>
            <a:spLocks noGrp="1"/>
          </p:cNvSpPr>
          <p:nvPr>
            <p:ph type="pic" idx="1"/>
          </p:nvPr>
        </p:nvSpPr>
        <p:spPr>
          <a:xfrm>
            <a:off x="6636774" y="987427"/>
            <a:ext cx="4718614" cy="4873625"/>
          </a:xfrm>
        </p:spPr>
      </p:sp>
      <p:pic>
        <p:nvPicPr>
          <p:cNvPr id="13" name="Picture 12">
            <a:extLst>
              <a:ext uri="{FF2B5EF4-FFF2-40B4-BE49-F238E27FC236}">
                <a16:creationId xmlns:a16="http://schemas.microsoft.com/office/drawing/2014/main" id="{FA4961B7-D422-C8F6-41D4-9E6268A7AEEF}"/>
              </a:ext>
            </a:extLst>
          </p:cNvPr>
          <p:cNvPicPr>
            <a:picLocks noChangeAspect="1"/>
          </p:cNvPicPr>
          <p:nvPr/>
        </p:nvPicPr>
        <p:blipFill>
          <a:blip r:embed="rId2"/>
          <a:stretch>
            <a:fillRect/>
          </a:stretch>
        </p:blipFill>
        <p:spPr>
          <a:xfrm>
            <a:off x="6636774" y="987426"/>
            <a:ext cx="4807105" cy="4873625"/>
          </a:xfrm>
          <a:prstGeom prst="rect">
            <a:avLst/>
          </a:prstGeom>
        </p:spPr>
      </p:pic>
      <p:sp>
        <p:nvSpPr>
          <p:cNvPr id="2" name="TextBox 1">
            <a:extLst>
              <a:ext uri="{FF2B5EF4-FFF2-40B4-BE49-F238E27FC236}">
                <a16:creationId xmlns:a16="http://schemas.microsoft.com/office/drawing/2014/main" id="{2F788FD6-D3DC-2974-9CC8-45A6DBD7F306}"/>
              </a:ext>
            </a:extLst>
          </p:cNvPr>
          <p:cNvSpPr txBox="1"/>
          <p:nvPr/>
        </p:nvSpPr>
        <p:spPr>
          <a:xfrm>
            <a:off x="11443879" y="6204155"/>
            <a:ext cx="492482" cy="369332"/>
          </a:xfrm>
          <a:prstGeom prst="rect">
            <a:avLst/>
          </a:prstGeom>
          <a:noFill/>
        </p:spPr>
        <p:txBody>
          <a:bodyPr wrap="square" rtlCol="0">
            <a:spAutoFit/>
          </a:bodyPr>
          <a:lstStyle/>
          <a:p>
            <a:r>
              <a:rPr lang="en-IN" dirty="0"/>
              <a:t>  4</a:t>
            </a:r>
          </a:p>
        </p:txBody>
      </p:sp>
    </p:spTree>
    <p:extLst>
      <p:ext uri="{BB962C8B-B14F-4D97-AF65-F5344CB8AC3E}">
        <p14:creationId xmlns:p14="http://schemas.microsoft.com/office/powerpoint/2010/main" val="205213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15D7A3-8F7C-660C-C81C-30E90630B5F1}"/>
              </a:ext>
            </a:extLst>
          </p:cNvPr>
          <p:cNvSpPr>
            <a:spLocks noGrp="1"/>
          </p:cNvSpPr>
          <p:nvPr>
            <p:ph type="title"/>
          </p:nvPr>
        </p:nvSpPr>
        <p:spPr>
          <a:xfrm>
            <a:off x="387504" y="-3705"/>
            <a:ext cx="10889226" cy="1213982"/>
          </a:xfrm>
        </p:spPr>
        <p:txBody>
          <a:bodyPr>
            <a:normAutofit/>
          </a:bodyPr>
          <a:lstStyle/>
          <a:p>
            <a:r>
              <a:rPr lang="en-US" dirty="0">
                <a:latin typeface="Times New Roman"/>
                <a:cs typeface="Times New Roman"/>
              </a:rPr>
              <a:t>Paper 2: Skin Cancer Detection Using Support Vector Machine with Histogram of Oriented Gradients Features    </a:t>
            </a:r>
            <a:r>
              <a:rPr lang="en-US" sz="1600" dirty="0">
                <a:latin typeface="Times New Roman"/>
                <a:cs typeface="Times New Roman"/>
              </a:rPr>
              <a:t>year of publication:2021</a:t>
            </a:r>
            <a:endParaRPr lang="en-IN" sz="1600" dirty="0"/>
          </a:p>
        </p:txBody>
      </p:sp>
      <p:sp>
        <p:nvSpPr>
          <p:cNvPr id="6" name="Content Placeholder 5">
            <a:extLst>
              <a:ext uri="{FF2B5EF4-FFF2-40B4-BE49-F238E27FC236}">
                <a16:creationId xmlns:a16="http://schemas.microsoft.com/office/drawing/2014/main" id="{513D651B-0F48-08F1-1AD9-576E27D9B94F}"/>
              </a:ext>
            </a:extLst>
          </p:cNvPr>
          <p:cNvSpPr>
            <a:spLocks noGrp="1"/>
          </p:cNvSpPr>
          <p:nvPr>
            <p:ph type="body" sz="half" idx="2"/>
          </p:nvPr>
        </p:nvSpPr>
        <p:spPr>
          <a:xfrm>
            <a:off x="839788" y="2261418"/>
            <a:ext cx="6957193" cy="4277033"/>
          </a:xfrm>
        </p:spPr>
        <p:txBody>
          <a:bodyPr>
            <a:normAutofit fontScale="85000" lnSpcReduction="20000"/>
          </a:bodyPr>
          <a:lstStyle/>
          <a:p>
            <a:pPr>
              <a:buFont typeface="Wingdings" panose="05000000000000000000" pitchFamily="2" charset="2"/>
              <a:buChar char="§"/>
            </a:pPr>
            <a:r>
              <a:rPr lang="en-IN" sz="1800" dirty="0"/>
              <a:t>Methodology:</a:t>
            </a:r>
          </a:p>
          <a:p>
            <a:r>
              <a:rPr lang="en-US" sz="1800" dirty="0"/>
              <a:t>Uses </a:t>
            </a:r>
            <a:r>
              <a:rPr lang="en-US" sz="1800" b="1" dirty="0"/>
              <a:t>Histogram of Oriented Gradients (HOG)</a:t>
            </a:r>
            <a:r>
              <a:rPr lang="en-US" sz="1800" dirty="0"/>
              <a:t> for feature extraction from skin images.</a:t>
            </a:r>
            <a:endParaRPr lang="en-IN" sz="1800" dirty="0"/>
          </a:p>
          <a:p>
            <a:r>
              <a:rPr lang="en-US" sz="1800" dirty="0"/>
              <a:t>Applies </a:t>
            </a:r>
            <a:r>
              <a:rPr lang="en-US" sz="1800" b="1" dirty="0"/>
              <a:t>Support Vector Machine (SVM)</a:t>
            </a:r>
            <a:r>
              <a:rPr lang="en-US" sz="1800" dirty="0"/>
              <a:t> for classification of malignant and benign lesions.</a:t>
            </a:r>
            <a:endParaRPr lang="en-IN" sz="1800" dirty="0"/>
          </a:p>
          <a:p>
            <a:pPr>
              <a:buFont typeface="Wingdings" panose="05000000000000000000" pitchFamily="2" charset="2"/>
              <a:buChar char="§"/>
            </a:pPr>
            <a:r>
              <a:rPr lang="en-IN" sz="1800" dirty="0"/>
              <a:t>Limitations:</a:t>
            </a:r>
          </a:p>
          <a:p>
            <a:r>
              <a:rPr lang="en-US" sz="1800" b="1" dirty="0"/>
              <a:t>Feature selection dependency</a:t>
            </a:r>
            <a:r>
              <a:rPr lang="en-US" sz="1800" dirty="0"/>
              <a:t> – HOG-based feature extraction may not capture deep image details.</a:t>
            </a:r>
            <a:endParaRPr lang="en-IN" sz="1800" dirty="0"/>
          </a:p>
          <a:p>
            <a:r>
              <a:rPr lang="en-US" sz="1800" b="1" dirty="0"/>
              <a:t>Dataset limitations</a:t>
            </a:r>
            <a:r>
              <a:rPr lang="en-US" sz="1800" dirty="0"/>
              <a:t> – Study does not specify if it used </a:t>
            </a:r>
            <a:r>
              <a:rPr lang="en-US" sz="1800" b="1" dirty="0"/>
              <a:t>HAM10000</a:t>
            </a:r>
            <a:r>
              <a:rPr lang="en-US" sz="1800" dirty="0"/>
              <a:t>, limiting comparability.</a:t>
            </a:r>
            <a:endParaRPr lang="en-IN" sz="1800" dirty="0"/>
          </a:p>
          <a:p>
            <a:pPr>
              <a:buFont typeface="Wingdings" panose="05000000000000000000" pitchFamily="2" charset="2"/>
              <a:buChar char="§"/>
            </a:pPr>
            <a:r>
              <a:rPr lang="en-IN" sz="1800" dirty="0"/>
              <a:t>Metrics:</a:t>
            </a:r>
          </a:p>
          <a:p>
            <a:r>
              <a:rPr lang="en-US" sz="1800" dirty="0"/>
              <a:t>Uses </a:t>
            </a:r>
            <a:r>
              <a:rPr lang="en-US" sz="1800" b="1" dirty="0"/>
              <a:t>accuracy, sensitivity, and specificity</a:t>
            </a:r>
            <a:r>
              <a:rPr lang="en-US" sz="1800" dirty="0"/>
              <a:t> to evaluate classification performance.</a:t>
            </a:r>
          </a:p>
          <a:p>
            <a:r>
              <a:rPr lang="en-US" sz="1800" dirty="0"/>
              <a:t>Compares results with other ML models to validate SVM effectiveness.</a:t>
            </a:r>
          </a:p>
          <a:p>
            <a:pPr>
              <a:buFont typeface="Wingdings" panose="05000000000000000000" pitchFamily="2" charset="2"/>
              <a:buChar char="§"/>
            </a:pPr>
            <a:r>
              <a:rPr lang="en-IN" sz="1800" dirty="0"/>
              <a:t>Advantages:</a:t>
            </a:r>
          </a:p>
          <a:p>
            <a:r>
              <a:rPr lang="en-US" sz="1800" b="1" dirty="0"/>
              <a:t>Lightweight and efficient</a:t>
            </a:r>
            <a:r>
              <a:rPr lang="en-US" sz="1800" dirty="0"/>
              <a:t> – Works well on low-resource systems compared to deep learning models.</a:t>
            </a:r>
          </a:p>
          <a:p>
            <a:r>
              <a:rPr lang="en-US" sz="1800" b="1" dirty="0"/>
              <a:t>Proves SVM’s reliability</a:t>
            </a:r>
            <a:r>
              <a:rPr lang="en-US" sz="1800" dirty="0"/>
              <a:t> in medical image classification.</a:t>
            </a:r>
          </a:p>
          <a:p>
            <a:endParaRPr lang="en-IN" dirty="0"/>
          </a:p>
        </p:txBody>
      </p:sp>
      <p:pic>
        <p:nvPicPr>
          <p:cNvPr id="13" name="Picture Placeholder 12">
            <a:extLst>
              <a:ext uri="{FF2B5EF4-FFF2-40B4-BE49-F238E27FC236}">
                <a16:creationId xmlns:a16="http://schemas.microsoft.com/office/drawing/2014/main" id="{75000A69-62A7-BC93-891B-39F98F4DE292}"/>
              </a:ext>
            </a:extLst>
          </p:cNvPr>
          <p:cNvPicPr>
            <a:picLocks noGrp="1" noChangeAspect="1"/>
          </p:cNvPicPr>
          <p:nvPr>
            <p:ph type="pic" idx="1"/>
          </p:nvPr>
        </p:nvPicPr>
        <p:blipFill>
          <a:blip r:embed="rId2"/>
          <a:srcRect l="18574" r="18574"/>
          <a:stretch/>
        </p:blipFill>
        <p:spPr>
          <a:xfrm>
            <a:off x="8337550" y="1209214"/>
            <a:ext cx="2781300" cy="5329237"/>
          </a:xfrm>
        </p:spPr>
      </p:pic>
      <p:sp>
        <p:nvSpPr>
          <p:cNvPr id="2" name="TextBox 1">
            <a:extLst>
              <a:ext uri="{FF2B5EF4-FFF2-40B4-BE49-F238E27FC236}">
                <a16:creationId xmlns:a16="http://schemas.microsoft.com/office/drawing/2014/main" id="{7AFB1E12-EAE3-80D8-5818-51293508962F}"/>
              </a:ext>
            </a:extLst>
          </p:cNvPr>
          <p:cNvSpPr txBox="1"/>
          <p:nvPr/>
        </p:nvSpPr>
        <p:spPr>
          <a:xfrm>
            <a:off x="11352212" y="6164826"/>
            <a:ext cx="574317" cy="369332"/>
          </a:xfrm>
          <a:prstGeom prst="rect">
            <a:avLst/>
          </a:prstGeom>
          <a:noFill/>
        </p:spPr>
        <p:txBody>
          <a:bodyPr wrap="square" rtlCol="0">
            <a:spAutoFit/>
          </a:bodyPr>
          <a:lstStyle/>
          <a:p>
            <a:r>
              <a:rPr lang="en-IN" dirty="0"/>
              <a:t>   5</a:t>
            </a:r>
          </a:p>
        </p:txBody>
      </p:sp>
    </p:spTree>
    <p:extLst>
      <p:ext uri="{BB962C8B-B14F-4D97-AF65-F5344CB8AC3E}">
        <p14:creationId xmlns:p14="http://schemas.microsoft.com/office/powerpoint/2010/main" val="321207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314C-EB5D-8946-42CD-7A1A823C9278}"/>
              </a:ext>
            </a:extLst>
          </p:cNvPr>
          <p:cNvSpPr>
            <a:spLocks noGrp="1"/>
          </p:cNvSpPr>
          <p:nvPr>
            <p:ph type="title"/>
          </p:nvPr>
        </p:nvSpPr>
        <p:spPr>
          <a:xfrm>
            <a:off x="555999" y="183673"/>
            <a:ext cx="6129735" cy="926874"/>
          </a:xfrm>
        </p:spPr>
        <p:txBody>
          <a:bodyPr>
            <a:normAutofit/>
          </a:bodyPr>
          <a:lstStyle/>
          <a:p>
            <a:r>
              <a:rPr lang="en-US" sz="2400" dirty="0">
                <a:latin typeface="Times New Roman"/>
                <a:cs typeface="Times New Roman"/>
              </a:rPr>
              <a:t>PAPER 3:Detection of Skin Cancer Using SVM </a:t>
            </a:r>
            <a:r>
              <a:rPr lang="en-US" sz="1800" dirty="0">
                <a:latin typeface="Times New Roman"/>
                <a:cs typeface="Times New Roman"/>
              </a:rPr>
              <a:t> </a:t>
            </a:r>
            <a:r>
              <a:rPr lang="en-US" sz="1600" dirty="0">
                <a:latin typeface="Times New Roman"/>
                <a:cs typeface="Times New Roman"/>
              </a:rPr>
              <a:t>year of publication:2017</a:t>
            </a:r>
          </a:p>
          <a:p>
            <a:endParaRPr lang="en-US" sz="1800" dirty="0"/>
          </a:p>
        </p:txBody>
      </p:sp>
      <p:sp>
        <p:nvSpPr>
          <p:cNvPr id="3" name="Picture Placeholder 2">
            <a:extLst>
              <a:ext uri="{FF2B5EF4-FFF2-40B4-BE49-F238E27FC236}">
                <a16:creationId xmlns:a16="http://schemas.microsoft.com/office/drawing/2014/main" id="{0D9D5AF6-69FA-C60E-32E7-1AAA75102EB2}"/>
              </a:ext>
            </a:extLst>
          </p:cNvPr>
          <p:cNvSpPr>
            <a:spLocks noGrp="1"/>
          </p:cNvSpPr>
          <p:nvPr>
            <p:ph type="pic" idx="1"/>
          </p:nvPr>
        </p:nvSpPr>
        <p:spPr>
          <a:xfrm>
            <a:off x="7521676" y="987427"/>
            <a:ext cx="3833711" cy="5374043"/>
          </a:xfrm>
        </p:spPr>
      </p:sp>
      <p:sp>
        <p:nvSpPr>
          <p:cNvPr id="4" name="Text Placeholder 3">
            <a:extLst>
              <a:ext uri="{FF2B5EF4-FFF2-40B4-BE49-F238E27FC236}">
                <a16:creationId xmlns:a16="http://schemas.microsoft.com/office/drawing/2014/main" id="{47935BE7-1CE8-6020-B6B5-D4D1E9FCF359}"/>
              </a:ext>
            </a:extLst>
          </p:cNvPr>
          <p:cNvSpPr>
            <a:spLocks noGrp="1"/>
          </p:cNvSpPr>
          <p:nvPr>
            <p:ph type="body" sz="half" idx="2"/>
          </p:nvPr>
        </p:nvSpPr>
        <p:spPr>
          <a:xfrm>
            <a:off x="839788" y="1381945"/>
            <a:ext cx="6495077" cy="4979525"/>
          </a:xfrm>
        </p:spPr>
        <p:txBody>
          <a:bodyPr>
            <a:normAutofit fontScale="92500"/>
          </a:bodyPr>
          <a:lstStyle/>
          <a:p>
            <a:pPr marL="285750" indent="-285750">
              <a:buFont typeface="Wingdings" panose="05000000000000000000" pitchFamily="2" charset="2"/>
              <a:buChar char="§"/>
            </a:pPr>
            <a:r>
              <a:rPr lang="en-IN" dirty="0"/>
              <a:t>Methodology:</a:t>
            </a:r>
          </a:p>
          <a:p>
            <a:pPr marL="285750" indent="-285750">
              <a:buFont typeface="Arial" panose="020B0604020202020204" pitchFamily="34" charset="0"/>
              <a:buChar char="•"/>
            </a:pPr>
            <a:r>
              <a:rPr lang="en-US" dirty="0"/>
              <a:t>Uses </a:t>
            </a:r>
            <a:r>
              <a:rPr lang="en-US" b="1" dirty="0"/>
              <a:t>image processing techniques</a:t>
            </a:r>
            <a:r>
              <a:rPr lang="en-US" dirty="0"/>
              <a:t> like grayscale conversion, segmentation, and thresholding.</a:t>
            </a:r>
            <a:endParaRPr lang="en-IN" dirty="0"/>
          </a:p>
          <a:p>
            <a:pPr marL="285750" indent="-285750">
              <a:buFont typeface="Arial" panose="020B0604020202020204" pitchFamily="34" charset="0"/>
              <a:buChar char="•"/>
            </a:pPr>
            <a:r>
              <a:rPr lang="en-US" dirty="0"/>
              <a:t>Trains an </a:t>
            </a:r>
            <a:r>
              <a:rPr lang="en-US" b="1" dirty="0"/>
              <a:t>SVM classifier</a:t>
            </a:r>
            <a:r>
              <a:rPr lang="en-US" dirty="0"/>
              <a:t> on extracted features to differentiate between </a:t>
            </a:r>
            <a:r>
              <a:rPr lang="en-US" b="1" dirty="0"/>
              <a:t>cancerous and non-cancerous</a:t>
            </a:r>
            <a:r>
              <a:rPr lang="en-US" dirty="0"/>
              <a:t> skin lesions.</a:t>
            </a:r>
            <a:endParaRPr lang="en-IN" dirty="0"/>
          </a:p>
          <a:p>
            <a:pPr marL="285750" indent="-285750">
              <a:buFont typeface="Wingdings" panose="05000000000000000000" pitchFamily="2" charset="2"/>
              <a:buChar char="§"/>
            </a:pPr>
            <a:r>
              <a:rPr lang="en-IN" dirty="0"/>
              <a:t>Limitations:</a:t>
            </a:r>
          </a:p>
          <a:p>
            <a:pPr marL="285750" indent="-285750">
              <a:buFont typeface="Arial" panose="020B0604020202020204" pitchFamily="34" charset="0"/>
              <a:buChar char="•"/>
            </a:pPr>
            <a:r>
              <a:rPr lang="en-US" b="1" dirty="0"/>
              <a:t>Limited dataset size</a:t>
            </a:r>
            <a:r>
              <a:rPr lang="en-US" dirty="0"/>
              <a:t> – Small number of samples may reduce generalization.</a:t>
            </a:r>
          </a:p>
          <a:p>
            <a:pPr marL="285750" indent="-285750">
              <a:buFont typeface="Arial" panose="020B0604020202020204" pitchFamily="34" charset="0"/>
              <a:buChar char="•"/>
            </a:pPr>
            <a:r>
              <a:rPr lang="en-US" b="1" dirty="0"/>
              <a:t>Basic feature extraction</a:t>
            </a:r>
            <a:r>
              <a:rPr lang="en-US" dirty="0"/>
              <a:t> – Lacks deep texture analysis, which can affect classification accuracy.</a:t>
            </a:r>
          </a:p>
          <a:p>
            <a:pPr marL="285750" indent="-285750">
              <a:buFont typeface="Wingdings" panose="05000000000000000000" pitchFamily="2" charset="2"/>
              <a:buChar char="§"/>
            </a:pPr>
            <a:r>
              <a:rPr lang="en-IN" dirty="0"/>
              <a:t>Metrics</a:t>
            </a:r>
            <a:r>
              <a:rPr lang="en-US" dirty="0"/>
              <a:t>:</a:t>
            </a:r>
          </a:p>
          <a:p>
            <a:pPr marL="285750" indent="-285750">
              <a:buFont typeface="Arial" panose="020B0604020202020204" pitchFamily="34" charset="0"/>
              <a:buChar char="•"/>
            </a:pPr>
            <a:r>
              <a:rPr lang="en-US" dirty="0"/>
              <a:t>Evaluates </a:t>
            </a:r>
            <a:r>
              <a:rPr lang="en-US" b="1" dirty="0"/>
              <a:t>accuracy, precision, recall, and F1-score</a:t>
            </a:r>
            <a:r>
              <a:rPr lang="en-US" dirty="0"/>
              <a:t> for model assessment</a:t>
            </a:r>
          </a:p>
          <a:p>
            <a:pPr marL="285750" indent="-285750">
              <a:buFont typeface="Arial" panose="020B0604020202020204" pitchFamily="34" charset="0"/>
              <a:buChar char="•"/>
            </a:pPr>
            <a:r>
              <a:rPr lang="fr-FR" dirty="0"/>
              <a:t>Uses </a:t>
            </a:r>
            <a:r>
              <a:rPr lang="fr-FR" b="1" dirty="0"/>
              <a:t>confusion matrix</a:t>
            </a:r>
            <a:r>
              <a:rPr lang="fr-FR" dirty="0"/>
              <a:t> to validâtes classification </a:t>
            </a:r>
            <a:r>
              <a:rPr lang="en-IN" noProof="0" dirty="0"/>
              <a:t>results</a:t>
            </a:r>
            <a:r>
              <a:rPr lang="fr-FR" dirty="0"/>
              <a:t>.</a:t>
            </a:r>
            <a:endParaRPr lang="en-US" dirty="0"/>
          </a:p>
          <a:p>
            <a:pPr marL="285750" indent="-285750">
              <a:buFont typeface="Wingdings" panose="05000000000000000000" pitchFamily="2" charset="2"/>
              <a:buChar char="§"/>
            </a:pPr>
            <a:r>
              <a:rPr lang="en-IN" dirty="0"/>
              <a:t>Advantages:</a:t>
            </a:r>
          </a:p>
          <a:p>
            <a:pPr marL="285750" indent="-285750">
              <a:buFont typeface="Arial" panose="020B0604020202020204" pitchFamily="34" charset="0"/>
              <a:buChar char="•"/>
            </a:pPr>
            <a:r>
              <a:rPr lang="en-US" b="1" dirty="0"/>
              <a:t>SVM proves to be effective for medical image classification</a:t>
            </a:r>
            <a:r>
              <a:rPr lang="en-US" dirty="0"/>
              <a:t>.</a:t>
            </a:r>
            <a:endParaRPr lang="en-IN" dirty="0"/>
          </a:p>
          <a:p>
            <a:pPr marL="285750" indent="-285750">
              <a:buFont typeface="Arial" panose="020B0604020202020204" pitchFamily="34" charset="0"/>
              <a:buChar char="•"/>
            </a:pPr>
            <a:r>
              <a:rPr lang="en-US" b="1" dirty="0"/>
              <a:t>Simpler than deep learning models</a:t>
            </a:r>
            <a:r>
              <a:rPr lang="en-US" dirty="0"/>
              <a:t>, requiring less computational power.</a:t>
            </a:r>
          </a:p>
          <a:p>
            <a:pPr marL="285750" indent="-285750">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01EA06AA-6EC1-49A0-DA2D-CD1BA1CEC991}"/>
              </a:ext>
            </a:extLst>
          </p:cNvPr>
          <p:cNvPicPr>
            <a:picLocks noChangeAspect="1"/>
          </p:cNvPicPr>
          <p:nvPr/>
        </p:nvPicPr>
        <p:blipFill>
          <a:blip r:embed="rId2"/>
          <a:stretch>
            <a:fillRect/>
          </a:stretch>
        </p:blipFill>
        <p:spPr>
          <a:xfrm>
            <a:off x="7521676" y="987428"/>
            <a:ext cx="3830536" cy="5374042"/>
          </a:xfrm>
          <a:prstGeom prst="rect">
            <a:avLst/>
          </a:prstGeom>
        </p:spPr>
      </p:pic>
      <p:sp>
        <p:nvSpPr>
          <p:cNvPr id="5" name="TextBox 4">
            <a:extLst>
              <a:ext uri="{FF2B5EF4-FFF2-40B4-BE49-F238E27FC236}">
                <a16:creationId xmlns:a16="http://schemas.microsoft.com/office/drawing/2014/main" id="{0F3B3D07-8256-1CBD-FE70-5D1569F3486D}"/>
              </a:ext>
            </a:extLst>
          </p:cNvPr>
          <p:cNvSpPr txBox="1"/>
          <p:nvPr/>
        </p:nvSpPr>
        <p:spPr>
          <a:xfrm>
            <a:off x="11218606" y="6282813"/>
            <a:ext cx="471949" cy="369332"/>
          </a:xfrm>
          <a:prstGeom prst="rect">
            <a:avLst/>
          </a:prstGeom>
          <a:noFill/>
        </p:spPr>
        <p:txBody>
          <a:bodyPr wrap="square" rtlCol="0">
            <a:spAutoFit/>
          </a:bodyPr>
          <a:lstStyle/>
          <a:p>
            <a:r>
              <a:rPr lang="en-IN" dirty="0"/>
              <a:t>  6</a:t>
            </a:r>
          </a:p>
        </p:txBody>
      </p:sp>
    </p:spTree>
    <p:extLst>
      <p:ext uri="{BB962C8B-B14F-4D97-AF65-F5344CB8AC3E}">
        <p14:creationId xmlns:p14="http://schemas.microsoft.com/office/powerpoint/2010/main" val="176826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496F-FCFB-A60D-2004-662E8BB50422}"/>
              </a:ext>
            </a:extLst>
          </p:cNvPr>
          <p:cNvSpPr>
            <a:spLocks noGrp="1"/>
          </p:cNvSpPr>
          <p:nvPr>
            <p:ph type="title"/>
          </p:nvPr>
        </p:nvSpPr>
        <p:spPr>
          <a:xfrm>
            <a:off x="839787" y="457200"/>
            <a:ext cx="10211911" cy="1600200"/>
          </a:xfrm>
        </p:spPr>
        <p:txBody>
          <a:bodyPr>
            <a:normAutofit/>
          </a:bodyPr>
          <a:lstStyle/>
          <a:p>
            <a:r>
              <a:rPr lang="en-US" dirty="0">
                <a:latin typeface="Times New Roman"/>
                <a:cs typeface="Times New Roman"/>
              </a:rPr>
              <a:t>PAPER 4:Skin Cancer Detection Using Ensembled Support Vector Machines </a:t>
            </a:r>
            <a:r>
              <a:rPr lang="en-US" sz="1600" dirty="0">
                <a:latin typeface="Times New Roman"/>
                <a:cs typeface="Times New Roman"/>
              </a:rPr>
              <a:t>year of publication:2022</a:t>
            </a:r>
          </a:p>
          <a:p>
            <a:endParaRPr lang="en-US" dirty="0"/>
          </a:p>
        </p:txBody>
      </p:sp>
      <p:sp>
        <p:nvSpPr>
          <p:cNvPr id="4" name="Text Placeholder 3">
            <a:extLst>
              <a:ext uri="{FF2B5EF4-FFF2-40B4-BE49-F238E27FC236}">
                <a16:creationId xmlns:a16="http://schemas.microsoft.com/office/drawing/2014/main" id="{8023A668-3535-16E4-C9B8-1AB6EEDC2C44}"/>
              </a:ext>
            </a:extLst>
          </p:cNvPr>
          <p:cNvSpPr>
            <a:spLocks noGrp="1"/>
          </p:cNvSpPr>
          <p:nvPr>
            <p:ph type="body" sz="half" idx="2"/>
          </p:nvPr>
        </p:nvSpPr>
        <p:spPr>
          <a:xfrm>
            <a:off x="839788" y="2057400"/>
            <a:ext cx="5561012" cy="4445000"/>
          </a:xfrm>
        </p:spPr>
        <p:txBody>
          <a:bodyPr>
            <a:normAutofit lnSpcReduction="10000"/>
          </a:bodyPr>
          <a:lstStyle/>
          <a:p>
            <a:pPr marL="285750" indent="-285750">
              <a:buFont typeface="Wingdings" panose="05000000000000000000" pitchFamily="2" charset="2"/>
              <a:buChar char="§"/>
            </a:pPr>
            <a:r>
              <a:rPr lang="en-IN" dirty="0"/>
              <a:t>Methodology:</a:t>
            </a:r>
          </a:p>
          <a:p>
            <a:pPr marL="285750" indent="-285750">
              <a:buFont typeface="Arial" panose="020B0604020202020204" pitchFamily="34" charset="0"/>
              <a:buChar char="•"/>
            </a:pPr>
            <a:r>
              <a:rPr lang="en-US" dirty="0"/>
              <a:t>Uses an </a:t>
            </a:r>
            <a:r>
              <a:rPr lang="en-US" b="1" dirty="0"/>
              <a:t>ensemble of three SVM classifiers</a:t>
            </a:r>
            <a:r>
              <a:rPr lang="en-US" dirty="0"/>
              <a:t> to improve skin cancer detection.</a:t>
            </a:r>
            <a:endParaRPr lang="en-IN" dirty="0"/>
          </a:p>
          <a:p>
            <a:pPr marL="285750" indent="-285750">
              <a:buFont typeface="Arial" panose="020B0604020202020204" pitchFamily="34" charset="0"/>
              <a:buChar char="•"/>
            </a:pPr>
            <a:r>
              <a:rPr lang="en-IN" dirty="0"/>
              <a:t>Uses the dataset HAM10000.</a:t>
            </a:r>
          </a:p>
          <a:p>
            <a:pPr marL="285750" indent="-285750">
              <a:buFont typeface="Wingdings" panose="05000000000000000000" pitchFamily="2" charset="2"/>
              <a:buChar char="§"/>
            </a:pPr>
            <a:r>
              <a:rPr lang="en-IN" dirty="0"/>
              <a:t>Limitations:</a:t>
            </a:r>
          </a:p>
          <a:p>
            <a:pPr marL="285750" indent="-285750">
              <a:buFont typeface="Arial" panose="020B0604020202020204" pitchFamily="34" charset="0"/>
              <a:buChar char="•"/>
            </a:pPr>
            <a:r>
              <a:rPr lang="en-US" b="1" dirty="0"/>
              <a:t>High computational cost</a:t>
            </a:r>
            <a:r>
              <a:rPr lang="en-US" dirty="0"/>
              <a:t> due to multiple SVM classifiers.</a:t>
            </a:r>
            <a:endParaRPr lang="en-IN" dirty="0"/>
          </a:p>
          <a:p>
            <a:pPr marL="285750" indent="-285750">
              <a:buFont typeface="Arial" panose="020B0604020202020204" pitchFamily="34" charset="0"/>
              <a:buChar char="•"/>
            </a:pPr>
            <a:r>
              <a:rPr lang="en-US" b="1" dirty="0"/>
              <a:t>Limited generalization</a:t>
            </a:r>
            <a:r>
              <a:rPr lang="en-US" dirty="0"/>
              <a:t> as the model is tested only on HAM10000.</a:t>
            </a:r>
            <a:endParaRPr lang="en-IN" dirty="0"/>
          </a:p>
          <a:p>
            <a:pPr marL="285750" indent="-285750">
              <a:buFont typeface="Wingdings" panose="05000000000000000000" pitchFamily="2" charset="2"/>
              <a:buChar char="§"/>
            </a:pPr>
            <a:r>
              <a:rPr lang="en-IN" dirty="0"/>
              <a:t>Metrics:</a:t>
            </a:r>
          </a:p>
          <a:p>
            <a:pPr marL="285750" indent="-285750">
              <a:buFont typeface="Arial" panose="020B0604020202020204" pitchFamily="34" charset="0"/>
              <a:buChar char="•"/>
            </a:pPr>
            <a:r>
              <a:rPr lang="en-US" b="1" dirty="0"/>
              <a:t>Accuracy, Precision, and Recall</a:t>
            </a:r>
            <a:r>
              <a:rPr lang="en-US" dirty="0"/>
              <a:t> to evaluate classification effectiveness.</a:t>
            </a:r>
            <a:endParaRPr lang="en-IN" dirty="0"/>
          </a:p>
          <a:p>
            <a:pPr marL="285750" indent="-285750">
              <a:buFont typeface="Arial" panose="020B0604020202020204" pitchFamily="34" charset="0"/>
              <a:buChar char="•"/>
            </a:pPr>
            <a:r>
              <a:rPr lang="en-US" b="1" dirty="0"/>
              <a:t>F1-score and Cross-Validation</a:t>
            </a:r>
            <a:r>
              <a:rPr lang="en-US" dirty="0"/>
              <a:t> to ensure model robustness.</a:t>
            </a:r>
            <a:endParaRPr lang="en-IN" dirty="0"/>
          </a:p>
          <a:p>
            <a:pPr marL="285750" indent="-285750">
              <a:buFont typeface="Wingdings" panose="05000000000000000000" pitchFamily="2" charset="2"/>
              <a:buChar char="§"/>
            </a:pPr>
            <a:r>
              <a:rPr lang="en-IN" dirty="0"/>
              <a:t>Advantages:</a:t>
            </a:r>
          </a:p>
          <a:p>
            <a:pPr marL="285750" indent="-285750">
              <a:buFont typeface="Arial" panose="020B0604020202020204" pitchFamily="34" charset="0"/>
              <a:buChar char="•"/>
            </a:pPr>
            <a:r>
              <a:rPr lang="en-US" b="1" dirty="0"/>
              <a:t>Achieves 98% accuracy</a:t>
            </a:r>
            <a:r>
              <a:rPr lang="en-US" dirty="0"/>
              <a:t>, outperforming traditional SVM models.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8" name="Picture Placeholder 7">
            <a:extLst>
              <a:ext uri="{FF2B5EF4-FFF2-40B4-BE49-F238E27FC236}">
                <a16:creationId xmlns:a16="http://schemas.microsoft.com/office/drawing/2014/main" id="{722027A2-ABCE-A6E0-AC43-C1467579D9F3}"/>
              </a:ext>
            </a:extLst>
          </p:cNvPr>
          <p:cNvSpPr>
            <a:spLocks noGrp="1"/>
          </p:cNvSpPr>
          <p:nvPr>
            <p:ph type="pic" idx="1"/>
          </p:nvPr>
        </p:nvSpPr>
        <p:spPr>
          <a:xfrm>
            <a:off x="7378540" y="2143760"/>
            <a:ext cx="3673159" cy="2499577"/>
          </a:xfrm>
        </p:spPr>
      </p:sp>
      <p:pic>
        <p:nvPicPr>
          <p:cNvPr id="10" name="Picture 9">
            <a:extLst>
              <a:ext uri="{FF2B5EF4-FFF2-40B4-BE49-F238E27FC236}">
                <a16:creationId xmlns:a16="http://schemas.microsoft.com/office/drawing/2014/main" id="{3BED0B47-2629-1D85-A81A-01A013427779}"/>
              </a:ext>
            </a:extLst>
          </p:cNvPr>
          <p:cNvPicPr>
            <a:picLocks noChangeAspect="1"/>
          </p:cNvPicPr>
          <p:nvPr/>
        </p:nvPicPr>
        <p:blipFill>
          <a:blip r:embed="rId2"/>
          <a:stretch>
            <a:fillRect/>
          </a:stretch>
        </p:blipFill>
        <p:spPr>
          <a:xfrm>
            <a:off x="7378541" y="2057400"/>
            <a:ext cx="3673158" cy="2499577"/>
          </a:xfrm>
          <a:prstGeom prst="rect">
            <a:avLst/>
          </a:prstGeom>
        </p:spPr>
      </p:pic>
      <p:sp>
        <p:nvSpPr>
          <p:cNvPr id="3" name="TextBox 2">
            <a:extLst>
              <a:ext uri="{FF2B5EF4-FFF2-40B4-BE49-F238E27FC236}">
                <a16:creationId xmlns:a16="http://schemas.microsoft.com/office/drawing/2014/main" id="{E1ED63DE-857C-B9B8-E808-3FA1778556A4}"/>
              </a:ext>
            </a:extLst>
          </p:cNvPr>
          <p:cNvSpPr txBox="1"/>
          <p:nvPr/>
        </p:nvSpPr>
        <p:spPr>
          <a:xfrm>
            <a:off x="11218606" y="6204155"/>
            <a:ext cx="432620" cy="369332"/>
          </a:xfrm>
          <a:prstGeom prst="rect">
            <a:avLst/>
          </a:prstGeom>
          <a:noFill/>
        </p:spPr>
        <p:txBody>
          <a:bodyPr wrap="square" rtlCol="0">
            <a:spAutoFit/>
          </a:bodyPr>
          <a:lstStyle/>
          <a:p>
            <a:r>
              <a:rPr lang="en-IN" dirty="0"/>
              <a:t>  7</a:t>
            </a:r>
          </a:p>
        </p:txBody>
      </p:sp>
    </p:spTree>
    <p:extLst>
      <p:ext uri="{BB962C8B-B14F-4D97-AF65-F5344CB8AC3E}">
        <p14:creationId xmlns:p14="http://schemas.microsoft.com/office/powerpoint/2010/main" val="349578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EE86-0B18-51C2-011B-9F2560C70DEB}"/>
              </a:ext>
            </a:extLst>
          </p:cNvPr>
          <p:cNvSpPr>
            <a:spLocks noGrp="1"/>
          </p:cNvSpPr>
          <p:nvPr>
            <p:ph type="title"/>
          </p:nvPr>
        </p:nvSpPr>
        <p:spPr>
          <a:xfrm>
            <a:off x="894080" y="0"/>
            <a:ext cx="10048240" cy="1767840"/>
          </a:xfrm>
        </p:spPr>
        <p:txBody>
          <a:bodyPr>
            <a:normAutofit fontScale="90000"/>
          </a:bodyPr>
          <a:lstStyle/>
          <a:p>
            <a:r>
              <a:rPr lang="en-IN" dirty="0">
                <a:latin typeface="Times New Roman"/>
                <a:cs typeface="Times New Roman"/>
              </a:rPr>
              <a:t>Paper 5: Binary classification of Melanoma Skin cancer using SVM and CNN </a:t>
            </a:r>
            <a:r>
              <a:rPr lang="en-US" sz="1800" dirty="0">
                <a:latin typeface="Times New Roman"/>
                <a:cs typeface="Times New Roman"/>
              </a:rPr>
              <a:t>year of publication:2021</a:t>
            </a:r>
            <a:br>
              <a:rPr lang="en-US" dirty="0"/>
            </a:br>
            <a:br>
              <a:rPr lang="en-US" dirty="0"/>
            </a:br>
            <a:endParaRPr lang="en-IN" dirty="0"/>
          </a:p>
        </p:txBody>
      </p:sp>
      <p:sp>
        <p:nvSpPr>
          <p:cNvPr id="5" name="Rectangle 1">
            <a:extLst>
              <a:ext uri="{FF2B5EF4-FFF2-40B4-BE49-F238E27FC236}">
                <a16:creationId xmlns:a16="http://schemas.microsoft.com/office/drawing/2014/main" id="{3A1E93A7-F5FB-9B5C-87E5-F88D3F26293E}"/>
              </a:ext>
            </a:extLst>
          </p:cNvPr>
          <p:cNvSpPr>
            <a:spLocks noGrp="1" noChangeArrowheads="1"/>
          </p:cNvSpPr>
          <p:nvPr>
            <p:ph type="body" sz="half" idx="2"/>
          </p:nvPr>
        </p:nvSpPr>
        <p:spPr bwMode="auto">
          <a:xfrm>
            <a:off x="426720" y="4637042"/>
            <a:ext cx="20116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7" name="TextBox 6">
            <a:extLst>
              <a:ext uri="{FF2B5EF4-FFF2-40B4-BE49-F238E27FC236}">
                <a16:creationId xmlns:a16="http://schemas.microsoft.com/office/drawing/2014/main" id="{73355F49-871E-D691-02BF-7E21AC0FDBC6}"/>
              </a:ext>
            </a:extLst>
          </p:cNvPr>
          <p:cNvSpPr txBox="1"/>
          <p:nvPr/>
        </p:nvSpPr>
        <p:spPr>
          <a:xfrm>
            <a:off x="223520" y="1020629"/>
            <a:ext cx="9151620" cy="1200329"/>
          </a:xfrm>
          <a:prstGeom prst="rect">
            <a:avLst/>
          </a:prstGeom>
          <a:noFill/>
        </p:spPr>
        <p:txBody>
          <a:bodyPr wrap="square">
            <a:spAutoFit/>
          </a:bodyPr>
          <a:lstStyle/>
          <a:p>
            <a:r>
              <a:rPr lang="en-US" b="1" dirty="0"/>
              <a:t>Methodology:</a:t>
            </a:r>
          </a:p>
          <a:p>
            <a:r>
              <a:rPr lang="en-US" dirty="0"/>
              <a:t>A CNN-based classifier is used to detect and classify seven types of skin lesions from the HAM10000 dataset. The approach includes data preprocessing, augmentation, hyperparameter tuning, and model optimization to achieve high accuracy.</a:t>
            </a:r>
          </a:p>
        </p:txBody>
      </p:sp>
      <p:sp>
        <p:nvSpPr>
          <p:cNvPr id="9" name="TextBox 8">
            <a:extLst>
              <a:ext uri="{FF2B5EF4-FFF2-40B4-BE49-F238E27FC236}">
                <a16:creationId xmlns:a16="http://schemas.microsoft.com/office/drawing/2014/main" id="{E1985A2C-5873-2530-E73C-87841092B605}"/>
              </a:ext>
            </a:extLst>
          </p:cNvPr>
          <p:cNvSpPr txBox="1"/>
          <p:nvPr/>
        </p:nvSpPr>
        <p:spPr>
          <a:xfrm>
            <a:off x="223520" y="2086882"/>
            <a:ext cx="8928100" cy="1200329"/>
          </a:xfrm>
          <a:prstGeom prst="rect">
            <a:avLst/>
          </a:prstGeom>
          <a:noFill/>
        </p:spPr>
        <p:txBody>
          <a:bodyPr wrap="square">
            <a:spAutoFit/>
          </a:bodyPr>
          <a:lstStyle/>
          <a:p>
            <a:r>
              <a:rPr lang="en-US" b="1" dirty="0"/>
              <a:t>Limitations:</a:t>
            </a:r>
          </a:p>
          <a:p>
            <a:r>
              <a:rPr lang="en-US" dirty="0"/>
              <a:t>The model may suffer from bias due to dataset imbalance, require extensive computational resources, and struggle with generalization to images from different sources or real-world clinical settings.</a:t>
            </a:r>
          </a:p>
        </p:txBody>
      </p:sp>
      <p:sp>
        <p:nvSpPr>
          <p:cNvPr id="11" name="TextBox 10">
            <a:extLst>
              <a:ext uri="{FF2B5EF4-FFF2-40B4-BE49-F238E27FC236}">
                <a16:creationId xmlns:a16="http://schemas.microsoft.com/office/drawing/2014/main" id="{5E8FE7E1-68DF-90D9-AF07-841762BE26B5}"/>
              </a:ext>
            </a:extLst>
          </p:cNvPr>
          <p:cNvSpPr txBox="1"/>
          <p:nvPr/>
        </p:nvSpPr>
        <p:spPr>
          <a:xfrm>
            <a:off x="223520" y="3241587"/>
            <a:ext cx="8928100" cy="923330"/>
          </a:xfrm>
          <a:prstGeom prst="rect">
            <a:avLst/>
          </a:prstGeom>
          <a:noFill/>
        </p:spPr>
        <p:txBody>
          <a:bodyPr wrap="square">
            <a:spAutoFit/>
          </a:bodyPr>
          <a:lstStyle/>
          <a:p>
            <a:r>
              <a:rPr lang="en-US" b="1" dirty="0"/>
              <a:t>Advantages:</a:t>
            </a:r>
          </a:p>
          <a:p>
            <a:r>
              <a:rPr lang="en-US" dirty="0"/>
              <a:t>It offers automated, fast, and highly accurate skin lesion classification, reduces dependency on dermatologists, and minimizes human error in diagnosis.</a:t>
            </a:r>
          </a:p>
        </p:txBody>
      </p:sp>
      <p:sp>
        <p:nvSpPr>
          <p:cNvPr id="15" name="TextBox 14">
            <a:extLst>
              <a:ext uri="{FF2B5EF4-FFF2-40B4-BE49-F238E27FC236}">
                <a16:creationId xmlns:a16="http://schemas.microsoft.com/office/drawing/2014/main" id="{BAC6C706-ADC1-BF7C-D5BD-845DFF2CD47F}"/>
              </a:ext>
            </a:extLst>
          </p:cNvPr>
          <p:cNvSpPr txBox="1"/>
          <p:nvPr/>
        </p:nvSpPr>
        <p:spPr>
          <a:xfrm>
            <a:off x="223520" y="4160835"/>
            <a:ext cx="6101080" cy="1200329"/>
          </a:xfrm>
          <a:prstGeom prst="rect">
            <a:avLst/>
          </a:prstGeom>
          <a:noFill/>
        </p:spPr>
        <p:txBody>
          <a:bodyPr wrap="square" lIns="91440" tIns="45720" rIns="91440" bIns="45720" anchor="t">
            <a:spAutoFit/>
          </a:bodyPr>
          <a:lstStyle/>
          <a:p>
            <a:r>
              <a:rPr lang="en-US" b="1" dirty="0"/>
              <a:t>Metrics:</a:t>
            </a:r>
          </a:p>
          <a:p>
            <a:r>
              <a:rPr lang="en-US" dirty="0"/>
              <a:t>The performance is evaluated using </a:t>
            </a:r>
            <a:r>
              <a:rPr lang="en-US" b="1" dirty="0"/>
              <a:t>accuracy (99.13%)</a:t>
            </a:r>
            <a:r>
              <a:rPr lang="en-US" dirty="0"/>
              <a:t>, </a:t>
            </a:r>
            <a:r>
              <a:rPr lang="en-US" b="1" dirty="0"/>
              <a:t>precision (97%)</a:t>
            </a:r>
            <a:r>
              <a:rPr lang="en-US" dirty="0"/>
              <a:t>, </a:t>
            </a:r>
            <a:r>
              <a:rPr lang="en-US" b="1" dirty="0"/>
              <a:t>recall (97%)</a:t>
            </a:r>
            <a:r>
              <a:rPr lang="en-US" dirty="0"/>
              <a:t>, and </a:t>
            </a:r>
            <a:r>
              <a:rPr lang="en-US" b="1" dirty="0"/>
              <a:t>F1-score (97%)</a:t>
            </a:r>
            <a:r>
              <a:rPr lang="en-US" dirty="0"/>
              <a:t>, ensuring reliable classification across different lesion types.</a:t>
            </a:r>
          </a:p>
        </p:txBody>
      </p:sp>
      <p:sp>
        <p:nvSpPr>
          <p:cNvPr id="21" name="TextBox 20">
            <a:extLst>
              <a:ext uri="{FF2B5EF4-FFF2-40B4-BE49-F238E27FC236}">
                <a16:creationId xmlns:a16="http://schemas.microsoft.com/office/drawing/2014/main" id="{61B0DFE8-FA6C-9210-E2AC-1DB89BF48A8F}"/>
              </a:ext>
            </a:extLst>
          </p:cNvPr>
          <p:cNvSpPr txBox="1"/>
          <p:nvPr/>
        </p:nvSpPr>
        <p:spPr>
          <a:xfrm>
            <a:off x="3050540" y="3234174"/>
            <a:ext cx="6101080" cy="369332"/>
          </a:xfrm>
          <a:prstGeom prst="rect">
            <a:avLst/>
          </a:prstGeom>
          <a:noFill/>
        </p:spPr>
        <p:txBody>
          <a:bodyPr wrap="square">
            <a:spAutoFit/>
          </a:bodyPr>
          <a:lstStyle/>
          <a:p>
            <a:endParaRPr dirty="0"/>
          </a:p>
        </p:txBody>
      </p:sp>
      <p:pic>
        <p:nvPicPr>
          <p:cNvPr id="27" name="Picture Placeholder 26">
            <a:extLst>
              <a:ext uri="{FF2B5EF4-FFF2-40B4-BE49-F238E27FC236}">
                <a16:creationId xmlns:a16="http://schemas.microsoft.com/office/drawing/2014/main" id="{3493C036-E50C-ACF4-63FC-C25D46B4EC46}"/>
              </a:ext>
            </a:extLst>
          </p:cNvPr>
          <p:cNvPicPr>
            <a:picLocks noGrp="1" noChangeAspect="1"/>
          </p:cNvPicPr>
          <p:nvPr>
            <p:ph type="pic" idx="1"/>
          </p:nvPr>
        </p:nvPicPr>
        <p:blipFill>
          <a:blip r:embed="rId2"/>
          <a:srcRect l="23161" r="23161"/>
          <a:stretch/>
        </p:blipFill>
        <p:spPr>
          <a:xfrm>
            <a:off x="9042400" y="987425"/>
            <a:ext cx="2844799" cy="4373563"/>
          </a:xfrm>
        </p:spPr>
      </p:pic>
      <p:sp>
        <p:nvSpPr>
          <p:cNvPr id="3" name="TextBox 2">
            <a:extLst>
              <a:ext uri="{FF2B5EF4-FFF2-40B4-BE49-F238E27FC236}">
                <a16:creationId xmlns:a16="http://schemas.microsoft.com/office/drawing/2014/main" id="{9BD57712-294F-5E14-9770-B20FFB69ACF9}"/>
              </a:ext>
            </a:extLst>
          </p:cNvPr>
          <p:cNvSpPr txBox="1"/>
          <p:nvPr/>
        </p:nvSpPr>
        <p:spPr>
          <a:xfrm>
            <a:off x="11297265" y="6223819"/>
            <a:ext cx="491612" cy="369332"/>
          </a:xfrm>
          <a:prstGeom prst="rect">
            <a:avLst/>
          </a:prstGeom>
          <a:noFill/>
        </p:spPr>
        <p:txBody>
          <a:bodyPr wrap="square" rtlCol="0">
            <a:spAutoFit/>
          </a:bodyPr>
          <a:lstStyle/>
          <a:p>
            <a:r>
              <a:rPr lang="en-IN" dirty="0"/>
              <a:t>  </a:t>
            </a:r>
          </a:p>
        </p:txBody>
      </p:sp>
      <p:sp>
        <p:nvSpPr>
          <p:cNvPr id="4" name="TextBox 3">
            <a:extLst>
              <a:ext uri="{FF2B5EF4-FFF2-40B4-BE49-F238E27FC236}">
                <a16:creationId xmlns:a16="http://schemas.microsoft.com/office/drawing/2014/main" id="{3F12F34E-A45F-8713-1D84-CE35D7D5B54A}"/>
              </a:ext>
            </a:extLst>
          </p:cNvPr>
          <p:cNvSpPr txBox="1"/>
          <p:nvPr/>
        </p:nvSpPr>
        <p:spPr>
          <a:xfrm>
            <a:off x="11641394" y="6223819"/>
            <a:ext cx="353961" cy="369332"/>
          </a:xfrm>
          <a:prstGeom prst="rect">
            <a:avLst/>
          </a:prstGeom>
          <a:noFill/>
        </p:spPr>
        <p:txBody>
          <a:bodyPr wrap="square" rtlCol="0">
            <a:spAutoFit/>
          </a:bodyPr>
          <a:lstStyle/>
          <a:p>
            <a:r>
              <a:rPr lang="en-IN" dirty="0"/>
              <a:t> 8</a:t>
            </a:r>
          </a:p>
        </p:txBody>
      </p:sp>
    </p:spTree>
    <p:extLst>
      <p:ext uri="{BB962C8B-B14F-4D97-AF65-F5344CB8AC3E}">
        <p14:creationId xmlns:p14="http://schemas.microsoft.com/office/powerpoint/2010/main" val="7393062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rita PPT layout.potx" id="{C7F1AD9B-EE35-4510-A20E-70353F287359}" vid="{B1421631-CB78-46E0-AEFF-C83D2D0094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Amrita PPT layout</Template>
  <TotalTime>72</TotalTime>
  <Words>3093</Words>
  <Application>Microsoft Office PowerPoint</Application>
  <PresentationFormat>Widescreen</PresentationFormat>
  <Paragraphs>330</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Algerian</vt:lpstr>
      <vt:lpstr>Arial</vt:lpstr>
      <vt:lpstr>Calibri</vt:lpstr>
      <vt:lpstr>Canva Sans Bold</vt:lpstr>
      <vt:lpstr>Times New Roman</vt:lpstr>
      <vt:lpstr>Wingdings</vt:lpstr>
      <vt:lpstr>Office Theme</vt:lpstr>
      <vt:lpstr>PowerPoint Presentation</vt:lpstr>
      <vt:lpstr>INTRODUCTION:</vt:lpstr>
      <vt:lpstr>Software, Tools &amp; Languages Used in the Project</vt:lpstr>
      <vt:lpstr>RELEVANCE OF OUR PROJECT:</vt:lpstr>
      <vt:lpstr>LITERATURE REVIEW-1Year of Publication: 2022  </vt:lpstr>
      <vt:lpstr>Paper 2: Skin Cancer Detection Using Support Vector Machine with Histogram of Oriented Gradients Features    year of publication:2021</vt:lpstr>
      <vt:lpstr>PAPER 3:Detection of Skin Cancer Using SVM  year of publication:2017 </vt:lpstr>
      <vt:lpstr>PAPER 4:Skin Cancer Detection Using Ensembled Support Vector Machines year of publication:2022 </vt:lpstr>
      <vt:lpstr>Paper 5: Binary classification of Melanoma Skin cancer using SVM and CNN year of publication:2021  </vt:lpstr>
      <vt:lpstr>Paper 6:Enhancing E-commerce Insights: Sentiment Analysis Using Machine Learning and Ensemble Techniques         year of publication:2023 </vt:lpstr>
      <vt:lpstr>PowerPoint Presentation</vt:lpstr>
      <vt:lpstr>PROBLEM STATEMENT</vt:lpstr>
      <vt:lpstr>PROPOSED METHOD</vt:lpstr>
      <vt:lpstr>WHY DO WE USE ONLY SVM</vt:lpstr>
      <vt:lpstr>MATHEMATICAL   ALGORITHM</vt:lpstr>
      <vt:lpstr>Applications of the Project:</vt:lpstr>
      <vt:lpstr>Advantages &amp; Real-World Applications:</vt:lpstr>
      <vt:lpstr>RESEARCH GAPS</vt:lpstr>
      <vt:lpstr>Key Concepts Used in the Project:</vt:lpstr>
      <vt:lpstr>Algorithms Used in the Project:</vt:lpstr>
      <vt:lpstr>Objectives of the Project:</vt:lpstr>
      <vt:lpstr>METHODOLOGY:</vt:lpstr>
      <vt:lpstr>LIMITATIONS</vt:lpstr>
      <vt:lpstr>📅 Project Timeline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Ashik Suresh - [CEN - ASAI]</dc:creator>
  <cp:lastModifiedBy>Himabala Medasani</cp:lastModifiedBy>
  <cp:revision>2</cp:revision>
  <dcterms:created xsi:type="dcterms:W3CDTF">2024-11-19T05:18:29Z</dcterms:created>
  <dcterms:modified xsi:type="dcterms:W3CDTF">2025-02-10T04:15:18Z</dcterms:modified>
</cp:coreProperties>
</file>