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png" ContentType="image/pn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4.jpeg" ContentType="image/jpeg"/>
  <Override PartName="/ppt/media/image35.jpeg" ContentType="image/jpeg"/>
  <Override PartName="/ppt/media/image36.jpeg" ContentType="image/jpeg"/>
  <Override PartName="/ppt/media/image37.jpeg" ContentType="image/jpeg"/>
  <Override PartName="/ppt/media/image38.jpeg" ContentType="image/jpeg"/>
  <Override PartName="/ppt/media/image3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CD73C6F-B41A-41C5-A0B6-54ABCDC51479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25/02/22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58401BF-450B-42ED-A304-21CCFCCBB8A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746A959-E887-4899-8EE9-7B5EC5C42474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25/02/22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CE7747A-2843-4D7F-A44F-28337DCCAA9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image" Target="../media/image28.jpe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jpe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jpe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jpe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"/>
          <p:cNvPicPr/>
          <p:nvPr/>
        </p:nvPicPr>
        <p:blipFill>
          <a:blip r:embed="rId1"/>
          <a:stretch/>
        </p:blipFill>
        <p:spPr>
          <a:xfrm>
            <a:off x="528120" y="412200"/>
            <a:ext cx="11126880" cy="600120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sp>
        <p:nvSpPr>
          <p:cNvPr id="83" name="TextBox 5"/>
          <p:cNvSpPr/>
          <p:nvPr/>
        </p:nvSpPr>
        <p:spPr>
          <a:xfrm>
            <a:off x="2318040" y="2034720"/>
            <a:ext cx="775296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i="1" lang="en-IN" sz="4000" spc="-1" strike="noStrike">
                <a:solidFill>
                  <a:srgbClr val="ffffff"/>
                </a:solidFill>
                <a:latin typeface="Calibri"/>
              </a:rPr>
              <a:t>DEVELOPMENT OF STOCK TRADING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4000" spc="-1" strike="noStrike">
                <a:solidFill>
                  <a:srgbClr val="ffffff"/>
                </a:solidFill>
                <a:latin typeface="Calibri"/>
              </a:rPr>
              <a:t>WEBSITE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TextBox 7"/>
          <p:cNvSpPr/>
          <p:nvPr/>
        </p:nvSpPr>
        <p:spPr>
          <a:xfrm>
            <a:off x="8505720" y="4836960"/>
            <a:ext cx="227520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i="1" lang="en-IN" sz="3200" spc="-1" strike="noStrike">
                <a:solidFill>
                  <a:srgbClr val="ffffff"/>
                </a:solidFill>
                <a:latin typeface="Calibri"/>
              </a:rPr>
              <a:t>By,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3200" spc="-1" strike="noStrike">
                <a:solidFill>
                  <a:srgbClr val="ffffff"/>
                </a:solidFill>
                <a:latin typeface="Calibri"/>
              </a:rPr>
              <a:t>Purple Team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3" descr=""/>
          <p:cNvPicPr/>
          <p:nvPr/>
        </p:nvPicPr>
        <p:blipFill>
          <a:blip r:embed="rId1"/>
          <a:stretch/>
        </p:blipFill>
        <p:spPr>
          <a:xfrm>
            <a:off x="682560" y="553680"/>
            <a:ext cx="10805040" cy="571788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pic>
        <p:nvPicPr>
          <p:cNvPr id="125" name="Picture 4" descr=""/>
          <p:cNvPicPr/>
          <p:nvPr/>
        </p:nvPicPr>
        <p:blipFill>
          <a:blip r:embed="rId2"/>
          <a:srcRect l="0" t="0" r="0" b="30077"/>
          <a:stretch/>
        </p:blipFill>
        <p:spPr>
          <a:xfrm>
            <a:off x="1365120" y="1043280"/>
            <a:ext cx="9388440" cy="475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3" descr=""/>
          <p:cNvPicPr/>
          <p:nvPr/>
        </p:nvPicPr>
        <p:blipFill>
          <a:blip r:embed="rId1"/>
          <a:stretch/>
        </p:blipFill>
        <p:spPr>
          <a:xfrm>
            <a:off x="759960" y="566640"/>
            <a:ext cx="10753560" cy="567936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pic>
        <p:nvPicPr>
          <p:cNvPr id="127" name="Picture 4" descr=""/>
          <p:cNvPicPr/>
          <p:nvPr/>
        </p:nvPicPr>
        <p:blipFill>
          <a:blip r:embed="rId2"/>
          <a:srcRect l="0" t="0" r="0" b="32950"/>
          <a:stretch/>
        </p:blipFill>
        <p:spPr>
          <a:xfrm>
            <a:off x="1506960" y="1094760"/>
            <a:ext cx="9336960" cy="461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3" descr=""/>
          <p:cNvPicPr/>
          <p:nvPr/>
        </p:nvPicPr>
        <p:blipFill>
          <a:blip r:embed="rId1"/>
          <a:stretch/>
        </p:blipFill>
        <p:spPr>
          <a:xfrm>
            <a:off x="747000" y="553680"/>
            <a:ext cx="10663200" cy="576936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pic>
        <p:nvPicPr>
          <p:cNvPr id="129" name="Picture 4" descr=""/>
          <p:cNvPicPr/>
          <p:nvPr/>
        </p:nvPicPr>
        <p:blipFill>
          <a:blip r:embed="rId2"/>
          <a:srcRect l="0" t="0" r="22341" b="5611"/>
          <a:stretch/>
        </p:blipFill>
        <p:spPr>
          <a:xfrm>
            <a:off x="1262160" y="748440"/>
            <a:ext cx="9529920" cy="538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>
            <a:off x="657000" y="541080"/>
            <a:ext cx="10856520" cy="571788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pic>
        <p:nvPicPr>
          <p:cNvPr id="131" name="Picture 4" descr=""/>
          <p:cNvPicPr/>
          <p:nvPr/>
        </p:nvPicPr>
        <p:blipFill>
          <a:blip r:embed="rId2"/>
          <a:stretch/>
        </p:blipFill>
        <p:spPr>
          <a:xfrm>
            <a:off x="657000" y="541080"/>
            <a:ext cx="5311440" cy="298764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5" descr=""/>
          <p:cNvPicPr/>
          <p:nvPr/>
        </p:nvPicPr>
        <p:blipFill>
          <a:blip r:embed="rId3"/>
          <a:stretch/>
        </p:blipFill>
        <p:spPr>
          <a:xfrm>
            <a:off x="5968800" y="3089160"/>
            <a:ext cx="5634720" cy="316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3" descr=""/>
          <p:cNvPicPr/>
          <p:nvPr/>
        </p:nvPicPr>
        <p:blipFill>
          <a:blip r:embed="rId1"/>
          <a:stretch/>
        </p:blipFill>
        <p:spPr>
          <a:xfrm>
            <a:off x="644040" y="553680"/>
            <a:ext cx="10843560" cy="574344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pic>
        <p:nvPicPr>
          <p:cNvPr id="134" name="Picture 4" descr=""/>
          <p:cNvPicPr/>
          <p:nvPr/>
        </p:nvPicPr>
        <p:blipFill>
          <a:blip r:embed="rId2"/>
          <a:stretch/>
        </p:blipFill>
        <p:spPr>
          <a:xfrm>
            <a:off x="1647360" y="882360"/>
            <a:ext cx="8836920" cy="526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3" descr=""/>
          <p:cNvPicPr/>
          <p:nvPr/>
        </p:nvPicPr>
        <p:blipFill>
          <a:blip r:embed="rId1"/>
          <a:stretch/>
        </p:blipFill>
        <p:spPr>
          <a:xfrm>
            <a:off x="592560" y="502200"/>
            <a:ext cx="10959480" cy="578232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pic>
        <p:nvPicPr>
          <p:cNvPr id="136" name="Picture 4" descr=""/>
          <p:cNvPicPr/>
          <p:nvPr/>
        </p:nvPicPr>
        <p:blipFill>
          <a:blip r:embed="rId2"/>
          <a:stretch/>
        </p:blipFill>
        <p:spPr>
          <a:xfrm>
            <a:off x="1545480" y="847080"/>
            <a:ext cx="9053640" cy="509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3" descr=""/>
          <p:cNvPicPr/>
          <p:nvPr/>
        </p:nvPicPr>
        <p:blipFill>
          <a:blip r:embed="rId1"/>
          <a:stretch/>
        </p:blipFill>
        <p:spPr>
          <a:xfrm>
            <a:off x="708480" y="541080"/>
            <a:ext cx="10805040" cy="571788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pic>
        <p:nvPicPr>
          <p:cNvPr id="138" name="Picture 4" descr=""/>
          <p:cNvPicPr/>
          <p:nvPr/>
        </p:nvPicPr>
        <p:blipFill>
          <a:blip r:embed="rId2"/>
          <a:stretch/>
        </p:blipFill>
        <p:spPr>
          <a:xfrm>
            <a:off x="1442520" y="978840"/>
            <a:ext cx="9375480" cy="489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3" descr=""/>
          <p:cNvPicPr/>
          <p:nvPr/>
        </p:nvPicPr>
        <p:blipFill>
          <a:blip r:embed="rId1"/>
          <a:stretch/>
        </p:blipFill>
        <p:spPr>
          <a:xfrm>
            <a:off x="721080" y="476640"/>
            <a:ext cx="10805040" cy="587232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pic>
        <p:nvPicPr>
          <p:cNvPr id="140" name="Picture 4" descr=""/>
          <p:cNvPicPr/>
          <p:nvPr/>
        </p:nvPicPr>
        <p:blipFill>
          <a:blip r:embed="rId2"/>
          <a:stretch/>
        </p:blipFill>
        <p:spPr>
          <a:xfrm>
            <a:off x="1532520" y="978840"/>
            <a:ext cx="9298080" cy="493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3" descr=""/>
          <p:cNvPicPr/>
          <p:nvPr/>
        </p:nvPicPr>
        <p:blipFill>
          <a:blip r:embed="rId1"/>
          <a:stretch/>
        </p:blipFill>
        <p:spPr>
          <a:xfrm>
            <a:off x="592560" y="476640"/>
            <a:ext cx="11010960" cy="589824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sp>
        <p:nvSpPr>
          <p:cNvPr id="142" name="TextBox 4"/>
          <p:cNvSpPr/>
          <p:nvPr/>
        </p:nvSpPr>
        <p:spPr>
          <a:xfrm>
            <a:off x="916920" y="579600"/>
            <a:ext cx="23090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600" spc="49" strike="noStrike">
                <a:solidFill>
                  <a:srgbClr val="e7e6e6"/>
                </a:solidFill>
                <a:latin typeface="Calibri"/>
              </a:rPr>
              <a:t>Conclusion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3" name="TextBox 1"/>
          <p:cNvSpPr/>
          <p:nvPr/>
        </p:nvSpPr>
        <p:spPr>
          <a:xfrm>
            <a:off x="1204920" y="3200400"/>
            <a:ext cx="931968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ffff00"/>
                </a:solidFill>
                <a:latin typeface="Calibri"/>
              </a:rPr>
              <a:t>Finally we have created a simple trading platform , where stocks can be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00"/>
                </a:solidFill>
                <a:latin typeface="Calibri"/>
              </a:rPr>
              <a:t>    </a:t>
            </a:r>
            <a:r>
              <a:rPr b="0" lang="en-IN" sz="2400" spc="-1" strike="noStrike">
                <a:solidFill>
                  <a:srgbClr val="ffff00"/>
                </a:solidFill>
                <a:latin typeface="Calibri"/>
              </a:rPr>
              <a:t>purchased and maintained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4" name="TextBox 2"/>
          <p:cNvSpPr/>
          <p:nvPr/>
        </p:nvSpPr>
        <p:spPr>
          <a:xfrm>
            <a:off x="1043280" y="3246480"/>
            <a:ext cx="4726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TextBox 5"/>
          <p:cNvSpPr/>
          <p:nvPr/>
        </p:nvSpPr>
        <p:spPr>
          <a:xfrm>
            <a:off x="1043280" y="2877120"/>
            <a:ext cx="4726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TextBox 6"/>
          <p:cNvSpPr/>
          <p:nvPr/>
        </p:nvSpPr>
        <p:spPr>
          <a:xfrm>
            <a:off x="1213920" y="1861560"/>
            <a:ext cx="93549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ffff00"/>
                </a:solidFill>
                <a:latin typeface="Calibri"/>
              </a:rPr>
              <a:t>Connected the front-end pages with the back-end code and established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00"/>
                </a:solidFill>
                <a:latin typeface="Calibri"/>
              </a:rPr>
              <a:t>    </a:t>
            </a:r>
            <a:r>
              <a:rPr b="0" lang="en-IN" sz="2400" spc="-1" strike="noStrike">
                <a:solidFill>
                  <a:srgbClr val="ffff00"/>
                </a:solidFill>
                <a:latin typeface="Calibri"/>
              </a:rPr>
              <a:t>connection between them.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3" descr=""/>
          <p:cNvPicPr/>
          <p:nvPr/>
        </p:nvPicPr>
        <p:blipFill>
          <a:blip r:embed="rId1"/>
          <a:stretch/>
        </p:blipFill>
        <p:spPr>
          <a:xfrm>
            <a:off x="592560" y="541080"/>
            <a:ext cx="10933920" cy="580788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sp>
        <p:nvSpPr>
          <p:cNvPr id="148" name="TextBox 4"/>
          <p:cNvSpPr/>
          <p:nvPr/>
        </p:nvSpPr>
        <p:spPr>
          <a:xfrm>
            <a:off x="1056960" y="541080"/>
            <a:ext cx="25830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ffe699"/>
                </a:solidFill>
                <a:latin typeface="Calibri"/>
              </a:rPr>
              <a:t>References: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9" name="TextBox 1"/>
          <p:cNvSpPr/>
          <p:nvPr/>
        </p:nvSpPr>
        <p:spPr>
          <a:xfrm>
            <a:off x="1086120" y="1790280"/>
            <a:ext cx="10100880" cy="15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marL="343080" indent="-342720">
              <a:lnSpc>
                <a:spcPct val="100000"/>
              </a:lnSpc>
              <a:buClr>
                <a:srgbClr val="ffff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ffff00"/>
                </a:solidFill>
                <a:latin typeface="Calibri"/>
              </a:rPr>
              <a:t>As a conclusion, we can say special thanks to our trainer Girish sir for training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00"/>
                </a:solidFill>
                <a:latin typeface="Calibri"/>
              </a:rPr>
              <a:t>     </a:t>
            </a:r>
            <a:r>
              <a:rPr b="0" lang="en-IN" sz="2400" spc="-1" strike="noStrike">
                <a:solidFill>
                  <a:srgbClr val="ffff00"/>
                </a:solidFill>
                <a:latin typeface="Calibri"/>
              </a:rPr>
              <a:t>us in all the aspects.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ffff00"/>
                </a:solidFill>
                <a:latin typeface="Calibri"/>
              </a:rPr>
              <a:t>A special thanks to THBS management and Alchemy Solutions.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4" descr=""/>
          <p:cNvPicPr/>
          <p:nvPr/>
        </p:nvPicPr>
        <p:blipFill>
          <a:blip r:embed="rId1"/>
          <a:stretch/>
        </p:blipFill>
        <p:spPr>
          <a:xfrm>
            <a:off x="649440" y="556560"/>
            <a:ext cx="10879560" cy="583056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sp>
        <p:nvSpPr>
          <p:cNvPr id="86" name="Picture 5"/>
          <p:cNvSpPr/>
          <p:nvPr/>
        </p:nvSpPr>
        <p:spPr>
          <a:xfrm>
            <a:off x="6632640" y="1623240"/>
            <a:ext cx="4106880" cy="369684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" name="TextBox 6"/>
          <p:cNvSpPr/>
          <p:nvPr/>
        </p:nvSpPr>
        <p:spPr>
          <a:xfrm>
            <a:off x="1215360" y="792360"/>
            <a:ext cx="371016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3399"/>
                </a:solidFill>
                <a:latin typeface="Calibri"/>
              </a:rPr>
              <a:t>Team Details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8" name="TextBox 7"/>
          <p:cNvSpPr/>
          <p:nvPr/>
        </p:nvSpPr>
        <p:spPr>
          <a:xfrm>
            <a:off x="795240" y="2040840"/>
            <a:ext cx="569196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3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3600" spc="-1" strike="noStrike">
                <a:solidFill>
                  <a:srgbClr val="ffffff"/>
                </a:solidFill>
                <a:latin typeface="Calibri"/>
              </a:rPr>
              <a:t>Shireesha Budumuru[Lead]</a:t>
            </a:r>
            <a:endParaRPr b="0" lang="en-US" sz="3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3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3600" spc="-1" strike="noStrike">
                <a:solidFill>
                  <a:srgbClr val="ffffff"/>
                </a:solidFill>
                <a:latin typeface="Calibri"/>
              </a:rPr>
              <a:t>Yamuna Venkatesh</a:t>
            </a:r>
            <a:endParaRPr b="0" lang="en-US" sz="3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3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3600" spc="-1" strike="noStrike">
                <a:solidFill>
                  <a:srgbClr val="ffffff"/>
                </a:solidFill>
                <a:latin typeface="Calibri"/>
              </a:rPr>
              <a:t>Sai Chaithanya Sadhula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6341760" y="2971800"/>
            <a:ext cx="180720" cy="346320"/>
          </a:xfrm>
          <a:prstGeom prst="rect">
            <a:avLst/>
          </a:prstGeom>
          <a:noFill/>
          <a:ln w="0">
            <a:noFill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3" descr=""/>
          <p:cNvPicPr/>
          <p:nvPr/>
        </p:nvPicPr>
        <p:blipFill>
          <a:blip r:embed="rId1"/>
          <a:stretch/>
        </p:blipFill>
        <p:spPr>
          <a:xfrm>
            <a:off x="631080" y="541080"/>
            <a:ext cx="10933920" cy="576936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sp>
        <p:nvSpPr>
          <p:cNvPr id="151" name="TextBox 4"/>
          <p:cNvSpPr/>
          <p:nvPr/>
        </p:nvSpPr>
        <p:spPr>
          <a:xfrm>
            <a:off x="5074200" y="2841120"/>
            <a:ext cx="252396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d0d0d"/>
                </a:solidFill>
                <a:latin typeface="Calibri"/>
              </a:rPr>
              <a:t>Thank You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2" name="TextBox 5"/>
          <p:cNvSpPr/>
          <p:nvPr/>
        </p:nvSpPr>
        <p:spPr>
          <a:xfrm>
            <a:off x="7614720" y="4268160"/>
            <a:ext cx="2012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70c0"/>
                </a:solidFill>
                <a:latin typeface="Calibri"/>
              </a:rPr>
              <a:t>-Purple Team…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609480" y="477000"/>
            <a:ext cx="10999080" cy="589680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sp>
        <p:nvSpPr>
          <p:cNvPr id="91" name="TextBox 4"/>
          <p:cNvSpPr/>
          <p:nvPr/>
        </p:nvSpPr>
        <p:spPr>
          <a:xfrm>
            <a:off x="1420560" y="894600"/>
            <a:ext cx="286020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3399"/>
                </a:solidFill>
                <a:latin typeface="Calibri"/>
              </a:rPr>
              <a:t>CONTENTS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92" name="Picture 5" descr=""/>
          <p:cNvPicPr/>
          <p:nvPr/>
        </p:nvPicPr>
        <p:blipFill>
          <a:blip r:embed="rId2"/>
          <a:stretch/>
        </p:blipFill>
        <p:spPr>
          <a:xfrm>
            <a:off x="6930720" y="927720"/>
            <a:ext cx="4041720" cy="4942800"/>
          </a:xfrm>
          <a:prstGeom prst="rect">
            <a:avLst/>
          </a:prstGeom>
          <a:ln w="0">
            <a:noFill/>
          </a:ln>
          <a:effectLst>
            <a:softEdge rad="112680"/>
          </a:effectLst>
        </p:spPr>
      </p:pic>
      <p:sp>
        <p:nvSpPr>
          <p:cNvPr id="93" name="TextBox 6"/>
          <p:cNvSpPr/>
          <p:nvPr/>
        </p:nvSpPr>
        <p:spPr>
          <a:xfrm>
            <a:off x="955440" y="1997280"/>
            <a:ext cx="5842800" cy="35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9dc3e6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9dc3e6"/>
                </a:solidFill>
                <a:latin typeface="Calibri"/>
              </a:rPr>
              <a:t>Web Application and Development</a:t>
            </a: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9dc3e6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9dc3e6"/>
                </a:solidFill>
                <a:latin typeface="Calibri"/>
              </a:rPr>
              <a:t>Front -End  Deployment</a:t>
            </a: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9dc3e6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9dc3e6"/>
                </a:solidFill>
                <a:latin typeface="Calibri"/>
              </a:rPr>
              <a:t>Back-End Deployment</a:t>
            </a: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9dc3e6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9dc3e6"/>
                </a:solidFill>
                <a:latin typeface="Calibri"/>
              </a:rPr>
              <a:t>Project creation</a:t>
            </a: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9dc3e6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9dc3e6"/>
                </a:solidFill>
                <a:latin typeface="Calibri"/>
              </a:rPr>
              <a:t>Result and Conclusion</a:t>
            </a: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9dc3e6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9dc3e6"/>
                </a:solidFill>
                <a:latin typeface="Calibri"/>
              </a:rPr>
              <a:t>References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528120" y="450720"/>
            <a:ext cx="11126880" cy="593676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sp>
        <p:nvSpPr>
          <p:cNvPr id="95" name="TextBox 4"/>
          <p:cNvSpPr/>
          <p:nvPr/>
        </p:nvSpPr>
        <p:spPr>
          <a:xfrm>
            <a:off x="1285200" y="1039680"/>
            <a:ext cx="43203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ffff00"/>
                </a:solidFill>
                <a:latin typeface="Calibri"/>
              </a:rPr>
              <a:t>PROBLEM STATEMENT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6" name="TextBox 6"/>
          <p:cNvSpPr/>
          <p:nvPr/>
        </p:nvSpPr>
        <p:spPr>
          <a:xfrm>
            <a:off x="974520" y="2274840"/>
            <a:ext cx="1068048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dbdbdb"/>
              </a:buClr>
              <a:buFont typeface="Wingdings" charset="2"/>
              <a:buChar char=""/>
            </a:pPr>
            <a:r>
              <a:rPr b="0" lang="en-IN" sz="2400" spc="-1" strike="noStrike">
                <a:solidFill>
                  <a:srgbClr val="dbdbdb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dbdbdb"/>
                </a:solidFill>
                <a:latin typeface="Calibri"/>
              </a:rPr>
              <a:t>Due to the emerging sales , stock market is growing rapidly in today’s scene.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dbdbdb"/>
              </a:buClr>
              <a:buFont typeface="Wingdings" charset="2"/>
              <a:buChar char=""/>
            </a:pPr>
            <a:r>
              <a:rPr b="0" lang="en-IN" sz="2400" spc="-1" strike="noStrike">
                <a:solidFill>
                  <a:srgbClr val="dbdbdb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dbdbdb"/>
                </a:solidFill>
                <a:latin typeface="Calibri"/>
              </a:rPr>
              <a:t>Prediction of stocks , maintenance of sales information makes to develop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dbdbdb"/>
                </a:solidFill>
                <a:latin typeface="Calibri"/>
              </a:rPr>
              <a:t>      </a:t>
            </a:r>
            <a:r>
              <a:rPr b="0" lang="en-IN" sz="2400" spc="-1" strike="noStrike">
                <a:solidFill>
                  <a:srgbClr val="dbdbdb"/>
                </a:solidFill>
                <a:latin typeface="Calibri"/>
              </a:rPr>
              <a:t>and increase the potential of the trade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dbdbdb"/>
              </a:buClr>
              <a:buFont typeface="Wingdings" charset="2"/>
              <a:buChar char=""/>
            </a:pPr>
            <a:r>
              <a:rPr b="0" lang="en-IN" sz="2400" spc="-1" strike="noStrike">
                <a:solidFill>
                  <a:srgbClr val="dbdbdb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dbdbdb"/>
                </a:solidFill>
                <a:latin typeface="Calibri"/>
              </a:rPr>
              <a:t>In order to achieve this, we have created a simple stock trading  platform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dbdbdb"/>
                </a:solidFill>
                <a:latin typeface="Calibri"/>
              </a:rPr>
              <a:t>      </a:t>
            </a:r>
            <a:r>
              <a:rPr b="0" lang="en-IN" sz="2400" spc="-1" strike="noStrike">
                <a:solidFill>
                  <a:srgbClr val="dbdbdb"/>
                </a:solidFill>
                <a:latin typeface="Calibri"/>
              </a:rPr>
              <a:t>which helps in buying and maintaining  of stocks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7" name="Picture 7"/>
          <p:cNvSpPr/>
          <p:nvPr/>
        </p:nvSpPr>
        <p:spPr>
          <a:xfrm>
            <a:off x="8404200" y="4170960"/>
            <a:ext cx="2800080" cy="186696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3" descr=""/>
          <p:cNvPicPr/>
          <p:nvPr/>
        </p:nvPicPr>
        <p:blipFill>
          <a:blip r:embed="rId1"/>
          <a:stretch/>
        </p:blipFill>
        <p:spPr>
          <a:xfrm>
            <a:off x="543240" y="410760"/>
            <a:ext cx="11065320" cy="597636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sp>
        <p:nvSpPr>
          <p:cNvPr id="99" name="TextBox 4"/>
          <p:cNvSpPr/>
          <p:nvPr/>
        </p:nvSpPr>
        <p:spPr>
          <a:xfrm>
            <a:off x="3661560" y="702360"/>
            <a:ext cx="789876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d966"/>
                </a:solidFill>
                <a:latin typeface="Calibri"/>
              </a:rPr>
              <a:t>What is Web Application and its development?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0" name="Picture 5" descr=""/>
          <p:cNvPicPr/>
          <p:nvPr/>
        </p:nvPicPr>
        <p:blipFill>
          <a:blip r:embed="rId2"/>
          <a:stretch/>
        </p:blipFill>
        <p:spPr>
          <a:xfrm>
            <a:off x="984960" y="1864080"/>
            <a:ext cx="2950560" cy="3946320"/>
          </a:xfrm>
          <a:prstGeom prst="rect">
            <a:avLst/>
          </a:prstGeom>
          <a:ln w="0">
            <a:noFill/>
          </a:ln>
          <a:effectLst>
            <a:reflection algn="bl" blurRad="12700" dir="5400000" dist="5000" endPos="30000" rotWithShape="0" stA="30000" sy="-100000"/>
          </a:effectLst>
          <a:scene3d>
            <a:camera prst="perspectiveContrastingLeftFacing">
              <a:rot lat="300000" lon="19800000" rev="0"/>
            </a:camera>
            <a:lightRig dir="t" rig="threePt">
              <a:rot lat="0" lon="0" rev="2700000"/>
            </a:lightRig>
          </a:scene3d>
          <a:sp3d>
            <a:bevelT w="63500" h="50800"/>
          </a:sp3d>
        </p:spPr>
      </p:pic>
      <p:sp>
        <p:nvSpPr>
          <p:cNvPr id="101" name="TextBox 6"/>
          <p:cNvSpPr/>
          <p:nvPr/>
        </p:nvSpPr>
        <p:spPr>
          <a:xfrm>
            <a:off x="3976920" y="1600560"/>
            <a:ext cx="737208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 Web app is an application program that is stored on a remote server and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   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delivered over the Internet through a browser interface.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 web app requires mainly three elements to function properly.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   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This includes :       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 web server to handle requests from the client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An application server to execute the tasks requested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And a database to store the information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046040" y="3708720"/>
            <a:ext cx="29822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d966"/>
                </a:solidFill>
                <a:latin typeface="Calibri"/>
              </a:rPr>
              <a:t>Benefits Web applications 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" name="TextBox 8"/>
          <p:cNvSpPr/>
          <p:nvPr/>
        </p:nvSpPr>
        <p:spPr>
          <a:xfrm>
            <a:off x="3989160" y="4170960"/>
            <a:ext cx="766476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Web applications offer a higher level of data security, as the data is stored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on remote dedicated web servers.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Example of web application includes an instant messaging app like WeChat,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 social media platform like Whatsapp, a shopping site like Flipkart etc.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b4c7e7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b4c7e7"/>
                </a:solidFill>
                <a:latin typeface="Calibri"/>
              </a:rPr>
              <a:t>In the below slides we have shown the deployment of a simple stock market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4c7e7"/>
                </a:solidFill>
                <a:latin typeface="Calibri"/>
              </a:rPr>
              <a:t>      </a:t>
            </a:r>
            <a:r>
              <a:rPr b="0" lang="en-IN" sz="1800" spc="-1" strike="noStrike">
                <a:solidFill>
                  <a:srgbClr val="b4c7e7"/>
                </a:solidFill>
                <a:latin typeface="Calibri"/>
              </a:rPr>
              <a:t>trading website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Web development mainly divided into : Front-End and Back-End development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3" descr=""/>
          <p:cNvPicPr/>
          <p:nvPr/>
        </p:nvPicPr>
        <p:blipFill>
          <a:blip r:embed="rId1"/>
          <a:stretch/>
        </p:blipFill>
        <p:spPr>
          <a:xfrm>
            <a:off x="489240" y="370800"/>
            <a:ext cx="11242800" cy="605268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sp>
        <p:nvSpPr>
          <p:cNvPr id="105" name="TextBox 4"/>
          <p:cNvSpPr/>
          <p:nvPr/>
        </p:nvSpPr>
        <p:spPr>
          <a:xfrm>
            <a:off x="1022400" y="528120"/>
            <a:ext cx="47026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  <a:scene3d>
              <a:camera prst="orthographicFront"/>
              <a:lightRig dir="t" rig="threePt"/>
            </a:scene3d>
            <a:sp3d extrusionH="57150">
              <a:bevelT prst="softRound" h="25400"/>
            </a:sp3d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8cbad"/>
                </a:solidFill>
                <a:latin typeface="Calibri"/>
              </a:rPr>
              <a:t>Front-End Development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6" name="TextBox 5"/>
          <p:cNvSpPr/>
          <p:nvPr/>
        </p:nvSpPr>
        <p:spPr>
          <a:xfrm>
            <a:off x="681480" y="1403640"/>
            <a:ext cx="11114280" cy="31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ffd966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d966"/>
                </a:solidFill>
                <a:latin typeface="Calibri"/>
              </a:rPr>
              <a:t>Front-End is the part of web development that codes and creates front end elements of a website,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d966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ffd966"/>
                </a:solidFill>
                <a:latin typeface="Calibri"/>
              </a:rPr>
              <a:t>which are features that are directly viewable and accessible by the end-user or client.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d966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d966"/>
                </a:solidFill>
                <a:latin typeface="Calibri"/>
              </a:rPr>
              <a:t>A front end developer is responsible for everything you see and works to enhance the user experience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d966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ffd966"/>
                </a:solidFill>
                <a:latin typeface="Calibri"/>
              </a:rPr>
              <a:t>to ensure it is seamless. 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d966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d966"/>
                </a:solidFill>
                <a:latin typeface="Calibri"/>
              </a:rPr>
              <a:t>They help create the overall design and aesthetic, in addition to debugging and using static code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d966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ffd966"/>
                </a:solidFill>
                <a:latin typeface="Calibri"/>
              </a:rPr>
              <a:t>analysis.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d966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d966"/>
                </a:solidFill>
                <a:latin typeface="Calibri"/>
              </a:rPr>
              <a:t>Front end developers are responsible for implementing visual components on a website as well as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d966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ffd966"/>
                </a:solidFill>
                <a:latin typeface="Calibri"/>
              </a:rPr>
              <a:t>interactive features like navigation, buttons, or anything that enhances overall usability. 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d966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d966"/>
                </a:solidFill>
                <a:latin typeface="Calibri"/>
              </a:rPr>
              <a:t>HTML, JavaScript, and CSS are often used to make sure the visual side (or client-side) of a site runs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d966"/>
                </a:solidFill>
                <a:latin typeface="Calibri"/>
              </a:rPr>
              <a:t>       </a:t>
            </a:r>
            <a:r>
              <a:rPr b="0" lang="en-US" sz="2000" spc="-1" strike="noStrike">
                <a:solidFill>
                  <a:srgbClr val="ffd966"/>
                </a:solidFill>
                <a:latin typeface="Calibri"/>
              </a:rPr>
              <a:t>smoothly so that users can interact freely and comfortably with it.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" name="TextBox 6"/>
          <p:cNvSpPr/>
          <p:nvPr/>
        </p:nvSpPr>
        <p:spPr>
          <a:xfrm>
            <a:off x="1009800" y="4573800"/>
            <a:ext cx="328392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b4c7e7"/>
                </a:solidFill>
                <a:latin typeface="Calibri"/>
              </a:rPr>
              <a:t>Technologies used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8" name="TextBox 7"/>
          <p:cNvSpPr/>
          <p:nvPr/>
        </p:nvSpPr>
        <p:spPr>
          <a:xfrm>
            <a:off x="1004040" y="5282280"/>
            <a:ext cx="50360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00"/>
                </a:solidFill>
                <a:latin typeface="Calibri"/>
              </a:rPr>
              <a:t>HTML , CSS, Bootstrap and JavaScript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9" name="Picture 8"/>
          <p:cNvSpPr/>
          <p:nvPr/>
        </p:nvSpPr>
        <p:spPr>
          <a:xfrm>
            <a:off x="9213840" y="4719960"/>
            <a:ext cx="2338200" cy="1557360"/>
          </a:xfrm>
          <a:prstGeom prst="roundRect">
            <a:avLst>
              <a:gd name="adj" fmla="val 16667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outerShdw algn="tl" blurRad="152280" dir="868217" dist="11525" kx="110000" ky="200000" rotWithShape="0" sy="9800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dir="t" rig="threePt"/>
          </a:scene3d>
          <a:sp3d contourW="6350" prstMaterial="matte">
            <a:bevelT w="101600" h="1016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3" descr=""/>
          <p:cNvPicPr/>
          <p:nvPr/>
        </p:nvPicPr>
        <p:blipFill>
          <a:blip r:embed="rId1"/>
          <a:stretch/>
        </p:blipFill>
        <p:spPr>
          <a:xfrm>
            <a:off x="489240" y="399240"/>
            <a:ext cx="11281680" cy="606564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sp>
        <p:nvSpPr>
          <p:cNvPr id="111" name="TextBox 4"/>
          <p:cNvSpPr/>
          <p:nvPr/>
        </p:nvSpPr>
        <p:spPr>
          <a:xfrm>
            <a:off x="846720" y="502200"/>
            <a:ext cx="4702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600" spc="49" strike="noStrike">
                <a:solidFill>
                  <a:srgbClr val="f8cbad"/>
                </a:solidFill>
                <a:latin typeface="Calibri"/>
              </a:rPr>
              <a:t>Back-End Development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2" name="TextBox 6"/>
          <p:cNvSpPr/>
          <p:nvPr/>
        </p:nvSpPr>
        <p:spPr>
          <a:xfrm>
            <a:off x="869400" y="1277280"/>
            <a:ext cx="10514520" cy="283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bdd7ee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bdd7ee"/>
                </a:solidFill>
                <a:latin typeface="Calibri"/>
              </a:rPr>
              <a:t>Mainly referred as the server-side development.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bdd7ee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bdd7ee"/>
                </a:solidFill>
                <a:latin typeface="Calibri"/>
              </a:rPr>
              <a:t>It contains behind-the-scene activities that occur when performing any action on a website. 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bdd7ee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bdd7ee"/>
                </a:solidFill>
                <a:latin typeface="Calibri"/>
              </a:rPr>
              <a:t>It can be an account login or making a purchase from an online store.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bdd7ee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bdd7ee"/>
                </a:solidFill>
                <a:latin typeface="Calibri"/>
              </a:rPr>
              <a:t>Code written by back-end developers helps browsers to communicate with database information.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bdd7ee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bdd7ee"/>
                </a:solidFill>
                <a:latin typeface="Calibri"/>
              </a:rPr>
              <a:t>This is in contrast to </a:t>
            </a:r>
            <a:r>
              <a:rPr b="0" lang="en-US" sz="2000" spc="-1" strike="noStrike">
                <a:solidFill>
                  <a:srgbClr val="ffd966"/>
                </a:solidFill>
                <a:latin typeface="Calibri"/>
              </a:rPr>
              <a:t>“client-side” </a:t>
            </a:r>
            <a:r>
              <a:rPr b="0" lang="en-US" sz="2000" spc="-1" strike="noStrike">
                <a:solidFill>
                  <a:srgbClr val="bdd7ee"/>
                </a:solidFill>
                <a:latin typeface="Calibri"/>
              </a:rPr>
              <a:t>code, which runs in users web browsers and is written mostly by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bdd7ee"/>
                </a:solidFill>
                <a:latin typeface="Calibri"/>
              </a:rPr>
              <a:t>     </a:t>
            </a:r>
            <a:r>
              <a:rPr b="0" lang="en-US" sz="2000" spc="-1" strike="noStrike">
                <a:solidFill>
                  <a:srgbClr val="bdd7ee"/>
                </a:solidFill>
                <a:latin typeface="Calibri"/>
              </a:rPr>
              <a:t>front-end developers.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bdd7ee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bdd7ee"/>
                </a:solidFill>
                <a:latin typeface="Calibri"/>
              </a:rPr>
              <a:t>Back-end developers build, maintain, and debug the back end that runs an application.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bdd7ee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bdd7ee"/>
                </a:solidFill>
                <a:latin typeface="Calibri"/>
              </a:rPr>
              <a:t>Main task of back-end development includes: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13" name="TextBox 7"/>
          <p:cNvSpPr/>
          <p:nvPr/>
        </p:nvSpPr>
        <p:spPr>
          <a:xfrm>
            <a:off x="1420920" y="3694320"/>
            <a:ext cx="9411120" cy="13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9dc3e6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9dc3e6"/>
                </a:solidFill>
                <a:latin typeface="Calibri"/>
              </a:rPr>
              <a:t>Creating, integrating, and managing databases.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9dc3e6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9dc3e6"/>
                </a:solidFill>
                <a:latin typeface="Calibri"/>
              </a:rPr>
              <a:t>Using back-end frameworks to build server-side software.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9dc3e6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9dc3e6"/>
                </a:solidFill>
                <a:latin typeface="Calibri"/>
              </a:rPr>
              <a:t>Validating data to make sure it's formatted correctly before being sent to the database.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14" name="TextBox 8"/>
          <p:cNvSpPr/>
          <p:nvPr/>
        </p:nvSpPr>
        <p:spPr>
          <a:xfrm>
            <a:off x="891720" y="4834080"/>
            <a:ext cx="31924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e699"/>
                </a:solidFill>
                <a:latin typeface="Calibri"/>
              </a:rPr>
              <a:t>Technologies used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TextBox 9"/>
          <p:cNvSpPr/>
          <p:nvPr/>
        </p:nvSpPr>
        <p:spPr>
          <a:xfrm>
            <a:off x="833040" y="5418720"/>
            <a:ext cx="44179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ffff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ffff00"/>
                </a:solidFill>
                <a:latin typeface="Calibri"/>
              </a:rPr>
              <a:t>MySQL , Java , Server, Core Java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6" name="Picture 10"/>
          <p:cNvSpPr/>
          <p:nvPr/>
        </p:nvSpPr>
        <p:spPr>
          <a:xfrm>
            <a:off x="8203680" y="4651560"/>
            <a:ext cx="3391560" cy="1658160"/>
          </a:xfrm>
          <a:prstGeom prst="roundRect">
            <a:avLst>
              <a:gd name="adj" fmla="val 16667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outerShdw algn="tl" blurRad="152280" dir="868217" dist="11525" kx="110000" ky="200000" rotWithShape="0" sy="9800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dir="t" rig="threePt"/>
          </a:scene3d>
          <a:sp3d contourW="6350" prstMaterial="matte">
            <a:bevelT w="101600" h="1016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3" descr=""/>
          <p:cNvPicPr/>
          <p:nvPr/>
        </p:nvPicPr>
        <p:blipFill>
          <a:blip r:embed="rId1"/>
          <a:stretch/>
        </p:blipFill>
        <p:spPr>
          <a:xfrm>
            <a:off x="553680" y="476640"/>
            <a:ext cx="11101320" cy="592380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sp>
        <p:nvSpPr>
          <p:cNvPr id="118" name="TextBox 4"/>
          <p:cNvSpPr/>
          <p:nvPr/>
        </p:nvSpPr>
        <p:spPr>
          <a:xfrm>
            <a:off x="1064520" y="631080"/>
            <a:ext cx="45792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ff3399"/>
                </a:solidFill>
                <a:latin typeface="Calibri"/>
              </a:rPr>
              <a:t>Project Implementation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9" name="Picture 2" descr=""/>
          <p:cNvPicPr/>
          <p:nvPr/>
        </p:nvPicPr>
        <p:blipFill>
          <a:blip r:embed="rId2"/>
          <a:srcRect l="340" t="0" r="-340" b="0"/>
          <a:stretch/>
        </p:blipFill>
        <p:spPr>
          <a:xfrm>
            <a:off x="570240" y="1277280"/>
            <a:ext cx="5704200" cy="320832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5" descr=""/>
          <p:cNvPicPr/>
          <p:nvPr/>
        </p:nvPicPr>
        <p:blipFill>
          <a:blip r:embed="rId3"/>
          <a:stretch/>
        </p:blipFill>
        <p:spPr>
          <a:xfrm>
            <a:off x="6274800" y="3374280"/>
            <a:ext cx="5380200" cy="302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3" descr=""/>
          <p:cNvPicPr/>
          <p:nvPr/>
        </p:nvPicPr>
        <p:blipFill>
          <a:blip r:embed="rId1"/>
          <a:stretch/>
        </p:blipFill>
        <p:spPr>
          <a:xfrm>
            <a:off x="618120" y="528120"/>
            <a:ext cx="10920960" cy="578232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pic>
        <p:nvPicPr>
          <p:cNvPr id="122" name="Picture 4" descr=""/>
          <p:cNvPicPr/>
          <p:nvPr/>
        </p:nvPicPr>
        <p:blipFill>
          <a:blip r:embed="rId2"/>
          <a:stretch/>
        </p:blipFill>
        <p:spPr>
          <a:xfrm>
            <a:off x="611640" y="528120"/>
            <a:ext cx="5466600" cy="307476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5" descr=""/>
          <p:cNvPicPr/>
          <p:nvPr/>
        </p:nvPicPr>
        <p:blipFill>
          <a:blip r:embed="rId3"/>
          <a:stretch/>
        </p:blipFill>
        <p:spPr>
          <a:xfrm>
            <a:off x="6027480" y="3206520"/>
            <a:ext cx="5518080" cy="310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Application>LibreOffice/7.1.8.1$Windows_X86_64 LibreOffice_project/e1f30c802c3269a1d052614453f260e49458c82c</Application>
  <AppVersion>15.0000</AppVersion>
  <Words>476</Words>
  <Paragraphs>75</Paragraphs>
  <Company>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2022-02-23T09:33:22Z</dcterms:created>
  <dc:creator>HP</dc:creator>
  <dc:description/>
  <dc:language>en-US</dc:language>
  <cp:lastModifiedBy/>
  <dcterms:modified xsi:type="dcterms:W3CDTF">2022-02-25T11:50:33Z</dcterms:modified>
  <cp:revision>69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20</vt:i4>
  </property>
</Properties>
</file>