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2" r:id="rId2"/>
    <p:sldId id="307" r:id="rId3"/>
    <p:sldId id="259" r:id="rId4"/>
    <p:sldId id="261" r:id="rId5"/>
    <p:sldId id="260" r:id="rId6"/>
    <p:sldId id="257" r:id="rId7"/>
    <p:sldId id="273" r:id="rId8"/>
    <p:sldId id="321" r:id="rId9"/>
    <p:sldId id="277" r:id="rId10"/>
    <p:sldId id="274" r:id="rId11"/>
    <p:sldId id="323" r:id="rId12"/>
    <p:sldId id="325" r:id="rId13"/>
    <p:sldId id="326" r:id="rId14"/>
    <p:sldId id="308" r:id="rId15"/>
    <p:sldId id="329" r:id="rId16"/>
    <p:sldId id="327" r:id="rId17"/>
    <p:sldId id="309" r:id="rId18"/>
    <p:sldId id="332" r:id="rId19"/>
    <p:sldId id="304" r:id="rId20"/>
    <p:sldId id="306" r:id="rId21"/>
    <p:sldId id="330" r:id="rId22"/>
    <p:sldId id="312" r:id="rId23"/>
    <p:sldId id="331" r:id="rId24"/>
    <p:sldId id="311" r:id="rId25"/>
    <p:sldId id="317" r:id="rId26"/>
    <p:sldId id="271" r:id="rId27"/>
    <p:sldId id="328" r:id="rId28"/>
    <p:sldId id="266" r:id="rId29"/>
    <p:sldId id="265" r:id="rId30"/>
    <p:sldId id="267" r:id="rId31"/>
    <p:sldId id="268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954ECA"/>
    <a:srgbClr val="E9C7F1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9" autoAdjust="0"/>
    <p:restoredTop sz="88176" autoAdjust="0"/>
  </p:normalViewPr>
  <p:slideViewPr>
    <p:cSldViewPr>
      <p:cViewPr varScale="1">
        <p:scale>
          <a:sx n="175" d="100"/>
          <a:sy n="175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discuss that although the workhorse continues to be the relational model, NoSQL has its uses and we need to know now to query these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7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illustrates the fact that you can have global configurations in the root and then application-specific properties nested in folder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might be the time to mention that you can also add –dev or –prod to the properties filename in Github and set the </a:t>
            </a:r>
            <a:r>
              <a:rPr lang="en-US" dirty="0" err="1"/>
              <a:t>spring.application.profile</a:t>
            </a:r>
            <a:r>
              <a:rPr lang="en-US" dirty="0"/>
              <a:t> to whichever property file it should consume.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6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mention that it is sometimes easier to generate a spring project with the appropriate dependencies and copy the </a:t>
            </a:r>
            <a:r>
              <a:rPr lang="en-US" dirty="0" err="1"/>
              <a:t>gradle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5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mention that it is sometimes easier to generate a spring project with the appropriate dependencies and copy the </a:t>
            </a:r>
            <a:r>
              <a:rPr lang="en-US" dirty="0" err="1"/>
              <a:t>gradle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8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another way to retrieve these settings using @</a:t>
            </a:r>
            <a:r>
              <a:rPr lang="en-US" dirty="0" err="1"/>
              <a:t>ConfigurationProperties</a:t>
            </a:r>
            <a:r>
              <a:rPr lang="en-US" dirty="0"/>
              <a:t> annotation on a class with fields matching the names, but I could not get this method to work using any of the tutorials I came across and gave up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2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another way to retrieve these settings using @</a:t>
            </a:r>
            <a:r>
              <a:rPr lang="en-US" dirty="0" err="1"/>
              <a:t>ConfigurationProperties</a:t>
            </a:r>
            <a:r>
              <a:rPr lang="en-US" dirty="0"/>
              <a:t> annotation on a class with fields matching the names, but I could not get this method to work using any of the tutorials I came across and gave up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6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if they have their projects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automatically expose endpoints that return the application properties from each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PCF needs a </a:t>
            </a:r>
            <a:r>
              <a:rPr lang="en-US" dirty="0" err="1"/>
              <a:t>yml</a:t>
            </a:r>
            <a:r>
              <a:rPr lang="en-US" dirty="0"/>
              <a:t> file so we will make that change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there is no matching file with application name “anything” and profile name “anything”, config server serves up the default properties file which is in the root of the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there is no matching file with application name “anything” and profile name “anything”, config server serves up the default properties file which is in the root of the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86200" y="0"/>
            <a:ext cx="3657600" cy="531495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Follow the </a:t>
            </a:r>
            <a:r>
              <a:rPr lang="en-US" b="1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slide design principles</a:t>
            </a:r>
            <a:r>
              <a:rPr lang="en-US" dirty="0">
                <a:solidFill>
                  <a:schemeClr val="tx2"/>
                </a:solidFill>
              </a:rPr>
              <a:t> from the</a:t>
            </a:r>
            <a:r>
              <a:rPr lang="en-US" baseline="0" dirty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baseline="0" dirty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Adhere to </a:t>
            </a:r>
            <a:r>
              <a:rPr lang="en-US" b="1" baseline="0" dirty="0">
                <a:solidFill>
                  <a:schemeClr val="tx2"/>
                </a:solidFill>
              </a:rPr>
              <a:t>LCD ABC model </a:t>
            </a:r>
            <a:r>
              <a:rPr lang="en-US" baseline="0" dirty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tif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cademyNATrainers/petclinic-phase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Spring Cloud Config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a Centralized Configuration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AFE6FA-5309-4355-B838-BC9C1D89A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9736"/>
            <a:ext cx="9144000" cy="32840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cloud config server git </a:t>
            </a:r>
            <a:r>
              <a:rPr lang="en-US" dirty="0" err="1"/>
              <a:t>uri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87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076DA-6C06-274F-AF25-4F5AEA569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875"/>
          <a:stretch/>
        </p:blipFill>
        <p:spPr>
          <a:xfrm>
            <a:off x="419098" y="2223166"/>
            <a:ext cx="4152900" cy="18555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91CB53-40C0-8341-8964-06F4767FB1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082"/>
          <a:stretch/>
        </p:blipFill>
        <p:spPr>
          <a:xfrm>
            <a:off x="-304800" y="293855"/>
            <a:ext cx="6965563" cy="197257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167" y="142772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5 Path Variations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777FA0C-B407-475E-B4F8-4D6D1DFF1EE7}"/>
              </a:ext>
            </a:extLst>
          </p:cNvPr>
          <p:cNvSpPr/>
          <p:nvPr/>
        </p:nvSpPr>
        <p:spPr>
          <a:xfrm>
            <a:off x="4221896" y="676016"/>
            <a:ext cx="4038600" cy="121920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{application} / {profile} [/{label}]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918A498-258A-4F58-B898-1863F978907B}"/>
              </a:ext>
            </a:extLst>
          </p:cNvPr>
          <p:cNvSpPr/>
          <p:nvPr/>
        </p:nvSpPr>
        <p:spPr>
          <a:xfrm>
            <a:off x="4236766" y="2693716"/>
            <a:ext cx="3838575" cy="121920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{application} - {profile}.</a:t>
            </a:r>
            <a:r>
              <a:rPr lang="en-US" dirty="0" err="1"/>
              <a:t>yml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0EB981B-FE5E-4042-8260-53009CBBC910}"/>
              </a:ext>
            </a:extLst>
          </p:cNvPr>
          <p:cNvSpPr txBox="1">
            <a:spLocks/>
          </p:cNvSpPr>
          <p:nvPr/>
        </p:nvSpPr>
        <p:spPr>
          <a:xfrm>
            <a:off x="8238195" y="1138209"/>
            <a:ext cx="64119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0CF2DDF-80FD-4268-83B9-A5F6E31A78B9}"/>
              </a:ext>
            </a:extLst>
          </p:cNvPr>
          <p:cNvSpPr txBox="1">
            <a:spLocks/>
          </p:cNvSpPr>
          <p:nvPr/>
        </p:nvSpPr>
        <p:spPr>
          <a:xfrm>
            <a:off x="8238194" y="3075594"/>
            <a:ext cx="64119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561E6223-FB9B-4A76-9AD8-9095278BE600}"/>
              </a:ext>
            </a:extLst>
          </p:cNvPr>
          <p:cNvSpPr txBox="1">
            <a:spLocks/>
          </p:cNvSpPr>
          <p:nvPr/>
        </p:nvSpPr>
        <p:spPr>
          <a:xfrm>
            <a:off x="1229391" y="4112480"/>
            <a:ext cx="668521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{Application} = Spring Client Application Name</a:t>
            </a:r>
          </a:p>
          <a:p>
            <a:pPr algn="ctr"/>
            <a:endParaRPr lang="en-US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901A667-A181-4FB6-9C9F-13B16E1B726A}"/>
              </a:ext>
            </a:extLst>
          </p:cNvPr>
          <p:cNvSpPr txBox="1">
            <a:spLocks/>
          </p:cNvSpPr>
          <p:nvPr/>
        </p:nvSpPr>
        <p:spPr>
          <a:xfrm>
            <a:off x="653332" y="4539765"/>
            <a:ext cx="7607164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{label}  = Git Branch       {profile} = Spring App Active Profile</a:t>
            </a:r>
          </a:p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2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4B68CA-0378-A847-ADDA-6A349017AF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88" t="4795" r="4852" b="49999"/>
          <a:stretch/>
        </p:blipFill>
        <p:spPr>
          <a:xfrm>
            <a:off x="228600" y="2441658"/>
            <a:ext cx="6261100" cy="1395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9BEAF-D55D-A84C-B0CA-B9B905D2E0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39" t="5740" r="-4439" b="34672"/>
          <a:stretch/>
        </p:blipFill>
        <p:spPr>
          <a:xfrm>
            <a:off x="228600" y="553478"/>
            <a:ext cx="6883400" cy="18389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167" y="142772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5 Path Variations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777FA0C-B407-475E-B4F8-4D6D1DFF1EE7}"/>
              </a:ext>
            </a:extLst>
          </p:cNvPr>
          <p:cNvSpPr/>
          <p:nvPr/>
        </p:nvSpPr>
        <p:spPr>
          <a:xfrm>
            <a:off x="4140820" y="702385"/>
            <a:ext cx="4345258" cy="121920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{label} / {application} - {profile}.</a:t>
            </a:r>
            <a:r>
              <a:rPr lang="en-US" dirty="0" err="1"/>
              <a:t>yml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918A498-258A-4F58-B898-1863F978907B}"/>
              </a:ext>
            </a:extLst>
          </p:cNvPr>
          <p:cNvSpPr/>
          <p:nvPr/>
        </p:nvSpPr>
        <p:spPr>
          <a:xfrm>
            <a:off x="4124093" y="2485746"/>
            <a:ext cx="4097374" cy="121920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{application} - {profile}.properties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0EB981B-FE5E-4042-8260-53009CBBC910}"/>
              </a:ext>
            </a:extLst>
          </p:cNvPr>
          <p:cNvSpPr txBox="1">
            <a:spLocks/>
          </p:cNvSpPr>
          <p:nvPr/>
        </p:nvSpPr>
        <p:spPr>
          <a:xfrm>
            <a:off x="8381999" y="1119151"/>
            <a:ext cx="64119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0CF2DDF-80FD-4268-83B9-A5F6E31A78B9}"/>
              </a:ext>
            </a:extLst>
          </p:cNvPr>
          <p:cNvSpPr txBox="1">
            <a:spLocks/>
          </p:cNvSpPr>
          <p:nvPr/>
        </p:nvSpPr>
        <p:spPr>
          <a:xfrm>
            <a:off x="8262470" y="2867624"/>
            <a:ext cx="64119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561E6223-FB9B-4A76-9AD8-9095278BE600}"/>
              </a:ext>
            </a:extLst>
          </p:cNvPr>
          <p:cNvSpPr txBox="1">
            <a:spLocks/>
          </p:cNvSpPr>
          <p:nvPr/>
        </p:nvSpPr>
        <p:spPr>
          <a:xfrm>
            <a:off x="631030" y="4528236"/>
            <a:ext cx="7607164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{label}  = Git Branch       {profile} = Spring App Active Profile</a:t>
            </a:r>
          </a:p>
          <a:p>
            <a:pPr algn="ctr"/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AD89CDE0-15EE-4714-82C8-426E028A23E0}"/>
              </a:ext>
            </a:extLst>
          </p:cNvPr>
          <p:cNvSpPr txBox="1">
            <a:spLocks/>
          </p:cNvSpPr>
          <p:nvPr/>
        </p:nvSpPr>
        <p:spPr>
          <a:xfrm>
            <a:off x="1229391" y="4041385"/>
            <a:ext cx="668521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{Application} = Spring Client Application Name</a:t>
            </a:r>
          </a:p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98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C0037-AA85-424D-A64D-2011A95F3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3" t="4625" r="4798" b="45375"/>
          <a:stretch/>
        </p:blipFill>
        <p:spPr>
          <a:xfrm>
            <a:off x="498221" y="866898"/>
            <a:ext cx="6261100" cy="15430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167" y="142772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5 Path Variations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777FA0C-B407-475E-B4F8-4D6D1DFF1EE7}"/>
              </a:ext>
            </a:extLst>
          </p:cNvPr>
          <p:cNvSpPr/>
          <p:nvPr/>
        </p:nvSpPr>
        <p:spPr>
          <a:xfrm>
            <a:off x="4359895" y="1077907"/>
            <a:ext cx="4784105" cy="121920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{label} / {application} - {profile}.properties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0EB981B-FE5E-4042-8260-53009CBBC910}"/>
              </a:ext>
            </a:extLst>
          </p:cNvPr>
          <p:cNvSpPr txBox="1">
            <a:spLocks/>
          </p:cNvSpPr>
          <p:nvPr/>
        </p:nvSpPr>
        <p:spPr>
          <a:xfrm>
            <a:off x="7557565" y="2241975"/>
            <a:ext cx="64119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561E6223-FB9B-4A76-9AD8-9095278BE600}"/>
              </a:ext>
            </a:extLst>
          </p:cNvPr>
          <p:cNvSpPr txBox="1">
            <a:spLocks/>
          </p:cNvSpPr>
          <p:nvPr/>
        </p:nvSpPr>
        <p:spPr>
          <a:xfrm>
            <a:off x="631030" y="4528236"/>
            <a:ext cx="7607164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{label}  = Git Branch       {profile} = Spring App Active Profile</a:t>
            </a:r>
          </a:p>
          <a:p>
            <a:pPr algn="ctr"/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3ED042E-E123-467F-9DD2-00FA35DB8E72}"/>
              </a:ext>
            </a:extLst>
          </p:cNvPr>
          <p:cNvSpPr txBox="1">
            <a:spLocks/>
          </p:cNvSpPr>
          <p:nvPr/>
        </p:nvSpPr>
        <p:spPr>
          <a:xfrm>
            <a:off x="1229391" y="4112480"/>
            <a:ext cx="668521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{Application} = Spring Client Application Name</a:t>
            </a:r>
          </a:p>
          <a:p>
            <a:pPr algn="ctr"/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C2F4600-9946-1541-969F-E623DE05DE41}"/>
              </a:ext>
            </a:extLst>
          </p:cNvPr>
          <p:cNvSpPr txBox="1">
            <a:spLocks/>
          </p:cNvSpPr>
          <p:nvPr/>
        </p:nvSpPr>
        <p:spPr>
          <a:xfrm>
            <a:off x="1092004" y="2889638"/>
            <a:ext cx="6685215" cy="6843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Along with </a:t>
            </a:r>
            <a:r>
              <a:rPr lang="en-US" dirty="0" err="1"/>
              <a:t>test.yml</a:t>
            </a:r>
            <a:r>
              <a:rPr lang="en-US" dirty="0"/>
              <a:t>, </a:t>
            </a:r>
            <a:r>
              <a:rPr lang="en-US" dirty="0" err="1"/>
              <a:t>application.yml</a:t>
            </a:r>
            <a:r>
              <a:rPr lang="en-US" dirty="0"/>
              <a:t> gets picked up in all of these scenarios as it is the default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3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Repo Contents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302B7386-4901-40B6-A0C1-0471266B2E4C}"/>
              </a:ext>
            </a:extLst>
          </p:cNvPr>
          <p:cNvSpPr txBox="1">
            <a:spLocks/>
          </p:cNvSpPr>
          <p:nvPr/>
        </p:nvSpPr>
        <p:spPr>
          <a:xfrm>
            <a:off x="5684562" y="524799"/>
            <a:ext cx="30861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application.yml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5CD70036-828C-4578-8EC4-8F69ED8A2DFB}"/>
              </a:ext>
            </a:extLst>
          </p:cNvPr>
          <p:cNvSpPr txBox="1">
            <a:spLocks/>
          </p:cNvSpPr>
          <p:nvPr/>
        </p:nvSpPr>
        <p:spPr>
          <a:xfrm>
            <a:off x="1006456" y="579216"/>
            <a:ext cx="1824579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Root Folder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174D7BA9-EF87-403A-9EB0-C372555E0E16}"/>
              </a:ext>
            </a:extLst>
          </p:cNvPr>
          <p:cNvSpPr txBox="1">
            <a:spLocks/>
          </p:cNvSpPr>
          <p:nvPr/>
        </p:nvSpPr>
        <p:spPr>
          <a:xfrm>
            <a:off x="1149315" y="2709864"/>
            <a:ext cx="276225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petclinic</a:t>
            </a:r>
            <a:r>
              <a:rPr lang="en-US" dirty="0">
                <a:solidFill>
                  <a:schemeClr val="tx1"/>
                </a:solidFill>
              </a:rPr>
              <a:t> Folder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65BC0261-3089-4894-8BB3-9099D9CF8CAD}"/>
              </a:ext>
            </a:extLst>
          </p:cNvPr>
          <p:cNvSpPr txBox="1">
            <a:spLocks/>
          </p:cNvSpPr>
          <p:nvPr/>
        </p:nvSpPr>
        <p:spPr>
          <a:xfrm>
            <a:off x="5559834" y="2981325"/>
            <a:ext cx="30861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owner-</a:t>
            </a:r>
            <a:r>
              <a:rPr lang="en-US" dirty="0" err="1">
                <a:solidFill>
                  <a:schemeClr val="tx1"/>
                </a:solidFill>
              </a:rPr>
              <a:t>service.yml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96A253-3513-6D40-8E80-79223139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884" y="974488"/>
            <a:ext cx="1397000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724EC-B693-334A-8DC9-5BD5BA7D1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834" y="988892"/>
            <a:ext cx="2669766" cy="1693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FA711-635A-714E-A10F-3073D8007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3486150"/>
            <a:ext cx="3073400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BA543F-8C73-E442-8604-073C2B940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399" y="3210860"/>
            <a:ext cx="3219421" cy="1265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188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Petclinic</a:t>
            </a:r>
            <a:r>
              <a:rPr lang="en-US" dirty="0"/>
              <a:t> folder not being accessed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30CA4-926B-DF4D-B8BB-F32659CFE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20" y="819150"/>
            <a:ext cx="5194300" cy="3086100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1FBBD936-23B2-2E43-9B4C-1B88AE302113}"/>
              </a:ext>
            </a:extLst>
          </p:cNvPr>
          <p:cNvSpPr txBox="1">
            <a:spLocks/>
          </p:cNvSpPr>
          <p:nvPr/>
        </p:nvSpPr>
        <p:spPr>
          <a:xfrm>
            <a:off x="373337" y="3793538"/>
            <a:ext cx="838966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Owner-</a:t>
            </a:r>
            <a:r>
              <a:rPr lang="en-US" dirty="0" err="1"/>
              <a:t>service.yml</a:t>
            </a:r>
            <a:r>
              <a:rPr lang="en-US" dirty="0"/>
              <a:t> values not showing 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20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0D28EF-2F15-9C4F-9E49-D01D3C6BD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1788"/>
            <a:ext cx="9144000" cy="16450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167" y="142772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Add </a:t>
            </a:r>
            <a:r>
              <a:rPr lang="en-US" dirty="0" err="1"/>
              <a:t>searchPaths</a:t>
            </a:r>
            <a:r>
              <a:rPr lang="en-US" dirty="0"/>
              <a:t> to Config-Server </a:t>
            </a:r>
            <a:r>
              <a:rPr lang="en-US" dirty="0" err="1"/>
              <a:t>application.yml</a:t>
            </a:r>
            <a:br>
              <a:rPr lang="en-US" dirty="0"/>
            </a:br>
            <a:r>
              <a:rPr lang="en-US" dirty="0"/>
              <a:t>to access </a:t>
            </a:r>
            <a:r>
              <a:rPr lang="en-US" dirty="0" err="1"/>
              <a:t>petclinic</a:t>
            </a:r>
            <a:r>
              <a:rPr lang="en-US" dirty="0"/>
              <a:t> folder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B55B4-7C7A-4969-9CC0-1D100AD31C7E}"/>
              </a:ext>
            </a:extLst>
          </p:cNvPr>
          <p:cNvSpPr/>
          <p:nvPr/>
        </p:nvSpPr>
        <p:spPr>
          <a:xfrm rot="16200000">
            <a:off x="3649369" y="2441019"/>
            <a:ext cx="1388066" cy="106680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E531F83-48EE-48E4-B41F-621B46CAC753}"/>
              </a:ext>
            </a:extLst>
          </p:cNvPr>
          <p:cNvSpPr txBox="1">
            <a:spLocks/>
          </p:cNvSpPr>
          <p:nvPr/>
        </p:nvSpPr>
        <p:spPr>
          <a:xfrm>
            <a:off x="304800" y="4400550"/>
            <a:ext cx="838966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*restart config-server 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9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8D96DE62-09C7-4299-AEB6-D7AED145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49" y="162803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Owner-</a:t>
            </a:r>
            <a:r>
              <a:rPr lang="en-US" dirty="0" err="1"/>
              <a:t>service.properties</a:t>
            </a:r>
            <a:r>
              <a:rPr lang="en-US" dirty="0"/>
              <a:t> contents show up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F6CD200-B45E-4FA8-B35F-48D49E7D2C5A}"/>
              </a:ext>
            </a:extLst>
          </p:cNvPr>
          <p:cNvSpPr txBox="1">
            <a:spLocks/>
          </p:cNvSpPr>
          <p:nvPr/>
        </p:nvSpPr>
        <p:spPr>
          <a:xfrm>
            <a:off x="377167" y="4526647"/>
            <a:ext cx="838966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Note that the application.properties are still in the response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B817F-E484-AA48-82C1-5305DEFBE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46" t="6790" r="6113" b="33333"/>
          <a:stretch/>
        </p:blipFill>
        <p:spPr>
          <a:xfrm>
            <a:off x="2123106" y="2572886"/>
            <a:ext cx="4578350" cy="1847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2BF481-6F53-5F41-878B-699C653BE5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40" t="6790" r="6178" b="43173"/>
          <a:stretch/>
        </p:blipFill>
        <p:spPr>
          <a:xfrm>
            <a:off x="1295400" y="744914"/>
            <a:ext cx="5880100" cy="15441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40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2E56-F944-DB4B-BD28-BF4791DD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Config-Server to </a:t>
            </a:r>
            <a:r>
              <a:rPr lang="en-US" dirty="0" err="1"/>
              <a:t>petclinic</a:t>
            </a:r>
            <a:r>
              <a:rPr lang="en-US" dirty="0"/>
              <a:t> base project: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CBD21-2AC9-4A4B-92EA-82E69329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0" y="2764815"/>
            <a:ext cx="362857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77E338-06AC-F84A-980C-AFE5DF7B6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4950"/>
            <a:ext cx="3139690" cy="839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EC85B-9B6D-1240-9A34-FB9BA9010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15502"/>
            <a:ext cx="2362200" cy="1230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E0806-2A7B-B540-829D-A46FAC29A42A}"/>
              </a:ext>
            </a:extLst>
          </p:cNvPr>
          <p:cNvSpPr txBox="1"/>
          <p:nvPr/>
        </p:nvSpPr>
        <p:spPr>
          <a:xfrm>
            <a:off x="1068385" y="10014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config-server </a:t>
            </a:r>
            <a:r>
              <a:rPr lang="en-US" dirty="0" err="1"/>
              <a:t>pom.xml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60C67-B8FB-9F45-8C2F-8E25B6E084D5}"/>
              </a:ext>
            </a:extLst>
          </p:cNvPr>
          <p:cNvSpPr txBox="1"/>
          <p:nvPr/>
        </p:nvSpPr>
        <p:spPr>
          <a:xfrm>
            <a:off x="5257800" y="10014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pet-clinic </a:t>
            </a:r>
            <a:r>
              <a:rPr lang="en-US" dirty="0" err="1"/>
              <a:t>pom.xml</a:t>
            </a:r>
            <a:endParaRPr lang="en-US" dirty="0"/>
          </a:p>
        </p:txBody>
      </p:sp>
      <p:sp>
        <p:nvSpPr>
          <p:cNvPr id="9" name="Arrow: Left 9">
            <a:extLst>
              <a:ext uri="{FF2B5EF4-FFF2-40B4-BE49-F238E27FC236}">
                <a16:creationId xmlns:a16="http://schemas.microsoft.com/office/drawing/2014/main" id="{D194878E-409A-1845-9E2B-83E83A6A16A9}"/>
              </a:ext>
            </a:extLst>
          </p:cNvPr>
          <p:cNvSpPr/>
          <p:nvPr/>
        </p:nvSpPr>
        <p:spPr>
          <a:xfrm rot="5400000">
            <a:off x="6204192" y="3377958"/>
            <a:ext cx="1219200" cy="521184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Config Client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91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spring cloud config meme">
            <a:extLst>
              <a:ext uri="{FF2B5EF4-FFF2-40B4-BE49-F238E27FC236}">
                <a16:creationId xmlns:a16="http://schemas.microsoft.com/office/drawing/2014/main" id="{D8ABE4A1-3DBD-437E-8B02-F1596CFB0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8620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879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44116-597B-884F-9F25-9B1CE40E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9" y="2632960"/>
            <a:ext cx="6499404" cy="1170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1" y="48305"/>
            <a:ext cx="8427159" cy="455444"/>
          </a:xfrm>
        </p:spPr>
        <p:txBody>
          <a:bodyPr/>
          <a:lstStyle/>
          <a:p>
            <a:pPr algn="ctr"/>
            <a:r>
              <a:rPr lang="en-US" dirty="0"/>
              <a:t>In Client Application</a:t>
            </a:r>
            <a:br>
              <a:rPr lang="en-US" dirty="0"/>
            </a:br>
            <a:r>
              <a:rPr lang="en-US" dirty="0"/>
              <a:t>(using </a:t>
            </a:r>
            <a:r>
              <a:rPr lang="en-US" dirty="0" err="1"/>
              <a:t>petclinic</a:t>
            </a:r>
            <a:r>
              <a:rPr lang="en-US" dirty="0"/>
              <a:t>-owner from </a:t>
            </a:r>
            <a:r>
              <a:rPr lang="en-US" dirty="0">
                <a:hlinkClick r:id="rId4"/>
              </a:rPr>
              <a:t>https://github.com/Cognizant-FSE/petclinic-phase6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F67DB4-D150-4696-B9AA-3B95FDE00AB0}"/>
              </a:ext>
            </a:extLst>
          </p:cNvPr>
          <p:cNvCxnSpPr>
            <a:cxnSpLocks/>
          </p:cNvCxnSpPr>
          <p:nvPr/>
        </p:nvCxnSpPr>
        <p:spPr>
          <a:xfrm flipV="1">
            <a:off x="6172200" y="3714750"/>
            <a:ext cx="0" cy="51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AE3742-0E3D-4337-B933-70F90D90F24A}"/>
              </a:ext>
            </a:extLst>
          </p:cNvPr>
          <p:cNvSpPr txBox="1"/>
          <p:nvPr/>
        </p:nvSpPr>
        <p:spPr>
          <a:xfrm>
            <a:off x="5387453" y="42285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for now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B4B6437-69F0-4892-97D7-6CE3997602E2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6764740" cy="134393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file in resources folder called </a:t>
            </a:r>
            <a:r>
              <a:rPr lang="en-US" dirty="0" err="1"/>
              <a:t>bootstrap.properties</a:t>
            </a:r>
            <a:r>
              <a:rPr lang="en-US" dirty="0"/>
              <a:t> or </a:t>
            </a:r>
            <a:r>
              <a:rPr lang="en-US" dirty="0" err="1"/>
              <a:t>bootstrap.yml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spring.application.name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to name of properties file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3E2B2B1-D163-4C26-9652-72BBD53F97E1}"/>
              </a:ext>
            </a:extLst>
          </p:cNvPr>
          <p:cNvSpPr txBox="1">
            <a:spLocks/>
          </p:cNvSpPr>
          <p:nvPr/>
        </p:nvSpPr>
        <p:spPr>
          <a:xfrm>
            <a:off x="457199" y="3943350"/>
            <a:ext cx="4724401" cy="7671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spring.cloud.config.uri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to config-server address</a:t>
            </a:r>
          </a:p>
        </p:txBody>
      </p:sp>
    </p:spTree>
    <p:extLst>
      <p:ext uri="{BB962C8B-B14F-4D97-AF65-F5344CB8AC3E}">
        <p14:creationId xmlns:p14="http://schemas.microsoft.com/office/powerpoint/2010/main" val="9416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90" y="342711"/>
            <a:ext cx="6664620" cy="455444"/>
          </a:xfrm>
        </p:spPr>
        <p:txBody>
          <a:bodyPr/>
          <a:lstStyle/>
          <a:p>
            <a:pPr algn="ctr"/>
            <a:r>
              <a:rPr lang="en-US" dirty="0"/>
              <a:t>Add spring-cloud-services-starter-config to </a:t>
            </a:r>
            <a:r>
              <a:rPr lang="en-US" dirty="0" err="1"/>
              <a:t>pom.xml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6A876-3ADE-AD48-B104-2CFF8289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142" y="895350"/>
            <a:ext cx="4974566" cy="109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67816-7334-8049-A9F0-91CAC540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142" y="2266950"/>
            <a:ext cx="5392057" cy="2449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79F9C-EB34-D947-93C0-A2DDAF0782BF}"/>
              </a:ext>
            </a:extLst>
          </p:cNvPr>
          <p:cNvSpPr txBox="1"/>
          <p:nvPr/>
        </p:nvSpPr>
        <p:spPr>
          <a:xfrm>
            <a:off x="6324600" y="3774315"/>
            <a:ext cx="2209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may need to be adjusted to suit your application.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1B5BA-D332-2047-97B5-132A805F1642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363855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1B2622-3982-43C7-A9A0-B893D5CA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" y="0"/>
            <a:ext cx="9100038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580" y="32896"/>
            <a:ext cx="5556840" cy="455444"/>
          </a:xfrm>
        </p:spPr>
        <p:txBody>
          <a:bodyPr/>
          <a:lstStyle/>
          <a:p>
            <a:pPr algn="ctr"/>
            <a:r>
              <a:rPr lang="en-US" dirty="0"/>
              <a:t>If using Gradle…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4CC266-1780-4E54-AE74-B0A3CB681850}"/>
              </a:ext>
            </a:extLst>
          </p:cNvPr>
          <p:cNvCxnSpPr>
            <a:cxnSpLocks/>
          </p:cNvCxnSpPr>
          <p:nvPr/>
        </p:nvCxnSpPr>
        <p:spPr>
          <a:xfrm flipH="1">
            <a:off x="7565918" y="2571749"/>
            <a:ext cx="685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0CBC99-8C91-4CC1-B7E0-5FCE98741837}"/>
              </a:ext>
            </a:extLst>
          </p:cNvPr>
          <p:cNvSpPr txBox="1"/>
          <p:nvPr/>
        </p:nvSpPr>
        <p:spPr>
          <a:xfrm>
            <a:off x="3733800" y="40195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whole section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F0DE80-8852-4651-A4D0-FBF4AB6C1D62}"/>
              </a:ext>
            </a:extLst>
          </p:cNvPr>
          <p:cNvCxnSpPr>
            <a:cxnSpLocks/>
          </p:cNvCxnSpPr>
          <p:nvPr/>
        </p:nvCxnSpPr>
        <p:spPr>
          <a:xfrm>
            <a:off x="5791200" y="4204216"/>
            <a:ext cx="121920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889748-ECAF-469F-ABFB-EE9686B4839B}"/>
              </a:ext>
            </a:extLst>
          </p:cNvPr>
          <p:cNvCxnSpPr>
            <a:cxnSpLocks/>
          </p:cNvCxnSpPr>
          <p:nvPr/>
        </p:nvCxnSpPr>
        <p:spPr>
          <a:xfrm flipH="1">
            <a:off x="2667000" y="4198176"/>
            <a:ext cx="1012582" cy="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8ED853-2333-4E3A-A500-F79B4D607304}"/>
              </a:ext>
            </a:extLst>
          </p:cNvPr>
          <p:cNvCxnSpPr>
            <a:cxnSpLocks/>
          </p:cNvCxnSpPr>
          <p:nvPr/>
        </p:nvCxnSpPr>
        <p:spPr>
          <a:xfrm flipH="1">
            <a:off x="5334000" y="1513595"/>
            <a:ext cx="685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40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FA907-D940-4146-AF9F-DCDC8F50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0" y="596351"/>
            <a:ext cx="3746500" cy="62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Using Owner-Service from </a:t>
            </a:r>
            <a:r>
              <a:rPr lang="en-US" dirty="0" err="1"/>
              <a:t>Petclinic</a:t>
            </a:r>
            <a:r>
              <a:rPr lang="en-US" dirty="0"/>
              <a:t> Project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9F201-33D1-4717-8868-55D2C5410E6F}"/>
              </a:ext>
            </a:extLst>
          </p:cNvPr>
          <p:cNvSpPr txBox="1"/>
          <p:nvPr/>
        </p:nvSpPr>
        <p:spPr>
          <a:xfrm>
            <a:off x="5480651" y="80183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out </a:t>
            </a:r>
            <a:r>
              <a:rPr lang="en-US" dirty="0" err="1"/>
              <a:t>server.servlet.context</a:t>
            </a:r>
            <a:r>
              <a:rPr lang="en-US" dirty="0"/>
              <a:t>-path in </a:t>
            </a:r>
            <a:r>
              <a:rPr lang="en-US" dirty="0" err="1"/>
              <a:t>application.properties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A938F3-C1DE-4B15-9073-DE709D39FB8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62400" y="1102914"/>
            <a:ext cx="1518251" cy="22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FC25CB-9E3B-4C05-B74A-D92B7CC998C7}"/>
              </a:ext>
            </a:extLst>
          </p:cNvPr>
          <p:cNvSpPr txBox="1"/>
          <p:nvPr/>
        </p:nvSpPr>
        <p:spPr>
          <a:xfrm>
            <a:off x="626201" y="1640170"/>
            <a:ext cx="34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application to see it pic up config from config-server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A4312-7596-0349-9020-1A6D0CB97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823635"/>
            <a:ext cx="4376188" cy="462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63A5E-9094-C14E-91B6-322E52E96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31" y="2378787"/>
            <a:ext cx="8534400" cy="475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3CA76-E704-744B-BD43-D1DFB8156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31" y="3573377"/>
            <a:ext cx="6068560" cy="4223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07B862-B5F3-284A-B8E5-0104E488B0A1}"/>
              </a:ext>
            </a:extLst>
          </p:cNvPr>
          <p:cNvCxnSpPr>
            <a:cxnSpLocks/>
          </p:cNvCxnSpPr>
          <p:nvPr/>
        </p:nvCxnSpPr>
        <p:spPr>
          <a:xfrm flipH="1">
            <a:off x="6096001" y="3867150"/>
            <a:ext cx="761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94DCFD-AAB6-9948-B56F-8A703BB29348}"/>
              </a:ext>
            </a:extLst>
          </p:cNvPr>
          <p:cNvSpPr txBox="1"/>
          <p:nvPr/>
        </p:nvSpPr>
        <p:spPr>
          <a:xfrm>
            <a:off x="6814151" y="36824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worked!</a:t>
            </a:r>
          </a:p>
        </p:txBody>
      </p:sp>
    </p:spTree>
    <p:extLst>
      <p:ext uri="{BB962C8B-B14F-4D97-AF65-F5344CB8AC3E}">
        <p14:creationId xmlns:p14="http://schemas.microsoft.com/office/powerpoint/2010/main" val="42944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Retrieve Config in Code Base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53C59-8701-466B-BC76-15EC3430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" y="477283"/>
            <a:ext cx="5142898" cy="2262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E9F201-33D1-4717-8868-55D2C5410E6F}"/>
              </a:ext>
            </a:extLst>
          </p:cNvPr>
          <p:cNvSpPr txBox="1"/>
          <p:nvPr/>
        </p:nvSpPr>
        <p:spPr>
          <a:xfrm>
            <a:off x="5480651" y="80183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@Value(“${ name-of-property }”)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A938F3-C1DE-4B15-9073-DE709D39FB8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76601" y="986504"/>
            <a:ext cx="2204050" cy="232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1FC183-D1BB-4229-BE43-C992D0915275}"/>
              </a:ext>
            </a:extLst>
          </p:cNvPr>
          <p:cNvSpPr txBox="1"/>
          <p:nvPr/>
        </p:nvSpPr>
        <p:spPr>
          <a:xfrm>
            <a:off x="765707" y="3315215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traditional mechanisms:</a:t>
            </a:r>
          </a:p>
          <a:p>
            <a:r>
              <a:rPr lang="en-US" dirty="0"/>
              <a:t>@</a:t>
            </a:r>
            <a:r>
              <a:rPr lang="en-US" dirty="0" err="1"/>
              <a:t>ConfigurationProperties</a:t>
            </a:r>
            <a:endParaRPr lang="en-US" dirty="0"/>
          </a:p>
          <a:p>
            <a:r>
              <a:rPr lang="en-US" dirty="0"/>
              <a:t>Environment abstraction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F2BA7-47F7-4865-9ECF-39EB006A0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528" y="2601161"/>
            <a:ext cx="3805449" cy="254819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686867-F1F2-4993-847D-495857480E59}"/>
              </a:ext>
            </a:extLst>
          </p:cNvPr>
          <p:cNvCxnSpPr>
            <a:cxnSpLocks/>
          </p:cNvCxnSpPr>
          <p:nvPr/>
        </p:nvCxnSpPr>
        <p:spPr>
          <a:xfrm flipH="1">
            <a:off x="8153400" y="1218651"/>
            <a:ext cx="609600" cy="2712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FC25CB-9E3B-4C05-B74A-D92B7CC998C7}"/>
              </a:ext>
            </a:extLst>
          </p:cNvPr>
          <p:cNvSpPr txBox="1"/>
          <p:nvPr/>
        </p:nvSpPr>
        <p:spPr>
          <a:xfrm>
            <a:off x="5269366" y="1357225"/>
            <a:ext cx="34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Name-of-property must match property name in git repo file</a:t>
            </a:r>
          </a:p>
        </p:txBody>
      </p:sp>
    </p:spTree>
    <p:extLst>
      <p:ext uri="{BB962C8B-B14F-4D97-AF65-F5344CB8AC3E}">
        <p14:creationId xmlns:p14="http://schemas.microsoft.com/office/powerpoint/2010/main" val="37831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615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7547" y="13611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A2994E7-D5CD-4304-8AAC-DCE9CA2E531A}"/>
              </a:ext>
            </a:extLst>
          </p:cNvPr>
          <p:cNvSpPr txBox="1">
            <a:spLocks/>
          </p:cNvSpPr>
          <p:nvPr/>
        </p:nvSpPr>
        <p:spPr>
          <a:xfrm>
            <a:off x="448374" y="660431"/>
            <a:ext cx="2020438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Config Server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1C151C1-15D8-4304-BD2E-AE3C5C8B3243}"/>
              </a:ext>
            </a:extLst>
          </p:cNvPr>
          <p:cNvSpPr txBox="1">
            <a:spLocks/>
          </p:cNvSpPr>
          <p:nvPr/>
        </p:nvSpPr>
        <p:spPr>
          <a:xfrm>
            <a:off x="448374" y="1123950"/>
            <a:ext cx="8268838" cy="3131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900" dirty="0"/>
              <a:t>spring-cloud-config-server dependency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EnableConfigServer</a:t>
            </a:r>
            <a:r>
              <a:rPr lang="en-US" dirty="0"/>
              <a:t>  over Main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spring.cloud.config.server.git.uri</a:t>
            </a:r>
            <a:r>
              <a:rPr lang="en-US" dirty="0"/>
              <a:t> set to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 pathway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searchPaths</a:t>
            </a:r>
            <a:r>
              <a:rPr lang="en-US" dirty="0"/>
              <a:t> for nested properties in git repo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7547" y="13611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59FFF20-55A8-4C21-9FC4-8976EF97B74B}"/>
              </a:ext>
            </a:extLst>
          </p:cNvPr>
          <p:cNvSpPr txBox="1">
            <a:spLocks/>
          </p:cNvSpPr>
          <p:nvPr/>
        </p:nvSpPr>
        <p:spPr>
          <a:xfrm>
            <a:off x="457200" y="502044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Config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460916" y="1123950"/>
            <a:ext cx="8389665" cy="2514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spring.application.name</a:t>
            </a:r>
            <a:r>
              <a:rPr lang="en-US" dirty="0"/>
              <a:t> in </a:t>
            </a:r>
            <a:r>
              <a:rPr lang="en-US" dirty="0" err="1"/>
              <a:t>bootstrap.yml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spring.cloud.config.uri</a:t>
            </a:r>
            <a:r>
              <a:rPr lang="en-US" dirty="0"/>
              <a:t>  in </a:t>
            </a:r>
            <a:r>
              <a:rPr lang="en-US" dirty="0" err="1"/>
              <a:t>bootstrap.yml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spring-cloud-services-starter-config-client dependency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@Value(“${ name-of-property }”) above property in Controller or Service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49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53EFFAA-E89A-4029-B53E-A101D2AB5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</p:spPr>
        <p:txBody>
          <a:bodyPr/>
          <a:lstStyle/>
          <a:p>
            <a:r>
              <a:rPr lang="en-US" dirty="0"/>
              <a:t>By the end of this 20 minute session you will be able to write a configuration server using the spring-cloud-config-server dependency that consumes configuration settings from a GitHub repo and you will be able to set up a client application to consume those properties from the config server.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3 things must you do to create a config server?</a:t>
            </a:r>
          </a:p>
          <a:p>
            <a:r>
              <a:rPr lang="en-US" dirty="0"/>
              <a:t>What 3 things must you do to turn a </a:t>
            </a:r>
            <a:r>
              <a:rPr lang="en-US" dirty="0" err="1"/>
              <a:t>Springboot</a:t>
            </a:r>
            <a:r>
              <a:rPr lang="en-US" dirty="0"/>
              <a:t> app into a config client?</a:t>
            </a:r>
          </a:p>
          <a:p>
            <a:r>
              <a:rPr lang="en-US" dirty="0"/>
              <a:t>Are properties applied automatically?  How else can you retrieve </a:t>
            </a:r>
            <a:r>
              <a:rPr lang="en-US"/>
              <a:t>the values?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1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the end of this 20 minute session you will be able to write a configuration server using the spring-cloud-config-server dependency that consumes configuration settings from a GitHub repo and you will be able to set up a client application to consume those properties from the config server.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kinds of properties would you place in a git repo?</a:t>
            </a:r>
          </a:p>
          <a:p>
            <a:r>
              <a:rPr lang="en-US" dirty="0"/>
              <a:t>What are the advantages to centralized config?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Jason Monroe (688776)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/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External Configuration Key to 12 Factor App</a:t>
            </a:r>
          </a:p>
          <a:p>
            <a:endParaRPr lang="en-US" dirty="0"/>
          </a:p>
          <a:p>
            <a:r>
              <a:rPr lang="en-US" dirty="0"/>
              <a:t>Disposable Microservices pick up config when a new instance is created</a:t>
            </a:r>
          </a:p>
          <a:p>
            <a:endParaRPr lang="en-US" dirty="0"/>
          </a:p>
          <a:p>
            <a:r>
              <a:rPr lang="en-US" dirty="0"/>
              <a:t>Config can be changed by simply changing files or values in a single git repo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27122" y="1391528"/>
            <a:ext cx="3289754" cy="4554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Creating Config Server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8C1F96D-B620-4142-A5EF-9A72F11C09C9}"/>
              </a:ext>
            </a:extLst>
          </p:cNvPr>
          <p:cNvSpPr txBox="1">
            <a:spLocks/>
          </p:cNvSpPr>
          <p:nvPr/>
        </p:nvSpPr>
        <p:spPr>
          <a:xfrm>
            <a:off x="2118261" y="2952750"/>
            <a:ext cx="490747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Configuring App to Be a Config Client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Spring Config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38A9E-F5C0-254B-A618-B4BF5451B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" t="3333" r="3379" b="5186"/>
          <a:stretch/>
        </p:blipFill>
        <p:spPr>
          <a:xfrm>
            <a:off x="2147247" y="-9865"/>
            <a:ext cx="7012027" cy="515336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C6CC1F4-2B33-4740-8D30-799FB134958B}"/>
              </a:ext>
            </a:extLst>
          </p:cNvPr>
          <p:cNvSpPr/>
          <p:nvPr/>
        </p:nvSpPr>
        <p:spPr>
          <a:xfrm>
            <a:off x="4876800" y="2876550"/>
            <a:ext cx="1028700" cy="54792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855B82-B713-7D46-8824-2D8DADCB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38" y="247696"/>
            <a:ext cx="1760261" cy="455444"/>
          </a:xfrm>
        </p:spPr>
        <p:txBody>
          <a:bodyPr/>
          <a:lstStyle/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Config Server Dependency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57519-AF6A-F34D-80CD-D8656954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47750"/>
            <a:ext cx="5867400" cy="3410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4D7FA6-3167-4B47-B891-DF4DA2F2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@</a:t>
            </a:r>
            <a:r>
              <a:rPr lang="en-US" dirty="0" err="1"/>
              <a:t>EnableConfigServer</a:t>
            </a:r>
            <a:r>
              <a:rPr lang="en-US" dirty="0"/>
              <a:t> annotation to application class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350CE46-8482-46A7-93A9-D042DCE037FE}"/>
              </a:ext>
            </a:extLst>
          </p:cNvPr>
          <p:cNvSpPr/>
          <p:nvPr/>
        </p:nvSpPr>
        <p:spPr>
          <a:xfrm>
            <a:off x="5105400" y="2116873"/>
            <a:ext cx="2133600" cy="83820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BAC915-C676-442F-82CD-90DCB1FDA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133350"/>
            <a:ext cx="6257176" cy="14996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application.properties to </a:t>
            </a:r>
            <a:r>
              <a:rPr lang="en-US" dirty="0" err="1"/>
              <a:t>application.yml</a:t>
            </a:r>
            <a:r>
              <a:rPr lang="en-US" dirty="0"/>
              <a:t> and add app name and server port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28ED-B69C-4627-9DFE-A89299197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844" y="1615789"/>
            <a:ext cx="6600825" cy="3305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845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14575</TotalTime>
  <Words>1023</Words>
  <Application>Microsoft Macintosh PowerPoint</Application>
  <PresentationFormat>On-screen Show (16:9)</PresentationFormat>
  <Paragraphs>126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Academy LCD Compliant Template</vt:lpstr>
      <vt:lpstr>PowerPoint Presentation</vt:lpstr>
      <vt:lpstr>PowerPoint Presentation</vt:lpstr>
      <vt:lpstr>Objective</vt:lpstr>
      <vt:lpstr>Needs / Benefits</vt:lpstr>
      <vt:lpstr>Creating Config Server</vt:lpstr>
      <vt:lpstr>PowerPoint Presentation</vt:lpstr>
      <vt:lpstr>Add Config Server Dependency</vt:lpstr>
      <vt:lpstr>Add @EnableConfigServer annotation to application class</vt:lpstr>
      <vt:lpstr>PowerPoint Presentation</vt:lpstr>
      <vt:lpstr>Add cloud config server git uri</vt:lpstr>
      <vt:lpstr>5 Path Variations</vt:lpstr>
      <vt:lpstr>5 Path Variations</vt:lpstr>
      <vt:lpstr>5 Path Variations</vt:lpstr>
      <vt:lpstr>Git Repo Contents</vt:lpstr>
      <vt:lpstr>Petclinic folder not being accessed</vt:lpstr>
      <vt:lpstr>Add searchPaths to Config-Server application.yml to access petclinic folder</vt:lpstr>
      <vt:lpstr>Owner-service.properties contents show up</vt:lpstr>
      <vt:lpstr>To Add Config-Server to petclinic base project:</vt:lpstr>
      <vt:lpstr>PowerPoint Presentation</vt:lpstr>
      <vt:lpstr>In Client Application (using petclinic-owner from https://github.com/Cognizant-FSE/petclinic-phase6)</vt:lpstr>
      <vt:lpstr>Add spring-cloud-services-starter-config to pom.xml</vt:lpstr>
      <vt:lpstr>If using Gradle…</vt:lpstr>
      <vt:lpstr>Using Owner-Service from Petclinic Project</vt:lpstr>
      <vt:lpstr>Retrieve Config in Code Base</vt:lpstr>
      <vt:lpstr>PowerPoint Presentation</vt:lpstr>
      <vt:lpstr>Review</vt:lpstr>
      <vt:lpstr>Review</vt:lpstr>
      <vt:lpstr>Objective</vt:lpstr>
      <vt:lpstr>Knowledge Check</vt:lpstr>
      <vt:lpstr>PowerPoint Presentation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Monroe, Jason (Cognizant)</cp:lastModifiedBy>
  <cp:revision>299</cp:revision>
  <dcterms:created xsi:type="dcterms:W3CDTF">2017-03-29T15:02:08Z</dcterms:created>
  <dcterms:modified xsi:type="dcterms:W3CDTF">2019-12-06T15:08:42Z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