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2" r:id="rId2"/>
    <p:sldId id="258" r:id="rId3"/>
    <p:sldId id="349" r:id="rId4"/>
    <p:sldId id="350" r:id="rId5"/>
    <p:sldId id="351" r:id="rId6"/>
    <p:sldId id="355" r:id="rId7"/>
    <p:sldId id="273" r:id="rId8"/>
    <p:sldId id="328" r:id="rId9"/>
    <p:sldId id="329" r:id="rId10"/>
    <p:sldId id="315" r:id="rId11"/>
    <p:sldId id="330" r:id="rId12"/>
    <p:sldId id="316" r:id="rId13"/>
    <p:sldId id="357" r:id="rId14"/>
    <p:sldId id="331" r:id="rId15"/>
    <p:sldId id="332" r:id="rId16"/>
    <p:sldId id="358" r:id="rId17"/>
    <p:sldId id="319" r:id="rId18"/>
    <p:sldId id="318" r:id="rId19"/>
    <p:sldId id="333" r:id="rId20"/>
    <p:sldId id="359" r:id="rId21"/>
    <p:sldId id="320" r:id="rId22"/>
    <p:sldId id="334" r:id="rId23"/>
    <p:sldId id="271" r:id="rId24"/>
    <p:sldId id="356" r:id="rId25"/>
    <p:sldId id="265" r:id="rId26"/>
    <p:sldId id="267" r:id="rId27"/>
    <p:sldId id="268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0" autoAdjust="0"/>
    <p:restoredTop sz="63886" autoAdjust="0"/>
  </p:normalViewPr>
  <p:slideViewPr>
    <p:cSldViewPr>
      <p:cViewPr varScale="1">
        <p:scale>
          <a:sx n="169" d="100"/>
          <a:sy n="169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makes apps disposable and the overall system scalable.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if you want to see the round robin load balancing, include the port in the song bean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provides a framework for any high-level language to be built upon</a:t>
            </a:r>
          </a:p>
          <a:p>
            <a:r>
              <a:rPr lang="en-US" dirty="0"/>
              <a:t>All compile to “intermediate” lang. (MSIL)</a:t>
            </a:r>
          </a:p>
          <a:p>
            <a:pPr lvl="1"/>
            <a:r>
              <a:rPr lang="en-US" dirty="0"/>
              <a:t>Intermediate language compiled into machine code on demand (just once) in </a:t>
            </a:r>
            <a:r>
              <a:rPr lang="en-US" dirty="0" err="1"/>
              <a:t>.Net</a:t>
            </a:r>
            <a:r>
              <a:rPr lang="en-US" dirty="0"/>
              <a:t> when program is executed</a:t>
            </a:r>
          </a:p>
          <a:p>
            <a:r>
              <a:rPr lang="en-US" dirty="0" err="1"/>
              <a:t>.Net</a:t>
            </a:r>
            <a:r>
              <a:rPr lang="en-US" dirty="0"/>
              <a:t> has other features, too</a:t>
            </a:r>
          </a:p>
          <a:p>
            <a:pPr lvl="1"/>
            <a:r>
              <a:rPr lang="en-US" dirty="0"/>
              <a:t>Garbage collection method of memory </a:t>
            </a:r>
            <a:r>
              <a:rPr lang="en-US" dirty="0" err="1"/>
              <a:t>mgmt</a:t>
            </a:r>
            <a:endParaRPr lang="en-US" dirty="0"/>
          </a:p>
          <a:p>
            <a:pPr lvl="1"/>
            <a:r>
              <a:rPr lang="en-US" dirty="0"/>
              <a:t>Common object-oriented class library</a:t>
            </a:r>
          </a:p>
          <a:p>
            <a:pPr lvl="1"/>
            <a:r>
              <a:rPr lang="en-US" dirty="0"/>
              <a:t>Standard set of 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5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 err="1"/>
              <a:t>.Net</a:t>
            </a:r>
            <a:r>
              <a:rPr lang="en-US" dirty="0"/>
              <a:t> is cool by itself, why C#?</a:t>
            </a:r>
          </a:p>
          <a:p>
            <a:r>
              <a:rPr lang="en-US" dirty="0"/>
              <a:t>C++ is hard to learn </a:t>
            </a:r>
          </a:p>
          <a:p>
            <a:pPr lvl="1"/>
            <a:r>
              <a:rPr lang="en-US" dirty="0"/>
              <a:t>Pointers, strange syntax rules, reusing same symbols to mean different stuff</a:t>
            </a:r>
          </a:p>
          <a:p>
            <a:r>
              <a:rPr lang="en-US" dirty="0"/>
              <a:t>Visual Basic seems too verbose</a:t>
            </a:r>
          </a:p>
          <a:p>
            <a:pPr lvl="1"/>
            <a:r>
              <a:rPr lang="en-US" dirty="0"/>
              <a:t>Stigma persists from before </a:t>
            </a:r>
            <a:r>
              <a:rPr lang="en-US" dirty="0" err="1"/>
              <a:t>VB.Net</a:t>
            </a:r>
            <a:endParaRPr lang="en-US" dirty="0"/>
          </a:p>
          <a:p>
            <a:r>
              <a:rPr lang="en-US" dirty="0"/>
              <a:t>People know Java and hate MS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C# combines best of both worlds</a:t>
            </a:r>
          </a:p>
          <a:p>
            <a:pPr lvl="1"/>
            <a:r>
              <a:rPr lang="en-US" dirty="0"/>
              <a:t>C++ without pointers, VB with { } 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5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Lab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Intro to C#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Origins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581150"/>
            <a:ext cx="9133114" cy="3553716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-76200" y="2028227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C# Origin Story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 evolved from two other programming languages, BCPL and B</a:t>
            </a:r>
          </a:p>
          <a:p>
            <a:pPr lvl="0"/>
            <a:r>
              <a:rPr lang="en-US" dirty="0"/>
              <a:t>They were 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0"/>
            <a:r>
              <a:rPr lang="en-US" dirty="0"/>
              <a:t>Dennis Ritchie (Bell Labs) added data typing, other features</a:t>
            </a:r>
          </a:p>
          <a:p>
            <a:pPr lvl="0"/>
            <a:r>
              <a:rPr lang="en-US" dirty="0"/>
              <a:t>Hardware independent, resulting in portable programs</a:t>
            </a:r>
          </a:p>
          <a:p>
            <a:pPr lvl="1"/>
            <a:r>
              <a:rPr lang="en-US" dirty="0"/>
              <a:t>How?  Compiler handles differences and produces different code for the particular hardware platforms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C# Origins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11-E7A0-4F64-90F2-7B7C74102180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73338" y="792162"/>
            <a:ext cx="8312366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914400" indent="0">
              <a:buNone/>
              <a:defRPr sz="2400"/>
            </a:lvl3pPr>
          </a:lstStyle>
          <a:p>
            <a:r>
              <a:rPr lang="en-US" dirty="0"/>
              <a:t>C++ is an extension of C</a:t>
            </a:r>
          </a:p>
          <a:p>
            <a:r>
              <a:rPr lang="en-US" dirty="0"/>
              <a:t>Early 1980s: Bjarne </a:t>
            </a:r>
            <a:r>
              <a:rPr lang="en-US" dirty="0" err="1"/>
              <a:t>Stroustrup</a:t>
            </a:r>
            <a:r>
              <a:rPr lang="en-US" dirty="0"/>
              <a:t> (Bell Labs) “spruces up” the C language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Encapsulation – describe an object by combining data describing object and code that forms the object’s behavior</a:t>
            </a:r>
          </a:p>
          <a:p>
            <a:pPr lvl="1"/>
            <a:r>
              <a:rPr lang="en-US" dirty="0"/>
              <a:t>Inheritance – objects inherit traits of parent</a:t>
            </a:r>
          </a:p>
          <a:p>
            <a:pPr lvl="1"/>
            <a:r>
              <a:rPr lang="en-US" dirty="0"/>
              <a:t>Polymorphism – "many forms"; dogs, cats both speak, but different sounds come 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1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5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91" r:id="rId9"/>
    <p:sldLayoutId id="2147483692" r:id="rId10"/>
    <p:sldLayoutId id="2147483693" r:id="rId11"/>
    <p:sldLayoutId id="2147483694" r:id="rId12"/>
    <p:sldLayoutId id="2147483680" r:id="rId13"/>
    <p:sldLayoutId id="2147483689" r:id="rId14"/>
    <p:sldLayoutId id="2147483665" r:id="rId15"/>
    <p:sldLayoutId id="2147483679" r:id="rId16"/>
    <p:sldLayoutId id="2147483686" r:id="rId17"/>
    <p:sldLayoutId id="2147483687" r:id="rId18"/>
    <p:sldLayoutId id="2147483688" r:id="rId19"/>
    <p:sldLayoutId id="2147483670" r:id="rId20"/>
    <p:sldLayoutId id="2147483674" r:id="rId21"/>
    <p:sldLayoutId id="2147483668" r:id="rId22"/>
    <p:sldLayoutId id="2147483697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nizant-FSE/petclinic-eureka-starter" TargetMode="Externa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Eureka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Adding a Naming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3C381-EF48-DA4E-8F95-66047168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7722"/>
            <a:ext cx="7124700" cy="483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Create new Eureka Server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798DB-56C8-45B5-9D32-9518AAC56564}"/>
              </a:ext>
            </a:extLst>
          </p:cNvPr>
          <p:cNvCxnSpPr>
            <a:cxnSpLocks/>
          </p:cNvCxnSpPr>
          <p:nvPr/>
        </p:nvCxnSpPr>
        <p:spPr>
          <a:xfrm flipV="1">
            <a:off x="5105400" y="4248150"/>
            <a:ext cx="390810" cy="5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867EC-CC86-4AA4-8732-C2EDCCDE4C99}"/>
              </a:ext>
            </a:extLst>
          </p:cNvPr>
          <p:cNvSpPr txBox="1"/>
          <p:nvPr/>
        </p:nvSpPr>
        <p:spPr>
          <a:xfrm>
            <a:off x="3279778" y="4207405"/>
            <a:ext cx="186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Eureka Server, Web, </a:t>
            </a:r>
          </a:p>
          <a:p>
            <a:r>
              <a:rPr lang="en-US" dirty="0"/>
              <a:t>Config Client</a:t>
            </a:r>
          </a:p>
        </p:txBody>
      </p:sp>
    </p:spTree>
    <p:extLst>
      <p:ext uri="{BB962C8B-B14F-4D97-AF65-F5344CB8AC3E}">
        <p14:creationId xmlns:p14="http://schemas.microsoft.com/office/powerpoint/2010/main" val="8526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5CED0-A15D-4B7F-A363-C69DF3020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414"/>
            <a:ext cx="9144000" cy="2330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Enable Eureka Server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798DB-56C8-45B5-9D32-9518AAC5656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276600" y="1188482"/>
            <a:ext cx="1676400" cy="674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867EC-CC86-4AA4-8732-C2EDCCDE4C99}"/>
              </a:ext>
            </a:extLst>
          </p:cNvPr>
          <p:cNvSpPr txBox="1"/>
          <p:nvPr/>
        </p:nvSpPr>
        <p:spPr>
          <a:xfrm>
            <a:off x="3352800" y="8191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EnableEurekaServer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41126-A924-8946-9300-3D60BFEF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55050"/>
            <a:ext cx="6755955" cy="174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Configure settings in </a:t>
            </a:r>
            <a:r>
              <a:rPr lang="en-US" dirty="0" err="1"/>
              <a:t>application.properties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648544"/>
            <a:ext cx="434009" cy="106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5867400" y="37147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Eureka, so it shouldn’t register with itself</a:t>
            </a:r>
          </a:p>
        </p:txBody>
      </p:sp>
    </p:spTree>
    <p:extLst>
      <p:ext uri="{BB962C8B-B14F-4D97-AF65-F5344CB8AC3E}">
        <p14:creationId xmlns:p14="http://schemas.microsoft.com/office/powerpoint/2010/main" val="1753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If Running Java 11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C3D3C-4337-7F48-8361-B4C42FAB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80" y="770290"/>
            <a:ext cx="4540250" cy="365152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DEE9776-3112-E549-ADAF-3934B61FB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4630954"/>
            <a:ext cx="7315200" cy="4068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May need to add these dependencies which eureka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6339F-287E-5D42-A845-EC774581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72" y="474628"/>
            <a:ext cx="5935917" cy="4563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Run the Eureka! Server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3A5568-5972-4E05-A30E-40F37C497A06}"/>
              </a:ext>
            </a:extLst>
          </p:cNvPr>
          <p:cNvCxnSpPr>
            <a:cxnSpLocks/>
          </p:cNvCxnSpPr>
          <p:nvPr/>
        </p:nvCxnSpPr>
        <p:spPr>
          <a:xfrm flipH="1">
            <a:off x="2743200" y="3409950"/>
            <a:ext cx="1600200" cy="1113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48CFD-8C50-48C0-913D-C0F00ED3C38F}"/>
              </a:ext>
            </a:extLst>
          </p:cNvPr>
          <p:cNvSpPr txBox="1"/>
          <p:nvPr/>
        </p:nvSpPr>
        <p:spPr>
          <a:xfrm>
            <a:off x="4343400" y="318417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apps registered…YET!</a:t>
            </a:r>
          </a:p>
        </p:txBody>
      </p:sp>
    </p:spTree>
    <p:extLst>
      <p:ext uri="{BB962C8B-B14F-4D97-AF65-F5344CB8AC3E}">
        <p14:creationId xmlns:p14="http://schemas.microsoft.com/office/powerpoint/2010/main" val="39824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838200" y="1809750"/>
            <a:ext cx="7696200" cy="1077218"/>
          </a:xfrm>
        </p:spPr>
        <p:txBody>
          <a:bodyPr/>
          <a:lstStyle/>
          <a:p>
            <a:r>
              <a:rPr lang="en-US" dirty="0"/>
              <a:t>Configure Apps to Register with Eureka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8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Configure apps to register with Eureka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E7AA133-DBC9-4D8A-AF8B-BB11AEB59123}"/>
              </a:ext>
            </a:extLst>
          </p:cNvPr>
          <p:cNvSpPr txBox="1">
            <a:spLocks/>
          </p:cNvSpPr>
          <p:nvPr/>
        </p:nvSpPr>
        <p:spPr>
          <a:xfrm>
            <a:off x="381000" y="2736816"/>
            <a:ext cx="4781588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A9ED60-6939-4767-97F8-B25E3D4A3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4109062"/>
            <a:ext cx="6629400" cy="646089"/>
          </a:xfrm>
        </p:spPr>
        <p:txBody>
          <a:bodyPr>
            <a:normAutofit/>
          </a:bodyPr>
          <a:lstStyle/>
          <a:p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-eureka-client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15FF5-164D-4BB3-8985-0CB969123C6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62500" y="3105150"/>
            <a:ext cx="38100" cy="100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2E34F-DF81-4049-B277-900A85F90A50}"/>
              </a:ext>
            </a:extLst>
          </p:cNvPr>
          <p:cNvSpPr txBox="1"/>
          <p:nvPr/>
        </p:nvSpPr>
        <p:spPr>
          <a:xfrm>
            <a:off x="3848100" y="101954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Maven </a:t>
            </a:r>
            <a:r>
              <a:rPr lang="en-US" dirty="0" err="1"/>
              <a:t>pom.xml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F05EB-5148-C448-BE19-14A936DB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65" y="1760214"/>
            <a:ext cx="6792469" cy="11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Configure apps to register with Eureka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E7AA133-DBC9-4D8A-AF8B-BB11AEB59123}"/>
              </a:ext>
            </a:extLst>
          </p:cNvPr>
          <p:cNvSpPr txBox="1">
            <a:spLocks/>
          </p:cNvSpPr>
          <p:nvPr/>
        </p:nvSpPr>
        <p:spPr>
          <a:xfrm>
            <a:off x="381000" y="2736816"/>
            <a:ext cx="4781588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AA8CD-400B-46D1-948A-AA6F7597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78" y="1504950"/>
            <a:ext cx="9144000" cy="20183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A9ED60-6939-4767-97F8-B25E3D4A3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4109062"/>
            <a:ext cx="6629400" cy="646089"/>
          </a:xfrm>
        </p:spPr>
        <p:txBody>
          <a:bodyPr>
            <a:normAutofit/>
          </a:bodyPr>
          <a:lstStyle/>
          <a:p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-eureka-client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15FF5-164D-4BB3-8985-0CB969123C6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62500" y="3105150"/>
            <a:ext cx="38100" cy="100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2E34F-DF81-4049-B277-900A85F90A50}"/>
              </a:ext>
            </a:extLst>
          </p:cNvPr>
          <p:cNvSpPr txBox="1"/>
          <p:nvPr/>
        </p:nvSpPr>
        <p:spPr>
          <a:xfrm>
            <a:off x="3848100" y="1019548"/>
            <a:ext cx="1447800" cy="37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build.gradle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5E37A6-168F-3544-8921-A748B34C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28" y="2724150"/>
            <a:ext cx="5237922" cy="2240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BCBD8-2037-1D4D-9ABE-6CA873B1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678" y="536331"/>
            <a:ext cx="5626084" cy="194963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F59603-55FE-4F98-B110-EBEABE4AFF4C}"/>
              </a:ext>
            </a:extLst>
          </p:cNvPr>
          <p:cNvSpPr txBox="1">
            <a:spLocks/>
          </p:cNvSpPr>
          <p:nvPr/>
        </p:nvSpPr>
        <p:spPr>
          <a:xfrm>
            <a:off x="377167" y="57150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Configure apps to register with Eureka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875ECD-B514-4B21-B1E3-F3FE5DF42C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599594" y="901922"/>
            <a:ext cx="1514034" cy="1061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0603C9-F808-4C64-A8F4-1DC1F2B359A3}"/>
              </a:ext>
            </a:extLst>
          </p:cNvPr>
          <p:cNvSpPr txBox="1"/>
          <p:nvPr/>
        </p:nvSpPr>
        <p:spPr>
          <a:xfrm>
            <a:off x="85559" y="1963157"/>
            <a:ext cx="302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EnableDiscoveryClient</a:t>
            </a:r>
            <a:endParaRPr lang="en-US" dirty="0"/>
          </a:p>
          <a:p>
            <a:r>
              <a:rPr lang="en-US" dirty="0"/>
              <a:t>Annotation on Application 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17AAF-6280-43C3-BC6A-F38AC04309D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99594" y="2886487"/>
            <a:ext cx="1600806" cy="36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2D1AB-0CA7-214E-A59C-187228E6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110"/>
            <a:ext cx="9144001" cy="48915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F59603-55FE-4F98-B110-EBEABE4AFF4C}"/>
              </a:ext>
            </a:extLst>
          </p:cNvPr>
          <p:cNvSpPr txBox="1">
            <a:spLocks/>
          </p:cNvSpPr>
          <p:nvPr/>
        </p:nvSpPr>
        <p:spPr>
          <a:xfrm>
            <a:off x="377167" y="57150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Configure apps to register with Eureka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603C9-F808-4C64-A8F4-1DC1F2B359A3}"/>
              </a:ext>
            </a:extLst>
          </p:cNvPr>
          <p:cNvSpPr txBox="1"/>
          <p:nvPr/>
        </p:nvSpPr>
        <p:spPr>
          <a:xfrm>
            <a:off x="723899" y="579347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both </a:t>
            </a:r>
            <a:r>
              <a:rPr lang="en-US" dirty="0" err="1"/>
              <a:t>petclinic</a:t>
            </a:r>
            <a:r>
              <a:rPr lang="en-US" dirty="0"/>
              <a:t>-owner and </a:t>
            </a:r>
            <a:r>
              <a:rPr lang="en-US" dirty="0" err="1"/>
              <a:t>petclinic</a:t>
            </a:r>
            <a:r>
              <a:rPr lang="en-US" dirty="0"/>
              <a:t>-pet where to find Eureka and what to call themselves by adding these lines to their </a:t>
            </a:r>
            <a:r>
              <a:rPr lang="en-US" dirty="0" err="1"/>
              <a:t>application.properties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598863-5AEB-40BF-910C-CDBB05B6DC7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644887" y="4248150"/>
            <a:ext cx="0" cy="27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05DE17-0C0D-443C-B484-E009CB38741B}"/>
              </a:ext>
            </a:extLst>
          </p:cNvPr>
          <p:cNvSpPr txBox="1"/>
          <p:nvPr/>
        </p:nvSpPr>
        <p:spPr>
          <a:xfrm>
            <a:off x="1215887" y="452808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 line from </a:t>
            </a:r>
            <a:r>
              <a:rPr lang="en-US" dirty="0" err="1"/>
              <a:t>petclinic</a:t>
            </a:r>
            <a:r>
              <a:rPr lang="en-US" dirty="0"/>
              <a:t>-pet </a:t>
            </a:r>
            <a:r>
              <a:rPr lang="en-US" dirty="0" err="1"/>
              <a:t>application.properties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59CC35-0688-4B48-AA22-25EE6E04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67" y="1385576"/>
            <a:ext cx="8525263" cy="6413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56D13-C184-FF4F-A0A1-C8A7109A5C4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343400" y="1981978"/>
            <a:ext cx="0" cy="281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87C1CB-3C9B-5945-9321-67BB2EA33B88}"/>
              </a:ext>
            </a:extLst>
          </p:cNvPr>
          <p:cNvSpPr txBox="1"/>
          <p:nvPr/>
        </p:nvSpPr>
        <p:spPr>
          <a:xfrm>
            <a:off x="914400" y="226394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Feign to continue working, this name must match the </a:t>
            </a:r>
            <a:r>
              <a:rPr lang="en-US" dirty="0" err="1"/>
              <a:t>Feignclient</a:t>
            </a:r>
            <a:r>
              <a:rPr lang="en-US" dirty="0"/>
              <a:t> and </a:t>
            </a:r>
            <a:r>
              <a:rPr lang="en-US" dirty="0" err="1"/>
              <a:t>RibbonClient</a:t>
            </a:r>
            <a:r>
              <a:rPr lang="en-US" dirty="0"/>
              <a:t> name for each respective MS</a:t>
            </a:r>
          </a:p>
        </p:txBody>
      </p:sp>
    </p:spTree>
    <p:extLst>
      <p:ext uri="{BB962C8B-B14F-4D97-AF65-F5344CB8AC3E}">
        <p14:creationId xmlns:p14="http://schemas.microsoft.com/office/powerpoint/2010/main" val="13761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service discovery meme">
            <a:extLst>
              <a:ext uri="{FF2B5EF4-FFF2-40B4-BE49-F238E27FC236}">
                <a16:creationId xmlns:a16="http://schemas.microsoft.com/office/drawing/2014/main" id="{AA8E65C2-2B71-294D-98CA-54466311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42950"/>
            <a:ext cx="4369594" cy="34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F59603-55FE-4F98-B110-EBEABE4AFF4C}"/>
              </a:ext>
            </a:extLst>
          </p:cNvPr>
          <p:cNvSpPr txBox="1">
            <a:spLocks/>
          </p:cNvSpPr>
          <p:nvPr/>
        </p:nvSpPr>
        <p:spPr>
          <a:xfrm>
            <a:off x="377167" y="57150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Configure apps to register with Eureka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A3ED6-0161-D040-AB74-FAAF428831A5}"/>
              </a:ext>
            </a:extLst>
          </p:cNvPr>
          <p:cNvSpPr txBox="1"/>
          <p:nvPr/>
        </p:nvSpPr>
        <p:spPr>
          <a:xfrm>
            <a:off x="1142998" y="562549"/>
            <a:ext cx="716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getting a </a:t>
            </a:r>
            <a:r>
              <a:rPr lang="en-US" dirty="0" err="1"/>
              <a:t>com.netflix.discovery.shared.transport.TransportException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Your app may not be picking up the </a:t>
            </a:r>
            <a:r>
              <a:rPr lang="en-US" dirty="0" err="1"/>
              <a:t>defaultZone</a:t>
            </a:r>
            <a:r>
              <a:rPr lang="en-US" dirty="0"/>
              <a:t> from </a:t>
            </a:r>
            <a:r>
              <a:rPr lang="en-US" dirty="0" err="1"/>
              <a:t>application.properties</a:t>
            </a:r>
            <a:r>
              <a:rPr lang="en-US" dirty="0"/>
              <a:t> if you are using a config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add the file to your config server repo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79224-6AB0-8A4E-8D5D-F2F24730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20828"/>
            <a:ext cx="5410200" cy="21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Restart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92" y="895350"/>
            <a:ext cx="8763000" cy="1782509"/>
          </a:xfrm>
        </p:spPr>
        <p:txBody>
          <a:bodyPr>
            <a:normAutofit/>
          </a:bodyPr>
          <a:lstStyle/>
          <a:p>
            <a:r>
              <a:rPr lang="en-US" dirty="0"/>
              <a:t>Restart both instances of </a:t>
            </a:r>
            <a:r>
              <a:rPr lang="en-US" dirty="0" err="1"/>
              <a:t>petclinic</a:t>
            </a:r>
            <a:r>
              <a:rPr lang="en-US" dirty="0"/>
              <a:t>-owner and the one instance of </a:t>
            </a:r>
            <a:r>
              <a:rPr lang="en-US" dirty="0" err="1"/>
              <a:t>petclinic</a:t>
            </a:r>
            <a:r>
              <a:rPr lang="en-US" dirty="0"/>
              <a:t>-pet, then refresh Eureka page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7BB97-D889-274F-A8A9-3AC54878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0" y="2008305"/>
            <a:ext cx="828322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956B5-3C10-8C45-B530-A46FEFA4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" y="4111859"/>
            <a:ext cx="8916413" cy="60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Check Endpoints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9187" y="562546"/>
            <a:ext cx="6455613" cy="369332"/>
          </a:xfrm>
        </p:spPr>
        <p:txBody>
          <a:bodyPr wrap="none">
            <a:spAutoFit/>
          </a:bodyPr>
          <a:lstStyle/>
          <a:p>
            <a:pPr defTabSz="914400"/>
            <a:r>
              <a:rPr lang="en-US" sz="1800" dirty="0">
                <a:solidFill>
                  <a:schemeClr val="tx1"/>
                </a:solidFill>
              </a:rPr>
              <a:t>Check pet-service endpoint that reaches out to owner-service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87630" y="2329350"/>
            <a:ext cx="4327701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170B3-BE4E-4AD6-B8A4-E5C05153CCEF}"/>
              </a:ext>
            </a:extLst>
          </p:cNvPr>
          <p:cNvSpPr/>
          <p:nvPr/>
        </p:nvSpPr>
        <p:spPr>
          <a:xfrm>
            <a:off x="2633007" y="330563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is now getting the </a:t>
            </a:r>
            <a:r>
              <a:rPr lang="en-US" dirty="0" err="1"/>
              <a:t>url</a:t>
            </a:r>
            <a:r>
              <a:rPr lang="en-US" dirty="0"/>
              <a:t> from Eureka!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5C001D-8F53-4BF7-BC64-BD7108AFB8DA}"/>
              </a:ext>
            </a:extLst>
          </p:cNvPr>
          <p:cNvCxnSpPr>
            <a:cxnSpLocks/>
          </p:cNvCxnSpPr>
          <p:nvPr/>
        </p:nvCxnSpPr>
        <p:spPr>
          <a:xfrm>
            <a:off x="5943602" y="3674969"/>
            <a:ext cx="1981198" cy="496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9DD8D-51CB-CE4B-9C8D-0926D77D6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1"/>
          <a:stretch/>
        </p:blipFill>
        <p:spPr>
          <a:xfrm>
            <a:off x="3001542" y="1038980"/>
            <a:ext cx="3390902" cy="22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4EF5E7A-4E28-4142-B80D-A83750EBC4C4}"/>
              </a:ext>
            </a:extLst>
          </p:cNvPr>
          <p:cNvSpPr txBox="1">
            <a:spLocks/>
          </p:cNvSpPr>
          <p:nvPr/>
        </p:nvSpPr>
        <p:spPr>
          <a:xfrm>
            <a:off x="1600200" y="2490948"/>
            <a:ext cx="57150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Configure Apps to Register with Eureka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7988FDFA-59F4-0C49-B6CC-F045AB43C083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4038599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Creating a Eureka Server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43FAF2-C6B9-7B4C-98DE-894A1DA38C3E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create a Eureka server and set up your Microservices to register with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39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the annotations used both on the Eureka Server side and on the client side?</a:t>
            </a:r>
          </a:p>
          <a:p>
            <a:endParaRPr lang="en-US" dirty="0"/>
          </a:p>
          <a:p>
            <a:r>
              <a:rPr lang="en-US" dirty="0"/>
              <a:t>What are the properties that need to be added, both on the Eureka Server and on the clients?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1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Jason Monroe</a:t>
            </a:r>
          </a:p>
          <a:p>
            <a:r>
              <a:rPr lang="en-US" dirty="0"/>
              <a:t>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create a Eureka server and set up your Microservices to register with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/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851977"/>
          </a:xfrm>
        </p:spPr>
        <p:txBody>
          <a:bodyPr>
            <a:normAutofit/>
          </a:bodyPr>
          <a:lstStyle/>
          <a:p>
            <a:r>
              <a:rPr lang="en-US" dirty="0"/>
              <a:t>This is a large portion of the modern Microservices Framework</a:t>
            </a:r>
          </a:p>
          <a:p>
            <a:endParaRPr lang="en-US" dirty="0"/>
          </a:p>
          <a:p>
            <a:r>
              <a:rPr lang="en-US" dirty="0"/>
              <a:t>Disposable services</a:t>
            </a:r>
          </a:p>
          <a:p>
            <a:endParaRPr lang="en-US" dirty="0"/>
          </a:p>
          <a:p>
            <a:r>
              <a:rPr lang="en-US" dirty="0"/>
              <a:t>New services should be able to spawn and be added into the Ribbon rotation without recoding/restarting client microservices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75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2490948"/>
            <a:ext cx="5715000" cy="4554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Configure Microservices to Register With Eureka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AF9E8E5-B8BA-4F60-9B22-67E23F58263A}"/>
              </a:ext>
            </a:extLst>
          </p:cNvPr>
          <p:cNvSpPr txBox="1">
            <a:spLocks/>
          </p:cNvSpPr>
          <p:nvPr/>
        </p:nvSpPr>
        <p:spPr>
          <a:xfrm>
            <a:off x="1600201" y="1769349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Creating Eureka Server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6982F33F-ECAF-4252-9ADF-72AFDD353745}"/>
              </a:ext>
            </a:extLst>
          </p:cNvPr>
          <p:cNvSpPr txBox="1">
            <a:spLocks/>
          </p:cNvSpPr>
          <p:nvPr/>
        </p:nvSpPr>
        <p:spPr>
          <a:xfrm>
            <a:off x="1600200" y="1047750"/>
            <a:ext cx="3083047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51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BAC915-C676-442F-82CD-90DCB1FDA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895350"/>
            <a:ext cx="8229600" cy="3352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https://github.com/Cognizant-FSE/petclinic-eureka-starter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Owner, Pet, Vet, Visit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config-server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All 4 Microservices, starting with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petclinic</a:t>
            </a:r>
            <a:r>
              <a:rPr lang="en-US" sz="2400" dirty="0"/>
              <a:t>-rest-client to populate database</a:t>
            </a:r>
          </a:p>
          <a:p>
            <a:endParaRPr lang="en-US" sz="2400" dirty="0"/>
          </a:p>
          <a:p>
            <a:r>
              <a:rPr lang="en-US" sz="2400" dirty="0"/>
              <a:t>(If continuing from Ribbon deck, continue to use current project. No changes necessary)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Eureka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52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0" y="0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What does Eureka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E9A-EA39-4A8D-B949-209F82F37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344" y="756550"/>
            <a:ext cx="8303353" cy="931894"/>
          </a:xfrm>
        </p:spPr>
        <p:txBody>
          <a:bodyPr>
            <a:normAutofit/>
          </a:bodyPr>
          <a:lstStyle/>
          <a:p>
            <a:r>
              <a:rPr lang="en-US" dirty="0"/>
              <a:t>We really don’t want hard coded URLS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FF93854-E3B5-4C7B-A716-EE4DECB9D905}"/>
              </a:ext>
            </a:extLst>
          </p:cNvPr>
          <p:cNvSpPr txBox="1">
            <a:spLocks/>
          </p:cNvSpPr>
          <p:nvPr/>
        </p:nvSpPr>
        <p:spPr>
          <a:xfrm>
            <a:off x="1172643" y="1538991"/>
            <a:ext cx="7203770" cy="123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Eureka server keeps track of all running instances of all apps</a:t>
            </a:r>
          </a:p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6147F88-0C22-4ECF-A03A-8ACF58FA7138}"/>
              </a:ext>
            </a:extLst>
          </p:cNvPr>
          <p:cNvSpPr txBox="1">
            <a:spLocks/>
          </p:cNvSpPr>
          <p:nvPr/>
        </p:nvSpPr>
        <p:spPr>
          <a:xfrm>
            <a:off x="1172643" y="2823864"/>
            <a:ext cx="6980757" cy="7305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Apps register their address with Eureka when they start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778CAB-8D2A-43AF-AE02-BF2553A31EF8}"/>
              </a:ext>
            </a:extLst>
          </p:cNvPr>
          <p:cNvSpPr txBox="1">
            <a:spLocks/>
          </p:cNvSpPr>
          <p:nvPr/>
        </p:nvSpPr>
        <p:spPr>
          <a:xfrm>
            <a:off x="1172643" y="3855538"/>
            <a:ext cx="6752157" cy="100221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other app wanting to access another app finds out where it is by talking to Eureka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Spring Eureka" id="{D95B02D5-5A76-0748-BD42-16A993B1DD1E}" vid="{2AF665A9-05DB-0D4C-9482-73572B6A7B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 LCD Compliant Template</Template>
  <TotalTime>0</TotalTime>
  <Words>554</Words>
  <Application>Microsoft Macintosh PowerPoint</Application>
  <PresentationFormat>On-screen Show (16:9)</PresentationFormat>
  <Paragraphs>90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Academy LCD Compliant Template</vt:lpstr>
      <vt:lpstr>PowerPoint Presentation</vt:lpstr>
      <vt:lpstr>PowerPoint Presentation</vt:lpstr>
      <vt:lpstr>Objective</vt:lpstr>
      <vt:lpstr>Needs / Benefits</vt:lpstr>
      <vt:lpstr>Configure Microservices to Register With Eureka</vt:lpstr>
      <vt:lpstr>PowerPoint Presentation</vt:lpstr>
      <vt:lpstr>PowerPoint Presentation</vt:lpstr>
      <vt:lpstr>PowerPoint Presentation</vt:lpstr>
      <vt:lpstr>What does Eureka Do?</vt:lpstr>
      <vt:lpstr>Create new Eureka Server</vt:lpstr>
      <vt:lpstr>Enable Eureka Server</vt:lpstr>
      <vt:lpstr>Configure settings in application.properties</vt:lpstr>
      <vt:lpstr>If Running Java 11</vt:lpstr>
      <vt:lpstr>Run the Eureka! Server</vt:lpstr>
      <vt:lpstr>PowerPoint Presentation</vt:lpstr>
      <vt:lpstr>Configure apps to register with Eureka</vt:lpstr>
      <vt:lpstr>Configure apps to register with Eureka</vt:lpstr>
      <vt:lpstr>PowerPoint Presentation</vt:lpstr>
      <vt:lpstr>PowerPoint Presentation</vt:lpstr>
      <vt:lpstr>PowerPoint Presentation</vt:lpstr>
      <vt:lpstr>Restart apps</vt:lpstr>
      <vt:lpstr>Check Endpoints</vt:lpstr>
      <vt:lpstr>Review</vt:lpstr>
      <vt:lpstr>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1</cp:revision>
  <dcterms:created xsi:type="dcterms:W3CDTF">2019-12-03T22:37:57Z</dcterms:created>
  <dcterms:modified xsi:type="dcterms:W3CDTF">2019-12-03T22:38:22Z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