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2" r:id="rId2"/>
    <p:sldId id="258" r:id="rId3"/>
    <p:sldId id="349" r:id="rId4"/>
    <p:sldId id="350" r:id="rId5"/>
    <p:sldId id="351" r:id="rId6"/>
    <p:sldId id="355" r:id="rId7"/>
    <p:sldId id="273" r:id="rId8"/>
    <p:sldId id="257" r:id="rId9"/>
    <p:sldId id="312" r:id="rId10"/>
    <p:sldId id="352" r:id="rId11"/>
    <p:sldId id="311" r:id="rId12"/>
    <p:sldId id="324" r:id="rId13"/>
    <p:sldId id="325" r:id="rId14"/>
    <p:sldId id="353" r:id="rId15"/>
    <p:sldId id="354" r:id="rId16"/>
    <p:sldId id="326" r:id="rId17"/>
    <p:sldId id="313" r:id="rId18"/>
    <p:sldId id="327" r:id="rId19"/>
    <p:sldId id="314" r:id="rId20"/>
    <p:sldId id="271" r:id="rId21"/>
    <p:sldId id="356" r:id="rId22"/>
    <p:sldId id="265" r:id="rId23"/>
    <p:sldId id="267" r:id="rId24"/>
    <p:sldId id="268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954ECA"/>
    <a:srgbClr val="E9C7F1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0" autoAdjust="0"/>
    <p:restoredTop sz="63886" autoAdjust="0"/>
  </p:normalViewPr>
  <p:slideViewPr>
    <p:cSldViewPr>
      <p:cViewPr varScale="1">
        <p:scale>
          <a:sx n="169" d="100"/>
          <a:sy n="169" d="100"/>
        </p:scale>
        <p:origin x="20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here refers to the OTHER microservices that are consuming from the multiple running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see which port is answering on any given call, you could add a port property to the Song-service Song Bean, then set this value in the controller method that is being called with (</a:t>
            </a:r>
            <a:r>
              <a:rPr lang="en-US" dirty="0" err="1"/>
              <a:t>Environment.getProperty</a:t>
            </a:r>
            <a:r>
              <a:rPr lang="en-US" dirty="0"/>
              <a:t>(“</a:t>
            </a:r>
            <a:r>
              <a:rPr lang="en-US" dirty="0" err="1"/>
              <a:t>local.server.port</a:t>
            </a:r>
            <a:r>
              <a:rPr lang="en-US" dirty="0"/>
              <a:t>”)).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86200" y="0"/>
            <a:ext cx="3657600" cy="531495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Follow the </a:t>
            </a:r>
            <a:r>
              <a:rPr lang="en-US" b="1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slide design principles</a:t>
            </a:r>
            <a:r>
              <a:rPr lang="en-US" dirty="0">
                <a:solidFill>
                  <a:schemeClr val="tx2"/>
                </a:solidFill>
              </a:rPr>
              <a:t> from the</a:t>
            </a:r>
            <a:r>
              <a:rPr lang="en-US" baseline="0" dirty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baseline="0" dirty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Adhere to </a:t>
            </a:r>
            <a:r>
              <a:rPr lang="en-US" b="1" baseline="0" dirty="0">
                <a:solidFill>
                  <a:schemeClr val="tx2"/>
                </a:solidFill>
              </a:rPr>
              <a:t>LCD ABC model </a:t>
            </a:r>
            <a:r>
              <a:rPr lang="en-US" baseline="0" dirty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 err="1"/>
              <a:t>.Net</a:t>
            </a:r>
            <a:r>
              <a:rPr lang="en-US" dirty="0"/>
              <a:t> provides a framework for any high-level language to be built upon</a:t>
            </a:r>
          </a:p>
          <a:p>
            <a:r>
              <a:rPr lang="en-US" dirty="0"/>
              <a:t>All compile to “intermediate” lang. (MSIL)</a:t>
            </a:r>
          </a:p>
          <a:p>
            <a:pPr lvl="1"/>
            <a:r>
              <a:rPr lang="en-US" dirty="0"/>
              <a:t>Intermediate language compiled into machine code on demand (just once) in </a:t>
            </a:r>
            <a:r>
              <a:rPr lang="en-US" dirty="0" err="1"/>
              <a:t>.Net</a:t>
            </a:r>
            <a:r>
              <a:rPr lang="en-US" dirty="0"/>
              <a:t> when program is executed</a:t>
            </a:r>
          </a:p>
          <a:p>
            <a:r>
              <a:rPr lang="en-US" dirty="0" err="1"/>
              <a:t>.Net</a:t>
            </a:r>
            <a:r>
              <a:rPr lang="en-US" dirty="0"/>
              <a:t> has other features, too</a:t>
            </a:r>
          </a:p>
          <a:p>
            <a:pPr lvl="1"/>
            <a:r>
              <a:rPr lang="en-US" dirty="0"/>
              <a:t>Garbage collection method of memory </a:t>
            </a:r>
            <a:r>
              <a:rPr lang="en-US" dirty="0" err="1"/>
              <a:t>mgmt</a:t>
            </a:r>
            <a:endParaRPr lang="en-US" dirty="0"/>
          </a:p>
          <a:p>
            <a:pPr lvl="1"/>
            <a:r>
              <a:rPr lang="en-US" dirty="0"/>
              <a:t>Common object-oriented class library</a:t>
            </a:r>
          </a:p>
          <a:p>
            <a:pPr lvl="1"/>
            <a:r>
              <a:rPr lang="en-US" dirty="0"/>
              <a:t>Standard set of data 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5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 err="1"/>
              <a:t>.Net</a:t>
            </a:r>
            <a:r>
              <a:rPr lang="en-US" dirty="0"/>
              <a:t> is cool by itself, why C#?</a:t>
            </a:r>
          </a:p>
          <a:p>
            <a:r>
              <a:rPr lang="en-US" dirty="0"/>
              <a:t>C++ is hard to learn </a:t>
            </a:r>
          </a:p>
          <a:p>
            <a:pPr lvl="1"/>
            <a:r>
              <a:rPr lang="en-US" dirty="0"/>
              <a:t>Pointers, strange syntax rules, reusing same symbols to mean different stuff</a:t>
            </a:r>
          </a:p>
          <a:p>
            <a:r>
              <a:rPr lang="en-US" dirty="0"/>
              <a:t>Visual Basic seems too verbose</a:t>
            </a:r>
          </a:p>
          <a:p>
            <a:pPr lvl="1"/>
            <a:r>
              <a:rPr lang="en-US" dirty="0"/>
              <a:t>Stigma persists from before </a:t>
            </a:r>
            <a:r>
              <a:rPr lang="en-US" dirty="0" err="1"/>
              <a:t>VB.Net</a:t>
            </a:r>
            <a:endParaRPr lang="en-US" dirty="0"/>
          </a:p>
          <a:p>
            <a:r>
              <a:rPr lang="en-US" dirty="0"/>
              <a:t>People know Java and hate MS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C# combines best of both worlds</a:t>
            </a:r>
          </a:p>
          <a:p>
            <a:pPr lvl="1"/>
            <a:r>
              <a:rPr lang="en-US" dirty="0"/>
              <a:t>C++ without pointers, VB with { } 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5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581150"/>
            <a:ext cx="9133114" cy="355371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-76200" y="2028227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C# Lab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1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Intro to C#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Origins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581150"/>
            <a:ext cx="9133114" cy="355371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-76200" y="2028227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C# Origin Story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/>
              <a:t>C evolved from two other programming languages, BCPL and B</a:t>
            </a:r>
          </a:p>
          <a:p>
            <a:pPr lvl="0"/>
            <a:r>
              <a:rPr lang="en-US" dirty="0"/>
              <a:t>They were “</a:t>
            </a:r>
            <a:r>
              <a:rPr lang="en-US" dirty="0" err="1"/>
              <a:t>Typeless</a:t>
            </a:r>
            <a:r>
              <a:rPr lang="en-US" dirty="0"/>
              <a:t>” languages</a:t>
            </a:r>
          </a:p>
          <a:p>
            <a:pPr lvl="0"/>
            <a:r>
              <a:rPr lang="en-US" dirty="0"/>
              <a:t>Dennis Ritchie (Bell Labs) added data typing, other features</a:t>
            </a:r>
          </a:p>
          <a:p>
            <a:pPr lvl="0"/>
            <a:r>
              <a:rPr lang="en-US" dirty="0"/>
              <a:t>Hardware independent, resulting in portable programs</a:t>
            </a:r>
          </a:p>
          <a:p>
            <a:pPr lvl="1"/>
            <a:r>
              <a:rPr lang="en-US" dirty="0"/>
              <a:t>How?  Compiler handles differences and produces different code for the particular hardware platforms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/>
              <a:t>C++ is an extension of C</a:t>
            </a:r>
          </a:p>
          <a:p>
            <a:r>
              <a:rPr lang="en-US" dirty="0"/>
              <a:t>Early 1980s: Bjarne </a:t>
            </a:r>
            <a:r>
              <a:rPr lang="en-US" dirty="0" err="1"/>
              <a:t>Stroustrup</a:t>
            </a:r>
            <a:r>
              <a:rPr lang="en-US" dirty="0"/>
              <a:t> (Bell Labs) “spruces up” the C language</a:t>
            </a:r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Encapsulation – describe an object by combining data describing object and code that forms the object’s behavior</a:t>
            </a:r>
          </a:p>
          <a:p>
            <a:pPr lvl="1"/>
            <a:r>
              <a:rPr lang="en-US" dirty="0"/>
              <a:t>Inheritance – objects inherit traits of parent</a:t>
            </a:r>
          </a:p>
          <a:p>
            <a:pPr lvl="1"/>
            <a:r>
              <a:rPr lang="en-US" dirty="0"/>
              <a:t>Polymorphism – "many forms"; dogs, cats both speak, but different sounds come out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1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5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91" r:id="rId9"/>
    <p:sldLayoutId id="2147483692" r:id="rId10"/>
    <p:sldLayoutId id="2147483693" r:id="rId11"/>
    <p:sldLayoutId id="2147483694" r:id="rId12"/>
    <p:sldLayoutId id="2147483680" r:id="rId13"/>
    <p:sldLayoutId id="2147483689" r:id="rId14"/>
    <p:sldLayoutId id="2147483665" r:id="rId15"/>
    <p:sldLayoutId id="2147483679" r:id="rId16"/>
    <p:sldLayoutId id="2147483686" r:id="rId17"/>
    <p:sldLayoutId id="2147483687" r:id="rId18"/>
    <p:sldLayoutId id="2147483688" r:id="rId19"/>
    <p:sldLayoutId id="2147483670" r:id="rId20"/>
    <p:sldLayoutId id="2147483674" r:id="rId21"/>
    <p:sldLayoutId id="2147483668" r:id="rId22"/>
    <p:sldLayoutId id="2147483697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gnizant-FSE/petclinic-ribbon-starter" TargetMode="Externa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Spring Ribbon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Load Balancing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Starting Multiple Instances of 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37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EF01248-3614-F74A-BAEA-18C509CB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32" y="455444"/>
            <a:ext cx="6769100" cy="462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Multiple Running Instances in IntelliJ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1" y="2332560"/>
            <a:ext cx="3124200" cy="13473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Identical Run Configurations except for</a:t>
            </a:r>
          </a:p>
          <a:p>
            <a:r>
              <a:rPr lang="en-US" dirty="0"/>
              <a:t>VM option specifying a different port 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DC1AD-28A1-4D56-864B-3724F4DD97B2}"/>
              </a:ext>
            </a:extLst>
          </p:cNvPr>
          <p:cNvCxnSpPr>
            <a:cxnSpLocks/>
          </p:cNvCxnSpPr>
          <p:nvPr/>
        </p:nvCxnSpPr>
        <p:spPr>
          <a:xfrm flipV="1">
            <a:off x="1600200" y="1276350"/>
            <a:ext cx="715043" cy="105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51D5A8-FF1F-B84E-9C36-F53644E4D872}"/>
              </a:ext>
            </a:extLst>
          </p:cNvPr>
          <p:cNvCxnSpPr>
            <a:cxnSpLocks/>
          </p:cNvCxnSpPr>
          <p:nvPr/>
        </p:nvCxnSpPr>
        <p:spPr>
          <a:xfrm flipV="1">
            <a:off x="660401" y="682139"/>
            <a:ext cx="431374" cy="179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FA6CE9-56D3-294C-A61A-4C207E6DC015}"/>
              </a:ext>
            </a:extLst>
          </p:cNvPr>
          <p:cNvSpPr txBox="1">
            <a:spLocks/>
          </p:cNvSpPr>
          <p:nvPr/>
        </p:nvSpPr>
        <p:spPr>
          <a:xfrm>
            <a:off x="232561" y="880952"/>
            <a:ext cx="904570" cy="511287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New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769F11-7A2C-8D41-A218-459B925ED661}"/>
              </a:ext>
            </a:extLst>
          </p:cNvPr>
          <p:cNvCxnSpPr>
            <a:cxnSpLocks/>
          </p:cNvCxnSpPr>
          <p:nvPr/>
        </p:nvCxnSpPr>
        <p:spPr>
          <a:xfrm flipV="1">
            <a:off x="2864758" y="1504950"/>
            <a:ext cx="1396573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8B1C198-3FDE-F340-B392-DDE83709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35" y="965033"/>
            <a:ext cx="2262965" cy="3261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3F1F4E-FE40-AB4A-92AF-3A3FD8D88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121" y="2882997"/>
            <a:ext cx="2207203" cy="306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Multiple Running Instances in IntelliJ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849" y="1124767"/>
            <a:ext cx="3232051" cy="614954"/>
          </a:xfrm>
        </p:spPr>
        <p:txBody>
          <a:bodyPr>
            <a:normAutofit/>
          </a:bodyPr>
          <a:lstStyle/>
          <a:p>
            <a:r>
              <a:rPr lang="en-US" dirty="0"/>
              <a:t>Run First Instance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DC1AD-28A1-4D56-864B-3724F4DD97B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71900" y="1124767"/>
            <a:ext cx="1485900" cy="307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C6E7FE2-B1F8-49BF-911A-59ACDCD8234E}"/>
              </a:ext>
            </a:extLst>
          </p:cNvPr>
          <p:cNvSpPr txBox="1">
            <a:spLocks/>
          </p:cNvSpPr>
          <p:nvPr/>
        </p:nvSpPr>
        <p:spPr>
          <a:xfrm>
            <a:off x="457200" y="2862750"/>
            <a:ext cx="3232051" cy="6149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2nd Instance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253836-CCE2-47FA-B342-138FF1AEDD2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689251" y="3090533"/>
            <a:ext cx="1695931" cy="79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9CDFC2-D44F-0B43-B3D1-3DEFF62D6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3726804"/>
            <a:ext cx="4970319" cy="1825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17458E-2F58-CA4A-8A34-628973B3A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123496"/>
            <a:ext cx="4970318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Multiple Running Instances in IntelliJ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8341" y="3867150"/>
            <a:ext cx="4038600" cy="569300"/>
          </a:xfrm>
        </p:spPr>
        <p:txBody>
          <a:bodyPr>
            <a:normAutofit/>
          </a:bodyPr>
          <a:lstStyle/>
          <a:p>
            <a:r>
              <a:rPr lang="en-US" dirty="0"/>
              <a:t>Verify Both Are Running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D1FC42-F114-E144-9804-F9C310B2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0" y="742950"/>
            <a:ext cx="4152900" cy="2349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9BFA3-C97C-D148-B542-050673AC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355" y="742950"/>
            <a:ext cx="4102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Setting Up Client to Use Ribbon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0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Set Up Client to Use Ribbon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2450" y="4378103"/>
            <a:ext cx="5943600" cy="717106"/>
          </a:xfrm>
        </p:spPr>
        <p:txBody>
          <a:bodyPr>
            <a:normAutofit/>
          </a:bodyPr>
          <a:lstStyle/>
          <a:p>
            <a:r>
              <a:rPr lang="en-US" dirty="0"/>
              <a:t>spring-cloud-starter-</a:t>
            </a:r>
            <a:r>
              <a:rPr lang="en-US" dirty="0" err="1"/>
              <a:t>netflix</a:t>
            </a:r>
            <a:r>
              <a:rPr lang="en-US" dirty="0"/>
              <a:t>-ribbon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B805A-7EA1-4A7D-B78E-0BFEEC74A7B3}"/>
              </a:ext>
            </a:extLst>
          </p:cNvPr>
          <p:cNvSpPr txBox="1"/>
          <p:nvPr/>
        </p:nvSpPr>
        <p:spPr>
          <a:xfrm>
            <a:off x="4114800" y="598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4B180-EDBD-8F43-BD7B-D0562234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1061009"/>
            <a:ext cx="54991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5312E-9B63-3D45-82B0-422B9898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50" y="2193703"/>
            <a:ext cx="5321300" cy="218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947011-C196-D446-B24D-FB3F59B7F86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828800" y="2936987"/>
            <a:ext cx="685800" cy="230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7079C1-472A-B94F-B207-91841ADDF1BA}"/>
              </a:ext>
            </a:extLst>
          </p:cNvPr>
          <p:cNvSpPr txBox="1"/>
          <p:nvPr/>
        </p:nvSpPr>
        <p:spPr>
          <a:xfrm>
            <a:off x="0" y="256767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already be inside </a:t>
            </a:r>
            <a:r>
              <a:rPr lang="en-US" dirty="0" err="1"/>
              <a:t>PetClinicPet</a:t>
            </a:r>
            <a:r>
              <a:rPr lang="en-US" dirty="0"/>
              <a:t> </a:t>
            </a:r>
            <a:r>
              <a:rPr lang="en-US" dirty="0" err="1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12023-FEDD-4D44-9294-DEFDC8C8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842"/>
            <a:ext cx="9144000" cy="2138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Set Up Client to Use Ribbon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4109062"/>
            <a:ext cx="5943600" cy="717106"/>
          </a:xfrm>
        </p:spPr>
        <p:txBody>
          <a:bodyPr>
            <a:normAutofit/>
          </a:bodyPr>
          <a:lstStyle/>
          <a:p>
            <a:r>
              <a:rPr lang="en-US" dirty="0"/>
              <a:t>spring-cloud-starter-</a:t>
            </a:r>
            <a:r>
              <a:rPr lang="en-US" dirty="0" err="1"/>
              <a:t>netflix</a:t>
            </a:r>
            <a:r>
              <a:rPr lang="en-US" dirty="0"/>
              <a:t>-ribbon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DB0D9-EFFB-4296-84F4-CD63D1FEA63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800600" y="2724150"/>
            <a:ext cx="0" cy="138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BB805A-7EA1-4A7D-B78E-0BFEEC74A7B3}"/>
              </a:ext>
            </a:extLst>
          </p:cNvPr>
          <p:cNvSpPr txBox="1"/>
          <p:nvPr/>
        </p:nvSpPr>
        <p:spPr>
          <a:xfrm>
            <a:off x="3886200" y="6667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build.gradle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221AF-3565-E648-BB3A-45A545BA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33" y="1489751"/>
            <a:ext cx="5813210" cy="19875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EEAF3A9-06D7-4CAE-B628-30DB4B83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Set Up Client to Use Ribbon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C80EE5-AE96-4D0D-A8D4-3F800D6168A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524000" y="1313080"/>
            <a:ext cx="457200" cy="6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A4753-FCA9-4E37-8D00-CD2FD314FA3D}"/>
              </a:ext>
            </a:extLst>
          </p:cNvPr>
          <p:cNvSpPr txBox="1"/>
          <p:nvPr/>
        </p:nvSpPr>
        <p:spPr>
          <a:xfrm>
            <a:off x="5715000" y="6667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hard-coded URL from </a:t>
            </a:r>
            <a:r>
              <a:rPr lang="en-US" dirty="0" err="1"/>
              <a:t>FeignClient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6113C-8F7C-4994-8DE8-F5672B809936}"/>
              </a:ext>
            </a:extLst>
          </p:cNvPr>
          <p:cNvSpPr txBox="1"/>
          <p:nvPr/>
        </p:nvSpPr>
        <p:spPr>
          <a:xfrm>
            <a:off x="609600" y="66674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 with @</a:t>
            </a:r>
            <a:r>
              <a:rPr lang="en-US" dirty="0" err="1"/>
              <a:t>RibbonClient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8F1C4-2A39-4D8D-BE8A-6A2BD0975D3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867400" y="1313080"/>
            <a:ext cx="1181100" cy="420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D47F2-5111-8C4A-A3B7-129699F48319}"/>
              </a:ext>
            </a:extLst>
          </p:cNvPr>
          <p:cNvSpPr txBox="1"/>
          <p:nvPr/>
        </p:nvSpPr>
        <p:spPr>
          <a:xfrm>
            <a:off x="2362200" y="382536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mapping must be full path from 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CA86C-C122-8A4F-8490-5CEC9274F5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695700" y="2900925"/>
            <a:ext cx="174171" cy="92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CCF42-B7A8-BF4C-8825-CBFB593FD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75" y="1844385"/>
            <a:ext cx="6591300" cy="8763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EEAF3A9-06D7-4CAE-B628-30DB4B83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Set Up Client to Use Ribbon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C80EE5-AE96-4D0D-A8D4-3F800D6168AD}"/>
              </a:ext>
            </a:extLst>
          </p:cNvPr>
          <p:cNvCxnSpPr>
            <a:cxnSpLocks/>
          </p:cNvCxnSpPr>
          <p:nvPr/>
        </p:nvCxnSpPr>
        <p:spPr>
          <a:xfrm flipH="1" flipV="1">
            <a:off x="1430564" y="2698170"/>
            <a:ext cx="1110660" cy="895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A4753-FCA9-4E37-8D00-CD2FD314FA3D}"/>
              </a:ext>
            </a:extLst>
          </p:cNvPr>
          <p:cNvSpPr txBox="1"/>
          <p:nvPr/>
        </p:nvSpPr>
        <p:spPr>
          <a:xfrm>
            <a:off x="6248400" y="6667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list of servers</a:t>
            </a:r>
          </a:p>
          <a:p>
            <a:r>
              <a:rPr lang="en-US" dirty="0"/>
              <a:t>!!ONLY BASE ROUTE!!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6113C-8F7C-4994-8DE8-F5672B809936}"/>
              </a:ext>
            </a:extLst>
          </p:cNvPr>
          <p:cNvSpPr txBox="1"/>
          <p:nvPr/>
        </p:nvSpPr>
        <p:spPr>
          <a:xfrm>
            <a:off x="310560" y="362132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app name / name in @</a:t>
            </a:r>
            <a:r>
              <a:rPr lang="en-US" dirty="0" err="1"/>
              <a:t>FeignClient</a:t>
            </a:r>
            <a:r>
              <a:rPr lang="en-US" dirty="0"/>
              <a:t> and @</a:t>
            </a:r>
            <a:r>
              <a:rPr lang="en-US" dirty="0" err="1"/>
              <a:t>RibbonClient</a:t>
            </a:r>
            <a:r>
              <a:rPr lang="en-US" dirty="0"/>
              <a:t> annotations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8F1C4-2A39-4D8D-BE8A-6A2BD0975D3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781800" y="1313081"/>
            <a:ext cx="800100" cy="93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F6B70B-CAC8-487F-8DDE-533BB3CDE8B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33800" y="2651867"/>
            <a:ext cx="2794725" cy="1215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F96936-EE4E-466F-9579-06F4B22C288F}"/>
              </a:ext>
            </a:extLst>
          </p:cNvPr>
          <p:cNvSpPr txBox="1"/>
          <p:nvPr/>
        </p:nvSpPr>
        <p:spPr>
          <a:xfrm>
            <a:off x="4356825" y="386742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rest is .</a:t>
            </a:r>
            <a:r>
              <a:rPr lang="en-US" dirty="0" err="1"/>
              <a:t>ribbon.listOfServers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Run Client App and Check Endpoint that Consumes Other Microservices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127C9-C523-487C-9E8B-D84AAE788C98}"/>
              </a:ext>
            </a:extLst>
          </p:cNvPr>
          <p:cNvSpPr txBox="1"/>
          <p:nvPr/>
        </p:nvSpPr>
        <p:spPr>
          <a:xfrm>
            <a:off x="1952692" y="309884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use of Load Balancing in Spring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1EF1C-B21D-0E4B-A572-C48329DAD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2" t="4545" r="3663" b="37273"/>
          <a:stretch/>
        </p:blipFill>
        <p:spPr>
          <a:xfrm>
            <a:off x="1771650" y="692584"/>
            <a:ext cx="5600700" cy="2327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A5E11-F67D-4A4A-AFC0-673C9487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863026"/>
            <a:ext cx="6674876" cy="10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load balancing meme">
            <a:extLst>
              <a:ext uri="{FF2B5EF4-FFF2-40B4-BE49-F238E27FC236}">
                <a16:creationId xmlns:a16="http://schemas.microsoft.com/office/drawing/2014/main" id="{B18F9DA5-408A-B943-9C31-9AD47D0F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99516"/>
            <a:ext cx="5200650" cy="37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4EF5E7A-4E28-4142-B80D-A83750EBC4C4}"/>
              </a:ext>
            </a:extLst>
          </p:cNvPr>
          <p:cNvSpPr txBox="1">
            <a:spLocks/>
          </p:cNvSpPr>
          <p:nvPr/>
        </p:nvSpPr>
        <p:spPr>
          <a:xfrm>
            <a:off x="1600200" y="2490948"/>
            <a:ext cx="57150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Starting Multiple Instances of a 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7988FDFA-59F4-0C49-B6CC-F045AB43C083}"/>
              </a:ext>
            </a:extLst>
          </p:cNvPr>
          <p:cNvSpPr txBox="1">
            <a:spLocks/>
          </p:cNvSpPr>
          <p:nvPr/>
        </p:nvSpPr>
        <p:spPr>
          <a:xfrm>
            <a:off x="1600201" y="1769349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What is Ribbon?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874081BD-C8D8-2340-B112-D9385050CA46}"/>
              </a:ext>
            </a:extLst>
          </p:cNvPr>
          <p:cNvSpPr txBox="1">
            <a:spLocks/>
          </p:cNvSpPr>
          <p:nvPr/>
        </p:nvSpPr>
        <p:spPr>
          <a:xfrm>
            <a:off x="1600202" y="3231597"/>
            <a:ext cx="3962398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Connecting Client to Ribbon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43FAF2-C6B9-7B4C-98DE-894A1DA38C3E}"/>
              </a:ext>
            </a:extLst>
          </p:cNvPr>
          <p:cNvSpPr txBox="1">
            <a:spLocks/>
          </p:cNvSpPr>
          <p:nvPr/>
        </p:nvSpPr>
        <p:spPr>
          <a:xfrm>
            <a:off x="1600200" y="1047750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Environment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the end of this 45 minute session you will be able to balance the load between Microservice instances with Ribbon.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39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annotation is used to connect your Feign interface to the Ribbon?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1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Jason Monroe</a:t>
            </a:r>
          </a:p>
          <a:p>
            <a:r>
              <a:rPr lang="en-US" dirty="0"/>
              <a:t>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the end of this 30 minute session you will be able to balance the load between Microservice instances with Ribbon.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/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large portion of the modern Microservices Framework</a:t>
            </a:r>
          </a:p>
          <a:p>
            <a:r>
              <a:rPr lang="en-US" dirty="0"/>
              <a:t>Know the function of each</a:t>
            </a:r>
          </a:p>
          <a:p>
            <a:r>
              <a:rPr lang="en-US" dirty="0"/>
              <a:t>Know how to use them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75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2490948"/>
            <a:ext cx="5715000" cy="4554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Starting Multiple Instances of a Microservice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AF9E8E5-B8BA-4F60-9B22-67E23F58263A}"/>
              </a:ext>
            </a:extLst>
          </p:cNvPr>
          <p:cNvSpPr txBox="1">
            <a:spLocks/>
          </p:cNvSpPr>
          <p:nvPr/>
        </p:nvSpPr>
        <p:spPr>
          <a:xfrm>
            <a:off x="1600201" y="1769349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What is Ribbon?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8C1F96D-B620-4142-A5EF-9A72F11C09C9}"/>
              </a:ext>
            </a:extLst>
          </p:cNvPr>
          <p:cNvSpPr txBox="1">
            <a:spLocks/>
          </p:cNvSpPr>
          <p:nvPr/>
        </p:nvSpPr>
        <p:spPr>
          <a:xfrm>
            <a:off x="1600202" y="3231597"/>
            <a:ext cx="3962398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Connecting Client to Ribbon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6982F33F-ECAF-4252-9ADF-72AFDD353745}"/>
              </a:ext>
            </a:extLst>
          </p:cNvPr>
          <p:cNvSpPr txBox="1">
            <a:spLocks/>
          </p:cNvSpPr>
          <p:nvPr/>
        </p:nvSpPr>
        <p:spPr>
          <a:xfrm>
            <a:off x="1600200" y="1047750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Environment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51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94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BAC915-C676-442F-82CD-90DCB1FDA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895350"/>
            <a:ext cx="8229600" cy="3352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  <a:r>
              <a:rPr lang="en-US" sz="2400" dirty="0">
                <a:hlinkClick r:id="rId3"/>
              </a:rPr>
              <a:t>https://github.com/Cognizant-FSE/petclinic-ribbon-starter</a:t>
            </a: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Owner, Pet, Vet, Visit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config-server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All 4 Microservices, starting with 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petclinic</a:t>
            </a:r>
            <a:r>
              <a:rPr lang="en-US" sz="2400" dirty="0"/>
              <a:t>-rest-client to populate database</a:t>
            </a:r>
          </a:p>
          <a:p>
            <a:endParaRPr lang="en-US" sz="2400" dirty="0"/>
          </a:p>
          <a:p>
            <a:r>
              <a:rPr lang="en-US" sz="2400" dirty="0"/>
              <a:t>(if continuing from Feign deck, continue to use current project, no changes necessary)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Ribbon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What does Ribbon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742950"/>
            <a:ext cx="8303353" cy="931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Round robin load balancing between available Microservices.  Institute Ribbon by: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159391" y="2021522"/>
            <a:ext cx="7203770" cy="123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	Starting multiple instances of a service</a:t>
            </a:r>
          </a:p>
          <a:p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6147F88-0C22-4ECF-A03A-8ACF58FA7138}"/>
              </a:ext>
            </a:extLst>
          </p:cNvPr>
          <p:cNvSpPr txBox="1">
            <a:spLocks/>
          </p:cNvSpPr>
          <p:nvPr/>
        </p:nvSpPr>
        <p:spPr>
          <a:xfrm>
            <a:off x="1172643" y="2987822"/>
            <a:ext cx="6183527" cy="730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 Informs client of those URLS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778CAB-8D2A-43AF-AE02-BF2553A31EF8}"/>
              </a:ext>
            </a:extLst>
          </p:cNvPr>
          <p:cNvSpPr txBox="1">
            <a:spLocks/>
          </p:cNvSpPr>
          <p:nvPr/>
        </p:nvSpPr>
        <p:spPr>
          <a:xfrm>
            <a:off x="1172643" y="3855538"/>
            <a:ext cx="6183527" cy="730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Directs client to use them equally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Spring Ribbon" id="{2F6858E5-30C9-2448-A2C2-DADE11CB7391}" vid="{D9C371D3-1766-E546-A0F5-4CB7E5589A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Academy LCD Compliant Template</Template>
  <TotalTime>0</TotalTime>
  <Words>436</Words>
  <Application>Microsoft Macintosh PowerPoint</Application>
  <PresentationFormat>On-screen Show (16:9)</PresentationFormat>
  <Paragraphs>76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Academy LCD Compliant Template</vt:lpstr>
      <vt:lpstr>PowerPoint Presentation</vt:lpstr>
      <vt:lpstr>PowerPoint Presentation</vt:lpstr>
      <vt:lpstr>Objective</vt:lpstr>
      <vt:lpstr>Needs / Benefits</vt:lpstr>
      <vt:lpstr>Starting Multiple Instances of a Microservice</vt:lpstr>
      <vt:lpstr>PowerPoint Presentation</vt:lpstr>
      <vt:lpstr>PowerPoint Presentation</vt:lpstr>
      <vt:lpstr>PowerPoint Presentation</vt:lpstr>
      <vt:lpstr>What does Ribbon Do?</vt:lpstr>
      <vt:lpstr>PowerPoint Presentation</vt:lpstr>
      <vt:lpstr>Multiple Running Instances in IntelliJ</vt:lpstr>
      <vt:lpstr>Multiple Running Instances in IntelliJ</vt:lpstr>
      <vt:lpstr>Multiple Running Instances in IntelliJ</vt:lpstr>
      <vt:lpstr>PowerPoint Presentation</vt:lpstr>
      <vt:lpstr>Set Up Client to Use Ribbon</vt:lpstr>
      <vt:lpstr>Set Up Client to Use Ribbon</vt:lpstr>
      <vt:lpstr>Set Up Client to Use Ribbon</vt:lpstr>
      <vt:lpstr>Set Up Client to Use Ribbon</vt:lpstr>
      <vt:lpstr>Run Client App and Check Endpoint that Consumes Other Microservices</vt:lpstr>
      <vt:lpstr>Review</vt:lpstr>
      <vt:lpstr>Objective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1</cp:revision>
  <dcterms:created xsi:type="dcterms:W3CDTF">2019-12-03T22:38:50Z</dcterms:created>
  <dcterms:modified xsi:type="dcterms:W3CDTF">2019-12-03T22:39:03Z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