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2" r:id="rId2"/>
    <p:sldId id="258" r:id="rId3"/>
    <p:sldId id="349" r:id="rId4"/>
    <p:sldId id="350" r:id="rId5"/>
    <p:sldId id="351" r:id="rId6"/>
    <p:sldId id="355" r:id="rId7"/>
    <p:sldId id="273" r:id="rId8"/>
    <p:sldId id="303" r:id="rId9"/>
    <p:sldId id="335" r:id="rId10"/>
    <p:sldId id="336" r:id="rId11"/>
    <p:sldId id="337" r:id="rId12"/>
    <p:sldId id="338" r:id="rId13"/>
    <p:sldId id="357" r:id="rId14"/>
    <p:sldId id="339" r:id="rId15"/>
    <p:sldId id="340" r:id="rId16"/>
    <p:sldId id="341" r:id="rId17"/>
    <p:sldId id="358" r:id="rId18"/>
    <p:sldId id="342" r:id="rId19"/>
    <p:sldId id="343" r:id="rId20"/>
    <p:sldId id="271" r:id="rId21"/>
    <p:sldId id="356" r:id="rId22"/>
    <p:sldId id="265" r:id="rId23"/>
    <p:sldId id="267" r:id="rId24"/>
    <p:sldId id="268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954ECA"/>
    <a:srgbClr val="E9C7F1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0" autoAdjust="0"/>
    <p:restoredTop sz="63886" autoAdjust="0"/>
  </p:normalViewPr>
  <p:slideViewPr>
    <p:cSldViewPr>
      <p:cViewPr varScale="1">
        <p:scale>
          <a:sx n="169" d="100"/>
          <a:sy n="169" d="100"/>
        </p:scale>
        <p:origin x="20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1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should also register itself when it starts up.  We want multiple instances of </a:t>
            </a:r>
            <a:r>
              <a:rPr lang="en-US" dirty="0" err="1"/>
              <a:t>Zuul</a:t>
            </a:r>
            <a:r>
              <a:rPr lang="en-US" dirty="0"/>
              <a:t> up, otherwise we create a bottleneck and undermine the whole purpose of microservices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class in the </a:t>
            </a:r>
            <a:r>
              <a:rPr lang="en-US" dirty="0" err="1"/>
              <a:t>zuul</a:t>
            </a:r>
            <a:r>
              <a:rPr lang="en-US" dirty="0"/>
              <a:t> server called </a:t>
            </a:r>
            <a:r>
              <a:rPr lang="en-US" dirty="0" err="1"/>
              <a:t>LoggingFilter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2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are just logging the request and the request </a:t>
            </a:r>
            <a:r>
              <a:rPr lang="en-US" dirty="0" err="1"/>
              <a:t>uri</a:t>
            </a:r>
            <a:r>
              <a:rPr lang="en-US" dirty="0"/>
              <a:t> so that we can see the </a:t>
            </a:r>
            <a:r>
              <a:rPr lang="en-US" dirty="0" err="1"/>
              <a:t>zuul</a:t>
            </a:r>
            <a:r>
              <a:rPr lang="en-US" dirty="0"/>
              <a:t> traffic and where it came 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4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86200" y="0"/>
            <a:ext cx="3657600" cy="531495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Follow the </a:t>
            </a:r>
            <a:r>
              <a:rPr lang="en-US" b="1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slide design principles</a:t>
            </a:r>
            <a:r>
              <a:rPr lang="en-US" dirty="0">
                <a:solidFill>
                  <a:schemeClr val="tx2"/>
                </a:solidFill>
              </a:rPr>
              <a:t> from the</a:t>
            </a:r>
            <a:r>
              <a:rPr lang="en-US" baseline="0" dirty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baseline="0" dirty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Adhere to </a:t>
            </a:r>
            <a:r>
              <a:rPr lang="en-US" b="1" baseline="0" dirty="0">
                <a:solidFill>
                  <a:schemeClr val="tx2"/>
                </a:solidFill>
              </a:rPr>
              <a:t>LCD ABC model </a:t>
            </a:r>
            <a:r>
              <a:rPr lang="en-US" baseline="0" dirty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 err="1"/>
              <a:t>.Net</a:t>
            </a:r>
            <a:r>
              <a:rPr lang="en-US" dirty="0"/>
              <a:t> provides a framework for any high-level language to be built upon</a:t>
            </a:r>
          </a:p>
          <a:p>
            <a:r>
              <a:rPr lang="en-US" dirty="0"/>
              <a:t>All compile to “intermediate” lang. (MSIL)</a:t>
            </a:r>
          </a:p>
          <a:p>
            <a:pPr lvl="1"/>
            <a:r>
              <a:rPr lang="en-US" dirty="0"/>
              <a:t>Intermediate language compiled into machine code on demand (just once) in </a:t>
            </a:r>
            <a:r>
              <a:rPr lang="en-US" dirty="0" err="1"/>
              <a:t>.Net</a:t>
            </a:r>
            <a:r>
              <a:rPr lang="en-US" dirty="0"/>
              <a:t> when program is executed</a:t>
            </a:r>
          </a:p>
          <a:p>
            <a:r>
              <a:rPr lang="en-US" dirty="0" err="1"/>
              <a:t>.Net</a:t>
            </a:r>
            <a:r>
              <a:rPr lang="en-US" dirty="0"/>
              <a:t> has other features, too</a:t>
            </a:r>
          </a:p>
          <a:p>
            <a:pPr lvl="1"/>
            <a:r>
              <a:rPr lang="en-US" dirty="0"/>
              <a:t>Garbage collection method of memory </a:t>
            </a:r>
            <a:r>
              <a:rPr lang="en-US" dirty="0" err="1"/>
              <a:t>mgmt</a:t>
            </a:r>
            <a:endParaRPr lang="en-US" dirty="0"/>
          </a:p>
          <a:p>
            <a:pPr lvl="1"/>
            <a:r>
              <a:rPr lang="en-US" dirty="0"/>
              <a:t>Common object-oriented class library</a:t>
            </a:r>
          </a:p>
          <a:p>
            <a:pPr lvl="1"/>
            <a:r>
              <a:rPr lang="en-US" dirty="0"/>
              <a:t>Standard set of data 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5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 err="1"/>
              <a:t>.Net</a:t>
            </a:r>
            <a:r>
              <a:rPr lang="en-US" dirty="0"/>
              <a:t> is cool by itself, why C#?</a:t>
            </a:r>
          </a:p>
          <a:p>
            <a:r>
              <a:rPr lang="en-US" dirty="0"/>
              <a:t>C++ is hard to learn </a:t>
            </a:r>
          </a:p>
          <a:p>
            <a:pPr lvl="1"/>
            <a:r>
              <a:rPr lang="en-US" dirty="0"/>
              <a:t>Pointers, strange syntax rules, reusing same symbols to mean different stuff</a:t>
            </a:r>
          </a:p>
          <a:p>
            <a:r>
              <a:rPr lang="en-US" dirty="0"/>
              <a:t>Visual Basic seems too verbose</a:t>
            </a:r>
          </a:p>
          <a:p>
            <a:pPr lvl="1"/>
            <a:r>
              <a:rPr lang="en-US" dirty="0"/>
              <a:t>Stigma persists from before </a:t>
            </a:r>
            <a:r>
              <a:rPr lang="en-US" dirty="0" err="1"/>
              <a:t>VB.Net</a:t>
            </a:r>
            <a:endParaRPr lang="en-US" dirty="0"/>
          </a:p>
          <a:p>
            <a:r>
              <a:rPr lang="en-US" dirty="0"/>
              <a:t>People know Java and hate MS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C# combines best of both worlds</a:t>
            </a:r>
          </a:p>
          <a:p>
            <a:pPr lvl="1"/>
            <a:r>
              <a:rPr lang="en-US" dirty="0"/>
              <a:t>C++ without pointers, VB with { } 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5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581150"/>
            <a:ext cx="9133114" cy="355371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-76200" y="2028227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C# Lab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1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Intro to C#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Origins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581150"/>
            <a:ext cx="9133114" cy="355371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-76200" y="2028227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C# Origin Story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/>
              <a:t>C evolved from two other programming languages, BCPL and B</a:t>
            </a:r>
          </a:p>
          <a:p>
            <a:pPr lvl="0"/>
            <a:r>
              <a:rPr lang="en-US" dirty="0"/>
              <a:t>They were “</a:t>
            </a:r>
            <a:r>
              <a:rPr lang="en-US" dirty="0" err="1"/>
              <a:t>Typeless</a:t>
            </a:r>
            <a:r>
              <a:rPr lang="en-US" dirty="0"/>
              <a:t>” languages</a:t>
            </a:r>
          </a:p>
          <a:p>
            <a:pPr lvl="0"/>
            <a:r>
              <a:rPr lang="en-US" dirty="0"/>
              <a:t>Dennis Ritchie (Bell Labs) added data typing, other features</a:t>
            </a:r>
          </a:p>
          <a:p>
            <a:pPr lvl="0"/>
            <a:r>
              <a:rPr lang="en-US" dirty="0"/>
              <a:t>Hardware independent, resulting in portable programs</a:t>
            </a:r>
          </a:p>
          <a:p>
            <a:pPr lvl="1"/>
            <a:r>
              <a:rPr lang="en-US" dirty="0"/>
              <a:t>How?  Compiler handles differences and produces different code for the particular hardware platforms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/>
              <a:t>C++ is an extension of C</a:t>
            </a:r>
          </a:p>
          <a:p>
            <a:r>
              <a:rPr lang="en-US" dirty="0"/>
              <a:t>Early 1980s: Bjarne </a:t>
            </a:r>
            <a:r>
              <a:rPr lang="en-US" dirty="0" err="1"/>
              <a:t>Stroustrup</a:t>
            </a:r>
            <a:r>
              <a:rPr lang="en-US" dirty="0"/>
              <a:t> (Bell Labs) “spruces up” the C language</a:t>
            </a:r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Encapsulation – describe an object by combining data describing object and code that forms the object’s behavior</a:t>
            </a:r>
          </a:p>
          <a:p>
            <a:pPr lvl="1"/>
            <a:r>
              <a:rPr lang="en-US" dirty="0"/>
              <a:t>Inheritance – objects inherit traits of parent</a:t>
            </a:r>
          </a:p>
          <a:p>
            <a:pPr lvl="1"/>
            <a:r>
              <a:rPr lang="en-US" dirty="0"/>
              <a:t>Polymorphism – "many forms"; dogs, cats both speak, but different sounds come out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1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5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91" r:id="rId9"/>
    <p:sldLayoutId id="2147483692" r:id="rId10"/>
    <p:sldLayoutId id="2147483693" r:id="rId11"/>
    <p:sldLayoutId id="2147483694" r:id="rId12"/>
    <p:sldLayoutId id="2147483680" r:id="rId13"/>
    <p:sldLayoutId id="2147483689" r:id="rId14"/>
    <p:sldLayoutId id="2147483665" r:id="rId15"/>
    <p:sldLayoutId id="2147483679" r:id="rId16"/>
    <p:sldLayoutId id="2147483686" r:id="rId17"/>
    <p:sldLayoutId id="2147483687" r:id="rId18"/>
    <p:sldLayoutId id="2147483688" r:id="rId19"/>
    <p:sldLayoutId id="2147483670" r:id="rId20"/>
    <p:sldLayoutId id="2147483674" r:id="rId21"/>
    <p:sldLayoutId id="2147483668" r:id="rId22"/>
    <p:sldLayoutId id="2147483697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https://www.youtube.com/embed/lg7MAacSPNM" TargetMode="External"/><Relationship Id="rId1" Type="http://schemas.openxmlformats.org/officeDocument/2006/relationships/tags" Target="../tags/tag2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gnizant-FSE/petclinic-zuul-starter" TargetMode="Externa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Adding a Gateway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889C77-10DD-FD4C-BFBF-2CD8830D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339480"/>
            <a:ext cx="6372171" cy="4804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Create new </a:t>
            </a:r>
            <a:r>
              <a:rPr lang="en-US" dirty="0" err="1"/>
              <a:t>Zuul</a:t>
            </a:r>
            <a:r>
              <a:rPr lang="en-US" dirty="0"/>
              <a:t> Server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2798DB-56C8-45B5-9D32-9518AAC56564}"/>
              </a:ext>
            </a:extLst>
          </p:cNvPr>
          <p:cNvCxnSpPr>
            <a:cxnSpLocks/>
          </p:cNvCxnSpPr>
          <p:nvPr/>
        </p:nvCxnSpPr>
        <p:spPr>
          <a:xfrm flipV="1">
            <a:off x="4267200" y="3486150"/>
            <a:ext cx="879464" cy="131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867EC-CC86-4AA4-8732-C2EDCCDE4C99}"/>
              </a:ext>
            </a:extLst>
          </p:cNvPr>
          <p:cNvSpPr txBox="1"/>
          <p:nvPr/>
        </p:nvSpPr>
        <p:spPr>
          <a:xfrm>
            <a:off x="2819400" y="3433341"/>
            <a:ext cx="18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Zuul</a:t>
            </a:r>
            <a:r>
              <a:rPr lang="en-US" dirty="0"/>
              <a:t>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F1A6F-23F5-470B-8586-6F225BB88B0B}"/>
              </a:ext>
            </a:extLst>
          </p:cNvPr>
          <p:cNvSpPr txBox="1"/>
          <p:nvPr/>
        </p:nvSpPr>
        <p:spPr>
          <a:xfrm>
            <a:off x="2595715" y="40361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Eureka Discovery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DF5E9E-7C44-4942-A143-664BB401FFE1}"/>
              </a:ext>
            </a:extLst>
          </p:cNvPr>
          <p:cNvCxnSpPr>
            <a:cxnSpLocks/>
          </p:cNvCxnSpPr>
          <p:nvPr/>
        </p:nvCxnSpPr>
        <p:spPr>
          <a:xfrm flipV="1">
            <a:off x="4572000" y="4142153"/>
            <a:ext cx="574664" cy="81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F1EB8F-2B47-A444-B324-9C294D2EE6B5}"/>
              </a:ext>
            </a:extLst>
          </p:cNvPr>
          <p:cNvSpPr txBox="1"/>
          <p:nvPr/>
        </p:nvSpPr>
        <p:spPr>
          <a:xfrm>
            <a:off x="2592486" y="457104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Web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21E2D-17EA-C64C-A945-330BC59F6042}"/>
              </a:ext>
            </a:extLst>
          </p:cNvPr>
          <p:cNvCxnSpPr>
            <a:cxnSpLocks/>
          </p:cNvCxnSpPr>
          <p:nvPr/>
        </p:nvCxnSpPr>
        <p:spPr>
          <a:xfrm flipV="1">
            <a:off x="4114800" y="4639053"/>
            <a:ext cx="1031864" cy="105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5F894-81E4-4C5E-BBB6-00FEB54E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0366"/>
            <a:ext cx="9144000" cy="262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Enable </a:t>
            </a:r>
            <a:r>
              <a:rPr lang="en-US" dirty="0" err="1"/>
              <a:t>Zuul</a:t>
            </a:r>
            <a:r>
              <a:rPr lang="en-US" dirty="0"/>
              <a:t> Proxy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2798DB-56C8-45B5-9D32-9518AAC5656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895600" y="1112282"/>
            <a:ext cx="1676400" cy="674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867EC-CC86-4AA4-8732-C2EDCCDE4C99}"/>
              </a:ext>
            </a:extLst>
          </p:cNvPr>
          <p:cNvSpPr txBox="1"/>
          <p:nvPr/>
        </p:nvSpPr>
        <p:spPr>
          <a:xfrm>
            <a:off x="2971800" y="7429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EnableZuulProxy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638EE-9218-48D6-938A-2675F5E18ED3}"/>
              </a:ext>
            </a:extLst>
          </p:cNvPr>
          <p:cNvSpPr txBox="1"/>
          <p:nvPr/>
        </p:nvSpPr>
        <p:spPr>
          <a:xfrm>
            <a:off x="5499825" y="75294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EnableDiscoveryClient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3B0820-F0E7-4EFA-916E-F49EAB595C07}"/>
              </a:ext>
            </a:extLst>
          </p:cNvPr>
          <p:cNvCxnSpPr>
            <a:cxnSpLocks/>
          </p:cNvCxnSpPr>
          <p:nvPr/>
        </p:nvCxnSpPr>
        <p:spPr>
          <a:xfrm flipH="1">
            <a:off x="3677131" y="1122274"/>
            <a:ext cx="1961669" cy="869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Configure settings in </a:t>
            </a:r>
            <a:r>
              <a:rPr lang="en-US" dirty="0" err="1"/>
              <a:t>application.properties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A5568-5972-4E05-A30E-40F37C497A06}"/>
              </a:ext>
            </a:extLst>
          </p:cNvPr>
          <p:cNvCxnSpPr>
            <a:cxnSpLocks/>
          </p:cNvCxnSpPr>
          <p:nvPr/>
        </p:nvCxnSpPr>
        <p:spPr>
          <a:xfrm flipH="1" flipV="1">
            <a:off x="4607230" y="2801125"/>
            <a:ext cx="29820" cy="79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48CFD-8C50-48C0-913D-C0F00ED3C38F}"/>
              </a:ext>
            </a:extLst>
          </p:cNvPr>
          <p:cNvSpPr txBox="1"/>
          <p:nvPr/>
        </p:nvSpPr>
        <p:spPr>
          <a:xfrm>
            <a:off x="2854630" y="3661876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Name, port and where to find eureka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5ADE9-5C51-1142-8EB9-F8346460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" y="1706422"/>
            <a:ext cx="88990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Implement Logging in </a:t>
            </a:r>
            <a:r>
              <a:rPr lang="en-US" dirty="0" err="1"/>
              <a:t>Zuul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55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Implement Logging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A5568-5972-4E05-A30E-40F37C497A06}"/>
              </a:ext>
            </a:extLst>
          </p:cNvPr>
          <p:cNvCxnSpPr>
            <a:cxnSpLocks/>
          </p:cNvCxnSpPr>
          <p:nvPr/>
        </p:nvCxnSpPr>
        <p:spPr>
          <a:xfrm>
            <a:off x="7010400" y="1112282"/>
            <a:ext cx="0" cy="580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48CFD-8C50-48C0-913D-C0F00ED3C38F}"/>
              </a:ext>
            </a:extLst>
          </p:cNvPr>
          <p:cNvSpPr txBox="1"/>
          <p:nvPr/>
        </p:nvSpPr>
        <p:spPr>
          <a:xfrm>
            <a:off x="1981369" y="413964"/>
            <a:ext cx="502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@Component that extends </a:t>
            </a:r>
            <a:r>
              <a:rPr lang="en-US" dirty="0" err="1"/>
              <a:t>ZuulFilter</a:t>
            </a:r>
            <a:r>
              <a:rPr lang="en-US" dirty="0"/>
              <a:t> </a:t>
            </a:r>
          </a:p>
          <a:p>
            <a:r>
              <a:rPr lang="en-US" dirty="0"/>
              <a:t>There are 4 methods to Override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A5CC1-9B2C-450C-A0CD-6A0237AE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1102205"/>
            <a:ext cx="9144000" cy="3975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037BD-DE1D-4BFE-9C17-1817ED30EE4B}"/>
              </a:ext>
            </a:extLst>
          </p:cNvPr>
          <p:cNvSpPr txBox="1"/>
          <p:nvPr/>
        </p:nvSpPr>
        <p:spPr>
          <a:xfrm>
            <a:off x="4595191" y="4041295"/>
            <a:ext cx="454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it should be executed </a:t>
            </a:r>
          </a:p>
          <a:p>
            <a:r>
              <a:rPr lang="en-US" dirty="0"/>
              <a:t>(</a:t>
            </a:r>
            <a:r>
              <a:rPr lang="en-US" dirty="0" err="1"/>
              <a:t>ZuulSecurityFilter</a:t>
            </a:r>
            <a:r>
              <a:rPr lang="en-US" dirty="0"/>
              <a:t>, </a:t>
            </a:r>
            <a:r>
              <a:rPr lang="en-US" dirty="0" err="1"/>
              <a:t>ZuulServletFilter</a:t>
            </a:r>
            <a:r>
              <a:rPr lang="en-US" dirty="0"/>
              <a:t>, etc..)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5A01A-73DA-458F-A34E-9284C3E93A0F}"/>
              </a:ext>
            </a:extLst>
          </p:cNvPr>
          <p:cNvSpPr txBox="1"/>
          <p:nvPr/>
        </p:nvSpPr>
        <p:spPr>
          <a:xfrm>
            <a:off x="4595191" y="299621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to filter?  pre, post,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DB3FE-77DE-4E39-AE58-6A4BC26D6C9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581401" y="3105151"/>
            <a:ext cx="1013790" cy="75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B135FE-4BF6-4D06-9125-243A26DA4977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4436165"/>
            <a:ext cx="1381192" cy="4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5BCB0-831E-0B45-B481-167B02DAAF73}"/>
              </a:ext>
            </a:extLst>
          </p:cNvPr>
          <p:cNvSpPr txBox="1"/>
          <p:nvPr/>
        </p:nvSpPr>
        <p:spPr>
          <a:xfrm>
            <a:off x="4876800" y="222777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org.slf4j.Logger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FFA4BD-EF1B-0D41-B0D5-3E9D6113C01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63010" y="2336711"/>
            <a:ext cx="1013790" cy="75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4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92C7F-0CEA-4E83-8E7B-4D4E485A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5" y="681182"/>
            <a:ext cx="9148685" cy="3134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Implement Logging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A5568-5972-4E05-A30E-40F37C497A06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1253021"/>
            <a:ext cx="1219200" cy="12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48CFD-8C50-48C0-913D-C0F00ED3C38F}"/>
              </a:ext>
            </a:extLst>
          </p:cNvPr>
          <p:cNvSpPr txBox="1"/>
          <p:nvPr/>
        </p:nvSpPr>
        <p:spPr>
          <a:xfrm>
            <a:off x="4114800" y="1191877"/>
            <a:ext cx="43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it even filter to begin with?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037BD-DE1D-4BFE-9C17-1817ED30EE4B}"/>
              </a:ext>
            </a:extLst>
          </p:cNvPr>
          <p:cNvSpPr txBox="1"/>
          <p:nvPr/>
        </p:nvSpPr>
        <p:spPr>
          <a:xfrm>
            <a:off x="1653689" y="4077249"/>
            <a:ext cx="505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method is where we implement the filtering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F5985D-2901-421E-AAA2-4C91A500A76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810001" y="3215631"/>
            <a:ext cx="369644" cy="8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14723-40AB-5345-8E7F-D6E01E0A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85025"/>
            <a:ext cx="4165600" cy="2519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Manually Route Request Through </a:t>
            </a:r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A5568-5972-4E05-A30E-40F37C497A06}"/>
              </a:ext>
            </a:extLst>
          </p:cNvPr>
          <p:cNvCxnSpPr>
            <a:cxnSpLocks/>
          </p:cNvCxnSpPr>
          <p:nvPr/>
        </p:nvCxnSpPr>
        <p:spPr>
          <a:xfrm flipV="1">
            <a:off x="4667731" y="739026"/>
            <a:ext cx="1047269" cy="75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48CFD-8C50-48C0-913D-C0F00ED3C38F}"/>
              </a:ext>
            </a:extLst>
          </p:cNvPr>
          <p:cNvSpPr txBox="1"/>
          <p:nvPr/>
        </p:nvSpPr>
        <p:spPr>
          <a:xfrm>
            <a:off x="326934" y="665899"/>
            <a:ext cx="43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Zuul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} / {app name} / {request to app}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EF82A-E2C1-4E89-869E-1231459CADEB}"/>
              </a:ext>
            </a:extLst>
          </p:cNvPr>
          <p:cNvSpPr txBox="1"/>
          <p:nvPr/>
        </p:nvSpPr>
        <p:spPr>
          <a:xfrm>
            <a:off x="1802774" y="3372893"/>
            <a:ext cx="612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passes through and is logged in </a:t>
            </a:r>
            <a:r>
              <a:rPr lang="en-US" dirty="0" err="1"/>
              <a:t>zuul</a:t>
            </a:r>
            <a:r>
              <a:rPr lang="en-US" dirty="0"/>
              <a:t>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09597-EF29-BC41-B47F-C9268E5B0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961" y="4110577"/>
            <a:ext cx="5729913" cy="2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Route Feign through </a:t>
            </a:r>
            <a:r>
              <a:rPr lang="en-US" dirty="0" err="1"/>
              <a:t>Zuul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66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CC8498-0FC2-9A47-A441-5B71DFC2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24" y="1165693"/>
            <a:ext cx="7705901" cy="2360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Automatically Route Requests Through </a:t>
            </a:r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A5568-5972-4E05-A30E-40F37C497A06}"/>
              </a:ext>
            </a:extLst>
          </p:cNvPr>
          <p:cNvCxnSpPr>
            <a:cxnSpLocks/>
          </p:cNvCxnSpPr>
          <p:nvPr/>
        </p:nvCxnSpPr>
        <p:spPr>
          <a:xfrm>
            <a:off x="4667731" y="1073896"/>
            <a:ext cx="513869" cy="34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48CFD-8C50-48C0-913D-C0F00ED3C38F}"/>
              </a:ext>
            </a:extLst>
          </p:cNvPr>
          <p:cNvSpPr txBox="1"/>
          <p:nvPr/>
        </p:nvSpPr>
        <p:spPr>
          <a:xfrm>
            <a:off x="2057401" y="645793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ALL @</a:t>
            </a:r>
            <a:r>
              <a:rPr lang="en-US" dirty="0" err="1"/>
              <a:t>FeignClient</a:t>
            </a:r>
            <a:r>
              <a:rPr lang="en-US" dirty="0"/>
              <a:t> annotations to access </a:t>
            </a:r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EF82A-E2C1-4E89-869E-1231459CADEB}"/>
              </a:ext>
            </a:extLst>
          </p:cNvPr>
          <p:cNvSpPr txBox="1"/>
          <p:nvPr/>
        </p:nvSpPr>
        <p:spPr>
          <a:xfrm>
            <a:off x="1828800" y="3690205"/>
            <a:ext cx="440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 app name (where endpoint lives) to front of @</a:t>
            </a:r>
            <a:r>
              <a:rPr lang="en-US" dirty="0" err="1"/>
              <a:t>GetMapping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6F3E2-8D5D-4863-B6DD-D676BFEDA65B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962400" y="2800350"/>
            <a:ext cx="66652" cy="88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AC9BA2-F3BF-46AD-8AE7-3F4084899A85}"/>
              </a:ext>
            </a:extLst>
          </p:cNvPr>
          <p:cNvSpPr txBox="1"/>
          <p:nvPr/>
        </p:nvSpPr>
        <p:spPr>
          <a:xfrm>
            <a:off x="2600565" y="466447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OwnerServiceProxy</a:t>
            </a:r>
            <a:r>
              <a:rPr lang="en-US" dirty="0"/>
              <a:t> is in </a:t>
            </a:r>
            <a:r>
              <a:rPr lang="en-US" dirty="0" err="1"/>
              <a:t>petclinic</a:t>
            </a:r>
            <a:r>
              <a:rPr lang="en-US" dirty="0"/>
              <a:t>-pet</a:t>
            </a:r>
          </a:p>
        </p:txBody>
      </p:sp>
    </p:spTree>
    <p:extLst>
      <p:ext uri="{BB962C8B-B14F-4D97-AF65-F5344CB8AC3E}">
        <p14:creationId xmlns:p14="http://schemas.microsoft.com/office/powerpoint/2010/main" val="19382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Automatically Route Requests Through </a:t>
            </a:r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A5568-5972-4E05-A30E-40F37C497A06}"/>
              </a:ext>
            </a:extLst>
          </p:cNvPr>
          <p:cNvCxnSpPr>
            <a:cxnSpLocks/>
          </p:cNvCxnSpPr>
          <p:nvPr/>
        </p:nvCxnSpPr>
        <p:spPr>
          <a:xfrm>
            <a:off x="2438400" y="923692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48CFD-8C50-48C0-913D-C0F00ED3C38F}"/>
              </a:ext>
            </a:extLst>
          </p:cNvPr>
          <p:cNvSpPr txBox="1"/>
          <p:nvPr/>
        </p:nvSpPr>
        <p:spPr>
          <a:xfrm>
            <a:off x="364899" y="739026"/>
            <a:ext cx="43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endpoint again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EF82A-E2C1-4E89-869E-1231459CADEB}"/>
              </a:ext>
            </a:extLst>
          </p:cNvPr>
          <p:cNvSpPr txBox="1"/>
          <p:nvPr/>
        </p:nvSpPr>
        <p:spPr>
          <a:xfrm>
            <a:off x="1802140" y="341673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regular and Feign requests pass through </a:t>
            </a:r>
            <a:r>
              <a:rPr lang="en-US" dirty="0" err="1"/>
              <a:t>zuul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B6E88B-0F47-2743-937F-20E4E2E1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656058"/>
            <a:ext cx="4165600" cy="251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B6D02-C89E-0C48-81EB-7EA43CFF9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127809"/>
            <a:ext cx="5348264" cy="5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nline Media 1" title="Ghostbusters - There Is No Dana, Only ZUUL">
            <a:hlinkClick r:id="" action="ppaction://media"/>
            <a:extLst>
              <a:ext uri="{FF2B5EF4-FFF2-40B4-BE49-F238E27FC236}">
                <a16:creationId xmlns:a16="http://schemas.microsoft.com/office/drawing/2014/main" id="{1A8EE5A2-DB09-2441-A105-A59120ED0C04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1066800" y="600074"/>
            <a:ext cx="7010400" cy="3943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4EF5E7A-4E28-4142-B80D-A83750EBC4C4}"/>
              </a:ext>
            </a:extLst>
          </p:cNvPr>
          <p:cNvSpPr txBox="1">
            <a:spLocks/>
          </p:cNvSpPr>
          <p:nvPr/>
        </p:nvSpPr>
        <p:spPr>
          <a:xfrm>
            <a:off x="1600200" y="2490948"/>
            <a:ext cx="57150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Implement Logging with </a:t>
            </a:r>
            <a:r>
              <a:rPr lang="en-US" dirty="0" err="1">
                <a:solidFill>
                  <a:schemeClr val="tx1"/>
                </a:solidFill>
              </a:rPr>
              <a:t>Zuul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7988FDFA-59F4-0C49-B6CC-F045AB43C083}"/>
              </a:ext>
            </a:extLst>
          </p:cNvPr>
          <p:cNvSpPr txBox="1">
            <a:spLocks/>
          </p:cNvSpPr>
          <p:nvPr/>
        </p:nvSpPr>
        <p:spPr>
          <a:xfrm>
            <a:off x="1600201" y="1769349"/>
            <a:ext cx="4038599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Creating a </a:t>
            </a:r>
            <a:r>
              <a:rPr lang="en-US" dirty="0" err="1">
                <a:solidFill>
                  <a:schemeClr val="tx1"/>
                </a:solidFill>
              </a:rPr>
              <a:t>Zuul</a:t>
            </a:r>
            <a:r>
              <a:rPr lang="en-US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43FAF2-C6B9-7B4C-98DE-894A1DA38C3E}"/>
              </a:ext>
            </a:extLst>
          </p:cNvPr>
          <p:cNvSpPr txBox="1">
            <a:spLocks/>
          </p:cNvSpPr>
          <p:nvPr/>
        </p:nvSpPr>
        <p:spPr>
          <a:xfrm>
            <a:off x="1600200" y="1047750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Environment Setup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70EC5A3-A664-B745-AA94-F97011FBF772}"/>
              </a:ext>
            </a:extLst>
          </p:cNvPr>
          <p:cNvSpPr txBox="1">
            <a:spLocks/>
          </p:cNvSpPr>
          <p:nvPr/>
        </p:nvSpPr>
        <p:spPr>
          <a:xfrm>
            <a:off x="1632947" y="3238209"/>
            <a:ext cx="57150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Configure Feign to route through </a:t>
            </a:r>
            <a:r>
              <a:rPr lang="en-US" dirty="0" err="1">
                <a:solidFill>
                  <a:schemeClr val="tx1"/>
                </a:solidFill>
              </a:rPr>
              <a:t>Zuul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the end of this 45 minute session you will be able create a </a:t>
            </a:r>
            <a:r>
              <a:rPr lang="en-US" dirty="0" err="1"/>
              <a:t>Zuul</a:t>
            </a:r>
            <a:r>
              <a:rPr lang="en-US" dirty="0"/>
              <a:t> server and set up your Microservices to route requests through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39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create a </a:t>
            </a:r>
            <a:r>
              <a:rPr lang="en-US" dirty="0" err="1"/>
              <a:t>Zuul</a:t>
            </a:r>
            <a:r>
              <a:rPr lang="en-US" dirty="0"/>
              <a:t> server?</a:t>
            </a:r>
          </a:p>
          <a:p>
            <a:endParaRPr lang="en-US" dirty="0"/>
          </a:p>
          <a:p>
            <a:r>
              <a:rPr lang="en-US" dirty="0"/>
              <a:t>What are benefits of </a:t>
            </a:r>
            <a:r>
              <a:rPr lang="en-US"/>
              <a:t>Zuul?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1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Jason Monroe</a:t>
            </a:r>
          </a:p>
          <a:p>
            <a:r>
              <a:rPr lang="en-US" dirty="0"/>
              <a:t>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the end of this 45 minute session you will be able create a </a:t>
            </a:r>
            <a:r>
              <a:rPr lang="en-US" dirty="0" err="1"/>
              <a:t>Zuul</a:t>
            </a:r>
            <a:r>
              <a:rPr lang="en-US" dirty="0"/>
              <a:t> server and set up your Microservices to route requests through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/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851977"/>
          </a:xfrm>
        </p:spPr>
        <p:txBody>
          <a:bodyPr>
            <a:normAutofit/>
          </a:bodyPr>
          <a:lstStyle/>
          <a:p>
            <a:r>
              <a:rPr lang="en-US" dirty="0"/>
              <a:t>This is a large portion of the modern Microservices Framework</a:t>
            </a:r>
          </a:p>
          <a:p>
            <a:endParaRPr lang="en-US" dirty="0"/>
          </a:p>
          <a:p>
            <a:r>
              <a:rPr lang="en-US" dirty="0"/>
              <a:t>Centralized Logging</a:t>
            </a:r>
          </a:p>
          <a:p>
            <a:endParaRPr lang="en-US" dirty="0"/>
          </a:p>
          <a:p>
            <a:r>
              <a:rPr lang="en-US" dirty="0"/>
              <a:t>Propagate Authorization Tokens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75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2490948"/>
            <a:ext cx="5715000" cy="4554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Logging in </a:t>
            </a:r>
            <a:r>
              <a:rPr lang="en-US" dirty="0" err="1">
                <a:solidFill>
                  <a:schemeClr val="tx1"/>
                </a:solidFill>
              </a:rPr>
              <a:t>Zuul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AF9E8E5-B8BA-4F60-9B22-67E23F58263A}"/>
              </a:ext>
            </a:extLst>
          </p:cNvPr>
          <p:cNvSpPr txBox="1">
            <a:spLocks/>
          </p:cNvSpPr>
          <p:nvPr/>
        </p:nvSpPr>
        <p:spPr>
          <a:xfrm>
            <a:off x="1600201" y="1769349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Creating Eureka Server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6982F33F-ECAF-4252-9ADF-72AFDD353745}"/>
              </a:ext>
            </a:extLst>
          </p:cNvPr>
          <p:cNvSpPr txBox="1">
            <a:spLocks/>
          </p:cNvSpPr>
          <p:nvPr/>
        </p:nvSpPr>
        <p:spPr>
          <a:xfrm>
            <a:off x="1600200" y="1047750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Environment Setup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8E7E6F1-7661-BA41-9103-4064D21DD3C2}"/>
              </a:ext>
            </a:extLst>
          </p:cNvPr>
          <p:cNvSpPr txBox="1">
            <a:spLocks/>
          </p:cNvSpPr>
          <p:nvPr/>
        </p:nvSpPr>
        <p:spPr>
          <a:xfrm>
            <a:off x="1600200" y="3478702"/>
            <a:ext cx="57150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Configure Feign to route requests through </a:t>
            </a:r>
            <a:r>
              <a:rPr lang="en-US" dirty="0" err="1">
                <a:solidFill>
                  <a:schemeClr val="tx1"/>
                </a:solidFill>
              </a:rPr>
              <a:t>Zuul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51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94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BAC915-C676-442F-82CD-90DCB1FDA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895350"/>
            <a:ext cx="8229600" cy="3352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  <a:r>
              <a:rPr lang="en-US" sz="2400" dirty="0">
                <a:hlinkClick r:id="rId3"/>
              </a:rPr>
              <a:t>https://github.com/Cognizant-FSE/petclinic-zuul-starter</a:t>
            </a: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Owner, Pet, Vet, Visit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config-server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All 4 Microservices, starting with 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petclinic</a:t>
            </a:r>
            <a:r>
              <a:rPr lang="en-US" sz="2400" dirty="0"/>
              <a:t>-rest-client to populate database</a:t>
            </a:r>
          </a:p>
          <a:p>
            <a:endParaRPr lang="en-US" sz="2400" dirty="0"/>
          </a:p>
          <a:p>
            <a:r>
              <a:rPr lang="en-US" sz="2400" dirty="0"/>
              <a:t>(If continuing from Eureka deck, continue to use current project. No changes necessary)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There is only </a:t>
            </a:r>
            <a:r>
              <a:rPr lang="en-US" dirty="0" err="1"/>
              <a:t>Zuul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54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What does </a:t>
            </a:r>
            <a:r>
              <a:rPr lang="en-US" dirty="0" err="1"/>
              <a:t>Zuul</a:t>
            </a:r>
            <a:r>
              <a:rPr lang="en-US" dirty="0"/>
              <a:t>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344" y="756550"/>
            <a:ext cx="8303353" cy="931894"/>
          </a:xfrm>
        </p:spPr>
        <p:txBody>
          <a:bodyPr>
            <a:normAutofit/>
          </a:bodyPr>
          <a:lstStyle/>
          <a:p>
            <a:r>
              <a:rPr lang="en-US" dirty="0"/>
              <a:t>It is an API Gateway that can implement: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210260" y="2054303"/>
            <a:ext cx="7203770" cy="6494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Authentication, authorization and security</a:t>
            </a:r>
          </a:p>
          <a:p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6147F88-0C22-4ECF-A03A-8ACF58FA7138}"/>
              </a:ext>
            </a:extLst>
          </p:cNvPr>
          <p:cNvSpPr txBox="1">
            <a:spLocks/>
          </p:cNvSpPr>
          <p:nvPr/>
        </p:nvSpPr>
        <p:spPr>
          <a:xfrm>
            <a:off x="1210260" y="2755119"/>
            <a:ext cx="6980757" cy="730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 Aggregation</a:t>
            </a:r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778CAB-8D2A-43AF-AE02-BF2553A31EF8}"/>
              </a:ext>
            </a:extLst>
          </p:cNvPr>
          <p:cNvSpPr txBox="1">
            <a:spLocks/>
          </p:cNvSpPr>
          <p:nvPr/>
        </p:nvSpPr>
        <p:spPr>
          <a:xfrm>
            <a:off x="1210260" y="3537030"/>
            <a:ext cx="6752157" cy="730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Fault tolerance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6CA9E88-7D1A-4654-B21E-B0884CCE8290}"/>
              </a:ext>
            </a:extLst>
          </p:cNvPr>
          <p:cNvSpPr txBox="1">
            <a:spLocks/>
          </p:cNvSpPr>
          <p:nvPr/>
        </p:nvSpPr>
        <p:spPr>
          <a:xfrm>
            <a:off x="1210260" y="4253078"/>
            <a:ext cx="6752157" cy="730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Analytics and debugging</a:t>
            </a:r>
          </a:p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DE0FBA6-030F-423E-9837-50954E9F7E4B}"/>
              </a:ext>
            </a:extLst>
          </p:cNvPr>
          <p:cNvSpPr txBox="1">
            <a:spLocks/>
          </p:cNvSpPr>
          <p:nvPr/>
        </p:nvSpPr>
        <p:spPr>
          <a:xfrm>
            <a:off x="1210260" y="1437228"/>
            <a:ext cx="7203770" cy="5858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Centralized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Spring Zuul" id="{6D6EB57B-3C82-A042-BE72-99EE6AD15A88}" vid="{833CA01E-772E-BB42-A35E-8063F5418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Academy LCD Compliant Template</Template>
  <TotalTime>15</TotalTime>
  <Words>462</Words>
  <Application>Microsoft Macintosh PowerPoint</Application>
  <PresentationFormat>On-screen Show (16:9)</PresentationFormat>
  <Paragraphs>85</Paragraphs>
  <Slides>24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Academy LCD Compliant Template</vt:lpstr>
      <vt:lpstr>PowerPoint Presentation</vt:lpstr>
      <vt:lpstr>PowerPoint Presentation</vt:lpstr>
      <vt:lpstr>Objective</vt:lpstr>
      <vt:lpstr>Needs / Benefits</vt:lpstr>
      <vt:lpstr>Implementing Logging in Zuul</vt:lpstr>
      <vt:lpstr>PowerPoint Presentation</vt:lpstr>
      <vt:lpstr>PowerPoint Presentation</vt:lpstr>
      <vt:lpstr>PowerPoint Presentation</vt:lpstr>
      <vt:lpstr>What does Zuul Do?</vt:lpstr>
      <vt:lpstr>Create new Zuul Server</vt:lpstr>
      <vt:lpstr>Enable Zuul Proxy</vt:lpstr>
      <vt:lpstr>Configure settings in application.properties</vt:lpstr>
      <vt:lpstr>PowerPoint Presentation</vt:lpstr>
      <vt:lpstr>Implement Logging</vt:lpstr>
      <vt:lpstr>Implement Logging</vt:lpstr>
      <vt:lpstr>Manually Route Request Through Zuul</vt:lpstr>
      <vt:lpstr>PowerPoint Presentation</vt:lpstr>
      <vt:lpstr>Automatically Route Requests Through Zuul</vt:lpstr>
      <vt:lpstr>Automatically Route Requests Through Zuul</vt:lpstr>
      <vt:lpstr>Review</vt:lpstr>
      <vt:lpstr>Objective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5</cp:revision>
  <dcterms:created xsi:type="dcterms:W3CDTF">2019-12-03T23:28:16Z</dcterms:created>
  <dcterms:modified xsi:type="dcterms:W3CDTF">2019-12-03T23:48:55Z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