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embeddedFontLst>
    <p:embeddedFont>
      <p:font typeface="Noto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7" roundtripDataSignature="AMtx7miCr/57ktVxvz7RIZYDe+f3a+4e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46EB26-BC25-42A0-8534-CDA796A20A56}">
  <a:tblStyle styleId="{5446EB26-BC25-42A0-8534-CDA796A20A5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32C8BC4-955E-4395-AE42-9F2E4F82584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otoSans-bold.fntdata"/><Relationship Id="rId21" Type="http://schemas.openxmlformats.org/officeDocument/2006/relationships/slide" Target="slides/slide15.xml"/><Relationship Id="rId43" Type="http://schemas.openxmlformats.org/officeDocument/2006/relationships/font" Target="fonts/NotoSans-regular.fntdata"/><Relationship Id="rId24" Type="http://schemas.openxmlformats.org/officeDocument/2006/relationships/slide" Target="slides/slide18.xml"/><Relationship Id="rId46" Type="http://schemas.openxmlformats.org/officeDocument/2006/relationships/font" Target="fonts/NotoSans-boldItalic.fntdata"/><Relationship Id="rId23" Type="http://schemas.openxmlformats.org/officeDocument/2006/relationships/slide" Target="slides/slide17.xml"/><Relationship Id="rId45" Type="http://schemas.openxmlformats.org/officeDocument/2006/relationships/font" Target="fonts/Noto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b0a41a611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8b0a41a611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9"/>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22" name="Google Shape;22;p2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3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9"/>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3"/>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3"/>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 name="Google Shape;33;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6" name="Shape 36"/>
        <p:cNvGrpSpPr/>
        <p:nvPr/>
      </p:nvGrpSpPr>
      <p:grpSpPr>
        <a:xfrm>
          <a:off x="0" y="0"/>
          <a:ext cx="0" cy="0"/>
          <a:chOff x="0" y="0"/>
          <a:chExt cx="0" cy="0"/>
        </a:xfrm>
      </p:grpSpPr>
      <p:sp>
        <p:nvSpPr>
          <p:cNvPr id="37" name="Google Shape;37;p3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7" name="Shape 47"/>
        <p:cNvGrpSpPr/>
        <p:nvPr/>
      </p:nvGrpSpPr>
      <p:grpSpPr>
        <a:xfrm>
          <a:off x="0" y="0"/>
          <a:ext cx="0" cy="0"/>
          <a:chOff x="0" y="0"/>
          <a:chExt cx="0" cy="0"/>
        </a:xfrm>
      </p:grpSpPr>
      <p:sp>
        <p:nvSpPr>
          <p:cNvPr id="48" name="Google Shape;48;p3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52" name="Google Shape;52;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55" name="Google Shape;55;p3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3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3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3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6"/>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6"/>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6"/>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6"/>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6"/>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7"/>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7"/>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7"/>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p:nvPr>
            <p:ph idx="2" type="pic"/>
          </p:nvPr>
        </p:nvSpPr>
        <p:spPr>
          <a:xfrm>
            <a:off x="15" y="0"/>
            <a:ext cx="12191985" cy="4915076"/>
          </a:xfrm>
          <a:prstGeom prst="rect">
            <a:avLst/>
          </a:prstGeom>
          <a:solidFill>
            <a:srgbClr val="D2CDB0"/>
          </a:solidFill>
          <a:ln>
            <a:noFill/>
          </a:ln>
        </p:spPr>
      </p:sp>
      <p:sp>
        <p:nvSpPr>
          <p:cNvPr id="79" name="Google Shape;79;p37"/>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5" name="Shape 5"/>
        <p:cNvGrpSpPr/>
        <p:nvPr/>
      </p:nvGrpSpPr>
      <p:grpSpPr>
        <a:xfrm>
          <a:off x="0" y="0"/>
          <a:ext cx="0" cy="0"/>
          <a:chOff x="0" y="0"/>
          <a:chExt cx="0" cy="0"/>
        </a:xfrm>
      </p:grpSpPr>
      <p:sp>
        <p:nvSpPr>
          <p:cNvPr id="6" name="Google Shape;6;p2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8"/>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3" name="Google Shape;13;p28"/>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i.org/10.1038/s41598-021-99605-1" TargetMode="External"/><Relationship Id="rId4" Type="http://schemas.openxmlformats.org/officeDocument/2006/relationships/hyperlink" Target="https://doi.org/10.1371/journal.pone.020798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47565" y="1725628"/>
            <a:ext cx="10059880" cy="75864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0"/>
              </a:spcBef>
              <a:spcAft>
                <a:spcPts val="0"/>
              </a:spcAft>
              <a:buClr>
                <a:srgbClr val="262626"/>
              </a:buClr>
              <a:buSzPts val="4526"/>
              <a:buFont typeface="Calibri"/>
              <a:buNone/>
            </a:pPr>
            <a:r>
              <a:rPr b="1" lang="en-IN" sz="3200" u="sng">
                <a:solidFill>
                  <a:srgbClr val="056E9F"/>
                </a:solidFill>
                <a:latin typeface="Times New Roman"/>
                <a:ea typeface="Times New Roman"/>
                <a:cs typeface="Times New Roman"/>
                <a:sym typeface="Times New Roman"/>
              </a:rPr>
              <a:t>GLAUCOMA DETECTION USING</a:t>
            </a:r>
            <a:endParaRPr b="1" sz="3200" u="sng">
              <a:solidFill>
                <a:srgbClr val="056E9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262626"/>
              </a:buClr>
              <a:buSzPts val="4526"/>
              <a:buFont typeface="Calibri"/>
              <a:buNone/>
            </a:pPr>
            <a:r>
              <a:rPr b="1" lang="en-IN" sz="3200" u="sng">
                <a:solidFill>
                  <a:srgbClr val="056E9F"/>
                </a:solidFill>
                <a:latin typeface="Times New Roman"/>
                <a:ea typeface="Times New Roman"/>
                <a:cs typeface="Times New Roman"/>
                <a:sym typeface="Times New Roman"/>
              </a:rPr>
              <a:t> DEEP LEARNING</a:t>
            </a:r>
            <a:endParaRPr b="1" sz="3200" u="sng">
              <a:solidFill>
                <a:srgbClr val="056E9F"/>
              </a:solidFill>
              <a:latin typeface="Times New Roman"/>
              <a:ea typeface="Times New Roman"/>
              <a:cs typeface="Times New Roman"/>
              <a:sym typeface="Times New Roman"/>
            </a:endParaRPr>
          </a:p>
        </p:txBody>
      </p:sp>
      <p:sp>
        <p:nvSpPr>
          <p:cNvPr id="102" name="Google Shape;102;p1"/>
          <p:cNvSpPr txBox="1"/>
          <p:nvPr>
            <p:ph idx="1" type="subTitle"/>
          </p:nvPr>
        </p:nvSpPr>
        <p:spPr>
          <a:xfrm>
            <a:off x="1100051" y="4455620"/>
            <a:ext cx="10058400" cy="16434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r">
              <a:lnSpc>
                <a:spcPct val="90000"/>
              </a:lnSpc>
              <a:spcBef>
                <a:spcPts val="0"/>
              </a:spcBef>
              <a:spcAft>
                <a:spcPts val="0"/>
              </a:spcAft>
              <a:buSzPct val="100000"/>
              <a:buNone/>
            </a:pPr>
            <a:r>
              <a:rPr b="1" i="0" lang="en-IN" sz="5600" u="none" strike="noStrike">
                <a:solidFill>
                  <a:srgbClr val="000000"/>
                </a:solidFill>
                <a:latin typeface="Times New Roman"/>
                <a:ea typeface="Times New Roman"/>
                <a:cs typeface="Times New Roman"/>
                <a:sym typeface="Times New Roman"/>
              </a:rPr>
              <a:t>PROJECT ASSOCIATES</a:t>
            </a:r>
            <a:endParaRPr b="0" sz="6400">
              <a:latin typeface="Times New Roman"/>
              <a:ea typeface="Times New Roman"/>
              <a:cs typeface="Times New Roman"/>
              <a:sym typeface="Times New Roman"/>
            </a:endParaRPr>
          </a:p>
          <a:p>
            <a:pPr indent="0" lvl="0" marL="0" rtl="0" algn="r">
              <a:lnSpc>
                <a:spcPct val="90000"/>
              </a:lnSpc>
              <a:spcBef>
                <a:spcPts val="1000"/>
              </a:spcBef>
              <a:spcAft>
                <a:spcPts val="0"/>
              </a:spcAft>
              <a:buSzPct val="100000"/>
              <a:buNone/>
            </a:pPr>
            <a:r>
              <a:rPr b="0" i="0" lang="en-IN" sz="5600" u="none" strike="noStrike">
                <a:solidFill>
                  <a:srgbClr val="000000"/>
                </a:solidFill>
                <a:latin typeface="Times New Roman"/>
                <a:ea typeface="Times New Roman"/>
                <a:cs typeface="Times New Roman"/>
                <a:sym typeface="Times New Roman"/>
              </a:rPr>
              <a:t>B. SRAVANA KUMARI (19KT1A0509)</a:t>
            </a:r>
            <a:endParaRPr b="0" sz="6400">
              <a:latin typeface="Times New Roman"/>
              <a:ea typeface="Times New Roman"/>
              <a:cs typeface="Times New Roman"/>
              <a:sym typeface="Times New Roman"/>
            </a:endParaRPr>
          </a:p>
          <a:p>
            <a:pPr indent="0" lvl="0" marL="0" rtl="0" algn="r">
              <a:lnSpc>
                <a:spcPct val="90000"/>
              </a:lnSpc>
              <a:spcBef>
                <a:spcPts val="1000"/>
              </a:spcBef>
              <a:spcAft>
                <a:spcPts val="0"/>
              </a:spcAft>
              <a:buSzPct val="100000"/>
              <a:buNone/>
            </a:pPr>
            <a:r>
              <a:rPr b="0" i="0" lang="en-IN" sz="5600" u="none" strike="noStrike">
                <a:solidFill>
                  <a:srgbClr val="000000"/>
                </a:solidFill>
                <a:latin typeface="Times New Roman"/>
                <a:ea typeface="Times New Roman"/>
                <a:cs typeface="Times New Roman"/>
                <a:sym typeface="Times New Roman"/>
              </a:rPr>
              <a:t>A. SAI HITESH YADAV (19KT1A0506)</a:t>
            </a:r>
            <a:endParaRPr b="0" sz="6400">
              <a:latin typeface="Times New Roman"/>
              <a:ea typeface="Times New Roman"/>
              <a:cs typeface="Times New Roman"/>
              <a:sym typeface="Times New Roman"/>
            </a:endParaRPr>
          </a:p>
          <a:p>
            <a:pPr indent="0" lvl="0" marL="0" rtl="0" algn="r">
              <a:lnSpc>
                <a:spcPct val="90000"/>
              </a:lnSpc>
              <a:spcBef>
                <a:spcPts val="1000"/>
              </a:spcBef>
              <a:spcAft>
                <a:spcPts val="0"/>
              </a:spcAft>
              <a:buSzPct val="100000"/>
              <a:buNone/>
            </a:pPr>
            <a:r>
              <a:rPr b="0" i="0" lang="en-IN" sz="5600" u="none" strike="noStrike">
                <a:solidFill>
                  <a:srgbClr val="000000"/>
                </a:solidFill>
                <a:latin typeface="Times New Roman"/>
                <a:ea typeface="Times New Roman"/>
                <a:cs typeface="Times New Roman"/>
                <a:sym typeface="Times New Roman"/>
              </a:rPr>
              <a:t>M. TEJASWINI (19KT1A0539)</a:t>
            </a:r>
            <a:endParaRPr b="0" sz="6400">
              <a:latin typeface="Times New Roman"/>
              <a:ea typeface="Times New Roman"/>
              <a:cs typeface="Times New Roman"/>
              <a:sym typeface="Times New Roman"/>
            </a:endParaRPr>
          </a:p>
          <a:p>
            <a:pPr indent="0" lvl="0" marL="0" rtl="0" algn="r">
              <a:lnSpc>
                <a:spcPct val="90000"/>
              </a:lnSpc>
              <a:spcBef>
                <a:spcPts val="1000"/>
              </a:spcBef>
              <a:spcAft>
                <a:spcPts val="0"/>
              </a:spcAft>
              <a:buSzPct val="100000"/>
              <a:buNone/>
            </a:pPr>
            <a:r>
              <a:rPr b="0" i="0" lang="en-IN" sz="5600" u="none" strike="noStrike">
                <a:solidFill>
                  <a:srgbClr val="000000"/>
                </a:solidFill>
                <a:latin typeface="Times New Roman"/>
                <a:ea typeface="Times New Roman"/>
                <a:cs typeface="Times New Roman"/>
                <a:sym typeface="Times New Roman"/>
              </a:rPr>
              <a:t>M. SAI KUMAR (19KT1A0534)</a:t>
            </a:r>
            <a:endParaRPr sz="6400">
              <a:latin typeface="Times New Roman"/>
              <a:ea typeface="Times New Roman"/>
              <a:cs typeface="Times New Roman"/>
              <a:sym typeface="Times New Roman"/>
            </a:endParaRPr>
          </a:p>
        </p:txBody>
      </p:sp>
      <p:pic>
        <p:nvPicPr>
          <p:cNvPr id="103" name="Google Shape;103;p1"/>
          <p:cNvPicPr preferRelativeResize="0"/>
          <p:nvPr/>
        </p:nvPicPr>
        <p:blipFill rotWithShape="1">
          <a:blip r:embed="rId3">
            <a:alphaModFix/>
          </a:blip>
          <a:srcRect b="0" l="0" r="0" t="0"/>
          <a:stretch/>
        </p:blipFill>
        <p:spPr>
          <a:xfrm>
            <a:off x="941033" y="1"/>
            <a:ext cx="1715440" cy="1393794"/>
          </a:xfrm>
          <a:prstGeom prst="rect">
            <a:avLst/>
          </a:prstGeom>
          <a:noFill/>
          <a:ln>
            <a:noFill/>
          </a:ln>
        </p:spPr>
      </p:pic>
      <p:sp>
        <p:nvSpPr>
          <p:cNvPr id="104" name="Google Shape;104;p1"/>
          <p:cNvSpPr txBox="1"/>
          <p:nvPr/>
        </p:nvSpPr>
        <p:spPr>
          <a:xfrm>
            <a:off x="2745250" y="2985550"/>
            <a:ext cx="630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5" name="Google Shape;105;p1"/>
          <p:cNvSpPr txBox="1"/>
          <p:nvPr/>
        </p:nvSpPr>
        <p:spPr>
          <a:xfrm>
            <a:off x="3675599" y="2590800"/>
            <a:ext cx="5228557" cy="1725827"/>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262626"/>
              </a:buClr>
              <a:buSzPts val="6600"/>
              <a:buFont typeface="Calibri"/>
              <a:buNone/>
            </a:pPr>
            <a:r>
              <a:rPr b="1" i="0" lang="en-IN" sz="2177" u="none" cap="none" strike="noStrike">
                <a:solidFill>
                  <a:schemeClr val="dk1"/>
                </a:solidFill>
                <a:latin typeface="Times New Roman"/>
                <a:ea typeface="Times New Roman"/>
                <a:cs typeface="Times New Roman"/>
                <a:sym typeface="Times New Roman"/>
              </a:rPr>
              <a:t>BATCH –O7</a:t>
            </a:r>
            <a:br>
              <a:rPr b="0" i="0" lang="en-IN" sz="1577" u="none" cap="none" strike="noStrike">
                <a:solidFill>
                  <a:srgbClr val="262626"/>
                </a:solidFill>
                <a:latin typeface="Times New Roman"/>
                <a:ea typeface="Times New Roman"/>
                <a:cs typeface="Times New Roman"/>
                <a:sym typeface="Times New Roman"/>
              </a:rPr>
            </a:br>
            <a:r>
              <a:rPr b="0" i="0" lang="en-IN" sz="2177" u="none" cap="none" strike="noStrike">
                <a:solidFill>
                  <a:schemeClr val="dk1"/>
                </a:solidFill>
                <a:latin typeface="Times New Roman"/>
                <a:ea typeface="Times New Roman"/>
                <a:cs typeface="Times New Roman"/>
                <a:sym typeface="Times New Roman"/>
              </a:rPr>
              <a:t>Under The Guidance of </a:t>
            </a:r>
            <a:br>
              <a:rPr b="0" i="0" lang="en-IN" sz="1577" u="none" cap="none" strike="noStrike">
                <a:solidFill>
                  <a:srgbClr val="262626"/>
                </a:solidFill>
                <a:latin typeface="Times New Roman"/>
                <a:ea typeface="Times New Roman"/>
                <a:cs typeface="Times New Roman"/>
                <a:sym typeface="Times New Roman"/>
              </a:rPr>
            </a:br>
            <a:r>
              <a:rPr b="0" i="0" lang="en-IN" sz="2177" u="none" cap="none" strike="noStrike">
                <a:solidFill>
                  <a:schemeClr val="dk1"/>
                </a:solidFill>
                <a:latin typeface="Times New Roman"/>
                <a:ea typeface="Times New Roman"/>
                <a:cs typeface="Times New Roman"/>
                <a:sym typeface="Times New Roman"/>
              </a:rPr>
              <a:t>Mrs. V. NAVYA SREE, M. Tech., (Ph. D) </a:t>
            </a:r>
            <a:endParaRPr/>
          </a:p>
          <a:p>
            <a:pPr indent="0" lvl="0" marL="0" marR="0" rtl="0" algn="ctr">
              <a:lnSpc>
                <a:spcPct val="115000"/>
              </a:lnSpc>
              <a:spcBef>
                <a:spcPts val="0"/>
              </a:spcBef>
              <a:spcAft>
                <a:spcPts val="0"/>
              </a:spcAft>
              <a:buClr>
                <a:srgbClr val="262626"/>
              </a:buClr>
              <a:buSzPts val="6600"/>
              <a:buFont typeface="Calibri"/>
              <a:buNone/>
            </a:pPr>
            <a:r>
              <a:rPr b="0" i="0" lang="en-IN" sz="2177" u="none" cap="none" strike="noStrike">
                <a:solidFill>
                  <a:schemeClr val="dk1"/>
                </a:solidFill>
                <a:latin typeface="Times New Roman"/>
                <a:ea typeface="Times New Roman"/>
                <a:cs typeface="Times New Roman"/>
                <a:sym typeface="Times New Roman"/>
              </a:rPr>
              <a:t>Associate Professor, CSE</a:t>
            </a:r>
            <a:endParaRPr b="0" i="0" sz="1400" u="none" cap="none" strike="noStrike">
              <a:solidFill>
                <a:srgbClr val="000000"/>
              </a:solidFill>
              <a:latin typeface="Times New Roman"/>
              <a:ea typeface="Times New Roman"/>
              <a:cs typeface="Times New Roman"/>
              <a:sym typeface="Times New Roman"/>
            </a:endParaRPr>
          </a:p>
        </p:txBody>
      </p:sp>
      <p:sp>
        <p:nvSpPr>
          <p:cNvPr id="106" name="Google Shape;106;p1"/>
          <p:cNvSpPr/>
          <p:nvPr/>
        </p:nvSpPr>
        <p:spPr>
          <a:xfrm>
            <a:off x="1900894" y="33037"/>
            <a:ext cx="8777966" cy="1169551"/>
          </a:xfrm>
          <a:prstGeom prst="rect">
            <a:avLst/>
          </a:prstGeom>
          <a:noFill/>
          <a:ln>
            <a:noFill/>
          </a:ln>
        </p:spPr>
        <p:txBody>
          <a:bodyPr anchorCtr="0" anchor="t" bIns="45700" lIns="91425" spcFirstLastPara="1" rIns="91425" wrap="square" tIns="45700">
            <a:spAutoFit/>
          </a:bodyPr>
          <a:lstStyle/>
          <a:p>
            <a:pPr indent="0" lvl="0" marL="330200" marR="0" rtl="0" algn="ctr">
              <a:lnSpc>
                <a:spcPct val="150000"/>
              </a:lnSpc>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POTTI SRIRAMULU CHALAVADI MALLIKARJUNA RAO</a:t>
            </a:r>
            <a:endParaRPr b="1" i="0" sz="2000" u="none" cap="none" strike="noStrike">
              <a:solidFill>
                <a:schemeClr val="dk1"/>
              </a:solidFill>
              <a:latin typeface="Times New Roman"/>
              <a:ea typeface="Times New Roman"/>
              <a:cs typeface="Times New Roman"/>
              <a:sym typeface="Times New Roman"/>
            </a:endParaRPr>
          </a:p>
          <a:p>
            <a:pPr indent="0" lvl="0" marL="457200" marR="0" rtl="0" algn="ctr">
              <a:lnSpc>
                <a:spcPct val="150000"/>
              </a:lnSpc>
              <a:spcBef>
                <a:spcPts val="1155"/>
              </a:spcBef>
              <a:spcAft>
                <a:spcPts val="0"/>
              </a:spcAft>
              <a:buNone/>
            </a:pPr>
            <a:r>
              <a:rPr b="1" i="0" lang="en-IN" sz="2000" u="none" cap="none" strike="noStrike">
                <a:solidFill>
                  <a:schemeClr val="dk1"/>
                </a:solidFill>
                <a:latin typeface="Times New Roman"/>
                <a:ea typeface="Times New Roman"/>
                <a:cs typeface="Times New Roman"/>
                <a:sym typeface="Times New Roman"/>
              </a:rPr>
              <a:t>COLLEGE OF ENGINEERING &amp; TECHNOLOGY </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Research Gaps</a:t>
            </a:r>
            <a:endParaRPr/>
          </a:p>
        </p:txBody>
      </p:sp>
      <p:sp>
        <p:nvSpPr>
          <p:cNvPr id="163" name="Google Shape;163;p11"/>
          <p:cNvSpPr txBox="1"/>
          <p:nvPr>
            <p:ph idx="1" type="body"/>
          </p:nvPr>
        </p:nvSpPr>
        <p:spPr>
          <a:xfrm>
            <a:off x="1097280" y="1845733"/>
            <a:ext cx="10332720" cy="4486487"/>
          </a:xfrm>
          <a:prstGeom prst="rect">
            <a:avLst/>
          </a:prstGeom>
          <a:noFill/>
          <a:ln>
            <a:noFill/>
          </a:ln>
        </p:spPr>
        <p:txBody>
          <a:bodyPr anchorCtr="0" anchor="t" bIns="45700" lIns="0" spcFirstLastPara="1" rIns="0" wrap="square" tIns="45700">
            <a:normAutofit/>
          </a:bodyPr>
          <a:lstStyle/>
          <a:p>
            <a:pPr indent="-91440" lvl="0" marL="91440" rtl="0" algn="just">
              <a:lnSpc>
                <a:spcPct val="90000"/>
              </a:lnSpc>
              <a:spcBef>
                <a:spcPts val="0"/>
              </a:spcBef>
              <a:spcAft>
                <a:spcPts val="0"/>
              </a:spcAft>
              <a:buSzPts val="1800"/>
              <a:buChar char=" "/>
            </a:pPr>
            <a:r>
              <a:rPr lang="en-IN" sz="1800">
                <a:solidFill>
                  <a:srgbClr val="000000"/>
                </a:solidFill>
                <a:latin typeface="Times New Roman"/>
                <a:ea typeface="Times New Roman"/>
                <a:cs typeface="Times New Roman"/>
                <a:sym typeface="Times New Roman"/>
              </a:rPr>
              <a:t>There are some research gaps in the papers, we reviewed. So, We are trying to overcome some of the gaps in our proposed model. It is also important to get the best results with the model we propose. Some of the research gaps are mentioned below. </a:t>
            </a:r>
            <a:endParaRPr sz="1800">
              <a:latin typeface="Times New Roman"/>
              <a:ea typeface="Times New Roman"/>
              <a:cs typeface="Times New Roman"/>
              <a:sym typeface="Times New Roman"/>
            </a:endParaRPr>
          </a:p>
          <a:p>
            <a:pPr indent="-342900" lvl="0" marL="342900" marR="358775" rtl="0" algn="just">
              <a:lnSpc>
                <a:spcPct val="100000"/>
              </a:lnSpc>
              <a:spcBef>
                <a:spcPts val="800"/>
              </a:spcBef>
              <a:spcAft>
                <a:spcPts val="0"/>
              </a:spcAft>
              <a:buClr>
                <a:srgbClr val="000000"/>
              </a:buClr>
              <a:buSzPts val="1400"/>
              <a:buFont typeface="Arial"/>
              <a:buChar char="●"/>
            </a:pPr>
            <a:r>
              <a:rPr lang="en-IN" sz="1800" u="none" strike="noStrike">
                <a:solidFill>
                  <a:srgbClr val="000000"/>
                </a:solidFill>
                <a:latin typeface="Times New Roman"/>
                <a:ea typeface="Times New Roman"/>
                <a:cs typeface="Times New Roman"/>
                <a:sym typeface="Times New Roman"/>
              </a:rPr>
              <a:t>Many researchers used Small size dataset which led them underfitting of their model.</a:t>
            </a:r>
            <a:endParaRPr sz="1800" u="none" strike="noStrike">
              <a:latin typeface="Times New Roman"/>
              <a:ea typeface="Times New Roman"/>
              <a:cs typeface="Times New Roman"/>
              <a:sym typeface="Times New Roman"/>
            </a:endParaRPr>
          </a:p>
          <a:p>
            <a:pPr indent="-342900" lvl="0" marL="342900" marR="358775" rtl="0" algn="just">
              <a:lnSpc>
                <a:spcPct val="100000"/>
              </a:lnSpc>
              <a:spcBef>
                <a:spcPts val="1200"/>
              </a:spcBef>
              <a:spcAft>
                <a:spcPts val="0"/>
              </a:spcAft>
              <a:buClr>
                <a:srgbClr val="000000"/>
              </a:buClr>
              <a:buSzPts val="1400"/>
              <a:buFont typeface="Arial"/>
              <a:buChar char="●"/>
            </a:pPr>
            <a:r>
              <a:rPr lang="en-IN" sz="1800" u="none" strike="noStrike">
                <a:solidFill>
                  <a:srgbClr val="000000"/>
                </a:solidFill>
                <a:latin typeface="Times New Roman"/>
                <a:ea typeface="Times New Roman"/>
                <a:cs typeface="Times New Roman"/>
                <a:sym typeface="Times New Roman"/>
              </a:rPr>
              <a:t>Many researchers didn’t consider the poor quality images (contrast, cropping) and they are removed as noise.</a:t>
            </a:r>
            <a:endParaRPr sz="1800" u="none" strike="noStrike">
              <a:latin typeface="Times New Roman"/>
              <a:ea typeface="Times New Roman"/>
              <a:cs typeface="Times New Roman"/>
              <a:sym typeface="Times New Roman"/>
            </a:endParaRPr>
          </a:p>
          <a:p>
            <a:pPr indent="-342900" lvl="0" marL="342900" marR="358775" rtl="0" algn="just">
              <a:lnSpc>
                <a:spcPct val="100000"/>
              </a:lnSpc>
              <a:spcBef>
                <a:spcPts val="1200"/>
              </a:spcBef>
              <a:spcAft>
                <a:spcPts val="0"/>
              </a:spcAft>
              <a:buClr>
                <a:srgbClr val="000000"/>
              </a:buClr>
              <a:buSzPts val="1400"/>
              <a:buFont typeface="Arial"/>
              <a:buChar char="●"/>
            </a:pPr>
            <a:r>
              <a:rPr lang="en-IN" sz="1800" u="none" strike="noStrike">
                <a:solidFill>
                  <a:srgbClr val="000000"/>
                </a:solidFill>
                <a:latin typeface="Times New Roman"/>
                <a:ea typeface="Times New Roman"/>
                <a:cs typeface="Times New Roman"/>
                <a:sym typeface="Times New Roman"/>
              </a:rPr>
              <a:t>Existing models are somehow able to detect the presence of Glaucoma but fail to identify the Stage of Glaucoma</a:t>
            </a:r>
            <a:endParaRPr sz="1800" u="none" strike="noStrike">
              <a:latin typeface="Times New Roman"/>
              <a:ea typeface="Times New Roman"/>
              <a:cs typeface="Times New Roman"/>
              <a:sym typeface="Times New Roman"/>
            </a:endParaRPr>
          </a:p>
          <a:p>
            <a:pPr indent="-342900" lvl="0" marL="342900" marR="358775" rtl="0" algn="just">
              <a:lnSpc>
                <a:spcPct val="100000"/>
              </a:lnSpc>
              <a:spcBef>
                <a:spcPts val="1200"/>
              </a:spcBef>
              <a:spcAft>
                <a:spcPts val="0"/>
              </a:spcAft>
              <a:buClr>
                <a:srgbClr val="000000"/>
              </a:buClr>
              <a:buSzPts val="1400"/>
              <a:buFont typeface="Arial"/>
              <a:buChar char="●"/>
            </a:pPr>
            <a:r>
              <a:rPr lang="en-IN" sz="1800" u="none" strike="noStrike">
                <a:solidFill>
                  <a:srgbClr val="000000"/>
                </a:solidFill>
                <a:latin typeface="Times New Roman"/>
                <a:ea typeface="Times New Roman"/>
                <a:cs typeface="Times New Roman"/>
                <a:sym typeface="Times New Roman"/>
              </a:rPr>
              <a:t>Researchers used RGB images so when red channel is used, retinal image are most affected.</a:t>
            </a:r>
            <a:endParaRPr sz="1800" u="none" strike="noStrike">
              <a:latin typeface="Times New Roman"/>
              <a:ea typeface="Times New Roman"/>
              <a:cs typeface="Times New Roman"/>
              <a:sym typeface="Times New Roman"/>
            </a:endParaRPr>
          </a:p>
          <a:p>
            <a:pPr indent="-342900" lvl="0" marL="342900" marR="358775" rtl="0" algn="just">
              <a:lnSpc>
                <a:spcPct val="100000"/>
              </a:lnSpc>
              <a:spcBef>
                <a:spcPts val="1200"/>
              </a:spcBef>
              <a:spcAft>
                <a:spcPts val="0"/>
              </a:spcAft>
              <a:buClr>
                <a:srgbClr val="000000"/>
              </a:buClr>
              <a:buSzPts val="1400"/>
              <a:buFont typeface="Arial"/>
              <a:buChar char="●"/>
            </a:pPr>
            <a:r>
              <a:rPr lang="en-IN" sz="1800" u="none" strike="noStrike">
                <a:solidFill>
                  <a:srgbClr val="000000"/>
                </a:solidFill>
                <a:latin typeface="Times New Roman"/>
                <a:ea typeface="Times New Roman"/>
                <a:cs typeface="Times New Roman"/>
                <a:sym typeface="Times New Roman"/>
              </a:rPr>
              <a:t>The papers we reviewed had the most unbalanced datasets which lead to improper training and effected the truthfulness of the system.</a:t>
            </a:r>
            <a:endParaRPr sz="1800" u="none" strike="noStrike">
              <a:latin typeface="Times New Roman"/>
              <a:ea typeface="Times New Roman"/>
              <a:cs typeface="Times New Roman"/>
              <a:sym typeface="Times New Roman"/>
            </a:endParaRPr>
          </a:p>
          <a:p>
            <a:pPr indent="0" lvl="0" marL="91440" rtl="0" algn="just">
              <a:lnSpc>
                <a:spcPct val="90000"/>
              </a:lnSpc>
              <a:spcBef>
                <a:spcPts val="1800"/>
              </a:spcBef>
              <a:spcAft>
                <a:spcPts val="0"/>
              </a:spcAft>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Problem Statement</a:t>
            </a:r>
            <a:endParaRPr/>
          </a:p>
        </p:txBody>
      </p:sp>
      <p:sp>
        <p:nvSpPr>
          <p:cNvPr id="169" name="Google Shape;169;p12"/>
          <p:cNvSpPr txBox="1"/>
          <p:nvPr>
            <p:ph idx="1" type="body"/>
          </p:nvPr>
        </p:nvSpPr>
        <p:spPr>
          <a:xfrm>
            <a:off x="1097280" y="1845734"/>
            <a:ext cx="10058400" cy="4555066"/>
          </a:xfrm>
          <a:prstGeom prst="rect">
            <a:avLst/>
          </a:prstGeom>
          <a:noFill/>
          <a:ln>
            <a:noFill/>
          </a:ln>
        </p:spPr>
        <p:txBody>
          <a:bodyPr anchorCtr="0" anchor="t" bIns="45700" lIns="0" spcFirstLastPara="1" rIns="0" wrap="square" tIns="45700">
            <a:normAutofit/>
          </a:bodyPr>
          <a:lstStyle/>
          <a:p>
            <a:pPr indent="0" lvl="0" marL="0" marR="358775" rtl="0" algn="just">
              <a:lnSpc>
                <a:spcPct val="150000"/>
              </a:lnSpc>
              <a:spcBef>
                <a:spcPts val="0"/>
              </a:spcBef>
              <a:spcAft>
                <a:spcPts val="0"/>
              </a:spcAft>
              <a:buSzPts val="1800"/>
              <a:buNone/>
            </a:pPr>
            <a:r>
              <a:rPr lang="en-IN" sz="1800">
                <a:solidFill>
                  <a:srgbClr val="000000"/>
                </a:solidFill>
                <a:latin typeface="Times New Roman"/>
                <a:ea typeface="Times New Roman"/>
                <a:cs typeface="Times New Roman"/>
                <a:sym typeface="Times New Roman"/>
              </a:rPr>
              <a:t>The eyes are important sensory organs that provide sight. Glaucoma is a neuro-degenerative eye disease developed due to an increase in the Intraocular Pressure inside the retina. When the cup-to-disc ratio is greater than the normal range, the patient’s eye is suspected a glaucomatous eye. Doctors need to perform many tests such as Ophthalmic tests, Tonometry, Ophthalmoscopy, Perimetry, Pachymetry, and Gonioscopy. After getting results from a different test, the doctor has to decide whether it is a glaucomatous eye or not. Careful evolution is important to detect glaucoma and there is a high chance of not getting accurate results due to a lack of skill.  Being the second largest cause of blindness worldwide, it can lead the person towards complete blindness if an early diagnosis does not take place. With respect to this underlying issue, there is an immense need of developing a system that can effectively work in the absence of excessive equipment, and skilled medical practitioners and also is less time-consuming.</a:t>
            </a:r>
            <a:endParaRPr sz="1800">
              <a:latin typeface="Times New Roman"/>
              <a:ea typeface="Times New Roman"/>
              <a:cs typeface="Times New Roman"/>
              <a:sym typeface="Times New Roman"/>
            </a:endParaRPr>
          </a:p>
          <a:p>
            <a:pPr indent="0" lvl="0" marL="91440" rtl="0" algn="l">
              <a:lnSpc>
                <a:spcPct val="90000"/>
              </a:lnSpc>
              <a:spcBef>
                <a:spcPts val="1800"/>
              </a:spcBef>
              <a:spcAft>
                <a:spcPts val="0"/>
              </a:spcAft>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Objectives of the Study</a:t>
            </a:r>
            <a:endParaRPr/>
          </a:p>
        </p:txBody>
      </p:sp>
      <p:sp>
        <p:nvSpPr>
          <p:cNvPr id="175" name="Google Shape;175;p13"/>
          <p:cNvSpPr txBox="1"/>
          <p:nvPr>
            <p:ph idx="1" type="body"/>
          </p:nvPr>
        </p:nvSpPr>
        <p:spPr>
          <a:xfrm>
            <a:off x="1097280" y="1845734"/>
            <a:ext cx="10447020" cy="4486486"/>
          </a:xfrm>
          <a:prstGeom prst="rect">
            <a:avLst/>
          </a:prstGeom>
          <a:noFill/>
          <a:ln>
            <a:noFill/>
          </a:ln>
        </p:spPr>
        <p:txBody>
          <a:bodyPr anchorCtr="0" anchor="t" bIns="45700" lIns="0" spcFirstLastPara="1" rIns="0" wrap="square" tIns="45700">
            <a:normAutofit/>
          </a:bodyPr>
          <a:lstStyle/>
          <a:p>
            <a:pPr indent="0" lvl="0" marL="0" marR="358775" rtl="0" algn="just">
              <a:lnSpc>
                <a:spcPct val="150000"/>
              </a:lnSpc>
              <a:spcBef>
                <a:spcPts val="0"/>
              </a:spcBef>
              <a:spcAft>
                <a:spcPts val="0"/>
              </a:spcAft>
              <a:buSzPts val="1800"/>
              <a:buNone/>
            </a:pPr>
            <a:r>
              <a:rPr lang="en-IN" sz="1800">
                <a:solidFill>
                  <a:srgbClr val="000000"/>
                </a:solidFill>
                <a:latin typeface="Times New Roman"/>
                <a:ea typeface="Times New Roman"/>
                <a:cs typeface="Times New Roman"/>
                <a:sym typeface="Times New Roman"/>
              </a:rPr>
              <a:t>The major objective of this study is to improve the concept of prediction of glaucoma disease with the help of augmentation techniques.</a:t>
            </a:r>
            <a:endParaRPr sz="1800">
              <a:latin typeface="Calibri"/>
              <a:ea typeface="Calibri"/>
              <a:cs typeface="Calibri"/>
              <a:sym typeface="Calibri"/>
            </a:endParaRPr>
          </a:p>
          <a:p>
            <a:pPr indent="-342900" lvl="0" marL="342900" marR="358775" rtl="0" algn="just">
              <a:lnSpc>
                <a:spcPct val="110000"/>
              </a:lnSpc>
              <a:spcBef>
                <a:spcPts val="1200"/>
              </a:spcBef>
              <a:spcAft>
                <a:spcPts val="0"/>
              </a:spcAft>
              <a:buSzPts val="1800"/>
              <a:buFont typeface="Arial"/>
              <a:buChar char="●"/>
            </a:pPr>
            <a:r>
              <a:rPr lang="en-IN" sz="1800">
                <a:solidFill>
                  <a:srgbClr val="000000"/>
                </a:solidFill>
                <a:latin typeface="Times New Roman"/>
                <a:ea typeface="Times New Roman"/>
                <a:cs typeface="Times New Roman"/>
                <a:sym typeface="Times New Roman"/>
              </a:rPr>
              <a:t>Developing a robust system by training the model with different kinds of datasets containing varied characteristics of fundus images and increasing the number of training and testing images.</a:t>
            </a:r>
            <a:endParaRPr sz="1800">
              <a:latin typeface="Noto Sans"/>
              <a:ea typeface="Noto Sans"/>
              <a:cs typeface="Noto Sans"/>
              <a:sym typeface="Noto Sans"/>
            </a:endParaRPr>
          </a:p>
          <a:p>
            <a:pPr indent="-342900" lvl="0" marL="342900" marR="358775" rtl="0" algn="just">
              <a:lnSpc>
                <a:spcPct val="110000"/>
              </a:lnSpc>
              <a:spcBef>
                <a:spcPts val="1200"/>
              </a:spcBef>
              <a:spcAft>
                <a:spcPts val="0"/>
              </a:spcAft>
              <a:buSzPts val="1800"/>
              <a:buFont typeface="Arial"/>
              <a:buChar char="●"/>
            </a:pPr>
            <a:r>
              <a:rPr lang="en-IN" sz="1800">
                <a:solidFill>
                  <a:srgbClr val="000000"/>
                </a:solidFill>
                <a:latin typeface="Times New Roman"/>
                <a:ea typeface="Times New Roman"/>
                <a:cs typeface="Times New Roman"/>
                <a:sym typeface="Times New Roman"/>
              </a:rPr>
              <a:t>The proposed approach is applied to large datasets.</a:t>
            </a:r>
            <a:endParaRPr sz="1800">
              <a:latin typeface="Noto Sans"/>
              <a:ea typeface="Noto Sans"/>
              <a:cs typeface="Noto Sans"/>
              <a:sym typeface="Noto Sans"/>
            </a:endParaRPr>
          </a:p>
          <a:p>
            <a:pPr indent="-342900" lvl="0" marL="342900" marR="358775" rtl="0" algn="just">
              <a:lnSpc>
                <a:spcPct val="110000"/>
              </a:lnSpc>
              <a:spcBef>
                <a:spcPts val="1200"/>
              </a:spcBef>
              <a:spcAft>
                <a:spcPts val="0"/>
              </a:spcAft>
              <a:buSzPts val="1800"/>
              <a:buFont typeface="Arial"/>
              <a:buChar char="●"/>
            </a:pPr>
            <a:r>
              <a:rPr lang="en-IN" sz="1800">
                <a:solidFill>
                  <a:srgbClr val="000000"/>
                </a:solidFill>
                <a:latin typeface="Times New Roman"/>
                <a:ea typeface="Times New Roman"/>
                <a:cs typeface="Times New Roman"/>
                <a:sym typeface="Times New Roman"/>
              </a:rPr>
              <a:t>The proposed data augmentation technique is the usage of image data generator.</a:t>
            </a:r>
            <a:endParaRPr sz="1800">
              <a:latin typeface="Noto Sans"/>
              <a:ea typeface="Noto Sans"/>
              <a:cs typeface="Noto Sans"/>
              <a:sym typeface="Noto Sans"/>
            </a:endParaRPr>
          </a:p>
          <a:p>
            <a:pPr indent="-342900" lvl="0" marL="342900" marR="358775" rtl="0" algn="just">
              <a:lnSpc>
                <a:spcPct val="110000"/>
              </a:lnSpc>
              <a:spcBef>
                <a:spcPts val="1200"/>
              </a:spcBef>
              <a:spcAft>
                <a:spcPts val="0"/>
              </a:spcAft>
              <a:buSzPts val="1800"/>
              <a:buFont typeface="Arial"/>
              <a:buChar char="●"/>
            </a:pPr>
            <a:r>
              <a:rPr lang="en-IN" sz="1800">
                <a:solidFill>
                  <a:srgbClr val="000000"/>
                </a:solidFill>
                <a:latin typeface="Times New Roman"/>
                <a:ea typeface="Times New Roman"/>
                <a:cs typeface="Times New Roman"/>
                <a:sym typeface="Times New Roman"/>
              </a:rPr>
              <a:t>Instead of using RGB images we use binarization as it results in higher classification with less memory consumption.</a:t>
            </a:r>
            <a:endParaRPr sz="1800">
              <a:latin typeface="Noto Sans"/>
              <a:ea typeface="Noto Sans"/>
              <a:cs typeface="Noto Sans"/>
              <a:sym typeface="Noto Sans"/>
            </a:endParaRPr>
          </a:p>
          <a:p>
            <a:pPr indent="-342900" lvl="0" marL="342900" marR="358775" rtl="0" algn="just">
              <a:lnSpc>
                <a:spcPct val="110000"/>
              </a:lnSpc>
              <a:spcBef>
                <a:spcPts val="1200"/>
              </a:spcBef>
              <a:spcAft>
                <a:spcPts val="0"/>
              </a:spcAft>
              <a:buSzPts val="1800"/>
              <a:buFont typeface="Arial"/>
              <a:buChar char="●"/>
            </a:pPr>
            <a:r>
              <a:rPr lang="en-IN" sz="1800">
                <a:solidFill>
                  <a:srgbClr val="000000"/>
                </a:solidFill>
                <a:latin typeface="Times New Roman"/>
                <a:ea typeface="Times New Roman"/>
                <a:cs typeface="Times New Roman"/>
                <a:sym typeface="Times New Roman"/>
              </a:rPr>
              <a:t>Using CNN for feature extraction and classification to achieve higher accuracy results. </a:t>
            </a:r>
            <a:endParaRPr sz="1800">
              <a:latin typeface="Noto Sans"/>
              <a:ea typeface="Noto Sans"/>
              <a:cs typeface="Noto Sans"/>
              <a:sym typeface="Noto Sans"/>
            </a:endParaRPr>
          </a:p>
          <a:p>
            <a:pPr indent="0" lvl="0" marL="91440" rtl="0" algn="l">
              <a:lnSpc>
                <a:spcPct val="90000"/>
              </a:lnSpc>
              <a:spcBef>
                <a:spcPts val="18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System Analysis</a:t>
            </a:r>
            <a:endParaRPr/>
          </a:p>
        </p:txBody>
      </p:sp>
      <p:sp>
        <p:nvSpPr>
          <p:cNvPr id="181" name="Google Shape;181;p15"/>
          <p:cNvSpPr txBox="1"/>
          <p:nvPr>
            <p:ph idx="1" type="body"/>
          </p:nvPr>
        </p:nvSpPr>
        <p:spPr>
          <a:xfrm>
            <a:off x="1097280" y="1845734"/>
            <a:ext cx="10241280" cy="4023360"/>
          </a:xfrm>
          <a:prstGeom prst="rect">
            <a:avLst/>
          </a:prstGeom>
          <a:noFill/>
          <a:ln>
            <a:noFill/>
          </a:ln>
        </p:spPr>
        <p:txBody>
          <a:bodyPr anchorCtr="0" anchor="t" bIns="45700" lIns="0" spcFirstLastPara="1" rIns="0" wrap="square" tIns="45700">
            <a:noAutofit/>
          </a:bodyPr>
          <a:lstStyle/>
          <a:p>
            <a:pPr indent="-91440" lvl="0" marL="91440" rtl="0" algn="just">
              <a:lnSpc>
                <a:spcPct val="90000"/>
              </a:lnSpc>
              <a:spcBef>
                <a:spcPts val="0"/>
              </a:spcBef>
              <a:spcAft>
                <a:spcPts val="0"/>
              </a:spcAft>
              <a:buSzPts val="2400"/>
              <a:buFont typeface="Arial"/>
              <a:buChar char="•"/>
            </a:pPr>
            <a:r>
              <a:rPr b="0" i="0" lang="en-IN" sz="2400" u="none" strike="noStrike">
                <a:solidFill>
                  <a:srgbClr val="000000"/>
                </a:solidFill>
                <a:latin typeface="Times New Roman"/>
                <a:ea typeface="Times New Roman"/>
                <a:cs typeface="Times New Roman"/>
                <a:sym typeface="Times New Roman"/>
              </a:rPr>
              <a:t>System Analysis is the process of analyzing a system with the potential goal of improving or modifying the system. An analysis is breaking down the problem into smaller elements for study and ultimately providing a better solution. During the process of system development, Analysis is an important aspect. This involves gathering and interpreting facts, diagnosing the problem, and using the information to recommend improvements to the system. Ultimately, the goal is to give a  computerized solution.</a:t>
            </a:r>
            <a:endParaRPr b="0" i="0" sz="2400" u="none" strike="noStrike">
              <a:solidFill>
                <a:srgbClr val="FE8637"/>
              </a:solidFill>
              <a:latin typeface="Noto Sans"/>
              <a:ea typeface="Noto Sans"/>
              <a:cs typeface="Noto Sans"/>
              <a:sym typeface="Noto Sans"/>
            </a:endParaRPr>
          </a:p>
          <a:p>
            <a:pPr indent="-152400" lvl="0" marL="91440" rtl="0" algn="just">
              <a:lnSpc>
                <a:spcPct val="90000"/>
              </a:lnSpc>
              <a:spcBef>
                <a:spcPts val="600"/>
              </a:spcBef>
              <a:spcAft>
                <a:spcPts val="0"/>
              </a:spcAft>
              <a:buSzPts val="2400"/>
              <a:buChar char=" "/>
            </a:pPr>
            <a:r>
              <a:rPr b="0" i="0" lang="en-IN" sz="2400" u="none" strike="noStrike">
                <a:solidFill>
                  <a:srgbClr val="000000"/>
                </a:solidFill>
                <a:latin typeface="Times New Roman"/>
                <a:ea typeface="Times New Roman"/>
                <a:cs typeface="Times New Roman"/>
                <a:sym typeface="Times New Roman"/>
              </a:rPr>
              <a:t>1. System study </a:t>
            </a:r>
            <a:endParaRPr b="0" sz="2400"/>
          </a:p>
          <a:p>
            <a:pPr indent="-152400" lvl="0" marL="91440" rtl="0" algn="just">
              <a:lnSpc>
                <a:spcPct val="90000"/>
              </a:lnSpc>
              <a:spcBef>
                <a:spcPts val="600"/>
              </a:spcBef>
              <a:spcAft>
                <a:spcPts val="0"/>
              </a:spcAft>
              <a:buSzPts val="2400"/>
              <a:buChar char=" "/>
            </a:pPr>
            <a:r>
              <a:rPr b="0" i="0" lang="en-IN" sz="2400" u="none" strike="noStrike">
                <a:solidFill>
                  <a:srgbClr val="000000"/>
                </a:solidFill>
                <a:latin typeface="Times New Roman"/>
                <a:ea typeface="Times New Roman"/>
                <a:cs typeface="Times New Roman"/>
                <a:sym typeface="Times New Roman"/>
              </a:rPr>
              <a:t>2. Requirements analysis </a:t>
            </a:r>
            <a:endParaRPr b="0" sz="2400"/>
          </a:p>
          <a:p>
            <a:pPr indent="-152400" lvl="0" marL="91440" rtl="0" algn="just">
              <a:lnSpc>
                <a:spcPct val="90000"/>
              </a:lnSpc>
              <a:spcBef>
                <a:spcPts val="600"/>
              </a:spcBef>
              <a:spcAft>
                <a:spcPts val="0"/>
              </a:spcAft>
              <a:buSzPts val="2400"/>
              <a:buChar char=" "/>
            </a:pPr>
            <a:r>
              <a:rPr b="0" i="0" lang="en-IN" sz="2400" u="none" strike="noStrike">
                <a:solidFill>
                  <a:srgbClr val="000000"/>
                </a:solidFill>
                <a:latin typeface="Times New Roman"/>
                <a:ea typeface="Times New Roman"/>
                <a:cs typeface="Times New Roman"/>
                <a:sym typeface="Times New Roman"/>
              </a:rPr>
              <a:t>3.System requirements specification</a:t>
            </a:r>
            <a:endParaRPr b="0" sz="2400"/>
          </a:p>
          <a:p>
            <a:pPr indent="-152400" lvl="0" marL="91440" rtl="0" algn="just">
              <a:lnSpc>
                <a:spcPct val="90000"/>
              </a:lnSpc>
              <a:spcBef>
                <a:spcPts val="600"/>
              </a:spcBef>
              <a:spcAft>
                <a:spcPts val="0"/>
              </a:spcAft>
              <a:buSzPts val="2400"/>
              <a:buChar char=" "/>
            </a:pPr>
            <a:r>
              <a:rPr b="0" i="0" lang="en-IN" sz="2400" u="none" strike="noStrike">
                <a:solidFill>
                  <a:srgbClr val="000000"/>
                </a:solidFill>
                <a:latin typeface="Times New Roman"/>
                <a:ea typeface="Times New Roman"/>
                <a:cs typeface="Times New Roman"/>
                <a:sym typeface="Times New Roman"/>
              </a:rPr>
              <a:t>4.Project model (Agile model)</a:t>
            </a:r>
            <a:endParaRPr b="0" sz="2400"/>
          </a:p>
          <a:p>
            <a:pPr indent="-91440" lvl="0" marL="91440" rtl="0" algn="l">
              <a:lnSpc>
                <a:spcPct val="90000"/>
              </a:lnSpc>
              <a:spcBef>
                <a:spcPts val="1200"/>
              </a:spcBef>
              <a:spcAft>
                <a:spcPts val="0"/>
              </a:spcAft>
              <a:buSzPts val="2400"/>
              <a:buChar char=" "/>
            </a:pPr>
            <a:br>
              <a:rPr b="0" lang="en-IN" sz="2400"/>
            </a:b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System Analysis</a:t>
            </a:r>
            <a:endParaRPr/>
          </a:p>
        </p:txBody>
      </p:sp>
      <p:sp>
        <p:nvSpPr>
          <p:cNvPr id="187" name="Google Shape;187;p16"/>
          <p:cNvSpPr txBox="1"/>
          <p:nvPr>
            <p:ph idx="1" type="body"/>
          </p:nvPr>
        </p:nvSpPr>
        <p:spPr>
          <a:xfrm>
            <a:off x="1163550" y="2959850"/>
            <a:ext cx="5334000" cy="3277500"/>
          </a:xfrm>
          <a:prstGeom prst="rect">
            <a:avLst/>
          </a:prstGeom>
          <a:noFill/>
          <a:ln>
            <a:noFill/>
          </a:ln>
        </p:spPr>
        <p:txBody>
          <a:bodyPr anchorCtr="0" anchor="t" bIns="45700" lIns="0" spcFirstLastPara="1" rIns="0" wrap="square" tIns="45700">
            <a:normAutofit/>
          </a:bodyPr>
          <a:lstStyle/>
          <a:p>
            <a:pPr indent="0" lvl="0" marL="448944" marR="358775" rtl="0" algn="just">
              <a:lnSpc>
                <a:spcPct val="120000"/>
              </a:lnSpc>
              <a:spcBef>
                <a:spcPts val="0"/>
              </a:spcBef>
              <a:spcAft>
                <a:spcPts val="0"/>
              </a:spcAft>
              <a:buSzPts val="1800"/>
              <a:buNone/>
            </a:pPr>
            <a:r>
              <a:rPr b="1" lang="en-IN" sz="1800">
                <a:solidFill>
                  <a:srgbClr val="000000"/>
                </a:solidFill>
                <a:latin typeface="Times New Roman"/>
                <a:ea typeface="Times New Roman"/>
                <a:cs typeface="Times New Roman"/>
                <a:sym typeface="Times New Roman"/>
              </a:rPr>
              <a:t>Software Specifications </a:t>
            </a:r>
            <a:endParaRPr sz="1800">
              <a:latin typeface="Times New Roman"/>
              <a:ea typeface="Times New Roman"/>
              <a:cs typeface="Times New Roman"/>
              <a:sym typeface="Times New Roman"/>
            </a:endParaRPr>
          </a:p>
          <a:p>
            <a:pPr indent="-101600" lvl="0" marL="539750" marR="358775" rtl="0" algn="just">
              <a:lnSpc>
                <a:spcPct val="120000"/>
              </a:lnSpc>
              <a:spcBef>
                <a:spcPts val="1200"/>
              </a:spcBef>
              <a:spcAft>
                <a:spcPts val="0"/>
              </a:spcAft>
              <a:buSzPts val="1600"/>
              <a:buChar char=" "/>
            </a:pPr>
            <a:r>
              <a:rPr lang="en-IN" sz="1600">
                <a:solidFill>
                  <a:srgbClr val="000000"/>
                </a:solidFill>
                <a:latin typeface="Times New Roman"/>
                <a:ea typeface="Times New Roman"/>
                <a:cs typeface="Times New Roman"/>
                <a:sym typeface="Times New Roman"/>
              </a:rPr>
              <a:t>The minimal software specifications of the proposed system are,</a:t>
            </a:r>
            <a:endParaRPr sz="1600">
              <a:latin typeface="Times New Roman"/>
              <a:ea typeface="Times New Roman"/>
              <a:cs typeface="Times New Roman"/>
              <a:sym typeface="Times New Roman"/>
            </a:endParaRPr>
          </a:p>
          <a:p>
            <a:pPr indent="-330200" lvl="0" marL="914400" marR="358775" rtl="0" algn="just">
              <a:lnSpc>
                <a:spcPct val="120000"/>
              </a:lnSpc>
              <a:spcBef>
                <a:spcPts val="0"/>
              </a:spcBef>
              <a:spcAft>
                <a:spcPts val="0"/>
              </a:spcAft>
              <a:buClr>
                <a:srgbClr val="000000"/>
              </a:buClr>
              <a:buSzPts val="1600"/>
              <a:buFont typeface="Times New Roman"/>
              <a:buChar char="●"/>
            </a:pPr>
            <a:r>
              <a:rPr lang="en-IN" sz="1600">
                <a:solidFill>
                  <a:srgbClr val="000000"/>
                </a:solidFill>
                <a:latin typeface="Times New Roman"/>
                <a:ea typeface="Times New Roman"/>
                <a:cs typeface="Times New Roman"/>
                <a:sym typeface="Times New Roman"/>
              </a:rPr>
              <a:t>Operating System    :	Windows</a:t>
            </a:r>
            <a:endParaRPr sz="1600">
              <a:latin typeface="Times New Roman"/>
              <a:ea typeface="Times New Roman"/>
              <a:cs typeface="Times New Roman"/>
              <a:sym typeface="Times New Roman"/>
            </a:endParaRPr>
          </a:p>
          <a:p>
            <a:pPr indent="-330200" lvl="0" marL="914400" marR="358775" rtl="0" algn="just">
              <a:lnSpc>
                <a:spcPct val="120000"/>
              </a:lnSpc>
              <a:spcBef>
                <a:spcPts val="0"/>
              </a:spcBef>
              <a:spcAft>
                <a:spcPts val="0"/>
              </a:spcAft>
              <a:buClr>
                <a:srgbClr val="000000"/>
              </a:buClr>
              <a:buSzPts val="1600"/>
              <a:buFont typeface="Times New Roman"/>
              <a:buChar char="●"/>
            </a:pPr>
            <a:r>
              <a:rPr lang="en-IN" sz="1600">
                <a:solidFill>
                  <a:srgbClr val="000000"/>
                </a:solidFill>
                <a:latin typeface="Times New Roman"/>
                <a:ea typeface="Times New Roman"/>
                <a:cs typeface="Times New Roman"/>
                <a:sym typeface="Times New Roman"/>
              </a:rPr>
              <a:t>Language                 : 	Python3 </a:t>
            </a:r>
            <a:endParaRPr sz="1600">
              <a:latin typeface="Times New Roman"/>
              <a:ea typeface="Times New Roman"/>
              <a:cs typeface="Times New Roman"/>
              <a:sym typeface="Times New Roman"/>
            </a:endParaRPr>
          </a:p>
          <a:p>
            <a:pPr indent="-330200" lvl="0" marL="914400" marR="358775" rtl="0" algn="just">
              <a:lnSpc>
                <a:spcPct val="120000"/>
              </a:lnSpc>
              <a:spcBef>
                <a:spcPts val="0"/>
              </a:spcBef>
              <a:spcAft>
                <a:spcPts val="0"/>
              </a:spcAft>
              <a:buClr>
                <a:srgbClr val="000000"/>
              </a:buClr>
              <a:buSzPts val="1600"/>
              <a:buFont typeface="Times New Roman"/>
              <a:buChar char="●"/>
            </a:pPr>
            <a:r>
              <a:rPr lang="en-IN" sz="1600">
                <a:solidFill>
                  <a:srgbClr val="000000"/>
                </a:solidFill>
                <a:latin typeface="Times New Roman"/>
                <a:ea typeface="Times New Roman"/>
                <a:cs typeface="Times New Roman"/>
                <a:sym typeface="Times New Roman"/>
              </a:rPr>
              <a:t>Tools / Libraries      : 	Jupyter/Tensor flow, Keras</a:t>
            </a:r>
            <a:endParaRPr sz="1600">
              <a:latin typeface="Times New Roman"/>
              <a:ea typeface="Times New Roman"/>
              <a:cs typeface="Times New Roman"/>
              <a:sym typeface="Times New Roman"/>
            </a:endParaRPr>
          </a:p>
          <a:p>
            <a:pPr indent="-330200" lvl="0" marL="914400" marR="358775" rtl="0" algn="just">
              <a:lnSpc>
                <a:spcPct val="120000"/>
              </a:lnSpc>
              <a:spcBef>
                <a:spcPts val="0"/>
              </a:spcBef>
              <a:spcAft>
                <a:spcPts val="0"/>
              </a:spcAft>
              <a:buClr>
                <a:srgbClr val="000000"/>
              </a:buClr>
              <a:buSzPts val="1600"/>
              <a:buFont typeface="Times New Roman"/>
              <a:buChar char="●"/>
            </a:pPr>
            <a:r>
              <a:rPr lang="en-IN" sz="1600">
                <a:solidFill>
                  <a:srgbClr val="000000"/>
                </a:solidFill>
                <a:latin typeface="Times New Roman"/>
                <a:ea typeface="Times New Roman"/>
                <a:cs typeface="Times New Roman"/>
                <a:sym typeface="Times New Roman"/>
              </a:rPr>
              <a:t>Dataset                     :  Image data </a:t>
            </a:r>
            <a:endParaRPr sz="1600">
              <a:latin typeface="Times New Roman"/>
              <a:ea typeface="Times New Roman"/>
              <a:cs typeface="Times New Roman"/>
              <a:sym typeface="Times New Roman"/>
            </a:endParaRPr>
          </a:p>
        </p:txBody>
      </p:sp>
      <p:sp>
        <p:nvSpPr>
          <p:cNvPr id="188" name="Google Shape;188;p16"/>
          <p:cNvSpPr txBox="1"/>
          <p:nvPr>
            <p:ph idx="2" type="body"/>
          </p:nvPr>
        </p:nvSpPr>
        <p:spPr>
          <a:xfrm>
            <a:off x="6353088" y="2959841"/>
            <a:ext cx="4937760" cy="3277608"/>
          </a:xfrm>
          <a:prstGeom prst="rect">
            <a:avLst/>
          </a:prstGeom>
          <a:noFill/>
          <a:ln>
            <a:noFill/>
          </a:ln>
        </p:spPr>
        <p:txBody>
          <a:bodyPr anchorCtr="0" anchor="t" bIns="45700" lIns="0" spcFirstLastPara="1" rIns="0" wrap="square" tIns="45700">
            <a:normAutofit/>
          </a:bodyPr>
          <a:lstStyle/>
          <a:p>
            <a:pPr indent="0" lvl="0" marL="448944" marR="358775" rtl="0" algn="just">
              <a:lnSpc>
                <a:spcPct val="120000"/>
              </a:lnSpc>
              <a:spcBef>
                <a:spcPts val="0"/>
              </a:spcBef>
              <a:spcAft>
                <a:spcPts val="0"/>
              </a:spcAft>
              <a:buSzPts val="1800"/>
              <a:buNone/>
            </a:pPr>
            <a:r>
              <a:rPr b="1" lang="en-IN" sz="1800">
                <a:solidFill>
                  <a:srgbClr val="000000"/>
                </a:solidFill>
                <a:latin typeface="Times New Roman"/>
                <a:ea typeface="Times New Roman"/>
                <a:cs typeface="Times New Roman"/>
                <a:sym typeface="Times New Roman"/>
              </a:rPr>
              <a:t>Hardware Specifications </a:t>
            </a:r>
            <a:endParaRPr sz="1800">
              <a:latin typeface="Times New Roman"/>
              <a:ea typeface="Times New Roman"/>
              <a:cs typeface="Times New Roman"/>
              <a:sym typeface="Times New Roman"/>
            </a:endParaRPr>
          </a:p>
          <a:p>
            <a:pPr indent="-101600" lvl="0" marL="540385" marR="358775" rtl="0" algn="just">
              <a:lnSpc>
                <a:spcPct val="120000"/>
              </a:lnSpc>
              <a:spcBef>
                <a:spcPts val="1200"/>
              </a:spcBef>
              <a:spcAft>
                <a:spcPts val="0"/>
              </a:spcAft>
              <a:buSzPts val="1600"/>
              <a:buChar char=" "/>
            </a:pPr>
            <a:r>
              <a:rPr lang="en-IN" sz="1600">
                <a:solidFill>
                  <a:srgbClr val="000000"/>
                </a:solidFill>
                <a:latin typeface="Times New Roman"/>
                <a:ea typeface="Times New Roman"/>
                <a:cs typeface="Times New Roman"/>
                <a:sym typeface="Times New Roman"/>
              </a:rPr>
              <a:t>The minimal hardware specifications of the proposed system are, </a:t>
            </a:r>
            <a:endParaRPr sz="1600">
              <a:latin typeface="Times New Roman"/>
              <a:ea typeface="Times New Roman"/>
              <a:cs typeface="Times New Roman"/>
              <a:sym typeface="Times New Roman"/>
            </a:endParaRPr>
          </a:p>
          <a:p>
            <a:pPr indent="-330200" lvl="0" marL="914400" marR="358775" rtl="0" algn="just">
              <a:lnSpc>
                <a:spcPct val="120000"/>
              </a:lnSpc>
              <a:spcBef>
                <a:spcPts val="0"/>
              </a:spcBef>
              <a:spcAft>
                <a:spcPts val="0"/>
              </a:spcAft>
              <a:buClr>
                <a:srgbClr val="000000"/>
              </a:buClr>
              <a:buSzPts val="1600"/>
              <a:buFont typeface="Times New Roman"/>
              <a:buChar char="●"/>
            </a:pPr>
            <a:r>
              <a:rPr lang="en-IN" sz="1600">
                <a:solidFill>
                  <a:srgbClr val="000000"/>
                </a:solidFill>
                <a:latin typeface="Times New Roman"/>
                <a:ea typeface="Times New Roman"/>
                <a:cs typeface="Times New Roman"/>
                <a:sym typeface="Times New Roman"/>
              </a:rPr>
              <a:t>Processor		: 	Intel I5</a:t>
            </a:r>
            <a:endParaRPr sz="1600">
              <a:latin typeface="Times New Roman"/>
              <a:ea typeface="Times New Roman"/>
              <a:cs typeface="Times New Roman"/>
              <a:sym typeface="Times New Roman"/>
            </a:endParaRPr>
          </a:p>
          <a:p>
            <a:pPr indent="-330200" lvl="0" marL="914400" marR="358775" rtl="0" algn="just">
              <a:lnSpc>
                <a:spcPct val="120000"/>
              </a:lnSpc>
              <a:spcBef>
                <a:spcPts val="0"/>
              </a:spcBef>
              <a:spcAft>
                <a:spcPts val="0"/>
              </a:spcAft>
              <a:buClr>
                <a:srgbClr val="000000"/>
              </a:buClr>
              <a:buSzPts val="1600"/>
              <a:buFont typeface="Times New Roman"/>
              <a:buChar char="●"/>
            </a:pPr>
            <a:r>
              <a:rPr lang="en-IN" sz="1600">
                <a:solidFill>
                  <a:srgbClr val="000000"/>
                </a:solidFill>
                <a:latin typeface="Times New Roman"/>
                <a:ea typeface="Times New Roman"/>
                <a:cs typeface="Times New Roman"/>
                <a:sym typeface="Times New Roman"/>
              </a:rPr>
              <a:t>RAM		: 	8 GB </a:t>
            </a:r>
            <a:endParaRPr sz="1600">
              <a:latin typeface="Times New Roman"/>
              <a:ea typeface="Times New Roman"/>
              <a:cs typeface="Times New Roman"/>
              <a:sym typeface="Times New Roman"/>
            </a:endParaRPr>
          </a:p>
          <a:p>
            <a:pPr indent="-330200" lvl="0" marL="914400" marR="358775" rtl="0" algn="just">
              <a:lnSpc>
                <a:spcPct val="120000"/>
              </a:lnSpc>
              <a:spcBef>
                <a:spcPts val="0"/>
              </a:spcBef>
              <a:spcAft>
                <a:spcPts val="0"/>
              </a:spcAft>
              <a:buClr>
                <a:srgbClr val="000000"/>
              </a:buClr>
              <a:buSzPts val="1600"/>
              <a:buFont typeface="Times New Roman"/>
              <a:buChar char="●"/>
            </a:pPr>
            <a:r>
              <a:rPr lang="en-IN" sz="1600">
                <a:solidFill>
                  <a:srgbClr val="000000"/>
                </a:solidFill>
                <a:latin typeface="Times New Roman"/>
                <a:ea typeface="Times New Roman"/>
                <a:cs typeface="Times New Roman"/>
                <a:sym typeface="Times New Roman"/>
              </a:rPr>
              <a:t>Hard Disk		: 	64 GB</a:t>
            </a:r>
            <a:endParaRPr sz="1600">
              <a:latin typeface="Times New Roman"/>
              <a:ea typeface="Times New Roman"/>
              <a:cs typeface="Times New Roman"/>
              <a:sym typeface="Times New Roman"/>
            </a:endParaRPr>
          </a:p>
          <a:p>
            <a:pPr indent="0" lvl="0" marL="91440" rtl="0" algn="l">
              <a:lnSpc>
                <a:spcPct val="90000"/>
              </a:lnSpc>
              <a:spcBef>
                <a:spcPts val="1800"/>
              </a:spcBef>
              <a:spcAft>
                <a:spcPts val="0"/>
              </a:spcAft>
              <a:buSzPts val="1600"/>
              <a:buNone/>
            </a:pPr>
            <a:r>
              <a:t/>
            </a:r>
            <a:endParaRPr sz="1600"/>
          </a:p>
        </p:txBody>
      </p:sp>
      <p:sp>
        <p:nvSpPr>
          <p:cNvPr id="189" name="Google Shape;189;p16"/>
          <p:cNvSpPr txBox="1"/>
          <p:nvPr/>
        </p:nvSpPr>
        <p:spPr>
          <a:xfrm>
            <a:off x="1298712" y="2040835"/>
            <a:ext cx="985696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Times New Roman"/>
                <a:ea typeface="Times New Roman"/>
                <a:cs typeface="Times New Roman"/>
                <a:sym typeface="Times New Roman"/>
              </a:rPr>
              <a:t>The System Requirements Specification (SRS) begins the translation process that converts the software requirements into the language the developers will use.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System Analysis Model</a:t>
            </a:r>
            <a:endParaRPr/>
          </a:p>
        </p:txBody>
      </p:sp>
      <p:pic>
        <p:nvPicPr>
          <p:cNvPr id="195" name="Google Shape;195;p17"/>
          <p:cNvPicPr preferRelativeResize="0"/>
          <p:nvPr>
            <p:ph idx="1" type="body"/>
          </p:nvPr>
        </p:nvPicPr>
        <p:blipFill rotWithShape="1">
          <a:blip r:embed="rId3">
            <a:alphaModFix/>
          </a:blip>
          <a:srcRect b="0" l="17450" r="17237" t="17136"/>
          <a:stretch/>
        </p:blipFill>
        <p:spPr>
          <a:xfrm>
            <a:off x="1139330" y="2229890"/>
            <a:ext cx="3861570" cy="3149807"/>
          </a:xfrm>
          <a:prstGeom prst="rect">
            <a:avLst/>
          </a:prstGeom>
          <a:noFill/>
          <a:ln>
            <a:noFill/>
          </a:ln>
        </p:spPr>
      </p:pic>
      <p:sp>
        <p:nvSpPr>
          <p:cNvPr id="196" name="Google Shape;196;p17"/>
          <p:cNvSpPr txBox="1"/>
          <p:nvPr/>
        </p:nvSpPr>
        <p:spPr>
          <a:xfrm>
            <a:off x="5632174" y="2199861"/>
            <a:ext cx="5523506" cy="40933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Times New Roman"/>
                <a:ea typeface="Times New Roman"/>
                <a:cs typeface="Times New Roman"/>
                <a:sym typeface="Times New Roman"/>
              </a:rPr>
              <a:t>Agile project management works off the basis that a project can be continuously improved upon throughout its life cycle, with changes being made quickly and responsively. The Agile methodology enables to re-evaluate their work and make adjustments in small increments. The number of images trained to the model will fluctuate based on the step it is going through. The agile model helps in iterative process to make the required changes from the design phase. In glaucoma detection, we can add a new dataset which does not affect the requirement phase so only changes are made in the design phase. 	</a:t>
            </a:r>
            <a:endParaRPr b="0" i="0" sz="2000" u="none" cap="none" strike="noStrike">
              <a:solidFill>
                <a:schemeClr val="dk1"/>
              </a:solidFill>
              <a:latin typeface="Calibri"/>
              <a:ea typeface="Calibri"/>
              <a:cs typeface="Calibri"/>
              <a:sym typeface="Calibri"/>
            </a:endParaRPr>
          </a:p>
        </p:txBody>
      </p:sp>
      <p:sp>
        <p:nvSpPr>
          <p:cNvPr id="197" name="Google Shape;197;p17"/>
          <p:cNvSpPr/>
          <p:nvPr/>
        </p:nvSpPr>
        <p:spPr>
          <a:xfrm>
            <a:off x="1139330" y="1891336"/>
            <a:ext cx="203453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Process Model: Agile</a:t>
            </a:r>
            <a:endParaRPr b="1" i="0" sz="1600" u="none" cap="none" strike="noStrike">
              <a:solidFill>
                <a:srgbClr val="000000"/>
              </a:solidFill>
              <a:latin typeface="Times New Roman"/>
              <a:ea typeface="Times New Roman"/>
              <a:cs typeface="Times New Roman"/>
              <a:sym typeface="Times New Roman"/>
            </a:endParaRPr>
          </a:p>
        </p:txBody>
      </p:sp>
      <p:sp>
        <p:nvSpPr>
          <p:cNvPr id="198" name="Google Shape;198;p17"/>
          <p:cNvSpPr/>
          <p:nvPr/>
        </p:nvSpPr>
        <p:spPr>
          <a:xfrm>
            <a:off x="2268004" y="5361364"/>
            <a:ext cx="181171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Fig 2: Agile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Dataset Description</a:t>
            </a:r>
            <a:endParaRPr/>
          </a:p>
        </p:txBody>
      </p:sp>
      <p:sp>
        <p:nvSpPr>
          <p:cNvPr id="204" name="Google Shape;204;p18"/>
          <p:cNvSpPr txBox="1"/>
          <p:nvPr>
            <p:ph idx="1" type="body"/>
          </p:nvPr>
        </p:nvSpPr>
        <p:spPr>
          <a:xfrm>
            <a:off x="1097280" y="1845734"/>
            <a:ext cx="10058400" cy="4528562"/>
          </a:xfrm>
          <a:prstGeom prst="rect">
            <a:avLst/>
          </a:prstGeom>
          <a:noFill/>
          <a:ln>
            <a:noFill/>
          </a:ln>
        </p:spPr>
        <p:txBody>
          <a:bodyPr anchorCtr="0" anchor="t" bIns="45700" lIns="0" spcFirstLastPara="1" rIns="0" wrap="square" tIns="45700">
            <a:normAutofit fontScale="85000" lnSpcReduction="10000"/>
          </a:bodyPr>
          <a:lstStyle/>
          <a:p>
            <a:pPr indent="-342900" lvl="0" marL="342900" marR="358775" rtl="0" algn="just">
              <a:lnSpc>
                <a:spcPct val="150000"/>
              </a:lnSpc>
              <a:spcBef>
                <a:spcPts val="0"/>
              </a:spcBef>
              <a:spcAft>
                <a:spcPts val="0"/>
              </a:spcAft>
              <a:buSzPct val="100000"/>
              <a:buFont typeface="Calibri"/>
              <a:buAutoNum type="alphaLcPeriod"/>
            </a:pPr>
            <a:r>
              <a:rPr b="1" lang="en-IN" sz="1800" u="none" strike="noStrike">
                <a:solidFill>
                  <a:srgbClr val="000000"/>
                </a:solidFill>
                <a:latin typeface="Times New Roman"/>
                <a:ea typeface="Times New Roman"/>
                <a:cs typeface="Times New Roman"/>
                <a:sym typeface="Times New Roman"/>
              </a:rPr>
              <a:t>ACRIMA</a:t>
            </a:r>
            <a:endParaRPr/>
          </a:p>
          <a:p>
            <a:pPr indent="0" lvl="0" marL="0" marR="358775" rtl="0" algn="just">
              <a:lnSpc>
                <a:spcPct val="150000"/>
              </a:lnSpc>
              <a:spcBef>
                <a:spcPts val="0"/>
              </a:spcBef>
              <a:spcAft>
                <a:spcPts val="0"/>
              </a:spcAft>
              <a:buSzPct val="100000"/>
              <a:buNone/>
            </a:pPr>
            <a:r>
              <a:rPr lang="en-IN" sz="1800">
                <a:solidFill>
                  <a:srgbClr val="212121"/>
                </a:solidFill>
                <a:latin typeface="Calibri"/>
                <a:ea typeface="Calibri"/>
                <a:cs typeface="Calibri"/>
                <a:sym typeface="Calibri"/>
              </a:rPr>
              <a:t>	ACRIMA database is composed by 705 fundus images </a:t>
            </a:r>
            <a:r>
              <a:rPr lang="en-IN" sz="1800">
                <a:solidFill>
                  <a:srgbClr val="212121"/>
                </a:solidFill>
                <a:latin typeface="Times New Roman"/>
                <a:ea typeface="Times New Roman"/>
                <a:cs typeface="Times New Roman"/>
                <a:sym typeface="Times New Roman"/>
              </a:rPr>
              <a:t>All images from ACRIMA database were annotated by 	glaucoma experts with several years of experience. They were cropped around the optic disc and renamed.</a:t>
            </a:r>
            <a:endParaRPr sz="1800">
              <a:latin typeface="Calibri"/>
              <a:ea typeface="Calibri"/>
              <a:cs typeface="Calibri"/>
              <a:sym typeface="Calibri"/>
            </a:endParaRPr>
          </a:p>
          <a:p>
            <a:pPr indent="-342900" lvl="0" marL="342900" marR="358775" rtl="0" algn="just">
              <a:lnSpc>
                <a:spcPct val="150000"/>
              </a:lnSpc>
              <a:spcBef>
                <a:spcPts val="1200"/>
              </a:spcBef>
              <a:spcAft>
                <a:spcPts val="0"/>
              </a:spcAft>
              <a:buSzPct val="100000"/>
              <a:buFont typeface="Calibri"/>
              <a:buAutoNum type="alphaLcPeriod"/>
            </a:pPr>
            <a:r>
              <a:rPr b="1" lang="en-IN" sz="1800" u="none" strike="noStrike">
                <a:solidFill>
                  <a:srgbClr val="000000"/>
                </a:solidFill>
                <a:latin typeface="Times New Roman"/>
                <a:ea typeface="Times New Roman"/>
                <a:cs typeface="Times New Roman"/>
                <a:sym typeface="Times New Roman"/>
              </a:rPr>
              <a:t>DRISHTI-GS</a:t>
            </a:r>
            <a:endParaRPr sz="1800" u="none" strike="noStrike">
              <a:latin typeface="Calibri"/>
              <a:ea typeface="Calibri"/>
              <a:cs typeface="Calibri"/>
              <a:sym typeface="Calibri"/>
            </a:endParaRPr>
          </a:p>
          <a:p>
            <a:pPr indent="-97155" lvl="0" marL="540385" marR="358775" rtl="0" algn="just">
              <a:lnSpc>
                <a:spcPct val="150000"/>
              </a:lnSpc>
              <a:spcBef>
                <a:spcPts val="1200"/>
              </a:spcBef>
              <a:spcAft>
                <a:spcPts val="0"/>
              </a:spcAft>
              <a:buSzPct val="100000"/>
              <a:buChar char=" "/>
            </a:pPr>
            <a:r>
              <a:rPr lang="en-IN" sz="1800">
                <a:solidFill>
                  <a:srgbClr val="000000"/>
                </a:solidFill>
                <a:latin typeface="Times New Roman"/>
                <a:ea typeface="Times New Roman"/>
                <a:cs typeface="Times New Roman"/>
                <a:sym typeface="Times New Roman"/>
              </a:rPr>
              <a:t>This Dataset contains 50 train images and 51 test Images. In Each Directory there are two folders one is images and the second one is GT. The later folder contains Optic Disk and Cup masks associated with the images in the Images folder.</a:t>
            </a:r>
            <a:endParaRPr sz="1800">
              <a:latin typeface="Calibri"/>
              <a:ea typeface="Calibri"/>
              <a:cs typeface="Calibri"/>
              <a:sym typeface="Calibri"/>
            </a:endParaRPr>
          </a:p>
          <a:p>
            <a:pPr indent="-342900" lvl="0" marL="342900" marR="358775" rtl="0" algn="just">
              <a:lnSpc>
                <a:spcPct val="150000"/>
              </a:lnSpc>
              <a:spcBef>
                <a:spcPts val="1200"/>
              </a:spcBef>
              <a:spcAft>
                <a:spcPts val="0"/>
              </a:spcAft>
              <a:buSzPct val="100000"/>
              <a:buFont typeface="Calibri"/>
              <a:buAutoNum type="alphaLcPeriod"/>
            </a:pPr>
            <a:r>
              <a:rPr b="1" lang="en-IN" sz="1800" u="none" strike="noStrike">
                <a:solidFill>
                  <a:srgbClr val="000000"/>
                </a:solidFill>
                <a:latin typeface="Times New Roman"/>
                <a:ea typeface="Times New Roman"/>
                <a:cs typeface="Times New Roman"/>
                <a:sym typeface="Times New Roman"/>
              </a:rPr>
              <a:t>RIMONE</a:t>
            </a:r>
            <a:endParaRPr sz="1800" u="none" strike="noStrike">
              <a:latin typeface="Calibri"/>
              <a:ea typeface="Calibri"/>
              <a:cs typeface="Calibri"/>
              <a:sym typeface="Calibri"/>
            </a:endParaRPr>
          </a:p>
          <a:p>
            <a:pPr indent="-97155" lvl="0" marL="540385" marR="358775" rtl="0" algn="just">
              <a:lnSpc>
                <a:spcPct val="150000"/>
              </a:lnSpc>
              <a:spcBef>
                <a:spcPts val="1200"/>
              </a:spcBef>
              <a:spcAft>
                <a:spcPts val="0"/>
              </a:spcAft>
              <a:buSzPct val="100000"/>
              <a:buChar char=" "/>
            </a:pPr>
            <a:r>
              <a:rPr lang="en-IN" sz="1800">
                <a:solidFill>
                  <a:srgbClr val="000000"/>
                </a:solidFill>
                <a:latin typeface="Times New Roman"/>
                <a:ea typeface="Times New Roman"/>
                <a:cs typeface="Times New Roman"/>
                <a:sym typeface="Times New Roman"/>
              </a:rPr>
              <a:t>The RIM-ONE database contains 169 optic nerve head images. Each image has 5 manual segmentations from ophthalmic experts. A gold standard for each image was created from its corresponding segmentations.</a:t>
            </a:r>
            <a:endParaRPr sz="1800">
              <a:latin typeface="Calibri"/>
              <a:ea typeface="Calibri"/>
              <a:cs typeface="Calibri"/>
              <a:sym typeface="Calibri"/>
            </a:endParaRPr>
          </a:p>
          <a:p>
            <a:pPr indent="-97155" lvl="0" marL="91440" rtl="0" algn="just">
              <a:lnSpc>
                <a:spcPct val="90000"/>
              </a:lnSpc>
              <a:spcBef>
                <a:spcPts val="1600"/>
              </a:spcBef>
              <a:spcAft>
                <a:spcPts val="0"/>
              </a:spcAft>
              <a:buSzPct val="100000"/>
              <a:buChar char=" "/>
            </a:pPr>
            <a:r>
              <a:rPr b="0" i="0" lang="en-IN" sz="1800" u="none" strike="noStrike">
                <a:solidFill>
                  <a:srgbClr val="000000"/>
                </a:solidFill>
                <a:latin typeface="Times New Roman"/>
                <a:ea typeface="Times New Roman"/>
                <a:cs typeface="Times New Roman"/>
                <a:sym typeface="Times New Roman"/>
              </a:rPr>
              <a:t>Datasets drive link:</a:t>
            </a:r>
            <a:endParaRPr b="0"/>
          </a:p>
          <a:p>
            <a:pPr indent="-97155" lvl="0" marL="91440" rtl="0" algn="just">
              <a:lnSpc>
                <a:spcPct val="90000"/>
              </a:lnSpc>
              <a:spcBef>
                <a:spcPts val="1000"/>
              </a:spcBef>
              <a:spcAft>
                <a:spcPts val="0"/>
              </a:spcAft>
              <a:buSzPct val="100000"/>
              <a:buChar char=" "/>
            </a:pPr>
            <a:r>
              <a:rPr b="0" i="0" lang="en-IN" sz="1800" u="none" strike="noStrike">
                <a:solidFill>
                  <a:srgbClr val="000000"/>
                </a:solidFill>
                <a:latin typeface="Times New Roman"/>
                <a:ea typeface="Times New Roman"/>
                <a:cs typeface="Times New Roman"/>
                <a:sym typeface="Times New Roman"/>
              </a:rPr>
              <a:t>https://drive.google.com/drive/folders/1F3RTP6LFe95zDNup-e8vXiDuddM0R0K3?usp=share_link</a:t>
            </a:r>
            <a:br>
              <a:rPr lang="en-IN"/>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System Design</a:t>
            </a:r>
            <a:endParaRPr/>
          </a:p>
        </p:txBody>
      </p:sp>
      <p:sp>
        <p:nvSpPr>
          <p:cNvPr id="210" name="Google Shape;210;p19"/>
          <p:cNvSpPr txBox="1"/>
          <p:nvPr>
            <p:ph idx="1" type="body"/>
          </p:nvPr>
        </p:nvSpPr>
        <p:spPr>
          <a:xfrm>
            <a:off x="1097280" y="1845733"/>
            <a:ext cx="10058400" cy="4356283"/>
          </a:xfrm>
          <a:prstGeom prst="rect">
            <a:avLst/>
          </a:prstGeom>
          <a:noFill/>
          <a:ln>
            <a:noFill/>
          </a:ln>
        </p:spPr>
        <p:txBody>
          <a:bodyPr anchorCtr="0" anchor="t" bIns="45700" lIns="0" spcFirstLastPara="1" rIns="0" wrap="square" tIns="45700">
            <a:noAutofit/>
          </a:bodyPr>
          <a:lstStyle/>
          <a:p>
            <a:pPr indent="-342900" lvl="0" marL="342900" rtl="0" algn="just">
              <a:lnSpc>
                <a:spcPct val="100000"/>
              </a:lnSpc>
              <a:spcBef>
                <a:spcPts val="0"/>
              </a:spcBef>
              <a:spcAft>
                <a:spcPts val="0"/>
              </a:spcAft>
              <a:buSzPts val="2150"/>
              <a:buFont typeface="Arial"/>
              <a:buChar char="•"/>
            </a:pPr>
            <a:r>
              <a:rPr b="0" i="0" lang="en-IN" u="none" strike="noStrike">
                <a:solidFill>
                  <a:srgbClr val="000000"/>
                </a:solidFill>
                <a:latin typeface="Times New Roman"/>
                <a:ea typeface="Times New Roman"/>
                <a:cs typeface="Times New Roman"/>
                <a:sym typeface="Times New Roman"/>
              </a:rPr>
              <a:t>Finding a general framework of how the problem might be solved comes once the analytical     process is complete. The process of system design is starting to transition from the logical to the physical level. </a:t>
            </a:r>
            <a:endParaRPr b="0" i="0" u="none" strike="noStrike">
              <a:solidFill>
                <a:srgbClr val="FE8637"/>
              </a:solidFill>
              <a:latin typeface="Times New Roman"/>
              <a:ea typeface="Times New Roman"/>
              <a:cs typeface="Times New Roman"/>
              <a:sym typeface="Times New Roman"/>
            </a:endParaRPr>
          </a:p>
          <a:p>
            <a:pPr indent="-342900" lvl="0" marL="342900" rtl="0" algn="just">
              <a:lnSpc>
                <a:spcPct val="100000"/>
              </a:lnSpc>
              <a:spcBef>
                <a:spcPts val="600"/>
              </a:spcBef>
              <a:spcAft>
                <a:spcPts val="0"/>
              </a:spcAft>
              <a:buSzPts val="2150"/>
              <a:buFont typeface="Arial"/>
              <a:buChar char="•"/>
            </a:pPr>
            <a:r>
              <a:rPr b="0" i="0" lang="en-IN" u="none" strike="noStrike">
                <a:solidFill>
                  <a:srgbClr val="000000"/>
                </a:solidFill>
                <a:latin typeface="Times New Roman"/>
                <a:ea typeface="Times New Roman"/>
                <a:cs typeface="Times New Roman"/>
                <a:sym typeface="Times New Roman"/>
              </a:rPr>
              <a:t>Architecture and intricate system design are both included in system design. Identification of software components, their breakdown into processing modules and conceptual data structures, and the specification of the connections between components are all part of the architectural design process. </a:t>
            </a:r>
            <a:endParaRPr/>
          </a:p>
          <a:p>
            <a:pPr indent="-342900" lvl="0" marL="342900" rtl="0" algn="just">
              <a:lnSpc>
                <a:spcPct val="100000"/>
              </a:lnSpc>
              <a:spcBef>
                <a:spcPts val="600"/>
              </a:spcBef>
              <a:spcAft>
                <a:spcPts val="0"/>
              </a:spcAft>
              <a:buSzPts val="2150"/>
              <a:buFont typeface="Arial"/>
              <a:buChar char="•"/>
            </a:pPr>
            <a:r>
              <a:rPr b="0" i="0" lang="en-IN" u="none" strike="noStrike">
                <a:solidFill>
                  <a:srgbClr val="000000"/>
                </a:solidFill>
                <a:latin typeface="Times New Roman"/>
                <a:ea typeface="Times New Roman"/>
                <a:cs typeface="Times New Roman"/>
                <a:sym typeface="Times New Roman"/>
              </a:rPr>
              <a:t>There are two distinct methods: </a:t>
            </a:r>
            <a:endParaRPr i="0" u="none" strike="noStrike">
              <a:solidFill>
                <a:srgbClr val="FE8637"/>
              </a:solidFill>
              <a:latin typeface="Times New Roman"/>
              <a:ea typeface="Times New Roman"/>
              <a:cs typeface="Times New Roman"/>
              <a:sym typeface="Times New Roman"/>
            </a:endParaRPr>
          </a:p>
          <a:p>
            <a:pPr indent="-136525" lvl="1" marL="548640" rtl="0" algn="just">
              <a:lnSpc>
                <a:spcPct val="100000"/>
              </a:lnSpc>
              <a:spcBef>
                <a:spcPts val="600"/>
              </a:spcBef>
              <a:spcAft>
                <a:spcPts val="0"/>
              </a:spcAft>
              <a:buSzPts val="2150"/>
              <a:buFont typeface="Arial"/>
              <a:buChar char="•"/>
            </a:pPr>
            <a:r>
              <a:rPr i="0" lang="en-IN" sz="2000" u="none" strike="noStrike">
                <a:solidFill>
                  <a:srgbClr val="000000"/>
                </a:solidFill>
                <a:latin typeface="Times New Roman"/>
                <a:ea typeface="Times New Roman"/>
                <a:cs typeface="Times New Roman"/>
                <a:sym typeface="Times New Roman"/>
              </a:rPr>
              <a:t> Top down Approach </a:t>
            </a:r>
            <a:endParaRPr/>
          </a:p>
          <a:p>
            <a:pPr indent="-136525" lvl="1" marL="548640" rtl="0" algn="just">
              <a:lnSpc>
                <a:spcPct val="100000"/>
              </a:lnSpc>
              <a:spcBef>
                <a:spcPts val="600"/>
              </a:spcBef>
              <a:spcAft>
                <a:spcPts val="0"/>
              </a:spcAft>
              <a:buSzPts val="2150"/>
              <a:buFont typeface="Arial"/>
              <a:buChar char="•"/>
            </a:pPr>
            <a:r>
              <a:rPr i="0" lang="en-IN" sz="2000" u="none" strike="noStrike">
                <a:solidFill>
                  <a:srgbClr val="000000"/>
                </a:solidFill>
                <a:latin typeface="Times New Roman"/>
                <a:ea typeface="Times New Roman"/>
                <a:cs typeface="Times New Roman"/>
                <a:sym typeface="Times New Roman"/>
              </a:rPr>
              <a:t>Bottom up Approach</a:t>
            </a:r>
            <a:endParaRPr i="0" sz="2000" u="none" strike="noStrike">
              <a:solidFill>
                <a:srgbClr val="FE8637"/>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1800"/>
              <a:buNone/>
            </a:pPr>
            <a:r>
              <a:rPr b="1" lang="en-IN">
                <a:latin typeface="Times New Roman"/>
                <a:ea typeface="Times New Roman"/>
                <a:cs typeface="Times New Roman"/>
                <a:sym typeface="Times New Roman"/>
              </a:rPr>
              <a:t>System Design</a:t>
            </a:r>
            <a:endParaRPr>
              <a:latin typeface="Times New Roman"/>
              <a:ea typeface="Times New Roman"/>
              <a:cs typeface="Times New Roman"/>
              <a:sym typeface="Times New Roman"/>
            </a:endParaRPr>
          </a:p>
        </p:txBody>
      </p:sp>
      <p:sp>
        <p:nvSpPr>
          <p:cNvPr id="216" name="Google Shape;216;p4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42900" lvl="0" marL="457200" rtl="0" algn="just">
              <a:lnSpc>
                <a:spcPct val="90000"/>
              </a:lnSpc>
              <a:spcBef>
                <a:spcPts val="1200"/>
              </a:spcBef>
              <a:spcAft>
                <a:spcPts val="0"/>
              </a:spcAft>
              <a:buSzPts val="1800"/>
              <a:buFont typeface="Arial"/>
              <a:buChar char="•"/>
            </a:pPr>
            <a:r>
              <a:rPr b="1" lang="en-IN" sz="1600">
                <a:latin typeface="Times New Roman"/>
                <a:ea typeface="Times New Roman"/>
                <a:cs typeface="Times New Roman"/>
                <a:sym typeface="Times New Roman"/>
              </a:rPr>
              <a:t>Top down Approach</a:t>
            </a:r>
            <a:endParaRPr sz="1600">
              <a:latin typeface="Times New Roman"/>
              <a:ea typeface="Times New Roman"/>
              <a:cs typeface="Times New Roman"/>
              <a:sym typeface="Times New Roman"/>
            </a:endParaRPr>
          </a:p>
          <a:p>
            <a:pPr indent="0" lvl="0" marL="137160" rtl="0" algn="just">
              <a:lnSpc>
                <a:spcPct val="150000"/>
              </a:lnSpc>
              <a:spcBef>
                <a:spcPts val="2400"/>
              </a:spcBef>
              <a:spcAft>
                <a:spcPts val="0"/>
              </a:spcAft>
              <a:buSzPts val="1800"/>
              <a:buNone/>
            </a:pPr>
            <a:r>
              <a:rPr b="1" lang="en-IN" sz="1600">
                <a:latin typeface="Times New Roman"/>
                <a:ea typeface="Times New Roman"/>
                <a:cs typeface="Times New Roman"/>
                <a:sym typeface="Times New Roman"/>
              </a:rPr>
              <a:t>	</a:t>
            </a:r>
            <a:r>
              <a:rPr lang="en-IN" sz="1600">
                <a:latin typeface="Times New Roman"/>
                <a:ea typeface="Times New Roman"/>
                <a:cs typeface="Times New Roman"/>
                <a:sym typeface="Times New Roman"/>
              </a:rPr>
              <a:t>This type of design starts from upper level modules. Since the detailed activities usually performed in the lower level routines are not provided, stubs are written.</a:t>
            </a:r>
            <a:endParaRPr sz="1600">
              <a:latin typeface="Times New Roman"/>
              <a:ea typeface="Times New Roman"/>
              <a:cs typeface="Times New Roman"/>
              <a:sym typeface="Times New Roman"/>
            </a:endParaRPr>
          </a:p>
          <a:p>
            <a:pPr indent="-342900" lvl="0" marL="457200" rtl="0" algn="just">
              <a:lnSpc>
                <a:spcPct val="90000"/>
              </a:lnSpc>
              <a:spcBef>
                <a:spcPts val="2400"/>
              </a:spcBef>
              <a:spcAft>
                <a:spcPts val="0"/>
              </a:spcAft>
              <a:buSzPts val="1800"/>
              <a:buFont typeface="Arial"/>
              <a:buChar char="•"/>
            </a:pPr>
            <a:r>
              <a:rPr b="1" lang="en-IN" sz="1600">
                <a:latin typeface="Times New Roman"/>
                <a:ea typeface="Times New Roman"/>
                <a:cs typeface="Times New Roman"/>
                <a:sym typeface="Times New Roman"/>
              </a:rPr>
              <a:t>Bottom up Approach</a:t>
            </a:r>
            <a:endParaRPr sz="1600">
              <a:latin typeface="Times New Roman"/>
              <a:ea typeface="Times New Roman"/>
              <a:cs typeface="Times New Roman"/>
              <a:sym typeface="Times New Roman"/>
            </a:endParaRPr>
          </a:p>
          <a:p>
            <a:pPr indent="0" lvl="0" marL="137160" rtl="0" algn="just">
              <a:lnSpc>
                <a:spcPct val="150000"/>
              </a:lnSpc>
              <a:spcBef>
                <a:spcPts val="2400"/>
              </a:spcBef>
              <a:spcAft>
                <a:spcPts val="0"/>
              </a:spcAft>
              <a:buSzPts val="1800"/>
              <a:buNone/>
            </a:pPr>
            <a:r>
              <a:rPr lang="en-IN" sz="1600">
                <a:latin typeface="Times New Roman"/>
                <a:ea typeface="Times New Roman"/>
                <a:cs typeface="Times New Roman"/>
                <a:sym typeface="Times New Roman"/>
              </a:rPr>
              <a:t>	Design being performed from smallest and lowest level modules one at a time. For each module in the bottom up approach a short idea is provided in order of the needed approach so that the module is asked to perform the way it will when embedded within the larger system. When bottom level modules are tested attention turns to those on the next level that use the lower level once they are designed individually and then linked with the previously examined lower level modules.</a:t>
            </a:r>
            <a:endParaRPr sz="1600">
              <a:latin typeface="Times New Roman"/>
              <a:ea typeface="Times New Roman"/>
              <a:cs typeface="Times New Roman"/>
              <a:sym typeface="Times New Roman"/>
            </a:endParaRPr>
          </a:p>
          <a:p>
            <a:pPr indent="-228600" lvl="0" marL="457200" rtl="0" algn="just">
              <a:lnSpc>
                <a:spcPct val="90000"/>
              </a:lnSpc>
              <a:spcBef>
                <a:spcPts val="2400"/>
              </a:spcBef>
              <a:spcAft>
                <a:spcPts val="0"/>
              </a:spcAft>
              <a:buSzPts val="1800"/>
              <a:buNone/>
            </a:pPr>
            <a:r>
              <a:t/>
            </a:r>
            <a:endParaRPr sz="1600">
              <a:latin typeface="Times New Roman"/>
              <a:ea typeface="Times New Roman"/>
              <a:cs typeface="Times New Roman"/>
              <a:sym typeface="Times New Roman"/>
            </a:endParaRPr>
          </a:p>
          <a:p>
            <a:pPr indent="-228600" lvl="0" marL="457200" rtl="0" algn="l">
              <a:lnSpc>
                <a:spcPct val="90000"/>
              </a:lnSpc>
              <a:spcBef>
                <a:spcPts val="1200"/>
              </a:spcBef>
              <a:spcAft>
                <a:spcPts val="0"/>
              </a:spcAft>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nvSpPr>
        <p:spPr>
          <a:xfrm>
            <a:off x="1097280" y="426128"/>
            <a:ext cx="10058400" cy="5442966"/>
          </a:xfrm>
          <a:prstGeom prst="rect">
            <a:avLst/>
          </a:prstGeom>
          <a:noFill/>
          <a:ln>
            <a:noFill/>
          </a:ln>
        </p:spPr>
        <p:txBody>
          <a:bodyPr anchorCtr="0" anchor="t" bIns="45700" lIns="0" spcFirstLastPara="1" rIns="0" wrap="square" tIns="45700">
            <a:normAutofit/>
          </a:bodyPr>
          <a:lstStyle/>
          <a:p>
            <a:pPr indent="35560" lvl="0" marL="91440" marR="0" rtl="0" algn="l">
              <a:lnSpc>
                <a:spcPct val="90000"/>
              </a:lnSpc>
              <a:spcBef>
                <a:spcPts val="0"/>
              </a:spcBef>
              <a:spcAft>
                <a:spcPts val="0"/>
              </a:spcAft>
              <a:buClr>
                <a:srgbClr val="000000"/>
              </a:buClr>
              <a:buSzPts val="20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91440" lvl="0" marL="91440" marR="0" rtl="0" algn="l">
              <a:lnSpc>
                <a:spcPct val="90000"/>
              </a:lnSpc>
              <a:spcBef>
                <a:spcPts val="0"/>
              </a:spcBef>
              <a:spcAft>
                <a:spcPts val="0"/>
              </a:spcAft>
              <a:buClr>
                <a:srgbClr val="000000"/>
              </a:buClr>
              <a:buSzPts val="2000"/>
              <a:buFont typeface="Arial"/>
              <a:buChar char=" "/>
            </a:pPr>
            <a:r>
              <a:rPr b="1" i="0" lang="en-IN" sz="2400" u="none" cap="none" strike="noStrike">
                <a:solidFill>
                  <a:srgbClr val="000000"/>
                </a:solidFill>
                <a:latin typeface="Times New Roman"/>
                <a:ea typeface="Times New Roman"/>
                <a:cs typeface="Times New Roman"/>
                <a:sym typeface="Times New Roman"/>
              </a:rPr>
              <a:t>Data Flow diagrams: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140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222" name="Google Shape;222;p21"/>
          <p:cNvPicPr preferRelativeResize="0"/>
          <p:nvPr/>
        </p:nvPicPr>
        <p:blipFill rotWithShape="1">
          <a:blip r:embed="rId3">
            <a:alphaModFix/>
          </a:blip>
          <a:srcRect b="0" l="0" r="0" t="0"/>
          <a:stretch/>
        </p:blipFill>
        <p:spPr>
          <a:xfrm>
            <a:off x="3213717" y="1454190"/>
            <a:ext cx="4882718" cy="2851479"/>
          </a:xfrm>
          <a:prstGeom prst="rect">
            <a:avLst/>
          </a:prstGeom>
          <a:noFill/>
          <a:ln>
            <a:noFill/>
          </a:ln>
        </p:spPr>
      </p:pic>
      <p:sp>
        <p:nvSpPr>
          <p:cNvPr id="223" name="Google Shape;223;p21"/>
          <p:cNvSpPr/>
          <p:nvPr/>
        </p:nvSpPr>
        <p:spPr>
          <a:xfrm>
            <a:off x="4645825" y="4952992"/>
            <a:ext cx="2018501" cy="369332"/>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Fig.3:Level 0 DFD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35136" y="437523"/>
            <a:ext cx="10058400" cy="1249234"/>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5400"/>
              <a:buFont typeface="Calibri"/>
              <a:buNone/>
            </a:pPr>
            <a:r>
              <a:rPr b="1" lang="en-IN">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112" name="Google Shape;112;p2"/>
          <p:cNvSpPr txBox="1"/>
          <p:nvPr>
            <p:ph idx="1" type="body"/>
          </p:nvPr>
        </p:nvSpPr>
        <p:spPr>
          <a:xfrm>
            <a:off x="1207362" y="1811045"/>
            <a:ext cx="4827675" cy="4058049"/>
          </a:xfrm>
          <a:prstGeom prst="rect">
            <a:avLst/>
          </a:prstGeom>
          <a:noFill/>
          <a:ln>
            <a:noFill/>
          </a:ln>
        </p:spPr>
        <p:txBody>
          <a:bodyPr anchorCtr="0" anchor="t" bIns="45700" lIns="0" spcFirstLastPara="1" rIns="0" wrap="square" tIns="45700">
            <a:normAutofit/>
          </a:bodyPr>
          <a:lstStyle/>
          <a:p>
            <a:pPr indent="-285750" lvl="0" marL="285750" marR="0" rtl="0" algn="l">
              <a:lnSpc>
                <a:spcPct val="110000"/>
              </a:lnSpc>
              <a:spcBef>
                <a:spcPts val="0"/>
              </a:spcBef>
              <a:spcAft>
                <a:spcPts val="0"/>
              </a:spcAft>
              <a:buClr>
                <a:schemeClr val="dk1"/>
              </a:buClr>
              <a:buSzPts val="2000"/>
              <a:buFont typeface="Arial"/>
              <a:buChar char="•"/>
            </a:pPr>
            <a:r>
              <a:rPr i="0" lang="en-IN" sz="3200" u="none" cap="none" strike="noStrike">
                <a:solidFill>
                  <a:schemeClr val="dk1"/>
                </a:solidFill>
                <a:latin typeface="Times New Roman"/>
                <a:ea typeface="Times New Roman"/>
                <a:cs typeface="Times New Roman"/>
                <a:sym typeface="Times New Roman"/>
              </a:rPr>
              <a:t>Abstract</a:t>
            </a:r>
            <a:endParaRPr sz="3200">
              <a:latin typeface="Times New Roman"/>
              <a:ea typeface="Times New Roman"/>
              <a:cs typeface="Times New Roman"/>
              <a:sym typeface="Times New Roman"/>
            </a:endParaRPr>
          </a:p>
          <a:p>
            <a:pPr indent="-285750" lvl="0" marL="285750" marR="0" rtl="0" algn="l">
              <a:lnSpc>
                <a:spcPct val="110000"/>
              </a:lnSpc>
              <a:spcBef>
                <a:spcPts val="0"/>
              </a:spcBef>
              <a:spcAft>
                <a:spcPts val="0"/>
              </a:spcAft>
              <a:buClr>
                <a:schemeClr val="dk1"/>
              </a:buClr>
              <a:buSzPts val="2000"/>
              <a:buFont typeface="Arial"/>
              <a:buChar char="•"/>
            </a:pPr>
            <a:r>
              <a:rPr i="0" lang="en-IN" sz="3200" u="none" cap="none" strike="noStrike">
                <a:solidFill>
                  <a:schemeClr val="dk1"/>
                </a:solidFill>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a:p>
            <a:pPr indent="-285750" lvl="0" marL="285750" marR="0" rtl="0" algn="l">
              <a:lnSpc>
                <a:spcPct val="110000"/>
              </a:lnSpc>
              <a:spcBef>
                <a:spcPts val="0"/>
              </a:spcBef>
              <a:spcAft>
                <a:spcPts val="0"/>
              </a:spcAft>
              <a:buClr>
                <a:schemeClr val="dk1"/>
              </a:buClr>
              <a:buSzPts val="2000"/>
              <a:buFont typeface="Arial"/>
              <a:buChar char="•"/>
            </a:pPr>
            <a:r>
              <a:rPr i="0" lang="en-IN" sz="3200" u="none" cap="none" strike="noStrike">
                <a:solidFill>
                  <a:schemeClr val="dk1"/>
                </a:solidFill>
                <a:latin typeface="Times New Roman"/>
                <a:ea typeface="Times New Roman"/>
                <a:cs typeface="Times New Roman"/>
                <a:sym typeface="Times New Roman"/>
              </a:rPr>
              <a:t>Motivation</a:t>
            </a:r>
            <a:endParaRPr sz="3200">
              <a:latin typeface="Times New Roman"/>
              <a:ea typeface="Times New Roman"/>
              <a:cs typeface="Times New Roman"/>
              <a:sym typeface="Times New Roman"/>
            </a:endParaRPr>
          </a:p>
          <a:p>
            <a:pPr indent="-285750" lvl="0" marL="285750" marR="0" rtl="0" algn="l">
              <a:lnSpc>
                <a:spcPct val="110000"/>
              </a:lnSpc>
              <a:spcBef>
                <a:spcPts val="0"/>
              </a:spcBef>
              <a:spcAft>
                <a:spcPts val="0"/>
              </a:spcAft>
              <a:buClr>
                <a:schemeClr val="dk1"/>
              </a:buClr>
              <a:buSzPts val="2000"/>
              <a:buFont typeface="Arial"/>
              <a:buChar char="•"/>
            </a:pPr>
            <a:r>
              <a:rPr i="0" lang="en-IN" sz="3200" u="none" cap="none" strike="noStrike">
                <a:solidFill>
                  <a:schemeClr val="dk1"/>
                </a:solidFill>
                <a:latin typeface="Times New Roman"/>
                <a:ea typeface="Times New Roman"/>
                <a:cs typeface="Times New Roman"/>
                <a:sym typeface="Times New Roman"/>
              </a:rPr>
              <a:t>Literature Survey</a:t>
            </a:r>
            <a:endParaRPr sz="3200">
              <a:latin typeface="Times New Roman"/>
              <a:ea typeface="Times New Roman"/>
              <a:cs typeface="Times New Roman"/>
              <a:sym typeface="Times New Roman"/>
            </a:endParaRPr>
          </a:p>
          <a:p>
            <a:pPr indent="-285750" lvl="0" marL="285750" marR="0" rtl="0" algn="l">
              <a:lnSpc>
                <a:spcPct val="110000"/>
              </a:lnSpc>
              <a:spcBef>
                <a:spcPts val="0"/>
              </a:spcBef>
              <a:spcAft>
                <a:spcPts val="0"/>
              </a:spcAft>
              <a:buClr>
                <a:schemeClr val="dk1"/>
              </a:buClr>
              <a:buSzPts val="2000"/>
              <a:buFont typeface="Arial"/>
              <a:buChar char="•"/>
            </a:pPr>
            <a:r>
              <a:rPr i="0" lang="en-IN" sz="3200" u="none" cap="none" strike="noStrike">
                <a:solidFill>
                  <a:schemeClr val="dk1"/>
                </a:solidFill>
                <a:latin typeface="Times New Roman"/>
                <a:ea typeface="Times New Roman"/>
                <a:cs typeface="Times New Roman"/>
                <a:sym typeface="Times New Roman"/>
              </a:rPr>
              <a:t>Research Gaps</a:t>
            </a:r>
            <a:endParaRPr sz="3200">
              <a:latin typeface="Times New Roman"/>
              <a:ea typeface="Times New Roman"/>
              <a:cs typeface="Times New Roman"/>
              <a:sym typeface="Times New Roman"/>
            </a:endParaRPr>
          </a:p>
          <a:p>
            <a:pPr indent="-285750" lvl="0" marL="285750" marR="0" rtl="0" algn="l">
              <a:lnSpc>
                <a:spcPct val="110000"/>
              </a:lnSpc>
              <a:spcBef>
                <a:spcPts val="0"/>
              </a:spcBef>
              <a:spcAft>
                <a:spcPts val="0"/>
              </a:spcAft>
              <a:buClr>
                <a:schemeClr val="dk1"/>
              </a:buClr>
              <a:buSzPts val="2000"/>
              <a:buFont typeface="Arial"/>
              <a:buChar char="•"/>
            </a:pPr>
            <a:r>
              <a:rPr i="0" lang="en-IN" sz="3200" u="none" cap="none" strike="noStrike">
                <a:solidFill>
                  <a:schemeClr val="dk1"/>
                </a:solidFill>
                <a:latin typeface="Times New Roman"/>
                <a:ea typeface="Times New Roman"/>
                <a:cs typeface="Times New Roman"/>
                <a:sym typeface="Times New Roman"/>
              </a:rPr>
              <a:t>Problem Statement</a:t>
            </a:r>
            <a:endParaRPr sz="3200">
              <a:latin typeface="Times New Roman"/>
              <a:ea typeface="Times New Roman"/>
              <a:cs typeface="Times New Roman"/>
              <a:sym typeface="Times New Roman"/>
            </a:endParaRPr>
          </a:p>
          <a:p>
            <a:pPr indent="-285750" lvl="0" marL="285750" marR="0" rtl="0" algn="l">
              <a:lnSpc>
                <a:spcPct val="110000"/>
              </a:lnSpc>
              <a:spcBef>
                <a:spcPts val="0"/>
              </a:spcBef>
              <a:spcAft>
                <a:spcPts val="0"/>
              </a:spcAft>
              <a:buClr>
                <a:schemeClr val="dk1"/>
              </a:buClr>
              <a:buSzPts val="2000"/>
              <a:buFont typeface="Arial"/>
              <a:buChar char="•"/>
            </a:pPr>
            <a:r>
              <a:rPr i="0" lang="en-IN" sz="3200" u="none" cap="none" strike="noStrike">
                <a:solidFill>
                  <a:schemeClr val="dk1"/>
                </a:solidFill>
                <a:latin typeface="Times New Roman"/>
                <a:ea typeface="Times New Roman"/>
                <a:cs typeface="Times New Roman"/>
                <a:sym typeface="Times New Roman"/>
              </a:rPr>
              <a:t>Objectives of the study</a:t>
            </a:r>
            <a:endParaRPr/>
          </a:p>
        </p:txBody>
      </p:sp>
      <p:sp>
        <p:nvSpPr>
          <p:cNvPr id="113" name="Google Shape;113;p2"/>
          <p:cNvSpPr txBox="1"/>
          <p:nvPr>
            <p:ph idx="2" type="body"/>
          </p:nvPr>
        </p:nvSpPr>
        <p:spPr>
          <a:xfrm>
            <a:off x="6325848" y="1845735"/>
            <a:ext cx="4829831" cy="4023360"/>
          </a:xfrm>
          <a:prstGeom prst="rect">
            <a:avLst/>
          </a:prstGeom>
          <a:noFill/>
          <a:ln>
            <a:noFill/>
          </a:ln>
        </p:spPr>
        <p:txBody>
          <a:bodyPr anchorCtr="0" anchor="t" bIns="45700" lIns="0" spcFirstLastPara="1" rIns="0" wrap="square" tIns="45700">
            <a:normAutofit/>
          </a:bodyPr>
          <a:lstStyle/>
          <a:p>
            <a:pPr indent="-285750" lvl="0" marL="285750" rtl="0" algn="l">
              <a:lnSpc>
                <a:spcPct val="110000"/>
              </a:lnSpc>
              <a:spcBef>
                <a:spcPts val="0"/>
              </a:spcBef>
              <a:spcAft>
                <a:spcPts val="0"/>
              </a:spcAft>
              <a:buClr>
                <a:schemeClr val="dk1"/>
              </a:buClr>
              <a:buSzPts val="2000"/>
              <a:buFont typeface="Arial"/>
              <a:buChar char="•"/>
            </a:pPr>
            <a:r>
              <a:rPr lang="en-IN" sz="3000">
                <a:solidFill>
                  <a:schemeClr val="dk1"/>
                </a:solidFill>
                <a:latin typeface="Times New Roman"/>
                <a:ea typeface="Times New Roman"/>
                <a:cs typeface="Times New Roman"/>
                <a:sym typeface="Times New Roman"/>
              </a:rPr>
              <a:t>System Analysis</a:t>
            </a:r>
            <a:endParaRPr i="0" sz="30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000"/>
              <a:buFont typeface="Arial"/>
              <a:buChar char="•"/>
            </a:pPr>
            <a:r>
              <a:rPr i="0" lang="en-IN" sz="3000" u="none" cap="none" strike="noStrike">
                <a:solidFill>
                  <a:schemeClr val="dk1"/>
                </a:solidFill>
                <a:latin typeface="Times New Roman"/>
                <a:ea typeface="Times New Roman"/>
                <a:cs typeface="Times New Roman"/>
                <a:sym typeface="Times New Roman"/>
              </a:rPr>
              <a:t>Dataset description</a:t>
            </a:r>
            <a:endParaRPr sz="30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000"/>
              <a:buFont typeface="Arial"/>
              <a:buChar char="•"/>
            </a:pPr>
            <a:r>
              <a:rPr i="0" lang="en-IN" sz="3000" u="none" cap="none" strike="noStrike">
                <a:solidFill>
                  <a:schemeClr val="dk1"/>
                </a:solidFill>
                <a:latin typeface="Times New Roman"/>
                <a:ea typeface="Times New Roman"/>
                <a:cs typeface="Times New Roman"/>
                <a:sym typeface="Times New Roman"/>
              </a:rPr>
              <a:t>System Design</a:t>
            </a:r>
            <a:endParaRPr/>
          </a:p>
          <a:p>
            <a:pPr indent="-285750" lvl="0" marL="285750" rtl="0" algn="l">
              <a:lnSpc>
                <a:spcPct val="100000"/>
              </a:lnSpc>
              <a:spcBef>
                <a:spcPts val="0"/>
              </a:spcBef>
              <a:spcAft>
                <a:spcPts val="0"/>
              </a:spcAft>
              <a:buClr>
                <a:schemeClr val="dk1"/>
              </a:buClr>
              <a:buSzPts val="2000"/>
              <a:buFont typeface="Arial"/>
              <a:buChar char="•"/>
            </a:pPr>
            <a:r>
              <a:rPr lang="en-IN" sz="3000">
                <a:latin typeface="Times New Roman"/>
                <a:ea typeface="Times New Roman"/>
                <a:cs typeface="Times New Roman"/>
                <a:sym typeface="Times New Roman"/>
              </a:rPr>
              <a:t>Methodology</a:t>
            </a:r>
            <a:endParaRPr/>
          </a:p>
          <a:p>
            <a:pPr indent="-285750" lvl="0" marL="285750" marR="0" rtl="0" algn="l">
              <a:lnSpc>
                <a:spcPct val="100000"/>
              </a:lnSpc>
              <a:spcBef>
                <a:spcPts val="0"/>
              </a:spcBef>
              <a:spcAft>
                <a:spcPts val="0"/>
              </a:spcAft>
              <a:buClr>
                <a:schemeClr val="dk1"/>
              </a:buClr>
              <a:buSzPts val="2000"/>
              <a:buFont typeface="Arial"/>
              <a:buChar char="•"/>
            </a:pPr>
            <a:r>
              <a:rPr lang="en-IN" sz="3000">
                <a:solidFill>
                  <a:schemeClr val="dk1"/>
                </a:solidFill>
                <a:latin typeface="Times New Roman"/>
                <a:ea typeface="Times New Roman"/>
                <a:cs typeface="Times New Roman"/>
                <a:sym typeface="Times New Roman"/>
              </a:rPr>
              <a:t>Testing</a:t>
            </a:r>
            <a:endParaRPr/>
          </a:p>
          <a:p>
            <a:pPr indent="-285750" lvl="0" marL="285750" marR="0" rtl="0" algn="l">
              <a:lnSpc>
                <a:spcPct val="100000"/>
              </a:lnSpc>
              <a:spcBef>
                <a:spcPts val="0"/>
              </a:spcBef>
              <a:spcAft>
                <a:spcPts val="0"/>
              </a:spcAft>
              <a:buClr>
                <a:schemeClr val="dk1"/>
              </a:buClr>
              <a:buSzPts val="2000"/>
              <a:buFont typeface="Arial"/>
              <a:buChar char="•"/>
            </a:pPr>
            <a:r>
              <a:rPr lang="en-IN" sz="3000">
                <a:solidFill>
                  <a:schemeClr val="dk1"/>
                </a:solidFill>
                <a:latin typeface="Times New Roman"/>
                <a:ea typeface="Times New Roman"/>
                <a:cs typeface="Times New Roman"/>
                <a:sym typeface="Times New Roman"/>
              </a:rPr>
              <a:t>Results</a:t>
            </a:r>
            <a:endParaRPr/>
          </a:p>
          <a:p>
            <a:pPr indent="-285750" lvl="0" marL="285750" marR="0" rtl="0" algn="l">
              <a:lnSpc>
                <a:spcPct val="100000"/>
              </a:lnSpc>
              <a:spcBef>
                <a:spcPts val="0"/>
              </a:spcBef>
              <a:spcAft>
                <a:spcPts val="0"/>
              </a:spcAft>
              <a:buClr>
                <a:schemeClr val="dk1"/>
              </a:buClr>
              <a:buSzPts val="2000"/>
              <a:buFont typeface="Arial"/>
              <a:buChar char="•"/>
            </a:pPr>
            <a:r>
              <a:rPr lang="en-IN" sz="3000">
                <a:solidFill>
                  <a:schemeClr val="dk1"/>
                </a:solidFill>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2000"/>
              <a:buFont typeface="Arial"/>
              <a:buChar char="•"/>
            </a:pPr>
            <a:r>
              <a:rPr i="0" lang="en-IN" sz="3000" u="none" cap="none" strike="noStrike">
                <a:solidFill>
                  <a:schemeClr val="dk1"/>
                </a:solidFill>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a:p>
            <a:pPr indent="-228600" lvl="0" marL="457200" rtl="0" algn="l">
              <a:lnSpc>
                <a:spcPct val="100000"/>
              </a:lnSpc>
              <a:spcBef>
                <a:spcPts val="1200"/>
              </a:spcBef>
              <a:spcAft>
                <a:spcPts val="0"/>
              </a:spcAft>
              <a:buSzPts val="1800"/>
              <a:buNone/>
            </a:pPr>
            <a:r>
              <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nvSpPr>
        <p:spPr>
          <a:xfrm>
            <a:off x="569843" y="543339"/>
            <a:ext cx="2292627"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DFD Level 1:</a:t>
            </a:r>
            <a:endParaRPr b="0" i="0" sz="1800" u="none" cap="none" strike="noStrike">
              <a:solidFill>
                <a:srgbClr val="000000"/>
              </a:solidFill>
              <a:latin typeface="Times New Roman"/>
              <a:ea typeface="Times New Roman"/>
              <a:cs typeface="Times New Roman"/>
              <a:sym typeface="Times New Roman"/>
            </a:endParaRPr>
          </a:p>
        </p:txBody>
      </p:sp>
      <p:pic>
        <p:nvPicPr>
          <p:cNvPr id="229" name="Google Shape;229;p22"/>
          <p:cNvPicPr preferRelativeResize="0"/>
          <p:nvPr/>
        </p:nvPicPr>
        <p:blipFill rotWithShape="1">
          <a:blip r:embed="rId3">
            <a:alphaModFix/>
          </a:blip>
          <a:srcRect b="0" l="0" r="0" t="0"/>
          <a:stretch/>
        </p:blipFill>
        <p:spPr>
          <a:xfrm>
            <a:off x="1633492" y="1004962"/>
            <a:ext cx="9525740" cy="4770327"/>
          </a:xfrm>
          <a:prstGeom prst="rect">
            <a:avLst/>
          </a:prstGeom>
          <a:noFill/>
          <a:ln>
            <a:noFill/>
          </a:ln>
        </p:spPr>
      </p:pic>
      <p:sp>
        <p:nvSpPr>
          <p:cNvPr id="230" name="Google Shape;230;p22"/>
          <p:cNvSpPr/>
          <p:nvPr/>
        </p:nvSpPr>
        <p:spPr>
          <a:xfrm>
            <a:off x="4825333" y="5663205"/>
            <a:ext cx="2018501" cy="369332"/>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Fig.4:Level 1 DFD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nvSpPr>
        <p:spPr>
          <a:xfrm>
            <a:off x="689113" y="702365"/>
            <a:ext cx="2568437"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Use case diagram</a:t>
            </a:r>
            <a:r>
              <a:rPr b="1" i="0" lang="en-IN"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36" name="Google Shape;236;p23"/>
          <p:cNvPicPr preferRelativeResize="0"/>
          <p:nvPr/>
        </p:nvPicPr>
        <p:blipFill rotWithShape="1">
          <a:blip r:embed="rId3">
            <a:alphaModFix/>
          </a:blip>
          <a:srcRect b="0" l="0" r="0" t="0"/>
          <a:stretch/>
        </p:blipFill>
        <p:spPr>
          <a:xfrm>
            <a:off x="2974019" y="976544"/>
            <a:ext cx="6134469" cy="4840093"/>
          </a:xfrm>
          <a:prstGeom prst="rect">
            <a:avLst/>
          </a:prstGeom>
          <a:noFill/>
          <a:ln>
            <a:noFill/>
          </a:ln>
        </p:spPr>
      </p:pic>
      <p:sp>
        <p:nvSpPr>
          <p:cNvPr id="237" name="Google Shape;237;p23"/>
          <p:cNvSpPr/>
          <p:nvPr/>
        </p:nvSpPr>
        <p:spPr>
          <a:xfrm>
            <a:off x="5529227" y="5869611"/>
            <a:ext cx="2133918" cy="338554"/>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IN" sz="1600" u="none" cap="none" strike="noStrike">
                <a:solidFill>
                  <a:schemeClr val="dk1"/>
                </a:solidFill>
                <a:latin typeface="Times New Roman"/>
                <a:ea typeface="Times New Roman"/>
                <a:cs typeface="Times New Roman"/>
                <a:sym typeface="Times New Roman"/>
              </a:rPr>
              <a:t>Fig.5:Use case diagram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nvSpPr>
        <p:spPr>
          <a:xfrm>
            <a:off x="424070" y="384313"/>
            <a:ext cx="2676939"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Sequence Diagram</a:t>
            </a:r>
            <a:r>
              <a:rPr b="1" i="0" lang="en-IN"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243" name="Google Shape;243;p24"/>
          <p:cNvPicPr preferRelativeResize="0"/>
          <p:nvPr/>
        </p:nvPicPr>
        <p:blipFill rotWithShape="1">
          <a:blip r:embed="rId3">
            <a:alphaModFix/>
          </a:blip>
          <a:srcRect b="0" l="0" r="0" t="0"/>
          <a:stretch/>
        </p:blipFill>
        <p:spPr>
          <a:xfrm>
            <a:off x="352424" y="753645"/>
            <a:ext cx="11684677" cy="5347352"/>
          </a:xfrm>
          <a:prstGeom prst="rect">
            <a:avLst/>
          </a:prstGeom>
          <a:noFill/>
          <a:ln>
            <a:noFill/>
          </a:ln>
        </p:spPr>
      </p:pic>
      <p:sp>
        <p:nvSpPr>
          <p:cNvPr id="244" name="Google Shape;244;p24"/>
          <p:cNvSpPr/>
          <p:nvPr/>
        </p:nvSpPr>
        <p:spPr>
          <a:xfrm>
            <a:off x="4819013" y="5947108"/>
            <a:ext cx="2815194" cy="307777"/>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Fig.6:Sequence diagram for System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nvSpPr>
        <p:spPr>
          <a:xfrm>
            <a:off x="516835" y="490330"/>
            <a:ext cx="2960883"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Times New Roman"/>
                <a:ea typeface="Times New Roman"/>
                <a:cs typeface="Times New Roman"/>
                <a:sym typeface="Times New Roman"/>
              </a:rPr>
              <a:t>Activity Diagram:</a:t>
            </a:r>
            <a:endParaRPr b="0" i="0" sz="1800" u="none" cap="none" strike="noStrike">
              <a:solidFill>
                <a:srgbClr val="000000"/>
              </a:solidFill>
              <a:latin typeface="Times New Roman"/>
              <a:ea typeface="Times New Roman"/>
              <a:cs typeface="Times New Roman"/>
              <a:sym typeface="Times New Roman"/>
            </a:endParaRPr>
          </a:p>
        </p:txBody>
      </p:sp>
      <p:pic>
        <p:nvPicPr>
          <p:cNvPr id="250" name="Google Shape;250;p25"/>
          <p:cNvPicPr preferRelativeResize="0"/>
          <p:nvPr/>
        </p:nvPicPr>
        <p:blipFill rotWithShape="1">
          <a:blip r:embed="rId3">
            <a:alphaModFix/>
          </a:blip>
          <a:srcRect b="0" l="0" r="0" t="0"/>
          <a:stretch/>
        </p:blipFill>
        <p:spPr>
          <a:xfrm>
            <a:off x="3595189" y="721142"/>
            <a:ext cx="3735544" cy="5022710"/>
          </a:xfrm>
          <a:prstGeom prst="rect">
            <a:avLst/>
          </a:prstGeom>
          <a:noFill/>
          <a:ln>
            <a:noFill/>
          </a:ln>
        </p:spPr>
      </p:pic>
      <p:sp>
        <p:nvSpPr>
          <p:cNvPr id="251" name="Google Shape;251;p25"/>
          <p:cNvSpPr/>
          <p:nvPr/>
        </p:nvSpPr>
        <p:spPr>
          <a:xfrm>
            <a:off x="4277474" y="5829370"/>
            <a:ext cx="2754280" cy="307777"/>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Fig.7:Activity Diagram for System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Methodology</a:t>
            </a:r>
            <a:endParaRPr/>
          </a:p>
        </p:txBody>
      </p:sp>
      <p:sp>
        <p:nvSpPr>
          <p:cNvPr id="257" name="Google Shape;257;p14"/>
          <p:cNvSpPr txBox="1"/>
          <p:nvPr>
            <p:ph idx="1" type="body"/>
          </p:nvPr>
        </p:nvSpPr>
        <p:spPr>
          <a:xfrm>
            <a:off x="1097280" y="1845733"/>
            <a:ext cx="10058400" cy="4290023"/>
          </a:xfrm>
          <a:prstGeom prst="rect">
            <a:avLst/>
          </a:prstGeom>
          <a:noFill/>
          <a:ln>
            <a:noFill/>
          </a:ln>
        </p:spPr>
        <p:txBody>
          <a:bodyPr anchorCtr="0" anchor="t" bIns="45700" lIns="0" spcFirstLastPara="1" rIns="0" wrap="square" tIns="45700">
            <a:normAutofit fontScale="92500" lnSpcReduction="20000"/>
          </a:bodyPr>
          <a:lstStyle/>
          <a:p>
            <a:pPr indent="-117475" lvl="0" marL="91440" rtl="0" algn="just">
              <a:lnSpc>
                <a:spcPct val="115000"/>
              </a:lnSpc>
              <a:spcBef>
                <a:spcPts val="0"/>
              </a:spcBef>
              <a:spcAft>
                <a:spcPts val="0"/>
              </a:spcAft>
              <a:buSzPct val="100000"/>
              <a:buChar char=" "/>
            </a:pPr>
            <a:r>
              <a:rPr lang="en-IN">
                <a:latin typeface="Times New Roman"/>
                <a:ea typeface="Times New Roman"/>
                <a:cs typeface="Times New Roman"/>
                <a:sym typeface="Times New Roman"/>
              </a:rPr>
              <a:t> </a:t>
            </a:r>
            <a:r>
              <a:rPr lang="en-IN" sz="2600">
                <a:latin typeface="Times New Roman"/>
                <a:ea typeface="Times New Roman"/>
                <a:cs typeface="Times New Roman"/>
                <a:sym typeface="Times New Roman"/>
              </a:rPr>
              <a:t>We considered 3 different datasets and combined them to become a large dataset. The primary step of any model building will be pre-processing of the data. The pre-processing of data means converting the raw data into required form so that the analyzation becomes easy. The preprocessing and data augmentation is done by image data generator. The augmented images are then sent for feature selection. In the feature extraction and classification we are using  Convolutional neural network. As we know neural networks are composed of many layers like convolution,pooling, fully-connected layers etc., And also have activation functions. CNN takes image as input for training. This may improve the prediction accuracy of the model. Based on the  amount of pressure, the stage of the glaucoma can be determined.</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20"/>
          <p:cNvPicPr preferRelativeResize="0"/>
          <p:nvPr/>
        </p:nvPicPr>
        <p:blipFill rotWithShape="1">
          <a:blip r:embed="rId3">
            <a:alphaModFix/>
          </a:blip>
          <a:srcRect b="0" l="0" r="0" t="0"/>
          <a:stretch/>
        </p:blipFill>
        <p:spPr>
          <a:xfrm>
            <a:off x="840373" y="1056442"/>
            <a:ext cx="10582275" cy="3469568"/>
          </a:xfrm>
          <a:prstGeom prst="rect">
            <a:avLst/>
          </a:prstGeom>
          <a:noFill/>
          <a:ln>
            <a:noFill/>
          </a:ln>
        </p:spPr>
      </p:pic>
      <p:sp>
        <p:nvSpPr>
          <p:cNvPr id="263" name="Google Shape;263;p20"/>
          <p:cNvSpPr/>
          <p:nvPr/>
        </p:nvSpPr>
        <p:spPr>
          <a:xfrm>
            <a:off x="4518829" y="4766560"/>
            <a:ext cx="2396810" cy="369332"/>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Fig.9: Proposed System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1800"/>
              <a:buNone/>
            </a:pPr>
            <a:r>
              <a:rPr b="1" lang="en-IN">
                <a:latin typeface="Times New Roman"/>
                <a:ea typeface="Times New Roman"/>
                <a:cs typeface="Times New Roman"/>
                <a:sym typeface="Times New Roman"/>
              </a:rPr>
              <a:t>Results </a:t>
            </a:r>
            <a:endParaRPr/>
          </a:p>
        </p:txBody>
      </p:sp>
      <p:sp>
        <p:nvSpPr>
          <p:cNvPr id="269" name="Google Shape;269;p41"/>
          <p:cNvSpPr txBox="1"/>
          <p:nvPr>
            <p:ph idx="1" type="body"/>
          </p:nvPr>
        </p:nvSpPr>
        <p:spPr>
          <a:xfrm>
            <a:off x="5681272" y="1845734"/>
            <a:ext cx="5474408" cy="4023360"/>
          </a:xfrm>
          <a:prstGeom prst="rect">
            <a:avLst/>
          </a:prstGeom>
          <a:noFill/>
          <a:ln>
            <a:noFill/>
          </a:ln>
        </p:spPr>
        <p:txBody>
          <a:bodyPr anchorCtr="0" anchor="t" bIns="45700" lIns="0" spcFirstLastPara="1" rIns="0" wrap="square" tIns="45700">
            <a:normAutofit/>
          </a:bodyPr>
          <a:lstStyle/>
          <a:p>
            <a:pPr indent="-342900" lvl="0" marL="457200" rtl="0" algn="just">
              <a:lnSpc>
                <a:spcPct val="90000"/>
              </a:lnSpc>
              <a:spcBef>
                <a:spcPts val="1200"/>
              </a:spcBef>
              <a:spcAft>
                <a:spcPts val="0"/>
              </a:spcAft>
              <a:buSzPts val="1800"/>
              <a:buChar char=" "/>
            </a:pPr>
            <a:r>
              <a:rPr lang="en-IN" sz="2400">
                <a:solidFill>
                  <a:srgbClr val="000000"/>
                </a:solidFill>
                <a:latin typeface="Times New Roman"/>
                <a:ea typeface="Times New Roman"/>
                <a:cs typeface="Times New Roman"/>
                <a:sym typeface="Times New Roman"/>
              </a:rPr>
              <a:t>From the figure, we can observe many troughs and depths in the plotted graph. Since we are having 150 epochs, the accuracy at each epoch is plotted in the graph and we can see that after 100 epochs there is a sudden drop in accuracy and when we increase the epochs there we can see a steady increase in the model's accuracy. This will give us a better insight into the model's performance. </a:t>
            </a:r>
            <a:endParaRPr sz="2400">
              <a:latin typeface="Times New Roman"/>
              <a:ea typeface="Times New Roman"/>
              <a:cs typeface="Times New Roman"/>
              <a:sym typeface="Times New Roman"/>
            </a:endParaRPr>
          </a:p>
          <a:p>
            <a:pPr indent="-228600" lvl="0" marL="457200" rtl="0" algn="just">
              <a:lnSpc>
                <a:spcPct val="90000"/>
              </a:lnSpc>
              <a:spcBef>
                <a:spcPts val="1200"/>
              </a:spcBef>
              <a:spcAft>
                <a:spcPts val="0"/>
              </a:spcAft>
              <a:buSzPts val="1800"/>
              <a:buNone/>
            </a:pPr>
            <a:r>
              <a:t/>
            </a:r>
            <a:endParaRPr sz="2800">
              <a:latin typeface="Times New Roman"/>
              <a:ea typeface="Times New Roman"/>
              <a:cs typeface="Times New Roman"/>
              <a:sym typeface="Times New Roman"/>
            </a:endParaRPr>
          </a:p>
        </p:txBody>
      </p:sp>
      <p:pic>
        <p:nvPicPr>
          <p:cNvPr id="270" name="Google Shape;270;p41"/>
          <p:cNvPicPr preferRelativeResize="0"/>
          <p:nvPr/>
        </p:nvPicPr>
        <p:blipFill rotWithShape="1">
          <a:blip r:embed="rId3">
            <a:alphaModFix/>
          </a:blip>
          <a:srcRect b="3479" l="3006" r="-1" t="0"/>
          <a:stretch/>
        </p:blipFill>
        <p:spPr>
          <a:xfrm>
            <a:off x="1097280" y="1845734"/>
            <a:ext cx="4401773" cy="40233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nvSpPr>
        <p:spPr>
          <a:xfrm>
            <a:off x="1097279" y="567394"/>
            <a:ext cx="10058400" cy="1047522"/>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Proposed Model’s loss at each epoch</a:t>
            </a:r>
            <a:endParaRPr b="0" i="0" sz="7200" u="none" cap="none" strike="noStrike">
              <a:solidFill>
                <a:srgbClr val="000000"/>
              </a:solidFill>
              <a:latin typeface="Arial"/>
              <a:ea typeface="Arial"/>
              <a:cs typeface="Arial"/>
              <a:sym typeface="Arial"/>
            </a:endParaRPr>
          </a:p>
        </p:txBody>
      </p:sp>
      <p:sp>
        <p:nvSpPr>
          <p:cNvPr id="276" name="Google Shape;276;p42"/>
          <p:cNvSpPr txBox="1"/>
          <p:nvPr/>
        </p:nvSpPr>
        <p:spPr>
          <a:xfrm>
            <a:off x="5726243" y="1657664"/>
            <a:ext cx="5429437" cy="402336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rPr b="0" i="0" lang="en-IN" sz="2400" u="none" cap="none" strike="noStrike">
                <a:solidFill>
                  <a:srgbClr val="000000"/>
                </a:solidFill>
                <a:latin typeface="Times New Roman"/>
                <a:ea typeface="Times New Roman"/>
                <a:cs typeface="Times New Roman"/>
                <a:sym typeface="Times New Roman"/>
              </a:rPr>
              <a:t>The figure depicts the different values of loss at each epoch. As we have discussed earlier, there is a sudden drop in the accuracy as the loss function value is varied. This graph of loss function helps us to predict the issues that occur with learning. These issues can lead to underfitting or an overfitted model.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pic>
        <p:nvPicPr>
          <p:cNvPr id="277" name="Google Shape;277;p42"/>
          <p:cNvPicPr preferRelativeResize="0"/>
          <p:nvPr/>
        </p:nvPicPr>
        <p:blipFill rotWithShape="1">
          <a:blip r:embed="rId3">
            <a:alphaModFix/>
          </a:blip>
          <a:srcRect b="0" l="0" r="0" t="0"/>
          <a:stretch/>
        </p:blipFill>
        <p:spPr>
          <a:xfrm>
            <a:off x="1097279" y="1614916"/>
            <a:ext cx="4520013" cy="416532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nvSpPr>
        <p:spPr>
          <a:xfrm>
            <a:off x="1097280" y="559292"/>
            <a:ext cx="10058400" cy="1056443"/>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Classification Report</a:t>
            </a:r>
            <a:endParaRPr/>
          </a:p>
        </p:txBody>
      </p:sp>
      <p:sp>
        <p:nvSpPr>
          <p:cNvPr id="283" name="Google Shape;283;p43"/>
          <p:cNvSpPr txBox="1"/>
          <p:nvPr/>
        </p:nvSpPr>
        <p:spPr>
          <a:xfrm>
            <a:off x="6250898" y="1819922"/>
            <a:ext cx="4904781" cy="4049172"/>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rPr b="0" i="0" lang="en-IN" sz="2000" u="none" cap="none" strike="noStrike">
                <a:solidFill>
                  <a:srgbClr val="000000"/>
                </a:solidFill>
                <a:latin typeface="Times New Roman"/>
                <a:ea typeface="Times New Roman"/>
                <a:cs typeface="Times New Roman"/>
                <a:sym typeface="Times New Roman"/>
              </a:rPr>
              <a:t>The classification report here instigates the fact that this model which achieved an accuracy of 98.47% with an integrated dataset is to be noted and this is the first ever model to achieve this. All the existing studies have achieved the results by working on small datasets whereas the proposed model has a large dataset. The CNN here can process even on low quality images. The dataset created is a balanced dataset with proportionate number of glaucoma and normal images.</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3600" u="none" cap="none" strike="noStrike">
              <a:solidFill>
                <a:srgbClr val="000000"/>
              </a:solidFill>
              <a:latin typeface="Times New Roman"/>
              <a:ea typeface="Times New Roman"/>
              <a:cs typeface="Times New Roman"/>
              <a:sym typeface="Times New Roman"/>
            </a:endParaRPr>
          </a:p>
        </p:txBody>
      </p:sp>
      <p:pic>
        <p:nvPicPr>
          <p:cNvPr id="284" name="Google Shape;284;p43"/>
          <p:cNvPicPr preferRelativeResize="0"/>
          <p:nvPr/>
        </p:nvPicPr>
        <p:blipFill rotWithShape="1">
          <a:blip r:embed="rId3">
            <a:alphaModFix/>
          </a:blip>
          <a:srcRect b="0" l="0" r="0" t="0"/>
          <a:stretch/>
        </p:blipFill>
        <p:spPr>
          <a:xfrm>
            <a:off x="1036321" y="1819922"/>
            <a:ext cx="5214577" cy="41761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1800"/>
              <a:buNone/>
            </a:pPr>
            <a:r>
              <a:rPr b="1" lang="en-IN">
                <a:latin typeface="Times New Roman"/>
                <a:ea typeface="Times New Roman"/>
                <a:cs typeface="Times New Roman"/>
                <a:sym typeface="Times New Roman"/>
              </a:rPr>
              <a:t>Comparison of proposed model with the existing models</a:t>
            </a:r>
            <a:r>
              <a:rPr lang="en-IN"/>
              <a:t> </a:t>
            </a:r>
            <a:endParaRPr/>
          </a:p>
        </p:txBody>
      </p:sp>
      <p:pic>
        <p:nvPicPr>
          <p:cNvPr id="290" name="Google Shape;290;p44"/>
          <p:cNvPicPr preferRelativeResize="0"/>
          <p:nvPr/>
        </p:nvPicPr>
        <p:blipFill rotWithShape="1">
          <a:blip r:embed="rId3">
            <a:alphaModFix/>
          </a:blip>
          <a:srcRect b="0" l="0" r="0" t="0"/>
          <a:stretch/>
        </p:blipFill>
        <p:spPr>
          <a:xfrm>
            <a:off x="1473692" y="1903752"/>
            <a:ext cx="9681987" cy="3919999"/>
          </a:xfrm>
          <a:prstGeom prst="rect">
            <a:avLst/>
          </a:prstGeom>
          <a:noFill/>
          <a:ln>
            <a:noFill/>
          </a:ln>
        </p:spPr>
      </p:pic>
      <p:sp>
        <p:nvSpPr>
          <p:cNvPr id="291" name="Google Shape;291;p44"/>
          <p:cNvSpPr/>
          <p:nvPr/>
        </p:nvSpPr>
        <p:spPr>
          <a:xfrm>
            <a:off x="3757179" y="5894024"/>
            <a:ext cx="471315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Fig 10:Comparative study of Performance measure(Accuracy).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Abstract</a:t>
            </a:r>
            <a:endParaRPr/>
          </a:p>
        </p:txBody>
      </p:sp>
      <p:sp>
        <p:nvSpPr>
          <p:cNvPr id="119" name="Google Shape;119;p3"/>
          <p:cNvSpPr txBox="1"/>
          <p:nvPr>
            <p:ph idx="1" type="body"/>
          </p:nvPr>
        </p:nvSpPr>
        <p:spPr>
          <a:xfrm>
            <a:off x="1097280" y="1845734"/>
            <a:ext cx="10058400" cy="4422544"/>
          </a:xfrm>
          <a:prstGeom prst="rect">
            <a:avLst/>
          </a:prstGeom>
          <a:noFill/>
          <a:ln>
            <a:noFill/>
          </a:ln>
        </p:spPr>
        <p:txBody>
          <a:bodyPr anchorCtr="0" anchor="t" bIns="45700" lIns="0" spcFirstLastPara="1" rIns="0" wrap="square" tIns="45700">
            <a:noAutofit/>
          </a:bodyPr>
          <a:lstStyle/>
          <a:p>
            <a:pPr indent="0" lvl="0" marL="197485" rtl="0" algn="just">
              <a:lnSpc>
                <a:spcPct val="100000"/>
              </a:lnSpc>
              <a:spcBef>
                <a:spcPts val="1200"/>
              </a:spcBef>
              <a:spcAft>
                <a:spcPts val="800"/>
              </a:spcAft>
              <a:buSzPts val="1800"/>
              <a:buNone/>
            </a:pPr>
            <a:r>
              <a:rPr lang="en-IN" sz="1900">
                <a:solidFill>
                  <a:schemeClr val="dk1"/>
                </a:solidFill>
                <a:latin typeface="Times New Roman"/>
                <a:ea typeface="Times New Roman"/>
                <a:cs typeface="Times New Roman"/>
                <a:sym typeface="Times New Roman"/>
              </a:rPr>
              <a:t>Glaucoma is the term used to describe either the accumulated loss of retinal cells inside the optic nerve or the gradual visual loss brought on by optic neuropathy. Glaucoma is a disease that relates to the vision of the human eye. This disease is considered an irreversible disease that results in vision deterioration. They don't have any early warning indications of this glaucoma. We might not notice a change in your vision because the effect is so subtle. Many deep learning (DL) models have been developed for the proper detection of glaucoma so far. So, we present an architecture for proper glaucoma detection based on deep learning by making use of the convolutional neural network (CNN). The differentiation between the patterns formed for glaucoma and non-glaucoma can find out with the use of CNN. The CNN provides a hierarchical structure of the images for differentiation. Utilizing the current method, the sickness is detected. Whether a patient has glaucoma or not is determined by the optic cup to the disc ratio. The diagnosis is enhanced by the integration of an image data generator method of data augmentation. The outcomes demonstrate that the proposed model, which outperformed many other existing algorithms, attained 98.47% accuracy.</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1800"/>
              <a:buNone/>
            </a:pPr>
            <a:r>
              <a:rPr b="1" lang="en-IN">
                <a:latin typeface="Times New Roman"/>
                <a:ea typeface="Times New Roman"/>
                <a:cs typeface="Times New Roman"/>
                <a:sym typeface="Times New Roman"/>
              </a:rPr>
              <a:t>Testing</a:t>
            </a:r>
            <a:endParaRPr/>
          </a:p>
        </p:txBody>
      </p:sp>
      <p:sp>
        <p:nvSpPr>
          <p:cNvPr id="297" name="Google Shape;297;p4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114300" rtl="0" algn="l">
              <a:lnSpc>
                <a:spcPct val="90000"/>
              </a:lnSpc>
              <a:spcBef>
                <a:spcPts val="1200"/>
              </a:spcBef>
              <a:spcAft>
                <a:spcPts val="0"/>
              </a:spcAft>
              <a:buSzPts val="1800"/>
              <a:buNone/>
            </a:pPr>
            <a:r>
              <a:rPr lang="en-IN">
                <a:latin typeface="Times New Roman"/>
                <a:ea typeface="Times New Roman"/>
                <a:cs typeface="Times New Roman"/>
                <a:sym typeface="Times New Roman"/>
              </a:rPr>
              <a:t> </a:t>
            </a:r>
            <a:r>
              <a:rPr b="1" lang="en-IN" sz="2400">
                <a:solidFill>
                  <a:schemeClr val="dk1"/>
                </a:solidFill>
                <a:latin typeface="Times New Roman"/>
                <a:ea typeface="Times New Roman"/>
                <a:cs typeface="Times New Roman"/>
                <a:sym typeface="Times New Roman"/>
              </a:rPr>
              <a:t>Unit Testing</a:t>
            </a:r>
            <a:endParaRPr/>
          </a:p>
          <a:p>
            <a:pPr indent="-228600" lvl="0" marL="457200" rtl="0" algn="l">
              <a:lnSpc>
                <a:spcPct val="90000"/>
              </a:lnSpc>
              <a:spcBef>
                <a:spcPts val="1200"/>
              </a:spcBef>
              <a:spcAft>
                <a:spcPts val="0"/>
              </a:spcAft>
              <a:buSzPts val="1800"/>
              <a:buNone/>
            </a:pPr>
            <a:r>
              <a:t/>
            </a:r>
            <a:endParaRPr>
              <a:latin typeface="Times New Roman"/>
              <a:ea typeface="Times New Roman"/>
              <a:cs typeface="Times New Roman"/>
              <a:sym typeface="Times New Roman"/>
            </a:endParaRPr>
          </a:p>
        </p:txBody>
      </p:sp>
      <p:graphicFrame>
        <p:nvGraphicFramePr>
          <p:cNvPr id="298" name="Google Shape;298;p45"/>
          <p:cNvGraphicFramePr/>
          <p:nvPr/>
        </p:nvGraphicFramePr>
        <p:xfrm>
          <a:off x="1348354" y="2526223"/>
          <a:ext cx="3000000" cy="3000000"/>
        </p:xfrm>
        <a:graphic>
          <a:graphicData uri="http://schemas.openxmlformats.org/drawingml/2006/table">
            <a:tbl>
              <a:tblPr>
                <a:noFill/>
                <a:tableStyleId>{932C8BC4-955E-4395-AE42-9F2E4F82584B}</a:tableStyleId>
              </a:tblPr>
              <a:tblGrid>
                <a:gridCol w="1073125"/>
                <a:gridCol w="1833600"/>
                <a:gridCol w="1935275"/>
                <a:gridCol w="1744900"/>
                <a:gridCol w="1461475"/>
                <a:gridCol w="1758950"/>
              </a:tblGrid>
              <a:tr h="1144075">
                <a:tc>
                  <a:txBody>
                    <a:bodyPr/>
                    <a:lstStyle/>
                    <a:p>
                      <a:pPr indent="0" lvl="0" marL="0" marR="0" rtl="0" algn="l">
                        <a:lnSpc>
                          <a:spcPct val="107000"/>
                        </a:lnSpc>
                        <a:spcBef>
                          <a:spcPts val="0"/>
                        </a:spcBef>
                        <a:spcAft>
                          <a:spcPts val="0"/>
                        </a:spcAft>
                        <a:buNone/>
                      </a:pPr>
                      <a:r>
                        <a:rPr b="1" lang="en-IN" sz="1800" u="none" cap="none" strike="noStrike">
                          <a:solidFill>
                            <a:srgbClr val="000000"/>
                          </a:solidFill>
                          <a:latin typeface="Times New Roman"/>
                          <a:ea typeface="Times New Roman"/>
                          <a:cs typeface="Times New Roman"/>
                          <a:sym typeface="Times New Roman"/>
                        </a:rPr>
                        <a:t>TEST CASE ID</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n-IN" sz="1800" u="none" cap="none" strike="noStrike">
                          <a:solidFill>
                            <a:srgbClr val="000000"/>
                          </a:solidFill>
                          <a:latin typeface="Times New Roman"/>
                          <a:ea typeface="Times New Roman"/>
                          <a:cs typeface="Times New Roman"/>
                          <a:sym typeface="Times New Roman"/>
                        </a:rPr>
                        <a:t>TEST CASE OBJECTIVE</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n-IN" sz="1800" u="none" cap="none" strike="noStrike">
                          <a:solidFill>
                            <a:srgbClr val="000000"/>
                          </a:solidFill>
                          <a:latin typeface="Times New Roman"/>
                          <a:ea typeface="Times New Roman"/>
                          <a:cs typeface="Times New Roman"/>
                          <a:sym typeface="Times New Roman"/>
                        </a:rPr>
                        <a:t>TEST STEPS</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n-IN" sz="1800" u="none" cap="none" strike="noStrike">
                          <a:solidFill>
                            <a:srgbClr val="000000"/>
                          </a:solidFill>
                          <a:latin typeface="Times New Roman"/>
                          <a:ea typeface="Times New Roman"/>
                          <a:cs typeface="Times New Roman"/>
                          <a:sym typeface="Times New Roman"/>
                        </a:rPr>
                        <a:t>EXPECTED RESULT</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n-IN" sz="1800" u="none" cap="none" strike="noStrike">
                          <a:solidFill>
                            <a:srgbClr val="000000"/>
                          </a:solidFill>
                          <a:latin typeface="Times New Roman"/>
                          <a:ea typeface="Times New Roman"/>
                          <a:cs typeface="Times New Roman"/>
                          <a:sym typeface="Times New Roman"/>
                        </a:rPr>
                        <a:t>ACTUAL RESULT</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n-IN" sz="1800" u="none" cap="none" strike="noStrike">
                          <a:solidFill>
                            <a:srgbClr val="000000"/>
                          </a:solidFill>
                          <a:latin typeface="Times New Roman"/>
                          <a:ea typeface="Times New Roman"/>
                          <a:cs typeface="Times New Roman"/>
                          <a:sym typeface="Times New Roman"/>
                        </a:rPr>
                        <a:t>STATUS</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46075">
                <a:tc>
                  <a:txBody>
                    <a:bodyPr/>
                    <a:lstStyle/>
                    <a:p>
                      <a:pPr indent="0" lvl="0" marL="0" marR="0" rtl="0" algn="l">
                        <a:lnSpc>
                          <a:spcPct val="107000"/>
                        </a:lnSpc>
                        <a:spcBef>
                          <a:spcPts val="0"/>
                        </a:spcBef>
                        <a:spcAft>
                          <a:spcPts val="0"/>
                        </a:spcAft>
                        <a:buNone/>
                      </a:pPr>
                      <a:r>
                        <a:rPr lang="en-IN" sz="1800" u="none" cap="none" strike="noStrike">
                          <a:solidFill>
                            <a:srgbClr val="000000"/>
                          </a:solidFill>
                          <a:latin typeface="Times New Roman"/>
                          <a:ea typeface="Times New Roman"/>
                          <a:cs typeface="Times New Roman"/>
                          <a:sym typeface="Times New Roman"/>
                        </a:rPr>
                        <a:t>1</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u="none" cap="none" strike="noStrike">
                          <a:solidFill>
                            <a:srgbClr val="000000"/>
                          </a:solidFill>
                          <a:latin typeface="Times New Roman"/>
                          <a:ea typeface="Times New Roman"/>
                          <a:cs typeface="Times New Roman"/>
                          <a:sym typeface="Times New Roman"/>
                        </a:rPr>
                        <a:t>Loading the image file with target shape</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u="none" cap="none" strike="noStrike">
                          <a:solidFill>
                            <a:srgbClr val="000000"/>
                          </a:solidFill>
                          <a:latin typeface="Times New Roman"/>
                          <a:ea typeface="Times New Roman"/>
                          <a:cs typeface="Times New Roman"/>
                          <a:sym typeface="Times New Roman"/>
                        </a:rPr>
                        <a:t>using “tensorflow.keras.preprocessing.image.load_img”  we read image</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u="none" cap="none" strike="noStrike">
                          <a:solidFill>
                            <a:srgbClr val="000000"/>
                          </a:solidFill>
                          <a:latin typeface="Times New Roman"/>
                          <a:ea typeface="Times New Roman"/>
                          <a:cs typeface="Times New Roman"/>
                          <a:sym typeface="Times New Roman"/>
                        </a:rPr>
                        <a:t>Image loaded in target shape</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u="none" cap="none" strike="noStrike">
                          <a:solidFill>
                            <a:srgbClr val="000000"/>
                          </a:solidFill>
                          <a:latin typeface="Times New Roman"/>
                          <a:ea typeface="Times New Roman"/>
                          <a:cs typeface="Times New Roman"/>
                          <a:sym typeface="Times New Roman"/>
                        </a:rPr>
                        <a:t>Image loaded in target shape</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IN" sz="1800" u="none" cap="none" strike="noStrike">
                          <a:solidFill>
                            <a:srgbClr val="000000"/>
                          </a:solidFill>
                          <a:latin typeface="Times New Roman"/>
                          <a:ea typeface="Times New Roman"/>
                          <a:cs typeface="Times New Roman"/>
                          <a:sym typeface="Times New Roman"/>
                        </a:rPr>
                        <a:t>PASS</a:t>
                      </a:r>
                      <a:endParaRPr sz="18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idx="4294967295" type="title"/>
          </p:nvPr>
        </p:nvSpPr>
        <p:spPr>
          <a:xfrm>
            <a:off x="867905" y="287338"/>
            <a:ext cx="11324095" cy="701675"/>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3F3F3F"/>
              </a:buClr>
              <a:buSzPts val="4800"/>
              <a:buFont typeface="Calibri"/>
              <a:buNone/>
            </a:pPr>
            <a:r>
              <a:rPr b="1" lang="en-IN" sz="2400">
                <a:solidFill>
                  <a:srgbClr val="000000"/>
                </a:solidFill>
                <a:latin typeface="Times New Roman"/>
                <a:ea typeface="Times New Roman"/>
                <a:cs typeface="Times New Roman"/>
                <a:sym typeface="Times New Roman"/>
              </a:rPr>
              <a:t>Integration testing</a:t>
            </a:r>
            <a:endParaRPr sz="6000"/>
          </a:p>
        </p:txBody>
      </p:sp>
      <p:graphicFrame>
        <p:nvGraphicFramePr>
          <p:cNvPr id="304" name="Google Shape;304;p46"/>
          <p:cNvGraphicFramePr/>
          <p:nvPr/>
        </p:nvGraphicFramePr>
        <p:xfrm>
          <a:off x="976394" y="1193369"/>
          <a:ext cx="3000000" cy="3000000"/>
        </p:xfrm>
        <a:graphic>
          <a:graphicData uri="http://schemas.openxmlformats.org/drawingml/2006/table">
            <a:tbl>
              <a:tblPr bandRow="1" firstCol="1" firstRow="1">
                <a:noFill/>
                <a:tableStyleId>{5446EB26-BC25-42A0-8534-CDA796A20A56}</a:tableStyleId>
              </a:tblPr>
              <a:tblGrid>
                <a:gridCol w="818725"/>
                <a:gridCol w="2198225"/>
                <a:gridCol w="2794900"/>
                <a:gridCol w="1735800"/>
                <a:gridCol w="1580825"/>
                <a:gridCol w="1050775"/>
              </a:tblGrid>
              <a:tr h="739675">
                <a:tc>
                  <a:txBody>
                    <a:bodyPr/>
                    <a:lstStyle/>
                    <a:p>
                      <a:pPr indent="0" lvl="0" marL="0" marR="0" rtl="0" algn="l">
                        <a:lnSpc>
                          <a:spcPct val="107000"/>
                        </a:lnSpc>
                        <a:spcBef>
                          <a:spcPts val="0"/>
                        </a:spcBef>
                        <a:spcAft>
                          <a:spcPts val="0"/>
                        </a:spcAft>
                        <a:buNone/>
                      </a:pPr>
                      <a:r>
                        <a:rPr b="1" lang="en-IN" sz="1500" u="none" cap="none" strike="noStrike">
                          <a:latin typeface="Times New Roman"/>
                          <a:ea typeface="Times New Roman"/>
                          <a:cs typeface="Times New Roman"/>
                          <a:sym typeface="Times New Roman"/>
                        </a:rPr>
                        <a:t>TEST CASE ID</a:t>
                      </a:r>
                      <a:endParaRPr b="1"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b="1" lang="en-IN" sz="1500" u="none" cap="none" strike="noStrike">
                          <a:latin typeface="Times New Roman"/>
                          <a:ea typeface="Times New Roman"/>
                          <a:cs typeface="Times New Roman"/>
                          <a:sym typeface="Times New Roman"/>
                        </a:rPr>
                        <a:t>TEST CASE OBJECTIVE</a:t>
                      </a:r>
                      <a:endParaRPr b="1"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b="1" lang="en-IN" sz="1500" u="none" cap="none" strike="noStrike">
                          <a:latin typeface="Times New Roman"/>
                          <a:ea typeface="Times New Roman"/>
                          <a:cs typeface="Times New Roman"/>
                          <a:sym typeface="Times New Roman"/>
                        </a:rPr>
                        <a:t>TEST STEPS</a:t>
                      </a:r>
                      <a:endParaRPr b="1"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b="1" lang="en-IN" sz="1500" u="none" cap="none" strike="noStrike">
                          <a:latin typeface="Times New Roman"/>
                          <a:ea typeface="Times New Roman"/>
                          <a:cs typeface="Times New Roman"/>
                          <a:sym typeface="Times New Roman"/>
                        </a:rPr>
                        <a:t>EXPECTED RESULT</a:t>
                      </a:r>
                      <a:endParaRPr b="1"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b="1" lang="en-IN" sz="1500" u="none" cap="none" strike="noStrike">
                          <a:latin typeface="Times New Roman"/>
                          <a:ea typeface="Times New Roman"/>
                          <a:cs typeface="Times New Roman"/>
                          <a:sym typeface="Times New Roman"/>
                        </a:rPr>
                        <a:t>ACTUAL RESULT</a:t>
                      </a:r>
                      <a:endParaRPr b="1"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b="1" lang="en-IN" sz="1500" u="none" cap="none" strike="noStrike">
                          <a:latin typeface="Times New Roman"/>
                          <a:ea typeface="Times New Roman"/>
                          <a:cs typeface="Times New Roman"/>
                          <a:sym typeface="Times New Roman"/>
                        </a:rPr>
                        <a:t>STATUS</a:t>
                      </a:r>
                      <a:endParaRPr b="1" sz="1500" u="none" cap="none" strike="noStrike">
                        <a:latin typeface="Times New Roman"/>
                        <a:ea typeface="Times New Roman"/>
                        <a:cs typeface="Times New Roman"/>
                        <a:sym typeface="Times New Roman"/>
                      </a:endParaRPr>
                    </a:p>
                  </a:txBody>
                  <a:tcPr marT="0" marB="0" marR="47375" marL="47375"/>
                </a:tc>
              </a:tr>
              <a:tr h="991900">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1</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Verify that image is rescaled or not</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Using keras.preprocessing.image.ImageDataGenerator images are rescaled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Normalized Images are generated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Normalized Images are generated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PASS</a:t>
                      </a:r>
                      <a:endParaRPr sz="1500" u="none" cap="none" strike="noStrike">
                        <a:latin typeface="Times New Roman"/>
                        <a:ea typeface="Times New Roman"/>
                        <a:cs typeface="Times New Roman"/>
                        <a:sym typeface="Times New Roman"/>
                      </a:endParaRPr>
                    </a:p>
                  </a:txBody>
                  <a:tcPr marT="0" marB="0" marR="47375" marL="47375"/>
                </a:tc>
              </a:tr>
              <a:tr h="1244125">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2</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Verify that image is horizontally flipped or not</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Using keras.preprocessing.image.ImageDataGenerator images are horizontally flipped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Images are generated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 Images are generated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PASS</a:t>
                      </a:r>
                      <a:endParaRPr sz="1500" u="none" cap="none" strike="noStrike">
                        <a:latin typeface="Times New Roman"/>
                        <a:ea typeface="Times New Roman"/>
                        <a:cs typeface="Times New Roman"/>
                        <a:sym typeface="Times New Roman"/>
                      </a:endParaRPr>
                    </a:p>
                  </a:txBody>
                  <a:tcPr marT="0" marB="0" marR="47375" marL="47375">
                    <a:lnB cap="flat" cmpd="sng" w="12700">
                      <a:solidFill>
                        <a:schemeClr val="dk1"/>
                      </a:solidFill>
                      <a:prstDash val="solid"/>
                      <a:round/>
                      <a:headEnd len="sm" w="sm" type="none"/>
                      <a:tailEnd len="sm" w="sm" type="none"/>
                    </a:lnB>
                  </a:tcPr>
                </a:tc>
              </a:tr>
              <a:tr h="991900">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3</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Verify that image is sheared at a specified angle or not</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Using keras.preprocessing.image.ImageDataGenerator images are sheared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Images are generated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 Images are generated</a:t>
                      </a:r>
                      <a:endParaRPr sz="1500" u="none" cap="none" strike="noStrike">
                        <a:latin typeface="Times New Roman"/>
                        <a:ea typeface="Times New Roman"/>
                        <a:cs typeface="Times New Roman"/>
                        <a:sym typeface="Times New Roman"/>
                      </a:endParaRPr>
                    </a:p>
                  </a:txBody>
                  <a:tcPr marT="0" marB="0" marR="47375" marL="47375">
                    <a:lnR cap="flat" cmpd="sng" w="12700">
                      <a:solidFill>
                        <a:schemeClr val="dk1"/>
                      </a:solidFill>
                      <a:prstDash val="solid"/>
                      <a:round/>
                      <a:headEnd len="sm" w="sm" type="none"/>
                      <a:tailEnd len="sm" w="sm" type="none"/>
                    </a:lnR>
                  </a:tcPr>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PASS</a:t>
                      </a:r>
                      <a:endParaRPr sz="1500" u="none" cap="none" strike="noStrike">
                        <a:latin typeface="Times New Roman"/>
                        <a:ea typeface="Times New Roman"/>
                        <a:cs typeface="Times New Roman"/>
                        <a:sym typeface="Times New Roman"/>
                      </a:endParaRPr>
                    </a:p>
                  </a:txBody>
                  <a:tcPr marT="0" marB="0" marR="47375" marL="473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91900">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4</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Verify that image is applied using zooming transformation with a specified scale factor</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Using keras.preprocessing.image.ImageDataGenerator images are magnified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Images are generated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Images are generated</a:t>
                      </a:r>
                      <a:endParaRPr sz="1500" u="none" cap="none" strike="noStrike">
                        <a:latin typeface="Times New Roman"/>
                        <a:ea typeface="Times New Roman"/>
                        <a:cs typeface="Times New Roman"/>
                        <a:sym typeface="Times New Roman"/>
                      </a:endParaRPr>
                    </a:p>
                  </a:txBody>
                  <a:tcPr marT="0" marB="0" marR="47375" marL="47375"/>
                </a:tc>
                <a:tc>
                  <a:txBody>
                    <a:bodyPr/>
                    <a:lstStyle/>
                    <a:p>
                      <a:pPr indent="0" lvl="0" marL="0" marR="0" rtl="0" algn="l">
                        <a:lnSpc>
                          <a:spcPct val="107000"/>
                        </a:lnSpc>
                        <a:spcBef>
                          <a:spcPts val="0"/>
                        </a:spcBef>
                        <a:spcAft>
                          <a:spcPts val="0"/>
                        </a:spcAft>
                        <a:buNone/>
                      </a:pPr>
                      <a:r>
                        <a:rPr lang="en-IN" sz="1500" u="none" cap="none" strike="noStrike">
                          <a:latin typeface="Times New Roman"/>
                          <a:ea typeface="Times New Roman"/>
                          <a:cs typeface="Times New Roman"/>
                          <a:sym typeface="Times New Roman"/>
                        </a:rPr>
                        <a:t>PASS</a:t>
                      </a:r>
                      <a:endParaRPr sz="1500" u="none" cap="none" strike="noStrike">
                        <a:latin typeface="Times New Roman"/>
                        <a:ea typeface="Times New Roman"/>
                        <a:cs typeface="Times New Roman"/>
                        <a:sym typeface="Times New Roman"/>
                      </a:endParaRPr>
                    </a:p>
                  </a:txBody>
                  <a:tcPr marT="0" marB="0" marR="47375" marL="47375">
                    <a:lnT cap="flat" cmpd="sng" w="12700">
                      <a:solidFill>
                        <a:schemeClr val="dk1"/>
                      </a:solidFill>
                      <a:prstDash val="solid"/>
                      <a:round/>
                      <a:headEnd len="sm" w="sm" type="none"/>
                      <a:tailEnd len="sm" w="sm" type="none"/>
                    </a:lnT>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aphicFrame>
        <p:nvGraphicFramePr>
          <p:cNvPr id="309" name="Google Shape;309;p47"/>
          <p:cNvGraphicFramePr/>
          <p:nvPr/>
        </p:nvGraphicFramePr>
        <p:xfrm>
          <a:off x="945397" y="1146876"/>
          <a:ext cx="3000000" cy="3000000"/>
        </p:xfrm>
        <a:graphic>
          <a:graphicData uri="http://schemas.openxmlformats.org/drawingml/2006/table">
            <a:tbl>
              <a:tblPr bandRow="1" firstCol="1" firstRow="1">
                <a:noFill/>
                <a:tableStyleId>{5446EB26-BC25-42A0-8534-CDA796A20A56}</a:tableStyleId>
              </a:tblPr>
              <a:tblGrid>
                <a:gridCol w="1115875"/>
                <a:gridCol w="2461425"/>
                <a:gridCol w="1788650"/>
                <a:gridCol w="1788650"/>
                <a:gridCol w="1495300"/>
                <a:gridCol w="1346500"/>
              </a:tblGrid>
              <a:tr h="936550">
                <a:tc>
                  <a:txBody>
                    <a:bodyPr/>
                    <a:lstStyle/>
                    <a:p>
                      <a:pPr indent="0" lvl="0" marL="0" marR="0" rtl="0" algn="l">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TEST CASE ID</a:t>
                      </a:r>
                      <a:endParaRPr b="1" sz="1800" u="none" cap="none" strike="noStrike">
                        <a:latin typeface="Times New Roman"/>
                        <a:ea typeface="Times New Roman"/>
                        <a:cs typeface="Times New Roman"/>
                        <a:sym typeface="Times New Roman"/>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TEST CASE OBJECTIVE</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TEST STEPS</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EXPECTED RESULT</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ACTUAL RESULT</a:t>
                      </a:r>
                      <a:endParaRPr b="1"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b="1" lang="en-IN" sz="2000" u="none" cap="none" strike="noStrike">
                          <a:latin typeface="Times New Roman"/>
                          <a:ea typeface="Times New Roman"/>
                          <a:cs typeface="Times New Roman"/>
                          <a:sym typeface="Times New Roman"/>
                        </a:rPr>
                        <a:t>STATUS</a:t>
                      </a:r>
                      <a:endParaRPr b="1" sz="1800" u="none" cap="none" strike="noStrike">
                        <a:latin typeface="Times New Roman"/>
                        <a:ea typeface="Times New Roman"/>
                        <a:cs typeface="Times New Roman"/>
                        <a:sym typeface="Times New Roman"/>
                      </a:endParaRPr>
                    </a:p>
                  </a:txBody>
                  <a:tcPr marT="0" marB="0" marR="68575" marL="68575"/>
                </a:tc>
              </a:tr>
              <a:tr h="929375">
                <a:tc rowSpan="2">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lang="en-IN" sz="20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Verify that image is of type jpg,jpeg,png only</a:t>
                      </a:r>
                      <a:endParaRPr sz="1800" u="none" cap="none" strike="noStrike">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tcPr>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JPEG, JPG, PNG</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Images are read </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The result is as expected</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PASS</a:t>
                      </a:r>
                      <a:endParaRPr sz="1800" u="none" cap="none" strike="noStrike">
                        <a:latin typeface="Times New Roman"/>
                        <a:ea typeface="Times New Roman"/>
                        <a:cs typeface="Times New Roman"/>
                        <a:sym typeface="Times New Roman"/>
                      </a:endParaRPr>
                    </a:p>
                  </a:txBody>
                  <a:tcPr marT="0" marB="0" marR="68575" marL="68575"/>
                </a:tc>
              </a:tr>
              <a:tr h="929375">
                <a:tc vMerge="1"/>
                <a:tc vMerge="1"/>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Other formats</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Error message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The result is as expected</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PASS</a:t>
                      </a:r>
                      <a:endParaRPr sz="1800" u="none" cap="none" strike="noStrike">
                        <a:latin typeface="Times New Roman"/>
                        <a:ea typeface="Times New Roman"/>
                        <a:cs typeface="Times New Roman"/>
                        <a:sym typeface="Times New Roman"/>
                      </a:endParaRPr>
                    </a:p>
                  </a:txBody>
                  <a:tcPr marT="0" marB="0" marR="68575" marL="68575"/>
                </a:tc>
              </a:tr>
              <a:tr h="1244450">
                <a:tc rowSpan="2">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lang="en-IN" sz="20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0" marB="0" marR="68575" marL="68575">
                    <a:lnT cap="flat" cmpd="sng" w="12700">
                      <a:solidFill>
                        <a:schemeClr val="dk1"/>
                      </a:solidFill>
                      <a:prstDash val="solid"/>
                      <a:round/>
                      <a:headEnd len="sm" w="sm" type="none"/>
                      <a:tailEnd len="sm" w="sm" type="none"/>
                    </a:lnT>
                  </a:tcPr>
                </a:tc>
                <a:tc rowSpan="2">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Verify that image is glaucomatous or healthy</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Glaucoma Eye Image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Return output as Glaucomatous Eye </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The result is as expected</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PASS</a:t>
                      </a:r>
                      <a:endParaRPr sz="1800" u="none" cap="none" strike="noStrike">
                        <a:latin typeface="Times New Roman"/>
                        <a:ea typeface="Times New Roman"/>
                        <a:cs typeface="Times New Roman"/>
                        <a:sym typeface="Times New Roman"/>
                      </a:endParaRPr>
                    </a:p>
                  </a:txBody>
                  <a:tcPr marT="0" marB="0" marR="68575" marL="68575"/>
                </a:tc>
              </a:tr>
              <a:tr h="929375">
                <a:tc vMerge="1"/>
                <a:tc vMerge="1"/>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Healthy Eye Image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Return output as Healthy Eye</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The result is as expected</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7000"/>
                        </a:lnSpc>
                        <a:spcBef>
                          <a:spcPts val="0"/>
                        </a:spcBef>
                        <a:spcAft>
                          <a:spcPts val="0"/>
                        </a:spcAft>
                        <a:buNone/>
                      </a:pPr>
                      <a:r>
                        <a:rPr lang="en-IN" sz="2000" u="none" cap="none" strike="noStrike">
                          <a:latin typeface="Times New Roman"/>
                          <a:ea typeface="Times New Roman"/>
                          <a:cs typeface="Times New Roman"/>
                          <a:sym typeface="Times New Roman"/>
                        </a:rPr>
                        <a:t>PASS</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
        <p:nvSpPr>
          <p:cNvPr id="310" name="Google Shape;310;p47"/>
          <p:cNvSpPr txBox="1"/>
          <p:nvPr/>
        </p:nvSpPr>
        <p:spPr>
          <a:xfrm>
            <a:off x="945396" y="449451"/>
            <a:ext cx="6772759"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400" u="none" cap="none" strike="noStrike">
                <a:solidFill>
                  <a:srgbClr val="000000"/>
                </a:solidFill>
                <a:latin typeface="Times New Roman"/>
                <a:ea typeface="Times New Roman"/>
                <a:cs typeface="Times New Roman"/>
                <a:sym typeface="Times New Roman"/>
              </a:rPr>
              <a:t>Acceptance testing</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SzPts val="1800"/>
              <a:buNone/>
            </a:pPr>
            <a:r>
              <a:rPr b="1" lang="en-IN">
                <a:latin typeface="Times New Roman"/>
                <a:ea typeface="Times New Roman"/>
                <a:cs typeface="Times New Roman"/>
                <a:sym typeface="Times New Roman"/>
              </a:rPr>
              <a:t>Conclusion </a:t>
            </a:r>
            <a:endParaRPr/>
          </a:p>
        </p:txBody>
      </p:sp>
      <p:sp>
        <p:nvSpPr>
          <p:cNvPr id="316" name="Google Shape;316;p48"/>
          <p:cNvSpPr txBox="1"/>
          <p:nvPr>
            <p:ph idx="1" type="body"/>
          </p:nvPr>
        </p:nvSpPr>
        <p:spPr>
          <a:xfrm>
            <a:off x="665825" y="1845734"/>
            <a:ext cx="10724225" cy="4150332"/>
          </a:xfrm>
          <a:prstGeom prst="rect">
            <a:avLst/>
          </a:prstGeom>
          <a:noFill/>
          <a:ln>
            <a:noFill/>
          </a:ln>
        </p:spPr>
        <p:txBody>
          <a:bodyPr anchorCtr="0" anchor="t" bIns="45700" lIns="0" spcFirstLastPara="1" rIns="0" wrap="square" tIns="45700">
            <a:normAutofit/>
          </a:bodyPr>
          <a:lstStyle/>
          <a:p>
            <a:pPr indent="0" lvl="0" marL="540385" marR="358775" rtl="0" algn="just">
              <a:lnSpc>
                <a:spcPct val="150000"/>
              </a:lnSpc>
              <a:spcBef>
                <a:spcPts val="1200"/>
              </a:spcBef>
              <a:spcAft>
                <a:spcPts val="800"/>
              </a:spcAft>
              <a:buSzPts val="1800"/>
              <a:buNone/>
            </a:pPr>
            <a:r>
              <a:rPr lang="en-IN" sz="1600">
                <a:solidFill>
                  <a:srgbClr val="000000"/>
                </a:solidFill>
                <a:latin typeface="Times New Roman"/>
                <a:ea typeface="Times New Roman"/>
                <a:cs typeface="Times New Roman"/>
                <a:sym typeface="Times New Roman"/>
              </a:rPr>
              <a:t>Permanent blindness is brought on by the complication of glaucoma, which is connected to optic nerve damage. The use of glaucoma detection will expand thanks to this method of medical image processing technology. The computer-generated results from this work will help to raise the bar for clinical judgment when it comes to glaucoma identification. Because there are more normal fundus photos in the dataset, this algorithm can detect the glaucomatous images correctly. The proposed methodology uses an image data generator for data augmentation. The original images have increased due to augmentation and a large dataset is prepared. Later the augmented images have been sent for feature selection using CNN. The images are classified using binary classification as it has two outcomes. The proposed system achieved an accuracy of 98. 47% which is noteworthy in this field.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1097280" y="286603"/>
            <a:ext cx="10058400" cy="70321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41666"/>
              <a:buNone/>
            </a:pPr>
            <a:r>
              <a:rPr lang="en-IN">
                <a:latin typeface="Times New Roman"/>
                <a:ea typeface="Times New Roman"/>
                <a:cs typeface="Times New Roman"/>
                <a:sym typeface="Times New Roman"/>
              </a:rPr>
              <a:t>Demo of our work</a:t>
            </a:r>
            <a:endParaRPr>
              <a:latin typeface="Times New Roman"/>
              <a:ea typeface="Times New Roman"/>
              <a:cs typeface="Times New Roman"/>
              <a:sym typeface="Times New Roman"/>
            </a:endParaRPr>
          </a:p>
        </p:txBody>
      </p:sp>
      <p:pic>
        <p:nvPicPr>
          <p:cNvPr id="322" name="Google Shape;322;p49"/>
          <p:cNvPicPr preferRelativeResize="0"/>
          <p:nvPr/>
        </p:nvPicPr>
        <p:blipFill rotWithShape="1">
          <a:blip r:embed="rId3">
            <a:alphaModFix/>
          </a:blip>
          <a:srcRect b="0" l="0" r="0" t="0"/>
          <a:stretch/>
        </p:blipFill>
        <p:spPr>
          <a:xfrm>
            <a:off x="1097280" y="1150070"/>
            <a:ext cx="10058401" cy="48642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References</a:t>
            </a:r>
            <a:endParaRPr/>
          </a:p>
        </p:txBody>
      </p:sp>
      <p:sp>
        <p:nvSpPr>
          <p:cNvPr id="328" name="Google Shape;328;p26"/>
          <p:cNvSpPr txBox="1"/>
          <p:nvPr>
            <p:ph idx="1" type="body"/>
          </p:nvPr>
        </p:nvSpPr>
        <p:spPr>
          <a:xfrm>
            <a:off x="959370" y="1845734"/>
            <a:ext cx="10196310" cy="4375184"/>
          </a:xfrm>
          <a:prstGeom prst="rect">
            <a:avLst/>
          </a:prstGeom>
          <a:noFill/>
          <a:ln>
            <a:noFill/>
          </a:ln>
        </p:spPr>
        <p:txBody>
          <a:bodyPr anchorCtr="0" anchor="t" bIns="45700" lIns="0" spcFirstLastPara="1" rIns="0" wrap="square" tIns="45700">
            <a:normAutofit lnSpcReduction="10000"/>
          </a:bodyPr>
          <a:lstStyle/>
          <a:p>
            <a:pPr indent="-137160" lvl="0" marL="91440" rtl="0" algn="just">
              <a:lnSpc>
                <a:spcPct val="90000"/>
              </a:lnSpc>
              <a:spcBef>
                <a:spcPts val="0"/>
              </a:spcBef>
              <a:spcAft>
                <a:spcPts val="0"/>
              </a:spcAft>
              <a:buClr>
                <a:schemeClr val="accent6"/>
              </a:buClr>
              <a:buSzPts val="2160"/>
              <a:buFont typeface="Noto Sans Symbols"/>
              <a:buChar char="⮚"/>
            </a:pPr>
            <a:r>
              <a:rPr lang="en-IN" sz="1800">
                <a:solidFill>
                  <a:schemeClr val="dk1"/>
                </a:solidFill>
                <a:latin typeface="Calibri"/>
                <a:ea typeface="Calibri"/>
                <a:cs typeface="Calibri"/>
                <a:sym typeface="Calibri"/>
              </a:rPr>
              <a:t>Hemelings, R., Elen, B., Barbosa-Breda, J. et al. Deep learning on fundus images detects glaucoma beyond the optic disc. Sci Rep 11, 20313 (2021). Doi: </a:t>
            </a:r>
            <a:r>
              <a:rPr lang="en-IN" sz="1800" u="sng">
                <a:solidFill>
                  <a:schemeClr val="dk1"/>
                </a:solidFill>
                <a:latin typeface="Calibri"/>
                <a:ea typeface="Calibri"/>
                <a:cs typeface="Calibri"/>
                <a:sym typeface="Calibri"/>
                <a:hlinkClick r:id="rId3">
                  <a:extLst>
                    <a:ext uri="{A12FA001-AC4F-418D-AE19-62706E023703}">
                      <ahyp:hlinkClr val="tx"/>
                    </a:ext>
                  </a:extLst>
                </a:hlinkClick>
              </a:rPr>
              <a:t>https://doi.org/10.1038/s41598-021-99605-1</a:t>
            </a:r>
            <a:endParaRPr sz="1800" u="sng">
              <a:solidFill>
                <a:schemeClr val="dk1"/>
              </a:solidFill>
            </a:endParaRPr>
          </a:p>
          <a:p>
            <a:pPr indent="0" lvl="0" marL="91440" rtl="0" algn="just">
              <a:lnSpc>
                <a:spcPct val="90000"/>
              </a:lnSpc>
              <a:spcBef>
                <a:spcPts val="0"/>
              </a:spcBef>
              <a:spcAft>
                <a:spcPts val="0"/>
              </a:spcAft>
              <a:buClr>
                <a:schemeClr val="accent6"/>
              </a:buClr>
              <a:buSzPts val="2160"/>
              <a:buFont typeface="Noto Sans Symbols"/>
              <a:buNone/>
            </a:pPr>
            <a:r>
              <a:t/>
            </a:r>
            <a:endParaRPr sz="1800" u="sng">
              <a:solidFill>
                <a:schemeClr val="dk1"/>
              </a:solidFill>
              <a:latin typeface="Times New Roman"/>
              <a:ea typeface="Times New Roman"/>
              <a:cs typeface="Times New Roman"/>
              <a:sym typeface="Times New Roman"/>
            </a:endParaRPr>
          </a:p>
          <a:p>
            <a:pPr indent="-137160" lvl="0" marL="91440" rtl="0" algn="just">
              <a:lnSpc>
                <a:spcPct val="90000"/>
              </a:lnSpc>
              <a:spcBef>
                <a:spcPts val="0"/>
              </a:spcBef>
              <a:spcAft>
                <a:spcPts val="0"/>
              </a:spcAft>
              <a:buClr>
                <a:schemeClr val="accent6"/>
              </a:buClr>
              <a:buSzPts val="2160"/>
              <a:buFont typeface="Noto Sans Symbols"/>
              <a:buChar char="⮚"/>
            </a:pPr>
            <a:r>
              <a:rPr lang="en-IN" sz="1800">
                <a:solidFill>
                  <a:schemeClr val="dk1"/>
                </a:solidFill>
                <a:latin typeface="Times New Roman"/>
                <a:ea typeface="Times New Roman"/>
                <a:cs typeface="Times New Roman"/>
                <a:sym typeface="Times New Roman"/>
              </a:rPr>
              <a:t>Patil, N., Patil, P. N., &amp; Rao, P. V. (2021). Convolution neural network and deep belief network (DBN) based automatic detection and diagnosis of Glaucoma. Multimedia Tools and Applications, 80(19), 29481–29495. Doi: </a:t>
            </a:r>
            <a:r>
              <a:rPr lang="en-IN" sz="1800" u="sng">
                <a:solidFill>
                  <a:schemeClr val="dk1"/>
                </a:solidFill>
                <a:latin typeface="Times New Roman"/>
                <a:ea typeface="Times New Roman"/>
                <a:cs typeface="Times New Roman"/>
                <a:sym typeface="Times New Roman"/>
              </a:rPr>
              <a:t>10.1007/s11042-021-11087-5</a:t>
            </a:r>
            <a:r>
              <a:rPr lang="en-IN" sz="1800">
                <a:solidFill>
                  <a:schemeClr val="dk1"/>
                </a:solidFill>
                <a:latin typeface="Times New Roman"/>
                <a:ea typeface="Times New Roman"/>
                <a:cs typeface="Times New Roman"/>
                <a:sym typeface="Times New Roman"/>
              </a:rPr>
              <a:t>.</a:t>
            </a:r>
            <a:endParaRPr/>
          </a:p>
          <a:p>
            <a:pPr indent="0" lvl="0" marL="91440" rtl="0" algn="just">
              <a:lnSpc>
                <a:spcPct val="90000"/>
              </a:lnSpc>
              <a:spcBef>
                <a:spcPts val="0"/>
              </a:spcBef>
              <a:spcAft>
                <a:spcPts val="0"/>
              </a:spcAft>
              <a:buClr>
                <a:schemeClr val="accent6"/>
              </a:buClr>
              <a:buSzPts val="2160"/>
              <a:buFont typeface="Noto Sans Symbols"/>
              <a:buNone/>
            </a:pPr>
            <a:r>
              <a:t/>
            </a:r>
            <a:endParaRPr sz="1800">
              <a:solidFill>
                <a:schemeClr val="dk1"/>
              </a:solidFill>
              <a:latin typeface="Times New Roman"/>
              <a:ea typeface="Times New Roman"/>
              <a:cs typeface="Times New Roman"/>
              <a:sym typeface="Times New Roman"/>
            </a:endParaRPr>
          </a:p>
          <a:p>
            <a:pPr indent="-137160" lvl="0" marL="91440" rtl="0" algn="just">
              <a:lnSpc>
                <a:spcPct val="90000"/>
              </a:lnSpc>
              <a:spcBef>
                <a:spcPts val="0"/>
              </a:spcBef>
              <a:spcAft>
                <a:spcPts val="0"/>
              </a:spcAft>
              <a:buClr>
                <a:schemeClr val="accent6"/>
              </a:buClr>
              <a:buSzPts val="2160"/>
              <a:buFont typeface="Noto Sans Symbols"/>
              <a:buChar char="⮚"/>
            </a:pPr>
            <a:r>
              <a:rPr lang="en-IN" sz="1800">
                <a:solidFill>
                  <a:schemeClr val="dk1"/>
                </a:solidFill>
                <a:latin typeface="Times New Roman"/>
                <a:ea typeface="Times New Roman"/>
                <a:cs typeface="Times New Roman"/>
                <a:sym typeface="Times New Roman"/>
              </a:rPr>
              <a:t>O. J. Afolabi, G. P. Mabuza-Hocquet, F. V. Nelwamondo and B. S. Paul, "The Use of U- Net Lite and Extreme Gradient Boost (XGB) for Glaucoma Detection," in IEEE Access, vol. 9, pp. 47411-47424, 2021, doi: </a:t>
            </a:r>
            <a:r>
              <a:rPr lang="en-IN" sz="1800" u="sng">
                <a:solidFill>
                  <a:schemeClr val="dk1"/>
                </a:solidFill>
                <a:latin typeface="Times New Roman"/>
                <a:ea typeface="Times New Roman"/>
                <a:cs typeface="Times New Roman"/>
                <a:sym typeface="Times New Roman"/>
              </a:rPr>
              <a:t>10.1109/ACCESS.2021.3068204</a:t>
            </a:r>
            <a:r>
              <a:rPr lang="en-IN" sz="1800">
                <a:solidFill>
                  <a:schemeClr val="dk1"/>
                </a:solidFill>
                <a:latin typeface="Times New Roman"/>
                <a:ea typeface="Times New Roman"/>
                <a:cs typeface="Times New Roman"/>
                <a:sym typeface="Times New Roman"/>
              </a:rPr>
              <a:t>.</a:t>
            </a:r>
            <a:endParaRPr/>
          </a:p>
          <a:p>
            <a:pPr indent="0" lvl="0" marL="91440" rtl="0" algn="just">
              <a:lnSpc>
                <a:spcPct val="90000"/>
              </a:lnSpc>
              <a:spcBef>
                <a:spcPts val="0"/>
              </a:spcBef>
              <a:spcAft>
                <a:spcPts val="0"/>
              </a:spcAft>
              <a:buClr>
                <a:schemeClr val="accent6"/>
              </a:buClr>
              <a:buSzPts val="2160"/>
              <a:buFont typeface="Noto Sans Symbols"/>
              <a:buNone/>
            </a:pPr>
            <a:r>
              <a:t/>
            </a:r>
            <a:endParaRPr sz="1800">
              <a:solidFill>
                <a:schemeClr val="dk1"/>
              </a:solidFill>
              <a:latin typeface="Times New Roman"/>
              <a:ea typeface="Times New Roman"/>
              <a:cs typeface="Times New Roman"/>
              <a:sym typeface="Times New Roman"/>
            </a:endParaRPr>
          </a:p>
          <a:p>
            <a:pPr indent="-137160" lvl="0" marL="91440" rtl="0" algn="just">
              <a:lnSpc>
                <a:spcPct val="90000"/>
              </a:lnSpc>
              <a:spcBef>
                <a:spcPts val="0"/>
              </a:spcBef>
              <a:spcAft>
                <a:spcPts val="0"/>
              </a:spcAft>
              <a:buClr>
                <a:schemeClr val="accent6"/>
              </a:buClr>
              <a:buSzPts val="2160"/>
              <a:buFont typeface="Noto Sans Symbols"/>
              <a:buChar char="⮚"/>
            </a:pPr>
            <a:r>
              <a:rPr lang="en-IN" sz="1800">
                <a:solidFill>
                  <a:schemeClr val="dk1"/>
                </a:solidFill>
                <a:latin typeface="Times New Roman"/>
                <a:ea typeface="Times New Roman"/>
                <a:cs typeface="Times New Roman"/>
                <a:sym typeface="Times New Roman"/>
              </a:rPr>
              <a:t>W. Liao, B. Zou, R. Zhao, Y. Chen, Z. He and M. Zhou, "Clinical Interpretable DeepLearning Model for Glaucoma Diagnosis," in IEEE Journal of Biomedical and Health Informatics, vol. 24, no. 5, pp. 1405-1412, May 2020, Doi: </a:t>
            </a:r>
            <a:r>
              <a:rPr lang="en-IN" sz="1800" u="sng">
                <a:solidFill>
                  <a:schemeClr val="dk1"/>
                </a:solidFill>
                <a:latin typeface="Times New Roman"/>
                <a:ea typeface="Times New Roman"/>
                <a:cs typeface="Times New Roman"/>
                <a:sym typeface="Times New Roman"/>
              </a:rPr>
              <a:t>10.1109/JBHI.2019.2949075</a:t>
            </a:r>
            <a:r>
              <a:rPr lang="en-IN" sz="1800">
                <a:solidFill>
                  <a:schemeClr val="dk1"/>
                </a:solidFill>
                <a:latin typeface="Times New Roman"/>
                <a:ea typeface="Times New Roman"/>
                <a:cs typeface="Times New Roman"/>
                <a:sym typeface="Times New Roman"/>
              </a:rPr>
              <a:t>.</a:t>
            </a:r>
            <a:endParaRPr>
              <a:solidFill>
                <a:schemeClr val="dk1"/>
              </a:solidFill>
            </a:endParaRPr>
          </a:p>
          <a:p>
            <a:pPr indent="0" lvl="0" marL="91440" rtl="0" algn="just">
              <a:lnSpc>
                <a:spcPct val="90000"/>
              </a:lnSpc>
              <a:spcBef>
                <a:spcPts val="0"/>
              </a:spcBef>
              <a:spcAft>
                <a:spcPts val="0"/>
              </a:spcAft>
              <a:buClr>
                <a:schemeClr val="accent6"/>
              </a:buClr>
              <a:buSzPts val="2160"/>
              <a:buFont typeface="Noto Sans Symbols"/>
              <a:buNone/>
            </a:pPr>
            <a:r>
              <a:t/>
            </a:r>
            <a:endParaRPr sz="1800">
              <a:solidFill>
                <a:schemeClr val="dk1"/>
              </a:solidFill>
              <a:latin typeface="Times New Roman"/>
              <a:ea typeface="Times New Roman"/>
              <a:cs typeface="Times New Roman"/>
              <a:sym typeface="Times New Roman"/>
            </a:endParaRPr>
          </a:p>
          <a:p>
            <a:pPr indent="-137160" lvl="0" marL="91440" rtl="0" algn="just">
              <a:lnSpc>
                <a:spcPct val="90000"/>
              </a:lnSpc>
              <a:spcBef>
                <a:spcPts val="0"/>
              </a:spcBef>
              <a:spcAft>
                <a:spcPts val="0"/>
              </a:spcAft>
              <a:buClr>
                <a:schemeClr val="accent6"/>
              </a:buClr>
              <a:buSzPts val="2160"/>
              <a:buFont typeface="Noto Sans Symbols"/>
              <a:buChar char="⮚"/>
            </a:pPr>
            <a:r>
              <a:rPr lang="en-IN" sz="1800">
                <a:solidFill>
                  <a:schemeClr val="dk1"/>
                </a:solidFill>
                <a:latin typeface="Times New Roman"/>
                <a:ea typeface="Times New Roman"/>
                <a:cs typeface="Times New Roman"/>
                <a:sym typeface="Times New Roman"/>
              </a:rPr>
              <a:t>An, Guangzhou, et al. "Glaucoma diagnosis with machine learning based on optical coherence tomography and color fundus images." Journal of healthcare engineering 2019 (2019), Doi: </a:t>
            </a:r>
            <a:r>
              <a:rPr lang="en-IN" sz="18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https://doi.org/10.1371/journal.pone.0207982</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Times New Roman"/>
              <a:buNone/>
            </a:pPr>
            <a:r>
              <a:rPr b="1" lang="en-IN">
                <a:latin typeface="Times New Roman"/>
                <a:ea typeface="Times New Roman"/>
                <a:cs typeface="Times New Roman"/>
                <a:sym typeface="Times New Roma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Introduction</a:t>
            </a:r>
            <a:endParaRPr/>
          </a:p>
        </p:txBody>
      </p:sp>
      <p:sp>
        <p:nvSpPr>
          <p:cNvPr id="125" name="Google Shape;125;p4"/>
          <p:cNvSpPr txBox="1"/>
          <p:nvPr>
            <p:ph idx="1" type="body"/>
          </p:nvPr>
        </p:nvSpPr>
        <p:spPr>
          <a:xfrm>
            <a:off x="1180729" y="1837678"/>
            <a:ext cx="9978501" cy="4271868"/>
          </a:xfrm>
          <a:prstGeom prst="rect">
            <a:avLst/>
          </a:prstGeom>
          <a:noFill/>
          <a:ln>
            <a:noFill/>
          </a:ln>
        </p:spPr>
        <p:txBody>
          <a:bodyPr anchorCtr="0" anchor="t" bIns="45700" lIns="0" spcFirstLastPara="1" rIns="0" wrap="square" tIns="45700">
            <a:noAutofit/>
          </a:bodyPr>
          <a:lstStyle/>
          <a:p>
            <a:pPr indent="-342900" lvl="0" marL="342900" rtl="0" algn="just">
              <a:lnSpc>
                <a:spcPct val="90000"/>
              </a:lnSpc>
              <a:spcBef>
                <a:spcPts val="0"/>
              </a:spcBef>
              <a:spcAft>
                <a:spcPts val="0"/>
              </a:spcAft>
              <a:buSzPts val="1800"/>
              <a:buFont typeface="Noto Sans Symbols"/>
              <a:buChar char="▪"/>
            </a:pPr>
            <a:r>
              <a:rPr lang="en-IN">
                <a:solidFill>
                  <a:schemeClr val="dk1"/>
                </a:solidFill>
                <a:latin typeface="Times New Roman"/>
                <a:ea typeface="Times New Roman"/>
                <a:cs typeface="Times New Roman"/>
                <a:sym typeface="Times New Roman"/>
              </a:rPr>
              <a:t>A glaucoma is a group of eye diseases that result in damage to the optic nerve (or retina) and cause vision loss.  Risk factors for glaucoma include increasing age, high pressure in the eye, a family history of glaucoma, and use of steroid medication.  About 70 million people have glaucoma globally, with about two million patients in the United States. It is the leading cause of blindness in African Americans. It occurs more commonly among older people, and closed-angle glaucoma is more common in women.</a:t>
            </a:r>
            <a:endParaRPr/>
          </a:p>
          <a:p>
            <a:pPr indent="-228600" lvl="0" marL="342900" rtl="0" algn="just">
              <a:lnSpc>
                <a:spcPct val="90000"/>
              </a:lnSpc>
              <a:spcBef>
                <a:spcPts val="0"/>
              </a:spcBef>
              <a:spcAft>
                <a:spcPts val="0"/>
              </a:spcAft>
              <a:buSzPts val="1800"/>
              <a:buFont typeface="Noto Sans Symbols"/>
              <a:buNone/>
            </a:pPr>
            <a:r>
              <a:t/>
            </a:r>
            <a:endParaRPr>
              <a:solidFill>
                <a:schemeClr val="dk1"/>
              </a:solidFill>
              <a:latin typeface="Times New Roman"/>
              <a:ea typeface="Times New Roman"/>
              <a:cs typeface="Times New Roman"/>
              <a:sym typeface="Times New Roman"/>
            </a:endParaRPr>
          </a:p>
          <a:p>
            <a:pPr indent="-342900" lvl="0" marL="342900" rtl="0" algn="just">
              <a:lnSpc>
                <a:spcPct val="90000"/>
              </a:lnSpc>
              <a:spcBef>
                <a:spcPts val="0"/>
              </a:spcBef>
              <a:spcAft>
                <a:spcPts val="0"/>
              </a:spcAft>
              <a:buSzPts val="1800"/>
              <a:buFont typeface="Noto Sans Symbols"/>
              <a:buChar char="▪"/>
            </a:pPr>
            <a:r>
              <a:rPr lang="en-IN">
                <a:solidFill>
                  <a:schemeClr val="dk1"/>
                </a:solidFill>
                <a:latin typeface="Times New Roman"/>
                <a:ea typeface="Times New Roman"/>
                <a:cs typeface="Times New Roman"/>
                <a:sym typeface="Times New Roman"/>
              </a:rPr>
              <a:t>Glaucoma has been called the "silent thief of sight" because the loss of vision usually occurs slowly over a long period. Screening for glaucoma is usually performed as part of a standard eye examination performed by optometrists and ophthalmologists. Testing for glaucoma includes measurements of the intraocular pressure using tonometry, anterior chamber angle examination, or gonioscopy as well as an examination of the optic nerve to discern visible damage, changes in the cup-to-disc ratio, rim appearance, and vascular change. Glaucoma detection helps to detect glaucoma from fundus image of their eye.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18b0a41a611_1_11"/>
          <p:cNvPicPr preferRelativeResize="0"/>
          <p:nvPr/>
        </p:nvPicPr>
        <p:blipFill rotWithShape="1">
          <a:blip r:embed="rId3">
            <a:alphaModFix/>
          </a:blip>
          <a:srcRect b="-12182" l="0" r="0" t="0"/>
          <a:stretch/>
        </p:blipFill>
        <p:spPr>
          <a:xfrm>
            <a:off x="1198485" y="941033"/>
            <a:ext cx="9800948" cy="4829453"/>
          </a:xfrm>
          <a:prstGeom prst="rect">
            <a:avLst/>
          </a:prstGeom>
          <a:noFill/>
          <a:ln>
            <a:noFill/>
          </a:ln>
        </p:spPr>
      </p:pic>
      <p:sp>
        <p:nvSpPr>
          <p:cNvPr id="131" name="Google Shape;131;g18b0a41a611_1_11"/>
          <p:cNvSpPr/>
          <p:nvPr/>
        </p:nvSpPr>
        <p:spPr>
          <a:xfrm>
            <a:off x="4166586" y="5705373"/>
            <a:ext cx="299769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600" u="none" cap="none" strike="noStrike">
                <a:solidFill>
                  <a:schemeClr val="dk1"/>
                </a:solidFill>
                <a:latin typeface="Times New Roman"/>
                <a:ea typeface="Times New Roman"/>
                <a:cs typeface="Times New Roman"/>
                <a:sym typeface="Times New Roman"/>
              </a:rPr>
              <a:t>Fig 1: How Glaucoma is caused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Motivation</a:t>
            </a:r>
            <a:endParaRPr/>
          </a:p>
        </p:txBody>
      </p:sp>
      <p:sp>
        <p:nvSpPr>
          <p:cNvPr id="137" name="Google Shape;137;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just">
              <a:lnSpc>
                <a:spcPct val="100000"/>
              </a:lnSpc>
              <a:spcBef>
                <a:spcPts val="0"/>
              </a:spcBef>
              <a:spcAft>
                <a:spcPts val="0"/>
              </a:spcAft>
              <a:buSzPts val="2800"/>
              <a:buChar char=" "/>
            </a:pPr>
            <a:r>
              <a:rPr lang="en-IN" sz="2400">
                <a:solidFill>
                  <a:srgbClr val="000000"/>
                </a:solidFill>
                <a:latin typeface="Times New Roman"/>
                <a:ea typeface="Times New Roman"/>
                <a:cs typeface="Times New Roman"/>
                <a:sym typeface="Times New Roman"/>
              </a:rPr>
              <a:t>Being the second largest cause of blindness worldwide, it can lead the person towards complete blindness if an early diagnosis does not take place. Concerning this underlying issue, there is an immense need of developing a system that can effectively work in the absence of excessive equipment, skilled medical practitioners and also is less time consuming. As a result, clinicians in rural areas can also be able to efficiently use this application for their diagnosis. As glaucoma diagnosis is a time-consuming procedure and requires skilled professionals, no special skills are required to work with developed applications</a:t>
            </a:r>
            <a:endParaRPr sz="2400">
              <a:latin typeface="Times New Roman"/>
              <a:ea typeface="Times New Roman"/>
              <a:cs typeface="Times New Roman"/>
              <a:sym typeface="Times New Roman"/>
            </a:endParaRPr>
          </a:p>
          <a:p>
            <a:pPr indent="0" lvl="0" marL="91440" rtl="0" algn="just">
              <a:lnSpc>
                <a:spcPct val="100000"/>
              </a:lnSpc>
              <a:spcBef>
                <a:spcPts val="1400"/>
              </a:spcBef>
              <a:spcAft>
                <a:spcPts val="0"/>
              </a:spcAft>
              <a:buSzPts val="3200"/>
              <a:buNone/>
            </a:pPr>
            <a:r>
              <a:t/>
            </a:r>
            <a:endParaRPr sz="2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Literature Survey</a:t>
            </a:r>
            <a:endParaRPr/>
          </a:p>
        </p:txBody>
      </p:sp>
      <p:graphicFrame>
        <p:nvGraphicFramePr>
          <p:cNvPr id="143" name="Google Shape;143;p8"/>
          <p:cNvGraphicFramePr/>
          <p:nvPr/>
        </p:nvGraphicFramePr>
        <p:xfrm>
          <a:off x="887767" y="1825696"/>
          <a:ext cx="3000000" cy="3000000"/>
        </p:xfrm>
        <a:graphic>
          <a:graphicData uri="http://schemas.openxmlformats.org/drawingml/2006/table">
            <a:tbl>
              <a:tblPr>
                <a:noFill/>
                <a:tableStyleId>{5446EB26-BC25-42A0-8534-CDA796A20A56}</a:tableStyleId>
              </a:tblPr>
              <a:tblGrid>
                <a:gridCol w="907600"/>
                <a:gridCol w="2039400"/>
                <a:gridCol w="2939125"/>
                <a:gridCol w="1964425"/>
                <a:gridCol w="2668850"/>
              </a:tblGrid>
              <a:tr h="753600">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FFFFFF"/>
                          </a:solidFill>
                          <a:latin typeface="Times New Roman"/>
                          <a:ea typeface="Times New Roman"/>
                          <a:cs typeface="Times New Roman"/>
                          <a:sym typeface="Times New Roman"/>
                        </a:rPr>
                        <a:t>S.No</a:t>
                      </a:r>
                      <a:endParaRPr sz="1400" u="none" cap="none" strike="noStrike">
                        <a:latin typeface="Times New Roman"/>
                        <a:ea typeface="Times New Roman"/>
                        <a:cs typeface="Times New Roman"/>
                        <a:sym typeface="Times New Roman"/>
                      </a:endParaRPr>
                    </a:p>
                  </a:txBody>
                  <a:tcPr marT="33650" marB="33650" marR="49050" marL="49050">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71E4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FFFFFF"/>
                          </a:solidFill>
                          <a:latin typeface="Times New Roman"/>
                          <a:ea typeface="Times New Roman"/>
                          <a:cs typeface="Times New Roman"/>
                          <a:sym typeface="Times New Roman"/>
                        </a:rPr>
                        <a:t>Authors</a:t>
                      </a:r>
                      <a:endParaRPr sz="1400" u="none" cap="none" strike="noStrike">
                        <a:latin typeface="Times New Roman"/>
                        <a:ea typeface="Times New Roman"/>
                        <a:cs typeface="Times New Roman"/>
                        <a:sym typeface="Times New Roman"/>
                      </a:endParaRPr>
                    </a:p>
                  </a:txBody>
                  <a:tcPr marT="33650" marB="33650" marR="49050" marL="49050">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71E4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FFFFFF"/>
                          </a:solidFill>
                          <a:latin typeface="Times New Roman"/>
                          <a:ea typeface="Times New Roman"/>
                          <a:cs typeface="Times New Roman"/>
                          <a:sym typeface="Times New Roman"/>
                        </a:rPr>
                        <a:t>Findings</a:t>
                      </a:r>
                      <a:endParaRPr sz="1400" u="none" cap="none" strike="noStrike">
                        <a:latin typeface="Times New Roman"/>
                        <a:ea typeface="Times New Roman"/>
                        <a:cs typeface="Times New Roman"/>
                        <a:sym typeface="Times New Roman"/>
                      </a:endParaRPr>
                    </a:p>
                  </a:txBody>
                  <a:tcPr marT="33650" marB="33650" marR="49050" marL="49050">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71E4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FFFFFF"/>
                          </a:solidFill>
                          <a:latin typeface="Times New Roman"/>
                          <a:ea typeface="Times New Roman"/>
                          <a:cs typeface="Times New Roman"/>
                          <a:sym typeface="Times New Roman"/>
                        </a:rPr>
                        <a:t>Technique</a:t>
                      </a:r>
                      <a:endParaRPr sz="1400" u="none" cap="none" strike="noStrike">
                        <a:latin typeface="Times New Roman"/>
                        <a:ea typeface="Times New Roman"/>
                        <a:cs typeface="Times New Roman"/>
                        <a:sym typeface="Times New Roman"/>
                      </a:endParaRPr>
                    </a:p>
                  </a:txBody>
                  <a:tcPr marT="33650" marB="33650" marR="49050" marL="49050">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71E4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en-IN" sz="1600" u="none" cap="none" strike="noStrike">
                          <a:solidFill>
                            <a:srgbClr val="FFFFFF"/>
                          </a:solidFill>
                          <a:latin typeface="Times New Roman"/>
                          <a:ea typeface="Times New Roman"/>
                          <a:cs typeface="Times New Roman"/>
                          <a:sym typeface="Times New Roman"/>
                        </a:rPr>
                        <a:t>Limitations</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br>
                        <a:rPr lang="en-IN" sz="1600" u="none" cap="none" strike="noStrike">
                          <a:latin typeface="Times New Roman"/>
                          <a:ea typeface="Times New Roman"/>
                          <a:cs typeface="Times New Roman"/>
                          <a:sym typeface="Times New Roman"/>
                        </a:rPr>
                      </a:br>
                      <a:endParaRPr sz="1600" u="none" cap="none" strike="noStrike">
                        <a:latin typeface="Times New Roman"/>
                        <a:ea typeface="Times New Roman"/>
                        <a:cs typeface="Times New Roman"/>
                        <a:sym typeface="Times New Roman"/>
                      </a:endParaRPr>
                    </a:p>
                  </a:txBody>
                  <a:tcPr marT="33650" marB="33650" marR="49050" marL="49050">
                    <a:lnL cap="flat" cmpd="sng" w="12675">
                      <a:solidFill>
                        <a:srgbClr val="FFFFFF"/>
                      </a:solidFill>
                      <a:prstDash val="solid"/>
                      <a:round/>
                      <a:headEnd len="sm" w="sm" type="none"/>
                      <a:tailEnd len="sm" w="sm" type="none"/>
                    </a:lnL>
                    <a:lnR cap="flat" cmpd="sng" w="12675">
                      <a:solidFill>
                        <a:srgbClr val="FFFFFF"/>
                      </a:solidFill>
                      <a:prstDash val="solid"/>
                      <a:round/>
                      <a:headEnd len="sm" w="sm" type="none"/>
                      <a:tailEnd len="sm" w="sm" type="none"/>
                    </a:lnR>
                    <a:lnT cap="flat" cmpd="sng" w="1267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71E42"/>
                    </a:solidFill>
                  </a:tcPr>
                </a:tc>
              </a:tr>
              <a:tr h="1972500">
                <a:tc>
                  <a:txBody>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Ruben Hemelings, Bart Elen, Joao Barbosa‑Breda, Matthew B. Blaschko, Patrick De Boever &amp; Ingeborg Stalmans</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br>
                        <a:rPr lang="en-IN" sz="1600" u="none" cap="none" strike="noStrike">
                          <a:latin typeface="Times New Roman"/>
                          <a:ea typeface="Times New Roman"/>
                          <a:cs typeface="Times New Roman"/>
                          <a:sym typeface="Times New Roman"/>
                        </a:rPr>
                      </a:br>
                      <a:endParaRPr sz="16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modified the training images in a standardized manner, this study revealed a recurrent pattern in inferotemporal and superotemporal regions neighboring the ONH and the ONH itself.</a:t>
                      </a:r>
                      <a:endParaRPr sz="16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Times New Roman"/>
                          <a:ea typeface="Times New Roman"/>
                          <a:cs typeface="Times New Roman"/>
                          <a:sym typeface="Times New Roman"/>
                        </a:rPr>
                        <a:t>classification CNN</a:t>
                      </a:r>
                      <a:endParaRPr sz="16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The proposed model did not explicitly assess the influence of myopic changes, did not analyze the role of the disease stage.</a:t>
                      </a:r>
                      <a:endParaRPr sz="16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9E9E9E"/>
                      </a:solidFill>
                      <a:prstDash val="solid"/>
                      <a:round/>
                      <a:headEnd len="sm" w="sm" type="none"/>
                      <a:tailEnd len="sm" w="sm" type="none"/>
                    </a:lnB>
                  </a:tcPr>
                </a:tc>
              </a:tr>
              <a:tr h="1742475">
                <a:tc>
                  <a:txBody>
                    <a:bodyPr/>
                    <a:lstStyle/>
                    <a:p>
                      <a:pPr indent="0" lvl="0" marL="0" marR="0" rtl="0" algn="ctr">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Times New Roman"/>
                          <a:ea typeface="Times New Roman"/>
                          <a:cs typeface="Times New Roman"/>
                          <a:sym typeface="Times New Roman"/>
                        </a:rPr>
                        <a:t>Naganagouda Patil1 &amp; Preethi N. Patil &amp; P. V. Rao</a:t>
                      </a:r>
                      <a:endParaRPr sz="14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Image size is the first evaluation with learning rate of 0.1, 0.01, 0.001 and 0.0001. The high performance is achieved with 0.001 learning rate.</a:t>
                      </a:r>
                      <a:endParaRPr sz="16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deep learning (DL), with deep-belief network (DBN)</a:t>
                      </a:r>
                      <a:endParaRPr sz="16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Dataset used is an unbalanced dataset totally 20.92% glaucoma images together with 79.08% normal images are used.</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br>
                        <a:rPr lang="en-IN" sz="1600" u="none" cap="none" strike="noStrike">
                          <a:latin typeface="Times New Roman"/>
                          <a:ea typeface="Times New Roman"/>
                          <a:cs typeface="Times New Roman"/>
                          <a:sym typeface="Times New Roman"/>
                        </a:rPr>
                      </a:br>
                      <a:endParaRPr sz="1600" u="none" cap="none" strike="noStrike">
                        <a:latin typeface="Times New Roman"/>
                        <a:ea typeface="Times New Roman"/>
                        <a:cs typeface="Times New Roman"/>
                        <a:sym typeface="Times New Roman"/>
                      </a:endParaRPr>
                    </a:p>
                  </a:txBody>
                  <a:tcPr marT="70075" marB="70075" marR="70075" marL="70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4" name="Google Shape;144;p8"/>
          <p:cNvSpPr/>
          <p:nvPr/>
        </p:nvSpPr>
        <p:spPr>
          <a:xfrm>
            <a:off x="-1068839" y="0"/>
            <a:ext cx="14393123"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Times New Roman"/>
              <a:buNone/>
            </a:pPr>
            <a:r>
              <a:rPr b="1" lang="en-IN">
                <a:latin typeface="Times New Roman"/>
                <a:ea typeface="Times New Roman"/>
                <a:cs typeface="Times New Roman"/>
                <a:sym typeface="Times New Roman"/>
              </a:rPr>
              <a:t>Literature Survey</a:t>
            </a:r>
            <a:endParaRPr/>
          </a:p>
        </p:txBody>
      </p:sp>
      <p:sp>
        <p:nvSpPr>
          <p:cNvPr id="150" name="Google Shape;150;p9"/>
          <p:cNvSpPr txBox="1"/>
          <p:nvPr/>
        </p:nvSpPr>
        <p:spPr>
          <a:xfrm>
            <a:off x="914400" y="2674620"/>
            <a:ext cx="10058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51" name="Google Shape;151;p9"/>
          <p:cNvGraphicFramePr/>
          <p:nvPr/>
        </p:nvGraphicFramePr>
        <p:xfrm>
          <a:off x="1219200" y="1923736"/>
          <a:ext cx="3000000" cy="3000000"/>
        </p:xfrm>
        <a:graphic>
          <a:graphicData uri="http://schemas.openxmlformats.org/drawingml/2006/table">
            <a:tbl>
              <a:tblPr>
                <a:noFill/>
                <a:tableStyleId>{5446EB26-BC25-42A0-8534-CDA796A20A56}</a:tableStyleId>
              </a:tblPr>
              <a:tblGrid>
                <a:gridCol w="879425"/>
                <a:gridCol w="2233525"/>
                <a:gridCol w="3147925"/>
                <a:gridCol w="1688300"/>
                <a:gridCol w="1987300"/>
              </a:tblGrid>
              <a:tr h="2505400">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3</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Oluwatobi Joshua Afolabi , Gugulethu P. Mabuza-hocquet , Fulufhelo V. Nelwamondo, And Babu Sena Paul</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The use of CDR threshold of 0.6 may only be suitable for this database. It was found out that extracting 5 features did not give a full view of the changing geometry of the optic cup and disc and extracting more than ten (10) features only resulted into duplication of data</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U-Net Lite and Extreme Gradient Boost (XGB)</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The proposed model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does not works on low quality images.</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14950">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4</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Wang Min Liao, BeiJi Zou, RongChang Zhao, Yuan Qiong Chen, ZhiYou He, and MengJie Zhou,</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The researchers observed that the result of glaucoma diagnosis is improved with the increasing of optic disc segmentation,removed batch normalization layers and drop out reduced to 0.2 to reduce the overfitting model.</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novel clinical interpretable ConvNet architecture (EAMNet)</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rgbClr val="000000"/>
                          </a:solidFill>
                          <a:latin typeface="Times New Roman"/>
                          <a:ea typeface="Times New Roman"/>
                          <a:cs typeface="Times New Roman"/>
                          <a:sym typeface="Times New Roman"/>
                        </a:rPr>
                        <a:t>This model is worked on ORIGA dataset which is unbalanced dataset because it contains 168 glaucomatous and 482 normal fundus images.</a:t>
                      </a:r>
                      <a:endParaRPr sz="1600" u="none" cap="none" strike="noStrike">
                        <a:latin typeface="Times New Roman"/>
                        <a:ea typeface="Times New Roman"/>
                        <a:cs typeface="Times New Roman"/>
                        <a:sym typeface="Times New Roman"/>
                      </a:endParaRPr>
                    </a:p>
                  </a:txBody>
                  <a:tcPr marT="63975" marB="63975" marR="63975" marL="639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IN">
                <a:latin typeface="Times New Roman"/>
                <a:ea typeface="Times New Roman"/>
                <a:cs typeface="Times New Roman"/>
                <a:sym typeface="Times New Roman"/>
              </a:rPr>
              <a:t>Literature Survey</a:t>
            </a:r>
            <a:endParaRPr b="1">
              <a:latin typeface="Times New Roman"/>
              <a:ea typeface="Times New Roman"/>
              <a:cs typeface="Times New Roman"/>
              <a:sym typeface="Times New Roman"/>
            </a:endParaRPr>
          </a:p>
        </p:txBody>
      </p:sp>
      <p:graphicFrame>
        <p:nvGraphicFramePr>
          <p:cNvPr id="157" name="Google Shape;157;p10"/>
          <p:cNvGraphicFramePr/>
          <p:nvPr/>
        </p:nvGraphicFramePr>
        <p:xfrm>
          <a:off x="1320253" y="1825528"/>
          <a:ext cx="3000000" cy="3000000"/>
        </p:xfrm>
        <a:graphic>
          <a:graphicData uri="http://schemas.openxmlformats.org/drawingml/2006/table">
            <a:tbl>
              <a:tblPr>
                <a:noFill/>
                <a:tableStyleId>{5446EB26-BC25-42A0-8534-CDA796A20A56}</a:tableStyleId>
              </a:tblPr>
              <a:tblGrid>
                <a:gridCol w="853325"/>
                <a:gridCol w="2578300"/>
                <a:gridCol w="2335500"/>
                <a:gridCol w="1922375"/>
                <a:gridCol w="1922375"/>
              </a:tblGrid>
              <a:tr h="2851400">
                <a:tc>
                  <a:txBody>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5</a:t>
                      </a:r>
                      <a:endParaRPr sz="1700" u="none" cap="none" strike="noStrike"/>
                    </a:p>
                  </a:txBody>
                  <a:tcPr marT="89000" marB="89000" marR="89000" marL="89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Guangzhou An, Kazuko Omodaka, Kazuki Hashimoto, Satoru Tsuda, </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 Yukihiro Shiga, Naoko Takada,Tsutomu Kikawa, Hideo Yokota,</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 Masahiro Akiba and Toru Nakazawa</a:t>
                      </a:r>
                      <a:endParaRPr sz="1700" u="none" cap="none" strike="noStrike"/>
                    </a:p>
                    <a:p>
                      <a:pPr indent="0" lvl="0" marL="0" marR="0" rtl="0" algn="l">
                        <a:lnSpc>
                          <a:spcPct val="100000"/>
                        </a:lnSpc>
                        <a:spcBef>
                          <a:spcPts val="0"/>
                        </a:spcBef>
                        <a:spcAft>
                          <a:spcPts val="0"/>
                        </a:spcAft>
                        <a:buClr>
                          <a:srgbClr val="000000"/>
                        </a:buClr>
                        <a:buSzPts val="1700"/>
                        <a:buFont typeface="Arial"/>
                        <a:buNone/>
                      </a:pPr>
                      <a:br>
                        <a:rPr lang="en-IN" sz="1700" u="none" cap="none" strike="noStrike"/>
                      </a:br>
                      <a:endParaRPr sz="1700" u="none" cap="none" strike="noStrike"/>
                    </a:p>
                  </a:txBody>
                  <a:tcPr marT="89000" marB="89000" marR="89000" marL="89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The machine  learning system described can accurately differentiate between healthy and glaucomatous subjects based on their extracted</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images from OCT data and color fundus images.</a:t>
                      </a:r>
                      <a:endParaRPr sz="1700" u="none" cap="none" strike="noStrike"/>
                    </a:p>
                    <a:p>
                      <a:pPr indent="0" lvl="0" marL="0" marR="0" rtl="0" algn="l">
                        <a:lnSpc>
                          <a:spcPct val="100000"/>
                        </a:lnSpc>
                        <a:spcBef>
                          <a:spcPts val="0"/>
                        </a:spcBef>
                        <a:spcAft>
                          <a:spcPts val="0"/>
                        </a:spcAft>
                        <a:buClr>
                          <a:srgbClr val="000000"/>
                        </a:buClr>
                        <a:buSzPts val="1700"/>
                        <a:buFont typeface="Arial"/>
                        <a:buNone/>
                      </a:pPr>
                      <a:br>
                        <a:rPr lang="en-IN" sz="1700" u="none" cap="none" strike="noStrike"/>
                      </a:br>
                      <a:br>
                        <a:rPr lang="en-IN" sz="1700" u="none" cap="none" strike="noStrike"/>
                      </a:br>
                      <a:endParaRPr sz="1700" u="none" cap="none" strike="noStrike"/>
                    </a:p>
                  </a:txBody>
                  <a:tcPr marT="89000" marB="89000" marR="89000" marL="89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optical coherence tomography and Transfer learning of convolutional neural network</a:t>
                      </a:r>
                      <a:endParaRPr sz="1700" u="none" cap="none" strike="noStrike"/>
                    </a:p>
                  </a:txBody>
                  <a:tcPr marT="89000" marB="89000" marR="89000" marL="89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This study include a relatively small study </a:t>
                      </a:r>
                      <a:endParaRPr sz="1700" u="none" cap="none" strike="noStrike"/>
                    </a:p>
                    <a:p>
                      <a:pPr indent="0" lvl="0" marL="0" marR="0" rtl="0" algn="l">
                        <a:lnSpc>
                          <a:spcPct val="100000"/>
                        </a:lnSpc>
                        <a:spcBef>
                          <a:spcPts val="0"/>
                        </a:spcBef>
                        <a:spcAft>
                          <a:spcPts val="0"/>
                        </a:spcAft>
                        <a:buClr>
                          <a:srgbClr val="000000"/>
                        </a:buClr>
                        <a:buSzPts val="1700"/>
                        <a:buFont typeface="Arial"/>
                        <a:buNone/>
                      </a:pPr>
                      <a:r>
                        <a:rPr b="0" i="0" lang="en-IN" sz="1700" u="none" cap="none" strike="noStrike">
                          <a:solidFill>
                            <a:srgbClr val="000000"/>
                          </a:solidFill>
                          <a:latin typeface="Times New Roman"/>
                          <a:ea typeface="Times New Roman"/>
                          <a:cs typeface="Times New Roman"/>
                          <a:sym typeface="Times New Roman"/>
                        </a:rPr>
                        <a:t>population.</a:t>
                      </a:r>
                      <a:endParaRPr sz="1700" u="none" cap="none" strike="noStrike"/>
                    </a:p>
                    <a:p>
                      <a:pPr indent="0" lvl="0" marL="0" marR="0" rtl="0" algn="l">
                        <a:lnSpc>
                          <a:spcPct val="100000"/>
                        </a:lnSpc>
                        <a:spcBef>
                          <a:spcPts val="0"/>
                        </a:spcBef>
                        <a:spcAft>
                          <a:spcPts val="0"/>
                        </a:spcAft>
                        <a:buClr>
                          <a:srgbClr val="000000"/>
                        </a:buClr>
                        <a:buSzPts val="1700"/>
                        <a:buFont typeface="Arial"/>
                        <a:buNone/>
                      </a:pPr>
                      <a:br>
                        <a:rPr lang="en-IN" sz="1700" u="none" cap="none" strike="noStrike"/>
                      </a:br>
                      <a:endParaRPr sz="1700" u="none" cap="none" strike="noStrike"/>
                    </a:p>
                  </a:txBody>
                  <a:tcPr marT="89000" marB="89000" marR="89000" marL="890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2022-11-09T20:55:01Z</dcterms:created>
  <dc:creator>HP</dc:creator>
</cp:coreProperties>
</file>