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1" r:id="rId9"/>
    <p:sldId id="270" r:id="rId10"/>
    <p:sldId id="269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Prediction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Alzheimer’s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Parkinson’s</a:t>
            </a:r>
            <a:r>
              <a:rPr spc="215" dirty="0"/>
              <a:t> </a:t>
            </a:r>
            <a:r>
              <a:rPr dirty="0"/>
              <a:t>Disease</a:t>
            </a:r>
            <a:r>
              <a:rPr spc="215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10" dirty="0"/>
              <a:t>Science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28295">
              <a:lnSpc>
                <a:spcPts val="1240"/>
              </a:lnSpc>
            </a:pPr>
            <a:r>
              <a:rPr spc="-20" dirty="0"/>
              <a:t>25-05-2022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4668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Prediction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Alzheimer’s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Parkinson’s</a:t>
            </a:r>
            <a:r>
              <a:rPr spc="215" dirty="0"/>
              <a:t> </a:t>
            </a:r>
            <a:r>
              <a:rPr dirty="0"/>
              <a:t>Disease</a:t>
            </a:r>
            <a:r>
              <a:rPr spc="215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10" dirty="0"/>
              <a:t>Science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28295">
              <a:lnSpc>
                <a:spcPts val="1240"/>
              </a:lnSpc>
            </a:pPr>
            <a:r>
              <a:rPr spc="-20" dirty="0"/>
              <a:t>25-05-2022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4668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Prediction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Alzheimer’s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Parkinson’s</a:t>
            </a:r>
            <a:r>
              <a:rPr spc="215" dirty="0"/>
              <a:t> </a:t>
            </a:r>
            <a:r>
              <a:rPr dirty="0"/>
              <a:t>Disease</a:t>
            </a:r>
            <a:r>
              <a:rPr spc="215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10" dirty="0"/>
              <a:t>Science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28295">
              <a:lnSpc>
                <a:spcPts val="1240"/>
              </a:lnSpc>
            </a:pPr>
            <a:r>
              <a:rPr spc="-20" dirty="0"/>
              <a:t>25-05-2022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4668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5" y="1574800"/>
            <a:ext cx="4351338" cy="43513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Prediction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Alzheimer’s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Parkinson’s</a:t>
            </a:r>
            <a:r>
              <a:rPr spc="215" dirty="0"/>
              <a:t> </a:t>
            </a:r>
            <a:r>
              <a:rPr dirty="0"/>
              <a:t>Disease</a:t>
            </a:r>
            <a:r>
              <a:rPr spc="215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10" dirty="0"/>
              <a:t>Science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28295">
              <a:lnSpc>
                <a:spcPts val="1240"/>
              </a:lnSpc>
            </a:pPr>
            <a:r>
              <a:rPr spc="-20" dirty="0"/>
              <a:t>25-05-2022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4668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Prediction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Alzheimer’s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Parkinson’s</a:t>
            </a:r>
            <a:r>
              <a:rPr spc="215" dirty="0"/>
              <a:t> </a:t>
            </a:r>
            <a:r>
              <a:rPr dirty="0"/>
              <a:t>Disease</a:t>
            </a:r>
            <a:r>
              <a:rPr spc="215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10" dirty="0"/>
              <a:t>Science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28295">
              <a:lnSpc>
                <a:spcPts val="1240"/>
              </a:lnSpc>
            </a:pPr>
            <a:r>
              <a:rPr spc="-20" dirty="0"/>
              <a:t>25-05-2022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4668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76962"/>
            <a:ext cx="12192000" cy="681355"/>
          </a:xfrm>
          <a:custGeom>
            <a:avLst/>
            <a:gdLst/>
            <a:ahLst/>
            <a:cxnLst/>
            <a:rect l="l" t="t" r="r" b="b"/>
            <a:pathLst>
              <a:path w="12192000" h="681354">
                <a:moveTo>
                  <a:pt x="12191999" y="681036"/>
                </a:moveTo>
                <a:lnTo>
                  <a:pt x="0" y="68103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1036"/>
                </a:lnTo>
                <a:close/>
              </a:path>
            </a:pathLst>
          </a:custGeom>
          <a:solidFill>
            <a:srgbClr val="003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76962"/>
            <a:ext cx="12192000" cy="681355"/>
          </a:xfrm>
          <a:custGeom>
            <a:avLst/>
            <a:gdLst/>
            <a:ahLst/>
            <a:cxnLst/>
            <a:rect l="l" t="t" r="r" b="b"/>
            <a:pathLst>
              <a:path w="12192000" h="681354">
                <a:moveTo>
                  <a:pt x="0" y="0"/>
                </a:moveTo>
                <a:lnTo>
                  <a:pt x="12191999" y="0"/>
                </a:lnTo>
                <a:lnTo>
                  <a:pt x="12191999" y="681036"/>
                </a:lnTo>
                <a:lnTo>
                  <a:pt x="0" y="68103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325880"/>
          </a:xfrm>
          <a:custGeom>
            <a:avLst/>
            <a:gdLst/>
            <a:ahLst/>
            <a:cxnLst/>
            <a:rect l="l" t="t" r="r" b="b"/>
            <a:pathLst>
              <a:path w="12192000" h="1325880">
                <a:moveTo>
                  <a:pt x="12191999" y="1325562"/>
                </a:moveTo>
                <a:lnTo>
                  <a:pt x="0" y="1325562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325562"/>
                </a:lnTo>
                <a:close/>
              </a:path>
            </a:pathLst>
          </a:custGeom>
          <a:solidFill>
            <a:srgbClr val="003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1325880"/>
          </a:xfrm>
          <a:custGeom>
            <a:avLst/>
            <a:gdLst/>
            <a:ahLst/>
            <a:cxnLst/>
            <a:rect l="l" t="t" r="r" b="b"/>
            <a:pathLst>
              <a:path w="12192000" h="1325880">
                <a:moveTo>
                  <a:pt x="0" y="0"/>
                </a:moveTo>
                <a:lnTo>
                  <a:pt x="12191999" y="0"/>
                </a:lnTo>
                <a:lnTo>
                  <a:pt x="12191999" y="1325562"/>
                </a:lnTo>
                <a:lnTo>
                  <a:pt x="0" y="132556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45300" y="0"/>
            <a:ext cx="5346699" cy="16710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5" y="272332"/>
            <a:ext cx="6887160" cy="6960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534" y="1400769"/>
            <a:ext cx="11391265" cy="458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96540" y="6466751"/>
            <a:ext cx="6942995" cy="198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Prediction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Alzheimer’s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Parkinson’s</a:t>
            </a:r>
            <a:r>
              <a:rPr spc="215" dirty="0"/>
              <a:t> </a:t>
            </a:r>
            <a:r>
              <a:rPr dirty="0"/>
              <a:t>Disease</a:t>
            </a:r>
            <a:r>
              <a:rPr spc="215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10" dirty="0"/>
              <a:t>Science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0024" y="6415178"/>
            <a:ext cx="1202215" cy="24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28295">
              <a:lnSpc>
                <a:spcPts val="1240"/>
              </a:lnSpc>
            </a:pPr>
            <a:r>
              <a:rPr spc="-20" dirty="0"/>
              <a:t>25-05-2022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3742" y="6466763"/>
            <a:ext cx="275361" cy="177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4668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1.jpe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2748680"/>
            <a:ext cx="7360920" cy="479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0005" marR="5080" indent="-1297940" algn="ctr">
              <a:lnSpc>
                <a:spcPct val="114999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00359E"/>
                </a:solidFill>
                <a:latin typeface="Calibri"/>
                <a:cs typeface="Calibri"/>
              </a:rPr>
              <a:t>Hotel Room Searching App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204700" cy="2748915"/>
            <a:chOff x="-6350" y="-6350"/>
            <a:chExt cx="12204700" cy="274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2644" y="209550"/>
              <a:ext cx="7506711" cy="7910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2051050"/>
            </a:xfrm>
            <a:custGeom>
              <a:avLst/>
              <a:gdLst/>
              <a:ahLst/>
              <a:cxnLst/>
              <a:rect l="l" t="t" r="r" b="b"/>
              <a:pathLst>
                <a:path w="12192000" h="2051050">
                  <a:moveTo>
                    <a:pt x="12191999" y="2050473"/>
                  </a:moveTo>
                  <a:lnTo>
                    <a:pt x="0" y="2050473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2050473"/>
                  </a:lnTo>
                  <a:close/>
                </a:path>
              </a:pathLst>
            </a:custGeom>
            <a:solidFill>
              <a:srgbClr val="00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2051050"/>
            </a:xfrm>
            <a:custGeom>
              <a:avLst/>
              <a:gdLst/>
              <a:ahLst/>
              <a:cxnLst/>
              <a:rect l="l" t="t" r="r" b="b"/>
              <a:pathLst>
                <a:path w="12192000" h="2051050">
                  <a:moveTo>
                    <a:pt x="0" y="0"/>
                  </a:moveTo>
                  <a:lnTo>
                    <a:pt x="12191999" y="0"/>
                  </a:lnTo>
                  <a:lnTo>
                    <a:pt x="12191999" y="2050473"/>
                  </a:lnTo>
                  <a:lnTo>
                    <a:pt x="0" y="2050473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18" y="0"/>
              <a:ext cx="12075381" cy="274233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-6350" y="6222023"/>
            <a:ext cx="12204700" cy="642620"/>
            <a:chOff x="-6350" y="6222023"/>
            <a:chExt cx="12204700" cy="642620"/>
          </a:xfrm>
        </p:grpSpPr>
        <p:sp>
          <p:nvSpPr>
            <p:cNvPr id="9" name="object 9"/>
            <p:cNvSpPr/>
            <p:nvPr/>
          </p:nvSpPr>
          <p:spPr>
            <a:xfrm>
              <a:off x="0" y="6228373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626"/>
                  </a:moveTo>
                  <a:lnTo>
                    <a:pt x="0" y="0"/>
                  </a:lnTo>
                  <a:lnTo>
                    <a:pt x="12191999" y="0"/>
                  </a:lnTo>
                  <a:lnTo>
                    <a:pt x="12191999" y="629626"/>
                  </a:lnTo>
                  <a:lnTo>
                    <a:pt x="0" y="629626"/>
                  </a:lnTo>
                  <a:close/>
                </a:path>
              </a:pathLst>
            </a:custGeom>
            <a:solidFill>
              <a:srgbClr val="00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228373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626"/>
                  </a:moveTo>
                  <a:lnTo>
                    <a:pt x="0" y="0"/>
                  </a:lnTo>
                  <a:lnTo>
                    <a:pt x="12191999" y="0"/>
                  </a:lnTo>
                  <a:lnTo>
                    <a:pt x="12191999" y="629626"/>
                  </a:lnTo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49952" y="1198462"/>
            <a:ext cx="7686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Department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Information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Science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575" y="4554516"/>
            <a:ext cx="2656205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Student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Names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and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USN:</a:t>
            </a:r>
            <a:endParaRPr sz="1700" dirty="0">
              <a:latin typeface="Arial"/>
              <a:cs typeface="Arial"/>
            </a:endParaRPr>
          </a:p>
          <a:p>
            <a:pPr marL="12700" marR="233045">
              <a:lnSpc>
                <a:spcPct val="100000"/>
              </a:lnSpc>
              <a:spcBef>
                <a:spcPts val="445"/>
              </a:spcBef>
            </a:pPr>
            <a:r>
              <a:rPr lang="en-US" sz="1500" spc="-10" dirty="0" err="1">
                <a:latin typeface="Arial"/>
                <a:cs typeface="Arial"/>
              </a:rPr>
              <a:t>Chaithanya</a:t>
            </a:r>
            <a:r>
              <a:rPr lang="en-US" sz="1500" spc="-10" dirty="0">
                <a:latin typeface="Arial"/>
                <a:cs typeface="Arial"/>
              </a:rPr>
              <a:t> M</a:t>
            </a:r>
            <a:r>
              <a:rPr sz="1500" dirty="0">
                <a:latin typeface="Arial"/>
                <a:cs typeface="Arial"/>
              </a:rPr>
              <a:t>–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1NT</a:t>
            </a:r>
            <a:r>
              <a:rPr lang="en-IN" sz="1500" spc="-10" dirty="0">
                <a:latin typeface="Arial"/>
                <a:cs typeface="Arial"/>
              </a:rPr>
              <a:t>22</a:t>
            </a:r>
            <a:r>
              <a:rPr sz="1500" spc="-10" dirty="0">
                <a:latin typeface="Arial"/>
                <a:cs typeface="Arial"/>
              </a:rPr>
              <a:t>IS0</a:t>
            </a:r>
            <a:r>
              <a:rPr lang="en-US" sz="1500" spc="-10" dirty="0">
                <a:latin typeface="Arial"/>
                <a:cs typeface="Arial"/>
              </a:rPr>
              <a:t>39</a:t>
            </a:r>
            <a:r>
              <a:rPr sz="1500" spc="-10" dirty="0">
                <a:latin typeface="Arial"/>
                <a:cs typeface="Arial"/>
              </a:rPr>
              <a:t> </a:t>
            </a:r>
            <a:endParaRPr lang="en-IN" sz="1500" spc="-10" dirty="0">
              <a:latin typeface="Arial"/>
              <a:cs typeface="Arial"/>
            </a:endParaRPr>
          </a:p>
          <a:p>
            <a:pPr marL="12700" marR="233045">
              <a:lnSpc>
                <a:spcPct val="100000"/>
              </a:lnSpc>
              <a:spcBef>
                <a:spcPts val="445"/>
              </a:spcBef>
            </a:pPr>
            <a:r>
              <a:rPr lang="en-US" sz="1500" spc="-10" dirty="0" err="1">
                <a:latin typeface="Arial"/>
                <a:cs typeface="Arial"/>
              </a:rPr>
              <a:t>Ananya</a:t>
            </a:r>
            <a:r>
              <a:rPr lang="en-US" sz="1500" spc="-10" dirty="0">
                <a:latin typeface="Arial"/>
                <a:cs typeface="Arial"/>
              </a:rPr>
              <a:t> 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–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1NT</a:t>
            </a:r>
            <a:r>
              <a:rPr lang="en-IN" sz="1500" spc="-10" dirty="0">
                <a:latin typeface="Arial"/>
                <a:cs typeface="Arial"/>
              </a:rPr>
              <a:t>22</a:t>
            </a:r>
            <a:r>
              <a:rPr sz="1500" spc="-10" dirty="0">
                <a:latin typeface="Arial"/>
                <a:cs typeface="Arial"/>
              </a:rPr>
              <a:t>IS</a:t>
            </a:r>
            <a:r>
              <a:rPr lang="en-IN" sz="1500" spc="-10" dirty="0">
                <a:latin typeface="Arial"/>
                <a:cs typeface="Arial"/>
              </a:rPr>
              <a:t>0</a:t>
            </a:r>
            <a:r>
              <a:rPr lang="en-US" sz="1500" spc="-10" dirty="0">
                <a:latin typeface="Arial"/>
                <a:cs typeface="Arial"/>
              </a:rPr>
              <a:t>15</a:t>
            </a:r>
            <a:endParaRPr lang="en-IN" sz="1500" spc="-10" dirty="0">
              <a:latin typeface="Arial"/>
              <a:cs typeface="Arial"/>
            </a:endParaRPr>
          </a:p>
          <a:p>
            <a:pPr marL="12700" marR="233045">
              <a:lnSpc>
                <a:spcPct val="100000"/>
              </a:lnSpc>
              <a:spcBef>
                <a:spcPts val="445"/>
              </a:spcBef>
            </a:pPr>
            <a:r>
              <a:rPr lang="en-US" sz="1500" spc="-10" dirty="0" err="1">
                <a:latin typeface="Arial"/>
                <a:cs typeface="Arial"/>
              </a:rPr>
              <a:t>Dhruthi</a:t>
            </a:r>
            <a:r>
              <a:rPr lang="en-US" sz="1500" spc="-10" dirty="0">
                <a:latin typeface="Arial"/>
                <a:cs typeface="Arial"/>
              </a:rPr>
              <a:t> S L</a:t>
            </a:r>
            <a:r>
              <a:rPr sz="1500" dirty="0">
                <a:latin typeface="Arial"/>
                <a:cs typeface="Arial"/>
              </a:rPr>
              <a:t>–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1NT</a:t>
            </a:r>
            <a:r>
              <a:rPr lang="en-IN" sz="1500" spc="-10" dirty="0">
                <a:latin typeface="Arial"/>
                <a:cs typeface="Arial"/>
              </a:rPr>
              <a:t>22</a:t>
            </a:r>
            <a:r>
              <a:rPr sz="1500" spc="-10" dirty="0">
                <a:latin typeface="Arial"/>
                <a:cs typeface="Arial"/>
              </a:rPr>
              <a:t>IS0</a:t>
            </a:r>
            <a:r>
              <a:rPr lang="en-US" sz="1500" spc="-10" dirty="0">
                <a:latin typeface="Arial"/>
                <a:cs typeface="Arial"/>
              </a:rPr>
              <a:t>49</a:t>
            </a:r>
            <a:endParaRPr lang="en-IN" sz="1500" spc="-10" dirty="0">
              <a:latin typeface="Arial"/>
              <a:cs typeface="Arial"/>
            </a:endParaRPr>
          </a:p>
          <a:p>
            <a:pPr marL="12700" marR="233045">
              <a:spcBef>
                <a:spcPts val="445"/>
              </a:spcBef>
            </a:pPr>
            <a:r>
              <a:rPr lang="en-US" sz="1600" dirty="0" err="1">
                <a:latin typeface="Arial"/>
                <a:cs typeface="Arial"/>
              </a:rPr>
              <a:t>B.Swathi</a:t>
            </a:r>
            <a:r>
              <a:rPr lang="en-US" sz="1600" dirty="0">
                <a:latin typeface="Arial"/>
                <a:cs typeface="Arial"/>
              </a:rPr>
              <a:t> -1NT22IS034</a:t>
            </a:r>
          </a:p>
          <a:p>
            <a:pPr marL="12700" marR="233045">
              <a:lnSpc>
                <a:spcPct val="100000"/>
              </a:lnSpc>
              <a:spcBef>
                <a:spcPts val="445"/>
              </a:spcBef>
            </a:pP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257" y="2840657"/>
            <a:ext cx="50971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Thank</a:t>
            </a:r>
            <a:r>
              <a:rPr sz="9600" spc="-290" dirty="0"/>
              <a:t> </a:t>
            </a:r>
            <a:r>
              <a:rPr sz="9600" spc="-775" dirty="0"/>
              <a:t>Y</a:t>
            </a:r>
            <a:r>
              <a:rPr sz="9600" spc="-70" dirty="0"/>
              <a:t>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Tech Stack Used</a:t>
            </a:r>
            <a:endParaRPr spc="-2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88E68-731F-A3E1-2F30-EE75E5BEEFBD}"/>
              </a:ext>
            </a:extLst>
          </p:cNvPr>
          <p:cNvSpPr txBox="1"/>
          <p:nvPr/>
        </p:nvSpPr>
        <p:spPr>
          <a:xfrm>
            <a:off x="111124" y="1600200"/>
            <a:ext cx="117222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Framework for building the cross-platform mobile UI.
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Programming language used with Flutter.
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UI components and styling.
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load and display hotel images from URLs.
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managing user input, filters, and dynamic content.
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Booking form built using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TextFormField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input validation logic.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272332"/>
            <a:ext cx="55657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Hotel Room Searching </a:t>
            </a:r>
            <a:endParaRPr spc="-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CCBFE-F5F4-108F-8857-5D34B0EF4A5C}"/>
              </a:ext>
            </a:extLst>
          </p:cNvPr>
          <p:cNvSpPr txBox="1"/>
          <p:nvPr/>
        </p:nvSpPr>
        <p:spPr>
          <a:xfrm>
            <a:off x="390793" y="1587784"/>
            <a:ext cx="104960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cross-platform mobile application developed using Flutter and Dart.
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search for hotels, apply filters, view detailed descriptions, and fill a booking form.
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using Material Design components for a modern and consistent look.
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for interactive UI updates.
Implements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displaying hotel cards in a responsive layout.
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Features: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 using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filters hotels by name.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rating using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DropdownButton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Architecture Overview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68760-296E-1BC4-4957-187A3BCD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0" y="1473545"/>
            <a:ext cx="6887160" cy="4591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95D7B-0853-4C71-66E6-C29F7FA99B94}"/>
              </a:ext>
            </a:extLst>
          </p:cNvPr>
          <p:cNvSpPr txBox="1"/>
          <p:nvPr/>
        </p:nvSpPr>
        <p:spPr>
          <a:xfrm>
            <a:off x="5314644" y="2435703"/>
            <a:ext cx="62284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UI and user interactions using Flutter widgets.Business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Layer: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search, filtering, and booking form logic.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static hotel data (can be replaced by backend).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Network/API Layer: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hotel listings, bookings, and real-time updates via APIs.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525C04-F38C-CC7D-8102-BC976B60A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1" y="1447101"/>
            <a:ext cx="3022623" cy="4654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8320E-DF1E-1268-8AF6-78ECD785C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10" y="1403202"/>
            <a:ext cx="2923838" cy="4536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D0128-C6EE-FDCA-3C99-4EDEDA73C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1" y="1447101"/>
            <a:ext cx="2923838" cy="4448710"/>
          </a:xfrm>
          <a:prstGeom prst="rect">
            <a:avLst/>
          </a:prstGeom>
        </p:spPr>
      </p:pic>
      <p:sp>
        <p:nvSpPr>
          <p:cNvPr id="11" name="Title 14">
            <a:extLst>
              <a:ext uri="{FF2B5EF4-FFF2-40B4-BE49-F238E27FC236}">
                <a16:creationId xmlns:a16="http://schemas.microsoft.com/office/drawing/2014/main" id="{357DCBE0-9AFC-04DA-67C2-F92C4D7A20AB}"/>
              </a:ext>
            </a:extLst>
          </p:cNvPr>
          <p:cNvSpPr txBox="1">
            <a:spLocks/>
          </p:cNvSpPr>
          <p:nvPr/>
        </p:nvSpPr>
        <p:spPr>
          <a:xfrm>
            <a:off x="73025" y="272332"/>
            <a:ext cx="6887160" cy="69602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7512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AF5276-426D-3697-CF69-11536487E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3" y="1528074"/>
            <a:ext cx="2913675" cy="4536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118AB-F80E-5251-452D-08BBB1C74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21" y="1528074"/>
            <a:ext cx="2873564" cy="443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9452B-239E-5BF0-E205-E3DB7A4D6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52" y="1430278"/>
            <a:ext cx="2908707" cy="4434586"/>
          </a:xfrm>
          <a:prstGeom prst="rect">
            <a:avLst/>
          </a:prstGeom>
        </p:spPr>
      </p:pic>
      <p:sp>
        <p:nvSpPr>
          <p:cNvPr id="7" name="Title 14">
            <a:extLst>
              <a:ext uri="{FF2B5EF4-FFF2-40B4-BE49-F238E27FC236}">
                <a16:creationId xmlns:a16="http://schemas.microsoft.com/office/drawing/2014/main" id="{8A23DF95-DE0B-47D9-FD13-54ECA61613F4}"/>
              </a:ext>
            </a:extLst>
          </p:cNvPr>
          <p:cNvSpPr txBox="1">
            <a:spLocks/>
          </p:cNvSpPr>
          <p:nvPr/>
        </p:nvSpPr>
        <p:spPr>
          <a:xfrm>
            <a:off x="73025" y="272332"/>
            <a:ext cx="6887160" cy="69602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7681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4F47A3C-7D2A-D772-AAF7-ED8E94B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C54CA-2CE0-2A3F-C863-20FD1085C80C}"/>
              </a:ext>
            </a:extLst>
          </p:cNvPr>
          <p:cNvSpPr txBox="1"/>
          <p:nvPr/>
        </p:nvSpPr>
        <p:spPr>
          <a:xfrm>
            <a:off x="641792" y="1582340"/>
            <a:ext cx="102075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Flutter-based mobile app for browsing and booking hotels.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search, filter by rating and price, and view hotel details.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booking form with validation for name, email, and date.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hardcoded hotel data for demonstration purposes.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a modular architecture with clear separation of UI, logic, and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foundation for future API integration and real-time bookings.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key Flutter concepts like state management, navigation, and form handling.</a:t>
            </a:r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119D974E-B7F4-6A3F-4821-F2EAEF3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8842" y="7845064"/>
            <a:ext cx="6887160" cy="696028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6F2E-3B95-E1EF-CCAF-244658BD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C6AC8-D2A3-4423-4A4B-4F810658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67" y="1609271"/>
            <a:ext cx="11391265" cy="3639458"/>
          </a:xfrm>
        </p:spPr>
        <p:txBody>
          <a:bodyPr/>
          <a:lstStyle/>
          <a:p>
            <a:r>
              <a:rPr lang="en-US" dirty="0"/>
              <a:t>User Authentication</a:t>
            </a:r>
            <a:r>
              <a:rPr lang="en-US" b="0" dirty="0"/>
              <a:t>: Implement login/signup functionality using Firebase or </a:t>
            </a:r>
            <a:r>
              <a:rPr lang="en-US" b="0" dirty="0" err="1"/>
              <a:t>Oauth</a:t>
            </a:r>
            <a:r>
              <a:rPr lang="en-US" b="0" dirty="0"/>
              <a:t>.
</a:t>
            </a:r>
            <a:r>
              <a:rPr lang="en-US" dirty="0"/>
              <a:t>Location-Based Suggestions:</a:t>
            </a:r>
            <a:r>
              <a:rPr lang="en-US" b="0" dirty="0"/>
              <a:t> Suggest hotels based on user’s current location using GPS.</a:t>
            </a:r>
          </a:p>
          <a:p>
            <a:endParaRPr lang="en-US" b="0" dirty="0"/>
          </a:p>
          <a:p>
            <a:r>
              <a:rPr lang="en-US" dirty="0"/>
              <a:t>Chat Support:</a:t>
            </a:r>
            <a:r>
              <a:rPr lang="en-US" b="0" dirty="0"/>
              <a:t> Provide in-app chat support for customer queries.
</a:t>
            </a:r>
            <a:r>
              <a:rPr lang="en-US" dirty="0"/>
              <a:t>Payment Gateway:</a:t>
            </a:r>
            <a:r>
              <a:rPr lang="en-US" b="0" dirty="0"/>
              <a:t> Integrate </a:t>
            </a:r>
            <a:r>
              <a:rPr lang="en-US" b="0" dirty="0" err="1"/>
              <a:t>Razorpay</a:t>
            </a:r>
            <a:r>
              <a:rPr lang="en-US" b="0" dirty="0"/>
              <a:t>, Stripe, or UPI for online booking payments.
</a:t>
            </a:r>
            <a:r>
              <a:rPr lang="en-US" dirty="0"/>
              <a:t>Dark Mode Support:</a:t>
            </a:r>
            <a:r>
              <a:rPr lang="en-US" b="0" dirty="0"/>
              <a:t> Enhance UI/UX with theme switching.
</a:t>
            </a:r>
          </a:p>
          <a:p>
            <a:r>
              <a:rPr lang="en-US" dirty="0"/>
              <a:t>Multi-language Support: </a:t>
            </a:r>
            <a:r>
              <a:rPr lang="en-US" b="0" dirty="0"/>
              <a:t>Add localization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25566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1D2-B5C3-DFFE-1ECC-DAED3F4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2F429-040A-A8F3-32D3-6D1C1490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67" y="1400769"/>
            <a:ext cx="11391265" cy="3639458"/>
          </a:xfrm>
        </p:spPr>
        <p:txBody>
          <a:bodyPr/>
          <a:lstStyle/>
          <a:p>
            <a:r>
              <a:rPr lang="en-US" b="0" dirty="0"/>
              <a:t>The project demonstrates a functional hotel booking app using Flutter.
 Features include search, filter, detail view, and booking form.
Uses clean architecture with separation of UI, logic, and data.
Provides a solid foundation for future enhancements like API integration and authentication.
Highlights Flutter development skills, UI design, and state handling.
 A strong base for scaling into a full-featured, real-world hotel booking solution.</a:t>
            </a:r>
          </a:p>
        </p:txBody>
      </p:sp>
    </p:spTree>
    <p:extLst>
      <p:ext uri="{BB962C8B-B14F-4D97-AF65-F5344CB8AC3E}">
        <p14:creationId xmlns:p14="http://schemas.microsoft.com/office/powerpoint/2010/main" val="41915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460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Department of Information Science and Engineering</vt:lpstr>
      <vt:lpstr>Tech Stack Used</vt:lpstr>
      <vt:lpstr>Hotel Room Searching </vt:lpstr>
      <vt:lpstr>Architecture Overview</vt:lpstr>
      <vt:lpstr>PowerPoint Presentation</vt:lpstr>
      <vt:lpstr>PowerPoint Presentation</vt:lpstr>
      <vt:lpstr>Explanation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from Greeshma</dc:title>
  <dc:creator>Admin</dc:creator>
  <cp:lastModifiedBy>Dhruthi S L</cp:lastModifiedBy>
  <cp:revision>10</cp:revision>
  <dcterms:created xsi:type="dcterms:W3CDTF">2025-05-20T12:56:12Z</dcterms:created>
  <dcterms:modified xsi:type="dcterms:W3CDTF">2025-06-05T05:56:14Z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