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B6D352-2355-E40E-9C58-15D021C125E4}" v="34" dt="2025-03-20T07:03:50.280"/>
    <p1510:client id="{E0BF4BAA-8F76-4B6C-BF32-96092D2FB1A5}" v="67" dt="2025-03-20T06:57:53.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7" d="100"/>
          <a:sy n="17" d="100"/>
        </p:scale>
        <p:origin x="2568" y="7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583196" y="0"/>
            <a:ext cx="32282396" cy="36360100"/>
            <a:chOff x="-199292" y="31751"/>
            <a:chExt cx="32282396" cy="36360100"/>
          </a:xfrm>
        </p:grpSpPr>
        <p:sp>
          <p:nvSpPr>
            <p:cNvPr id="12" name="Rectangle 11">
              <a:extLst>
                <a:ext uri="{FF2B5EF4-FFF2-40B4-BE49-F238E27FC236}">
                  <a16:creationId xmlns:a16="http://schemas.microsoft.com/office/drawing/2014/main" id="{FD4A362A-FBD5-E7E4-F5BF-7C1838844648}"/>
                </a:ext>
              </a:extLst>
            </p:cNvPr>
            <p:cNvSpPr/>
            <p:nvPr/>
          </p:nvSpPr>
          <p:spPr>
            <a:xfrm>
              <a:off x="79104" y="2873778"/>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199292" y="3175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274672" y="616249"/>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7200" dirty="0">
                  <a:latin typeface="Times New Roman" panose="02020603050405020304" pitchFamily="18" charset="0"/>
                  <a:cs typeface="Times New Roman" panose="02020603050405020304" pitchFamily="18" charset="0"/>
                </a:rPr>
                <a:t>Implementation and Functional Verification of Communication Protocols </a:t>
              </a:r>
            </a:p>
            <a:p>
              <a:pPr algn="ctr" eaLnBrk="1" hangingPunct="1">
                <a:spcBef>
                  <a:spcPts val="0"/>
                </a:spcBef>
              </a:pPr>
              <a:endParaRPr lang="en-US" altLang="zh-CN" sz="7200" baseline="0" dirty="0">
                <a:latin typeface="Times New Roman" panose="02020603050405020304" pitchFamily="18" charset="0"/>
                <a:ea typeface="SimSun" pitchFamily="2" charset="-122"/>
                <a:cs typeface="Times New Roman" panose="02020603050405020304" pitchFamily="18"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S. Karthick</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620939" y="30235203"/>
            <a:ext cx="19308675" cy="2862322"/>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project aims to accurately model of the protocols, ensuring they meet industry standards for</a:t>
            </a:r>
          </a:p>
          <a:p>
            <a:pPr algn="just"/>
            <a:r>
              <a:rPr lang="en-US" sz="3600" dirty="0">
                <a:latin typeface="Times New Roman" panose="02020603050405020304" pitchFamily="18" charset="0"/>
                <a:cs typeface="Times New Roman" panose="02020603050405020304" pitchFamily="18" charset="0"/>
              </a:rPr>
              <a:t>performance and functionality. Through simulation and waveform analysis, the protocols will be</a:t>
            </a:r>
          </a:p>
          <a:p>
            <a:pPr algn="just"/>
            <a:r>
              <a:rPr lang="en-US" sz="3600" dirty="0">
                <a:latin typeface="Times New Roman" panose="02020603050405020304" pitchFamily="18" charset="0"/>
                <a:cs typeface="Times New Roman" panose="02020603050405020304" pitchFamily="18" charset="0"/>
              </a:rPr>
              <a:t>tested for their real-time capabilities and error-handling mechanisms.</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UART impacts daily life through IoT devices, embedded systems, and medical technology, making communication simple and affordable. </a:t>
            </a:r>
            <a:endParaRPr lang="en-IN" sz="36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84731" cy="938719"/>
          </a:xfrm>
          <a:prstGeom prst="rect">
            <a:avLst/>
          </a:prstGeom>
          <a:noFill/>
        </p:spPr>
        <p:txBody>
          <a:bodyPr wrap="none" rtlCol="0">
            <a:spAutoFit/>
          </a:bodyPr>
          <a:lstStyle/>
          <a:p>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2" y="5516262"/>
            <a:ext cx="9094075" cy="9802684"/>
          </a:xfrm>
          <a:prstGeom prst="rect">
            <a:avLst/>
          </a:prstGeom>
          <a:noFill/>
        </p:spPr>
        <p:txBody>
          <a:bodyPr wrap="square" rtlCol="0">
            <a:spAutoFit/>
          </a:bodyPr>
          <a:lstStyle/>
          <a:p>
            <a:pPr algn="just"/>
            <a:r>
              <a:rPr lang="en-IN" sz="5500" dirty="0"/>
              <a:t> </a:t>
            </a:r>
            <a:r>
              <a:rPr lang="en-IN" sz="3600" b="1" dirty="0">
                <a:effectLst/>
                <a:latin typeface="Times New Roman"/>
                <a:ea typeface="Times New Roman" panose="02020603050405020304" pitchFamily="18" charset="0"/>
                <a:cs typeface="Times New Roman"/>
              </a:rPr>
              <a:t>Design and Implementation</a:t>
            </a:r>
            <a:r>
              <a:rPr lang="en-IN" sz="3600" dirty="0">
                <a:effectLst/>
                <a:latin typeface="Times New Roman"/>
                <a:ea typeface="Times New Roman" panose="02020603050405020304" pitchFamily="18" charset="0"/>
                <a:cs typeface="Times New Roman"/>
              </a:rPr>
              <a:t>: To design and implement the </a:t>
            </a:r>
            <a:r>
              <a:rPr lang="en-IN" sz="3600" dirty="0">
                <a:latin typeface="Times New Roman"/>
                <a:ea typeface="Times New Roman" panose="02020603050405020304" pitchFamily="18" charset="0"/>
                <a:cs typeface="Times New Roman"/>
              </a:rPr>
              <a:t>UART </a:t>
            </a:r>
            <a:r>
              <a:rPr lang="en-IN" sz="3600" dirty="0">
                <a:effectLst/>
                <a:latin typeface="Times New Roman"/>
                <a:ea typeface="Times New Roman" panose="02020603050405020304" pitchFamily="18" charset="0"/>
                <a:cs typeface="Times New Roman"/>
              </a:rPr>
              <a:t> </a:t>
            </a:r>
            <a:r>
              <a:rPr lang="en-IN" sz="3600" dirty="0">
                <a:latin typeface="Times New Roman"/>
                <a:ea typeface="Times New Roman" panose="02020603050405020304" pitchFamily="18" charset="0"/>
                <a:cs typeface="Times New Roman"/>
              </a:rPr>
              <a:t>and Flex Ray </a:t>
            </a:r>
            <a:r>
              <a:rPr lang="en-IN" sz="3600" dirty="0">
                <a:effectLst/>
                <a:latin typeface="Times New Roman"/>
                <a:ea typeface="Times New Roman" panose="02020603050405020304" pitchFamily="18" charset="0"/>
                <a:cs typeface="Times New Roman"/>
              </a:rPr>
              <a:t>communication protocols in Verilog, ensuring each protocol meets industry standards for data transfer, signal integrity, and timing</a:t>
            </a:r>
          </a:p>
          <a:p>
            <a:endParaRPr lang="en-IN" sz="3600" dirty="0">
              <a:latin typeface="Times New Roman"/>
              <a:cs typeface="Times New Roman"/>
            </a:endParaRPr>
          </a:p>
          <a:p>
            <a:r>
              <a:rPr lang="en-IN" sz="3600" b="1" dirty="0">
                <a:latin typeface="Times New Roman" panose="02020603050405020304" pitchFamily="18" charset="0"/>
                <a:cs typeface="Times New Roman" panose="02020603050405020304" pitchFamily="18" charset="0"/>
              </a:rPr>
              <a:t>UART Protocol</a:t>
            </a:r>
            <a:r>
              <a:rPr lang="en-IN" sz="3600" dirty="0"/>
              <a:t>:</a:t>
            </a:r>
          </a:p>
          <a:p>
            <a:endParaRPr lang="en-IN" sz="3600" dirty="0"/>
          </a:p>
          <a:p>
            <a:endParaRPr lang="en-IN" sz="3600" dirty="0"/>
          </a:p>
          <a:p>
            <a:endParaRPr lang="en-IN" sz="3600" dirty="0"/>
          </a:p>
          <a:p>
            <a:endParaRPr lang="en-IN" sz="3600" dirty="0"/>
          </a:p>
          <a:p>
            <a:endParaRPr lang="en-IN" sz="3600" dirty="0"/>
          </a:p>
          <a:p>
            <a:endParaRPr lang="en-IN" sz="3600" dirty="0"/>
          </a:p>
          <a:p>
            <a:endParaRPr lang="en-IN" sz="3600" dirty="0"/>
          </a:p>
          <a:p>
            <a:r>
              <a:rPr lang="en-IN" sz="3600" b="1" dirty="0">
                <a:latin typeface="Times New Roman" panose="02020603050405020304" pitchFamily="18" charset="0"/>
                <a:cs typeface="Times New Roman" panose="02020603050405020304" pitchFamily="18" charset="0"/>
              </a:rPr>
              <a:t>Flex Ray Frame:</a:t>
            </a: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98ED9DB-29F4-1396-3469-2884A260F26E}"/>
              </a:ext>
            </a:extLst>
          </p:cNvPr>
          <p:cNvSpPr txBox="1"/>
          <p:nvPr/>
        </p:nvSpPr>
        <p:spPr>
          <a:xfrm>
            <a:off x="21259800" y="5646838"/>
            <a:ext cx="1295547" cy="938719"/>
          </a:xfrm>
          <a:prstGeom prst="rect">
            <a:avLst/>
          </a:prstGeom>
          <a:noFill/>
        </p:spPr>
        <p:txBody>
          <a:bodyPr wrap="none" rtlCol="0">
            <a:spAutoFit/>
          </a:bodyPr>
          <a:lstStyle/>
          <a:p>
            <a:r>
              <a:rPr lang="en-IN" sz="5500" dirty="0"/>
              <a:t>       </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10001221" cy="1135695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           </a:t>
            </a:r>
          </a:p>
          <a:p>
            <a:pPr algn="just"/>
            <a:r>
              <a:rPr lang="en-US" sz="3600" dirty="0">
                <a:latin typeface="Times New Roman" panose="02020603050405020304" pitchFamily="18" charset="0"/>
                <a:cs typeface="Times New Roman" panose="02020603050405020304" pitchFamily="18" charset="0"/>
              </a:rPr>
              <a:t>                This project focuses on optimizing the Electronic and Electrical (EE) architecture in Software Defined Vehicles (SDVs) by enhancing key communication protocols such as UART and Flex Ray.</a:t>
            </a:r>
          </a:p>
          <a:p>
            <a:pPr algn="just"/>
            <a:endParaRPr lang="en-US" sz="40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UART is a simple, low-cost serial communication protocol used for basic data transfer. Flex Ray is a high-speed, fault-tolerant, deterministic protocol designed for automotive safety-critical applications.</a:t>
            </a:r>
          </a:p>
          <a:p>
            <a:pPr algn="just"/>
            <a:r>
              <a:rPr lang="en-US" sz="3600" dirty="0">
                <a:latin typeface="Times New Roman" panose="02020603050405020304" pitchFamily="18" charset="0"/>
                <a:ea typeface="Verdana" panose="020B0604030504040204" pitchFamily="34" charset="0"/>
                <a:cs typeface="Times New Roman" panose="02020603050405020304" pitchFamily="18" charset="0"/>
              </a:rPr>
              <a:t>The goal is to  evaluate key performance metrics such as data transfer rates, latency, and transfer interference for the implemented communication protocols. To propose optimized configurations for protocols, enhancing communication efficiency, scalability, and reliability for Software Defined Vehicles (SDVs).</a:t>
            </a:r>
            <a:endParaRPr lang="en-IN" sz="3600"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a:p>
            <a:endParaRPr lang="en-IN" sz="4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2585" y="19235331"/>
            <a:ext cx="9976712" cy="17548532"/>
          </a:xfrm>
          <a:prstGeom prst="rect">
            <a:avLst/>
          </a:prstGeom>
          <a:noFill/>
        </p:spPr>
        <p:txBody>
          <a:bodyPr wrap="square" lIns="91440" tIns="45720" rIns="91440" bIns="45720" rtlCol="0" anchor="t">
            <a:spAutoFit/>
          </a:bodyPr>
          <a:lstStyle/>
          <a:p>
            <a:pPr algn="just"/>
            <a:r>
              <a:rPr lang="en-IN" sz="5500" dirty="0">
                <a:latin typeface="Times New Roman"/>
                <a:ea typeface="Verdana"/>
                <a:cs typeface="Times New Roman"/>
              </a:rPr>
              <a:t>	</a:t>
            </a:r>
            <a:r>
              <a:rPr lang="en-IN" sz="3600" dirty="0">
                <a:latin typeface="Times New Roman"/>
                <a:ea typeface="Verdana"/>
                <a:cs typeface="Times New Roman"/>
              </a:rPr>
              <a:t>UART stands for Universal Asynchronous Receiver/Transmitter. A UART’s main purpose is to transmit and receive serial data. The transmitting UART converts parallel data from a controlling device like a CPU into serial form, transmits it in serial to the receiving UART, which then converts the serial data back into parallel data for the receiving device. One of the best things about UART is that it only uses two wires to transmit data between devices. Data flows from the Tx pin of the transmitting UART to the Rx pin of the receiving UART. UARTs transmit data asynchronously.</a:t>
            </a:r>
            <a:r>
              <a:rPr lang="en-IN" sz="3600" dirty="0">
                <a:effectLst/>
                <a:latin typeface="Times New Roman"/>
                <a:ea typeface="Calibri"/>
                <a:cs typeface="Times New Roman"/>
              </a:rPr>
              <a:t> When the receiving UART detects a start bit, it starts to read the incoming bits at a specific frequency known as the </a:t>
            </a:r>
            <a:r>
              <a:rPr lang="en-IN" sz="3600" i="1" dirty="0">
                <a:effectLst/>
                <a:latin typeface="Times New Roman"/>
                <a:ea typeface="Calibri"/>
                <a:cs typeface="Times New Roman"/>
              </a:rPr>
              <a:t>baud rate.</a:t>
            </a:r>
            <a:endParaRPr lang="en-IN" sz="3600" dirty="0">
              <a:latin typeface="Times New Roman"/>
              <a:ea typeface="Calibri"/>
              <a:cs typeface="Times New Roman"/>
            </a:endParaRPr>
          </a:p>
          <a:p>
            <a:pPr algn="just"/>
            <a:r>
              <a:rPr lang="en-US" sz="3600" dirty="0">
                <a:latin typeface="Times New Roman"/>
                <a:cs typeface="Times New Roman"/>
              </a:rPr>
              <a:t>	Flex Ray is a high-speed, deterministic, and fault-tolerant communication protocol primarily used in automotive applications. Flex Ray supports high data rates, up to 10 Mbit/s. Uses two independent channels (A &amp; B) for redundancy, ensuring fault tolerance and reliability. The static segment is pre-allocated into slices for individual communication types, providing a stronger real-time guarantee than its predecessor CAN. The dynamic segment operates more like CAN, with nodes taking control of the bus as available, allowing event-triggered behavior. It is used in modern vehicles for ADAS, autonomous driving, and safety-critical systems.</a:t>
            </a:r>
            <a:endParaRPr lang="en-IN" sz="3600">
              <a:latin typeface="Times New Roman"/>
              <a:ea typeface="Verdana" panose="020B0604030504040204" pitchFamily="34" charset="0"/>
              <a:cs typeface="Times New Roman"/>
            </a:endParaRPr>
          </a:p>
          <a:p>
            <a:pPr algn="just"/>
            <a:endParaRPr lang="en-IN" sz="3600" b="1" dirty="0">
              <a:latin typeface="Times New Roman" panose="02020603050405020304" pitchFamily="18" charset="0"/>
              <a:ea typeface="Verdana"/>
              <a:cs typeface="Times New Roman" panose="02020603050405020304" pitchFamily="18" charset="0"/>
            </a:endParaRPr>
          </a:p>
          <a:p>
            <a:endParaRPr lang="en-IN" sz="36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533400" y="2787650"/>
            <a:ext cx="32050548" cy="830997"/>
          </a:xfrm>
          <a:prstGeom prst="rect">
            <a:avLst/>
          </a:prstGeom>
          <a:noFill/>
        </p:spPr>
        <p:txBody>
          <a:bodyPr wrap="square">
            <a:spAutoFit/>
          </a:bodyPr>
          <a:lstStyle/>
          <a:p>
            <a:pPr algn="ctr"/>
            <a:r>
              <a:rPr lang="en-IN" sz="4800" dirty="0"/>
              <a:t> </a:t>
            </a:r>
            <a:r>
              <a:rPr lang="en-IN" sz="4800" b="1" dirty="0">
                <a:latin typeface="Times New Roman" panose="02020603050405020304" pitchFamily="18" charset="0"/>
                <a:cs typeface="Times New Roman" panose="02020603050405020304" pitchFamily="18" charset="0"/>
              </a:rPr>
              <a:t>S. Venkatesh</a:t>
            </a:r>
            <a:r>
              <a:rPr lang="en-IN" sz="4800" b="1">
                <a:latin typeface="Times New Roman" panose="02020603050405020304" pitchFamily="18" charset="0"/>
                <a:cs typeface="Times New Roman" panose="02020603050405020304" pitchFamily="18" charset="0"/>
              </a:rPr>
              <a:t>, P</a:t>
            </a:r>
            <a:r>
              <a:rPr lang="en-IN" sz="4800" b="1" dirty="0">
                <a:latin typeface="Times New Roman" panose="02020603050405020304" pitchFamily="18" charset="0"/>
                <a:cs typeface="Times New Roman" panose="02020603050405020304" pitchFamily="18" charset="0"/>
              </a:rPr>
              <a:t>. Sai Chaithanya, G. Chethan Sree Royal</a:t>
            </a:r>
            <a:endParaRPr lang="en-IN" sz="4500" b="1" dirty="0">
              <a:latin typeface="Times New Roman" panose="02020603050405020304" pitchFamily="18" charset="0"/>
              <a:ea typeface="SimSun" pitchFamily="2" charset="-122"/>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513050"/>
            <a:ext cx="10515597" cy="876300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343364" cy="938719"/>
          </a:xfrm>
          <a:prstGeom prst="rect">
            <a:avLst/>
          </a:prstGeom>
          <a:noFill/>
        </p:spPr>
        <p:txBody>
          <a:bodyPr wrap="none" rtlCol="0">
            <a:spAutoFit/>
          </a:bodyPr>
          <a:lstStyle/>
          <a:p>
            <a:r>
              <a:rPr lang="en-IN" sz="5500" dirty="0"/>
              <a:t> </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1"/>
            <a:ext cx="6661317" cy="1092607"/>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200529" y="34479297"/>
            <a:ext cx="17059523" cy="1785104"/>
          </a:xfrm>
          <a:prstGeom prst="rect">
            <a:avLst/>
          </a:prstGeom>
          <a:noFill/>
        </p:spPr>
        <p:txBody>
          <a:bodyPr wrap="square" rtlCol="0">
            <a:spAutoFit/>
          </a:bodyPr>
          <a:lstStyle/>
          <a:p>
            <a:r>
              <a:rPr lang="en-IN" sz="5500" dirty="0"/>
              <a:t>https://drive.google.com/file/d/1umQZQTBtzUM77yRJ6KJcpFYJNRZbDDTF/view?usp=drive_link</a:t>
            </a:r>
          </a:p>
        </p:txBody>
      </p:sp>
      <p:sp>
        <p:nvSpPr>
          <p:cNvPr id="44" name="Rectangle 1">
            <a:extLst>
              <a:ext uri="{FF2B5EF4-FFF2-40B4-BE49-F238E27FC236}">
                <a16:creationId xmlns:a16="http://schemas.microsoft.com/office/drawing/2014/main" id="{7266837A-2EF3-3D22-D811-98DFCE4C8A7C}"/>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63" name="Picture 62" descr="A diagram of a packet">
            <a:extLst>
              <a:ext uri="{FF2B5EF4-FFF2-40B4-BE49-F238E27FC236}">
                <a16:creationId xmlns:a16="http://schemas.microsoft.com/office/drawing/2014/main" id="{A14CBE9F-2266-5375-87CD-B046E0B197F8}"/>
              </a:ext>
            </a:extLst>
          </p:cNvPr>
          <p:cNvPicPr>
            <a:picLocks noChangeAspect="1"/>
          </p:cNvPicPr>
          <p:nvPr/>
        </p:nvPicPr>
        <p:blipFill>
          <a:blip r:embed="rId4"/>
          <a:stretch>
            <a:fillRect/>
          </a:stretch>
        </p:blipFill>
        <p:spPr>
          <a:xfrm>
            <a:off x="11125200" y="9950450"/>
            <a:ext cx="8553807" cy="3186870"/>
          </a:xfrm>
          <a:prstGeom prst="rect">
            <a:avLst/>
          </a:prstGeom>
        </p:spPr>
      </p:pic>
      <p:pic>
        <p:nvPicPr>
          <p:cNvPr id="1025" name="Picture 1024" descr="A diagram of a computer program&#10;&#10;AI-generated content may be incorrect.">
            <a:extLst>
              <a:ext uri="{FF2B5EF4-FFF2-40B4-BE49-F238E27FC236}">
                <a16:creationId xmlns:a16="http://schemas.microsoft.com/office/drawing/2014/main" id="{1193D29B-5B92-1BA2-D809-907822BC4F21}"/>
              </a:ext>
            </a:extLst>
          </p:cNvPr>
          <p:cNvPicPr>
            <a:picLocks noChangeAspect="1"/>
          </p:cNvPicPr>
          <p:nvPr/>
        </p:nvPicPr>
        <p:blipFill>
          <a:blip r:embed="rId5"/>
          <a:stretch>
            <a:fillRect/>
          </a:stretch>
        </p:blipFill>
        <p:spPr>
          <a:xfrm>
            <a:off x="11201400" y="14598650"/>
            <a:ext cx="9227383" cy="2895600"/>
          </a:xfrm>
          <a:prstGeom prst="rect">
            <a:avLst/>
          </a:prstGeom>
        </p:spPr>
      </p:pic>
      <p:pic>
        <p:nvPicPr>
          <p:cNvPr id="1027" name="Picture 1026" descr="A screenshot of a computer&#10;&#10;Description automatically generated">
            <a:extLst>
              <a:ext uri="{FF2B5EF4-FFF2-40B4-BE49-F238E27FC236}">
                <a16:creationId xmlns:a16="http://schemas.microsoft.com/office/drawing/2014/main" id="{BE7B08B2-0150-BA36-7927-46C405184704}"/>
              </a:ext>
            </a:extLst>
          </p:cNvPr>
          <p:cNvPicPr>
            <a:picLocks noChangeAspect="1"/>
          </p:cNvPicPr>
          <p:nvPr/>
        </p:nvPicPr>
        <p:blipFill>
          <a:blip r:embed="rId6"/>
          <a:stretch>
            <a:fillRect/>
          </a:stretch>
        </p:blipFill>
        <p:spPr>
          <a:xfrm>
            <a:off x="21285567" y="5727524"/>
            <a:ext cx="9509446" cy="4573178"/>
          </a:xfrm>
          <a:prstGeom prst="rect">
            <a:avLst/>
          </a:prstGeom>
        </p:spPr>
      </p:pic>
      <p:sp>
        <p:nvSpPr>
          <p:cNvPr id="1028" name="TextBox 1027">
            <a:extLst>
              <a:ext uri="{FF2B5EF4-FFF2-40B4-BE49-F238E27FC236}">
                <a16:creationId xmlns:a16="http://schemas.microsoft.com/office/drawing/2014/main" id="{568EDAE8-51C9-2A17-62AB-214E1D67A06B}"/>
              </a:ext>
            </a:extLst>
          </p:cNvPr>
          <p:cNvSpPr txBox="1"/>
          <p:nvPr/>
        </p:nvSpPr>
        <p:spPr>
          <a:xfrm>
            <a:off x="21183597" y="16813324"/>
            <a:ext cx="7720537" cy="3830233"/>
          </a:xfrm>
          <a:prstGeom prst="rect">
            <a:avLst/>
          </a:prstGeom>
          <a:noFill/>
        </p:spPr>
        <p:txBody>
          <a:bodyPr wrap="square" rtlCol="0">
            <a:spAutoFit/>
          </a:bodyPr>
          <a:lstStyle/>
          <a:p>
            <a:endParaRPr lang="en-IN" dirty="0"/>
          </a:p>
        </p:txBody>
      </p:sp>
      <p:sp>
        <p:nvSpPr>
          <p:cNvPr id="1029" name="TextBox 1028">
            <a:extLst>
              <a:ext uri="{FF2B5EF4-FFF2-40B4-BE49-F238E27FC236}">
                <a16:creationId xmlns:a16="http://schemas.microsoft.com/office/drawing/2014/main" id="{2739AB44-0999-B405-EDAE-0E00D7B1BB64}"/>
              </a:ext>
            </a:extLst>
          </p:cNvPr>
          <p:cNvSpPr txBox="1"/>
          <p:nvPr/>
        </p:nvSpPr>
        <p:spPr>
          <a:xfrm>
            <a:off x="20942954" y="16641326"/>
            <a:ext cx="10237031" cy="6463308"/>
          </a:xfrm>
          <a:prstGeom prst="rect">
            <a:avLst/>
          </a:prstGeom>
          <a:noFill/>
        </p:spPr>
        <p:txBody>
          <a:bodyPr wrap="square" lIns="91440" tIns="45720" rIns="91440" bIns="45720" rtlCol="0" anchor="t">
            <a:spAutoFit/>
          </a:bodyPr>
          <a:lstStyle/>
          <a:p>
            <a:pPr algn="just"/>
            <a:r>
              <a:rPr lang="en-US" sz="3600" dirty="0">
                <a:latin typeface="Times New Roman"/>
                <a:cs typeface="Times New Roman"/>
              </a:rPr>
              <a:t>     The project involves the design and implementation of  UART, and Flex Ray communication protocols using Verilog. These protocols were developed in compliance with industry standards for data transfer, signal integrity, and timing .The functionality of each protocol was verified through simulation and waveform analysis. UART for reliable serial transmission,. The verification of the  UART and Flex Ray protocols in the logic design phase demonstrates their reliability and adherence to communication standards.</a:t>
            </a:r>
            <a:endParaRPr lang="en-IN" sz="3600" dirty="0">
              <a:latin typeface="Times New Roman" panose="02020603050405020304" pitchFamily="18" charset="0"/>
              <a:cs typeface="Times New Roman" panose="02020603050405020304" pitchFamily="18"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42" name="Picture 41">
            <a:extLst>
              <a:ext uri="{FF2B5EF4-FFF2-40B4-BE49-F238E27FC236}">
                <a16:creationId xmlns:a16="http://schemas.microsoft.com/office/drawing/2014/main" id="{DFE2E0FC-63A2-11F9-78DD-272A2C83653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343581" y="10483961"/>
            <a:ext cx="9586034" cy="4577946"/>
          </a:xfrm>
          <a:prstGeom prst="rect">
            <a:avLst/>
          </a:prstGeom>
        </p:spPr>
      </p:pic>
      <p:sp>
        <p:nvSpPr>
          <p:cNvPr id="43" name="TextBox 42">
            <a:extLst>
              <a:ext uri="{FF2B5EF4-FFF2-40B4-BE49-F238E27FC236}">
                <a16:creationId xmlns:a16="http://schemas.microsoft.com/office/drawing/2014/main" id="{2372DE84-3FD1-1A45-2397-5550685E62D0}"/>
              </a:ext>
            </a:extLst>
          </p:cNvPr>
          <p:cNvSpPr txBox="1"/>
          <p:nvPr/>
        </p:nvSpPr>
        <p:spPr>
          <a:xfrm>
            <a:off x="11168950" y="25459346"/>
            <a:ext cx="20173546" cy="3606115"/>
          </a:xfrm>
          <a:prstGeom prst="rect">
            <a:avLst/>
          </a:prstGeom>
          <a:noFill/>
        </p:spPr>
        <p:txBody>
          <a:bodyPr wrap="square" rtlCol="0">
            <a:spAutoFit/>
          </a:bodyPr>
          <a:lstStyle/>
          <a:p>
            <a:pPr algn="just">
              <a:lnSpc>
                <a:spcPct val="115000"/>
              </a:lnSpc>
              <a:spcBef>
                <a:spcPts val="1400"/>
              </a:spcBef>
              <a:spcAft>
                <a:spcPts val="400"/>
              </a:spcAft>
            </a:pP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paper conducts a comprehensive breakdown of protocol design while examining simulation outcomes and verification strategies to deliver scientific contributions for embedded as well as automotive communication systems.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3600" dirty="0">
                <a:solidFill>
                  <a:srgbClr val="000000"/>
                </a:solidFill>
                <a:effectLst/>
                <a:latin typeface="Times New Roman" panose="02020603050405020304" pitchFamily="18" charset="0"/>
                <a:ea typeface="Times New Roman" panose="02020603050405020304" pitchFamily="18" charset="0"/>
              </a:rPr>
              <a:t>This research needs additional support through a comparative study between I2C, SPI, and CAN protocols.</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3600" dirty="0">
                <a:solidFill>
                  <a:srgbClr val="000000"/>
                </a:solidFill>
                <a:effectLst/>
                <a:latin typeface="Times New Roman" panose="02020603050405020304" pitchFamily="18" charset="0"/>
                <a:ea typeface="Times New Roman" panose="02020603050405020304" pitchFamily="18" charset="0"/>
              </a:rPr>
              <a:t>The expansion of this project will result in producing an IEEE paper which details UART and Flex Ray protocol implementation together with functional verification testing. </a:t>
            </a:r>
            <a:endParaRPr lang="en-IN" sz="3600" dirty="0">
              <a:solidFill>
                <a:srgbClr val="666666"/>
              </a:solidFill>
              <a:effectLst/>
              <a:latin typeface="Times New Roman" panose="02020603050405020304" pitchFamily="18" charset="0"/>
              <a:cs typeface="Times New Roman" panose="02020603050405020304" pitchFamily="18" charset="0"/>
            </a:endParaRPr>
          </a:p>
          <a:p>
            <a:endParaRPr lang="en-IN" dirty="0"/>
          </a:p>
        </p:txBody>
      </p:sp>
      <p:sp>
        <p:nvSpPr>
          <p:cNvPr id="49" name="Rectangle: Rounded Corners 48">
            <a:extLst>
              <a:ext uri="{FF2B5EF4-FFF2-40B4-BE49-F238E27FC236}">
                <a16:creationId xmlns:a16="http://schemas.microsoft.com/office/drawing/2014/main" id="{605CD665-7563-2A46-FB7D-F36D37D36947}"/>
              </a:ext>
            </a:extLst>
          </p:cNvPr>
          <p:cNvSpPr/>
          <p:nvPr/>
        </p:nvSpPr>
        <p:spPr>
          <a:xfrm>
            <a:off x="14020800" y="17875250"/>
            <a:ext cx="2590800" cy="17526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solidFill>
                  <a:srgbClr val="FF0000"/>
                </a:solidFill>
                <a:latin typeface="Times New Roman" panose="02020603050405020304" pitchFamily="18" charset="0"/>
                <a:cs typeface="Times New Roman" panose="02020603050405020304" pitchFamily="18" charset="0"/>
              </a:rPr>
              <a:t>Flex Ray</a:t>
            </a:r>
          </a:p>
        </p:txBody>
      </p:sp>
      <p:sp>
        <p:nvSpPr>
          <p:cNvPr id="50" name="Rectangle: Rounded Corners 49">
            <a:extLst>
              <a:ext uri="{FF2B5EF4-FFF2-40B4-BE49-F238E27FC236}">
                <a16:creationId xmlns:a16="http://schemas.microsoft.com/office/drawing/2014/main" id="{60BA3F02-1095-8B6B-9E92-60F64F3275CF}"/>
              </a:ext>
            </a:extLst>
          </p:cNvPr>
          <p:cNvSpPr/>
          <p:nvPr/>
        </p:nvSpPr>
        <p:spPr>
          <a:xfrm>
            <a:off x="17678400" y="22066250"/>
            <a:ext cx="2590800" cy="17526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solidFill>
                  <a:srgbClr val="FF0000"/>
                </a:solidFill>
                <a:latin typeface="Times New Roman" panose="02020603050405020304" pitchFamily="18" charset="0"/>
                <a:cs typeface="Times New Roman" panose="02020603050405020304" pitchFamily="18" charset="0"/>
              </a:rPr>
              <a:t>Trailer</a:t>
            </a:r>
          </a:p>
        </p:txBody>
      </p:sp>
      <p:sp>
        <p:nvSpPr>
          <p:cNvPr id="51" name="Rectangle: Rounded Corners 50">
            <a:extLst>
              <a:ext uri="{FF2B5EF4-FFF2-40B4-BE49-F238E27FC236}">
                <a16:creationId xmlns:a16="http://schemas.microsoft.com/office/drawing/2014/main" id="{18E354BE-1B89-336D-C0AE-567B5F6E2F3A}"/>
              </a:ext>
            </a:extLst>
          </p:cNvPr>
          <p:cNvSpPr/>
          <p:nvPr/>
        </p:nvSpPr>
        <p:spPr>
          <a:xfrm>
            <a:off x="14325600" y="22142450"/>
            <a:ext cx="2590800" cy="17526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solidFill>
                  <a:srgbClr val="FF0000"/>
                </a:solidFill>
                <a:latin typeface="Times New Roman" panose="02020603050405020304" pitchFamily="18" charset="0"/>
                <a:cs typeface="Times New Roman" panose="02020603050405020304" pitchFamily="18" charset="0"/>
              </a:rPr>
              <a:t>Payload</a:t>
            </a:r>
          </a:p>
        </p:txBody>
      </p:sp>
      <p:sp>
        <p:nvSpPr>
          <p:cNvPr id="52" name="Rectangle: Rounded Corners 51">
            <a:extLst>
              <a:ext uri="{FF2B5EF4-FFF2-40B4-BE49-F238E27FC236}">
                <a16:creationId xmlns:a16="http://schemas.microsoft.com/office/drawing/2014/main" id="{DBF57B4D-3E18-C0AB-5A47-0734754809DC}"/>
              </a:ext>
            </a:extLst>
          </p:cNvPr>
          <p:cNvSpPr/>
          <p:nvPr/>
        </p:nvSpPr>
        <p:spPr>
          <a:xfrm>
            <a:off x="11125200" y="22142450"/>
            <a:ext cx="2590800" cy="17526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solidFill>
                  <a:srgbClr val="FF0000"/>
                </a:solidFill>
                <a:latin typeface="Times New Roman" panose="02020603050405020304" pitchFamily="18" charset="0"/>
                <a:cs typeface="Times New Roman" panose="02020603050405020304" pitchFamily="18" charset="0"/>
              </a:rPr>
              <a:t>Header</a:t>
            </a:r>
            <a:endParaRPr lang="en-IN" sz="3200" b="1" dirty="0">
              <a:solidFill>
                <a:srgbClr val="FF0000"/>
              </a:solidFill>
            </a:endParaRPr>
          </a:p>
        </p:txBody>
      </p:sp>
      <p:cxnSp>
        <p:nvCxnSpPr>
          <p:cNvPr id="54" name="Straight Connector 53">
            <a:extLst>
              <a:ext uri="{FF2B5EF4-FFF2-40B4-BE49-F238E27FC236}">
                <a16:creationId xmlns:a16="http://schemas.microsoft.com/office/drawing/2014/main" id="{E67A23C7-FC49-A291-8B42-CFBDB2FB3F4A}"/>
              </a:ext>
            </a:extLst>
          </p:cNvPr>
          <p:cNvCxnSpPr/>
          <p:nvPr/>
        </p:nvCxnSpPr>
        <p:spPr>
          <a:xfrm>
            <a:off x="11734800" y="20466050"/>
            <a:ext cx="7239000"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BE3DFFBF-5713-BBF2-5F9F-051004F68AAE}"/>
              </a:ext>
            </a:extLst>
          </p:cNvPr>
          <p:cNvCxnSpPr/>
          <p:nvPr/>
        </p:nvCxnSpPr>
        <p:spPr>
          <a:xfrm>
            <a:off x="11734800" y="20466050"/>
            <a:ext cx="0" cy="167640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0AA1A609-B306-98AD-8D94-D3925E17CA34}"/>
              </a:ext>
            </a:extLst>
          </p:cNvPr>
          <p:cNvCxnSpPr/>
          <p:nvPr/>
        </p:nvCxnSpPr>
        <p:spPr>
          <a:xfrm>
            <a:off x="15316200" y="20466050"/>
            <a:ext cx="0" cy="175260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2032C6D8-6D31-669C-5AF6-EABECF1529D4}"/>
              </a:ext>
            </a:extLst>
          </p:cNvPr>
          <p:cNvCxnSpPr>
            <a:cxnSpLocks/>
            <a:endCxn id="50" idx="0"/>
          </p:cNvCxnSpPr>
          <p:nvPr/>
        </p:nvCxnSpPr>
        <p:spPr>
          <a:xfrm>
            <a:off x="18973800" y="20466050"/>
            <a:ext cx="0" cy="1600200"/>
          </a:xfrm>
          <a:prstGeom prst="straightConnector1">
            <a:avLst/>
          </a:prstGeom>
          <a:ln>
            <a:tailEnd type="triangle" w="lg" len="lg"/>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64D306E7-C80E-F86B-7B3E-D4205E747AD6}"/>
              </a:ext>
            </a:extLst>
          </p:cNvPr>
          <p:cNvCxnSpPr/>
          <p:nvPr/>
        </p:nvCxnSpPr>
        <p:spPr>
          <a:xfrm>
            <a:off x="15240000" y="1970405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2FA3F7D1-A5E7-FFD0-8880-EBA9C2023890}"/>
              </a:ext>
            </a:extLst>
          </p:cNvPr>
          <p:cNvCxnSpPr>
            <a:cxnSpLocks/>
            <a:stCxn id="49" idx="2"/>
          </p:cNvCxnSpPr>
          <p:nvPr/>
        </p:nvCxnSpPr>
        <p:spPr>
          <a:xfrm>
            <a:off x="15316200" y="19627850"/>
            <a:ext cx="0" cy="838200"/>
          </a:xfrm>
          <a:prstGeom prst="straightConnector1">
            <a:avLst/>
          </a:prstGeom>
          <a:ln w="15875">
            <a:tailEnd type="triangle" w="lg" len="lg"/>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C38D6AF2-5A61-0B17-6E57-FB999915DAE3}"/>
              </a:ext>
            </a:extLst>
          </p:cNvPr>
          <p:cNvSpPr txBox="1"/>
          <p:nvPr/>
        </p:nvSpPr>
        <p:spPr>
          <a:xfrm>
            <a:off x="21544416" y="33567362"/>
            <a:ext cx="6468476" cy="769441"/>
          </a:xfrm>
          <a:prstGeom prst="rect">
            <a:avLst/>
          </a:prstGeom>
          <a:noFill/>
        </p:spPr>
        <p:txBody>
          <a:bodyPr wrap="square" rtlCol="0">
            <a:spAutoFit/>
          </a:bodyPr>
          <a:lstStyle/>
          <a:p>
            <a:r>
              <a:rPr lang="en-IN" sz="4400" dirty="0"/>
              <a:t>        Scan QR/Type the Link:</a:t>
            </a:r>
          </a:p>
        </p:txBody>
      </p:sp>
      <p:pic>
        <p:nvPicPr>
          <p:cNvPr id="53" name="Picture 52" descr="A qr code with a white background&#10;&#10;AI-generated content may be incorrect.">
            <a:extLst>
              <a:ext uri="{FF2B5EF4-FFF2-40B4-BE49-F238E27FC236}">
                <a16:creationId xmlns:a16="http://schemas.microsoft.com/office/drawing/2014/main" id="{3985AB34-C1D2-6622-6A24-0758C6D0F228}"/>
              </a:ext>
            </a:extLst>
          </p:cNvPr>
          <p:cNvPicPr>
            <a:picLocks noChangeAspect="1"/>
          </p:cNvPicPr>
          <p:nvPr/>
        </p:nvPicPr>
        <p:blipFill>
          <a:blip r:embed="rId8"/>
          <a:stretch>
            <a:fillRect/>
          </a:stretch>
        </p:blipFill>
        <p:spPr>
          <a:xfrm>
            <a:off x="28609886" y="33736236"/>
            <a:ext cx="2546936" cy="2209800"/>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6792</TotalTime>
  <Words>712</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Poppins</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SAI POLURU</cp:lastModifiedBy>
  <cp:revision>205</cp:revision>
  <cp:lastPrinted>2013-08-04T02:58:23Z</cp:lastPrinted>
  <dcterms:created xsi:type="dcterms:W3CDTF">2011-10-21T15:46:33Z</dcterms:created>
  <dcterms:modified xsi:type="dcterms:W3CDTF">2025-03-20T07:06:00Z</dcterms:modified>
</cp:coreProperties>
</file>