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115dfc3c_1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4115dfc3c_1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115dfc3c_1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4115dfc3c_1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412d4f83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412d4f8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12d4f83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412d4f83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12d4f83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412d4f83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12d4f83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12d4f83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4115dfc3c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4115dfc3c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1b52c4e32_0_2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1b52c4e32_0_2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115dfc3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115dfc3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115dfc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115dfc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115dfc3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4115dfc3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115dfc3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4115dfc3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115dfc3c_1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115dfc3c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115dfc3c_1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115dfc3c_1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115dfc3c_1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115dfc3c_1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115dfc3c_1_2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115dfc3c_1_2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37474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3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21825" y="2506879"/>
            <a:ext cx="2651400" cy="193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12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630600" y="573825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500"/>
              <a:t>News Summarization</a:t>
            </a:r>
            <a:endParaRPr sz="4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 Chaithra, Megha, Prateek, Reetodeep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630600" y="1590300"/>
            <a:ext cx="59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Generating short length description of news articles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834525" y="50525"/>
            <a:ext cx="7965900" cy="9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20 frequent words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291900" y="1535200"/>
            <a:ext cx="42801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The</a:t>
            </a:r>
            <a:r>
              <a:rPr lang="en">
                <a:solidFill>
                  <a:srgbClr val="FFFFFF"/>
                </a:solidFill>
              </a:rPr>
              <a:t> word ‘</a:t>
            </a:r>
            <a:r>
              <a:rPr b="1" lang="en">
                <a:solidFill>
                  <a:srgbClr val="FFFFFF"/>
                </a:solidFill>
              </a:rPr>
              <a:t>said</a:t>
            </a:r>
            <a:r>
              <a:rPr lang="en">
                <a:solidFill>
                  <a:srgbClr val="FFFFFF"/>
                </a:solidFill>
              </a:rPr>
              <a:t>’ came as the most frequent word found for 10570 instances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2258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Other frequent words found were ‘</a:t>
            </a:r>
            <a:r>
              <a:rPr b="1" lang="en">
                <a:solidFill>
                  <a:srgbClr val="FFFFFF"/>
                </a:solidFill>
              </a:rPr>
              <a:t>one</a:t>
            </a:r>
            <a:r>
              <a:rPr lang="en">
                <a:solidFill>
                  <a:srgbClr val="FFFFFF"/>
                </a:solidFill>
              </a:rPr>
              <a:t>’, </a:t>
            </a:r>
            <a:r>
              <a:rPr lang="en">
                <a:solidFill>
                  <a:srgbClr val="FFFFFF"/>
                </a:solidFill>
              </a:rPr>
              <a:t>‘</a:t>
            </a:r>
            <a:r>
              <a:rPr b="1" lang="en">
                <a:solidFill>
                  <a:srgbClr val="FFFFFF"/>
                </a:solidFill>
              </a:rPr>
              <a:t>would</a:t>
            </a:r>
            <a:r>
              <a:rPr lang="en">
                <a:solidFill>
                  <a:srgbClr val="FFFFFF"/>
                </a:solidFill>
              </a:rPr>
              <a:t>’</a:t>
            </a:r>
            <a:r>
              <a:rPr lang="en">
                <a:solidFill>
                  <a:srgbClr val="FFFFFF"/>
                </a:solidFill>
              </a:rPr>
              <a:t>,  ‘</a:t>
            </a:r>
            <a:r>
              <a:rPr b="1" lang="en">
                <a:solidFill>
                  <a:srgbClr val="FFFFFF"/>
                </a:solidFill>
              </a:rPr>
              <a:t>people</a:t>
            </a:r>
            <a:r>
              <a:rPr lang="en">
                <a:solidFill>
                  <a:srgbClr val="FFFFFF"/>
                </a:solidFill>
              </a:rPr>
              <a:t>’, ‘</a:t>
            </a:r>
            <a:r>
              <a:rPr b="1" lang="en">
                <a:solidFill>
                  <a:srgbClr val="FFFFFF"/>
                </a:solidFill>
              </a:rPr>
              <a:t>also</a:t>
            </a:r>
            <a:r>
              <a:rPr lang="en">
                <a:solidFill>
                  <a:srgbClr val="FFFFFF"/>
                </a:solidFill>
              </a:rPr>
              <a:t>’</a:t>
            </a:r>
            <a:r>
              <a:rPr lang="en">
                <a:solidFill>
                  <a:srgbClr val="FFFFFF"/>
                </a:solidFill>
              </a:rPr>
              <a:t>, ‘</a:t>
            </a:r>
            <a:r>
              <a:rPr b="1" lang="en">
                <a:solidFill>
                  <a:srgbClr val="FFFFFF"/>
                </a:solidFill>
              </a:rPr>
              <a:t>new</a:t>
            </a:r>
            <a:r>
              <a:rPr lang="en">
                <a:solidFill>
                  <a:srgbClr val="FFFFFF"/>
                </a:solidFill>
              </a:rPr>
              <a:t>’.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2258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Also looked at the </a:t>
            </a:r>
            <a:r>
              <a:rPr b="1" lang="en">
                <a:solidFill>
                  <a:srgbClr val="FFFFFF"/>
                </a:solidFill>
              </a:rPr>
              <a:t>hapaxes</a:t>
            </a:r>
            <a:r>
              <a:rPr lang="en">
                <a:solidFill>
                  <a:srgbClr val="FFFFFF"/>
                </a:solidFill>
              </a:rPr>
              <a:t>. Some results are ‘</a:t>
            </a:r>
            <a:r>
              <a:rPr b="1" lang="en">
                <a:solidFill>
                  <a:srgbClr val="FFFFFF"/>
                </a:solidFill>
              </a:rPr>
              <a:t>notables</a:t>
            </a:r>
            <a:r>
              <a:rPr lang="en">
                <a:solidFill>
                  <a:srgbClr val="FFFFFF"/>
                </a:solidFill>
              </a:rPr>
              <a:t>’, </a:t>
            </a:r>
            <a:r>
              <a:rPr b="1" lang="en">
                <a:solidFill>
                  <a:srgbClr val="FFFFFF"/>
                </a:solidFill>
              </a:rPr>
              <a:t>dupe’</a:t>
            </a:r>
            <a:r>
              <a:rPr lang="en">
                <a:solidFill>
                  <a:srgbClr val="FFFFFF"/>
                </a:solidFill>
              </a:rPr>
              <a:t>, ‘</a:t>
            </a:r>
            <a:r>
              <a:rPr b="1" lang="en">
                <a:solidFill>
                  <a:srgbClr val="FFFFFF"/>
                </a:solidFill>
              </a:rPr>
              <a:t>patronize</a:t>
            </a:r>
            <a:r>
              <a:rPr lang="en">
                <a:solidFill>
                  <a:srgbClr val="FFFFFF"/>
                </a:solidFill>
              </a:rPr>
              <a:t>’ and others.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25" y="1144975"/>
            <a:ext cx="4667525" cy="38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Keras Embedding Layer -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The Embedding layer is initialized with random weights and will learn an embedding for all of the words in the training dataset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and Decoder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9725"/>
            <a:ext cx="8520600" cy="3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Accuracy of the Model - 46%</a:t>
            </a:r>
            <a:endParaRPr b="1"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275" y="1302575"/>
            <a:ext cx="4984000" cy="3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Summaries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5" y="1479223"/>
            <a:ext cx="8828399" cy="12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75" y="3155281"/>
            <a:ext cx="9143999" cy="116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Summaries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00" y="1575025"/>
            <a:ext cx="70675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36825"/>
            <a:ext cx="8520600" cy="9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and Future Explorations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Generate More Meaningful Summaries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Pre-trained Word Embeddings</a:t>
            </a:r>
            <a:endParaRPr sz="2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300"/>
              <a:t>BiLSTM , Attention Model an</a:t>
            </a:r>
            <a:r>
              <a:rPr lang="en" sz="2100"/>
              <a:t>d Transformers </a:t>
            </a:r>
            <a:endParaRPr sz="21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300"/>
              <a:t>Improve Accuracy</a:t>
            </a:r>
            <a:endParaRPr sz="2100"/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Hyperparameter Tuning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Table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and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Difficulties and Future Explorations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Pre-processing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891175" y="1069200"/>
            <a:ext cx="3942600" cy="3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Handling null values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Lowercase Transformation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Removing HTML tags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Stop words and punctuations removal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Outcome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10225"/>
            <a:ext cx="8520600" cy="3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has 118 null values: Without having news article, we cannot summarize the news. Documents with null values are dropped.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Gone through the common lowercase transformation process to maintain </a:t>
            </a:r>
            <a:r>
              <a:rPr lang="en"/>
              <a:t>consistency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Removed all the HTML code or URL links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Stop words and punctuations are also removed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Would check spell checker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Exploratory Data Analysis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Type token ratio (TTR)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Wordcloud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Top 20 bigrams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Top 20 trigrams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Top 20 frequent words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Token Ratio (TTR)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Refers to the is the total number of unique words divided by the total number of words in a given segment of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Higher TTR  means High degree of lexical variation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                   </a:t>
            </a:r>
            <a:r>
              <a:rPr b="1" lang="en"/>
              <a:t>In our case, we got 0.04 TTR score! As expected for news articles.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3608" l="0" r="0" t="3618"/>
          <a:stretch/>
        </p:blipFill>
        <p:spPr>
          <a:xfrm>
            <a:off x="-56025" y="0"/>
            <a:ext cx="9278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0" y="0"/>
            <a:ext cx="2811300" cy="5143500"/>
          </a:xfrm>
          <a:prstGeom prst="rect">
            <a:avLst/>
          </a:prstGeom>
          <a:solidFill>
            <a:srgbClr val="FFFFFF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32875" y="1290250"/>
            <a:ext cx="2336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Would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People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20 bigrams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>
            <a:off x="3389100" y="-2"/>
            <a:ext cx="300" cy="514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100" y="0"/>
            <a:ext cx="5754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trigrams</a:t>
            </a:r>
            <a:endParaRPr/>
          </a:p>
        </p:txBody>
      </p:sp>
      <p:cxnSp>
        <p:nvCxnSpPr>
          <p:cNvPr id="148" name="Google Shape;148;p25"/>
          <p:cNvCxnSpPr/>
          <p:nvPr/>
        </p:nvCxnSpPr>
        <p:spPr>
          <a:xfrm>
            <a:off x="3389100" y="-2"/>
            <a:ext cx="300" cy="514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100" y="0"/>
            <a:ext cx="57548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