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029571157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029571157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029571157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029571157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d9cd071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d9cd071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029571157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029571157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d9cd071c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d9cd071c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029571157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029571157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d9cd071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d9cd071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029571157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029571157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cab9243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cab9243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cab9243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cab9243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cab924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cab924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029571157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029571157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029571157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029571157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d9cd071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d9cd071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029571157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029571157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02957115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02957115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029571157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029571157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029571157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029571157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029571157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029571157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029571157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029571157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d9cd071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d9cd071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8.png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ool.com/the-ascent/research/credit-card-company-earnings/" TargetMode="External"/><Relationship Id="rId4" Type="http://schemas.openxmlformats.org/officeDocument/2006/relationships/hyperlink" Target="https://www.forbes.com/advisor/credit-cards/credit-card-statistics/#:~:text=A%20recent%20study%20by%20the,make%2028%25%20of%20all%20payments" TargetMode="External"/><Relationship Id="rId5" Type="http://schemas.openxmlformats.org/officeDocument/2006/relationships/hyperlink" Target="https://www.lendingtree.com/credit-cards/credit-card-debt-statistics/" TargetMode="External"/><Relationship Id="rId6" Type="http://schemas.openxmlformats.org/officeDocument/2006/relationships/hyperlink" Target="https://www.analyticsvidhya.com/blog/2020/07/10-techniques-to-deal-with-class-imbalance-in-machine-learn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IST 718: CREDIT CARD DEFAULT PREDICTION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</a:t>
            </a:r>
            <a:r>
              <a:rPr b="1" lang="en"/>
              <a:t>2 - Kevin Harmer</a:t>
            </a:r>
            <a:r>
              <a:rPr b="1" lang="en"/>
              <a:t> and </a:t>
            </a:r>
            <a:r>
              <a:rPr b="1" lang="en"/>
              <a:t>Chaithra K C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31275"/>
            <a:ext cx="85206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/>
              <a:t>Logistic Regression: Feature Importance &amp; </a:t>
            </a:r>
            <a:r>
              <a:rPr b="1" lang="en" sz="2320"/>
              <a:t>Feature</a:t>
            </a:r>
            <a:r>
              <a:rPr b="1" lang="en" sz="2320"/>
              <a:t> Selection</a:t>
            </a:r>
            <a:endParaRPr b="1" sz="232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" y="1017713"/>
            <a:ext cx="3668624" cy="39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455" y="1017725"/>
            <a:ext cx="3588969" cy="38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Model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Tuning Grid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Different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480 Total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24" y="2343599"/>
            <a:ext cx="2697275" cy="24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863" y="1383275"/>
            <a:ext cx="47339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Error Analysis</a:t>
            </a:r>
            <a:endParaRPr b="1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Feature Importance: </a:t>
            </a:r>
            <a:r>
              <a:rPr lang="en"/>
              <a:t>Pay Status of July, August, and September and Credit Limit 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 Trends: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Struggled to predict non-default when previous payment was already defaulted (increasing tree depth may have improved this error)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Over-reliance</a:t>
            </a:r>
            <a:r>
              <a:rPr lang="en"/>
              <a:t> on amount of debt (billing amount compared to payment amount)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defaults on people with no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7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 Model (Multilayer Perceptron)</a:t>
            </a:r>
            <a:endParaRPr b="1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50652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Tuning: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size and step side grid search (44 models)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 max iterations and 12 hidden layer neurons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Parameter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size = 64, Step size = 0.005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Model: 25000 iterations with 500 hidden layer neurons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475" y="1042975"/>
            <a:ext cx="3234800" cy="3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 Error Analysis</a:t>
            </a:r>
            <a:endParaRPr b="1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43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Struggled with high billing amounts (relative to payment)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Consistently predicted defaults for accounts that previously defaulted regardless of account balance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337" y="1207300"/>
            <a:ext cx="3944974" cy="29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99700" y="1510713"/>
            <a:ext cx="31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Comparison</a:t>
            </a:r>
            <a:endParaRPr b="1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50" y="445025"/>
            <a:ext cx="5182374" cy="270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275" y="3320852"/>
            <a:ext cx="6443450" cy="16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Comparison (cont.)</a:t>
            </a:r>
            <a:endParaRPr b="1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48922" t="0"/>
          <a:stretch/>
        </p:blipFill>
        <p:spPr>
          <a:xfrm>
            <a:off x="46675" y="1404050"/>
            <a:ext cx="2344801" cy="18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" y="3265500"/>
            <a:ext cx="2415526" cy="1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313513" y="10177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5">
            <a:alphaModFix/>
          </a:blip>
          <a:srcRect b="0" l="-2050" r="2049" t="0"/>
          <a:stretch/>
        </p:blipFill>
        <p:spPr>
          <a:xfrm>
            <a:off x="2391474" y="3265500"/>
            <a:ext cx="2098575" cy="1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2299988" y="1017725"/>
            <a:ext cx="23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Tuned 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0000" y="1404050"/>
            <a:ext cx="2190050" cy="18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0050" y="1417925"/>
            <a:ext cx="2344800" cy="18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08525" y="3265500"/>
            <a:ext cx="2344800" cy="17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5065625" y="1017725"/>
            <a:ext cx="14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0825" y="1380250"/>
            <a:ext cx="2272000" cy="18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1800" y="3273650"/>
            <a:ext cx="2190050" cy="169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7394700" y="1017725"/>
            <a:ext cx="15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Summary</a:t>
            </a:r>
            <a:endParaRPr b="1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Modeling was best at predicting credit card default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payments relative to high bills consistently indicated </a:t>
            </a:r>
            <a:r>
              <a:rPr lang="en"/>
              <a:t>delinquency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predictions were much more likely to be accurate than non-default predictions (high precision)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of Logistic Regression model helped in feature selection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Random Forest &amp; Logistic Regression models indicate payment status of september having higher influence on default prediction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Unexpected Issues</a:t>
            </a:r>
            <a:endParaRPr b="1"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Documentation for Variables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time of the multilayered perceptron model (initial parameters → 6 hr+ runtime)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Expired GPU increased code runtime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Explorations</a:t>
            </a:r>
            <a:endParaRPr b="1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Allot more time for deeper random forest models and more multilayer perceptron neurons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Subset data into customers with previous </a:t>
            </a:r>
            <a:r>
              <a:rPr lang="en"/>
              <a:t>defaults and customer without previous defaults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Time series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Cards Companies brought in $176 Billion in 2020 (Caporal, 2021)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of all payment transactions use a credit card (Pakora, 2022)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Delinquent Credit Card Accounts have increased by 0.5% in the past 6 months (Shultz, 2022)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i="1" lang="en"/>
              <a:t>Objective:</a:t>
            </a:r>
            <a:r>
              <a:rPr lang="en"/>
              <a:t> Predict when customer will default on their credit card payments and determine the strongest indicators of delinquency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Allocation</a:t>
            </a:r>
            <a:endParaRPr b="1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38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Chaithra K C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Collection &amp; Wrangling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Exploration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Feature Engineering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Logistic Regression</a:t>
            </a:r>
            <a:r>
              <a:rPr lang="en" sz="1500">
                <a:solidFill>
                  <a:schemeClr val="dk1"/>
                </a:solidFill>
              </a:rPr>
              <a:t> (default params &amp; regularization)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Model Comparison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4449175" y="1152475"/>
            <a:ext cx="38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Kevin Harmer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Wrangling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Exploration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Random Forest Classifier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MultiLayer Perceptron Classifier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Model Comparison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Questions?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 Links</a:t>
            </a:r>
            <a:endParaRPr b="1"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https://www.fool.com/the-ascent/research/credit-card-company-earnings/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https://www.forbes.com/advisor/credit-cards/credit-card-statistics/#:~:text=A%20recent%20study%20by%20the,make%2028%25%20of%20all%20payments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https://www.lendingtree.com/credit-cards/credit-card-debt-statistics/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https://www.analyticsvidhya.com/blog/2020/07/10-techniques-to-deal-with-class-imbalance-in-machine-learning/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Overview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30,000 credit card users and 24 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</a:t>
            </a:r>
            <a:r>
              <a:rPr lang="en">
                <a:solidFill>
                  <a:schemeClr val="dk1"/>
                </a:solidFill>
              </a:rPr>
              <a:t>taset includes demographic information, </a:t>
            </a:r>
            <a:r>
              <a:rPr lang="en">
                <a:solidFill>
                  <a:schemeClr val="dk1"/>
                </a:solidFill>
              </a:rPr>
              <a:t>credit limit, </a:t>
            </a:r>
            <a:r>
              <a:rPr lang="en">
                <a:solidFill>
                  <a:schemeClr val="dk1"/>
                </a:solidFill>
              </a:rPr>
              <a:t>payment history, and </a:t>
            </a:r>
            <a:r>
              <a:rPr lang="en">
                <a:solidFill>
                  <a:schemeClr val="dk1"/>
                </a:solidFill>
              </a:rPr>
              <a:t>bill statements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Payment history is from April 2005 to September 2005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Amount is in NTD currency (New Taiwan Dollars)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 Variable - Default (or) Non-Default in the October 2005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Clustering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50" y="1017725"/>
            <a:ext cx="4984776" cy="375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450" y="1478750"/>
            <a:ext cx="3447849" cy="26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Delinquency Relationships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50" y="1212752"/>
            <a:ext cx="4129326" cy="29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25" y="1281875"/>
            <a:ext cx="4642825" cy="27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</a:t>
            </a:r>
            <a:r>
              <a:rPr b="1" lang="en"/>
              <a:t>Data Exploration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1292175"/>
            <a:ext cx="3323600" cy="236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700" y="1438875"/>
            <a:ext cx="5708300" cy="210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5050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Methodology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Wrangling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Balancing, then 80/20 Training/Testing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Regression, Random Forest,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Grid Search based on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and Epoch Experimentation for Deep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Comparison through Error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Preparation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Class imbalance has been handled using "</a:t>
            </a:r>
            <a:r>
              <a:rPr b="1" lang="en" sz="1400">
                <a:solidFill>
                  <a:schemeClr val="dk1"/>
                </a:solidFill>
              </a:rPr>
              <a:t>Random Under-Sampling</a:t>
            </a:r>
            <a:r>
              <a:rPr lang="en" sz="1400">
                <a:solidFill>
                  <a:schemeClr val="dk1"/>
                </a:solidFill>
              </a:rPr>
              <a:t>" technique</a:t>
            </a: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Transformations applied to Categorical Variables:</a:t>
            </a:r>
            <a:endParaRPr sz="14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</a:rPr>
              <a:t>Education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 is an ordinal categorical data. It is best practice to maintain the order. Therefore, encoding the categories according to increasing level of education.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</a:rPr>
              <a:t>Marital Status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 is an unordered, plain categorical variable. This column can be one hot encoded.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</a:rPr>
              <a:t>Gender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: There are only two categories in this column. We can simply encode 0/1</a:t>
            </a:r>
            <a:b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</a:br>
            <a:endParaRPr sz="15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Random Train-Test split configuration: Train 80%, and Test 20%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75" y="1493625"/>
            <a:ext cx="2301950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375" y="1613775"/>
            <a:ext cx="1975001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825" y="4526075"/>
            <a:ext cx="2469150" cy="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400"/>
              <a:t>Logistic Regression (with default params)</a:t>
            </a:r>
            <a:endParaRPr b="1"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300"/>
              <a:t>23 features are used for training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Features are standardized for faster training, </a:t>
            </a:r>
            <a:br>
              <a:rPr lang="en" sz="1300"/>
            </a:br>
            <a:r>
              <a:rPr lang="en" sz="1300"/>
              <a:t>and comparing </a:t>
            </a:r>
            <a:r>
              <a:rPr lang="en" sz="1300"/>
              <a:t>coefficients.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Logistic Regression (with CV and Regularization)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Grid search for elastic net regularization </a:t>
            </a:r>
            <a:br>
              <a:rPr lang="en" sz="1300"/>
            </a:br>
            <a:r>
              <a:rPr lang="en" sz="1300"/>
              <a:t>(alpha and lambda params) with 3 fold CV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significant increase in model performance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 did help in feature selection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23 features are reduced to 6 features</a:t>
            </a:r>
            <a:endParaRPr sz="13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50" y="813750"/>
            <a:ext cx="2391268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825" y="747449"/>
            <a:ext cx="1913325" cy="18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2450" y="2665437"/>
            <a:ext cx="1991555" cy="20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9363" y="2991924"/>
            <a:ext cx="2395649" cy="1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