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448" r:id="rId3"/>
    <p:sldId id="394" r:id="rId4"/>
    <p:sldId id="393" r:id="rId5"/>
    <p:sldId id="372" r:id="rId6"/>
    <p:sldId id="288" r:id="rId7"/>
    <p:sldId id="364" r:id="rId8"/>
    <p:sldId id="395" r:id="rId9"/>
    <p:sldId id="274" r:id="rId10"/>
    <p:sldId id="396" r:id="rId11"/>
    <p:sldId id="286" r:id="rId12"/>
    <p:sldId id="439" r:id="rId13"/>
    <p:sldId id="397" r:id="rId14"/>
    <p:sldId id="398" r:id="rId15"/>
    <p:sldId id="340" r:id="rId16"/>
    <p:sldId id="446" r:id="rId17"/>
    <p:sldId id="428" r:id="rId18"/>
    <p:sldId id="437" r:id="rId19"/>
    <p:sldId id="447" r:id="rId20"/>
    <p:sldId id="317" r:id="rId21"/>
    <p:sldId id="300" r:id="rId22"/>
    <p:sldId id="301" r:id="rId23"/>
    <p:sldId id="279" r:id="rId24"/>
    <p:sldId id="257" r:id="rId25"/>
    <p:sldId id="339" r:id="rId26"/>
    <p:sldId id="323" r:id="rId27"/>
    <p:sldId id="337" r:id="rId28"/>
    <p:sldId id="440" r:id="rId29"/>
    <p:sldId id="441" r:id="rId30"/>
    <p:sldId id="442" r:id="rId31"/>
    <p:sldId id="443" r:id="rId32"/>
    <p:sldId id="444" r:id="rId33"/>
    <p:sldId id="445" r:id="rId34"/>
    <p:sldId id="369" r:id="rId35"/>
    <p:sldId id="374" r:id="rId36"/>
    <p:sldId id="384" r:id="rId37"/>
    <p:sldId id="385" r:id="rId38"/>
    <p:sldId id="404" r:id="rId39"/>
    <p:sldId id="405" r:id="rId40"/>
    <p:sldId id="406" r:id="rId41"/>
    <p:sldId id="407" r:id="rId42"/>
    <p:sldId id="408" r:id="rId43"/>
    <p:sldId id="400" r:id="rId44"/>
    <p:sldId id="409" r:id="rId45"/>
    <p:sldId id="410" r:id="rId46"/>
    <p:sldId id="411" r:id="rId47"/>
    <p:sldId id="412" r:id="rId48"/>
    <p:sldId id="413" r:id="rId49"/>
    <p:sldId id="415" r:id="rId50"/>
    <p:sldId id="414" r:id="rId51"/>
    <p:sldId id="402" r:id="rId52"/>
    <p:sldId id="403" r:id="rId53"/>
    <p:sldId id="418" r:id="rId54"/>
    <p:sldId id="438" r:id="rId55"/>
    <p:sldId id="416" r:id="rId56"/>
    <p:sldId id="423" r:id="rId57"/>
    <p:sldId id="426" r:id="rId58"/>
    <p:sldId id="424" r:id="rId59"/>
    <p:sldId id="390" r:id="rId60"/>
    <p:sldId id="389" r:id="rId61"/>
    <p:sldId id="386" r:id="rId62"/>
    <p:sldId id="278" r:id="rId63"/>
    <p:sldId id="263" r:id="rId64"/>
    <p:sldId id="44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6064" autoAdjust="0"/>
  </p:normalViewPr>
  <p:slideViewPr>
    <p:cSldViewPr snapToGrid="0">
      <p:cViewPr varScale="1">
        <p:scale>
          <a:sx n="84" d="100"/>
          <a:sy n="84" d="100"/>
        </p:scale>
        <p:origin x="842"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dgm:t>
        <a:bodyPr/>
        <a:lstStyle/>
        <a:p>
          <a:r>
            <a:rPr lang="en-US" sz="3600" b="1" dirty="0"/>
            <a:t>C</a:t>
          </a:r>
          <a:r>
            <a:rPr lang="en-US" sz="2800" dirty="0"/>
            <a:t>onsistency</a:t>
          </a:r>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dgm:t>
        <a:bodyPr/>
        <a:lstStyle/>
        <a:p>
          <a:r>
            <a:rPr lang="en-US" sz="3200" b="1" dirty="0"/>
            <a:t>P</a:t>
          </a:r>
          <a:r>
            <a:rPr lang="en-US" sz="2400" dirty="0"/>
            <a:t>artition</a:t>
          </a:r>
        </a:p>
        <a:p>
          <a:r>
            <a:rPr lang="en-US" sz="2400" dirty="0"/>
            <a:t>Tolerance</a:t>
          </a:r>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dgm:t>
        <a:bodyPr/>
        <a:lstStyle/>
        <a:p>
          <a:r>
            <a:rPr lang="en-US" sz="3200" b="1" dirty="0"/>
            <a:t>A</a:t>
          </a:r>
          <a:r>
            <a:rPr lang="en-US" sz="2400" dirty="0"/>
            <a:t>vailability</a:t>
          </a:r>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pt>
    <dgm:pt modelId="{BBC70DC9-D59B-4722-A03A-F61FB0C4EDB1}" type="pres">
      <dgm:prSet presAssocID="{55461122-C93F-4598-B3AF-739AFBCD9870}" presName="circ2" presStyleLbl="vennNode1" presStyleIdx="1" presStyleCnt="3"/>
      <dgm:spPr/>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pt>
    <dgm:pt modelId="{FDBC0C73-3D44-47B9-93F7-4C822DA0D175}" type="pres">
      <dgm:prSet presAssocID="{E50672E3-60C4-4AA3-9C65-7262298C568D}" presName="circ3" presStyleLbl="vennNode1" presStyleIdx="2" presStyleCnt="3"/>
      <dgm:spPr/>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pt>
  </dgm:ptLst>
  <dgm:cxnLst>
    <dgm:cxn modelId="{A08E8327-EB6C-1347-9708-41160F3C6A65}" type="presOf" srcId="{E50672E3-60C4-4AA3-9C65-7262298C568D}" destId="{FDBC0C73-3D44-47B9-93F7-4C822DA0D175}" srcOrd="0" destOrd="0" presId="urn:microsoft.com/office/officeart/2005/8/layout/venn1"/>
    <dgm:cxn modelId="{04E82640-D62D-334C-BEC8-69C995492579}" type="presOf" srcId="{55461122-C93F-4598-B3AF-739AFBCD9870}" destId="{478E94C0-3D1C-432C-ABF3-D52A97EDAA4F}" srcOrd="1" destOrd="0" presId="urn:microsoft.com/office/officeart/2005/8/layout/venn1"/>
    <dgm:cxn modelId="{2EB9F187-7FA1-461C-98FE-B42D0FCF11F0}" srcId="{4DBDF3CA-C51C-4F00-806F-71E5D08668BF}" destId="{E50672E3-60C4-4AA3-9C65-7262298C568D}" srcOrd="2" destOrd="0" parTransId="{78E6651D-76A4-4364-BEAB-660F7C75F769}" sibTransId="{D33EF81A-6A52-4777-9D00-32C5EDB2E44E}"/>
    <dgm:cxn modelId="{DC93FEA0-22F5-534D-9EE7-3D118AB7D2B1}" type="presOf" srcId="{4DBDF3CA-C51C-4F00-806F-71E5D08668BF}" destId="{30C11951-BC2A-4AC1-90E0-E1F771A291DD}" srcOrd="0" destOrd="0" presId="urn:microsoft.com/office/officeart/2005/8/layout/venn1"/>
    <dgm:cxn modelId="{8FDAB5B6-0DE2-4C4C-8195-8C00E2BDB54C}" srcId="{4DBDF3CA-C51C-4F00-806F-71E5D08668BF}" destId="{55461122-C93F-4598-B3AF-739AFBCD9870}" srcOrd="1" destOrd="0" parTransId="{EE01773E-4BE4-4595-A043-AC50B675A982}" sibTransId="{FC214EBB-B4EC-4CD7-8398-B889B8FAD7F5}"/>
    <dgm:cxn modelId="{872431C5-EEFB-0D46-B95A-B8CE1DFB1F25}" type="presOf" srcId="{FB2055C3-8F5A-48B7-BAA1-C7524A36D850}" destId="{1999CC29-2962-4314-8BF4-12973BF103A0}" srcOrd="0"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0A4920E3-3F08-D343-AE9B-74CDBB4BBCB3}" type="presOf" srcId="{55461122-C93F-4598-B3AF-739AFBCD9870}" destId="{BBC70DC9-D59B-4722-A03A-F61FB0C4EDB1}" srcOrd="0" destOrd="0" presId="urn:microsoft.com/office/officeart/2005/8/layout/venn1"/>
    <dgm:cxn modelId="{A64450E9-B3D7-8D4F-BC83-DDD8743DFA89}" type="presOf" srcId="{FB2055C3-8F5A-48B7-BAA1-C7524A36D850}" destId="{2E7C3E3C-6B68-4F45-9036-55CFDF40BF53}" srcOrd="1" destOrd="0" presId="urn:microsoft.com/office/officeart/2005/8/layout/venn1"/>
    <dgm:cxn modelId="{90C135EE-5FB1-9D40-AB69-D68B78DC92E9}" type="presOf" srcId="{E50672E3-60C4-4AA3-9C65-7262298C568D}" destId="{B6D9BFAA-9236-46F3-A467-72F1427A21B0}" srcOrd="1" destOrd="0" presId="urn:microsoft.com/office/officeart/2005/8/layout/venn1"/>
    <dgm:cxn modelId="{3E7994E2-E42D-DD44-AB75-44614AEC3F57}" type="presParOf" srcId="{30C11951-BC2A-4AC1-90E0-E1F771A291DD}" destId="{1999CC29-2962-4314-8BF4-12973BF103A0}" srcOrd="0" destOrd="0" presId="urn:microsoft.com/office/officeart/2005/8/layout/venn1"/>
    <dgm:cxn modelId="{0FE4A255-3395-2D4E-BF78-65D82D8EE208}" type="presParOf" srcId="{30C11951-BC2A-4AC1-90E0-E1F771A291DD}" destId="{2E7C3E3C-6B68-4F45-9036-55CFDF40BF53}" srcOrd="1" destOrd="0" presId="urn:microsoft.com/office/officeart/2005/8/layout/venn1"/>
    <dgm:cxn modelId="{3CF8AFDD-6981-1943-A46E-C93D790EE5E9}" type="presParOf" srcId="{30C11951-BC2A-4AC1-90E0-E1F771A291DD}" destId="{BBC70DC9-D59B-4722-A03A-F61FB0C4EDB1}" srcOrd="2" destOrd="0" presId="urn:microsoft.com/office/officeart/2005/8/layout/venn1"/>
    <dgm:cxn modelId="{94D00502-70A0-864D-B630-1EADE5D51D56}" type="presParOf" srcId="{30C11951-BC2A-4AC1-90E0-E1F771A291DD}" destId="{478E94C0-3D1C-432C-ABF3-D52A97EDAA4F}" srcOrd="3" destOrd="0" presId="urn:microsoft.com/office/officeart/2005/8/layout/venn1"/>
    <dgm:cxn modelId="{898CB392-55D4-A04A-AF6F-F408872F96D7}" type="presParOf" srcId="{30C11951-BC2A-4AC1-90E0-E1F771A291DD}" destId="{FDBC0C73-3D44-47B9-93F7-4C822DA0D175}" srcOrd="4" destOrd="0" presId="urn:microsoft.com/office/officeart/2005/8/layout/venn1"/>
    <dgm:cxn modelId="{76E6A1A6-C814-CB4C-9436-1E7A3BDC5168}"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dgm:t>
        <a:bodyPr/>
        <a:lstStyle/>
        <a:p>
          <a:r>
            <a:rPr lang="en-US" sz="3600" b="1" dirty="0"/>
            <a:t>C</a:t>
          </a:r>
          <a:r>
            <a:rPr lang="en-US" sz="2800" dirty="0"/>
            <a:t>onsistency</a:t>
          </a:r>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dgm:t>
        <a:bodyPr/>
        <a:lstStyle/>
        <a:p>
          <a:r>
            <a:rPr lang="en-US" sz="3200" b="1" dirty="0"/>
            <a:t>P</a:t>
          </a:r>
          <a:r>
            <a:rPr lang="en-US" sz="2400" dirty="0"/>
            <a:t>artition</a:t>
          </a:r>
        </a:p>
        <a:p>
          <a:r>
            <a:rPr lang="en-US" sz="2400" dirty="0"/>
            <a:t>Tolerance</a:t>
          </a:r>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dgm:t>
        <a:bodyPr/>
        <a:lstStyle/>
        <a:p>
          <a:r>
            <a:rPr lang="en-US" sz="3200" b="1" dirty="0"/>
            <a:t>A</a:t>
          </a:r>
          <a:r>
            <a:rPr lang="en-US" sz="2400" dirty="0"/>
            <a:t>vailability</a:t>
          </a:r>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pt>
    <dgm:pt modelId="{BBC70DC9-D59B-4722-A03A-F61FB0C4EDB1}" type="pres">
      <dgm:prSet presAssocID="{55461122-C93F-4598-B3AF-739AFBCD9870}" presName="circ2" presStyleLbl="vennNode1" presStyleIdx="1" presStyleCnt="3"/>
      <dgm:spPr/>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pt>
    <dgm:pt modelId="{FDBC0C73-3D44-47B9-93F7-4C822DA0D175}" type="pres">
      <dgm:prSet presAssocID="{E50672E3-60C4-4AA3-9C65-7262298C568D}" presName="circ3" presStyleLbl="vennNode1" presStyleIdx="2" presStyleCnt="3"/>
      <dgm:spPr/>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pt>
  </dgm:ptLst>
  <dgm:cxnLst>
    <dgm:cxn modelId="{E6828A13-34EF-2A49-B421-E77E7DAA2FC4}" type="presOf" srcId="{E50672E3-60C4-4AA3-9C65-7262298C568D}" destId="{FDBC0C73-3D44-47B9-93F7-4C822DA0D175}" srcOrd="0" destOrd="0" presId="urn:microsoft.com/office/officeart/2005/8/layout/venn1"/>
    <dgm:cxn modelId="{0E25A741-2E14-F54F-921B-6CD7FB9E52D4}" type="presOf" srcId="{FB2055C3-8F5A-48B7-BAA1-C7524A36D850}" destId="{2E7C3E3C-6B68-4F45-9036-55CFDF40BF53}" srcOrd="1" destOrd="0" presId="urn:microsoft.com/office/officeart/2005/8/layout/venn1"/>
    <dgm:cxn modelId="{72A8DE7F-A539-3349-95EA-D60B75F753A9}" type="presOf" srcId="{4DBDF3CA-C51C-4F00-806F-71E5D08668BF}" destId="{30C11951-BC2A-4AC1-90E0-E1F771A291DD}" srcOrd="0" destOrd="0" presId="urn:microsoft.com/office/officeart/2005/8/layout/venn1"/>
    <dgm:cxn modelId="{2EB9F187-7FA1-461C-98FE-B42D0FCF11F0}" srcId="{4DBDF3CA-C51C-4F00-806F-71E5D08668BF}" destId="{E50672E3-60C4-4AA3-9C65-7262298C568D}" srcOrd="2" destOrd="0" parTransId="{78E6651D-76A4-4364-BEAB-660F7C75F769}" sibTransId="{D33EF81A-6A52-4777-9D00-32C5EDB2E44E}"/>
    <dgm:cxn modelId="{919FF188-6D6E-5D4D-8532-B402C58DCF19}" type="presOf" srcId="{FB2055C3-8F5A-48B7-BAA1-C7524A36D850}" destId="{1999CC29-2962-4314-8BF4-12973BF103A0}" srcOrd="0" destOrd="0" presId="urn:microsoft.com/office/officeart/2005/8/layout/venn1"/>
    <dgm:cxn modelId="{C1C382AF-4127-6C40-93A5-BD9C039AA34F}" type="presOf" srcId="{55461122-C93F-4598-B3AF-739AFBCD9870}" destId="{478E94C0-3D1C-432C-ABF3-D52A97EDAA4F}" srcOrd="1" destOrd="0" presId="urn:microsoft.com/office/officeart/2005/8/layout/venn1"/>
    <dgm:cxn modelId="{8FDAB5B6-0DE2-4C4C-8195-8C00E2BDB54C}" srcId="{4DBDF3CA-C51C-4F00-806F-71E5D08668BF}" destId="{55461122-C93F-4598-B3AF-739AFBCD9870}" srcOrd="1" destOrd="0" parTransId="{EE01773E-4BE4-4595-A043-AC50B675A982}" sibTransId="{FC214EBB-B4EC-4CD7-8398-B889B8FAD7F5}"/>
    <dgm:cxn modelId="{E8F61AE1-7552-0C43-B4B2-256A35903C26}" type="presOf" srcId="{E50672E3-60C4-4AA3-9C65-7262298C568D}" destId="{B6D9BFAA-9236-46F3-A467-72F1427A21B0}" srcOrd="1"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987D26F8-8FAC-C34E-B031-86A0E61FD350}" type="presOf" srcId="{55461122-C93F-4598-B3AF-739AFBCD9870}" destId="{BBC70DC9-D59B-4722-A03A-F61FB0C4EDB1}" srcOrd="0" destOrd="0" presId="urn:microsoft.com/office/officeart/2005/8/layout/venn1"/>
    <dgm:cxn modelId="{85A3019E-B5B2-8E46-B5C0-C29D8E702131}" type="presParOf" srcId="{30C11951-BC2A-4AC1-90E0-E1F771A291DD}" destId="{1999CC29-2962-4314-8BF4-12973BF103A0}" srcOrd="0" destOrd="0" presId="urn:microsoft.com/office/officeart/2005/8/layout/venn1"/>
    <dgm:cxn modelId="{D2B035FD-9D6B-CB46-9D99-EE7501048C79}" type="presParOf" srcId="{30C11951-BC2A-4AC1-90E0-E1F771A291DD}" destId="{2E7C3E3C-6B68-4F45-9036-55CFDF40BF53}" srcOrd="1" destOrd="0" presId="urn:microsoft.com/office/officeart/2005/8/layout/venn1"/>
    <dgm:cxn modelId="{5C50D104-B2DA-2048-883E-6517BADBC66A}" type="presParOf" srcId="{30C11951-BC2A-4AC1-90E0-E1F771A291DD}" destId="{BBC70DC9-D59B-4722-A03A-F61FB0C4EDB1}" srcOrd="2" destOrd="0" presId="urn:microsoft.com/office/officeart/2005/8/layout/venn1"/>
    <dgm:cxn modelId="{70AE4CBA-7E1D-CC43-92EF-78670FD5A15B}" type="presParOf" srcId="{30C11951-BC2A-4AC1-90E0-E1F771A291DD}" destId="{478E94C0-3D1C-432C-ABF3-D52A97EDAA4F}" srcOrd="3" destOrd="0" presId="urn:microsoft.com/office/officeart/2005/8/layout/venn1"/>
    <dgm:cxn modelId="{A48C93C8-4C63-9A4B-9AAA-416209B1B611}" type="presParOf" srcId="{30C11951-BC2A-4AC1-90E0-E1F771A291DD}" destId="{FDBC0C73-3D44-47B9-93F7-4C822DA0D175}" srcOrd="4" destOrd="0" presId="urn:microsoft.com/office/officeart/2005/8/layout/venn1"/>
    <dgm:cxn modelId="{AAFA6CE6-4278-9246-A73E-A07ABE9365FE}"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dgm:t>
        <a:bodyPr/>
        <a:lstStyle/>
        <a:p>
          <a:r>
            <a:rPr lang="en-US" sz="3600" b="1" dirty="0"/>
            <a:t>C</a:t>
          </a:r>
          <a:r>
            <a:rPr lang="en-US" sz="2800" dirty="0"/>
            <a:t>onsistency</a:t>
          </a:r>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dgm:t>
        <a:bodyPr/>
        <a:lstStyle/>
        <a:p>
          <a:r>
            <a:rPr lang="en-US" sz="3200" b="1" dirty="0"/>
            <a:t>P</a:t>
          </a:r>
          <a:r>
            <a:rPr lang="en-US" sz="2400" dirty="0"/>
            <a:t>artition</a:t>
          </a:r>
        </a:p>
        <a:p>
          <a:r>
            <a:rPr lang="en-US" sz="2400" dirty="0"/>
            <a:t>Tolerance</a:t>
          </a:r>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dgm:t>
        <a:bodyPr/>
        <a:lstStyle/>
        <a:p>
          <a:r>
            <a:rPr lang="en-US" sz="3200" b="1" dirty="0"/>
            <a:t>A</a:t>
          </a:r>
          <a:r>
            <a:rPr lang="en-US" sz="2400" dirty="0"/>
            <a:t>vailability</a:t>
          </a:r>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pt>
    <dgm:pt modelId="{BBC70DC9-D59B-4722-A03A-F61FB0C4EDB1}" type="pres">
      <dgm:prSet presAssocID="{55461122-C93F-4598-B3AF-739AFBCD9870}" presName="circ2" presStyleLbl="vennNode1" presStyleIdx="1" presStyleCnt="3"/>
      <dgm:spPr/>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pt>
    <dgm:pt modelId="{FDBC0C73-3D44-47B9-93F7-4C822DA0D175}" type="pres">
      <dgm:prSet presAssocID="{E50672E3-60C4-4AA3-9C65-7262298C568D}" presName="circ3" presStyleLbl="vennNode1" presStyleIdx="2" presStyleCnt="3"/>
      <dgm:spPr/>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pt>
  </dgm:ptLst>
  <dgm:cxnLst>
    <dgm:cxn modelId="{0FE0F815-7594-1D49-9C97-82FCFF4DD1A4}" type="presOf" srcId="{55461122-C93F-4598-B3AF-739AFBCD9870}" destId="{BBC70DC9-D59B-4722-A03A-F61FB0C4EDB1}" srcOrd="0" destOrd="0" presId="urn:microsoft.com/office/officeart/2005/8/layout/venn1"/>
    <dgm:cxn modelId="{7D10DA2A-3A76-774F-9303-788B9C21F16D}" type="presOf" srcId="{FB2055C3-8F5A-48B7-BAA1-C7524A36D850}" destId="{2E7C3E3C-6B68-4F45-9036-55CFDF40BF53}" srcOrd="1" destOrd="0" presId="urn:microsoft.com/office/officeart/2005/8/layout/venn1"/>
    <dgm:cxn modelId="{98FBD92B-021C-2C4B-8750-BA65AA38015E}" type="presOf" srcId="{4DBDF3CA-C51C-4F00-806F-71E5D08668BF}" destId="{30C11951-BC2A-4AC1-90E0-E1F771A291DD}" srcOrd="0" destOrd="0" presId="urn:microsoft.com/office/officeart/2005/8/layout/venn1"/>
    <dgm:cxn modelId="{91701E31-9EF7-CC4C-999D-A7030CE4F125}" type="presOf" srcId="{FB2055C3-8F5A-48B7-BAA1-C7524A36D850}" destId="{1999CC29-2962-4314-8BF4-12973BF103A0}" srcOrd="0" destOrd="0" presId="urn:microsoft.com/office/officeart/2005/8/layout/venn1"/>
    <dgm:cxn modelId="{02CAFA39-FEBC-A94E-AC40-B2C1E37B7DB3}" type="presOf" srcId="{E50672E3-60C4-4AA3-9C65-7262298C568D}" destId="{FDBC0C73-3D44-47B9-93F7-4C822DA0D175}" srcOrd="0" destOrd="0" presId="urn:microsoft.com/office/officeart/2005/8/layout/venn1"/>
    <dgm:cxn modelId="{4FB38049-B2A4-6F4B-9548-5A95D9BC793F}" type="presOf" srcId="{E50672E3-60C4-4AA3-9C65-7262298C568D}" destId="{B6D9BFAA-9236-46F3-A467-72F1427A21B0}" srcOrd="1" destOrd="0" presId="urn:microsoft.com/office/officeart/2005/8/layout/venn1"/>
    <dgm:cxn modelId="{2EB9F187-7FA1-461C-98FE-B42D0FCF11F0}" srcId="{4DBDF3CA-C51C-4F00-806F-71E5D08668BF}" destId="{E50672E3-60C4-4AA3-9C65-7262298C568D}" srcOrd="2" destOrd="0" parTransId="{78E6651D-76A4-4364-BEAB-660F7C75F769}" sibTransId="{D33EF81A-6A52-4777-9D00-32C5EDB2E44E}"/>
    <dgm:cxn modelId="{8FDAB5B6-0DE2-4C4C-8195-8C00E2BDB54C}" srcId="{4DBDF3CA-C51C-4F00-806F-71E5D08668BF}" destId="{55461122-C93F-4598-B3AF-739AFBCD9870}" srcOrd="1" destOrd="0" parTransId="{EE01773E-4BE4-4595-A043-AC50B675A982}" sibTransId="{FC214EBB-B4EC-4CD7-8398-B889B8FAD7F5}"/>
    <dgm:cxn modelId="{311E5DC2-A9C9-8242-90CD-28A4BAB15552}" type="presOf" srcId="{55461122-C93F-4598-B3AF-739AFBCD9870}" destId="{478E94C0-3D1C-432C-ABF3-D52A97EDAA4F}" srcOrd="1"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1B9D8DAD-858C-A748-861F-CBABAD555AB8}" type="presParOf" srcId="{30C11951-BC2A-4AC1-90E0-E1F771A291DD}" destId="{1999CC29-2962-4314-8BF4-12973BF103A0}" srcOrd="0" destOrd="0" presId="urn:microsoft.com/office/officeart/2005/8/layout/venn1"/>
    <dgm:cxn modelId="{F89BDDCE-F03A-9248-AB62-E55D340AE217}" type="presParOf" srcId="{30C11951-BC2A-4AC1-90E0-E1F771A291DD}" destId="{2E7C3E3C-6B68-4F45-9036-55CFDF40BF53}" srcOrd="1" destOrd="0" presId="urn:microsoft.com/office/officeart/2005/8/layout/venn1"/>
    <dgm:cxn modelId="{CF3649F3-21DC-7147-862D-3C899CD0B4FD}" type="presParOf" srcId="{30C11951-BC2A-4AC1-90E0-E1F771A291DD}" destId="{BBC70DC9-D59B-4722-A03A-F61FB0C4EDB1}" srcOrd="2" destOrd="0" presId="urn:microsoft.com/office/officeart/2005/8/layout/venn1"/>
    <dgm:cxn modelId="{DC9E0A8B-C722-9A4A-A1B8-BC15C5947F21}" type="presParOf" srcId="{30C11951-BC2A-4AC1-90E0-E1F771A291DD}" destId="{478E94C0-3D1C-432C-ABF3-D52A97EDAA4F}" srcOrd="3" destOrd="0" presId="urn:microsoft.com/office/officeart/2005/8/layout/venn1"/>
    <dgm:cxn modelId="{9E53FB99-97B3-5041-A859-DF44563F4913}" type="presParOf" srcId="{30C11951-BC2A-4AC1-90E0-E1F771A291DD}" destId="{FDBC0C73-3D44-47B9-93F7-4C822DA0D175}" srcOrd="4" destOrd="0" presId="urn:microsoft.com/office/officeart/2005/8/layout/venn1"/>
    <dgm:cxn modelId="{C86D12B9-ECD0-5C41-9083-B7167BD673BA}"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dgm:t>
        <a:bodyPr/>
        <a:lstStyle/>
        <a:p>
          <a:r>
            <a:rPr lang="en-US" sz="3600" b="1" dirty="0"/>
            <a:t>C</a:t>
          </a:r>
          <a:r>
            <a:rPr lang="en-US" sz="2800" dirty="0"/>
            <a:t>onsistency</a:t>
          </a:r>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dgm:t>
        <a:bodyPr/>
        <a:lstStyle/>
        <a:p>
          <a:r>
            <a:rPr lang="en-US" sz="3200" b="1" dirty="0"/>
            <a:t>P</a:t>
          </a:r>
          <a:r>
            <a:rPr lang="en-US" sz="2400" dirty="0"/>
            <a:t>artition</a:t>
          </a:r>
        </a:p>
        <a:p>
          <a:r>
            <a:rPr lang="en-US" sz="2400" dirty="0"/>
            <a:t>Tolerance</a:t>
          </a:r>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dgm:t>
        <a:bodyPr/>
        <a:lstStyle/>
        <a:p>
          <a:r>
            <a:rPr lang="en-US" sz="3200" b="1" dirty="0"/>
            <a:t>A</a:t>
          </a:r>
          <a:r>
            <a:rPr lang="en-US" sz="2400" dirty="0"/>
            <a:t>vailability</a:t>
          </a:r>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pt>
    <dgm:pt modelId="{BBC70DC9-D59B-4722-A03A-F61FB0C4EDB1}" type="pres">
      <dgm:prSet presAssocID="{55461122-C93F-4598-B3AF-739AFBCD9870}" presName="circ2" presStyleLbl="vennNode1" presStyleIdx="1" presStyleCnt="3"/>
      <dgm:spPr/>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pt>
    <dgm:pt modelId="{FDBC0C73-3D44-47B9-93F7-4C822DA0D175}" type="pres">
      <dgm:prSet presAssocID="{E50672E3-60C4-4AA3-9C65-7262298C568D}" presName="circ3" presStyleLbl="vennNode1" presStyleIdx="2" presStyleCnt="3"/>
      <dgm:spPr/>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pt>
  </dgm:ptLst>
  <dgm:cxnLst>
    <dgm:cxn modelId="{02919F07-7DD3-4C4B-8B7A-92994496081B}" type="presOf" srcId="{55461122-C93F-4598-B3AF-739AFBCD9870}" destId="{478E94C0-3D1C-432C-ABF3-D52A97EDAA4F}" srcOrd="1" destOrd="0" presId="urn:microsoft.com/office/officeart/2005/8/layout/venn1"/>
    <dgm:cxn modelId="{B81C2831-99D8-C448-961C-8F400A5EBD17}" type="presOf" srcId="{FB2055C3-8F5A-48B7-BAA1-C7524A36D850}" destId="{2E7C3E3C-6B68-4F45-9036-55CFDF40BF53}" srcOrd="1" destOrd="0" presId="urn:microsoft.com/office/officeart/2005/8/layout/venn1"/>
    <dgm:cxn modelId="{2EB9F187-7FA1-461C-98FE-B42D0FCF11F0}" srcId="{4DBDF3CA-C51C-4F00-806F-71E5D08668BF}" destId="{E50672E3-60C4-4AA3-9C65-7262298C568D}" srcOrd="2" destOrd="0" parTransId="{78E6651D-76A4-4364-BEAB-660F7C75F769}" sibTransId="{D33EF81A-6A52-4777-9D00-32C5EDB2E44E}"/>
    <dgm:cxn modelId="{0D435091-FA10-7E40-A195-FCEF7314320B}" type="presOf" srcId="{4DBDF3CA-C51C-4F00-806F-71E5D08668BF}" destId="{30C11951-BC2A-4AC1-90E0-E1F771A291DD}" srcOrd="0" destOrd="0" presId="urn:microsoft.com/office/officeart/2005/8/layout/venn1"/>
    <dgm:cxn modelId="{0978E1A5-16FD-6247-A5DF-BBF8D90B4971}" type="presOf" srcId="{FB2055C3-8F5A-48B7-BAA1-C7524A36D850}" destId="{1999CC29-2962-4314-8BF4-12973BF103A0}" srcOrd="0" destOrd="0" presId="urn:microsoft.com/office/officeart/2005/8/layout/venn1"/>
    <dgm:cxn modelId="{C1E1CDAF-6BF5-5C49-8B29-AC131E14E6AB}" type="presOf" srcId="{55461122-C93F-4598-B3AF-739AFBCD9870}" destId="{BBC70DC9-D59B-4722-A03A-F61FB0C4EDB1}" srcOrd="0" destOrd="0" presId="urn:microsoft.com/office/officeart/2005/8/layout/venn1"/>
    <dgm:cxn modelId="{122FF7AF-982E-2C44-98CE-10C6B5642D68}" type="presOf" srcId="{E50672E3-60C4-4AA3-9C65-7262298C568D}" destId="{B6D9BFAA-9236-46F3-A467-72F1427A21B0}" srcOrd="1" destOrd="0" presId="urn:microsoft.com/office/officeart/2005/8/layout/venn1"/>
    <dgm:cxn modelId="{8FDAB5B6-0DE2-4C4C-8195-8C00E2BDB54C}" srcId="{4DBDF3CA-C51C-4F00-806F-71E5D08668BF}" destId="{55461122-C93F-4598-B3AF-739AFBCD9870}" srcOrd="1" destOrd="0" parTransId="{EE01773E-4BE4-4595-A043-AC50B675A982}" sibTransId="{FC214EBB-B4EC-4CD7-8398-B889B8FAD7F5}"/>
    <dgm:cxn modelId="{C41687C5-C8C9-4141-A1A5-304BF16458A6}" type="presOf" srcId="{E50672E3-60C4-4AA3-9C65-7262298C568D}" destId="{FDBC0C73-3D44-47B9-93F7-4C822DA0D175}" srcOrd="0"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EBABE9CE-13F7-6443-8C05-6AB59CF8F3E4}" type="presParOf" srcId="{30C11951-BC2A-4AC1-90E0-E1F771A291DD}" destId="{1999CC29-2962-4314-8BF4-12973BF103A0}" srcOrd="0" destOrd="0" presId="urn:microsoft.com/office/officeart/2005/8/layout/venn1"/>
    <dgm:cxn modelId="{6794ED3D-66E4-3F4D-9666-C9161D9BBF1E}" type="presParOf" srcId="{30C11951-BC2A-4AC1-90E0-E1F771A291DD}" destId="{2E7C3E3C-6B68-4F45-9036-55CFDF40BF53}" srcOrd="1" destOrd="0" presId="urn:microsoft.com/office/officeart/2005/8/layout/venn1"/>
    <dgm:cxn modelId="{313B9553-A55B-2B4F-8E4E-A3398CF332DD}" type="presParOf" srcId="{30C11951-BC2A-4AC1-90E0-E1F771A291DD}" destId="{BBC70DC9-D59B-4722-A03A-F61FB0C4EDB1}" srcOrd="2" destOrd="0" presId="urn:microsoft.com/office/officeart/2005/8/layout/venn1"/>
    <dgm:cxn modelId="{19A19AAA-8725-C442-9D7A-82474DC903C5}" type="presParOf" srcId="{30C11951-BC2A-4AC1-90E0-E1F771A291DD}" destId="{478E94C0-3D1C-432C-ABF3-D52A97EDAA4F}" srcOrd="3" destOrd="0" presId="urn:microsoft.com/office/officeart/2005/8/layout/venn1"/>
    <dgm:cxn modelId="{E6A9EFEF-E476-5642-B860-32BC7B022FE2}" type="presParOf" srcId="{30C11951-BC2A-4AC1-90E0-E1F771A291DD}" destId="{FDBC0C73-3D44-47B9-93F7-4C822DA0D175}" srcOrd="4" destOrd="0" presId="urn:microsoft.com/office/officeart/2005/8/layout/venn1"/>
    <dgm:cxn modelId="{530A9032-0F8F-0F45-BDF8-DB79C36DA0AB}"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BF1200-E701-4B4D-B2D1-0787512AA56E}" type="doc">
      <dgm:prSet loTypeId="urn:microsoft.com/office/officeart/2005/8/layout/chevron1" loCatId="process" qsTypeId="urn:microsoft.com/office/officeart/2005/8/quickstyle/simple1" qsCatId="simple" csTypeId="urn:microsoft.com/office/officeart/2005/8/colors/colorful3" csCatId="colorful" phldr="1"/>
      <dgm:spPr/>
    </dgm:pt>
    <dgm:pt modelId="{E75390CC-8AD1-425A-95FF-1B61318B1EF3}">
      <dgm:prSet phldrT="[Text]"/>
      <dgm:spPr/>
      <dgm:t>
        <a:bodyPr/>
        <a:lstStyle/>
        <a:p>
          <a:r>
            <a:rPr lang="en-US" dirty="0"/>
            <a:t>Map</a:t>
          </a:r>
        </a:p>
      </dgm:t>
    </dgm:pt>
    <dgm:pt modelId="{8B3BC1FC-E4FE-42DC-BC56-25E8955A718C}" type="parTrans" cxnId="{FBA73F2D-EB52-4DA9-9445-BC436DE00243}">
      <dgm:prSet/>
      <dgm:spPr/>
      <dgm:t>
        <a:bodyPr/>
        <a:lstStyle/>
        <a:p>
          <a:endParaRPr lang="en-US"/>
        </a:p>
      </dgm:t>
    </dgm:pt>
    <dgm:pt modelId="{146D72A7-FB16-4740-B9FB-EB49F8A4CE0D}" type="sibTrans" cxnId="{FBA73F2D-EB52-4DA9-9445-BC436DE00243}">
      <dgm:prSet/>
      <dgm:spPr/>
      <dgm:t>
        <a:bodyPr/>
        <a:lstStyle/>
        <a:p>
          <a:endParaRPr lang="en-US"/>
        </a:p>
      </dgm:t>
    </dgm:pt>
    <dgm:pt modelId="{F9807B9A-A589-44BF-ADB4-F183758BF08C}">
      <dgm:prSet phldrT="[Text]"/>
      <dgm:spPr/>
      <dgm:t>
        <a:bodyPr/>
        <a:lstStyle/>
        <a:p>
          <a:r>
            <a:rPr lang="en-US" dirty="0"/>
            <a:t>Reduce</a:t>
          </a:r>
        </a:p>
      </dgm:t>
    </dgm:pt>
    <dgm:pt modelId="{FB1E1E15-7838-4F65-9A9A-C853D5C0D786}" type="parTrans" cxnId="{07C4A995-6B0E-4966-A13F-187D97F33A32}">
      <dgm:prSet/>
      <dgm:spPr/>
      <dgm:t>
        <a:bodyPr/>
        <a:lstStyle/>
        <a:p>
          <a:endParaRPr lang="en-US"/>
        </a:p>
      </dgm:t>
    </dgm:pt>
    <dgm:pt modelId="{D21A40ED-D664-4E6A-9307-2E91430F1CF7}" type="sibTrans" cxnId="{07C4A995-6B0E-4966-A13F-187D97F33A32}">
      <dgm:prSet/>
      <dgm:spPr/>
      <dgm:t>
        <a:bodyPr/>
        <a:lstStyle/>
        <a:p>
          <a:endParaRPr lang="en-US"/>
        </a:p>
      </dgm:t>
    </dgm:pt>
    <dgm:pt modelId="{D24186A4-5131-49B9-BD84-1C7F12299096}" type="pres">
      <dgm:prSet presAssocID="{21BF1200-E701-4B4D-B2D1-0787512AA56E}" presName="Name0" presStyleCnt="0">
        <dgm:presLayoutVars>
          <dgm:dir/>
          <dgm:animLvl val="lvl"/>
          <dgm:resizeHandles val="exact"/>
        </dgm:presLayoutVars>
      </dgm:prSet>
      <dgm:spPr/>
    </dgm:pt>
    <dgm:pt modelId="{23FC67CB-032A-429A-8C5A-ADBF9B7FA8E3}" type="pres">
      <dgm:prSet presAssocID="{E75390CC-8AD1-425A-95FF-1B61318B1EF3}" presName="parTxOnly" presStyleLbl="node1" presStyleIdx="0" presStyleCnt="2">
        <dgm:presLayoutVars>
          <dgm:chMax val="0"/>
          <dgm:chPref val="0"/>
          <dgm:bulletEnabled val="1"/>
        </dgm:presLayoutVars>
      </dgm:prSet>
      <dgm:spPr/>
    </dgm:pt>
    <dgm:pt modelId="{50A87657-A7BE-4028-92D8-0BF28F195FAC}" type="pres">
      <dgm:prSet presAssocID="{146D72A7-FB16-4740-B9FB-EB49F8A4CE0D}" presName="parTxOnlySpace" presStyleCnt="0"/>
      <dgm:spPr/>
    </dgm:pt>
    <dgm:pt modelId="{1DA5AED8-2DAB-45AC-B42A-E5CBEC3F4998}" type="pres">
      <dgm:prSet presAssocID="{F9807B9A-A589-44BF-ADB4-F183758BF08C}" presName="parTxOnly" presStyleLbl="node1" presStyleIdx="1" presStyleCnt="2">
        <dgm:presLayoutVars>
          <dgm:chMax val="0"/>
          <dgm:chPref val="0"/>
          <dgm:bulletEnabled val="1"/>
        </dgm:presLayoutVars>
      </dgm:prSet>
      <dgm:spPr/>
    </dgm:pt>
  </dgm:ptLst>
  <dgm:cxnLst>
    <dgm:cxn modelId="{FBA73F2D-EB52-4DA9-9445-BC436DE00243}" srcId="{21BF1200-E701-4B4D-B2D1-0787512AA56E}" destId="{E75390CC-8AD1-425A-95FF-1B61318B1EF3}" srcOrd="0" destOrd="0" parTransId="{8B3BC1FC-E4FE-42DC-BC56-25E8955A718C}" sibTransId="{146D72A7-FB16-4740-B9FB-EB49F8A4CE0D}"/>
    <dgm:cxn modelId="{D3AAFE43-5528-D741-9159-93CA9A843D03}" type="presOf" srcId="{E75390CC-8AD1-425A-95FF-1B61318B1EF3}" destId="{23FC67CB-032A-429A-8C5A-ADBF9B7FA8E3}" srcOrd="0" destOrd="0" presId="urn:microsoft.com/office/officeart/2005/8/layout/chevron1"/>
    <dgm:cxn modelId="{C4601F6F-43F1-EF49-BBB9-9903721BE946}" type="presOf" srcId="{F9807B9A-A589-44BF-ADB4-F183758BF08C}" destId="{1DA5AED8-2DAB-45AC-B42A-E5CBEC3F4998}" srcOrd="0" destOrd="0" presId="urn:microsoft.com/office/officeart/2005/8/layout/chevron1"/>
    <dgm:cxn modelId="{6C9D5973-561E-0948-8DE7-46F4F79867E6}" type="presOf" srcId="{21BF1200-E701-4B4D-B2D1-0787512AA56E}" destId="{D24186A4-5131-49B9-BD84-1C7F12299096}" srcOrd="0" destOrd="0" presId="urn:microsoft.com/office/officeart/2005/8/layout/chevron1"/>
    <dgm:cxn modelId="{07C4A995-6B0E-4966-A13F-187D97F33A32}" srcId="{21BF1200-E701-4B4D-B2D1-0787512AA56E}" destId="{F9807B9A-A589-44BF-ADB4-F183758BF08C}" srcOrd="1" destOrd="0" parTransId="{FB1E1E15-7838-4F65-9A9A-C853D5C0D786}" sibTransId="{D21A40ED-D664-4E6A-9307-2E91430F1CF7}"/>
    <dgm:cxn modelId="{25A6A845-DD45-6D4F-BF05-0C22B28D2B8E}" type="presParOf" srcId="{D24186A4-5131-49B9-BD84-1C7F12299096}" destId="{23FC67CB-032A-429A-8C5A-ADBF9B7FA8E3}" srcOrd="0" destOrd="0" presId="urn:microsoft.com/office/officeart/2005/8/layout/chevron1"/>
    <dgm:cxn modelId="{3331090C-3436-924A-8EAC-DE7C4F13987B}" type="presParOf" srcId="{D24186A4-5131-49B9-BD84-1C7F12299096}" destId="{50A87657-A7BE-4028-92D8-0BF28F195FAC}" srcOrd="1" destOrd="0" presId="urn:microsoft.com/office/officeart/2005/8/layout/chevron1"/>
    <dgm:cxn modelId="{9C76FE20-8F35-3748-968C-AFF50104C5F1}" type="presParOf" srcId="{D24186A4-5131-49B9-BD84-1C7F12299096}" destId="{1DA5AED8-2DAB-45AC-B42A-E5CBEC3F4998}"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BF1200-E701-4B4D-B2D1-0787512AA56E}" type="doc">
      <dgm:prSet loTypeId="urn:microsoft.com/office/officeart/2005/8/layout/chevron1" loCatId="process" qsTypeId="urn:microsoft.com/office/officeart/2005/8/quickstyle/simple1" qsCatId="simple" csTypeId="urn:microsoft.com/office/officeart/2005/8/colors/colorful3" csCatId="colorful" phldr="1"/>
      <dgm:spPr/>
    </dgm:pt>
    <dgm:pt modelId="{E75390CC-8AD1-425A-95FF-1B61318B1EF3}">
      <dgm:prSet phldrT="[Text]"/>
      <dgm:spPr/>
      <dgm:t>
        <a:bodyPr/>
        <a:lstStyle/>
        <a:p>
          <a:r>
            <a:rPr lang="en-US" dirty="0"/>
            <a:t>Map</a:t>
          </a:r>
        </a:p>
      </dgm:t>
    </dgm:pt>
    <dgm:pt modelId="{8B3BC1FC-E4FE-42DC-BC56-25E8955A718C}" type="parTrans" cxnId="{FBA73F2D-EB52-4DA9-9445-BC436DE00243}">
      <dgm:prSet/>
      <dgm:spPr/>
      <dgm:t>
        <a:bodyPr/>
        <a:lstStyle/>
        <a:p>
          <a:endParaRPr lang="en-US"/>
        </a:p>
      </dgm:t>
    </dgm:pt>
    <dgm:pt modelId="{146D72A7-FB16-4740-B9FB-EB49F8A4CE0D}" type="sibTrans" cxnId="{FBA73F2D-EB52-4DA9-9445-BC436DE00243}">
      <dgm:prSet/>
      <dgm:spPr/>
      <dgm:t>
        <a:bodyPr/>
        <a:lstStyle/>
        <a:p>
          <a:endParaRPr lang="en-US"/>
        </a:p>
      </dgm:t>
    </dgm:pt>
    <dgm:pt modelId="{287A1844-9D23-42E1-A4F6-09F0F23D2C86}">
      <dgm:prSet phldrT="[Text]"/>
      <dgm:spPr/>
      <dgm:t>
        <a:bodyPr/>
        <a:lstStyle/>
        <a:p>
          <a:r>
            <a:rPr lang="en-US" dirty="0"/>
            <a:t>Shuffle</a:t>
          </a:r>
        </a:p>
      </dgm:t>
    </dgm:pt>
    <dgm:pt modelId="{7C13BC86-01B5-4C49-A40A-A89CB1F436AD}" type="parTrans" cxnId="{091780CC-021B-4494-9DB6-9759485B814F}">
      <dgm:prSet/>
      <dgm:spPr/>
      <dgm:t>
        <a:bodyPr/>
        <a:lstStyle/>
        <a:p>
          <a:endParaRPr lang="en-US"/>
        </a:p>
      </dgm:t>
    </dgm:pt>
    <dgm:pt modelId="{94F60798-18B2-42C7-9457-31446929A24A}" type="sibTrans" cxnId="{091780CC-021B-4494-9DB6-9759485B814F}">
      <dgm:prSet/>
      <dgm:spPr/>
      <dgm:t>
        <a:bodyPr/>
        <a:lstStyle/>
        <a:p>
          <a:endParaRPr lang="en-US"/>
        </a:p>
      </dgm:t>
    </dgm:pt>
    <dgm:pt modelId="{F9807B9A-A589-44BF-ADB4-F183758BF08C}">
      <dgm:prSet phldrT="[Text]"/>
      <dgm:spPr/>
      <dgm:t>
        <a:bodyPr/>
        <a:lstStyle/>
        <a:p>
          <a:r>
            <a:rPr lang="en-US" dirty="0"/>
            <a:t>Reduce</a:t>
          </a:r>
        </a:p>
      </dgm:t>
    </dgm:pt>
    <dgm:pt modelId="{FB1E1E15-7838-4F65-9A9A-C853D5C0D786}" type="parTrans" cxnId="{07C4A995-6B0E-4966-A13F-187D97F33A32}">
      <dgm:prSet/>
      <dgm:spPr/>
      <dgm:t>
        <a:bodyPr/>
        <a:lstStyle/>
        <a:p>
          <a:endParaRPr lang="en-US"/>
        </a:p>
      </dgm:t>
    </dgm:pt>
    <dgm:pt modelId="{D21A40ED-D664-4E6A-9307-2E91430F1CF7}" type="sibTrans" cxnId="{07C4A995-6B0E-4966-A13F-187D97F33A32}">
      <dgm:prSet/>
      <dgm:spPr/>
      <dgm:t>
        <a:bodyPr/>
        <a:lstStyle/>
        <a:p>
          <a:endParaRPr lang="en-US"/>
        </a:p>
      </dgm:t>
    </dgm:pt>
    <dgm:pt modelId="{AAB51305-7BFA-4397-B194-476F241F7E0D}">
      <dgm:prSet phldrT="[Text]"/>
      <dgm:spPr/>
      <dgm:t>
        <a:bodyPr/>
        <a:lstStyle/>
        <a:p>
          <a:r>
            <a:rPr lang="en-US" dirty="0"/>
            <a:t>Combine</a:t>
          </a:r>
        </a:p>
      </dgm:t>
    </dgm:pt>
    <dgm:pt modelId="{9BFA549B-B79B-444D-92F4-C1FEA74B45B5}" type="parTrans" cxnId="{DB69DBF0-8D1F-4A99-9B1A-AA703C5737C4}">
      <dgm:prSet/>
      <dgm:spPr/>
      <dgm:t>
        <a:bodyPr/>
        <a:lstStyle/>
        <a:p>
          <a:endParaRPr lang="en-US"/>
        </a:p>
      </dgm:t>
    </dgm:pt>
    <dgm:pt modelId="{7E3AE625-016D-4D99-A0BC-E621999E6B92}" type="sibTrans" cxnId="{DB69DBF0-8D1F-4A99-9B1A-AA703C5737C4}">
      <dgm:prSet/>
      <dgm:spPr/>
      <dgm:t>
        <a:bodyPr/>
        <a:lstStyle/>
        <a:p>
          <a:endParaRPr lang="en-US"/>
        </a:p>
      </dgm:t>
    </dgm:pt>
    <dgm:pt modelId="{D24186A4-5131-49B9-BD84-1C7F12299096}" type="pres">
      <dgm:prSet presAssocID="{21BF1200-E701-4B4D-B2D1-0787512AA56E}" presName="Name0" presStyleCnt="0">
        <dgm:presLayoutVars>
          <dgm:dir/>
          <dgm:animLvl val="lvl"/>
          <dgm:resizeHandles val="exact"/>
        </dgm:presLayoutVars>
      </dgm:prSet>
      <dgm:spPr/>
    </dgm:pt>
    <dgm:pt modelId="{23FC67CB-032A-429A-8C5A-ADBF9B7FA8E3}" type="pres">
      <dgm:prSet presAssocID="{E75390CC-8AD1-425A-95FF-1B61318B1EF3}" presName="parTxOnly" presStyleLbl="node1" presStyleIdx="0" presStyleCnt="4">
        <dgm:presLayoutVars>
          <dgm:chMax val="0"/>
          <dgm:chPref val="0"/>
          <dgm:bulletEnabled val="1"/>
        </dgm:presLayoutVars>
      </dgm:prSet>
      <dgm:spPr/>
    </dgm:pt>
    <dgm:pt modelId="{50A87657-A7BE-4028-92D8-0BF28F195FAC}" type="pres">
      <dgm:prSet presAssocID="{146D72A7-FB16-4740-B9FB-EB49F8A4CE0D}" presName="parTxOnlySpace" presStyleCnt="0"/>
      <dgm:spPr/>
    </dgm:pt>
    <dgm:pt modelId="{068FCFF9-64C8-4D9B-A99D-F03AF758DB42}" type="pres">
      <dgm:prSet presAssocID="{287A1844-9D23-42E1-A4F6-09F0F23D2C86}" presName="parTxOnly" presStyleLbl="node1" presStyleIdx="1" presStyleCnt="4" custLinFactY="-100000" custLinFactNeighborY="-152108">
        <dgm:presLayoutVars>
          <dgm:chMax val="0"/>
          <dgm:chPref val="0"/>
          <dgm:bulletEnabled val="1"/>
        </dgm:presLayoutVars>
      </dgm:prSet>
      <dgm:spPr/>
    </dgm:pt>
    <dgm:pt modelId="{FB2A9557-C00F-4E1D-9723-512E378FC555}" type="pres">
      <dgm:prSet presAssocID="{94F60798-18B2-42C7-9457-31446929A24A}" presName="parTxOnlySpace" presStyleCnt="0"/>
      <dgm:spPr/>
    </dgm:pt>
    <dgm:pt modelId="{1DA5AED8-2DAB-45AC-B42A-E5CBEC3F4998}" type="pres">
      <dgm:prSet presAssocID="{F9807B9A-A589-44BF-ADB4-F183758BF08C}" presName="parTxOnly" presStyleLbl="node1" presStyleIdx="2" presStyleCnt="4" custLinFactNeighborY="1510">
        <dgm:presLayoutVars>
          <dgm:chMax val="0"/>
          <dgm:chPref val="0"/>
          <dgm:bulletEnabled val="1"/>
        </dgm:presLayoutVars>
      </dgm:prSet>
      <dgm:spPr/>
    </dgm:pt>
    <dgm:pt modelId="{0EBD45DD-5E4F-41AC-9394-4A23C4118573}" type="pres">
      <dgm:prSet presAssocID="{D21A40ED-D664-4E6A-9307-2E91430F1CF7}" presName="parTxOnlySpace" presStyleCnt="0"/>
      <dgm:spPr/>
    </dgm:pt>
    <dgm:pt modelId="{18CAD036-CDD0-4119-A338-9543B256FBE0}" type="pres">
      <dgm:prSet presAssocID="{AAB51305-7BFA-4397-B194-476F241F7E0D}" presName="parTxOnly" presStyleLbl="node1" presStyleIdx="3" presStyleCnt="4">
        <dgm:presLayoutVars>
          <dgm:chMax val="0"/>
          <dgm:chPref val="0"/>
          <dgm:bulletEnabled val="1"/>
        </dgm:presLayoutVars>
      </dgm:prSet>
      <dgm:spPr/>
    </dgm:pt>
  </dgm:ptLst>
  <dgm:cxnLst>
    <dgm:cxn modelId="{E9D12A09-D981-4BD3-9D7C-52715E3E44B0}" type="presOf" srcId="{F9807B9A-A589-44BF-ADB4-F183758BF08C}" destId="{1DA5AED8-2DAB-45AC-B42A-E5CBEC3F4998}" srcOrd="0" destOrd="0" presId="urn:microsoft.com/office/officeart/2005/8/layout/chevron1"/>
    <dgm:cxn modelId="{368BFD1D-D210-470D-BCF3-325B05BED6C1}" type="presOf" srcId="{E75390CC-8AD1-425A-95FF-1B61318B1EF3}" destId="{23FC67CB-032A-429A-8C5A-ADBF9B7FA8E3}" srcOrd="0" destOrd="0" presId="urn:microsoft.com/office/officeart/2005/8/layout/chevron1"/>
    <dgm:cxn modelId="{FBA73F2D-EB52-4DA9-9445-BC436DE00243}" srcId="{21BF1200-E701-4B4D-B2D1-0787512AA56E}" destId="{E75390CC-8AD1-425A-95FF-1B61318B1EF3}" srcOrd="0" destOrd="0" parTransId="{8B3BC1FC-E4FE-42DC-BC56-25E8955A718C}" sibTransId="{146D72A7-FB16-4740-B9FB-EB49F8A4CE0D}"/>
    <dgm:cxn modelId="{9BB75947-7F5D-4E35-89A0-6210BD9DCC58}" type="presOf" srcId="{AAB51305-7BFA-4397-B194-476F241F7E0D}" destId="{18CAD036-CDD0-4119-A338-9543B256FBE0}" srcOrd="0" destOrd="0" presId="urn:microsoft.com/office/officeart/2005/8/layout/chevron1"/>
    <dgm:cxn modelId="{AF3C7748-4BB3-4EAB-8A2B-BCF20684A6FF}" type="presOf" srcId="{287A1844-9D23-42E1-A4F6-09F0F23D2C86}" destId="{068FCFF9-64C8-4D9B-A99D-F03AF758DB42}" srcOrd="0" destOrd="0" presId="urn:microsoft.com/office/officeart/2005/8/layout/chevron1"/>
    <dgm:cxn modelId="{07C4A995-6B0E-4966-A13F-187D97F33A32}" srcId="{21BF1200-E701-4B4D-B2D1-0787512AA56E}" destId="{F9807B9A-A589-44BF-ADB4-F183758BF08C}" srcOrd="2" destOrd="0" parTransId="{FB1E1E15-7838-4F65-9A9A-C853D5C0D786}" sibTransId="{D21A40ED-D664-4E6A-9307-2E91430F1CF7}"/>
    <dgm:cxn modelId="{091780CC-021B-4494-9DB6-9759485B814F}" srcId="{21BF1200-E701-4B4D-B2D1-0787512AA56E}" destId="{287A1844-9D23-42E1-A4F6-09F0F23D2C86}" srcOrd="1" destOrd="0" parTransId="{7C13BC86-01B5-4C49-A40A-A89CB1F436AD}" sibTransId="{94F60798-18B2-42C7-9457-31446929A24A}"/>
    <dgm:cxn modelId="{A70A0DEF-0FBC-4969-8C08-3A166DD03DF5}" type="presOf" srcId="{21BF1200-E701-4B4D-B2D1-0787512AA56E}" destId="{D24186A4-5131-49B9-BD84-1C7F12299096}" srcOrd="0" destOrd="0" presId="urn:microsoft.com/office/officeart/2005/8/layout/chevron1"/>
    <dgm:cxn modelId="{DB69DBF0-8D1F-4A99-9B1A-AA703C5737C4}" srcId="{21BF1200-E701-4B4D-B2D1-0787512AA56E}" destId="{AAB51305-7BFA-4397-B194-476F241F7E0D}" srcOrd="3" destOrd="0" parTransId="{9BFA549B-B79B-444D-92F4-C1FEA74B45B5}" sibTransId="{7E3AE625-016D-4D99-A0BC-E621999E6B92}"/>
    <dgm:cxn modelId="{0712D80A-B911-4E20-8140-3917BDE21F86}" type="presParOf" srcId="{D24186A4-5131-49B9-BD84-1C7F12299096}" destId="{23FC67CB-032A-429A-8C5A-ADBF9B7FA8E3}" srcOrd="0" destOrd="0" presId="urn:microsoft.com/office/officeart/2005/8/layout/chevron1"/>
    <dgm:cxn modelId="{96BFAF50-472E-41AD-928F-ADF7826B9CAB}" type="presParOf" srcId="{D24186A4-5131-49B9-BD84-1C7F12299096}" destId="{50A87657-A7BE-4028-92D8-0BF28F195FAC}" srcOrd="1" destOrd="0" presId="urn:microsoft.com/office/officeart/2005/8/layout/chevron1"/>
    <dgm:cxn modelId="{C3321208-9FE2-47AF-96AB-E47F279D130E}" type="presParOf" srcId="{D24186A4-5131-49B9-BD84-1C7F12299096}" destId="{068FCFF9-64C8-4D9B-A99D-F03AF758DB42}" srcOrd="2" destOrd="0" presId="urn:microsoft.com/office/officeart/2005/8/layout/chevron1"/>
    <dgm:cxn modelId="{01F7A7C7-F3E0-492C-822F-963B389FCA74}" type="presParOf" srcId="{D24186A4-5131-49B9-BD84-1C7F12299096}" destId="{FB2A9557-C00F-4E1D-9723-512E378FC555}" srcOrd="3" destOrd="0" presId="urn:microsoft.com/office/officeart/2005/8/layout/chevron1"/>
    <dgm:cxn modelId="{9A12D97B-6188-4FCC-ABBE-E3F798394D1D}" type="presParOf" srcId="{D24186A4-5131-49B9-BD84-1C7F12299096}" destId="{1DA5AED8-2DAB-45AC-B42A-E5CBEC3F4998}" srcOrd="4" destOrd="0" presId="urn:microsoft.com/office/officeart/2005/8/layout/chevron1"/>
    <dgm:cxn modelId="{E2762C27-C7CF-43BE-87F5-DF41215A420F}" type="presParOf" srcId="{D24186A4-5131-49B9-BD84-1C7F12299096}" destId="{0EBD45DD-5E4F-41AC-9394-4A23C4118573}" srcOrd="5" destOrd="0" presId="urn:microsoft.com/office/officeart/2005/8/layout/chevron1"/>
    <dgm:cxn modelId="{17933BE8-B3FE-4D61-A209-1810D9F12E84}" type="presParOf" srcId="{D24186A4-5131-49B9-BD84-1C7F12299096}" destId="{18CAD036-CDD0-4119-A338-9543B256FBE0}"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CC29-2962-4314-8BF4-12973BF103A0}">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dirty="0"/>
            <a:t>C</a:t>
          </a:r>
          <a:r>
            <a:rPr lang="en-US" sz="2800" kern="1200" dirty="0"/>
            <a:t>onsistency</a:t>
          </a:r>
        </a:p>
      </dsp:txBody>
      <dsp:txXfrm>
        <a:off x="1633505" y="511282"/>
        <a:ext cx="1914588" cy="1174861"/>
      </dsp:txXfrm>
    </dsp:sp>
    <dsp:sp modelId="{BBC70DC9-D59B-4722-A03A-F61FB0C4EDB1}">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P</a:t>
          </a:r>
          <a:r>
            <a:rPr lang="en-US" sz="2400" kern="1200" dirty="0"/>
            <a:t>artition</a:t>
          </a:r>
        </a:p>
        <a:p>
          <a:pPr marL="0" lvl="0" indent="0" algn="ctr" defTabSz="1422400">
            <a:lnSpc>
              <a:spcPct val="90000"/>
            </a:lnSpc>
            <a:spcBef>
              <a:spcPct val="0"/>
            </a:spcBef>
            <a:spcAft>
              <a:spcPct val="35000"/>
            </a:spcAft>
            <a:buNone/>
          </a:pPr>
          <a:r>
            <a:rPr lang="en-US" sz="2400" kern="1200" dirty="0"/>
            <a:t>Tolerance</a:t>
          </a:r>
        </a:p>
      </dsp:txBody>
      <dsp:txXfrm>
        <a:off x="3025933" y="2360600"/>
        <a:ext cx="1566481" cy="1435941"/>
      </dsp:txXfrm>
    </dsp:sp>
    <dsp:sp modelId="{FDBC0C73-3D44-47B9-93F7-4C822DA0D175}">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A</a:t>
          </a:r>
          <a:r>
            <a:rPr lang="en-US" sz="2400" kern="1200" dirty="0"/>
            <a:t>vailability</a:t>
          </a:r>
        </a:p>
      </dsp:txBody>
      <dsp:txXfrm>
        <a:off x="589184" y="2360600"/>
        <a:ext cx="1566481" cy="1435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CC29-2962-4314-8BF4-12973BF103A0}">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dirty="0"/>
            <a:t>C</a:t>
          </a:r>
          <a:r>
            <a:rPr lang="en-US" sz="2800" kern="1200" dirty="0"/>
            <a:t>onsistency</a:t>
          </a:r>
        </a:p>
      </dsp:txBody>
      <dsp:txXfrm>
        <a:off x="1633505" y="511282"/>
        <a:ext cx="1914588" cy="1174861"/>
      </dsp:txXfrm>
    </dsp:sp>
    <dsp:sp modelId="{BBC70DC9-D59B-4722-A03A-F61FB0C4EDB1}">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P</a:t>
          </a:r>
          <a:r>
            <a:rPr lang="en-US" sz="2400" kern="1200" dirty="0"/>
            <a:t>artition</a:t>
          </a:r>
        </a:p>
        <a:p>
          <a:pPr marL="0" lvl="0" indent="0" algn="ctr" defTabSz="1422400">
            <a:lnSpc>
              <a:spcPct val="90000"/>
            </a:lnSpc>
            <a:spcBef>
              <a:spcPct val="0"/>
            </a:spcBef>
            <a:spcAft>
              <a:spcPct val="35000"/>
            </a:spcAft>
            <a:buNone/>
          </a:pPr>
          <a:r>
            <a:rPr lang="en-US" sz="2400" kern="1200" dirty="0"/>
            <a:t>Tolerance</a:t>
          </a:r>
        </a:p>
      </dsp:txBody>
      <dsp:txXfrm>
        <a:off x="3025933" y="2360600"/>
        <a:ext cx="1566481" cy="1435941"/>
      </dsp:txXfrm>
    </dsp:sp>
    <dsp:sp modelId="{FDBC0C73-3D44-47B9-93F7-4C822DA0D175}">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A</a:t>
          </a:r>
          <a:r>
            <a:rPr lang="en-US" sz="2400" kern="1200" dirty="0"/>
            <a:t>vailability</a:t>
          </a:r>
        </a:p>
      </dsp:txBody>
      <dsp:txXfrm>
        <a:off x="589184" y="2360600"/>
        <a:ext cx="1566481" cy="14359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CC29-2962-4314-8BF4-12973BF103A0}">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dirty="0"/>
            <a:t>C</a:t>
          </a:r>
          <a:r>
            <a:rPr lang="en-US" sz="2800" kern="1200" dirty="0"/>
            <a:t>onsistency</a:t>
          </a:r>
        </a:p>
      </dsp:txBody>
      <dsp:txXfrm>
        <a:off x="1633505" y="511282"/>
        <a:ext cx="1914588" cy="1174861"/>
      </dsp:txXfrm>
    </dsp:sp>
    <dsp:sp modelId="{BBC70DC9-D59B-4722-A03A-F61FB0C4EDB1}">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P</a:t>
          </a:r>
          <a:r>
            <a:rPr lang="en-US" sz="2400" kern="1200" dirty="0"/>
            <a:t>artition</a:t>
          </a:r>
        </a:p>
        <a:p>
          <a:pPr marL="0" lvl="0" indent="0" algn="ctr" defTabSz="1422400">
            <a:lnSpc>
              <a:spcPct val="90000"/>
            </a:lnSpc>
            <a:spcBef>
              <a:spcPct val="0"/>
            </a:spcBef>
            <a:spcAft>
              <a:spcPct val="35000"/>
            </a:spcAft>
            <a:buNone/>
          </a:pPr>
          <a:r>
            <a:rPr lang="en-US" sz="2400" kern="1200" dirty="0"/>
            <a:t>Tolerance</a:t>
          </a:r>
        </a:p>
      </dsp:txBody>
      <dsp:txXfrm>
        <a:off x="3025933" y="2360600"/>
        <a:ext cx="1566481" cy="1435941"/>
      </dsp:txXfrm>
    </dsp:sp>
    <dsp:sp modelId="{FDBC0C73-3D44-47B9-93F7-4C822DA0D175}">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A</a:t>
          </a:r>
          <a:r>
            <a:rPr lang="en-US" sz="2400" kern="1200" dirty="0"/>
            <a:t>vailability</a:t>
          </a:r>
        </a:p>
      </dsp:txBody>
      <dsp:txXfrm>
        <a:off x="589184" y="2360600"/>
        <a:ext cx="1566481" cy="1435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CC29-2962-4314-8BF4-12973BF103A0}">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dirty="0"/>
            <a:t>C</a:t>
          </a:r>
          <a:r>
            <a:rPr lang="en-US" sz="2800" kern="1200" dirty="0"/>
            <a:t>onsistency</a:t>
          </a:r>
        </a:p>
      </dsp:txBody>
      <dsp:txXfrm>
        <a:off x="1633505" y="511282"/>
        <a:ext cx="1914588" cy="1174861"/>
      </dsp:txXfrm>
    </dsp:sp>
    <dsp:sp modelId="{BBC70DC9-D59B-4722-A03A-F61FB0C4EDB1}">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P</a:t>
          </a:r>
          <a:r>
            <a:rPr lang="en-US" sz="2400" kern="1200" dirty="0"/>
            <a:t>artition</a:t>
          </a:r>
        </a:p>
        <a:p>
          <a:pPr marL="0" lvl="0" indent="0" algn="ctr" defTabSz="1422400">
            <a:lnSpc>
              <a:spcPct val="90000"/>
            </a:lnSpc>
            <a:spcBef>
              <a:spcPct val="0"/>
            </a:spcBef>
            <a:spcAft>
              <a:spcPct val="35000"/>
            </a:spcAft>
            <a:buNone/>
          </a:pPr>
          <a:r>
            <a:rPr lang="en-US" sz="2400" kern="1200" dirty="0"/>
            <a:t>Tolerance</a:t>
          </a:r>
        </a:p>
      </dsp:txBody>
      <dsp:txXfrm>
        <a:off x="3025933" y="2360600"/>
        <a:ext cx="1566481" cy="1435941"/>
      </dsp:txXfrm>
    </dsp:sp>
    <dsp:sp modelId="{FDBC0C73-3D44-47B9-93F7-4C822DA0D175}">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A</a:t>
          </a:r>
          <a:r>
            <a:rPr lang="en-US" sz="2400" kern="1200" dirty="0"/>
            <a:t>vailability</a:t>
          </a:r>
        </a:p>
      </dsp:txBody>
      <dsp:txXfrm>
        <a:off x="589184" y="2360600"/>
        <a:ext cx="1566481" cy="1435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C67CB-032A-429A-8C5A-ADBF9B7FA8E3}">
      <dsp:nvSpPr>
        <dsp:cNvPr id="0" name=""/>
        <dsp:cNvSpPr/>
      </dsp:nvSpPr>
      <dsp:spPr>
        <a:xfrm>
          <a:off x="3421" y="29899"/>
          <a:ext cx="2045112" cy="81804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Map</a:t>
          </a:r>
        </a:p>
      </dsp:txBody>
      <dsp:txXfrm>
        <a:off x="412443" y="29899"/>
        <a:ext cx="1227068" cy="818044"/>
      </dsp:txXfrm>
    </dsp:sp>
    <dsp:sp modelId="{1DA5AED8-2DAB-45AC-B42A-E5CBEC3F4998}">
      <dsp:nvSpPr>
        <dsp:cNvPr id="0" name=""/>
        <dsp:cNvSpPr/>
      </dsp:nvSpPr>
      <dsp:spPr>
        <a:xfrm>
          <a:off x="1844022" y="29899"/>
          <a:ext cx="2045112" cy="818044"/>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Reduce</a:t>
          </a:r>
        </a:p>
      </dsp:txBody>
      <dsp:txXfrm>
        <a:off x="2253044" y="29899"/>
        <a:ext cx="1227068" cy="8180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C67CB-032A-429A-8C5A-ADBF9B7FA8E3}">
      <dsp:nvSpPr>
        <dsp:cNvPr id="0" name=""/>
        <dsp:cNvSpPr/>
      </dsp:nvSpPr>
      <dsp:spPr>
        <a:xfrm>
          <a:off x="4266" y="0"/>
          <a:ext cx="2483582" cy="87784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Map</a:t>
          </a:r>
        </a:p>
      </dsp:txBody>
      <dsp:txXfrm>
        <a:off x="443188" y="0"/>
        <a:ext cx="1605738" cy="877844"/>
      </dsp:txXfrm>
    </dsp:sp>
    <dsp:sp modelId="{068FCFF9-64C8-4D9B-A99D-F03AF758DB42}">
      <dsp:nvSpPr>
        <dsp:cNvPr id="0" name=""/>
        <dsp:cNvSpPr/>
      </dsp:nvSpPr>
      <dsp:spPr>
        <a:xfrm>
          <a:off x="2239490" y="0"/>
          <a:ext cx="2483582" cy="877844"/>
        </a:xfrm>
        <a:prstGeom prst="chevron">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Shuffle</a:t>
          </a:r>
        </a:p>
      </dsp:txBody>
      <dsp:txXfrm>
        <a:off x="2678412" y="0"/>
        <a:ext cx="1605738" cy="877844"/>
      </dsp:txXfrm>
    </dsp:sp>
    <dsp:sp modelId="{1DA5AED8-2DAB-45AC-B42A-E5CBEC3F4998}">
      <dsp:nvSpPr>
        <dsp:cNvPr id="0" name=""/>
        <dsp:cNvSpPr/>
      </dsp:nvSpPr>
      <dsp:spPr>
        <a:xfrm>
          <a:off x="4474714" y="0"/>
          <a:ext cx="2483582" cy="877844"/>
        </a:xfrm>
        <a:prstGeom prst="chevron">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Reduce</a:t>
          </a:r>
        </a:p>
      </dsp:txBody>
      <dsp:txXfrm>
        <a:off x="4913636" y="0"/>
        <a:ext cx="1605738" cy="877844"/>
      </dsp:txXfrm>
    </dsp:sp>
    <dsp:sp modelId="{18CAD036-CDD0-4119-A338-9543B256FBE0}">
      <dsp:nvSpPr>
        <dsp:cNvPr id="0" name=""/>
        <dsp:cNvSpPr/>
      </dsp:nvSpPr>
      <dsp:spPr>
        <a:xfrm>
          <a:off x="6709938" y="0"/>
          <a:ext cx="2483582" cy="877844"/>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Combine</a:t>
          </a:r>
        </a:p>
      </dsp:txBody>
      <dsp:txXfrm>
        <a:off x="7148860" y="0"/>
        <a:ext cx="1605738" cy="87784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D99DD-B947-4412-96CF-257DE40EF81B}" type="datetimeFigureOut">
              <a:rPr lang="en-US" smtClean="0"/>
              <a:t>9/10/2022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8CD41-0683-4027-9B0C-EAEB536C1E05}" type="slidenum">
              <a:rPr lang="en-US" smtClean="0"/>
              <a:t>‹#›</a:t>
            </a:fld>
            <a:endParaRPr lang="en-US"/>
          </a:p>
        </p:txBody>
      </p:sp>
    </p:spTree>
    <p:extLst>
      <p:ext uri="{BB962C8B-B14F-4D97-AF65-F5344CB8AC3E}">
        <p14:creationId xmlns:p14="http://schemas.microsoft.com/office/powerpoint/2010/main" val="329336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C8CD41-0683-4027-9B0C-EAEB536C1E05}" type="slidenum">
              <a:rPr lang="en-US" smtClean="0"/>
              <a:t>8</a:t>
            </a:fld>
            <a:endParaRPr lang="en-US"/>
          </a:p>
        </p:txBody>
      </p:sp>
    </p:spTree>
    <p:extLst>
      <p:ext uri="{BB962C8B-B14F-4D97-AF65-F5344CB8AC3E}">
        <p14:creationId xmlns:p14="http://schemas.microsoft.com/office/powerpoint/2010/main" val="1970418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C8CD41-0683-4027-9B0C-EAEB536C1E05}" type="slidenum">
              <a:rPr lang="en-US" smtClean="0"/>
              <a:t>9</a:t>
            </a:fld>
            <a:endParaRPr lang="en-US"/>
          </a:p>
        </p:txBody>
      </p:sp>
    </p:spTree>
    <p:extLst>
      <p:ext uri="{BB962C8B-B14F-4D97-AF65-F5344CB8AC3E}">
        <p14:creationId xmlns:p14="http://schemas.microsoft.com/office/powerpoint/2010/main" val="168151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http://www.infoq.com/articles/cap-twelve-years-later-how-the-rules-have-changed</a:t>
            </a:r>
          </a:p>
        </p:txBody>
      </p:sp>
      <p:sp>
        <p:nvSpPr>
          <p:cNvPr id="4" name="Slide Number Placeholder 3"/>
          <p:cNvSpPr>
            <a:spLocks noGrp="1"/>
          </p:cNvSpPr>
          <p:nvPr>
            <p:ph type="sldNum" sz="quarter" idx="10"/>
          </p:nvPr>
        </p:nvSpPr>
        <p:spPr/>
        <p:txBody>
          <a:bodyPr/>
          <a:lstStyle/>
          <a:p>
            <a:fld id="{E1C8CD41-0683-4027-9B0C-EAEB536C1E05}" type="slidenum">
              <a:rPr lang="en-US" smtClean="0"/>
              <a:t>11</a:t>
            </a:fld>
            <a:endParaRPr lang="en-US"/>
          </a:p>
        </p:txBody>
      </p:sp>
    </p:spTree>
    <p:extLst>
      <p:ext uri="{BB962C8B-B14F-4D97-AF65-F5344CB8AC3E}">
        <p14:creationId xmlns:p14="http://schemas.microsoft.com/office/powerpoint/2010/main" val="3372788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http://www.infoq.com/articles/cap-twelve-years-later-how-the-rules-have-changed</a:t>
            </a:r>
          </a:p>
        </p:txBody>
      </p:sp>
      <p:sp>
        <p:nvSpPr>
          <p:cNvPr id="4" name="Slide Number Placeholder 3"/>
          <p:cNvSpPr>
            <a:spLocks noGrp="1"/>
          </p:cNvSpPr>
          <p:nvPr>
            <p:ph type="sldNum" sz="quarter" idx="10"/>
          </p:nvPr>
        </p:nvSpPr>
        <p:spPr/>
        <p:txBody>
          <a:bodyPr/>
          <a:lstStyle/>
          <a:p>
            <a:fld id="{E1C8CD41-0683-4027-9B0C-EAEB536C1E05}" type="slidenum">
              <a:rPr lang="en-US" smtClean="0"/>
              <a:t>12</a:t>
            </a:fld>
            <a:endParaRPr lang="en-US"/>
          </a:p>
        </p:txBody>
      </p:sp>
    </p:spTree>
    <p:extLst>
      <p:ext uri="{BB962C8B-B14F-4D97-AF65-F5344CB8AC3E}">
        <p14:creationId xmlns:p14="http://schemas.microsoft.com/office/powerpoint/2010/main" val="139457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Feel free to spend a lot of </a:t>
            </a:r>
            <a:r>
              <a:rPr lang="en-US" baseline="0" dirty="0"/>
              <a:t>time on this slide. Many of these frameworks are not discussed later in the course, so now is likely your only chance to explain them. Let the students ask questions and make the discussion interactive.</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25</a:t>
            </a:fld>
            <a:endParaRPr lang="en-US" dirty="0"/>
          </a:p>
        </p:txBody>
      </p:sp>
    </p:spTree>
    <p:extLst>
      <p:ext uri="{BB962C8B-B14F-4D97-AF65-F5344CB8AC3E}">
        <p14:creationId xmlns:p14="http://schemas.microsoft.com/office/powerpoint/2010/main" val="295415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033E3F-EF61-407B-9DB1-51F59B952014}"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20493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33E3F-EF61-407B-9DB1-51F59B952014}"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306878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33E3F-EF61-407B-9DB1-51F59B952014}"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34641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33E3F-EF61-407B-9DB1-51F59B952014}"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39360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33E3F-EF61-407B-9DB1-51F59B952014}"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67683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033E3F-EF61-407B-9DB1-51F59B952014}"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283446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033E3F-EF61-407B-9DB1-51F59B952014}"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38520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033E3F-EF61-407B-9DB1-51F59B952014}"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36651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33E3F-EF61-407B-9DB1-51F59B952014}"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70463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033E3F-EF61-407B-9DB1-51F59B952014}"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49620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033E3F-EF61-407B-9DB1-51F59B952014}"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58547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33E3F-EF61-407B-9DB1-51F59B952014}" type="datetimeFigureOut">
              <a:rPr lang="en-US" smtClean="0"/>
              <a:t>9/10/2022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6B486-7325-4EC6-BA25-B5378175C43B}" type="slidenum">
              <a:rPr lang="en-US" smtClean="0"/>
              <a:t>‹#›</a:t>
            </a:fld>
            <a:endParaRPr lang="en-US"/>
          </a:p>
        </p:txBody>
      </p:sp>
    </p:spTree>
    <p:extLst>
      <p:ext uri="{BB962C8B-B14F-4D97-AF65-F5344CB8AC3E}">
        <p14:creationId xmlns:p14="http://schemas.microsoft.com/office/powerpoint/2010/main" val="201786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linkedin.com/in/ncc-1701-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spreadsheets/d/1G5tiqXQn9mwyubWdINtPI_QONXH1_2U8oYikksgWlss/edit?usp=sha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pn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 Id="rId1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ommunity.cloudera.com/t5/Community-Articles/Understanding-basics-of-HDFS-and-YARN/ta-p/24886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ocs.google.com/spreadsheets/d/1G5tiqXQn9mwyubWdINtPI_QONXH1_2U8oYikksgWlss/edit?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IST718</a:t>
            </a:r>
            <a:br>
              <a:rPr lang="en-US" dirty="0"/>
            </a:br>
            <a:r>
              <a:rPr lang="en-US" dirty="0"/>
              <a:t>Big Data Analytics</a:t>
            </a:r>
            <a:br>
              <a:rPr lang="en-US" dirty="0"/>
            </a:br>
            <a:r>
              <a:rPr lang="en-US" dirty="0"/>
              <a:t>Spark MapReduce, Hadoop and Yarn</a:t>
            </a:r>
          </a:p>
        </p:txBody>
      </p:sp>
      <p:sp>
        <p:nvSpPr>
          <p:cNvPr id="3" name="Subtitle 2"/>
          <p:cNvSpPr>
            <a:spLocks noGrp="1"/>
          </p:cNvSpPr>
          <p:nvPr>
            <p:ph type="subTitle" idx="1"/>
          </p:nvPr>
        </p:nvSpPr>
        <p:spPr/>
        <p:txBody>
          <a:bodyPr>
            <a:normAutofit fontScale="70000" lnSpcReduction="20000"/>
          </a:bodyPr>
          <a:lstStyle/>
          <a:p>
            <a:r>
              <a:rPr lang="en-US" sz="3600" dirty="0"/>
              <a:t>Willard Williamson</a:t>
            </a:r>
          </a:p>
          <a:p>
            <a:r>
              <a:rPr lang="en-US" sz="3600" dirty="0"/>
              <a:t>Adjunct Professor</a:t>
            </a:r>
          </a:p>
          <a:p>
            <a:r>
              <a:rPr lang="en-US" sz="3600" dirty="0" err="1"/>
              <a:t>iSchool</a:t>
            </a:r>
            <a:r>
              <a:rPr lang="en-US" sz="3600" dirty="0"/>
              <a:t>, Syracuse University</a:t>
            </a:r>
          </a:p>
          <a:p>
            <a:r>
              <a:rPr lang="en-US" sz="3600" dirty="0">
                <a:hlinkClick r:id="rId2"/>
              </a:rPr>
              <a:t>linkedin.com/in/ncc-1701-d</a:t>
            </a:r>
            <a:endParaRPr lang="en-US" sz="3600" dirty="0"/>
          </a:p>
          <a:p>
            <a:endParaRPr lang="en-US" sz="3600" dirty="0"/>
          </a:p>
        </p:txBody>
      </p:sp>
    </p:spTree>
    <p:extLst>
      <p:ext uri="{BB962C8B-B14F-4D97-AF65-F5344CB8AC3E}">
        <p14:creationId xmlns:p14="http://schemas.microsoft.com/office/powerpoint/2010/main" val="401637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of Distributed Systems</a:t>
            </a:r>
          </a:p>
        </p:txBody>
      </p:sp>
      <p:sp>
        <p:nvSpPr>
          <p:cNvPr id="3" name="Content Placeholder 2"/>
          <p:cNvSpPr>
            <a:spLocks noGrp="1"/>
          </p:cNvSpPr>
          <p:nvPr>
            <p:ph sz="half" idx="1"/>
          </p:nvPr>
        </p:nvSpPr>
        <p:spPr>
          <a:xfrm>
            <a:off x="838200" y="1373802"/>
            <a:ext cx="5257800" cy="4803161"/>
          </a:xfrm>
        </p:spPr>
        <p:txBody>
          <a:bodyPr>
            <a:normAutofit/>
          </a:bodyPr>
          <a:lstStyle/>
          <a:p>
            <a:r>
              <a:rPr lang="en-US" dirty="0"/>
              <a:t>However, there is a fundamental constraint: only two of the goals can be fulfilled at the same time all of the time</a:t>
            </a:r>
          </a:p>
          <a:p>
            <a:pPr lvl="1"/>
            <a:r>
              <a:rPr lang="en-US" b="1" dirty="0"/>
              <a:t>Data Consistency</a:t>
            </a:r>
            <a:r>
              <a:rPr lang="en-US" dirty="0"/>
              <a:t>: all nodes see the same data at the same time.</a:t>
            </a:r>
          </a:p>
          <a:p>
            <a:pPr lvl="1"/>
            <a:r>
              <a:rPr lang="en-US" b="1" dirty="0"/>
              <a:t>Data Availability</a:t>
            </a:r>
            <a:r>
              <a:rPr lang="en-US" dirty="0"/>
              <a:t>: assurances that every request can be processed.</a:t>
            </a:r>
          </a:p>
          <a:p>
            <a:pPr lvl="1"/>
            <a:r>
              <a:rPr lang="en-US" b="1" dirty="0"/>
              <a:t>Partition Tolerance</a:t>
            </a:r>
            <a:r>
              <a:rPr lang="en-US" dirty="0"/>
              <a:t>: network failures are tolerated, the system continues to operate</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809616224"/>
              </p:ext>
            </p:extLst>
          </p:nvPr>
        </p:nvGraphicFramePr>
        <p:xfrm>
          <a:off x="6172200" y="1373802"/>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572082" y="3549471"/>
            <a:ext cx="381836" cy="523220"/>
          </a:xfrm>
          <a:prstGeom prst="rect">
            <a:avLst/>
          </a:prstGeom>
          <a:noFill/>
        </p:spPr>
        <p:txBody>
          <a:bodyPr wrap="none" rtlCol="0">
            <a:spAutoFit/>
          </a:bodyPr>
          <a:lstStyle/>
          <a:p>
            <a:r>
              <a:rPr lang="en-US" sz="2800" b="1" dirty="0">
                <a:solidFill>
                  <a:srgbClr val="FF0000"/>
                </a:solidFill>
              </a:rPr>
              <a:t>X</a:t>
            </a:r>
          </a:p>
        </p:txBody>
      </p:sp>
      <p:sp>
        <p:nvSpPr>
          <p:cNvPr id="13" name="TextBox 12"/>
          <p:cNvSpPr txBox="1"/>
          <p:nvPr/>
        </p:nvSpPr>
        <p:spPr>
          <a:xfrm>
            <a:off x="8495939" y="4207628"/>
            <a:ext cx="534121" cy="461665"/>
          </a:xfrm>
          <a:prstGeom prst="rect">
            <a:avLst/>
          </a:prstGeom>
          <a:noFill/>
        </p:spPr>
        <p:txBody>
          <a:bodyPr wrap="none" rtlCol="0">
            <a:spAutoFit/>
          </a:bodyPr>
          <a:lstStyle/>
          <a:p>
            <a:r>
              <a:rPr lang="en-US" sz="2400" b="1" dirty="0"/>
              <a:t>AP</a:t>
            </a:r>
            <a:endParaRPr lang="en-US" b="1" dirty="0"/>
          </a:p>
        </p:txBody>
      </p:sp>
      <p:sp>
        <p:nvSpPr>
          <p:cNvPr id="14" name="TextBox 13"/>
          <p:cNvSpPr txBox="1"/>
          <p:nvPr/>
        </p:nvSpPr>
        <p:spPr>
          <a:xfrm>
            <a:off x="7870218" y="3197895"/>
            <a:ext cx="534121" cy="461665"/>
          </a:xfrm>
          <a:prstGeom prst="rect">
            <a:avLst/>
          </a:prstGeom>
          <a:noFill/>
        </p:spPr>
        <p:txBody>
          <a:bodyPr wrap="none" rtlCol="0">
            <a:spAutoFit/>
          </a:bodyPr>
          <a:lstStyle/>
          <a:p>
            <a:r>
              <a:rPr lang="en-US" sz="2400" b="1" dirty="0"/>
              <a:t>CA</a:t>
            </a:r>
            <a:endParaRPr lang="en-US" b="1" dirty="0"/>
          </a:p>
        </p:txBody>
      </p:sp>
      <p:sp>
        <p:nvSpPr>
          <p:cNvPr id="15" name="TextBox 14"/>
          <p:cNvSpPr txBox="1"/>
          <p:nvPr/>
        </p:nvSpPr>
        <p:spPr>
          <a:xfrm>
            <a:off x="9121661" y="3318638"/>
            <a:ext cx="511679" cy="461665"/>
          </a:xfrm>
          <a:prstGeom prst="rect">
            <a:avLst/>
          </a:prstGeom>
          <a:noFill/>
        </p:spPr>
        <p:txBody>
          <a:bodyPr wrap="none" rtlCol="0">
            <a:spAutoFit/>
          </a:bodyPr>
          <a:lstStyle/>
          <a:p>
            <a:r>
              <a:rPr lang="en-US" sz="2400" b="1" dirty="0"/>
              <a:t>CP</a:t>
            </a:r>
            <a:endParaRPr lang="en-US" b="1" dirty="0"/>
          </a:p>
        </p:txBody>
      </p:sp>
    </p:spTree>
    <p:extLst>
      <p:ext uri="{BB962C8B-B14F-4D97-AF65-F5344CB8AC3E}">
        <p14:creationId xmlns:p14="http://schemas.microsoft.com/office/powerpoint/2010/main" val="159277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Can’t You Have All Three? *</a:t>
            </a:r>
          </a:p>
        </p:txBody>
      </p:sp>
      <p:sp>
        <p:nvSpPr>
          <p:cNvPr id="6" name="Content Placeholder 5"/>
          <p:cNvSpPr>
            <a:spLocks noGrp="1"/>
          </p:cNvSpPr>
          <p:nvPr>
            <p:ph idx="1"/>
          </p:nvPr>
        </p:nvSpPr>
        <p:spPr>
          <a:xfrm>
            <a:off x="838200" y="2447280"/>
            <a:ext cx="10515600" cy="4308521"/>
          </a:xfrm>
        </p:spPr>
        <p:txBody>
          <a:bodyPr>
            <a:normAutofit fontScale="92500" lnSpcReduction="20000"/>
          </a:bodyPr>
          <a:lstStyle/>
          <a:p>
            <a:pPr marL="0" indent="0">
              <a:buNone/>
            </a:pPr>
            <a:r>
              <a:rPr lang="en-US" dirty="0"/>
              <a:t>A </a:t>
            </a:r>
            <a:r>
              <a:rPr lang="en-US" b="1" i="1" dirty="0"/>
              <a:t>Counterexample</a:t>
            </a:r>
            <a:r>
              <a:rPr lang="en-US" dirty="0"/>
              <a:t>:</a:t>
            </a:r>
          </a:p>
          <a:p>
            <a:r>
              <a:rPr lang="en-US" dirty="0"/>
              <a:t>Suppose we lose communication between nodes, but a user can still communicate with both nodes.  Now </a:t>
            </a:r>
            <a:r>
              <a:rPr lang="en-US" b="1" dirty="0"/>
              <a:t>Partition Tolerance </a:t>
            </a:r>
            <a:r>
              <a:rPr lang="en-US" dirty="0"/>
              <a:t>affects </a:t>
            </a:r>
            <a:r>
              <a:rPr lang="en-US" b="1" dirty="0"/>
              <a:t>Availability</a:t>
            </a:r>
            <a:r>
              <a:rPr lang="en-US" dirty="0"/>
              <a:t> and </a:t>
            </a:r>
            <a:r>
              <a:rPr lang="en-US" b="1" dirty="0"/>
              <a:t>Consistency</a:t>
            </a:r>
            <a:r>
              <a:rPr lang="en-US" dirty="0"/>
              <a:t>  </a:t>
            </a:r>
          </a:p>
          <a:p>
            <a:r>
              <a:rPr lang="en-US" dirty="0"/>
              <a:t>If we guarantee </a:t>
            </a:r>
            <a:r>
              <a:rPr lang="en-US" b="1" i="1" dirty="0"/>
              <a:t>Availability</a:t>
            </a:r>
            <a:r>
              <a:rPr lang="en-US" dirty="0"/>
              <a:t> of requests, despite the failure:</a:t>
            </a:r>
          </a:p>
          <a:p>
            <a:pPr lvl="1"/>
            <a:r>
              <a:rPr lang="en-US" dirty="0"/>
              <a:t>We gain </a:t>
            </a:r>
            <a:r>
              <a:rPr lang="en-US" b="1" i="1" dirty="0"/>
              <a:t>Partition Tolerance </a:t>
            </a:r>
            <a:r>
              <a:rPr lang="en-US" dirty="0"/>
              <a:t>(the system still works), but we lose </a:t>
            </a:r>
            <a:r>
              <a:rPr lang="en-US" b="1" i="1" dirty="0"/>
              <a:t>Consistency</a:t>
            </a:r>
            <a:r>
              <a:rPr lang="en-US" b="1" dirty="0"/>
              <a:t> </a:t>
            </a:r>
            <a:r>
              <a:rPr lang="en-US" dirty="0"/>
              <a:t>(nodes can get out of sync if writes are allowed).</a:t>
            </a:r>
          </a:p>
          <a:p>
            <a:r>
              <a:rPr lang="en-US" dirty="0"/>
              <a:t>If we guarantee </a:t>
            </a:r>
            <a:r>
              <a:rPr lang="en-US" b="1" dirty="0"/>
              <a:t>Consistency</a:t>
            </a:r>
            <a:r>
              <a:rPr lang="en-US" dirty="0"/>
              <a:t> of data, despite the failure:</a:t>
            </a:r>
          </a:p>
          <a:p>
            <a:pPr lvl="1"/>
            <a:r>
              <a:rPr lang="en-US" dirty="0"/>
              <a:t>We gain </a:t>
            </a:r>
            <a:r>
              <a:rPr lang="en-US" b="1" i="1" dirty="0"/>
              <a:t>Partition Tolerance</a:t>
            </a:r>
            <a:r>
              <a:rPr lang="en-US" dirty="0"/>
              <a:t> (again, system works) but </a:t>
            </a:r>
            <a:r>
              <a:rPr lang="en-US" b="1" i="1" dirty="0"/>
              <a:t>Availability </a:t>
            </a:r>
            <a:r>
              <a:rPr lang="en-US" i="1" dirty="0"/>
              <a:t>is degraded</a:t>
            </a:r>
            <a:r>
              <a:rPr lang="en-US" dirty="0"/>
              <a:t>. In this case you can read from both nodes but can’t write to either node.</a:t>
            </a:r>
            <a:br>
              <a:rPr lang="en-US" dirty="0"/>
            </a:br>
            <a:endParaRPr lang="en-US" dirty="0"/>
          </a:p>
          <a:p>
            <a:r>
              <a:rPr lang="en-US" sz="3000" dirty="0"/>
              <a:t>Can have all three some of the time</a:t>
            </a:r>
          </a:p>
          <a:p>
            <a:r>
              <a:rPr lang="en-US" sz="3000" dirty="0"/>
              <a:t>Can not have all three persistently all the time at the same time.</a:t>
            </a:r>
          </a:p>
        </p:txBody>
      </p:sp>
      <p:sp>
        <p:nvSpPr>
          <p:cNvPr id="7" name="Rounded Rectangle 6"/>
          <p:cNvSpPr/>
          <p:nvPr/>
        </p:nvSpPr>
        <p:spPr>
          <a:xfrm>
            <a:off x="3356387" y="1658497"/>
            <a:ext cx="1409252" cy="523565"/>
          </a:xfrm>
          <a:prstGeom prst="roundRect">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rPr>
              <a:t>Node 1</a:t>
            </a:r>
          </a:p>
        </p:txBody>
      </p:sp>
      <p:sp>
        <p:nvSpPr>
          <p:cNvPr id="8" name="Rounded Rectangle 7"/>
          <p:cNvSpPr/>
          <p:nvPr/>
        </p:nvSpPr>
        <p:spPr>
          <a:xfrm>
            <a:off x="6698429" y="1690688"/>
            <a:ext cx="1348292" cy="500229"/>
          </a:xfrm>
          <a:prstGeom prst="roundRect">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rPr>
              <a:t>Node 2</a:t>
            </a:r>
            <a:endParaRPr lang="en-US" b="1" dirty="0">
              <a:solidFill>
                <a:schemeClr val="tx1"/>
              </a:solidFill>
              <a:effectLst>
                <a:outerShdw blurRad="38100" dist="38100" dir="2700000" algn="tl">
                  <a:srgbClr val="000000">
                    <a:alpha val="43137"/>
                  </a:srgbClr>
                </a:outerShdw>
              </a:effectLst>
            </a:endParaRPr>
          </a:p>
        </p:txBody>
      </p:sp>
      <p:sp>
        <p:nvSpPr>
          <p:cNvPr id="9" name="Left-Right Arrow 8"/>
          <p:cNvSpPr/>
          <p:nvPr/>
        </p:nvSpPr>
        <p:spPr>
          <a:xfrm>
            <a:off x="5111228" y="1864631"/>
            <a:ext cx="1241612" cy="1362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quot;No&quot; Symbol 9"/>
          <p:cNvSpPr/>
          <p:nvPr/>
        </p:nvSpPr>
        <p:spPr>
          <a:xfrm>
            <a:off x="5324587" y="1608265"/>
            <a:ext cx="740485" cy="665073"/>
          </a:xfrm>
          <a:prstGeom prst="noSmoking">
            <a:avLst>
              <a:gd name="adj" fmla="val 439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940390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Banking Counter Example</a:t>
            </a:r>
          </a:p>
        </p:txBody>
      </p:sp>
      <p:sp>
        <p:nvSpPr>
          <p:cNvPr id="6" name="Content Placeholder 5"/>
          <p:cNvSpPr>
            <a:spLocks noGrp="1"/>
          </p:cNvSpPr>
          <p:nvPr>
            <p:ph idx="1"/>
          </p:nvPr>
        </p:nvSpPr>
        <p:spPr>
          <a:xfrm>
            <a:off x="838200" y="2447280"/>
            <a:ext cx="10515600" cy="4308521"/>
          </a:xfrm>
        </p:spPr>
        <p:txBody>
          <a:bodyPr>
            <a:normAutofit/>
          </a:bodyPr>
          <a:lstStyle/>
          <a:p>
            <a:r>
              <a:rPr lang="en-US" dirty="0"/>
              <a:t>Suppose node 1 and node 2 implement bank account functionality and partition tolerance is compromised as shown above.</a:t>
            </a:r>
          </a:p>
          <a:p>
            <a:r>
              <a:rPr lang="en-US" sz="3000" dirty="0"/>
              <a:t>If a user is allowed to make a deposit or withdrawal, consistency is compromised.</a:t>
            </a:r>
          </a:p>
          <a:p>
            <a:r>
              <a:rPr lang="en-US" sz="3000" dirty="0"/>
              <a:t>If consistency is compromised, the bank could lose money.</a:t>
            </a:r>
          </a:p>
          <a:p>
            <a:pPr lvl="1"/>
            <a:r>
              <a:rPr lang="en-US" sz="2600" dirty="0"/>
              <a:t>Example: User goes to multiple ATM machines to withdraw money.  ATM 1 -&gt; Node 1, ATM 2 -&gt; Node 2.</a:t>
            </a:r>
          </a:p>
          <a:p>
            <a:r>
              <a:rPr lang="en-US" sz="3000" dirty="0"/>
              <a:t>It might be ok for a user to check account balances if deposits are not allowed.</a:t>
            </a:r>
          </a:p>
        </p:txBody>
      </p:sp>
      <p:sp>
        <p:nvSpPr>
          <p:cNvPr id="7" name="Rounded Rectangle 6"/>
          <p:cNvSpPr/>
          <p:nvPr/>
        </p:nvSpPr>
        <p:spPr>
          <a:xfrm>
            <a:off x="3356387" y="1658497"/>
            <a:ext cx="1409252" cy="523565"/>
          </a:xfrm>
          <a:prstGeom prst="roundRect">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rPr>
              <a:t>Node 1</a:t>
            </a:r>
          </a:p>
        </p:txBody>
      </p:sp>
      <p:sp>
        <p:nvSpPr>
          <p:cNvPr id="8" name="Rounded Rectangle 7"/>
          <p:cNvSpPr/>
          <p:nvPr/>
        </p:nvSpPr>
        <p:spPr>
          <a:xfrm>
            <a:off x="6698429" y="1690688"/>
            <a:ext cx="1348292" cy="500229"/>
          </a:xfrm>
          <a:prstGeom prst="roundRect">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rPr>
              <a:t>Node 2</a:t>
            </a:r>
            <a:endParaRPr lang="en-US" b="1" dirty="0">
              <a:solidFill>
                <a:schemeClr val="tx1"/>
              </a:solidFill>
              <a:effectLst>
                <a:outerShdw blurRad="38100" dist="38100" dir="2700000" algn="tl">
                  <a:srgbClr val="000000">
                    <a:alpha val="43137"/>
                  </a:srgbClr>
                </a:outerShdw>
              </a:effectLst>
            </a:endParaRPr>
          </a:p>
        </p:txBody>
      </p:sp>
      <p:sp>
        <p:nvSpPr>
          <p:cNvPr id="9" name="Left-Right Arrow 8"/>
          <p:cNvSpPr/>
          <p:nvPr/>
        </p:nvSpPr>
        <p:spPr>
          <a:xfrm>
            <a:off x="5111228" y="1864631"/>
            <a:ext cx="1241612" cy="1362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quot;No&quot; Symbol 9"/>
          <p:cNvSpPr/>
          <p:nvPr/>
        </p:nvSpPr>
        <p:spPr>
          <a:xfrm>
            <a:off x="5324587" y="1608265"/>
            <a:ext cx="740485" cy="665073"/>
          </a:xfrm>
          <a:prstGeom prst="noSmoking">
            <a:avLst>
              <a:gd name="adj" fmla="val 439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897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of Distributed Systems</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809616224"/>
              </p:ext>
            </p:extLst>
          </p:nvPr>
        </p:nvGraphicFramePr>
        <p:xfrm>
          <a:off x="6172200" y="1373802"/>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572082" y="3549471"/>
            <a:ext cx="381836" cy="523220"/>
          </a:xfrm>
          <a:prstGeom prst="rect">
            <a:avLst/>
          </a:prstGeom>
          <a:noFill/>
        </p:spPr>
        <p:txBody>
          <a:bodyPr wrap="none" rtlCol="0">
            <a:spAutoFit/>
          </a:bodyPr>
          <a:lstStyle/>
          <a:p>
            <a:r>
              <a:rPr lang="en-US" sz="2800" b="1" dirty="0">
                <a:solidFill>
                  <a:srgbClr val="FF0000"/>
                </a:solidFill>
              </a:rPr>
              <a:t>X</a:t>
            </a:r>
          </a:p>
        </p:txBody>
      </p:sp>
      <p:sp>
        <p:nvSpPr>
          <p:cNvPr id="13" name="TextBox 12"/>
          <p:cNvSpPr txBox="1"/>
          <p:nvPr/>
        </p:nvSpPr>
        <p:spPr>
          <a:xfrm>
            <a:off x="8495939" y="4207628"/>
            <a:ext cx="534121" cy="461665"/>
          </a:xfrm>
          <a:prstGeom prst="rect">
            <a:avLst/>
          </a:prstGeom>
          <a:noFill/>
        </p:spPr>
        <p:txBody>
          <a:bodyPr wrap="none" rtlCol="0">
            <a:spAutoFit/>
          </a:bodyPr>
          <a:lstStyle/>
          <a:p>
            <a:r>
              <a:rPr lang="en-US" sz="2400" b="1" dirty="0"/>
              <a:t>AP</a:t>
            </a:r>
            <a:endParaRPr lang="en-US" b="1" dirty="0"/>
          </a:p>
        </p:txBody>
      </p:sp>
      <p:sp>
        <p:nvSpPr>
          <p:cNvPr id="14" name="TextBox 13"/>
          <p:cNvSpPr txBox="1"/>
          <p:nvPr/>
        </p:nvSpPr>
        <p:spPr>
          <a:xfrm>
            <a:off x="7870218" y="3197895"/>
            <a:ext cx="534121" cy="461665"/>
          </a:xfrm>
          <a:prstGeom prst="rect">
            <a:avLst/>
          </a:prstGeom>
          <a:noFill/>
        </p:spPr>
        <p:txBody>
          <a:bodyPr wrap="none" rtlCol="0">
            <a:spAutoFit/>
          </a:bodyPr>
          <a:lstStyle/>
          <a:p>
            <a:r>
              <a:rPr lang="en-US" sz="2400" b="1" dirty="0"/>
              <a:t>CA</a:t>
            </a:r>
            <a:endParaRPr lang="en-US" b="1" dirty="0"/>
          </a:p>
        </p:txBody>
      </p:sp>
      <p:sp>
        <p:nvSpPr>
          <p:cNvPr id="15" name="TextBox 14"/>
          <p:cNvSpPr txBox="1"/>
          <p:nvPr/>
        </p:nvSpPr>
        <p:spPr>
          <a:xfrm>
            <a:off x="9121661" y="3318638"/>
            <a:ext cx="511679" cy="461665"/>
          </a:xfrm>
          <a:prstGeom prst="rect">
            <a:avLst/>
          </a:prstGeom>
          <a:noFill/>
        </p:spPr>
        <p:txBody>
          <a:bodyPr wrap="none" rtlCol="0">
            <a:spAutoFit/>
          </a:bodyPr>
          <a:lstStyle/>
          <a:p>
            <a:r>
              <a:rPr lang="en-US" sz="2400" b="1" dirty="0"/>
              <a:t>CP</a:t>
            </a:r>
            <a:endParaRPr lang="en-US" b="1" dirty="0"/>
          </a:p>
        </p:txBody>
      </p:sp>
      <p:graphicFrame>
        <p:nvGraphicFramePr>
          <p:cNvPr id="16" name="Content Placeholder 4"/>
          <p:cNvGraphicFramePr>
            <a:graphicFrameLocks noGrp="1"/>
          </p:cNvGraphicFramePr>
          <p:nvPr>
            <p:ph sz="half" idx="1"/>
            <p:extLst>
              <p:ext uri="{D42A27DB-BD31-4B8C-83A1-F6EECF244321}">
                <p14:modId xmlns:p14="http://schemas.microsoft.com/office/powerpoint/2010/main" val="797003927"/>
              </p:ext>
            </p:extLst>
          </p:nvPr>
        </p:nvGraphicFramePr>
        <p:xfrm>
          <a:off x="838198" y="1353695"/>
          <a:ext cx="5259780" cy="3324941"/>
        </p:xfrm>
        <a:graphic>
          <a:graphicData uri="http://schemas.openxmlformats.org/drawingml/2006/table">
            <a:tbl>
              <a:tblPr firstRow="1" bandRow="1">
                <a:tableStyleId>{5C22544A-7EE6-4342-B048-85BDC9FD1C3A}</a:tableStyleId>
              </a:tblPr>
              <a:tblGrid>
                <a:gridCol w="1314945">
                  <a:extLst>
                    <a:ext uri="{9D8B030D-6E8A-4147-A177-3AD203B41FA5}">
                      <a16:colId xmlns:a16="http://schemas.microsoft.com/office/drawing/2014/main" val="20000"/>
                    </a:ext>
                  </a:extLst>
                </a:gridCol>
                <a:gridCol w="1314945">
                  <a:extLst>
                    <a:ext uri="{9D8B030D-6E8A-4147-A177-3AD203B41FA5}">
                      <a16:colId xmlns:a16="http://schemas.microsoft.com/office/drawing/2014/main" val="20001"/>
                    </a:ext>
                  </a:extLst>
                </a:gridCol>
                <a:gridCol w="1314945">
                  <a:extLst>
                    <a:ext uri="{9D8B030D-6E8A-4147-A177-3AD203B41FA5}">
                      <a16:colId xmlns:a16="http://schemas.microsoft.com/office/drawing/2014/main" val="20002"/>
                    </a:ext>
                  </a:extLst>
                </a:gridCol>
                <a:gridCol w="1314945">
                  <a:extLst>
                    <a:ext uri="{9D8B030D-6E8A-4147-A177-3AD203B41FA5}">
                      <a16:colId xmlns:a16="http://schemas.microsoft.com/office/drawing/2014/main" val="20003"/>
                    </a:ext>
                  </a:extLst>
                </a:gridCol>
              </a:tblGrid>
              <a:tr h="608819">
                <a:tc>
                  <a:txBody>
                    <a:bodyPr/>
                    <a:lstStyle/>
                    <a:p>
                      <a:r>
                        <a:rPr lang="en-US" sz="1400" dirty="0"/>
                        <a:t>System</a:t>
                      </a:r>
                    </a:p>
                  </a:txBody>
                  <a:tcPr/>
                </a:tc>
                <a:tc>
                  <a:txBody>
                    <a:bodyPr/>
                    <a:lstStyle/>
                    <a:p>
                      <a:r>
                        <a:rPr lang="en-US" sz="1400" dirty="0"/>
                        <a:t>Consistency</a:t>
                      </a:r>
                    </a:p>
                  </a:txBody>
                  <a:tcPr/>
                </a:tc>
                <a:tc>
                  <a:txBody>
                    <a:bodyPr/>
                    <a:lstStyle/>
                    <a:p>
                      <a:r>
                        <a:rPr lang="en-US" sz="1400" dirty="0"/>
                        <a:t>Availability</a:t>
                      </a:r>
                    </a:p>
                  </a:txBody>
                  <a:tcPr/>
                </a:tc>
                <a:tc>
                  <a:txBody>
                    <a:bodyPr/>
                    <a:lstStyle/>
                    <a:p>
                      <a:r>
                        <a:rPr lang="en-US" sz="1400" dirty="0"/>
                        <a:t>Partition Tolerance</a:t>
                      </a:r>
                    </a:p>
                  </a:txBody>
                  <a:tcPr/>
                </a:tc>
                <a:extLst>
                  <a:ext uri="{0D108BD9-81ED-4DB2-BD59-A6C34878D82A}">
                    <a16:rowId xmlns:a16="http://schemas.microsoft.com/office/drawing/2014/main" val="10000"/>
                  </a:ext>
                </a:extLst>
              </a:tr>
              <a:tr h="474141">
                <a:tc>
                  <a:txBody>
                    <a:bodyPr/>
                    <a:lstStyle/>
                    <a:p>
                      <a:r>
                        <a:rPr lang="en-US" sz="1400" dirty="0"/>
                        <a:t>Email</a:t>
                      </a:r>
                      <a:r>
                        <a:rPr lang="en-US" sz="1400" baseline="0" dirty="0"/>
                        <a:t> system</a:t>
                      </a:r>
                      <a:endParaRPr lang="en-US" sz="1400" dirty="0"/>
                    </a:p>
                  </a:txBody>
                  <a:tcPr/>
                </a:tc>
                <a:tc>
                  <a:txBody>
                    <a:bodyPr/>
                    <a:lstStyle/>
                    <a:p>
                      <a:endParaRPr lang="en-US" sz="1400" dirty="0"/>
                    </a:p>
                  </a:txBody>
                  <a:tcPr anchor="ctr" anchorCtr="1"/>
                </a:tc>
                <a:tc>
                  <a:txBody>
                    <a:bodyPr/>
                    <a:lstStyle/>
                    <a:p>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1"/>
                  </a:ext>
                </a:extLst>
              </a:tr>
              <a:tr h="474141">
                <a:tc>
                  <a:txBody>
                    <a:bodyPr/>
                    <a:lstStyle/>
                    <a:p>
                      <a:r>
                        <a:rPr lang="en-US" sz="1400" dirty="0"/>
                        <a:t>Bank</a:t>
                      </a:r>
                      <a:r>
                        <a:rPr lang="en-US" sz="1400" baseline="0" dirty="0"/>
                        <a:t> </a:t>
                      </a:r>
                      <a:r>
                        <a:rPr lang="en-US" sz="1400" dirty="0"/>
                        <a:t>account (debit,</a:t>
                      </a:r>
                      <a:r>
                        <a:rPr lang="en-US" sz="1400" baseline="0" dirty="0"/>
                        <a:t> credit)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2"/>
                  </a:ext>
                </a:extLst>
              </a:tr>
              <a:tr h="474141">
                <a:tc>
                  <a:txBody>
                    <a:bodyPr/>
                    <a:lstStyle/>
                    <a:p>
                      <a:r>
                        <a:rPr lang="en-US" sz="1400" dirty="0"/>
                        <a:t>Databases</a:t>
                      </a:r>
                    </a:p>
                  </a:txBody>
                  <a:tcPr/>
                </a:tc>
                <a:tc>
                  <a:txBody>
                    <a:bodyPr/>
                    <a:lstStyle/>
                    <a:p>
                      <a:endParaRPr lang="en-US" sz="1400" dirty="0"/>
                    </a:p>
                  </a:txBody>
                  <a:tcPr anchor="ctr" anchorCtr="1"/>
                </a:tc>
                <a:tc>
                  <a:txBody>
                    <a:bodyPr/>
                    <a:lstStyle/>
                    <a:p>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3"/>
                  </a:ext>
                </a:extLst>
              </a:tr>
              <a:tr h="474141">
                <a:tc>
                  <a:txBody>
                    <a:bodyPr/>
                    <a:lstStyle/>
                    <a:p>
                      <a:r>
                        <a:rPr lang="en-US" sz="1400" baseline="0" dirty="0"/>
                        <a:t>Distributed system for ML</a:t>
                      </a:r>
                      <a:endParaRPr lang="en-US" sz="1400" dirty="0"/>
                    </a:p>
                  </a:txBody>
                  <a:tcPr/>
                </a:tc>
                <a:tc>
                  <a:txBody>
                    <a:bodyPr/>
                    <a:lstStyle/>
                    <a:p>
                      <a:endParaRPr lang="en-US" sz="1400" dirty="0"/>
                    </a:p>
                  </a:txBody>
                  <a:tcPr anchor="ctr" anchorCtr="1"/>
                </a:tc>
                <a:tc>
                  <a:txBody>
                    <a:bodyPr/>
                    <a:lstStyle/>
                    <a:p>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4"/>
                  </a:ext>
                </a:extLst>
              </a:tr>
              <a:tr h="474141">
                <a:tc>
                  <a:txBody>
                    <a:bodyPr/>
                    <a:lstStyle/>
                    <a:p>
                      <a:r>
                        <a:rPr lang="en-US" sz="1400" baseline="0" dirty="0"/>
                        <a:t>Distributed system for log dumping</a:t>
                      </a:r>
                      <a:endParaRPr lang="en-US" sz="1400" dirty="0"/>
                    </a:p>
                  </a:txBody>
                  <a:tcPr/>
                </a:tc>
                <a:tc>
                  <a:txBody>
                    <a:bodyPr/>
                    <a:lstStyle/>
                    <a:p>
                      <a:endParaRPr lang="en-US" sz="1400" dirty="0"/>
                    </a:p>
                  </a:txBody>
                  <a:tcPr anchor="ctr" anchorCtr="1"/>
                </a:tc>
                <a:tc>
                  <a:txBody>
                    <a:bodyPr/>
                    <a:lstStyle/>
                    <a:p>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5"/>
                  </a:ext>
                </a:extLst>
              </a:tr>
            </a:tbl>
          </a:graphicData>
        </a:graphic>
      </p:graphicFrame>
      <p:sp>
        <p:nvSpPr>
          <p:cNvPr id="17" name="Rectangle 16"/>
          <p:cNvSpPr/>
          <p:nvPr/>
        </p:nvSpPr>
        <p:spPr>
          <a:xfrm>
            <a:off x="76200" y="5145886"/>
            <a:ext cx="6096000" cy="1323439"/>
          </a:xfrm>
          <a:prstGeom prst="rect">
            <a:avLst/>
          </a:prstGeom>
        </p:spPr>
        <p:txBody>
          <a:bodyPr>
            <a:spAutoFit/>
          </a:bodyPr>
          <a:lstStyle/>
          <a:p>
            <a:pPr lvl="1"/>
            <a:r>
              <a:rPr lang="en-US" sz="1600" b="1" dirty="0"/>
              <a:t>Data Consistency</a:t>
            </a:r>
            <a:r>
              <a:rPr lang="en-US" sz="1600" dirty="0"/>
              <a:t>: all nodes see the same data at the same time.</a:t>
            </a:r>
          </a:p>
          <a:p>
            <a:pPr lvl="1"/>
            <a:r>
              <a:rPr lang="en-US" sz="1600" b="1" dirty="0"/>
              <a:t>Data Availability</a:t>
            </a:r>
            <a:r>
              <a:rPr lang="en-US" sz="1600" dirty="0"/>
              <a:t>: assurances that every request can be processed.</a:t>
            </a:r>
          </a:p>
          <a:p>
            <a:pPr lvl="1"/>
            <a:r>
              <a:rPr lang="en-US" sz="1600" b="1" dirty="0"/>
              <a:t>Partition Tolerance</a:t>
            </a:r>
            <a:r>
              <a:rPr lang="en-US" sz="1600" dirty="0"/>
              <a:t>: network failures are tolerated, the system continues to operate</a:t>
            </a:r>
          </a:p>
        </p:txBody>
      </p:sp>
    </p:spTree>
    <p:extLst>
      <p:ext uri="{BB962C8B-B14F-4D97-AF65-F5344CB8AC3E}">
        <p14:creationId xmlns:p14="http://schemas.microsoft.com/office/powerpoint/2010/main" val="160844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of Distributed Systems</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809616224"/>
              </p:ext>
            </p:extLst>
          </p:nvPr>
        </p:nvGraphicFramePr>
        <p:xfrm>
          <a:off x="6172200" y="1373802"/>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572082" y="3549471"/>
            <a:ext cx="381836" cy="523220"/>
          </a:xfrm>
          <a:prstGeom prst="rect">
            <a:avLst/>
          </a:prstGeom>
          <a:noFill/>
        </p:spPr>
        <p:txBody>
          <a:bodyPr wrap="none" rtlCol="0">
            <a:spAutoFit/>
          </a:bodyPr>
          <a:lstStyle/>
          <a:p>
            <a:r>
              <a:rPr lang="en-US" sz="2800" b="1" dirty="0">
                <a:solidFill>
                  <a:srgbClr val="FF0000"/>
                </a:solidFill>
              </a:rPr>
              <a:t>X</a:t>
            </a:r>
          </a:p>
        </p:txBody>
      </p:sp>
      <p:sp>
        <p:nvSpPr>
          <p:cNvPr id="13" name="TextBox 12"/>
          <p:cNvSpPr txBox="1"/>
          <p:nvPr/>
        </p:nvSpPr>
        <p:spPr>
          <a:xfrm>
            <a:off x="8495939" y="4207628"/>
            <a:ext cx="534121" cy="461665"/>
          </a:xfrm>
          <a:prstGeom prst="rect">
            <a:avLst/>
          </a:prstGeom>
          <a:noFill/>
        </p:spPr>
        <p:txBody>
          <a:bodyPr wrap="none" rtlCol="0">
            <a:spAutoFit/>
          </a:bodyPr>
          <a:lstStyle/>
          <a:p>
            <a:r>
              <a:rPr lang="en-US" sz="2400" b="1" dirty="0"/>
              <a:t>AP</a:t>
            </a:r>
            <a:endParaRPr lang="en-US" b="1" dirty="0"/>
          </a:p>
        </p:txBody>
      </p:sp>
      <p:sp>
        <p:nvSpPr>
          <p:cNvPr id="14" name="TextBox 13"/>
          <p:cNvSpPr txBox="1"/>
          <p:nvPr/>
        </p:nvSpPr>
        <p:spPr>
          <a:xfrm>
            <a:off x="7870218" y="3197895"/>
            <a:ext cx="534121" cy="461665"/>
          </a:xfrm>
          <a:prstGeom prst="rect">
            <a:avLst/>
          </a:prstGeom>
          <a:noFill/>
        </p:spPr>
        <p:txBody>
          <a:bodyPr wrap="none" rtlCol="0">
            <a:spAutoFit/>
          </a:bodyPr>
          <a:lstStyle/>
          <a:p>
            <a:r>
              <a:rPr lang="en-US" sz="2400" b="1" dirty="0"/>
              <a:t>CA</a:t>
            </a:r>
            <a:endParaRPr lang="en-US" b="1" dirty="0"/>
          </a:p>
        </p:txBody>
      </p:sp>
      <p:sp>
        <p:nvSpPr>
          <p:cNvPr id="15" name="TextBox 14"/>
          <p:cNvSpPr txBox="1"/>
          <p:nvPr/>
        </p:nvSpPr>
        <p:spPr>
          <a:xfrm>
            <a:off x="9121661" y="3318638"/>
            <a:ext cx="511679" cy="461665"/>
          </a:xfrm>
          <a:prstGeom prst="rect">
            <a:avLst/>
          </a:prstGeom>
          <a:noFill/>
        </p:spPr>
        <p:txBody>
          <a:bodyPr wrap="none" rtlCol="0">
            <a:spAutoFit/>
          </a:bodyPr>
          <a:lstStyle/>
          <a:p>
            <a:r>
              <a:rPr lang="en-US" sz="2400" b="1" dirty="0"/>
              <a:t>CP</a:t>
            </a:r>
            <a:endParaRPr lang="en-US" b="1"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386755694"/>
              </p:ext>
            </p:extLst>
          </p:nvPr>
        </p:nvGraphicFramePr>
        <p:xfrm>
          <a:off x="838198" y="1353695"/>
          <a:ext cx="5259780" cy="3324941"/>
        </p:xfrm>
        <a:graphic>
          <a:graphicData uri="http://schemas.openxmlformats.org/drawingml/2006/table">
            <a:tbl>
              <a:tblPr firstRow="1" bandRow="1">
                <a:tableStyleId>{5C22544A-7EE6-4342-B048-85BDC9FD1C3A}</a:tableStyleId>
              </a:tblPr>
              <a:tblGrid>
                <a:gridCol w="1314945">
                  <a:extLst>
                    <a:ext uri="{9D8B030D-6E8A-4147-A177-3AD203B41FA5}">
                      <a16:colId xmlns:a16="http://schemas.microsoft.com/office/drawing/2014/main" val="20000"/>
                    </a:ext>
                  </a:extLst>
                </a:gridCol>
                <a:gridCol w="1314945">
                  <a:extLst>
                    <a:ext uri="{9D8B030D-6E8A-4147-A177-3AD203B41FA5}">
                      <a16:colId xmlns:a16="http://schemas.microsoft.com/office/drawing/2014/main" val="20001"/>
                    </a:ext>
                  </a:extLst>
                </a:gridCol>
                <a:gridCol w="1314945">
                  <a:extLst>
                    <a:ext uri="{9D8B030D-6E8A-4147-A177-3AD203B41FA5}">
                      <a16:colId xmlns:a16="http://schemas.microsoft.com/office/drawing/2014/main" val="20002"/>
                    </a:ext>
                  </a:extLst>
                </a:gridCol>
                <a:gridCol w="1314945">
                  <a:extLst>
                    <a:ext uri="{9D8B030D-6E8A-4147-A177-3AD203B41FA5}">
                      <a16:colId xmlns:a16="http://schemas.microsoft.com/office/drawing/2014/main" val="20003"/>
                    </a:ext>
                  </a:extLst>
                </a:gridCol>
              </a:tblGrid>
              <a:tr h="608819">
                <a:tc>
                  <a:txBody>
                    <a:bodyPr/>
                    <a:lstStyle/>
                    <a:p>
                      <a:r>
                        <a:rPr lang="en-US" sz="1400" dirty="0"/>
                        <a:t>System</a:t>
                      </a:r>
                    </a:p>
                  </a:txBody>
                  <a:tcPr/>
                </a:tc>
                <a:tc>
                  <a:txBody>
                    <a:bodyPr/>
                    <a:lstStyle/>
                    <a:p>
                      <a:r>
                        <a:rPr lang="en-US" sz="1400" dirty="0"/>
                        <a:t>Consistency</a:t>
                      </a:r>
                    </a:p>
                  </a:txBody>
                  <a:tcPr/>
                </a:tc>
                <a:tc>
                  <a:txBody>
                    <a:bodyPr/>
                    <a:lstStyle/>
                    <a:p>
                      <a:r>
                        <a:rPr lang="en-US" sz="1400" dirty="0"/>
                        <a:t>Availability</a:t>
                      </a:r>
                    </a:p>
                  </a:txBody>
                  <a:tcPr/>
                </a:tc>
                <a:tc>
                  <a:txBody>
                    <a:bodyPr/>
                    <a:lstStyle/>
                    <a:p>
                      <a:r>
                        <a:rPr lang="en-US" sz="1400" dirty="0"/>
                        <a:t>Partition Tolerance</a:t>
                      </a:r>
                    </a:p>
                  </a:txBody>
                  <a:tcPr/>
                </a:tc>
                <a:extLst>
                  <a:ext uri="{0D108BD9-81ED-4DB2-BD59-A6C34878D82A}">
                    <a16:rowId xmlns:a16="http://schemas.microsoft.com/office/drawing/2014/main" val="10000"/>
                  </a:ext>
                </a:extLst>
              </a:tr>
              <a:tr h="474141">
                <a:tc>
                  <a:txBody>
                    <a:bodyPr/>
                    <a:lstStyle/>
                    <a:p>
                      <a:r>
                        <a:rPr lang="en-US" sz="1400" dirty="0"/>
                        <a:t>Email system</a:t>
                      </a:r>
                    </a:p>
                  </a:txBody>
                  <a:tcPr/>
                </a:tc>
                <a:tc>
                  <a:txBody>
                    <a:bodyPr/>
                    <a:lstStyle/>
                    <a:p>
                      <a:endParaRPr lang="en-US" sz="1400" dirty="0"/>
                    </a:p>
                  </a:txBody>
                  <a:tcPr anchor="ctr" anchorCtr="1"/>
                </a:tc>
                <a:tc>
                  <a:txBody>
                    <a:bodyPr/>
                    <a:lstStyle/>
                    <a:p>
                      <a:r>
                        <a:rPr lang="en-US" sz="1400" dirty="0"/>
                        <a:t>✅</a:t>
                      </a:r>
                    </a:p>
                  </a:txBody>
                  <a:tcPr anchor="ctr" anchorCtr="1"/>
                </a:tc>
                <a:tc>
                  <a:txBody>
                    <a:bodyPr/>
                    <a:lstStyle/>
                    <a:p>
                      <a:r>
                        <a:rPr lang="en-US" sz="1400" dirty="0"/>
                        <a:t>✅</a:t>
                      </a:r>
                    </a:p>
                  </a:txBody>
                  <a:tcPr anchor="ctr" anchorCtr="1"/>
                </a:tc>
                <a:extLst>
                  <a:ext uri="{0D108BD9-81ED-4DB2-BD59-A6C34878D82A}">
                    <a16:rowId xmlns:a16="http://schemas.microsoft.com/office/drawing/2014/main" val="10001"/>
                  </a:ext>
                </a:extLst>
              </a:tr>
              <a:tr h="474141">
                <a:tc>
                  <a:txBody>
                    <a:bodyPr/>
                    <a:lstStyle/>
                    <a:p>
                      <a:r>
                        <a:rPr lang="en-US" sz="1400" dirty="0"/>
                        <a:t>Bank account (debit,</a:t>
                      </a:r>
                      <a:r>
                        <a:rPr lang="en-US" sz="1400" baseline="0" dirty="0"/>
                        <a:t> credit)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p>
                  </a:txBody>
                  <a:tcPr anchor="ctr" anchorCtr="1"/>
                </a:tc>
                <a:tc>
                  <a:txBody>
                    <a:bodyPr/>
                    <a:lstStyle/>
                    <a:p>
                      <a:endParaRPr lang="en-US" sz="1400" dirty="0"/>
                    </a:p>
                  </a:txBody>
                  <a:tcPr anchor="ctr" anchorCtr="1"/>
                </a:tc>
                <a:extLst>
                  <a:ext uri="{0D108BD9-81ED-4DB2-BD59-A6C34878D82A}">
                    <a16:rowId xmlns:a16="http://schemas.microsoft.com/office/drawing/2014/main" val="10002"/>
                  </a:ext>
                </a:extLst>
              </a:tr>
              <a:tr h="474141">
                <a:tc>
                  <a:txBody>
                    <a:bodyPr/>
                    <a:lstStyle/>
                    <a:p>
                      <a:r>
                        <a:rPr lang="en-US" sz="1400" dirty="0"/>
                        <a:t>Databases</a:t>
                      </a:r>
                    </a:p>
                  </a:txBody>
                  <a:tcPr/>
                </a:tc>
                <a:tc>
                  <a:txBody>
                    <a:bodyPr/>
                    <a:lstStyle/>
                    <a:p>
                      <a:r>
                        <a:rPr lang="en-US" sz="1400" dirty="0"/>
                        <a:t>✅</a:t>
                      </a:r>
                    </a:p>
                  </a:txBody>
                  <a:tcPr anchor="ctr" anchorCtr="1"/>
                </a:tc>
                <a:tc>
                  <a:txBody>
                    <a:bodyPr/>
                    <a:lstStyle/>
                    <a:p>
                      <a:r>
                        <a:rPr lang="en-US" sz="1400" dirty="0"/>
                        <a:t>✅</a:t>
                      </a:r>
                    </a:p>
                  </a:txBody>
                  <a:tcPr anchor="ctr" anchorCtr="1"/>
                </a:tc>
                <a:tc>
                  <a:txBody>
                    <a:bodyPr/>
                    <a:lstStyle/>
                    <a:p>
                      <a:endParaRPr lang="en-US" sz="1400" dirty="0"/>
                    </a:p>
                  </a:txBody>
                  <a:tcPr anchor="ctr" anchorCtr="1"/>
                </a:tc>
                <a:extLst>
                  <a:ext uri="{0D108BD9-81ED-4DB2-BD59-A6C34878D82A}">
                    <a16:rowId xmlns:a16="http://schemas.microsoft.com/office/drawing/2014/main" val="10003"/>
                  </a:ext>
                </a:extLst>
              </a:tr>
              <a:tr h="474141">
                <a:tc>
                  <a:txBody>
                    <a:bodyPr/>
                    <a:lstStyle/>
                    <a:p>
                      <a:r>
                        <a:rPr lang="en-US" sz="1400" baseline="0" dirty="0"/>
                        <a:t>Distributed system for ML</a:t>
                      </a:r>
                      <a:endParaRPr lang="en-US" sz="1400" dirty="0"/>
                    </a:p>
                  </a:txBody>
                  <a:tcPr/>
                </a:tc>
                <a:tc>
                  <a:txBody>
                    <a:bodyPr/>
                    <a:lstStyle/>
                    <a:p>
                      <a:r>
                        <a:rPr lang="en-US" sz="1400" dirty="0"/>
                        <a:t>✅</a:t>
                      </a:r>
                    </a:p>
                  </a:txBody>
                  <a:tcPr anchor="ctr" anchorCtr="1"/>
                </a:tc>
                <a:tc>
                  <a:txBody>
                    <a:bodyPr/>
                    <a:lstStyle/>
                    <a:p>
                      <a:endParaRPr lang="en-US" sz="1400" dirty="0"/>
                    </a:p>
                  </a:txBody>
                  <a:tcPr anchor="ctr" anchorCtr="1"/>
                </a:tc>
                <a:tc>
                  <a:txBody>
                    <a:bodyPr/>
                    <a:lstStyle/>
                    <a:p>
                      <a:r>
                        <a:rPr lang="en-US" sz="1400" dirty="0"/>
                        <a:t>?</a:t>
                      </a:r>
                    </a:p>
                  </a:txBody>
                  <a:tcPr anchor="ctr" anchorCtr="1"/>
                </a:tc>
                <a:extLst>
                  <a:ext uri="{0D108BD9-81ED-4DB2-BD59-A6C34878D82A}">
                    <a16:rowId xmlns:a16="http://schemas.microsoft.com/office/drawing/2014/main" val="10004"/>
                  </a:ext>
                </a:extLst>
              </a:tr>
              <a:tr h="474141">
                <a:tc>
                  <a:txBody>
                    <a:bodyPr/>
                    <a:lstStyle/>
                    <a:p>
                      <a:r>
                        <a:rPr lang="en-US" sz="1400" baseline="0" dirty="0"/>
                        <a:t>Distributed system for log dumping</a:t>
                      </a:r>
                      <a:endParaRPr lang="en-US" sz="1400" dirty="0"/>
                    </a:p>
                  </a:txBody>
                  <a:tcPr/>
                </a:tc>
                <a:tc>
                  <a:txBody>
                    <a:bodyPr/>
                    <a:lstStyle/>
                    <a:p>
                      <a:endParaRPr lang="en-US" sz="1400" dirty="0"/>
                    </a:p>
                  </a:txBody>
                  <a:tcPr anchor="ctr" anchorCtr="1"/>
                </a:tc>
                <a:tc>
                  <a:txBody>
                    <a:bodyPr/>
                    <a:lstStyle/>
                    <a:p>
                      <a:r>
                        <a:rPr lang="en-US" sz="1400" dirty="0"/>
                        <a:t>✅</a:t>
                      </a:r>
                    </a:p>
                  </a:txBody>
                  <a:tcPr anchor="ctr" anchorCtr="1"/>
                </a:tc>
                <a:tc>
                  <a:txBody>
                    <a:bodyPr/>
                    <a:lstStyle/>
                    <a:p>
                      <a:r>
                        <a:rPr lang="en-US" sz="1400" dirty="0"/>
                        <a:t>?</a:t>
                      </a:r>
                    </a:p>
                  </a:txBody>
                  <a:tcPr anchor="ctr" anchorCtr="1"/>
                </a:tc>
                <a:extLst>
                  <a:ext uri="{0D108BD9-81ED-4DB2-BD59-A6C34878D82A}">
                    <a16:rowId xmlns:a16="http://schemas.microsoft.com/office/drawing/2014/main" val="10005"/>
                  </a:ext>
                </a:extLst>
              </a:tr>
            </a:tbl>
          </a:graphicData>
        </a:graphic>
      </p:graphicFrame>
      <p:sp>
        <p:nvSpPr>
          <p:cNvPr id="6" name="Rectangle 5"/>
          <p:cNvSpPr/>
          <p:nvPr/>
        </p:nvSpPr>
        <p:spPr>
          <a:xfrm>
            <a:off x="76200" y="5145886"/>
            <a:ext cx="6096000" cy="1323439"/>
          </a:xfrm>
          <a:prstGeom prst="rect">
            <a:avLst/>
          </a:prstGeom>
        </p:spPr>
        <p:txBody>
          <a:bodyPr>
            <a:spAutoFit/>
          </a:bodyPr>
          <a:lstStyle/>
          <a:p>
            <a:pPr lvl="1"/>
            <a:r>
              <a:rPr lang="en-US" sz="1600" b="1" dirty="0"/>
              <a:t>Data Consistency</a:t>
            </a:r>
            <a:r>
              <a:rPr lang="en-US" sz="1600" dirty="0"/>
              <a:t>: all nodes see the same data at the same time.</a:t>
            </a:r>
          </a:p>
          <a:p>
            <a:pPr lvl="1"/>
            <a:r>
              <a:rPr lang="en-US" sz="1600" b="1" dirty="0"/>
              <a:t>Data Availability</a:t>
            </a:r>
            <a:r>
              <a:rPr lang="en-US" sz="1600" dirty="0"/>
              <a:t>: assurances that every request can be processed.</a:t>
            </a:r>
          </a:p>
          <a:p>
            <a:pPr lvl="1"/>
            <a:r>
              <a:rPr lang="en-US" sz="1600" b="1" dirty="0"/>
              <a:t>Partition Tolerance</a:t>
            </a:r>
            <a:r>
              <a:rPr lang="en-US" sz="1600" dirty="0"/>
              <a:t>: network failures are tolerated, the system continues to operate</a:t>
            </a:r>
          </a:p>
        </p:txBody>
      </p:sp>
    </p:spTree>
    <p:extLst>
      <p:ext uri="{BB962C8B-B14F-4D97-AF65-F5344CB8AC3E}">
        <p14:creationId xmlns:p14="http://schemas.microsoft.com/office/powerpoint/2010/main" val="105445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Database Examples</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381070054"/>
              </p:ext>
            </p:extLst>
          </p:nvPr>
        </p:nvGraphicFramePr>
        <p:xfrm>
          <a:off x="3322122" y="1373802"/>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5722004" y="3549471"/>
            <a:ext cx="381836" cy="523220"/>
          </a:xfrm>
          <a:prstGeom prst="rect">
            <a:avLst/>
          </a:prstGeom>
          <a:noFill/>
        </p:spPr>
        <p:txBody>
          <a:bodyPr wrap="none" rtlCol="0">
            <a:spAutoFit/>
          </a:bodyPr>
          <a:lstStyle/>
          <a:p>
            <a:r>
              <a:rPr lang="en-US" sz="2800" b="1" dirty="0">
                <a:solidFill>
                  <a:srgbClr val="FF0000"/>
                </a:solidFill>
              </a:rPr>
              <a:t>X</a:t>
            </a:r>
          </a:p>
        </p:txBody>
      </p:sp>
      <p:sp>
        <p:nvSpPr>
          <p:cNvPr id="12" name="Rounded Rectangular Callout 11"/>
          <p:cNvSpPr/>
          <p:nvPr/>
        </p:nvSpPr>
        <p:spPr>
          <a:xfrm>
            <a:off x="2550261" y="1373802"/>
            <a:ext cx="1710466" cy="992879"/>
          </a:xfrm>
          <a:prstGeom prst="wedgeRoundRectCallout">
            <a:avLst>
              <a:gd name="adj1" fmla="val 91687"/>
              <a:gd name="adj2" fmla="val 146578"/>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a:solidFill>
                  <a:schemeClr val="tx1"/>
                </a:solidFill>
                <a:effectLst>
                  <a:outerShdw blurRad="38100" dist="38100" dir="2700000" algn="tl">
                    <a:srgbClr val="000000">
                      <a:alpha val="43137"/>
                    </a:srgbClr>
                  </a:outerShdw>
                </a:effectLst>
              </a:rPr>
              <a:t>RDBMS: </a:t>
            </a:r>
            <a:br>
              <a:rPr lang="en-US" b="1" dirty="0">
                <a:solidFill>
                  <a:schemeClr val="tx1"/>
                </a:solidFill>
                <a:effectLst>
                  <a:outerShdw blurRad="38100" dist="38100" dir="2700000" algn="tl">
                    <a:srgbClr val="000000">
                      <a:alpha val="43137"/>
                    </a:srgbClr>
                  </a:outerShdw>
                </a:effectLst>
              </a:rPr>
            </a:br>
            <a:r>
              <a:rPr lang="en-US" b="1" dirty="0">
                <a:solidFill>
                  <a:schemeClr val="tx1"/>
                </a:solidFill>
                <a:effectLst>
                  <a:outerShdw blurRad="38100" dist="38100" dir="2700000" algn="tl">
                    <a:srgbClr val="000000">
                      <a:alpha val="43137"/>
                    </a:srgbClr>
                  </a:outerShdw>
                </a:effectLst>
              </a:rPr>
              <a:t>MSSQL, Oracle, MySQL</a:t>
            </a:r>
          </a:p>
        </p:txBody>
      </p:sp>
      <p:sp>
        <p:nvSpPr>
          <p:cNvPr id="13" name="TextBox 12"/>
          <p:cNvSpPr txBox="1"/>
          <p:nvPr/>
        </p:nvSpPr>
        <p:spPr>
          <a:xfrm>
            <a:off x="5645861" y="4207628"/>
            <a:ext cx="534121" cy="461665"/>
          </a:xfrm>
          <a:prstGeom prst="rect">
            <a:avLst/>
          </a:prstGeom>
          <a:noFill/>
        </p:spPr>
        <p:txBody>
          <a:bodyPr wrap="none" rtlCol="0">
            <a:spAutoFit/>
          </a:bodyPr>
          <a:lstStyle/>
          <a:p>
            <a:r>
              <a:rPr lang="en-US" sz="2400" b="1" dirty="0"/>
              <a:t>AP</a:t>
            </a:r>
            <a:endParaRPr lang="en-US" b="1" dirty="0"/>
          </a:p>
        </p:txBody>
      </p:sp>
      <p:sp>
        <p:nvSpPr>
          <p:cNvPr id="14" name="TextBox 13"/>
          <p:cNvSpPr txBox="1"/>
          <p:nvPr/>
        </p:nvSpPr>
        <p:spPr>
          <a:xfrm>
            <a:off x="5020140" y="3197895"/>
            <a:ext cx="534121" cy="461665"/>
          </a:xfrm>
          <a:prstGeom prst="rect">
            <a:avLst/>
          </a:prstGeom>
          <a:noFill/>
        </p:spPr>
        <p:txBody>
          <a:bodyPr wrap="none" rtlCol="0">
            <a:spAutoFit/>
          </a:bodyPr>
          <a:lstStyle/>
          <a:p>
            <a:r>
              <a:rPr lang="en-US" sz="2400" b="1" dirty="0"/>
              <a:t>CA</a:t>
            </a:r>
            <a:endParaRPr lang="en-US" b="1" dirty="0"/>
          </a:p>
        </p:txBody>
      </p:sp>
      <p:sp>
        <p:nvSpPr>
          <p:cNvPr id="15" name="TextBox 14"/>
          <p:cNvSpPr txBox="1"/>
          <p:nvPr/>
        </p:nvSpPr>
        <p:spPr>
          <a:xfrm>
            <a:off x="6271583" y="3318638"/>
            <a:ext cx="511679" cy="461665"/>
          </a:xfrm>
          <a:prstGeom prst="rect">
            <a:avLst/>
          </a:prstGeom>
          <a:noFill/>
        </p:spPr>
        <p:txBody>
          <a:bodyPr wrap="none" rtlCol="0">
            <a:spAutoFit/>
          </a:bodyPr>
          <a:lstStyle/>
          <a:p>
            <a:r>
              <a:rPr lang="en-US" sz="2400" b="1" dirty="0"/>
              <a:t>CP</a:t>
            </a:r>
            <a:endParaRPr lang="en-US" b="1" dirty="0"/>
          </a:p>
        </p:txBody>
      </p:sp>
      <p:sp>
        <p:nvSpPr>
          <p:cNvPr id="16" name="Rounded Rectangular Callout 15"/>
          <p:cNvSpPr/>
          <p:nvPr/>
        </p:nvSpPr>
        <p:spPr>
          <a:xfrm>
            <a:off x="6928623" y="1398193"/>
            <a:ext cx="2185596" cy="795131"/>
          </a:xfrm>
          <a:prstGeom prst="wedgeRoundRectCallout">
            <a:avLst>
              <a:gd name="adj1" fmla="val -63920"/>
              <a:gd name="adj2" fmla="val 199394"/>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a:solidFill>
                  <a:schemeClr val="tx1"/>
                </a:solidFill>
                <a:effectLst>
                  <a:outerShdw blurRad="38100" dist="38100" dir="2700000" algn="tl">
                    <a:srgbClr val="000000">
                      <a:alpha val="43137"/>
                    </a:srgbClr>
                  </a:outerShdw>
                </a:effectLst>
              </a:rPr>
              <a:t>Single-Master: </a:t>
            </a:r>
            <a:r>
              <a:rPr lang="en-US" b="1" dirty="0" err="1">
                <a:solidFill>
                  <a:schemeClr val="tx1"/>
                </a:solidFill>
                <a:effectLst>
                  <a:outerShdw blurRad="38100" dist="38100" dir="2700000" algn="tl">
                    <a:srgbClr val="000000">
                      <a:alpha val="43137"/>
                    </a:srgbClr>
                  </a:outerShdw>
                </a:effectLst>
              </a:rPr>
              <a:t>Hbase</a:t>
            </a:r>
            <a:r>
              <a:rPr lang="en-US" b="1" dirty="0">
                <a:solidFill>
                  <a:schemeClr val="tx1"/>
                </a:solidFill>
                <a:effectLst>
                  <a:outerShdw blurRad="38100" dist="38100" dir="2700000" algn="tl">
                    <a:srgbClr val="000000">
                      <a:alpha val="43137"/>
                    </a:srgbClr>
                  </a:outerShdw>
                </a:effectLst>
              </a:rPr>
              <a:t>, MongoDB, </a:t>
            </a:r>
            <a:r>
              <a:rPr lang="en-US" b="1" dirty="0" err="1">
                <a:solidFill>
                  <a:schemeClr val="tx1"/>
                </a:solidFill>
                <a:effectLst>
                  <a:outerShdw blurRad="38100" dist="38100" dir="2700000" algn="tl">
                    <a:srgbClr val="000000">
                      <a:alpha val="43137"/>
                    </a:srgbClr>
                  </a:outerShdw>
                </a:effectLst>
              </a:rPr>
              <a:t>Accumulo</a:t>
            </a:r>
            <a:r>
              <a:rPr lang="en-US" b="1" dirty="0">
                <a:solidFill>
                  <a:schemeClr val="tx1"/>
                </a:solidFill>
                <a:effectLst>
                  <a:outerShdw blurRad="38100" dist="38100" dir="2700000" algn="tl">
                    <a:srgbClr val="000000">
                      <a:alpha val="43137"/>
                    </a:srgbClr>
                  </a:outerShdw>
                </a:effectLst>
              </a:rPr>
              <a:t>, HDFS</a:t>
            </a:r>
          </a:p>
        </p:txBody>
      </p:sp>
      <p:sp>
        <p:nvSpPr>
          <p:cNvPr id="17" name="Rounded Rectangular Callout 16"/>
          <p:cNvSpPr/>
          <p:nvPr/>
        </p:nvSpPr>
        <p:spPr>
          <a:xfrm>
            <a:off x="4658761" y="5413298"/>
            <a:ext cx="2583628" cy="992879"/>
          </a:xfrm>
          <a:prstGeom prst="wedgeRoundRectCallout">
            <a:avLst>
              <a:gd name="adj1" fmla="val -4565"/>
              <a:gd name="adj2" fmla="val -121042"/>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a:solidFill>
                  <a:schemeClr val="tx1"/>
                </a:solidFill>
                <a:effectLst>
                  <a:outerShdw blurRad="38100" dist="38100" dir="2700000" algn="tl">
                    <a:srgbClr val="000000">
                      <a:alpha val="43137"/>
                    </a:srgbClr>
                  </a:outerShdw>
                </a:effectLst>
              </a:rPr>
              <a:t>Eventual Consistency: </a:t>
            </a:r>
            <a:br>
              <a:rPr lang="en-US" b="1" dirty="0">
                <a:solidFill>
                  <a:schemeClr val="tx1"/>
                </a:solidFill>
                <a:effectLst>
                  <a:outerShdw blurRad="38100" dist="38100" dir="2700000" algn="tl">
                    <a:srgbClr val="000000">
                      <a:alpha val="43137"/>
                    </a:srgbClr>
                  </a:outerShdw>
                </a:effectLst>
              </a:rPr>
            </a:br>
            <a:r>
              <a:rPr lang="en-US" b="1" dirty="0">
                <a:solidFill>
                  <a:schemeClr val="tx1"/>
                </a:solidFill>
                <a:effectLst>
                  <a:outerShdw blurRad="38100" dist="38100" dir="2700000" algn="tl">
                    <a:srgbClr val="000000">
                      <a:alpha val="43137"/>
                    </a:srgbClr>
                  </a:outerShdw>
                </a:effectLst>
              </a:rPr>
              <a:t>Dynamo, Cassandra, </a:t>
            </a:r>
            <a:r>
              <a:rPr lang="en-US" b="1" dirty="0" err="1">
                <a:solidFill>
                  <a:schemeClr val="tx1"/>
                </a:solidFill>
                <a:effectLst>
                  <a:outerShdw blurRad="38100" dist="38100" dir="2700000" algn="tl">
                    <a:srgbClr val="000000">
                      <a:alpha val="43137"/>
                    </a:srgbClr>
                  </a:outerShdw>
                </a:effectLst>
              </a:rPr>
              <a:t>CouchDb</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83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59887C-F54C-4899-8F01-83BEF6A64FAA}"/>
              </a:ext>
            </a:extLst>
          </p:cNvPr>
          <p:cNvSpPr>
            <a:spLocks noGrp="1"/>
          </p:cNvSpPr>
          <p:nvPr>
            <p:ph type="ctrTitle"/>
          </p:nvPr>
        </p:nvSpPr>
        <p:spPr/>
        <p:txBody>
          <a:bodyPr/>
          <a:lstStyle/>
          <a:p>
            <a:r>
              <a:rPr lang="en-US" dirty="0"/>
              <a:t>Hadoop / MapReduce / YARN</a:t>
            </a:r>
          </a:p>
        </p:txBody>
      </p:sp>
      <p:sp>
        <p:nvSpPr>
          <p:cNvPr id="6" name="Subtitle 5">
            <a:extLst>
              <a:ext uri="{FF2B5EF4-FFF2-40B4-BE49-F238E27FC236}">
                <a16:creationId xmlns:a16="http://schemas.microsoft.com/office/drawing/2014/main" id="{DE64BE64-AF1D-40ED-82B0-2A2ECD9406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328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B90-EE95-4ABD-88E4-3E48FC55BF44}"/>
              </a:ext>
            </a:extLst>
          </p:cNvPr>
          <p:cNvSpPr>
            <a:spLocks noGrp="1"/>
          </p:cNvSpPr>
          <p:nvPr>
            <p:ph type="title"/>
          </p:nvPr>
        </p:nvSpPr>
        <p:spPr/>
        <p:txBody>
          <a:bodyPr/>
          <a:lstStyle/>
          <a:p>
            <a:r>
              <a:rPr lang="en-US" dirty="0"/>
              <a:t>What is Hadoop?</a:t>
            </a:r>
          </a:p>
        </p:txBody>
      </p:sp>
      <p:sp>
        <p:nvSpPr>
          <p:cNvPr id="3" name="Content Placeholder 2">
            <a:extLst>
              <a:ext uri="{FF2B5EF4-FFF2-40B4-BE49-F238E27FC236}">
                <a16:creationId xmlns:a16="http://schemas.microsoft.com/office/drawing/2014/main" id="{9219FD3A-98FB-4D3E-9123-DF56C5E1EE9B}"/>
              </a:ext>
            </a:extLst>
          </p:cNvPr>
          <p:cNvSpPr>
            <a:spLocks noGrp="1"/>
          </p:cNvSpPr>
          <p:nvPr>
            <p:ph idx="1"/>
          </p:nvPr>
        </p:nvSpPr>
        <p:spPr/>
        <p:txBody>
          <a:bodyPr/>
          <a:lstStyle/>
          <a:p>
            <a:r>
              <a:rPr lang="en-US" dirty="0"/>
              <a:t>Apache Hadoop includes a storage system called the </a:t>
            </a:r>
            <a:r>
              <a:rPr lang="en-US" b="1" dirty="0"/>
              <a:t>Hadoop Distributed File System</a:t>
            </a:r>
            <a:r>
              <a:rPr lang="en-US" dirty="0"/>
              <a:t> (</a:t>
            </a:r>
            <a:r>
              <a:rPr lang="en-US" b="1" dirty="0"/>
              <a:t>HDFS</a:t>
            </a:r>
            <a:r>
              <a:rPr lang="en-US" dirty="0"/>
              <a:t>), and a computing system called MapReduce</a:t>
            </a:r>
          </a:p>
          <a:p>
            <a:r>
              <a:rPr lang="en-US" dirty="0"/>
              <a:t>HDFS and MapReduce are closely integrated</a:t>
            </a:r>
          </a:p>
          <a:p>
            <a:r>
              <a:rPr lang="en-US" dirty="0"/>
              <a:t>HDFS is designed for low-cost storage over clusters of commodity servers</a:t>
            </a:r>
          </a:p>
          <a:p>
            <a:r>
              <a:rPr lang="en-US" dirty="0"/>
              <a:t>Difficult to run MapReduce without Hadoop.  MapReduce depends on Hadoop.</a:t>
            </a:r>
          </a:p>
          <a:p>
            <a:endParaRPr lang="en-US" dirty="0"/>
          </a:p>
        </p:txBody>
      </p:sp>
    </p:spTree>
    <p:extLst>
      <p:ext uri="{BB962C8B-B14F-4D97-AF65-F5344CB8AC3E}">
        <p14:creationId xmlns:p14="http://schemas.microsoft.com/office/powerpoint/2010/main" val="10778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C5D3-4312-4065-A75B-DAFE2F954EC1}"/>
              </a:ext>
            </a:extLst>
          </p:cNvPr>
          <p:cNvSpPr>
            <a:spLocks noGrp="1"/>
          </p:cNvSpPr>
          <p:nvPr>
            <p:ph type="title"/>
          </p:nvPr>
        </p:nvSpPr>
        <p:spPr/>
        <p:txBody>
          <a:bodyPr/>
          <a:lstStyle/>
          <a:p>
            <a:r>
              <a:rPr lang="en-US" dirty="0"/>
              <a:t>What is MapReduce?</a:t>
            </a:r>
          </a:p>
        </p:txBody>
      </p:sp>
      <p:sp>
        <p:nvSpPr>
          <p:cNvPr id="3" name="Content Placeholder 2">
            <a:extLst>
              <a:ext uri="{FF2B5EF4-FFF2-40B4-BE49-F238E27FC236}">
                <a16:creationId xmlns:a16="http://schemas.microsoft.com/office/drawing/2014/main" id="{E579F9E3-4CC1-432B-A830-E25D63185ECA}"/>
              </a:ext>
            </a:extLst>
          </p:cNvPr>
          <p:cNvSpPr>
            <a:spLocks noGrp="1"/>
          </p:cNvSpPr>
          <p:nvPr>
            <p:ph idx="1"/>
          </p:nvPr>
        </p:nvSpPr>
        <p:spPr/>
        <p:txBody>
          <a:bodyPr/>
          <a:lstStyle/>
          <a:p>
            <a:r>
              <a:rPr lang="en-US" dirty="0"/>
              <a:t>MapReduce is a programming model and an associated implementation for processing and generating large data sets </a:t>
            </a:r>
          </a:p>
          <a:p>
            <a:r>
              <a:rPr lang="en-US" dirty="0"/>
              <a:t>MapReduce algorithm can run in parallel across machines in a cluster.</a:t>
            </a:r>
          </a:p>
          <a:p>
            <a:r>
              <a:rPr lang="en-US" dirty="0"/>
              <a:t>MapReduce is a distributed programming model</a:t>
            </a:r>
          </a:p>
        </p:txBody>
      </p:sp>
    </p:spTree>
    <p:extLst>
      <p:ext uri="{BB962C8B-B14F-4D97-AF65-F5344CB8AC3E}">
        <p14:creationId xmlns:p14="http://schemas.microsoft.com/office/powerpoint/2010/main" val="278716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392E-D3E3-434F-8AB1-50626B6C7C9E}"/>
              </a:ext>
            </a:extLst>
          </p:cNvPr>
          <p:cNvSpPr>
            <a:spLocks noGrp="1"/>
          </p:cNvSpPr>
          <p:nvPr>
            <p:ph type="title"/>
          </p:nvPr>
        </p:nvSpPr>
        <p:spPr/>
        <p:txBody>
          <a:bodyPr/>
          <a:lstStyle/>
          <a:p>
            <a:r>
              <a:rPr lang="en-US" dirty="0"/>
              <a:t>What is YARN</a:t>
            </a:r>
          </a:p>
        </p:txBody>
      </p:sp>
      <p:sp>
        <p:nvSpPr>
          <p:cNvPr id="3" name="Content Placeholder 2">
            <a:extLst>
              <a:ext uri="{FF2B5EF4-FFF2-40B4-BE49-F238E27FC236}">
                <a16:creationId xmlns:a16="http://schemas.microsoft.com/office/drawing/2014/main" id="{1AD80CAB-85B7-4A7E-9DA2-8512535E19ED}"/>
              </a:ext>
            </a:extLst>
          </p:cNvPr>
          <p:cNvSpPr>
            <a:spLocks noGrp="1"/>
          </p:cNvSpPr>
          <p:nvPr>
            <p:ph idx="1"/>
          </p:nvPr>
        </p:nvSpPr>
        <p:spPr/>
        <p:txBody>
          <a:bodyPr/>
          <a:lstStyle/>
          <a:p>
            <a:r>
              <a:rPr lang="en-US" dirty="0"/>
              <a:t>YARN stands for </a:t>
            </a:r>
            <a:r>
              <a:rPr lang="en-US" b="1" dirty="0"/>
              <a:t>Y</a:t>
            </a:r>
            <a:r>
              <a:rPr lang="en-US" dirty="0"/>
              <a:t>et </a:t>
            </a:r>
            <a:r>
              <a:rPr lang="en-US" b="1" dirty="0"/>
              <a:t>A</a:t>
            </a:r>
            <a:r>
              <a:rPr lang="en-US" dirty="0"/>
              <a:t>nother </a:t>
            </a:r>
            <a:r>
              <a:rPr lang="en-US" b="1" dirty="0"/>
              <a:t>R</a:t>
            </a:r>
            <a:r>
              <a:rPr lang="en-US" dirty="0"/>
              <a:t>esource </a:t>
            </a:r>
            <a:r>
              <a:rPr lang="en-US" b="1" dirty="0"/>
              <a:t>N</a:t>
            </a:r>
            <a:r>
              <a:rPr lang="en-US" dirty="0"/>
              <a:t>egotiator</a:t>
            </a:r>
          </a:p>
          <a:p>
            <a:r>
              <a:rPr lang="en-US" dirty="0"/>
              <a:t>Is a large-scale distributed operating system for big data applications</a:t>
            </a:r>
          </a:p>
          <a:p>
            <a:r>
              <a:rPr lang="en-US" dirty="0"/>
              <a:t>Responsible for managing distributed applications on the Hadoop cluster (example: Spark)</a:t>
            </a:r>
          </a:p>
          <a:p>
            <a:r>
              <a:rPr lang="en-US" dirty="0"/>
              <a:t>Provides RAM and CPU resources to applications</a:t>
            </a:r>
          </a:p>
        </p:txBody>
      </p:sp>
    </p:spTree>
    <p:extLst>
      <p:ext uri="{BB962C8B-B14F-4D97-AF65-F5344CB8AC3E}">
        <p14:creationId xmlns:p14="http://schemas.microsoft.com/office/powerpoint/2010/main" val="200713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4A20-97BD-4F09-9BED-94BB7F77BD87}"/>
              </a:ext>
            </a:extLst>
          </p:cNvPr>
          <p:cNvSpPr>
            <a:spLocks noGrp="1"/>
          </p:cNvSpPr>
          <p:nvPr>
            <p:ph type="title"/>
          </p:nvPr>
        </p:nvSpPr>
        <p:spPr/>
        <p:txBody>
          <a:bodyPr/>
          <a:lstStyle/>
          <a:p>
            <a:r>
              <a:rPr lang="en-US" dirty="0"/>
              <a:t>Attendance</a:t>
            </a:r>
          </a:p>
        </p:txBody>
      </p:sp>
      <p:sp>
        <p:nvSpPr>
          <p:cNvPr id="3" name="Content Placeholder 2">
            <a:extLst>
              <a:ext uri="{FF2B5EF4-FFF2-40B4-BE49-F238E27FC236}">
                <a16:creationId xmlns:a16="http://schemas.microsoft.com/office/drawing/2014/main" id="{997BC222-2031-4633-BC50-6F9ECECB3E53}"/>
              </a:ext>
            </a:extLst>
          </p:cNvPr>
          <p:cNvSpPr>
            <a:spLocks noGrp="1"/>
          </p:cNvSpPr>
          <p:nvPr>
            <p:ph idx="1"/>
          </p:nvPr>
        </p:nvSpPr>
        <p:spPr/>
        <p:txBody>
          <a:bodyPr/>
          <a:lstStyle/>
          <a:p>
            <a:r>
              <a:rPr lang="en-US" dirty="0"/>
              <a:t>Please fill out the attendance sheet: </a:t>
            </a:r>
          </a:p>
          <a:p>
            <a:r>
              <a:rPr lang="en-US" dirty="0">
                <a:hlinkClick r:id="rId2"/>
              </a:rPr>
              <a:t>https://docs.google.com/spreadsheets/d/1G5tiqXQn9mwyubWdINtPI_QONXH1_2U8oYikksgWlss/edit?usp=sharing</a:t>
            </a:r>
            <a:r>
              <a:rPr lang="en-US" dirty="0"/>
              <a:t> </a:t>
            </a:r>
          </a:p>
          <a:p>
            <a:r>
              <a:rPr lang="en-US" dirty="0"/>
              <a:t>Write in a ‘1’ if you are present or a 0 if you are absent.</a:t>
            </a:r>
          </a:p>
        </p:txBody>
      </p:sp>
    </p:spTree>
    <p:extLst>
      <p:ext uri="{BB962C8B-B14F-4D97-AF65-F5344CB8AC3E}">
        <p14:creationId xmlns:p14="http://schemas.microsoft.com/office/powerpoint/2010/main" val="227825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600" dirty="0"/>
              <a:t>Birthplace of Hadoop:</a:t>
            </a:r>
          </a:p>
        </p:txBody>
      </p:sp>
      <p:sp>
        <p:nvSpPr>
          <p:cNvPr id="5" name="Content Placeholder 4"/>
          <p:cNvSpPr>
            <a:spLocks noGrp="1"/>
          </p:cNvSpPr>
          <p:nvPr>
            <p:ph idx="1"/>
          </p:nvPr>
        </p:nvSpPr>
        <p:spPr>
          <a:xfrm>
            <a:off x="838200" y="1825625"/>
            <a:ext cx="10515600" cy="2694617"/>
          </a:xfrm>
        </p:spPr>
        <p:txBody>
          <a:bodyPr>
            <a:normAutofit/>
          </a:bodyPr>
          <a:lstStyle/>
          <a:p>
            <a:r>
              <a:rPr lang="en-US" sz="4800" dirty="0"/>
              <a:t>Google, Facebook, Yahoo!</a:t>
            </a:r>
          </a:p>
          <a:p>
            <a:r>
              <a:rPr lang="en-US" sz="4000" dirty="0"/>
              <a:t>These companies had so much data, that </a:t>
            </a:r>
            <a:r>
              <a:rPr lang="en-US" sz="4000" b="1" dirty="0"/>
              <a:t>enterprise DBMSs </a:t>
            </a:r>
            <a:r>
              <a:rPr lang="en-US" sz="4000" dirty="0"/>
              <a:t>could not meet their reporting requirements.</a:t>
            </a:r>
          </a:p>
        </p:txBody>
      </p:sp>
      <p:sp>
        <p:nvSpPr>
          <p:cNvPr id="2" name="TextBox 1"/>
          <p:cNvSpPr txBox="1"/>
          <p:nvPr/>
        </p:nvSpPr>
        <p:spPr>
          <a:xfrm>
            <a:off x="1174395" y="4785488"/>
            <a:ext cx="3348289"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600" dirty="0"/>
              <a:t> Time to process </a:t>
            </a:r>
          </a:p>
          <a:p>
            <a:r>
              <a:rPr lang="en-US" sz="3600" dirty="0"/>
              <a:t>1 day of data </a:t>
            </a:r>
          </a:p>
        </p:txBody>
      </p:sp>
      <p:sp>
        <p:nvSpPr>
          <p:cNvPr id="3" name="Rectangle 2"/>
          <p:cNvSpPr/>
          <p:nvPr/>
        </p:nvSpPr>
        <p:spPr>
          <a:xfrm>
            <a:off x="7545610" y="4785487"/>
            <a:ext cx="2918107"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600" dirty="0"/>
              <a:t>Number of </a:t>
            </a:r>
            <a:endParaRPr lang="en-US" sz="3600" dirty="0">
              <a:solidFill>
                <a:schemeClr val="lt1"/>
              </a:solidFill>
            </a:endParaRPr>
          </a:p>
          <a:p>
            <a:r>
              <a:rPr lang="en-US" sz="3600" dirty="0">
                <a:solidFill>
                  <a:schemeClr val="lt1"/>
                </a:solidFill>
              </a:rPr>
              <a:t>Hours in a day.</a:t>
            </a:r>
          </a:p>
        </p:txBody>
      </p:sp>
      <p:sp>
        <p:nvSpPr>
          <p:cNvPr id="6" name="Chevron 5"/>
          <p:cNvSpPr/>
          <p:nvPr/>
        </p:nvSpPr>
        <p:spPr>
          <a:xfrm>
            <a:off x="5193071" y="4655176"/>
            <a:ext cx="1682151" cy="1460949"/>
          </a:xfrm>
          <a:prstGeom prst="chevron">
            <a:avLst>
              <a:gd name="adj" fmla="val 6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7646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Handles Big Data By </a:t>
            </a:r>
            <a:r>
              <a:rPr lang="en-US" b="1" i="1" dirty="0"/>
              <a:t>Scaling Out</a:t>
            </a:r>
            <a:endParaRPr lang="en-US" dirty="0"/>
          </a:p>
        </p:txBody>
      </p:sp>
      <p:sp>
        <p:nvSpPr>
          <p:cNvPr id="7" name="Content Placeholder 6"/>
          <p:cNvSpPr>
            <a:spLocks noGrp="1"/>
          </p:cNvSpPr>
          <p:nvPr>
            <p:ph idx="1"/>
          </p:nvPr>
        </p:nvSpPr>
        <p:spPr>
          <a:xfrm>
            <a:off x="838200" y="1825625"/>
            <a:ext cx="10515600" cy="2140831"/>
          </a:xfrm>
        </p:spPr>
        <p:txBody>
          <a:bodyPr>
            <a:normAutofit/>
          </a:bodyPr>
          <a:lstStyle/>
          <a:p>
            <a:r>
              <a:rPr lang="en-US" b="1" dirty="0">
                <a:solidFill>
                  <a:srgbClr val="FF0000"/>
                </a:solidFill>
              </a:rPr>
              <a:t>Problem</a:t>
            </a:r>
            <a:r>
              <a:rPr lang="en-US" b="1" dirty="0"/>
              <a:t>: </a:t>
            </a:r>
            <a:r>
              <a:rPr lang="en-US" dirty="0"/>
              <a:t>File Too Large to fit on a single storage platform?</a:t>
            </a:r>
          </a:p>
          <a:p>
            <a:r>
              <a:rPr lang="en-US" b="1" dirty="0">
                <a:solidFill>
                  <a:srgbClr val="00B050"/>
                </a:solidFill>
              </a:rPr>
              <a:t>Solution</a:t>
            </a:r>
            <a:r>
              <a:rPr lang="en-US" b="1" dirty="0"/>
              <a:t>: </a:t>
            </a:r>
            <a:r>
              <a:rPr lang="en-US" dirty="0"/>
              <a:t>Distribute the file over several computers.</a:t>
            </a:r>
          </a:p>
          <a:p>
            <a:r>
              <a:rPr lang="en-US" b="1" dirty="0">
                <a:solidFill>
                  <a:srgbClr val="FF0000"/>
                </a:solidFill>
              </a:rPr>
              <a:t>Problem</a:t>
            </a:r>
            <a:r>
              <a:rPr lang="en-US" b="1" dirty="0"/>
              <a:t>: </a:t>
            </a:r>
            <a:r>
              <a:rPr lang="en-US" dirty="0"/>
              <a:t>Server not “fast” enough to process your data.</a:t>
            </a:r>
          </a:p>
          <a:p>
            <a:r>
              <a:rPr lang="en-US" b="1" dirty="0">
                <a:solidFill>
                  <a:srgbClr val="00B050"/>
                </a:solidFill>
              </a:rPr>
              <a:t>Solution</a:t>
            </a:r>
            <a:r>
              <a:rPr lang="en-US" b="1" dirty="0"/>
              <a:t>: </a:t>
            </a:r>
            <a:r>
              <a:rPr lang="en-US" dirty="0"/>
              <a:t>Distribute data processing over several computers.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6462" y="5619670"/>
            <a:ext cx="654408" cy="933306"/>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1596" y="5619670"/>
            <a:ext cx="654408" cy="933306"/>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8748" y="5613459"/>
            <a:ext cx="654408" cy="933306"/>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5900" y="5613459"/>
            <a:ext cx="654408" cy="933306"/>
          </a:xfrm>
          <a:prstGeom prst="rect">
            <a:avLst/>
          </a:prstGeom>
        </p:spPr>
      </p:pic>
      <p:sp>
        <p:nvSpPr>
          <p:cNvPr id="17" name="Cross 16"/>
          <p:cNvSpPr/>
          <p:nvPr/>
        </p:nvSpPr>
        <p:spPr>
          <a:xfrm>
            <a:off x="4546289" y="5946291"/>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762029" y="5928599"/>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874887" y="5873093"/>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p:cNvSpPr/>
          <p:nvPr/>
        </p:nvSpPr>
        <p:spPr>
          <a:xfrm>
            <a:off x="3991897" y="4154608"/>
            <a:ext cx="3687096" cy="462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2" name="Flowchart: Process 21"/>
          <p:cNvSpPr/>
          <p:nvPr/>
        </p:nvSpPr>
        <p:spPr>
          <a:xfrm>
            <a:off x="3991897" y="4630360"/>
            <a:ext cx="3687096" cy="462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a:t>
            </a:r>
          </a:p>
        </p:txBody>
      </p:sp>
      <p:sp>
        <p:nvSpPr>
          <p:cNvPr id="23" name="Down Arrow 22"/>
          <p:cNvSpPr/>
          <p:nvPr/>
        </p:nvSpPr>
        <p:spPr>
          <a:xfrm>
            <a:off x="4068930" y="5186106"/>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5237908" y="5186107"/>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374469" y="5186107"/>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7384025" y="5186106"/>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42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is Designed to Use </a:t>
            </a:r>
            <a:br>
              <a:rPr lang="en-US" dirty="0"/>
            </a:br>
            <a:r>
              <a:rPr lang="en-US" b="1" i="1" dirty="0"/>
              <a:t>Commodity Hardware</a:t>
            </a:r>
          </a:p>
        </p:txBody>
      </p:sp>
      <p:sp>
        <p:nvSpPr>
          <p:cNvPr id="3" name="Content Placeholder 2"/>
          <p:cNvSpPr>
            <a:spLocks noGrp="1"/>
          </p:cNvSpPr>
          <p:nvPr>
            <p:ph idx="1"/>
          </p:nvPr>
        </p:nvSpPr>
        <p:spPr>
          <a:xfrm>
            <a:off x="838200" y="1825625"/>
            <a:ext cx="4953000" cy="4351338"/>
          </a:xfrm>
        </p:spPr>
        <p:txBody>
          <a:bodyPr/>
          <a:lstStyle/>
          <a:p>
            <a:r>
              <a:rPr lang="en-US" dirty="0"/>
              <a:t>Hadoop Hardware</a:t>
            </a:r>
          </a:p>
          <a:p>
            <a:pPr lvl="1"/>
            <a:r>
              <a:rPr lang="en-US" dirty="0"/>
              <a:t>Modular</a:t>
            </a:r>
          </a:p>
          <a:p>
            <a:pPr lvl="1"/>
            <a:r>
              <a:rPr lang="en-US" dirty="0"/>
              <a:t>Easy to add and remove nodes.</a:t>
            </a:r>
          </a:p>
          <a:p>
            <a:pPr lvl="1"/>
            <a:r>
              <a:rPr lang="en-US" dirty="0"/>
              <a:t>Failure is not only acceptable, but </a:t>
            </a:r>
            <a:r>
              <a:rPr lang="en-US" i="1" dirty="0"/>
              <a:t>expected</a:t>
            </a:r>
            <a:r>
              <a:rPr lang="en-US" dirty="0"/>
              <a:t>.</a:t>
            </a:r>
          </a:p>
          <a:p>
            <a:r>
              <a:rPr lang="en-US" dirty="0"/>
              <a:t>This is contrary to enterprise hardware</a:t>
            </a:r>
          </a:p>
          <a:p>
            <a:pPr lvl="1"/>
            <a:r>
              <a:rPr lang="en-US" dirty="0"/>
              <a:t>High-redundancy / Fault-tolerant</a:t>
            </a:r>
          </a:p>
          <a:p>
            <a:pPr lvl="1"/>
            <a:r>
              <a:rPr lang="en-US" dirty="0"/>
              <a:t>Vertical Scaling</a:t>
            </a:r>
          </a:p>
          <a:p>
            <a:pPr lvl="1"/>
            <a:r>
              <a:rPr lang="en-US" dirty="0"/>
              <a:t>Storage arrays</a:t>
            </a:r>
          </a:p>
          <a:p>
            <a:endParaRPr lang="en-US" dirty="0"/>
          </a:p>
        </p:txBody>
      </p:sp>
      <p:pic>
        <p:nvPicPr>
          <p:cNvPr id="1026" name="Picture 2" descr="http://i.i.cbsi.com/cnwk.1d/i/bto/20090401/GoogleServer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619" y="2831690"/>
            <a:ext cx="5743188" cy="31677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63147" y="5999417"/>
            <a:ext cx="5484659" cy="276999"/>
          </a:xfrm>
          <a:prstGeom prst="rect">
            <a:avLst/>
          </a:prstGeom>
          <a:noFill/>
        </p:spPr>
        <p:txBody>
          <a:bodyPr wrap="square" rtlCol="0">
            <a:spAutoFit/>
          </a:bodyPr>
          <a:lstStyle/>
          <a:p>
            <a:r>
              <a:rPr lang="en-US" sz="1200" dirty="0"/>
              <a:t>* Google Hardware spec for server source: C|NET</a:t>
            </a:r>
          </a:p>
        </p:txBody>
      </p:sp>
    </p:spTree>
    <p:extLst>
      <p:ext uri="{BB962C8B-B14F-4D97-AF65-F5344CB8AC3E}">
        <p14:creationId xmlns:p14="http://schemas.microsoft.com/office/powerpoint/2010/main" val="2598839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Summary</a:t>
            </a:r>
          </a:p>
        </p:txBody>
      </p:sp>
      <p:sp>
        <p:nvSpPr>
          <p:cNvPr id="3" name="Content Placeholder 2"/>
          <p:cNvSpPr>
            <a:spLocks noGrp="1"/>
          </p:cNvSpPr>
          <p:nvPr>
            <p:ph idx="1"/>
          </p:nvPr>
        </p:nvSpPr>
        <p:spPr/>
        <p:txBody>
          <a:bodyPr/>
          <a:lstStyle/>
          <a:p>
            <a:r>
              <a:rPr lang="en-US" dirty="0"/>
              <a:t>Based on Google’s GFS (Google File System)</a:t>
            </a:r>
          </a:p>
          <a:p>
            <a:r>
              <a:rPr lang="en-US" dirty="0"/>
              <a:t>Data Distributed over Physical Nodes</a:t>
            </a:r>
          </a:p>
          <a:p>
            <a:r>
              <a:rPr lang="en-US" dirty="0"/>
              <a:t>Designed for Failover</a:t>
            </a:r>
          </a:p>
          <a:p>
            <a:r>
              <a:rPr lang="en-US"/>
              <a:t>Data </a:t>
            </a:r>
            <a:r>
              <a:rPr lang="en-US" dirty="0"/>
              <a:t>Split into Blocks</a:t>
            </a:r>
          </a:p>
          <a:p>
            <a:r>
              <a:rPr lang="en-US" dirty="0"/>
              <a:t>Default Replication factor is 3 </a:t>
            </a:r>
          </a:p>
          <a:p>
            <a:endParaRPr lang="en-US" dirty="0"/>
          </a:p>
        </p:txBody>
      </p:sp>
    </p:spTree>
    <p:extLst>
      <p:ext uri="{BB962C8B-B14F-4D97-AF65-F5344CB8AC3E}">
        <p14:creationId xmlns:p14="http://schemas.microsoft.com/office/powerpoint/2010/main" val="4241680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734655" y="2136913"/>
            <a:ext cx="4735102" cy="1256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effectLst>
                  <a:outerShdw blurRad="38100" dist="38100" dir="2700000" algn="tl">
                    <a:srgbClr val="000000">
                      <a:alpha val="43137"/>
                    </a:srgbClr>
                  </a:outerShdw>
                </a:effectLst>
              </a:rPr>
              <a:t>Namenode</a:t>
            </a:r>
            <a:br>
              <a:rPr lang="en-US" b="1" dirty="0"/>
            </a:br>
            <a:r>
              <a:rPr lang="en-US" dirty="0">
                <a:latin typeface="Consolas" panose="020B0609020204030204" pitchFamily="49" charset="0"/>
              </a:rPr>
              <a:t>/users/</a:t>
            </a:r>
            <a:r>
              <a:rPr lang="en-US" dirty="0" err="1">
                <a:latin typeface="Consolas" panose="020B0609020204030204" pitchFamily="49" charset="0"/>
              </a:rPr>
              <a:t>deacuna</a:t>
            </a:r>
            <a:r>
              <a:rPr lang="en-US" dirty="0">
                <a:latin typeface="Consolas" panose="020B0609020204030204" pitchFamily="49" charset="0"/>
              </a:rPr>
              <a:t>/</a:t>
            </a:r>
            <a:r>
              <a:rPr lang="en-US" dirty="0" err="1">
                <a:latin typeface="Consolas" panose="020B0609020204030204" pitchFamily="49" charset="0"/>
              </a:rPr>
              <a:t>data.csv</a:t>
            </a:r>
            <a:br>
              <a:rPr lang="en-US" dirty="0">
                <a:latin typeface="Consolas" panose="020B0609020204030204" pitchFamily="49" charset="0"/>
              </a:rPr>
            </a:br>
            <a:endParaRPr lang="en-US" dirty="0"/>
          </a:p>
        </p:txBody>
      </p:sp>
      <p:sp>
        <p:nvSpPr>
          <p:cNvPr id="25" name="Down Arrow 24"/>
          <p:cNvSpPr/>
          <p:nvPr/>
        </p:nvSpPr>
        <p:spPr>
          <a:xfrm>
            <a:off x="7087527" y="1568182"/>
            <a:ext cx="337930" cy="47811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6" name="TextBox 25"/>
          <p:cNvSpPr txBox="1"/>
          <p:nvPr/>
        </p:nvSpPr>
        <p:spPr>
          <a:xfrm>
            <a:off x="7428676" y="1568182"/>
            <a:ext cx="3331974" cy="646331"/>
          </a:xfrm>
          <a:prstGeom prst="rect">
            <a:avLst/>
          </a:prstGeom>
          <a:noFill/>
        </p:spPr>
        <p:txBody>
          <a:bodyPr wrap="square" rtlCol="0">
            <a:spAutoFit/>
          </a:bodyPr>
          <a:lstStyle/>
          <a:p>
            <a:r>
              <a:rPr lang="en-US" dirty="0">
                <a:latin typeface="Consolas" panose="020B0609020204030204" pitchFamily="49" charset="0"/>
              </a:rPr>
              <a:t>$ </a:t>
            </a:r>
            <a:r>
              <a:rPr lang="en-US" dirty="0" err="1">
                <a:latin typeface="Consolas" panose="020B0609020204030204" pitchFamily="49" charset="0"/>
              </a:rPr>
              <a:t>hdfs</a:t>
            </a:r>
            <a:r>
              <a:rPr lang="en-US" dirty="0">
                <a:latin typeface="Consolas" panose="020B0609020204030204" pitchFamily="49" charset="0"/>
              </a:rPr>
              <a:t> </a:t>
            </a:r>
            <a:r>
              <a:rPr lang="en-US" dirty="0" err="1">
                <a:latin typeface="Consolas" panose="020B0609020204030204" pitchFamily="49" charset="0"/>
              </a:rPr>
              <a:t>dfs</a:t>
            </a:r>
            <a:r>
              <a:rPr lang="en-US" dirty="0">
                <a:latin typeface="Consolas" panose="020B0609020204030204" pitchFamily="49" charset="0"/>
              </a:rPr>
              <a:t> –put data.csv</a:t>
            </a:r>
          </a:p>
          <a:p>
            <a:endParaRPr lang="en-US" dirty="0"/>
          </a:p>
        </p:txBody>
      </p:sp>
      <p:sp>
        <p:nvSpPr>
          <p:cNvPr id="27" name="Rounded Rectangle 26"/>
          <p:cNvSpPr/>
          <p:nvPr/>
        </p:nvSpPr>
        <p:spPr>
          <a:xfrm>
            <a:off x="6734655" y="4200025"/>
            <a:ext cx="1501741" cy="9605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ounded Rectangle 27"/>
          <p:cNvSpPr/>
          <p:nvPr/>
        </p:nvSpPr>
        <p:spPr>
          <a:xfrm>
            <a:off x="8326623" y="4200024"/>
            <a:ext cx="1511592" cy="9605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ounded Rectangle 28"/>
          <p:cNvSpPr/>
          <p:nvPr/>
        </p:nvSpPr>
        <p:spPr>
          <a:xfrm>
            <a:off x="9928442" y="4200023"/>
            <a:ext cx="1509538" cy="9605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ounded Rectangle 29"/>
          <p:cNvSpPr/>
          <p:nvPr/>
        </p:nvSpPr>
        <p:spPr>
          <a:xfrm>
            <a:off x="6734655" y="5515650"/>
            <a:ext cx="1501741" cy="958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ounded Rectangle 30"/>
          <p:cNvSpPr/>
          <p:nvPr/>
        </p:nvSpPr>
        <p:spPr>
          <a:xfrm>
            <a:off x="8352207" y="5508899"/>
            <a:ext cx="1486008" cy="958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ounded Rectangle 31"/>
          <p:cNvSpPr/>
          <p:nvPr/>
        </p:nvSpPr>
        <p:spPr>
          <a:xfrm>
            <a:off x="9954026" y="5515650"/>
            <a:ext cx="1483954" cy="958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8" name="Rectangle 47"/>
          <p:cNvSpPr/>
          <p:nvPr/>
        </p:nvSpPr>
        <p:spPr>
          <a:xfrm>
            <a:off x="6734656" y="5139567"/>
            <a:ext cx="4703324" cy="369332"/>
          </a:xfrm>
          <a:prstGeom prst="rect">
            <a:avLst/>
          </a:prstGeom>
        </p:spPr>
        <p:txBody>
          <a:bodyPr wrap="square">
            <a:spAutoFit/>
          </a:bodyPr>
          <a:lstStyle/>
          <a:p>
            <a:pPr algn="ctr"/>
            <a:r>
              <a:rPr lang="en-US" b="1" dirty="0">
                <a:effectLst>
                  <a:outerShdw blurRad="38100" dist="38100" dir="2700000" algn="tl">
                    <a:srgbClr val="000000">
                      <a:alpha val="43137"/>
                    </a:srgbClr>
                  </a:outerShdw>
                </a:effectLst>
              </a:rPr>
              <a:t>Datanodes</a:t>
            </a:r>
          </a:p>
        </p:txBody>
      </p:sp>
      <p:sp>
        <p:nvSpPr>
          <p:cNvPr id="49" name="Down Arrow 48"/>
          <p:cNvSpPr/>
          <p:nvPr/>
        </p:nvSpPr>
        <p:spPr>
          <a:xfrm>
            <a:off x="10760650" y="1570153"/>
            <a:ext cx="337930" cy="47811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0" name="Rectangle 49"/>
          <p:cNvSpPr/>
          <p:nvPr/>
        </p:nvSpPr>
        <p:spPr>
          <a:xfrm>
            <a:off x="6734655" y="888950"/>
            <a:ext cx="4735102" cy="560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effectLst>
                  <a:outerShdw blurRad="38100" dist="38100" dir="2700000" algn="tl">
                    <a:srgbClr val="000000">
                      <a:alpha val="43137"/>
                    </a:srgbClr>
                  </a:outerShdw>
                </a:effectLst>
              </a:rPr>
              <a:t>File:</a:t>
            </a:r>
            <a:r>
              <a:rPr lang="en-US" b="1" dirty="0"/>
              <a:t> </a:t>
            </a:r>
            <a:r>
              <a:rPr lang="en-US" dirty="0"/>
              <a:t>data.csv</a:t>
            </a:r>
          </a:p>
        </p:txBody>
      </p:sp>
      <p:sp>
        <p:nvSpPr>
          <p:cNvPr id="51" name="Down Arrow 50"/>
          <p:cNvSpPr/>
          <p:nvPr/>
        </p:nvSpPr>
        <p:spPr>
          <a:xfrm rot="2968275">
            <a:off x="7611262" y="3362237"/>
            <a:ext cx="337930" cy="91140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Down Arrow 51"/>
          <p:cNvSpPr/>
          <p:nvPr/>
        </p:nvSpPr>
        <p:spPr>
          <a:xfrm rot="18781740">
            <a:off x="9867532" y="3365386"/>
            <a:ext cx="337930" cy="91140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3" name="Down Arrow 52"/>
          <p:cNvSpPr/>
          <p:nvPr/>
        </p:nvSpPr>
        <p:spPr>
          <a:xfrm>
            <a:off x="8717214" y="3476760"/>
            <a:ext cx="337930" cy="70280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 name="Rectangle 17"/>
          <p:cNvSpPr/>
          <p:nvPr/>
        </p:nvSpPr>
        <p:spPr>
          <a:xfrm>
            <a:off x="10540058" y="5631759"/>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19" name="Rectangle 18"/>
          <p:cNvSpPr/>
          <p:nvPr/>
        </p:nvSpPr>
        <p:spPr>
          <a:xfrm>
            <a:off x="8457766" y="4275855"/>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p>
        </p:txBody>
      </p:sp>
      <p:sp>
        <p:nvSpPr>
          <p:cNvPr id="20" name="Rectangle 19"/>
          <p:cNvSpPr/>
          <p:nvPr/>
        </p:nvSpPr>
        <p:spPr>
          <a:xfrm>
            <a:off x="7341681" y="4282169"/>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21" name="Rectangle 20"/>
          <p:cNvSpPr/>
          <p:nvPr/>
        </p:nvSpPr>
        <p:spPr>
          <a:xfrm>
            <a:off x="8939724" y="5598546"/>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
        <p:nvSpPr>
          <p:cNvPr id="54" name="Rectangle 53"/>
          <p:cNvSpPr/>
          <p:nvPr/>
        </p:nvSpPr>
        <p:spPr>
          <a:xfrm>
            <a:off x="8176050" y="2957302"/>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5" name="Rectangle 54"/>
          <p:cNvSpPr/>
          <p:nvPr/>
        </p:nvSpPr>
        <p:spPr>
          <a:xfrm>
            <a:off x="8589352" y="2957302"/>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p>
        </p:txBody>
      </p:sp>
      <p:sp>
        <p:nvSpPr>
          <p:cNvPr id="56" name="Rectangle 55"/>
          <p:cNvSpPr/>
          <p:nvPr/>
        </p:nvSpPr>
        <p:spPr>
          <a:xfrm>
            <a:off x="9002654" y="2957302"/>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57" name="Rectangle 56"/>
          <p:cNvSpPr/>
          <p:nvPr/>
        </p:nvSpPr>
        <p:spPr>
          <a:xfrm>
            <a:off x="9415956" y="2957302"/>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
        <p:nvSpPr>
          <p:cNvPr id="58" name="Rectangle 57"/>
          <p:cNvSpPr/>
          <p:nvPr/>
        </p:nvSpPr>
        <p:spPr>
          <a:xfrm>
            <a:off x="6881548" y="4275792"/>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9" name="Rectangle 58"/>
          <p:cNvSpPr/>
          <p:nvPr/>
        </p:nvSpPr>
        <p:spPr>
          <a:xfrm>
            <a:off x="10541680" y="4292666"/>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p>
        </p:txBody>
      </p:sp>
      <p:sp>
        <p:nvSpPr>
          <p:cNvPr id="60" name="Rectangle 59"/>
          <p:cNvSpPr/>
          <p:nvPr/>
        </p:nvSpPr>
        <p:spPr>
          <a:xfrm>
            <a:off x="7357173" y="5586356"/>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61" name="Rectangle 60"/>
          <p:cNvSpPr/>
          <p:nvPr/>
        </p:nvSpPr>
        <p:spPr>
          <a:xfrm>
            <a:off x="6881198" y="5585238"/>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
        <p:nvSpPr>
          <p:cNvPr id="62" name="Rectangle 61"/>
          <p:cNvSpPr/>
          <p:nvPr/>
        </p:nvSpPr>
        <p:spPr>
          <a:xfrm>
            <a:off x="8471473" y="5600714"/>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3" name="Rectangle 62"/>
          <p:cNvSpPr/>
          <p:nvPr/>
        </p:nvSpPr>
        <p:spPr>
          <a:xfrm>
            <a:off x="10063168" y="5631579"/>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p>
        </p:txBody>
      </p:sp>
      <p:sp>
        <p:nvSpPr>
          <p:cNvPr id="64" name="Rectangle 63"/>
          <p:cNvSpPr/>
          <p:nvPr/>
        </p:nvSpPr>
        <p:spPr>
          <a:xfrm>
            <a:off x="10063168" y="4297247"/>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65" name="Rectangle 64"/>
          <p:cNvSpPr/>
          <p:nvPr/>
        </p:nvSpPr>
        <p:spPr>
          <a:xfrm>
            <a:off x="8934298" y="4271378"/>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
        <p:nvSpPr>
          <p:cNvPr id="67" name="Rectangle 66"/>
          <p:cNvSpPr/>
          <p:nvPr/>
        </p:nvSpPr>
        <p:spPr>
          <a:xfrm>
            <a:off x="3349197"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68" name="Rectangle 67"/>
          <p:cNvSpPr/>
          <p:nvPr/>
        </p:nvSpPr>
        <p:spPr>
          <a:xfrm>
            <a:off x="3762499"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69" name="Rectangle 68"/>
          <p:cNvSpPr/>
          <p:nvPr/>
        </p:nvSpPr>
        <p:spPr>
          <a:xfrm>
            <a:off x="4175801"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70" name="Rectangle 69"/>
          <p:cNvSpPr/>
          <p:nvPr/>
        </p:nvSpPr>
        <p:spPr>
          <a:xfrm>
            <a:off x="4589103"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71" name="Rounded Rectangular Callout 70"/>
          <p:cNvSpPr/>
          <p:nvPr/>
        </p:nvSpPr>
        <p:spPr>
          <a:xfrm>
            <a:off x="2484967" y="2214513"/>
            <a:ext cx="3329424" cy="3873946"/>
          </a:xfrm>
          <a:prstGeom prst="wedgeRoundRectCallout">
            <a:avLst>
              <a:gd name="adj1" fmla="val 76146"/>
              <a:gd name="adj2" fmla="val -28903"/>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err="1">
                <a:solidFill>
                  <a:schemeClr val="tx1"/>
                </a:solidFill>
                <a:effectLst>
                  <a:outerShdw blurRad="38100" dist="38100" dir="2700000" algn="tl">
                    <a:srgbClr val="000000">
                      <a:alpha val="43137"/>
                    </a:srgbClr>
                  </a:outerShdw>
                </a:effectLst>
              </a:rPr>
              <a:t>Namenode</a:t>
            </a:r>
            <a:r>
              <a:rPr lang="en-US" b="1" dirty="0">
                <a:solidFill>
                  <a:schemeClr val="tx1"/>
                </a:solidFill>
                <a:effectLst>
                  <a:outerShdw blurRad="38100" dist="38100" dir="2700000" algn="tl">
                    <a:srgbClr val="000000">
                      <a:alpha val="43137"/>
                    </a:srgbClr>
                  </a:outerShdw>
                </a:effectLst>
              </a:rPr>
              <a:t> – responsible for managing file data on the cluster: </a:t>
            </a:r>
          </a:p>
          <a:p>
            <a:r>
              <a:rPr lang="en-US" dirty="0">
                <a:solidFill>
                  <a:schemeClr val="tx1"/>
                </a:solidFill>
              </a:rPr>
              <a:t>2) Splits the file into 128MB blocks (size can be changed).</a:t>
            </a:r>
          </a:p>
          <a:p>
            <a:r>
              <a:rPr lang="en-US" dirty="0">
                <a:solidFill>
                  <a:schemeClr val="tx1"/>
                </a:solidFill>
              </a:rPr>
              <a:t>3) Writes each block to a separate Datanode.</a:t>
            </a:r>
          </a:p>
          <a:p>
            <a:r>
              <a:rPr lang="en-US" dirty="0">
                <a:solidFill>
                  <a:schemeClr val="tx1"/>
                </a:solidFill>
              </a:rPr>
              <a:t>4) Replicates each block a number of times (default is 3).</a:t>
            </a:r>
          </a:p>
          <a:p>
            <a:r>
              <a:rPr lang="en-US" dirty="0">
                <a:solidFill>
                  <a:schemeClr val="tx1"/>
                </a:solidFill>
              </a:rPr>
              <a:t>5) Keeps track of which nodes contain each block in the file.</a:t>
            </a:r>
          </a:p>
          <a:p>
            <a:pPr algn="ctr"/>
            <a:endParaRPr lang="en-US" dirty="0">
              <a:solidFill>
                <a:schemeClr val="tx1"/>
              </a:solidFill>
            </a:endParaRPr>
          </a:p>
        </p:txBody>
      </p:sp>
      <p:sp>
        <p:nvSpPr>
          <p:cNvPr id="74" name="Rounded Rectangular Callout 73"/>
          <p:cNvSpPr/>
          <p:nvPr/>
        </p:nvSpPr>
        <p:spPr>
          <a:xfrm>
            <a:off x="2599621" y="769541"/>
            <a:ext cx="3214770" cy="1174131"/>
          </a:xfrm>
          <a:prstGeom prst="wedgeRoundRectCallout">
            <a:avLst>
              <a:gd name="adj1" fmla="val 74600"/>
              <a:gd name="adj2" fmla="val -18406"/>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a:solidFill>
                  <a:schemeClr val="tx1"/>
                </a:solidFill>
                <a:effectLst>
                  <a:outerShdw blurRad="38100" dist="38100" dir="2700000" algn="tl">
                    <a:srgbClr val="000000">
                      <a:alpha val="43137"/>
                    </a:srgbClr>
                  </a:outerShdw>
                </a:effectLst>
              </a:rPr>
              <a:t>Client: </a:t>
            </a:r>
          </a:p>
          <a:p>
            <a:r>
              <a:rPr lang="en-US" dirty="0">
                <a:solidFill>
                  <a:schemeClr val="tx1"/>
                </a:solidFill>
              </a:rPr>
              <a:t>1) Issues command to write data.csv file to HDFS</a:t>
            </a:r>
          </a:p>
        </p:txBody>
      </p:sp>
      <p:sp>
        <p:nvSpPr>
          <p:cNvPr id="2" name="Title 1"/>
          <p:cNvSpPr>
            <a:spLocks noGrp="1"/>
          </p:cNvSpPr>
          <p:nvPr>
            <p:ph type="title"/>
          </p:nvPr>
        </p:nvSpPr>
        <p:spPr>
          <a:xfrm>
            <a:off x="365760" y="365125"/>
            <a:ext cx="2230642" cy="3690508"/>
          </a:xfrm>
        </p:spPr>
        <p:txBody>
          <a:bodyPr>
            <a:normAutofit/>
          </a:bodyPr>
          <a:lstStyle/>
          <a:p>
            <a:r>
              <a:rPr lang="en-US" sz="5400" dirty="0"/>
              <a:t>HDFS</a:t>
            </a:r>
            <a:br>
              <a:rPr lang="en-US" sz="5400" dirty="0"/>
            </a:br>
            <a:r>
              <a:rPr lang="en-US" dirty="0"/>
              <a:t>At Work</a:t>
            </a:r>
            <a:br>
              <a:rPr lang="en-US" sz="5400" dirty="0"/>
            </a:br>
            <a:endParaRPr lang="en-US" sz="5400" dirty="0"/>
          </a:p>
        </p:txBody>
      </p:sp>
    </p:spTree>
    <p:extLst>
      <p:ext uri="{BB962C8B-B14F-4D97-AF65-F5344CB8AC3E}">
        <p14:creationId xmlns:p14="http://schemas.microsoft.com/office/powerpoint/2010/main" val="307913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The Hadoop Ecosystem: </a:t>
            </a:r>
            <a:r>
              <a:rPr lang="en-US" dirty="0"/>
              <a:t>Open Source Tools</a:t>
            </a:r>
          </a:p>
        </p:txBody>
      </p:sp>
      <p:pic>
        <p:nvPicPr>
          <p:cNvPr id="20" name="Picture 19" descr="pig_ope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61" y="2003963"/>
            <a:ext cx="1989206" cy="1326137"/>
          </a:xfrm>
          <a:prstGeom prst="rect">
            <a:avLst/>
          </a:prstGeom>
        </p:spPr>
      </p:pic>
      <p:pic>
        <p:nvPicPr>
          <p:cNvPr id="21" name="Picture 3" descr="hive_logo_mediu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0331" y="3308089"/>
            <a:ext cx="1498600" cy="138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21" descr="hbase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5009" y="5064637"/>
            <a:ext cx="2194667" cy="542502"/>
          </a:xfrm>
          <a:prstGeom prst="rect">
            <a:avLst/>
          </a:prstGeom>
        </p:spPr>
      </p:pic>
      <p:pic>
        <p:nvPicPr>
          <p:cNvPr id="23" name="Picture 22" descr="mantle-mahou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6327" y="5589333"/>
            <a:ext cx="3295158" cy="1297509"/>
          </a:xfrm>
          <a:prstGeom prst="rect">
            <a:avLst/>
          </a:prstGeom>
        </p:spPr>
      </p:pic>
      <p:pic>
        <p:nvPicPr>
          <p:cNvPr id="24" name="Picture 23" descr="zookeeper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1684" y="4798356"/>
            <a:ext cx="1269822" cy="1806776"/>
          </a:xfrm>
          <a:prstGeom prst="rect">
            <a:avLst/>
          </a:prstGeom>
        </p:spPr>
      </p:pic>
      <p:pic>
        <p:nvPicPr>
          <p:cNvPr id="25" name="Picture 24" descr="apache-ambari-project.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73" y="1927384"/>
            <a:ext cx="2576910" cy="773073"/>
          </a:xfrm>
          <a:prstGeom prst="rect">
            <a:avLst/>
          </a:prstGeom>
        </p:spPr>
      </p:pic>
      <p:pic>
        <p:nvPicPr>
          <p:cNvPr id="26" name="Picture 25" descr="oozie_200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87648" y="2716966"/>
            <a:ext cx="2540000" cy="596900"/>
          </a:xfrm>
          <a:prstGeom prst="rect">
            <a:avLst/>
          </a:prstGeom>
        </p:spPr>
      </p:pic>
      <p:pic>
        <p:nvPicPr>
          <p:cNvPr id="27" name="Picture 26" descr="sqoop-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40359" y="3607192"/>
            <a:ext cx="1917700" cy="584200"/>
          </a:xfrm>
          <a:prstGeom prst="rect">
            <a:avLst/>
          </a:prstGeom>
        </p:spPr>
      </p:pic>
      <p:pic>
        <p:nvPicPr>
          <p:cNvPr id="28" name="Picture 27" descr="flume-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00063" y="4643279"/>
            <a:ext cx="1710357" cy="1710357"/>
          </a:xfrm>
          <a:prstGeom prst="rect">
            <a:avLst/>
          </a:prstGeom>
        </p:spPr>
      </p:pic>
      <p:grpSp>
        <p:nvGrpSpPr>
          <p:cNvPr id="29" name="Group 28"/>
          <p:cNvGrpSpPr/>
          <p:nvPr/>
        </p:nvGrpSpPr>
        <p:grpSpPr>
          <a:xfrm>
            <a:off x="4708303" y="2766140"/>
            <a:ext cx="2767606" cy="1795049"/>
            <a:chOff x="3032993" y="2820389"/>
            <a:chExt cx="2767606" cy="1795049"/>
          </a:xfrm>
        </p:grpSpPr>
        <p:sp>
          <p:nvSpPr>
            <p:cNvPr id="30" name="Rectangle 29"/>
            <p:cNvSpPr/>
            <p:nvPr/>
          </p:nvSpPr>
          <p:spPr>
            <a:xfrm>
              <a:off x="3032993" y="2992143"/>
              <a:ext cx="2767606" cy="1623295"/>
            </a:xfrm>
            <a:prstGeom prst="rect">
              <a:avLst/>
            </a:prstGeom>
            <a:solidFill>
              <a:srgbClr val="FFFFFF"/>
            </a:solidFill>
            <a:ln w="85725" cap="flat" cmpd="sng" algn="ctr">
              <a:solidFill>
                <a:srgbClr val="244A58"/>
              </a:solidFill>
              <a:prstDash val="solid"/>
              <a:miter lim="800000"/>
            </a:ln>
            <a:effectLst/>
          </p:spPr>
          <p:txBody>
            <a:bodyPr rtlCol="0" anchor="ctr"/>
            <a:lstStyle/>
            <a:p>
              <a:pPr algn="ctr" defTabSz="908096">
                <a:defRPr/>
              </a:pPr>
              <a:endParaRPr lang="en-US" kern="0" dirty="0">
                <a:ln w="57150" cmpd="sng">
                  <a:solidFill>
                    <a:srgbClr val="7EB606"/>
                  </a:solidFill>
                </a:ln>
                <a:solidFill>
                  <a:srgbClr val="467F1A"/>
                </a:solidFill>
                <a:latin typeface="Calibri"/>
              </a:endParaRPr>
            </a:p>
          </p:txBody>
        </p:sp>
        <p:pic>
          <p:nvPicPr>
            <p:cNvPr id="31" name="Picture 30" descr="HWX_Elephant_Blue.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64249" y="2820389"/>
              <a:ext cx="1524051" cy="1524051"/>
            </a:xfrm>
            <a:prstGeom prst="rect">
              <a:avLst/>
            </a:prstGeom>
          </p:spPr>
        </p:pic>
        <p:sp>
          <p:nvSpPr>
            <p:cNvPr id="32" name="TextBox 31"/>
            <p:cNvSpPr txBox="1"/>
            <p:nvPr/>
          </p:nvSpPr>
          <p:spPr>
            <a:xfrm>
              <a:off x="3987436" y="4160528"/>
              <a:ext cx="925065" cy="369332"/>
            </a:xfrm>
            <a:prstGeom prst="rect">
              <a:avLst/>
            </a:prstGeom>
            <a:noFill/>
          </p:spPr>
          <p:txBody>
            <a:bodyPr wrap="none" rtlCol="0">
              <a:spAutoFit/>
            </a:bodyPr>
            <a:lstStyle/>
            <a:p>
              <a:pPr algn="ctr" defTabSz="908096">
                <a:defRPr/>
              </a:pPr>
              <a:r>
                <a:rPr lang="en-US" kern="0" dirty="0">
                  <a:solidFill>
                    <a:sysClr val="windowText" lastClr="000000"/>
                  </a:solidFill>
                </a:rPr>
                <a:t>Hadoop</a:t>
              </a:r>
            </a:p>
          </p:txBody>
        </p:sp>
      </p:grpSp>
      <p:pic>
        <p:nvPicPr>
          <p:cNvPr id="33" name="Picture 32"/>
          <p:cNvPicPr>
            <a:picLocks noChangeAspect="1"/>
          </p:cNvPicPr>
          <p:nvPr/>
        </p:nvPicPr>
        <p:blipFill>
          <a:blip r:embed="rId13"/>
          <a:stretch>
            <a:fillRect/>
          </a:stretch>
        </p:blipFill>
        <p:spPr>
          <a:xfrm>
            <a:off x="5823310" y="1670207"/>
            <a:ext cx="3305198" cy="953578"/>
          </a:xfrm>
          <a:prstGeom prst="rect">
            <a:avLst/>
          </a:prstGeom>
        </p:spPr>
      </p:pic>
      <p:pic>
        <p:nvPicPr>
          <p:cNvPr id="34" name="Picture 33"/>
          <p:cNvPicPr>
            <a:picLocks noChangeAspect="1"/>
          </p:cNvPicPr>
          <p:nvPr/>
        </p:nvPicPr>
        <p:blipFill>
          <a:blip r:embed="rId14"/>
          <a:stretch>
            <a:fillRect/>
          </a:stretch>
        </p:blipFill>
        <p:spPr>
          <a:xfrm>
            <a:off x="493697" y="5920414"/>
            <a:ext cx="2679332" cy="684718"/>
          </a:xfrm>
          <a:prstGeom prst="rect">
            <a:avLst/>
          </a:prstGeom>
        </p:spPr>
      </p:pic>
      <p:pic>
        <p:nvPicPr>
          <p:cNvPr id="35" name="Picture 34"/>
          <p:cNvPicPr>
            <a:picLocks noChangeAspect="1"/>
          </p:cNvPicPr>
          <p:nvPr/>
        </p:nvPicPr>
        <p:blipFill>
          <a:blip r:embed="rId15"/>
          <a:stretch>
            <a:fillRect/>
          </a:stretch>
        </p:blipFill>
        <p:spPr>
          <a:xfrm>
            <a:off x="9858059" y="3702153"/>
            <a:ext cx="2133521" cy="1176075"/>
          </a:xfrm>
          <a:prstGeom prst="rect">
            <a:avLst/>
          </a:prstGeom>
        </p:spPr>
      </p:pic>
      <p:pic>
        <p:nvPicPr>
          <p:cNvPr id="2" name="Picture 1"/>
          <p:cNvPicPr>
            <a:picLocks noChangeAspect="1"/>
          </p:cNvPicPr>
          <p:nvPr/>
        </p:nvPicPr>
        <p:blipFill>
          <a:blip r:embed="rId16"/>
          <a:stretch>
            <a:fillRect/>
          </a:stretch>
        </p:blipFill>
        <p:spPr>
          <a:xfrm>
            <a:off x="10224635" y="5323964"/>
            <a:ext cx="1744644" cy="1192900"/>
          </a:xfrm>
          <a:prstGeom prst="rect">
            <a:avLst/>
          </a:prstGeom>
        </p:spPr>
      </p:pic>
      <p:pic>
        <p:nvPicPr>
          <p:cNvPr id="4" name="Picture 3"/>
          <p:cNvPicPr>
            <a:picLocks noChangeAspect="1"/>
          </p:cNvPicPr>
          <p:nvPr/>
        </p:nvPicPr>
        <p:blipFill>
          <a:blip r:embed="rId17"/>
          <a:stretch>
            <a:fillRect/>
          </a:stretch>
        </p:blipFill>
        <p:spPr>
          <a:xfrm>
            <a:off x="398935" y="3780192"/>
            <a:ext cx="1499395" cy="780935"/>
          </a:xfrm>
          <a:prstGeom prst="rect">
            <a:avLst/>
          </a:prstGeom>
        </p:spPr>
      </p:pic>
      <p:sp>
        <p:nvSpPr>
          <p:cNvPr id="5" name="TextBox 4"/>
          <p:cNvSpPr txBox="1"/>
          <p:nvPr/>
        </p:nvSpPr>
        <p:spPr>
          <a:xfrm>
            <a:off x="4945168" y="4867980"/>
            <a:ext cx="1171988" cy="646331"/>
          </a:xfrm>
          <a:prstGeom prst="rect">
            <a:avLst/>
          </a:prstGeom>
          <a:noFill/>
        </p:spPr>
        <p:txBody>
          <a:bodyPr wrap="none" rtlCol="0">
            <a:spAutoFit/>
          </a:bodyPr>
          <a:lstStyle/>
          <a:p>
            <a:r>
              <a:rPr lang="en-US" sz="3600" dirty="0">
                <a:solidFill>
                  <a:schemeClr val="accent5"/>
                </a:solidFill>
              </a:rPr>
              <a:t>HDFS</a:t>
            </a:r>
            <a:endParaRPr lang="en-US" dirty="0">
              <a:solidFill>
                <a:schemeClr val="accent5"/>
              </a:solidFill>
            </a:endParaRPr>
          </a:p>
        </p:txBody>
      </p:sp>
    </p:spTree>
    <p:extLst>
      <p:ext uri="{BB962C8B-B14F-4D97-AF65-F5344CB8AC3E}">
        <p14:creationId xmlns:p14="http://schemas.microsoft.com/office/powerpoint/2010/main" val="1554693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55651"/>
            <a:ext cx="10515600" cy="1906824"/>
          </a:xfrm>
          <a:noFill/>
        </p:spPr>
        <p:txBody>
          <a:bodyPr>
            <a:normAutofit/>
          </a:bodyPr>
          <a:lstStyle/>
          <a:p>
            <a:r>
              <a:rPr lang="en-US" sz="6600" dirty="0"/>
              <a:t>How Does Hadoop Store, Process and Manage Big Data?</a:t>
            </a:r>
          </a:p>
        </p:txBody>
      </p:sp>
    </p:spTree>
    <p:extLst>
      <p:ext uri="{BB962C8B-B14F-4D97-AF65-F5344CB8AC3E}">
        <p14:creationId xmlns:p14="http://schemas.microsoft.com/office/powerpoint/2010/main" val="158612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dirty="0"/>
              <a:t>Hadoop Clusters – HDFS &amp; YARN</a:t>
            </a:r>
          </a:p>
        </p:txBody>
      </p:sp>
      <p:sp>
        <p:nvSpPr>
          <p:cNvPr id="5" name="Content Placeholder 4"/>
          <p:cNvSpPr>
            <a:spLocks noGrp="1"/>
          </p:cNvSpPr>
          <p:nvPr>
            <p:ph idx="1"/>
          </p:nvPr>
        </p:nvSpPr>
        <p:spPr>
          <a:xfrm>
            <a:off x="496110" y="1825624"/>
            <a:ext cx="4464509" cy="4582795"/>
          </a:xfrm>
        </p:spPr>
        <p:txBody>
          <a:bodyPr>
            <a:normAutofit/>
          </a:bodyPr>
          <a:lstStyle/>
          <a:p>
            <a:r>
              <a:rPr lang="en-US" sz="3000" dirty="0"/>
              <a:t>3 HDFS Node Types:</a:t>
            </a:r>
          </a:p>
          <a:p>
            <a:pPr marL="971550" lvl="1" indent="-514350">
              <a:buFont typeface="+mj-lt"/>
              <a:buAutoNum type="arabicPeriod"/>
            </a:pPr>
            <a:r>
              <a:rPr lang="en-US" sz="2600" dirty="0"/>
              <a:t>Name Node:</a:t>
            </a:r>
          </a:p>
          <a:p>
            <a:pPr marL="971550" lvl="1" indent="-514350">
              <a:buFont typeface="+mj-lt"/>
              <a:buAutoNum type="arabicPeriod"/>
            </a:pPr>
            <a:r>
              <a:rPr lang="en-US" sz="2600" dirty="0"/>
              <a:t>Data Node</a:t>
            </a:r>
          </a:p>
          <a:p>
            <a:pPr marL="971550" lvl="1" indent="-514350">
              <a:buFont typeface="+mj-lt"/>
              <a:buAutoNum type="arabicPeriod"/>
            </a:pPr>
            <a:r>
              <a:rPr lang="en-US" sz="2600" dirty="0"/>
              <a:t>HDFS Client</a:t>
            </a:r>
          </a:p>
          <a:p>
            <a:r>
              <a:rPr lang="en-US" sz="3000" dirty="0"/>
              <a:t>3 YARN Node Types</a:t>
            </a:r>
          </a:p>
          <a:p>
            <a:pPr marL="971550" lvl="1" indent="-514350">
              <a:buFont typeface="+mj-lt"/>
              <a:buAutoNum type="arabicPeriod"/>
            </a:pPr>
            <a:r>
              <a:rPr lang="en-US" sz="3000" dirty="0"/>
              <a:t>Resource Manager</a:t>
            </a:r>
          </a:p>
          <a:p>
            <a:pPr marL="971550" lvl="1" indent="-514350">
              <a:buFont typeface="+mj-lt"/>
              <a:buAutoNum type="arabicPeriod"/>
            </a:pPr>
            <a:r>
              <a:rPr lang="en-US" sz="3000" dirty="0"/>
              <a:t>Node Manager</a:t>
            </a:r>
          </a:p>
          <a:p>
            <a:pPr marL="971550" lvl="1" indent="-514350">
              <a:buFont typeface="+mj-lt"/>
              <a:buAutoNum type="arabicPeriod"/>
            </a:pPr>
            <a:r>
              <a:rPr lang="en-US" sz="3000" dirty="0"/>
              <a:t>YARN Client </a:t>
            </a:r>
          </a:p>
          <a:p>
            <a:pPr lvl="1"/>
            <a:endParaRPr lang="en-US" sz="2800" dirty="0"/>
          </a:p>
        </p:txBody>
      </p:sp>
      <p:pic>
        <p:nvPicPr>
          <p:cNvPr id="7" name="Picture 6">
            <a:extLst>
              <a:ext uri="{FF2B5EF4-FFF2-40B4-BE49-F238E27FC236}">
                <a16:creationId xmlns:a16="http://schemas.microsoft.com/office/drawing/2014/main" id="{E192AD8A-E408-40A1-8C96-DBB0A4F230B6}"/>
              </a:ext>
            </a:extLst>
          </p:cNvPr>
          <p:cNvPicPr>
            <a:picLocks noChangeAspect="1"/>
          </p:cNvPicPr>
          <p:nvPr/>
        </p:nvPicPr>
        <p:blipFill>
          <a:blip r:embed="rId2"/>
          <a:stretch>
            <a:fillRect/>
          </a:stretch>
        </p:blipFill>
        <p:spPr>
          <a:xfrm>
            <a:off x="4446707" y="2019300"/>
            <a:ext cx="7465522" cy="3634740"/>
          </a:xfrm>
          <a:prstGeom prst="rect">
            <a:avLst/>
          </a:prstGeom>
        </p:spPr>
      </p:pic>
    </p:spTree>
    <p:extLst>
      <p:ext uri="{BB962C8B-B14F-4D97-AF65-F5344CB8AC3E}">
        <p14:creationId xmlns:p14="http://schemas.microsoft.com/office/powerpoint/2010/main" val="1084156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HDFS: Hadoop Distributed File System </a:t>
            </a:r>
          </a:p>
        </p:txBody>
      </p:sp>
      <p:sp>
        <p:nvSpPr>
          <p:cNvPr id="5" name="Content Placeholder 4"/>
          <p:cNvSpPr>
            <a:spLocks noGrp="1"/>
          </p:cNvSpPr>
          <p:nvPr>
            <p:ph idx="1"/>
          </p:nvPr>
        </p:nvSpPr>
        <p:spPr>
          <a:xfrm>
            <a:off x="496111" y="1690688"/>
            <a:ext cx="4434030" cy="4717731"/>
          </a:xfrm>
        </p:spPr>
        <p:txBody>
          <a:bodyPr>
            <a:normAutofit fontScale="77500" lnSpcReduction="20000"/>
          </a:bodyPr>
          <a:lstStyle/>
          <a:p>
            <a:r>
              <a:rPr lang="en-US" b="1" dirty="0"/>
              <a:t>Name Node</a:t>
            </a:r>
            <a:r>
              <a:rPr lang="en-US" dirty="0"/>
              <a:t>: Maintains metadata for files stored on the data nodes. </a:t>
            </a:r>
            <a:r>
              <a:rPr lang="en-US" b="1" dirty="0"/>
              <a:t>Data Node</a:t>
            </a:r>
            <a:r>
              <a:rPr lang="en-US" dirty="0"/>
              <a:t>: Implements distributed file services – file is distributed across machines in the cluster</a:t>
            </a:r>
          </a:p>
          <a:p>
            <a:r>
              <a:rPr lang="en-US" b="1" dirty="0"/>
              <a:t>HDFS Client</a:t>
            </a:r>
            <a:r>
              <a:rPr lang="en-US" dirty="0"/>
              <a:t>: Provides file services to applications by interfacing with Name Node and Data Nodes</a:t>
            </a:r>
          </a:p>
          <a:p>
            <a:r>
              <a:rPr lang="en-US" dirty="0"/>
              <a:t>Name, data, and client nodes are </a:t>
            </a:r>
            <a:r>
              <a:rPr lang="en-US" b="1" dirty="0"/>
              <a:t>processes</a:t>
            </a:r>
            <a:r>
              <a:rPr lang="en-US" dirty="0"/>
              <a:t> – not hardware.</a:t>
            </a:r>
          </a:p>
          <a:p>
            <a:r>
              <a:rPr lang="en-US" sz="3200" dirty="0"/>
              <a:t>Interestingly data nodes store data using </a:t>
            </a:r>
            <a:r>
              <a:rPr lang="en-US" sz="3200" b="1" dirty="0"/>
              <a:t>native OS </a:t>
            </a:r>
            <a:r>
              <a:rPr lang="en-US" sz="3200" dirty="0"/>
              <a:t>file system</a:t>
            </a:r>
          </a:p>
          <a:p>
            <a:r>
              <a:rPr lang="en-US" sz="1200" dirty="0"/>
              <a:t>This section uses information from here: </a:t>
            </a:r>
            <a:r>
              <a:rPr lang="en-US" sz="1200" dirty="0">
                <a:hlinkClick r:id="rId2"/>
              </a:rPr>
              <a:t>https://community.cloudera.com/t5/Community-Articles/Understanding-basics-of-HDFS-and-YARN/ta-p/248860</a:t>
            </a:r>
            <a:r>
              <a:rPr lang="en-US" sz="1200" dirty="0"/>
              <a:t> </a:t>
            </a:r>
          </a:p>
          <a:p>
            <a:endParaRPr lang="en-US" sz="3200" dirty="0"/>
          </a:p>
        </p:txBody>
      </p:sp>
      <p:pic>
        <p:nvPicPr>
          <p:cNvPr id="7" name="Picture 6">
            <a:extLst>
              <a:ext uri="{FF2B5EF4-FFF2-40B4-BE49-F238E27FC236}">
                <a16:creationId xmlns:a16="http://schemas.microsoft.com/office/drawing/2014/main" id="{6D32008F-4C1E-4D92-B6E5-7107D3A2B774}"/>
              </a:ext>
            </a:extLst>
          </p:cNvPr>
          <p:cNvPicPr>
            <a:picLocks noChangeAspect="1"/>
          </p:cNvPicPr>
          <p:nvPr/>
        </p:nvPicPr>
        <p:blipFill>
          <a:blip r:embed="rId3"/>
          <a:stretch>
            <a:fillRect/>
          </a:stretch>
        </p:blipFill>
        <p:spPr>
          <a:xfrm>
            <a:off x="5011409" y="2294237"/>
            <a:ext cx="6261123" cy="3048354"/>
          </a:xfrm>
          <a:prstGeom prst="rect">
            <a:avLst/>
          </a:prstGeom>
        </p:spPr>
      </p:pic>
    </p:spTree>
    <p:extLst>
      <p:ext uri="{BB962C8B-B14F-4D97-AF65-F5344CB8AC3E}">
        <p14:creationId xmlns:p14="http://schemas.microsoft.com/office/powerpoint/2010/main" val="387374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HDFS Continued </a:t>
            </a:r>
          </a:p>
        </p:txBody>
      </p:sp>
      <p:sp>
        <p:nvSpPr>
          <p:cNvPr id="5" name="Content Placeholder 4"/>
          <p:cNvSpPr>
            <a:spLocks noGrp="1"/>
          </p:cNvSpPr>
          <p:nvPr>
            <p:ph idx="1"/>
          </p:nvPr>
        </p:nvSpPr>
        <p:spPr>
          <a:xfrm>
            <a:off x="496111" y="1799172"/>
            <a:ext cx="4434030" cy="4609247"/>
          </a:xfrm>
        </p:spPr>
        <p:txBody>
          <a:bodyPr>
            <a:normAutofit fontScale="92500" lnSpcReduction="10000"/>
          </a:bodyPr>
          <a:lstStyle/>
          <a:p>
            <a:r>
              <a:rPr lang="en-US" sz="3200" dirty="0"/>
              <a:t>HDFS file access is performed as follows:</a:t>
            </a:r>
          </a:p>
          <a:p>
            <a:pPr lvl="1"/>
            <a:r>
              <a:rPr lang="en-US" sz="2800" dirty="0"/>
              <a:t>Applications query an HDFS client for file access.</a:t>
            </a:r>
          </a:p>
          <a:p>
            <a:pPr lvl="1"/>
            <a:r>
              <a:rPr lang="en-US" sz="2800" dirty="0"/>
              <a:t>HDFS client queries the name node to determine where data is located on data nodes.</a:t>
            </a:r>
          </a:p>
          <a:p>
            <a:pPr lvl="1"/>
            <a:r>
              <a:rPr lang="en-US" sz="2800" dirty="0"/>
              <a:t>HDFS client retrieves data from data nodes and sends data to application</a:t>
            </a:r>
          </a:p>
          <a:p>
            <a:pPr lvl="1"/>
            <a:r>
              <a:rPr lang="en-US" sz="2800" dirty="0"/>
              <a:t>Data is never routed through the name node</a:t>
            </a:r>
          </a:p>
          <a:p>
            <a:pPr lvl="1"/>
            <a:endParaRPr lang="en-US" sz="2800" dirty="0"/>
          </a:p>
        </p:txBody>
      </p:sp>
      <p:pic>
        <p:nvPicPr>
          <p:cNvPr id="7" name="Picture 6">
            <a:extLst>
              <a:ext uri="{FF2B5EF4-FFF2-40B4-BE49-F238E27FC236}">
                <a16:creationId xmlns:a16="http://schemas.microsoft.com/office/drawing/2014/main" id="{0F7B773F-7DE3-49AF-A8FB-AA8AE425339E}"/>
              </a:ext>
            </a:extLst>
          </p:cNvPr>
          <p:cNvPicPr>
            <a:picLocks noChangeAspect="1"/>
          </p:cNvPicPr>
          <p:nvPr/>
        </p:nvPicPr>
        <p:blipFill>
          <a:blip r:embed="rId2"/>
          <a:stretch>
            <a:fillRect/>
          </a:stretch>
        </p:blipFill>
        <p:spPr>
          <a:xfrm>
            <a:off x="5011409" y="2294237"/>
            <a:ext cx="6261123" cy="3048354"/>
          </a:xfrm>
          <a:prstGeom prst="rect">
            <a:avLst/>
          </a:prstGeom>
        </p:spPr>
      </p:pic>
    </p:spTree>
    <p:extLst>
      <p:ext uri="{BB962C8B-B14F-4D97-AF65-F5344CB8AC3E}">
        <p14:creationId xmlns:p14="http://schemas.microsoft.com/office/powerpoint/2010/main" val="6027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this unit</a:t>
            </a:r>
          </a:p>
        </p:txBody>
      </p:sp>
      <p:sp>
        <p:nvSpPr>
          <p:cNvPr id="3" name="Content Placeholder 2"/>
          <p:cNvSpPr>
            <a:spLocks noGrp="1"/>
          </p:cNvSpPr>
          <p:nvPr>
            <p:ph idx="1"/>
          </p:nvPr>
        </p:nvSpPr>
        <p:spPr/>
        <p:txBody>
          <a:bodyPr/>
          <a:lstStyle/>
          <a:p>
            <a:r>
              <a:rPr lang="en-US" dirty="0"/>
              <a:t>Introduction to distributed systems</a:t>
            </a:r>
          </a:p>
          <a:p>
            <a:r>
              <a:rPr lang="en-US" dirty="0"/>
              <a:t>The CAP theorem </a:t>
            </a:r>
          </a:p>
          <a:p>
            <a:r>
              <a:rPr lang="en-US" dirty="0"/>
              <a:t>Hadoop</a:t>
            </a:r>
          </a:p>
          <a:p>
            <a:r>
              <a:rPr lang="en-US" dirty="0"/>
              <a:t>Yarn</a:t>
            </a:r>
          </a:p>
          <a:p>
            <a:r>
              <a:rPr lang="en-US" dirty="0"/>
              <a:t>MapReduce</a:t>
            </a:r>
          </a:p>
        </p:txBody>
      </p:sp>
    </p:spTree>
    <p:extLst>
      <p:ext uri="{BB962C8B-B14F-4D97-AF65-F5344CB8AC3E}">
        <p14:creationId xmlns:p14="http://schemas.microsoft.com/office/powerpoint/2010/main" val="1827253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t>YARN: </a:t>
            </a:r>
            <a:r>
              <a:rPr lang="en-US" sz="5300" b="1" dirty="0"/>
              <a:t>Y</a:t>
            </a:r>
            <a:r>
              <a:rPr lang="en-US" sz="5300" dirty="0"/>
              <a:t>et </a:t>
            </a:r>
            <a:r>
              <a:rPr lang="en-US" sz="5300" b="1" dirty="0"/>
              <a:t>A</a:t>
            </a:r>
            <a:r>
              <a:rPr lang="en-US" sz="5300" dirty="0"/>
              <a:t>nother </a:t>
            </a:r>
            <a:r>
              <a:rPr lang="en-US" sz="5300" b="1" dirty="0"/>
              <a:t>R</a:t>
            </a:r>
            <a:r>
              <a:rPr lang="en-US" sz="5300" dirty="0"/>
              <a:t>esource </a:t>
            </a:r>
            <a:r>
              <a:rPr lang="en-US" sz="5300" b="1" dirty="0"/>
              <a:t>N</a:t>
            </a:r>
            <a:r>
              <a:rPr lang="en-US" sz="5300" dirty="0"/>
              <a:t>egotiator</a:t>
            </a:r>
            <a:br>
              <a:rPr lang="en-US" sz="4400" dirty="0"/>
            </a:br>
            <a:endParaRPr lang="en-US" sz="6600" dirty="0"/>
          </a:p>
        </p:txBody>
      </p:sp>
      <p:sp>
        <p:nvSpPr>
          <p:cNvPr id="5" name="Content Placeholder 4"/>
          <p:cNvSpPr>
            <a:spLocks noGrp="1"/>
          </p:cNvSpPr>
          <p:nvPr>
            <p:ph idx="1"/>
          </p:nvPr>
        </p:nvSpPr>
        <p:spPr>
          <a:xfrm>
            <a:off x="496111" y="1799172"/>
            <a:ext cx="4434030" cy="4609247"/>
          </a:xfrm>
        </p:spPr>
        <p:txBody>
          <a:bodyPr>
            <a:normAutofit/>
          </a:bodyPr>
          <a:lstStyle/>
          <a:p>
            <a:r>
              <a:rPr lang="en-US" dirty="0"/>
              <a:t>A system for managing distributed applications.</a:t>
            </a:r>
          </a:p>
          <a:p>
            <a:r>
              <a:rPr lang="en-US" dirty="0"/>
              <a:t>Consists of:</a:t>
            </a:r>
          </a:p>
          <a:p>
            <a:pPr lvl="1"/>
            <a:r>
              <a:rPr lang="en-US" dirty="0"/>
              <a:t>Central Resource Manager (</a:t>
            </a:r>
            <a:r>
              <a:rPr lang="en-US" b="1" dirty="0"/>
              <a:t>RM</a:t>
            </a:r>
            <a:r>
              <a:rPr lang="en-US" dirty="0"/>
              <a:t>)</a:t>
            </a:r>
          </a:p>
          <a:p>
            <a:pPr lvl="1"/>
            <a:r>
              <a:rPr lang="en-US" dirty="0"/>
              <a:t>Distributed Node Managers (</a:t>
            </a:r>
            <a:r>
              <a:rPr lang="en-US" b="1" dirty="0"/>
              <a:t>NM</a:t>
            </a:r>
            <a:r>
              <a:rPr lang="en-US" dirty="0"/>
              <a:t>)</a:t>
            </a:r>
          </a:p>
          <a:p>
            <a:pPr lvl="1"/>
            <a:r>
              <a:rPr lang="en-US" dirty="0"/>
              <a:t>A client that provides services to applications</a:t>
            </a:r>
          </a:p>
          <a:p>
            <a:endParaRPr lang="en-US" dirty="0"/>
          </a:p>
          <a:p>
            <a:endParaRPr lang="en-US" dirty="0"/>
          </a:p>
        </p:txBody>
      </p:sp>
      <p:pic>
        <p:nvPicPr>
          <p:cNvPr id="7" name="Picture 6">
            <a:extLst>
              <a:ext uri="{FF2B5EF4-FFF2-40B4-BE49-F238E27FC236}">
                <a16:creationId xmlns:a16="http://schemas.microsoft.com/office/drawing/2014/main" id="{38653A95-78F2-490D-BECA-3B892A310979}"/>
              </a:ext>
            </a:extLst>
          </p:cNvPr>
          <p:cNvPicPr>
            <a:picLocks noChangeAspect="1"/>
          </p:cNvPicPr>
          <p:nvPr/>
        </p:nvPicPr>
        <p:blipFill>
          <a:blip r:embed="rId2"/>
          <a:stretch>
            <a:fillRect/>
          </a:stretch>
        </p:blipFill>
        <p:spPr>
          <a:xfrm>
            <a:off x="5011409" y="2294237"/>
            <a:ext cx="6261123" cy="3048354"/>
          </a:xfrm>
          <a:prstGeom prst="rect">
            <a:avLst/>
          </a:prstGeom>
        </p:spPr>
      </p:pic>
    </p:spTree>
    <p:extLst>
      <p:ext uri="{BB962C8B-B14F-4D97-AF65-F5344CB8AC3E}">
        <p14:creationId xmlns:p14="http://schemas.microsoft.com/office/powerpoint/2010/main" val="2930724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YARN Continued</a:t>
            </a:r>
          </a:p>
        </p:txBody>
      </p:sp>
      <p:sp>
        <p:nvSpPr>
          <p:cNvPr id="5" name="Content Placeholder 4"/>
          <p:cNvSpPr>
            <a:spLocks noGrp="1"/>
          </p:cNvSpPr>
          <p:nvPr>
            <p:ph idx="1"/>
          </p:nvPr>
        </p:nvSpPr>
        <p:spPr>
          <a:xfrm>
            <a:off x="496111" y="1799172"/>
            <a:ext cx="4434030" cy="4609247"/>
          </a:xfrm>
        </p:spPr>
        <p:txBody>
          <a:bodyPr>
            <a:normAutofit fontScale="92500"/>
          </a:bodyPr>
          <a:lstStyle/>
          <a:p>
            <a:r>
              <a:rPr lang="en-US" dirty="0"/>
              <a:t>RM maintains meta info:</a:t>
            </a:r>
          </a:p>
          <a:p>
            <a:pPr lvl="1"/>
            <a:r>
              <a:rPr lang="en-US" dirty="0"/>
              <a:t>What jobs are running on what node manager.</a:t>
            </a:r>
          </a:p>
          <a:p>
            <a:pPr lvl="1"/>
            <a:r>
              <a:rPr lang="en-US" dirty="0"/>
              <a:t>How much RAM / CPU per job</a:t>
            </a:r>
          </a:p>
          <a:p>
            <a:pPr lvl="1"/>
            <a:r>
              <a:rPr lang="en-US" dirty="0"/>
              <a:t>Responsibility for scheduling jobs on the nodes</a:t>
            </a:r>
          </a:p>
          <a:p>
            <a:r>
              <a:rPr lang="en-US" dirty="0"/>
              <a:t>Applications interact with YARN through the YARN client </a:t>
            </a:r>
          </a:p>
          <a:p>
            <a:r>
              <a:rPr lang="en-US" dirty="0"/>
              <a:t>NM manages application resources on the node using  “containers”</a:t>
            </a:r>
          </a:p>
        </p:txBody>
      </p:sp>
      <p:pic>
        <p:nvPicPr>
          <p:cNvPr id="7" name="Picture 6">
            <a:extLst>
              <a:ext uri="{FF2B5EF4-FFF2-40B4-BE49-F238E27FC236}">
                <a16:creationId xmlns:a16="http://schemas.microsoft.com/office/drawing/2014/main" id="{12D003BE-87F0-4FA4-80E5-D783F758770E}"/>
              </a:ext>
            </a:extLst>
          </p:cNvPr>
          <p:cNvPicPr>
            <a:picLocks noChangeAspect="1"/>
          </p:cNvPicPr>
          <p:nvPr/>
        </p:nvPicPr>
        <p:blipFill>
          <a:blip r:embed="rId2"/>
          <a:stretch>
            <a:fillRect/>
          </a:stretch>
        </p:blipFill>
        <p:spPr>
          <a:xfrm>
            <a:off x="4910548" y="2080260"/>
            <a:ext cx="7076242" cy="3445211"/>
          </a:xfrm>
          <a:prstGeom prst="rect">
            <a:avLst/>
          </a:prstGeom>
        </p:spPr>
      </p:pic>
    </p:spTree>
    <p:extLst>
      <p:ext uri="{BB962C8B-B14F-4D97-AF65-F5344CB8AC3E}">
        <p14:creationId xmlns:p14="http://schemas.microsoft.com/office/powerpoint/2010/main" val="1711715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00C1-6C70-454A-9051-AC9851A17FBB}"/>
              </a:ext>
            </a:extLst>
          </p:cNvPr>
          <p:cNvSpPr>
            <a:spLocks noGrp="1"/>
          </p:cNvSpPr>
          <p:nvPr>
            <p:ph type="title"/>
          </p:nvPr>
        </p:nvSpPr>
        <p:spPr/>
        <p:txBody>
          <a:bodyPr/>
          <a:lstStyle/>
          <a:p>
            <a:r>
              <a:rPr lang="en-US"/>
              <a:t>YARN / HDFS Working Together</a:t>
            </a:r>
            <a:endParaRPr lang="en-US" dirty="0"/>
          </a:p>
        </p:txBody>
      </p:sp>
      <p:sp>
        <p:nvSpPr>
          <p:cNvPr id="3" name="Content Placeholder 2">
            <a:extLst>
              <a:ext uri="{FF2B5EF4-FFF2-40B4-BE49-F238E27FC236}">
                <a16:creationId xmlns:a16="http://schemas.microsoft.com/office/drawing/2014/main" id="{F468BF59-1362-4DBF-A785-38EEA4053E46}"/>
              </a:ext>
            </a:extLst>
          </p:cNvPr>
          <p:cNvSpPr>
            <a:spLocks noGrp="1"/>
          </p:cNvSpPr>
          <p:nvPr>
            <p:ph idx="1"/>
          </p:nvPr>
        </p:nvSpPr>
        <p:spPr>
          <a:xfrm>
            <a:off x="838200" y="1825625"/>
            <a:ext cx="4709160" cy="4351338"/>
          </a:xfrm>
        </p:spPr>
        <p:txBody>
          <a:bodyPr>
            <a:normAutofit fontScale="92500" lnSpcReduction="20000"/>
          </a:bodyPr>
          <a:lstStyle/>
          <a:p>
            <a:r>
              <a:rPr lang="en-US" dirty="0"/>
              <a:t>Best practice is to run Hadoop Name Node &amp; YARN Resource Manager on different physical machines</a:t>
            </a:r>
          </a:p>
          <a:p>
            <a:r>
              <a:rPr lang="en-US" dirty="0"/>
              <a:t>Application RAM / CPU managed by NM</a:t>
            </a:r>
          </a:p>
          <a:p>
            <a:r>
              <a:rPr lang="en-US" dirty="0"/>
              <a:t>YARN container is an abstraction of RAM and CPU</a:t>
            </a:r>
          </a:p>
          <a:p>
            <a:r>
              <a:rPr lang="en-US" dirty="0"/>
              <a:t>Application data files managed by DN</a:t>
            </a:r>
          </a:p>
          <a:p>
            <a:r>
              <a:rPr lang="en-US" dirty="0"/>
              <a:t>Overall orchestration handled through HDFS and YARN clients</a:t>
            </a:r>
          </a:p>
          <a:p>
            <a:endParaRPr lang="en-US" dirty="0"/>
          </a:p>
          <a:p>
            <a:endParaRPr lang="en-US" dirty="0"/>
          </a:p>
        </p:txBody>
      </p:sp>
      <p:pic>
        <p:nvPicPr>
          <p:cNvPr id="7" name="Picture 6">
            <a:extLst>
              <a:ext uri="{FF2B5EF4-FFF2-40B4-BE49-F238E27FC236}">
                <a16:creationId xmlns:a16="http://schemas.microsoft.com/office/drawing/2014/main" id="{4BF0674A-4183-4CF7-AD5E-4924D37623C1}"/>
              </a:ext>
            </a:extLst>
          </p:cNvPr>
          <p:cNvPicPr>
            <a:picLocks noChangeAspect="1"/>
          </p:cNvPicPr>
          <p:nvPr/>
        </p:nvPicPr>
        <p:blipFill>
          <a:blip r:embed="rId2"/>
          <a:stretch>
            <a:fillRect/>
          </a:stretch>
        </p:blipFill>
        <p:spPr>
          <a:xfrm>
            <a:off x="5364426" y="2301240"/>
            <a:ext cx="6622363" cy="3224231"/>
          </a:xfrm>
          <a:prstGeom prst="rect">
            <a:avLst/>
          </a:prstGeom>
        </p:spPr>
      </p:pic>
    </p:spTree>
    <p:extLst>
      <p:ext uri="{BB962C8B-B14F-4D97-AF65-F5344CB8AC3E}">
        <p14:creationId xmlns:p14="http://schemas.microsoft.com/office/powerpoint/2010/main" val="3418846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00C1-6C70-454A-9051-AC9851A17FBB}"/>
              </a:ext>
            </a:extLst>
          </p:cNvPr>
          <p:cNvSpPr>
            <a:spLocks noGrp="1"/>
          </p:cNvSpPr>
          <p:nvPr>
            <p:ph type="title"/>
          </p:nvPr>
        </p:nvSpPr>
        <p:spPr/>
        <p:txBody>
          <a:bodyPr/>
          <a:lstStyle/>
          <a:p>
            <a:r>
              <a:rPr lang="en-US" dirty="0"/>
              <a:t>YARN / HDFS Working Together Continued</a:t>
            </a:r>
          </a:p>
        </p:txBody>
      </p:sp>
      <p:sp>
        <p:nvSpPr>
          <p:cNvPr id="3" name="Content Placeholder 2">
            <a:extLst>
              <a:ext uri="{FF2B5EF4-FFF2-40B4-BE49-F238E27FC236}">
                <a16:creationId xmlns:a16="http://schemas.microsoft.com/office/drawing/2014/main" id="{F468BF59-1362-4DBF-A785-38EEA4053E46}"/>
              </a:ext>
            </a:extLst>
          </p:cNvPr>
          <p:cNvSpPr>
            <a:spLocks noGrp="1"/>
          </p:cNvSpPr>
          <p:nvPr>
            <p:ph idx="1"/>
          </p:nvPr>
        </p:nvSpPr>
        <p:spPr>
          <a:xfrm>
            <a:off x="838200" y="1554480"/>
            <a:ext cx="4709160" cy="4622483"/>
          </a:xfrm>
        </p:spPr>
        <p:txBody>
          <a:bodyPr>
            <a:normAutofit fontScale="92500" lnSpcReduction="20000"/>
          </a:bodyPr>
          <a:lstStyle/>
          <a:p>
            <a:r>
              <a:rPr lang="en-US" dirty="0"/>
              <a:t>Image to the right is an expansion of yarn containers</a:t>
            </a:r>
          </a:p>
          <a:p>
            <a:r>
              <a:rPr lang="en-US" dirty="0"/>
              <a:t>YARN Containers contain distributed app (mapper task in this example)</a:t>
            </a:r>
          </a:p>
          <a:p>
            <a:r>
              <a:rPr lang="en-US" dirty="0"/>
              <a:t>HDFS client is used by the app in the YARN containers to access data files</a:t>
            </a:r>
          </a:p>
          <a:p>
            <a:r>
              <a:rPr lang="en-US" dirty="0"/>
              <a:t>Resource manager orchestrates / coordinates splitting the app between node managers.</a:t>
            </a:r>
          </a:p>
          <a:p>
            <a:r>
              <a:rPr lang="en-US" sz="1900" i="1" dirty="0"/>
              <a:t>Errata: Note that the graphic taken from the </a:t>
            </a:r>
            <a:r>
              <a:rPr lang="en-US" sz="1900" i="1" dirty="0" err="1"/>
              <a:t>cloudera</a:t>
            </a:r>
            <a:r>
              <a:rPr lang="en-US" sz="1900" i="1" dirty="0"/>
              <a:t> web site to the right incorrectly lists file splits as split 1, followed by 3 split 2’s.  Should be split 1, 2, 3, 4.</a:t>
            </a:r>
          </a:p>
          <a:p>
            <a:endParaRPr lang="en-US" dirty="0"/>
          </a:p>
          <a:p>
            <a:endParaRPr lang="en-US" dirty="0"/>
          </a:p>
        </p:txBody>
      </p:sp>
      <p:pic>
        <p:nvPicPr>
          <p:cNvPr id="5" name="Picture 4">
            <a:extLst>
              <a:ext uri="{FF2B5EF4-FFF2-40B4-BE49-F238E27FC236}">
                <a16:creationId xmlns:a16="http://schemas.microsoft.com/office/drawing/2014/main" id="{3256BF5D-D762-41C6-8828-1CCCE7ECB051}"/>
              </a:ext>
            </a:extLst>
          </p:cNvPr>
          <p:cNvPicPr>
            <a:picLocks noChangeAspect="1"/>
          </p:cNvPicPr>
          <p:nvPr/>
        </p:nvPicPr>
        <p:blipFill>
          <a:blip r:embed="rId2"/>
          <a:stretch>
            <a:fillRect/>
          </a:stretch>
        </p:blipFill>
        <p:spPr>
          <a:xfrm>
            <a:off x="5547360" y="2343778"/>
            <a:ext cx="6596364" cy="3315031"/>
          </a:xfrm>
          <a:prstGeom prst="rect">
            <a:avLst/>
          </a:prstGeom>
        </p:spPr>
      </p:pic>
    </p:spTree>
    <p:extLst>
      <p:ext uri="{BB962C8B-B14F-4D97-AF65-F5344CB8AC3E}">
        <p14:creationId xmlns:p14="http://schemas.microsoft.com/office/powerpoint/2010/main" val="88355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MapReduce</a:t>
            </a:r>
          </a:p>
        </p:txBody>
      </p:sp>
    </p:spTree>
    <p:extLst>
      <p:ext uri="{BB962C8B-B14F-4D97-AF65-F5344CB8AC3E}">
        <p14:creationId xmlns:p14="http://schemas.microsoft.com/office/powerpoint/2010/main" val="871240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r>
              <a:rPr lang="en-US" dirty="0"/>
              <a:t>We want to use our distributed system to process arbitrarily large amounts of data</a:t>
            </a:r>
          </a:p>
          <a:p>
            <a:r>
              <a:rPr lang="en-US" dirty="0"/>
              <a:t>We can develop custom code for communicating among computers and solving a problem</a:t>
            </a:r>
          </a:p>
          <a:p>
            <a:r>
              <a:rPr lang="en-US" dirty="0"/>
              <a:t>The problem is that this code can be different for each task</a:t>
            </a:r>
          </a:p>
          <a:p>
            <a:r>
              <a:rPr lang="en-US" dirty="0"/>
              <a:t>“MapReduce is a programming model and an associated implementation for processing and generating large data sets”</a:t>
            </a:r>
            <a:br>
              <a:rPr lang="en-US" dirty="0"/>
            </a:br>
            <a:r>
              <a:rPr lang="en-US" dirty="0"/>
              <a:t>J. Dean, S. </a:t>
            </a:r>
            <a:r>
              <a:rPr lang="en-US" dirty="0" err="1"/>
              <a:t>Ghemawat</a:t>
            </a:r>
            <a:r>
              <a:rPr lang="en-US" dirty="0"/>
              <a:t>, “</a:t>
            </a:r>
            <a:r>
              <a:rPr lang="en-US" i="1" dirty="0"/>
              <a:t>MapReduce: Simplified Data Processing on Large Clusters</a:t>
            </a:r>
            <a:r>
              <a:rPr lang="en-US" dirty="0"/>
              <a:t>”, OSDI 2004</a:t>
            </a:r>
          </a:p>
        </p:txBody>
      </p:sp>
    </p:spTree>
    <p:extLst>
      <p:ext uri="{BB962C8B-B14F-4D97-AF65-F5344CB8AC3E}">
        <p14:creationId xmlns:p14="http://schemas.microsoft.com/office/powerpoint/2010/main" val="2099962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a:stCxn id="11" idx="3"/>
            <a:endCxn id="14" idx="1"/>
          </p:cNvCxnSpPr>
          <p:nvPr/>
        </p:nvCxnSpPr>
        <p:spPr>
          <a:xfrm>
            <a:off x="2790312" y="5457008"/>
            <a:ext cx="1548633" cy="2747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a:endCxn id="14" idx="3"/>
          </p:cNvCxnSpPr>
          <p:nvPr/>
        </p:nvCxnSpPr>
        <p:spPr>
          <a:xfrm flipV="1">
            <a:off x="2797148" y="5938905"/>
            <a:ext cx="1541797" cy="5051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The solution</a:t>
            </a:r>
          </a:p>
        </p:txBody>
      </p:sp>
      <p:sp>
        <p:nvSpPr>
          <p:cNvPr id="3" name="Content Placeholder 2"/>
          <p:cNvSpPr>
            <a:spLocks noGrp="1"/>
          </p:cNvSpPr>
          <p:nvPr>
            <p:ph idx="1"/>
          </p:nvPr>
        </p:nvSpPr>
        <p:spPr>
          <a:xfrm>
            <a:off x="838200" y="1825625"/>
            <a:ext cx="10515600" cy="2958410"/>
          </a:xfrm>
        </p:spPr>
        <p:txBody>
          <a:bodyPr/>
          <a:lstStyle/>
          <a:p>
            <a:r>
              <a:rPr lang="en-US" dirty="0"/>
              <a:t>Create a simple programming model where there is </a:t>
            </a:r>
            <a:r>
              <a:rPr lang="en-US" b="1" dirty="0"/>
              <a:t>no communication </a:t>
            </a:r>
            <a:r>
              <a:rPr lang="en-US" dirty="0"/>
              <a:t>between tasks, enhancing fault tolerance and lowering complexity</a:t>
            </a:r>
          </a:p>
          <a:p>
            <a:r>
              <a:rPr lang="en-US" dirty="0"/>
              <a:t>An example application:</a:t>
            </a:r>
          </a:p>
          <a:p>
            <a:pPr lvl="1"/>
            <a:r>
              <a:rPr lang="en-US" dirty="0"/>
              <a:t>Very large and distributed dataset of orders per month and state</a:t>
            </a:r>
          </a:p>
          <a:p>
            <a:pPr lvl="1"/>
            <a:r>
              <a:rPr lang="en-US" dirty="0"/>
              <a:t>We want to compute total number of orders per month</a:t>
            </a:r>
          </a:p>
        </p:txBody>
      </p:sp>
      <p:sp>
        <p:nvSpPr>
          <p:cNvPr id="6" name="Rounded Rectangle 5"/>
          <p:cNvSpPr/>
          <p:nvPr/>
        </p:nvSpPr>
        <p:spPr>
          <a:xfrm>
            <a:off x="2682732" y="4942422"/>
            <a:ext cx="1003444" cy="545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solidFill>
                  <a:schemeClr val="accent1">
                    <a:lumMod val="50000"/>
                  </a:schemeClr>
                </a:solidFill>
                <a:latin typeface="Consolas" panose="020B0609020204030204" pitchFamily="49" charset="0"/>
              </a:rPr>
              <a:t>JAN</a:t>
            </a:r>
            <a:r>
              <a:rPr lang="en-US" sz="1000" dirty="0">
                <a:latin typeface="Consolas" panose="020B0609020204030204" pitchFamily="49" charset="0"/>
              </a:rPr>
              <a:t>, </a:t>
            </a:r>
            <a:r>
              <a:rPr lang="en-US" sz="1000" dirty="0">
                <a:solidFill>
                  <a:schemeClr val="bg2">
                    <a:lumMod val="10000"/>
                  </a:schemeClr>
                </a:solidFill>
                <a:latin typeface="Consolas" panose="020B0609020204030204" pitchFamily="49" charset="0"/>
              </a:rPr>
              <a:t>CT</a:t>
            </a:r>
            <a:r>
              <a:rPr lang="en-US" sz="1000" dirty="0">
                <a:latin typeface="Consolas" panose="020B0609020204030204" pitchFamily="49" charset="0"/>
              </a:rPr>
              <a:t>, 4</a:t>
            </a:r>
          </a:p>
          <a:p>
            <a:pPr algn="ctr"/>
            <a:r>
              <a:rPr lang="en-US" sz="1000" dirty="0">
                <a:solidFill>
                  <a:schemeClr val="accent2">
                    <a:lumMod val="50000"/>
                  </a:schemeClr>
                </a:solidFill>
                <a:latin typeface="Consolas" panose="020B0609020204030204" pitchFamily="49" charset="0"/>
              </a:rPr>
              <a:t>FEB</a:t>
            </a:r>
            <a:r>
              <a:rPr lang="en-US" sz="1000" dirty="0">
                <a:latin typeface="Consolas" panose="020B0609020204030204" pitchFamily="49" charset="0"/>
              </a:rPr>
              <a:t>, </a:t>
            </a:r>
            <a:r>
              <a:rPr lang="en-US" sz="1000" dirty="0">
                <a:solidFill>
                  <a:srgbClr val="00B0F0"/>
                </a:solidFill>
                <a:latin typeface="Consolas" panose="020B0609020204030204" pitchFamily="49" charset="0"/>
              </a:rPr>
              <a:t>PA</a:t>
            </a:r>
            <a:r>
              <a:rPr lang="en-US" sz="1000" dirty="0">
                <a:latin typeface="Consolas" panose="020B0609020204030204" pitchFamily="49" charset="0"/>
              </a:rPr>
              <a:t>, 1</a:t>
            </a:r>
          </a:p>
          <a:p>
            <a:pPr algn="ctr"/>
            <a:r>
              <a:rPr lang="en-US" sz="1000" dirty="0">
                <a:solidFill>
                  <a:schemeClr val="accent2">
                    <a:lumMod val="50000"/>
                  </a:schemeClr>
                </a:solidFill>
                <a:latin typeface="Consolas" panose="020B0609020204030204" pitchFamily="49" charset="0"/>
              </a:rPr>
              <a:t>FEB</a:t>
            </a:r>
            <a:r>
              <a:rPr lang="en-US" sz="1000" dirty="0">
                <a:latin typeface="Consolas" panose="020B0609020204030204" pitchFamily="49" charset="0"/>
              </a:rPr>
              <a:t>, </a:t>
            </a:r>
            <a:r>
              <a:rPr lang="en-US" sz="1000" dirty="0">
                <a:solidFill>
                  <a:srgbClr val="00B050"/>
                </a:solidFill>
                <a:latin typeface="Consolas" panose="020B0609020204030204" pitchFamily="49" charset="0"/>
              </a:rPr>
              <a:t>NJ</a:t>
            </a:r>
            <a:r>
              <a:rPr lang="en-US" sz="1000" dirty="0">
                <a:latin typeface="Consolas" panose="020B0609020204030204" pitchFamily="49" charset="0"/>
              </a:rPr>
              <a:t>, 1</a:t>
            </a:r>
          </a:p>
        </p:txBody>
      </p:sp>
      <p:sp>
        <p:nvSpPr>
          <p:cNvPr id="7" name="Rounded Rectangle 6"/>
          <p:cNvSpPr/>
          <p:nvPr/>
        </p:nvSpPr>
        <p:spPr>
          <a:xfrm>
            <a:off x="6010716" y="5981812"/>
            <a:ext cx="1003443" cy="4755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solidFill>
                  <a:schemeClr val="accent2">
                    <a:lumMod val="50000"/>
                  </a:schemeClr>
                </a:solidFill>
                <a:latin typeface="Consolas" panose="020B0609020204030204" pitchFamily="49" charset="0"/>
              </a:rPr>
              <a:t>FEB</a:t>
            </a:r>
            <a:r>
              <a:rPr lang="en-US" sz="1000">
                <a:latin typeface="Consolas" panose="020B0609020204030204" pitchFamily="49" charset="0"/>
              </a:rPr>
              <a:t>, </a:t>
            </a:r>
            <a:r>
              <a:rPr lang="en-US" sz="1000">
                <a:solidFill>
                  <a:srgbClr val="FF0000"/>
                </a:solidFill>
                <a:latin typeface="Consolas" panose="020B0609020204030204" pitchFamily="49" charset="0"/>
              </a:rPr>
              <a:t>NY</a:t>
            </a:r>
            <a:r>
              <a:rPr lang="en-US" sz="1000">
                <a:latin typeface="Consolas" panose="020B0609020204030204" pitchFamily="49" charset="0"/>
              </a:rPr>
              <a:t>, 2</a:t>
            </a:r>
          </a:p>
          <a:p>
            <a:pPr algn="ctr"/>
            <a:r>
              <a:rPr lang="en-US" sz="1000">
                <a:solidFill>
                  <a:schemeClr val="accent2">
                    <a:lumMod val="50000"/>
                  </a:schemeClr>
                </a:solidFill>
                <a:latin typeface="Consolas" panose="020B0609020204030204" pitchFamily="49" charset="0"/>
              </a:rPr>
              <a:t>FEB</a:t>
            </a:r>
            <a:r>
              <a:rPr lang="en-US" sz="1000">
                <a:latin typeface="Consolas" panose="020B0609020204030204" pitchFamily="49" charset="0"/>
              </a:rPr>
              <a:t>, </a:t>
            </a:r>
            <a:r>
              <a:rPr lang="en-US" sz="1000">
                <a:solidFill>
                  <a:srgbClr val="002060"/>
                </a:solidFill>
                <a:latin typeface="Consolas" panose="020B0609020204030204" pitchFamily="49" charset="0"/>
              </a:rPr>
              <a:t>VT</a:t>
            </a:r>
            <a:r>
              <a:rPr lang="en-US" sz="1000">
                <a:latin typeface="Consolas" panose="020B0609020204030204" pitchFamily="49" charset="0"/>
              </a:rPr>
              <a:t>, 1</a:t>
            </a:r>
          </a:p>
          <a:p>
            <a:pPr algn="ctr"/>
            <a:r>
              <a:rPr lang="en-US" sz="1000">
                <a:solidFill>
                  <a:schemeClr val="accent6">
                    <a:lumMod val="50000"/>
                  </a:schemeClr>
                </a:solidFill>
                <a:latin typeface="Consolas" panose="020B0609020204030204" pitchFamily="49" charset="0"/>
              </a:rPr>
              <a:t>MAR</a:t>
            </a:r>
            <a:r>
              <a:rPr lang="en-US" sz="1000">
                <a:latin typeface="Consolas" panose="020B0609020204030204" pitchFamily="49" charset="0"/>
              </a:rPr>
              <a:t>, </a:t>
            </a:r>
            <a:r>
              <a:rPr lang="en-US" sz="1000">
                <a:solidFill>
                  <a:srgbClr val="00B050"/>
                </a:solidFill>
                <a:latin typeface="Consolas" panose="020B0609020204030204" pitchFamily="49" charset="0"/>
              </a:rPr>
              <a:t>NJ</a:t>
            </a:r>
            <a:r>
              <a:rPr lang="en-US" sz="1000">
                <a:latin typeface="Consolas" panose="020B0609020204030204" pitchFamily="49" charset="0"/>
              </a:rPr>
              <a:t>, 2</a:t>
            </a:r>
            <a:endParaRPr lang="en-US" sz="1000" dirty="0">
              <a:latin typeface="Consolas" panose="020B0609020204030204" pitchFamily="49" charset="0"/>
            </a:endParaRPr>
          </a:p>
        </p:txBody>
      </p:sp>
      <p:sp>
        <p:nvSpPr>
          <p:cNvPr id="8" name="Rounded Rectangle 7"/>
          <p:cNvSpPr/>
          <p:nvPr/>
        </p:nvSpPr>
        <p:spPr>
          <a:xfrm>
            <a:off x="2710733" y="5923936"/>
            <a:ext cx="975443" cy="5333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solidFill>
                  <a:schemeClr val="accent6">
                    <a:lumMod val="50000"/>
                  </a:schemeClr>
                </a:solidFill>
                <a:latin typeface="Consolas" panose="020B0609020204030204" pitchFamily="49" charset="0"/>
              </a:rPr>
              <a:t>MAR</a:t>
            </a:r>
            <a:r>
              <a:rPr lang="en-US" sz="1000">
                <a:latin typeface="Consolas" panose="020B0609020204030204" pitchFamily="49" charset="0"/>
              </a:rPr>
              <a:t>, </a:t>
            </a:r>
            <a:r>
              <a:rPr lang="en-US" sz="1000">
                <a:solidFill>
                  <a:srgbClr val="FF0000"/>
                </a:solidFill>
                <a:latin typeface="Consolas" panose="020B0609020204030204" pitchFamily="49" charset="0"/>
              </a:rPr>
              <a:t>NY</a:t>
            </a:r>
            <a:r>
              <a:rPr lang="en-US" sz="1000">
                <a:latin typeface="Consolas" panose="020B0609020204030204" pitchFamily="49" charset="0"/>
              </a:rPr>
              <a:t>, 1</a:t>
            </a:r>
          </a:p>
          <a:p>
            <a:pPr algn="ctr"/>
            <a:r>
              <a:rPr lang="en-US" sz="1000">
                <a:solidFill>
                  <a:schemeClr val="accent6">
                    <a:lumMod val="50000"/>
                  </a:schemeClr>
                </a:solidFill>
                <a:latin typeface="Consolas" panose="020B0609020204030204" pitchFamily="49" charset="0"/>
              </a:rPr>
              <a:t>MAR</a:t>
            </a:r>
            <a:r>
              <a:rPr lang="en-US" sz="1000">
                <a:latin typeface="Consolas" panose="020B0609020204030204" pitchFamily="49" charset="0"/>
              </a:rPr>
              <a:t>, </a:t>
            </a:r>
            <a:r>
              <a:rPr lang="en-US" sz="1000">
                <a:solidFill>
                  <a:srgbClr val="002060"/>
                </a:solidFill>
                <a:latin typeface="Consolas" panose="020B0609020204030204" pitchFamily="49" charset="0"/>
              </a:rPr>
              <a:t>VT</a:t>
            </a:r>
            <a:r>
              <a:rPr lang="en-US" sz="1000">
                <a:latin typeface="Consolas" panose="020B0609020204030204" pitchFamily="49" charset="0"/>
              </a:rPr>
              <a:t>, 2</a:t>
            </a:r>
          </a:p>
          <a:p>
            <a:pPr algn="ctr"/>
            <a:r>
              <a:rPr lang="en-US" sz="1000">
                <a:solidFill>
                  <a:schemeClr val="accent6">
                    <a:lumMod val="50000"/>
                  </a:schemeClr>
                </a:solidFill>
                <a:latin typeface="Consolas" panose="020B0609020204030204" pitchFamily="49" charset="0"/>
              </a:rPr>
              <a:t>MAR</a:t>
            </a:r>
            <a:r>
              <a:rPr lang="en-US" sz="1000">
                <a:latin typeface="Consolas" panose="020B0609020204030204" pitchFamily="49" charset="0"/>
              </a:rPr>
              <a:t>, </a:t>
            </a:r>
            <a:r>
              <a:rPr lang="en-US" sz="1000">
                <a:solidFill>
                  <a:srgbClr val="00B0F0"/>
                </a:solidFill>
                <a:latin typeface="Consolas" panose="020B0609020204030204" pitchFamily="49" charset="0"/>
              </a:rPr>
              <a:t>PA</a:t>
            </a:r>
            <a:r>
              <a:rPr lang="en-US" sz="1000">
                <a:latin typeface="Consolas" panose="020B0609020204030204" pitchFamily="49" charset="0"/>
              </a:rPr>
              <a:t>, 3</a:t>
            </a:r>
            <a:endParaRPr lang="en-US" sz="1000" dirty="0">
              <a:latin typeface="Consolas" panose="020B0609020204030204" pitchFamily="49"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2300" y="6119733"/>
            <a:ext cx="454848" cy="648697"/>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6177" y="6014145"/>
            <a:ext cx="454848" cy="648697"/>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5464" y="5132659"/>
            <a:ext cx="454848" cy="648697"/>
          </a:xfrm>
          <a:prstGeom prst="rect">
            <a:avLst/>
          </a:prstGeom>
        </p:spPr>
      </p:pic>
      <p:sp>
        <p:nvSpPr>
          <p:cNvPr id="12" name="Rounded Rectangle 11"/>
          <p:cNvSpPr/>
          <p:nvPr/>
        </p:nvSpPr>
        <p:spPr>
          <a:xfrm>
            <a:off x="6010716" y="4942421"/>
            <a:ext cx="1003444" cy="545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solidFill>
                  <a:schemeClr val="accent1">
                    <a:lumMod val="50000"/>
                  </a:schemeClr>
                </a:solidFill>
                <a:latin typeface="Consolas" panose="020B0609020204030204" pitchFamily="49" charset="0"/>
              </a:rPr>
              <a:t>JAN</a:t>
            </a:r>
            <a:r>
              <a:rPr lang="en-US" sz="1000">
                <a:latin typeface="Consolas" panose="020B0609020204030204" pitchFamily="49" charset="0"/>
              </a:rPr>
              <a:t>, </a:t>
            </a:r>
            <a:r>
              <a:rPr lang="en-US" sz="1000">
                <a:solidFill>
                  <a:srgbClr val="FF0000"/>
                </a:solidFill>
                <a:latin typeface="Consolas" panose="020B0609020204030204" pitchFamily="49" charset="0"/>
              </a:rPr>
              <a:t>NY</a:t>
            </a:r>
            <a:r>
              <a:rPr lang="en-US" sz="1000">
                <a:latin typeface="Consolas" panose="020B0609020204030204" pitchFamily="49" charset="0"/>
              </a:rPr>
              <a:t>, 3</a:t>
            </a:r>
          </a:p>
          <a:p>
            <a:pPr algn="ctr"/>
            <a:r>
              <a:rPr lang="en-US" sz="1000">
                <a:solidFill>
                  <a:schemeClr val="accent1">
                    <a:lumMod val="50000"/>
                  </a:schemeClr>
                </a:solidFill>
                <a:latin typeface="Consolas" panose="020B0609020204030204" pitchFamily="49" charset="0"/>
              </a:rPr>
              <a:t>JAN</a:t>
            </a:r>
            <a:r>
              <a:rPr lang="en-US" sz="1000">
                <a:latin typeface="Consolas" panose="020B0609020204030204" pitchFamily="49" charset="0"/>
              </a:rPr>
              <a:t>, </a:t>
            </a:r>
            <a:r>
              <a:rPr lang="en-US" sz="1000">
                <a:solidFill>
                  <a:srgbClr val="00B0F0"/>
                </a:solidFill>
                <a:latin typeface="Consolas" panose="020B0609020204030204" pitchFamily="49" charset="0"/>
              </a:rPr>
              <a:t>PA</a:t>
            </a:r>
            <a:r>
              <a:rPr lang="en-US" sz="1000">
                <a:latin typeface="Consolas" panose="020B0609020204030204" pitchFamily="49" charset="0"/>
              </a:rPr>
              <a:t>, 1</a:t>
            </a:r>
          </a:p>
          <a:p>
            <a:pPr algn="ctr"/>
            <a:r>
              <a:rPr lang="en-US" sz="1000">
                <a:solidFill>
                  <a:schemeClr val="accent1">
                    <a:lumMod val="50000"/>
                  </a:schemeClr>
                </a:solidFill>
                <a:latin typeface="Consolas" panose="020B0609020204030204" pitchFamily="49" charset="0"/>
              </a:rPr>
              <a:t>JAN</a:t>
            </a:r>
            <a:r>
              <a:rPr lang="en-US" sz="1000">
                <a:latin typeface="Consolas" panose="020B0609020204030204" pitchFamily="49" charset="0"/>
              </a:rPr>
              <a:t>, </a:t>
            </a:r>
            <a:r>
              <a:rPr lang="en-US" sz="1000">
                <a:solidFill>
                  <a:srgbClr val="00B050"/>
                </a:solidFill>
                <a:latin typeface="Consolas" panose="020B0609020204030204" pitchFamily="49" charset="0"/>
              </a:rPr>
              <a:t>NJ</a:t>
            </a:r>
            <a:r>
              <a:rPr lang="en-US" sz="1000">
                <a:latin typeface="Consolas" panose="020B0609020204030204" pitchFamily="49" charset="0"/>
              </a:rPr>
              <a:t>, 2</a:t>
            </a:r>
            <a:endParaRPr lang="en-US" sz="1000" dirty="0">
              <a:latin typeface="Consolas" panose="020B0609020204030204" pitchFamily="49"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6177" y="5132660"/>
            <a:ext cx="454848" cy="648697"/>
          </a:xfrm>
          <a:prstGeom prst="rect">
            <a:avLst/>
          </a:prstGeom>
        </p:spPr>
      </p:pic>
      <p:sp>
        <p:nvSpPr>
          <p:cNvPr id="14" name="Oval 13"/>
          <p:cNvSpPr/>
          <p:nvPr/>
        </p:nvSpPr>
        <p:spPr>
          <a:xfrm>
            <a:off x="4288486" y="5688825"/>
            <a:ext cx="344557" cy="292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0" idx="1"/>
            <a:endCxn id="14" idx="5"/>
          </p:cNvCxnSpPr>
          <p:nvPr/>
        </p:nvCxnSpPr>
        <p:spPr>
          <a:xfrm flipH="1" flipV="1">
            <a:off x="4582584" y="5938905"/>
            <a:ext cx="1013593" cy="3995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3" idx="1"/>
            <a:endCxn id="14" idx="7"/>
          </p:cNvCxnSpPr>
          <p:nvPr/>
        </p:nvCxnSpPr>
        <p:spPr>
          <a:xfrm flipH="1">
            <a:off x="4582584" y="5457009"/>
            <a:ext cx="1013593" cy="27472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012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p:sp>
        <p:nvSpPr>
          <p:cNvPr id="3" name="Content Placeholder 2"/>
          <p:cNvSpPr>
            <a:spLocks noGrp="1"/>
          </p:cNvSpPr>
          <p:nvPr>
            <p:ph idx="1"/>
          </p:nvPr>
        </p:nvSpPr>
        <p:spPr>
          <a:xfrm>
            <a:off x="838200" y="1825625"/>
            <a:ext cx="10515600" cy="3434864"/>
          </a:xfrm>
        </p:spPr>
        <p:txBody>
          <a:bodyPr>
            <a:normAutofit lnSpcReduction="10000"/>
          </a:bodyPr>
          <a:lstStyle/>
          <a:p>
            <a:r>
              <a:rPr lang="en-US" dirty="0"/>
              <a:t>Computation takes a set of </a:t>
            </a:r>
            <a:r>
              <a:rPr lang="en-US" i="1" dirty="0"/>
              <a:t>input</a:t>
            </a:r>
            <a:r>
              <a:rPr lang="en-US" dirty="0"/>
              <a:t> key/value pairs and produces a set of </a:t>
            </a:r>
            <a:r>
              <a:rPr lang="en-US" i="1" dirty="0"/>
              <a:t>output</a:t>
            </a:r>
            <a:r>
              <a:rPr lang="en-US" dirty="0"/>
              <a:t> key/value pairs</a:t>
            </a:r>
          </a:p>
          <a:p>
            <a:r>
              <a:rPr lang="en-US" dirty="0"/>
              <a:t>The user implements two functions: </a:t>
            </a:r>
            <a:r>
              <a:rPr lang="en-US" i="1" dirty="0"/>
              <a:t>Map</a:t>
            </a:r>
            <a:r>
              <a:rPr lang="en-US" dirty="0"/>
              <a:t> and </a:t>
            </a:r>
            <a:r>
              <a:rPr lang="en-US" i="1" dirty="0"/>
              <a:t>Reduce</a:t>
            </a:r>
            <a:endParaRPr lang="en-US" dirty="0"/>
          </a:p>
          <a:p>
            <a:r>
              <a:rPr lang="en-US" b="1" dirty="0"/>
              <a:t>Map</a:t>
            </a:r>
            <a:r>
              <a:rPr lang="en-US" dirty="0"/>
              <a:t>: takes an input </a:t>
            </a:r>
            <a:r>
              <a:rPr lang="en-US" i="1" dirty="0"/>
              <a:t>element</a:t>
            </a:r>
            <a:r>
              <a:rPr lang="en-US" dirty="0"/>
              <a:t> and produces a set of </a:t>
            </a:r>
            <a:r>
              <a:rPr lang="en-US" i="1" dirty="0"/>
              <a:t>intermediate</a:t>
            </a:r>
            <a:r>
              <a:rPr lang="en-US" dirty="0"/>
              <a:t> key/value pairs</a:t>
            </a:r>
          </a:p>
          <a:p>
            <a:r>
              <a:rPr lang="en-US" b="1" dirty="0"/>
              <a:t>Reduce</a:t>
            </a:r>
            <a:r>
              <a:rPr lang="en-US" dirty="0"/>
              <a:t>: accepts an </a:t>
            </a:r>
            <a:r>
              <a:rPr lang="en-US" i="1" dirty="0"/>
              <a:t>intermediate </a:t>
            </a:r>
            <a:r>
              <a:rPr lang="en-US" dirty="0"/>
              <a:t>key and a pair of values for the same key and combines them into zero or one value.</a:t>
            </a:r>
          </a:p>
          <a:p>
            <a:r>
              <a:rPr lang="en-US" dirty="0"/>
              <a:t>The program stops when no more key-value pairs can be reduced</a:t>
            </a:r>
          </a:p>
        </p:txBody>
      </p:sp>
      <p:graphicFrame>
        <p:nvGraphicFramePr>
          <p:cNvPr id="4" name="Diagram 3"/>
          <p:cNvGraphicFramePr/>
          <p:nvPr>
            <p:extLst>
              <p:ext uri="{D42A27DB-BD31-4B8C-83A1-F6EECF244321}">
                <p14:modId xmlns:p14="http://schemas.microsoft.com/office/powerpoint/2010/main" val="13941026"/>
              </p:ext>
            </p:extLst>
          </p:nvPr>
        </p:nvGraphicFramePr>
        <p:xfrm>
          <a:off x="3846715" y="5454126"/>
          <a:ext cx="3892556" cy="877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7676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075708"/>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224150"/>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034142"/>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Tree>
    <p:extLst>
      <p:ext uri="{BB962C8B-B14F-4D97-AF65-F5344CB8AC3E}">
        <p14:creationId xmlns:p14="http://schemas.microsoft.com/office/powerpoint/2010/main" val="2122770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075708"/>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224150"/>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034142"/>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dirty="0"/>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a:off x="4718136" y="3218808"/>
            <a:ext cx="4137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89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3" name="Content Placeholder 2"/>
          <p:cNvSpPr>
            <a:spLocks noGrp="1"/>
          </p:cNvSpPr>
          <p:nvPr>
            <p:ph idx="1"/>
          </p:nvPr>
        </p:nvSpPr>
        <p:spPr/>
        <p:txBody>
          <a:bodyPr>
            <a:normAutofit fontScale="92500" lnSpcReduction="10000"/>
          </a:bodyPr>
          <a:lstStyle/>
          <a:p>
            <a:r>
              <a:rPr lang="en-US" dirty="0"/>
              <a:t>A distributed system is a collection of independent computers that appear to the users as a single coherent system</a:t>
            </a:r>
          </a:p>
          <a:p>
            <a:r>
              <a:rPr lang="en-US" dirty="0"/>
              <a:t>Distributed System Advantages (compare to single system):</a:t>
            </a:r>
          </a:p>
          <a:p>
            <a:pPr lvl="1"/>
            <a:r>
              <a:rPr lang="en-US" dirty="0">
                <a:solidFill>
                  <a:schemeClr val="bg1"/>
                </a:solidFill>
              </a:rPr>
              <a:t>It could be cheaper: building a supercomputer is expensive</a:t>
            </a:r>
          </a:p>
          <a:p>
            <a:pPr lvl="1"/>
            <a:r>
              <a:rPr lang="en-US" dirty="0">
                <a:solidFill>
                  <a:schemeClr val="bg1"/>
                </a:solidFill>
              </a:rPr>
              <a:t>Faster processing: parallel processing</a:t>
            </a:r>
          </a:p>
          <a:p>
            <a:pPr lvl="1"/>
            <a:r>
              <a:rPr lang="en-US" dirty="0">
                <a:solidFill>
                  <a:schemeClr val="bg1"/>
                </a:solidFill>
              </a:rPr>
              <a:t>Reliability: if one node fails, then we can process in a different node</a:t>
            </a:r>
          </a:p>
          <a:p>
            <a:pPr lvl="1"/>
            <a:r>
              <a:rPr lang="en-US" dirty="0">
                <a:solidFill>
                  <a:schemeClr val="bg1"/>
                </a:solidFill>
              </a:rPr>
              <a:t>Incremental growth: add more computers as needed</a:t>
            </a:r>
          </a:p>
          <a:p>
            <a:r>
              <a:rPr lang="en-US" dirty="0"/>
              <a:t>Distributed System Disadvantage:</a:t>
            </a:r>
          </a:p>
          <a:p>
            <a:pPr lvl="1"/>
            <a:r>
              <a:rPr lang="en-US" dirty="0">
                <a:solidFill>
                  <a:schemeClr val="bg1"/>
                </a:solidFill>
              </a:rPr>
              <a:t>Software must be customized</a:t>
            </a:r>
          </a:p>
          <a:p>
            <a:pPr lvl="1"/>
            <a:r>
              <a:rPr lang="en-US" dirty="0">
                <a:solidFill>
                  <a:schemeClr val="bg1"/>
                </a:solidFill>
              </a:rPr>
              <a:t>Network: often this is the bottleneck</a:t>
            </a:r>
          </a:p>
          <a:p>
            <a:pPr lvl="1"/>
            <a:r>
              <a:rPr lang="en-US" dirty="0">
                <a:solidFill>
                  <a:schemeClr val="bg1"/>
                </a:solidFill>
              </a:rPr>
              <a:t>More components to fail</a:t>
            </a:r>
          </a:p>
          <a:p>
            <a:pPr lvl="1"/>
            <a:r>
              <a:rPr lang="en-US" dirty="0">
                <a:solidFill>
                  <a:schemeClr val="bg1"/>
                </a:solidFill>
              </a:rPr>
              <a:t>Complex security</a:t>
            </a:r>
          </a:p>
          <a:p>
            <a:pPr lvl="2"/>
            <a:endParaRPr lang="en-US" dirty="0"/>
          </a:p>
        </p:txBody>
      </p:sp>
    </p:spTree>
    <p:extLst>
      <p:ext uri="{BB962C8B-B14F-4D97-AF65-F5344CB8AC3E}">
        <p14:creationId xmlns:p14="http://schemas.microsoft.com/office/powerpoint/2010/main" val="1964325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075708"/>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224150"/>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034142"/>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a:off x="4718136" y="3218808"/>
            <a:ext cx="4137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369332"/>
          </a:xfrm>
          <a:prstGeom prst="rect">
            <a:avLst/>
          </a:prstGeom>
          <a:noFill/>
        </p:spPr>
        <p:txBody>
          <a:bodyPr wrap="square" rtlCol="0">
            <a:spAutoFit/>
          </a:bodyPr>
          <a:lstStyle/>
          <a:p>
            <a:r>
              <a:rPr lang="en-US" b="1" dirty="0">
                <a:solidFill>
                  <a:srgbClr val="00B050"/>
                </a:solidFill>
              </a:rPr>
              <a:t>(1, 1)</a:t>
            </a:r>
          </a:p>
        </p:txBody>
      </p:sp>
    </p:spTree>
    <p:extLst>
      <p:ext uri="{BB962C8B-B14F-4D97-AF65-F5344CB8AC3E}">
        <p14:creationId xmlns:p14="http://schemas.microsoft.com/office/powerpoint/2010/main" val="398031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348841"/>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497283"/>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307275"/>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flipV="1">
            <a:off x="4718136" y="3218808"/>
            <a:ext cx="413754" cy="273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369332"/>
          </a:xfrm>
          <a:prstGeom prst="rect">
            <a:avLst/>
          </a:prstGeom>
          <a:noFill/>
        </p:spPr>
        <p:txBody>
          <a:bodyPr wrap="square" rtlCol="0">
            <a:spAutoFit/>
          </a:bodyPr>
          <a:lstStyle/>
          <a:p>
            <a:r>
              <a:rPr lang="en-US" b="1" dirty="0">
                <a:solidFill>
                  <a:srgbClr val="00B050"/>
                </a:solidFill>
              </a:rPr>
              <a:t>(1, 1)</a:t>
            </a:r>
          </a:p>
        </p:txBody>
      </p:sp>
    </p:spTree>
    <p:extLst>
      <p:ext uri="{BB962C8B-B14F-4D97-AF65-F5344CB8AC3E}">
        <p14:creationId xmlns:p14="http://schemas.microsoft.com/office/powerpoint/2010/main" val="986045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348841"/>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497283"/>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307275"/>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flipV="1">
            <a:off x="4718136" y="3218808"/>
            <a:ext cx="413754" cy="273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646331"/>
          </a:xfrm>
          <a:prstGeom prst="rect">
            <a:avLst/>
          </a:prstGeom>
          <a:noFill/>
        </p:spPr>
        <p:txBody>
          <a:bodyPr wrap="square" rtlCol="0">
            <a:spAutoFit/>
          </a:bodyPr>
          <a:lstStyle/>
          <a:p>
            <a:r>
              <a:rPr lang="en-US" dirty="0"/>
              <a:t>(1, 1)</a:t>
            </a:r>
          </a:p>
          <a:p>
            <a:r>
              <a:rPr lang="en-US" b="1" dirty="0">
                <a:solidFill>
                  <a:srgbClr val="00B050"/>
                </a:solidFill>
              </a:rPr>
              <a:t>(1, 2)</a:t>
            </a:r>
          </a:p>
        </p:txBody>
      </p:sp>
    </p:spTree>
    <p:extLst>
      <p:ext uri="{BB962C8B-B14F-4D97-AF65-F5344CB8AC3E}">
        <p14:creationId xmlns:p14="http://schemas.microsoft.com/office/powerpoint/2010/main" val="339649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5568700"/>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5717142"/>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5527134"/>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flipV="1">
            <a:off x="4718136" y="3218808"/>
            <a:ext cx="413754" cy="24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2862322"/>
          </a:xfrm>
          <a:prstGeom prst="rect">
            <a:avLst/>
          </a:prstGeom>
          <a:noFill/>
        </p:spPr>
        <p:txBody>
          <a:bodyPr wrap="square" rtlCol="0">
            <a:spAutoFit/>
          </a:bodyPr>
          <a:lstStyle/>
          <a:p>
            <a:r>
              <a:rPr lang="en-US" dirty="0"/>
              <a:t>(1, 1)</a:t>
            </a:r>
          </a:p>
          <a:p>
            <a:r>
              <a:rPr lang="en-US" dirty="0"/>
              <a:t>(1, 2)</a:t>
            </a:r>
          </a:p>
          <a:p>
            <a:r>
              <a:rPr lang="en-US" dirty="0"/>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b="1" dirty="0">
                <a:solidFill>
                  <a:srgbClr val="00B050"/>
                </a:solidFill>
              </a:rPr>
              <a:t>(1, 10)</a:t>
            </a:r>
          </a:p>
        </p:txBody>
      </p:sp>
    </p:spTree>
    <p:extLst>
      <p:ext uri="{BB962C8B-B14F-4D97-AF65-F5344CB8AC3E}">
        <p14:creationId xmlns:p14="http://schemas.microsoft.com/office/powerpoint/2010/main" val="1568402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5568700"/>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5717142"/>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5527134"/>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flipV="1">
            <a:off x="4718136" y="3218808"/>
            <a:ext cx="413754" cy="24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2862322"/>
          </a:xfrm>
          <a:prstGeom prst="rect">
            <a:avLst/>
          </a:prstGeom>
          <a:noFill/>
        </p:spPr>
        <p:txBody>
          <a:bodyPr wrap="square" rtlCol="0">
            <a:spAutoFit/>
          </a:bodyPr>
          <a:lstStyle/>
          <a:p>
            <a:r>
              <a:rPr lang="en-US" dirty="0"/>
              <a:t>(1, 1)</a:t>
            </a:r>
          </a:p>
          <a:p>
            <a:r>
              <a:rPr lang="en-US" dirty="0"/>
              <a:t>(1, 2)</a:t>
            </a:r>
          </a:p>
          <a:p>
            <a:r>
              <a:rPr lang="en-US" dirty="0"/>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b="1" dirty="0">
                <a:solidFill>
                  <a:srgbClr val="00B050"/>
                </a:solidFill>
              </a:rPr>
              <a:t>(1, 10)</a:t>
            </a:r>
          </a:p>
        </p:txBody>
      </p:sp>
      <p:sp>
        <p:nvSpPr>
          <p:cNvPr id="24" name="TextBox 23"/>
          <p:cNvSpPr txBox="1"/>
          <p:nvPr/>
        </p:nvSpPr>
        <p:spPr>
          <a:xfrm>
            <a:off x="902525" y="6227778"/>
            <a:ext cx="10892084" cy="369332"/>
          </a:xfrm>
          <a:prstGeom prst="rect">
            <a:avLst/>
          </a:prstGeom>
          <a:noFill/>
        </p:spPr>
        <p:txBody>
          <a:bodyPr wrap="none" rtlCol="0">
            <a:spAutoFit/>
          </a:bodyPr>
          <a:lstStyle/>
          <a:p>
            <a:r>
              <a:rPr lang="en-US" dirty="0"/>
              <a:t>Identify 1) input, 2) input element, 3) map function (3.1 rule for key, 3.2 rule for value), 6) intermediate key / value</a:t>
            </a:r>
          </a:p>
        </p:txBody>
      </p:sp>
    </p:spTree>
    <p:extLst>
      <p:ext uri="{BB962C8B-B14F-4D97-AF65-F5344CB8AC3E}">
        <p14:creationId xmlns:p14="http://schemas.microsoft.com/office/powerpoint/2010/main" val="900971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063"/>
            <a:ext cx="10515600" cy="1325563"/>
          </a:xfrm>
        </p:spPr>
        <p:txBody>
          <a:bodyPr/>
          <a:lstStyle/>
          <a:p>
            <a:r>
              <a:rPr lang="en-US" dirty="0"/>
              <a:t>MapReduce</a:t>
            </a:r>
            <a:r>
              <a:rPr lang="en-US"/>
              <a:t>: example</a:t>
            </a:r>
            <a:endParaRPr lang="en-US" dirty="0"/>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1730793" y="3246271"/>
            <a:ext cx="792713" cy="2862322"/>
          </a:xfrm>
          <a:prstGeom prst="rect">
            <a:avLst/>
          </a:prstGeom>
          <a:noFill/>
        </p:spPr>
        <p:txBody>
          <a:bodyPr wrap="square" rtlCol="0">
            <a:spAutoFit/>
          </a:bodyPr>
          <a:lstStyle/>
          <a:p>
            <a:r>
              <a:rPr lang="en-US" b="1" dirty="0">
                <a:solidFill>
                  <a:srgbClr val="00B050"/>
                </a:solidFill>
              </a:rPr>
              <a:t>(1, 1)</a:t>
            </a:r>
          </a:p>
          <a:p>
            <a:r>
              <a:rPr lang="en-US" dirty="0"/>
              <a:t>(1, 2)</a:t>
            </a:r>
          </a:p>
          <a:p>
            <a:r>
              <a:rPr lang="en-US" b="1" dirty="0">
                <a:solidFill>
                  <a:srgbClr val="00B050"/>
                </a:solidFill>
              </a:rPr>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14" name="Rectangle 13"/>
          <p:cNvSpPr/>
          <p:nvPr/>
        </p:nvSpPr>
        <p:spPr>
          <a:xfrm>
            <a:off x="2078181" y="38400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3" y="3901947"/>
            <a:ext cx="1074716" cy="94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855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1730793" y="3246271"/>
            <a:ext cx="792713" cy="2862322"/>
          </a:xfrm>
          <a:prstGeom prst="rect">
            <a:avLst/>
          </a:prstGeom>
          <a:noFill/>
        </p:spPr>
        <p:txBody>
          <a:bodyPr wrap="square" rtlCol="0">
            <a:spAutoFit/>
          </a:bodyPr>
          <a:lstStyle/>
          <a:p>
            <a:r>
              <a:rPr lang="en-US" b="1" dirty="0">
                <a:solidFill>
                  <a:srgbClr val="00B050"/>
                </a:solidFill>
              </a:rPr>
              <a:t>(1, 1)</a:t>
            </a:r>
          </a:p>
          <a:p>
            <a:r>
              <a:rPr lang="en-US" dirty="0"/>
              <a:t>(1, 2)</a:t>
            </a:r>
          </a:p>
          <a:p>
            <a:r>
              <a:rPr lang="en-US" b="1" dirty="0">
                <a:solidFill>
                  <a:srgbClr val="00B050"/>
                </a:solidFill>
              </a:rPr>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14" name="Rectangle 13"/>
          <p:cNvSpPr/>
          <p:nvPr/>
        </p:nvSpPr>
        <p:spPr>
          <a:xfrm>
            <a:off x="2078181" y="38400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3" y="3901947"/>
            <a:ext cx="1074716" cy="94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1501373" cy="369332"/>
          </a:xfrm>
          <a:prstGeom prst="rect">
            <a:avLst/>
          </a:prstGeom>
          <a:noFill/>
        </p:spPr>
        <p:txBody>
          <a:bodyPr wrap="none" rtlCol="0">
            <a:spAutoFit/>
          </a:bodyPr>
          <a:lstStyle/>
          <a:p>
            <a:r>
              <a:rPr lang="en-US" b="1" dirty="0"/>
              <a:t>reduce by key</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spTree>
    <p:extLst>
      <p:ext uri="{BB962C8B-B14F-4D97-AF65-F5344CB8AC3E}">
        <p14:creationId xmlns:p14="http://schemas.microsoft.com/office/powerpoint/2010/main" val="561976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8772861" y="3246271"/>
            <a:ext cx="792713" cy="369332"/>
          </a:xfrm>
          <a:prstGeom prst="rect">
            <a:avLst/>
          </a:prstGeom>
          <a:noFill/>
        </p:spPr>
        <p:txBody>
          <a:bodyPr wrap="square" rtlCol="0">
            <a:spAutoFit/>
          </a:bodyPr>
          <a:lstStyle/>
          <a:p>
            <a:r>
              <a:rPr lang="en-US" b="1" dirty="0">
                <a:solidFill>
                  <a:srgbClr val="FF0000"/>
                </a:solidFill>
              </a:rPr>
              <a:t>(1, 4)</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1730793" y="3246271"/>
            <a:ext cx="792713" cy="2862322"/>
          </a:xfrm>
          <a:prstGeom prst="rect">
            <a:avLst/>
          </a:prstGeom>
          <a:noFill/>
        </p:spPr>
        <p:txBody>
          <a:bodyPr wrap="square" rtlCol="0">
            <a:spAutoFit/>
          </a:bodyPr>
          <a:lstStyle/>
          <a:p>
            <a:r>
              <a:rPr lang="en-US" b="1" dirty="0">
                <a:solidFill>
                  <a:srgbClr val="00B050"/>
                </a:solidFill>
              </a:rPr>
              <a:t>(1, 1)</a:t>
            </a:r>
          </a:p>
          <a:p>
            <a:r>
              <a:rPr lang="en-US" dirty="0"/>
              <a:t>(1, 2)</a:t>
            </a:r>
          </a:p>
          <a:p>
            <a:r>
              <a:rPr lang="en-US" b="1" dirty="0">
                <a:solidFill>
                  <a:srgbClr val="00B050"/>
                </a:solidFill>
              </a:rPr>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14" name="Rectangle 13"/>
          <p:cNvSpPr/>
          <p:nvPr/>
        </p:nvSpPr>
        <p:spPr>
          <a:xfrm>
            <a:off x="2078181" y="38400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3" y="3901947"/>
            <a:ext cx="1074716" cy="94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1501373" cy="369332"/>
          </a:xfrm>
          <a:prstGeom prst="rect">
            <a:avLst/>
          </a:prstGeom>
          <a:noFill/>
        </p:spPr>
        <p:txBody>
          <a:bodyPr wrap="none" rtlCol="0">
            <a:spAutoFit/>
          </a:bodyPr>
          <a:lstStyle/>
          <a:p>
            <a:r>
              <a:rPr lang="en-US" b="1" dirty="0"/>
              <a:t>reduce by key</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cxnSp>
        <p:nvCxnSpPr>
          <p:cNvPr id="36" name="Straight Arrow Connector 35"/>
          <p:cNvCxnSpPr>
            <a:stCxn id="27" idx="3"/>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1952964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(1, 4)</a:t>
            </a:r>
          </a:p>
          <a:p>
            <a:r>
              <a:rPr lang="en-US" dirty="0"/>
              <a:t>(1, 2)</a:t>
            </a:r>
          </a:p>
          <a:p>
            <a:endParaRPr lang="en-US" b="1" dirty="0">
              <a:solidFill>
                <a:srgbClr val="00B050"/>
              </a:solidFill>
            </a:endParaRP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a:t>
            </a:r>
            <a:r>
              <a:rPr lang="en-US"/>
              <a:t>: example</a:t>
            </a:r>
            <a:endParaRPr lang="en-US" dirty="0"/>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1730793" y="3246271"/>
            <a:ext cx="792713" cy="2862322"/>
          </a:xfrm>
          <a:prstGeom prst="rect">
            <a:avLst/>
          </a:prstGeom>
          <a:noFill/>
        </p:spPr>
        <p:txBody>
          <a:bodyPr wrap="square" rtlCol="0">
            <a:spAutoFit/>
          </a:bodyPr>
          <a:lstStyle/>
          <a:p>
            <a:r>
              <a:rPr lang="en-US" b="1" dirty="0">
                <a:solidFill>
                  <a:srgbClr val="00B050"/>
                </a:solidFill>
              </a:rPr>
              <a:t>(1, 1)</a:t>
            </a:r>
          </a:p>
          <a:p>
            <a:r>
              <a:rPr lang="en-US" dirty="0"/>
              <a:t>(1, 2)</a:t>
            </a:r>
          </a:p>
          <a:p>
            <a:r>
              <a:rPr lang="en-US" b="1" dirty="0">
                <a:solidFill>
                  <a:srgbClr val="00B050"/>
                </a:solidFill>
              </a:rPr>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14" name="Rectangle 13"/>
          <p:cNvSpPr/>
          <p:nvPr/>
        </p:nvSpPr>
        <p:spPr>
          <a:xfrm>
            <a:off x="2078181" y="38400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3" y="3901947"/>
            <a:ext cx="1074716" cy="94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1501373" cy="369332"/>
          </a:xfrm>
          <a:prstGeom prst="rect">
            <a:avLst/>
          </a:prstGeom>
          <a:noFill/>
        </p:spPr>
        <p:txBody>
          <a:bodyPr wrap="none" rtlCol="0">
            <a:spAutoFit/>
          </a:bodyPr>
          <a:lstStyle/>
          <a:p>
            <a:r>
              <a:rPr lang="en-US" b="1" dirty="0"/>
              <a:t>reduce by key</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cxnSp>
        <p:nvCxnSpPr>
          <p:cNvPr id="36" name="Straight Arrow Connector 35"/>
          <p:cNvCxnSpPr>
            <a:stCxn id="27" idx="3"/>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400460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dirty="0"/>
              <a:t>(1, 4)</a:t>
            </a:r>
          </a:p>
          <a:p>
            <a:r>
              <a:rPr lang="en-US" dirty="0"/>
              <a:t>(1, 2)</a:t>
            </a:r>
          </a:p>
          <a:p>
            <a:endParaRPr lang="en-US" b="1" dirty="0">
              <a:solidFill>
                <a:srgbClr val="00B050"/>
              </a:solidFill>
            </a:endParaRP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21" name="TextBox 20"/>
          <p:cNvSpPr txBox="1"/>
          <p:nvPr/>
        </p:nvSpPr>
        <p:spPr>
          <a:xfrm>
            <a:off x="1266916" y="2735633"/>
            <a:ext cx="2466381" cy="369332"/>
          </a:xfrm>
          <a:prstGeom prst="rect">
            <a:avLst/>
          </a:prstGeom>
          <a:noFill/>
        </p:spPr>
        <p:txBody>
          <a:bodyPr wrap="none" rtlCol="0">
            <a:spAutoFit/>
          </a:bodyPr>
          <a:lstStyle/>
          <a:p>
            <a:r>
              <a:rPr lang="en-US" b="1" i="1" dirty="0">
                <a:solidFill>
                  <a:srgbClr val="0070C0"/>
                </a:solidFill>
              </a:rPr>
              <a:t>Intermediate pairs</a:t>
            </a:r>
            <a:r>
              <a:rPr lang="en-US" b="1" dirty="0">
                <a:solidFill>
                  <a:srgbClr val="0070C0"/>
                </a:solidFill>
              </a:rPr>
              <a:t> (</a:t>
            </a:r>
            <a:r>
              <a:rPr lang="en-US" b="1" i="1" dirty="0">
                <a:solidFill>
                  <a:srgbClr val="0070C0"/>
                </a:solidFill>
              </a:rPr>
              <a:t>t</a:t>
            </a:r>
            <a:r>
              <a:rPr lang="en-US" b="1" dirty="0">
                <a:solidFill>
                  <a:srgbClr val="0070C0"/>
                </a:solidFill>
              </a:rPr>
              <a:t>+1)</a:t>
            </a:r>
            <a:endParaRPr lang="en-US" b="1" i="1" dirty="0">
              <a:solidFill>
                <a:srgbClr val="0070C0"/>
              </a:solidFill>
            </a:endParaRPr>
          </a:p>
        </p:txBody>
      </p:sp>
      <p:sp>
        <p:nvSpPr>
          <p:cNvPr id="22" name="TextBox 21"/>
          <p:cNvSpPr txBox="1"/>
          <p:nvPr/>
        </p:nvSpPr>
        <p:spPr>
          <a:xfrm>
            <a:off x="8196167" y="2735633"/>
            <a:ext cx="2233945" cy="369332"/>
          </a:xfrm>
          <a:prstGeom prst="rect">
            <a:avLst/>
          </a:prstGeom>
          <a:noFill/>
        </p:spPr>
        <p:txBody>
          <a:bodyPr wrap="none" rtlCol="0">
            <a:spAutoFit/>
          </a:bodyPr>
          <a:lstStyle/>
          <a:p>
            <a:r>
              <a:rPr lang="en-US" b="1" i="1" dirty="0">
                <a:solidFill>
                  <a:srgbClr val="0070C0"/>
                </a:solidFill>
              </a:rPr>
              <a:t>Intermediate pairs </a:t>
            </a:r>
            <a:r>
              <a:rPr lang="en-US" b="1" dirty="0">
                <a:solidFill>
                  <a:srgbClr val="0070C0"/>
                </a:solidFill>
              </a:rPr>
              <a:t>(</a:t>
            </a:r>
            <a:r>
              <a:rPr lang="en-US" b="1" i="1" dirty="0">
                <a:solidFill>
                  <a:srgbClr val="0070C0"/>
                </a:solidFill>
              </a:rPr>
              <a:t>t</a:t>
            </a:r>
            <a:r>
              <a:rPr lang="en-US" b="1" dirty="0">
                <a:solidFill>
                  <a:srgbClr val="0070C0"/>
                </a:solidFill>
              </a:rPr>
              <a:t>)</a:t>
            </a:r>
          </a:p>
        </p:txBody>
      </p:sp>
      <p:sp>
        <p:nvSpPr>
          <p:cNvPr id="15" name="TextBox 14"/>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(1, 4)</a:t>
            </a:r>
          </a:p>
          <a:p>
            <a:r>
              <a:rPr lang="en-US" dirty="0"/>
              <a:t>(1, 2)</a:t>
            </a:r>
          </a:p>
          <a:p>
            <a:endParaRPr lang="en-US" b="1" dirty="0">
              <a:solidFill>
                <a:srgbClr val="00B050"/>
              </a:solidFill>
            </a:endParaRP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cxnSp>
        <p:nvCxnSpPr>
          <p:cNvPr id="5" name="Curved Connector 4"/>
          <p:cNvCxnSpPr>
            <a:stCxn id="15" idx="2"/>
            <a:endCxn id="16" idx="2"/>
          </p:cNvCxnSpPr>
          <p:nvPr/>
        </p:nvCxnSpPr>
        <p:spPr>
          <a:xfrm rot="5400000">
            <a:off x="5647452" y="2586827"/>
            <a:ext cx="12700" cy="7043533"/>
          </a:xfrm>
          <a:prstGeom prst="curvedConnector3">
            <a:avLst>
              <a:gd name="adj1" fmla="val 395066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15843" y="6204857"/>
            <a:ext cx="1475917" cy="369332"/>
          </a:xfrm>
          <a:prstGeom prst="rect">
            <a:avLst/>
          </a:prstGeom>
          <a:noFill/>
        </p:spPr>
        <p:txBody>
          <a:bodyPr wrap="none" rtlCol="0">
            <a:spAutoFit/>
          </a:bodyPr>
          <a:lstStyle/>
          <a:p>
            <a:r>
              <a:rPr lang="en-US"/>
              <a:t>Next iteration</a:t>
            </a:r>
          </a:p>
        </p:txBody>
      </p:sp>
    </p:spTree>
    <p:extLst>
      <p:ext uri="{BB962C8B-B14F-4D97-AF65-F5344CB8AC3E}">
        <p14:creationId xmlns:p14="http://schemas.microsoft.com/office/powerpoint/2010/main" val="56479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3" name="Content Placeholder 2"/>
          <p:cNvSpPr>
            <a:spLocks noGrp="1"/>
          </p:cNvSpPr>
          <p:nvPr>
            <p:ph idx="1"/>
          </p:nvPr>
        </p:nvSpPr>
        <p:spPr/>
        <p:txBody>
          <a:bodyPr>
            <a:normAutofit fontScale="92500" lnSpcReduction="20000"/>
          </a:bodyPr>
          <a:lstStyle/>
          <a:p>
            <a:r>
              <a:rPr lang="en-US" dirty="0"/>
              <a:t>A distributed system is a collection of independent computers that appear to the users as a single coherent system</a:t>
            </a:r>
          </a:p>
          <a:p>
            <a:r>
              <a:rPr lang="en-US" dirty="0"/>
              <a:t>Distributed System Advantages (compare to single system):</a:t>
            </a:r>
          </a:p>
          <a:p>
            <a:pPr lvl="1"/>
            <a:r>
              <a:rPr lang="en-US" dirty="0"/>
              <a:t>It could be cheaper: building a supercomputer is expensive</a:t>
            </a:r>
          </a:p>
          <a:p>
            <a:pPr lvl="1"/>
            <a:r>
              <a:rPr lang="en-US" dirty="0"/>
              <a:t>Faster processing: parallel processing</a:t>
            </a:r>
          </a:p>
          <a:p>
            <a:pPr lvl="1"/>
            <a:r>
              <a:rPr lang="en-US" dirty="0"/>
              <a:t>Reliability: if one node fails, then we can process in a different node</a:t>
            </a:r>
          </a:p>
          <a:p>
            <a:pPr lvl="1"/>
            <a:r>
              <a:rPr lang="en-US" dirty="0"/>
              <a:t>Incremental growth: add more computers as needed</a:t>
            </a:r>
          </a:p>
          <a:p>
            <a:r>
              <a:rPr lang="en-US" dirty="0"/>
              <a:t>Distributed System Disadvantage:</a:t>
            </a:r>
          </a:p>
          <a:p>
            <a:pPr lvl="1"/>
            <a:r>
              <a:rPr lang="en-US" dirty="0"/>
              <a:t>Software must be customized</a:t>
            </a:r>
          </a:p>
          <a:p>
            <a:pPr lvl="1"/>
            <a:r>
              <a:rPr lang="en-US" dirty="0"/>
              <a:t>Network: often this is the bottleneck</a:t>
            </a:r>
          </a:p>
          <a:p>
            <a:pPr lvl="1"/>
            <a:r>
              <a:rPr lang="en-US" dirty="0"/>
              <a:t>More components to fail</a:t>
            </a:r>
          </a:p>
          <a:p>
            <a:pPr lvl="1"/>
            <a:r>
              <a:rPr lang="en-US" dirty="0"/>
              <a:t>Complex security</a:t>
            </a:r>
          </a:p>
          <a:p>
            <a:pPr lvl="1"/>
            <a:r>
              <a:rPr lang="en-US" dirty="0"/>
              <a:t>More complexity in general</a:t>
            </a:r>
          </a:p>
          <a:p>
            <a:pPr lvl="2"/>
            <a:endParaRPr lang="en-US" dirty="0"/>
          </a:p>
        </p:txBody>
      </p:sp>
    </p:spTree>
    <p:extLst>
      <p:ext uri="{BB962C8B-B14F-4D97-AF65-F5344CB8AC3E}">
        <p14:creationId xmlns:p14="http://schemas.microsoft.com/office/powerpoint/2010/main" val="1382631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b="1" dirty="0">
                <a:solidFill>
                  <a:srgbClr val="00B050"/>
                </a:solidFill>
              </a:rPr>
              <a:t>(1, 4)</a:t>
            </a:r>
          </a:p>
          <a:p>
            <a:r>
              <a:rPr lang="en-US" dirty="0"/>
              <a:t>(1, 2)</a:t>
            </a:r>
          </a:p>
          <a:p>
            <a:endParaRPr lang="en-US" b="1" dirty="0">
              <a:solidFill>
                <a:srgbClr val="00B050"/>
              </a:solidFill>
            </a:endParaRPr>
          </a:p>
          <a:p>
            <a:r>
              <a:rPr lang="en-US" b="1" dirty="0">
                <a:solidFill>
                  <a:srgbClr val="00B050"/>
                </a:solidFill>
              </a:rPr>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values</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4096737"/>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4" y="3901947"/>
            <a:ext cx="1074715" cy="331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1501373" cy="369332"/>
          </a:xfrm>
          <a:prstGeom prst="rect">
            <a:avLst/>
          </a:prstGeom>
          <a:noFill/>
        </p:spPr>
        <p:txBody>
          <a:bodyPr wrap="none" rtlCol="0">
            <a:spAutoFit/>
          </a:bodyPr>
          <a:lstStyle/>
          <a:p>
            <a:r>
              <a:rPr lang="en-US" b="1" dirty="0"/>
              <a:t>reduce by key</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sp>
        <p:nvSpPr>
          <p:cNvPr id="22" name="TextBox 21"/>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2036573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b="1" dirty="0">
                <a:solidFill>
                  <a:srgbClr val="00B050"/>
                </a:solidFill>
              </a:rPr>
              <a:t>(1, 4)</a:t>
            </a:r>
          </a:p>
          <a:p>
            <a:r>
              <a:rPr lang="en-US" dirty="0"/>
              <a:t>(1, 2)</a:t>
            </a:r>
          </a:p>
          <a:p>
            <a:endParaRPr lang="en-US" b="1" dirty="0">
              <a:solidFill>
                <a:srgbClr val="00B050"/>
              </a:solidFill>
            </a:endParaRPr>
          </a:p>
          <a:p>
            <a:r>
              <a:rPr lang="en-US" b="1" dirty="0">
                <a:solidFill>
                  <a:srgbClr val="00B050"/>
                </a:solidFill>
              </a:rPr>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9" name="TextBox 28"/>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(1, 8)</a:t>
            </a:r>
          </a:p>
          <a:p>
            <a:r>
              <a:rPr lang="en-US" dirty="0"/>
              <a:t>(1, 2)</a:t>
            </a:r>
          </a:p>
          <a:p>
            <a:endParaRPr lang="en-US" b="1" dirty="0">
              <a:solidFill>
                <a:srgbClr val="00B050"/>
              </a:solidFill>
            </a:endParaRPr>
          </a:p>
          <a:p>
            <a:endParaRPr lang="en-US" dirty="0"/>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4096737"/>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4" y="3901947"/>
            <a:ext cx="1074715" cy="331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1501373" cy="369332"/>
          </a:xfrm>
          <a:prstGeom prst="rect">
            <a:avLst/>
          </a:prstGeom>
          <a:noFill/>
        </p:spPr>
        <p:txBody>
          <a:bodyPr wrap="none" rtlCol="0">
            <a:spAutoFit/>
          </a:bodyPr>
          <a:lstStyle/>
          <a:p>
            <a:r>
              <a:rPr lang="en-US" b="1" dirty="0"/>
              <a:t>reduce by key</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cxnSp>
        <p:nvCxnSpPr>
          <p:cNvPr id="20" name="Straight Arrow Connector 19"/>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837130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b="1" dirty="0">
                <a:solidFill>
                  <a:srgbClr val="00B050"/>
                </a:solidFill>
              </a:rPr>
              <a:t>(1, 8)</a:t>
            </a:r>
          </a:p>
          <a:p>
            <a:r>
              <a:rPr lang="en-US" dirty="0"/>
              <a:t>(1, 2)</a:t>
            </a:r>
          </a:p>
          <a:p>
            <a:endParaRPr lang="en-US" b="1" dirty="0">
              <a:solidFill>
                <a:srgbClr val="00B050"/>
              </a:solidFill>
            </a:endParaRPr>
          </a:p>
          <a:p>
            <a:endParaRPr lang="en-US" b="1" dirty="0">
              <a:solidFill>
                <a:srgbClr val="00B050"/>
              </a:solidFill>
            </a:endParaRPr>
          </a:p>
          <a:p>
            <a:r>
              <a:rPr lang="en-US" b="1" dirty="0">
                <a:solidFill>
                  <a:srgbClr val="00B050"/>
                </a:solidFill>
              </a:rPr>
              <a:t>(1, 5)</a:t>
            </a:r>
          </a:p>
          <a:p>
            <a:r>
              <a:rPr lang="en-US" dirty="0"/>
              <a:t>(1, 6)</a:t>
            </a:r>
          </a:p>
          <a:p>
            <a:r>
              <a:rPr lang="en-US" dirty="0"/>
              <a:t>(1, 7)</a:t>
            </a:r>
          </a:p>
          <a:p>
            <a:r>
              <a:rPr lang="en-US" dirty="0"/>
              <a:t>(1, 8)</a:t>
            </a:r>
          </a:p>
          <a:p>
            <a:r>
              <a:rPr lang="en-US" dirty="0"/>
              <a:t>(1, 9)</a:t>
            </a:r>
          </a:p>
          <a:p>
            <a:r>
              <a:rPr lang="en-US" dirty="0"/>
              <a:t>(1, 10)</a:t>
            </a:r>
          </a:p>
        </p:txBody>
      </p:sp>
      <p:sp>
        <p:nvSpPr>
          <p:cNvPr id="29" name="TextBox 28"/>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(1, 13)</a:t>
            </a:r>
          </a:p>
          <a:p>
            <a:r>
              <a:rPr lang="en-US" dirty="0"/>
              <a:t>(1, 2)</a:t>
            </a:r>
          </a:p>
          <a:p>
            <a:endParaRPr lang="en-US" b="1" dirty="0">
              <a:solidFill>
                <a:srgbClr val="00B050"/>
              </a:solidFill>
            </a:endParaRPr>
          </a:p>
          <a:p>
            <a:endParaRPr lang="en-US" dirty="0"/>
          </a:p>
          <a:p>
            <a:endParaRPr lang="en-US" dirty="0"/>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43932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4" y="3901947"/>
            <a:ext cx="1074715" cy="331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1501373" cy="369332"/>
          </a:xfrm>
          <a:prstGeom prst="rect">
            <a:avLst/>
          </a:prstGeom>
          <a:noFill/>
        </p:spPr>
        <p:txBody>
          <a:bodyPr wrap="none" rtlCol="0">
            <a:spAutoFit/>
          </a:bodyPr>
          <a:lstStyle/>
          <a:p>
            <a:r>
              <a:rPr lang="en-US" b="1" dirty="0"/>
              <a:t>reduce by key</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sp>
        <p:nvSpPr>
          <p:cNvPr id="35" name="TextBox 34"/>
          <p:cNvSpPr txBox="1"/>
          <p:nvPr/>
        </p:nvSpPr>
        <p:spPr>
          <a:xfrm>
            <a:off x="902525" y="6227778"/>
            <a:ext cx="7933262" cy="369332"/>
          </a:xfrm>
          <a:prstGeom prst="rect">
            <a:avLst/>
          </a:prstGeom>
          <a:noFill/>
        </p:spPr>
        <p:txBody>
          <a:bodyPr wrap="none" rtlCol="0">
            <a:spAutoFit/>
          </a:bodyPr>
          <a:lstStyle/>
          <a:p>
            <a:r>
              <a:rPr lang="en-US" dirty="0"/>
              <a:t>Identify 1) intermediate key, 2) pairs of values, 3) reduce function, 4) output value</a:t>
            </a:r>
          </a:p>
        </p:txBody>
      </p:sp>
      <p:cxnSp>
        <p:nvCxnSpPr>
          <p:cNvPr id="20" name="Straight Arrow Connector 19"/>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871854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b="1" dirty="0">
                <a:solidFill>
                  <a:srgbClr val="00B050"/>
                </a:solidFill>
              </a:rPr>
              <a:t>(1, 45)</a:t>
            </a:r>
          </a:p>
          <a:p>
            <a:endParaRPr lang="en-US" dirty="0"/>
          </a:p>
          <a:p>
            <a:endParaRPr lang="en-US" b="1" dirty="0">
              <a:solidFill>
                <a:srgbClr val="00B050"/>
              </a:solidFill>
            </a:endParaRPr>
          </a:p>
          <a:p>
            <a:endParaRPr lang="en-US" b="1" dirty="0">
              <a:solidFill>
                <a:srgbClr val="00B050"/>
              </a:solidFill>
            </a:endParaRPr>
          </a:p>
          <a:p>
            <a:endParaRPr lang="en-US" b="1" dirty="0">
              <a:solidFill>
                <a:srgbClr val="00B050"/>
              </a:solidFill>
            </a:endParaRPr>
          </a:p>
          <a:p>
            <a:endParaRPr lang="en-US" dirty="0"/>
          </a:p>
          <a:p>
            <a:endParaRPr lang="en-US" dirty="0"/>
          </a:p>
          <a:p>
            <a:endParaRPr lang="en-US" dirty="0"/>
          </a:p>
          <a:p>
            <a:endParaRPr lang="en-US" dirty="0"/>
          </a:p>
          <a:p>
            <a:r>
              <a:rPr lang="en-US" dirty="0"/>
              <a:t>(1, 10)</a:t>
            </a:r>
          </a:p>
        </p:txBody>
      </p:sp>
      <p:sp>
        <p:nvSpPr>
          <p:cNvPr id="29" name="TextBox 28"/>
          <p:cNvSpPr txBox="1"/>
          <p:nvPr/>
        </p:nvSpPr>
        <p:spPr>
          <a:xfrm>
            <a:off x="8772861" y="3246271"/>
            <a:ext cx="792713" cy="369332"/>
          </a:xfrm>
          <a:prstGeom prst="rect">
            <a:avLst/>
          </a:prstGeom>
          <a:noFill/>
        </p:spPr>
        <p:txBody>
          <a:bodyPr wrap="square" rtlCol="0">
            <a:spAutoFit/>
          </a:bodyPr>
          <a:lstStyle/>
          <a:p>
            <a:r>
              <a:rPr lang="en-US" b="1" dirty="0">
                <a:solidFill>
                  <a:srgbClr val="FF0000"/>
                </a:solidFill>
              </a:rPr>
              <a:t>(1, 55)</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326572"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5765073"/>
            <a:ext cx="326572"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446317" y="3421580"/>
            <a:ext cx="985653" cy="366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p:nvPr/>
        </p:nvCxnSpPr>
        <p:spPr>
          <a:xfrm flipH="1">
            <a:off x="2446317" y="4086612"/>
            <a:ext cx="985652" cy="1797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1501373" cy="369332"/>
          </a:xfrm>
          <a:prstGeom prst="rect">
            <a:avLst/>
          </a:prstGeom>
          <a:noFill/>
        </p:spPr>
        <p:txBody>
          <a:bodyPr wrap="none" rtlCol="0">
            <a:spAutoFit/>
          </a:bodyPr>
          <a:lstStyle/>
          <a:p>
            <a:r>
              <a:rPr lang="en-US" b="1" dirty="0"/>
              <a:t>reduce by key</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sp>
        <p:nvSpPr>
          <p:cNvPr id="35" name="TextBox 34"/>
          <p:cNvSpPr txBox="1"/>
          <p:nvPr/>
        </p:nvSpPr>
        <p:spPr>
          <a:xfrm>
            <a:off x="902525" y="6227778"/>
            <a:ext cx="7933262" cy="369332"/>
          </a:xfrm>
          <a:prstGeom prst="rect">
            <a:avLst/>
          </a:prstGeom>
          <a:noFill/>
        </p:spPr>
        <p:txBody>
          <a:bodyPr wrap="none" rtlCol="0">
            <a:spAutoFit/>
          </a:bodyPr>
          <a:lstStyle/>
          <a:p>
            <a:r>
              <a:rPr lang="en-US" dirty="0"/>
              <a:t>Identify 1) intermediate key, 2) pairs of values, 3) reduce function, 4) output value</a:t>
            </a:r>
          </a:p>
        </p:txBody>
      </p:sp>
      <p:cxnSp>
        <p:nvCxnSpPr>
          <p:cNvPr id="20" name="Straight Arrow Connector 19"/>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96167" y="2735633"/>
            <a:ext cx="2541080" cy="369332"/>
          </a:xfrm>
          <a:prstGeom prst="rect">
            <a:avLst/>
          </a:prstGeom>
          <a:noFill/>
        </p:spPr>
        <p:txBody>
          <a:bodyPr wrap="none" rtlCol="0">
            <a:spAutoFit/>
          </a:bodyPr>
          <a:lstStyle/>
          <a:p>
            <a:r>
              <a:rPr lang="en-US" b="1" i="1" dirty="0">
                <a:solidFill>
                  <a:srgbClr val="0070C0"/>
                </a:solidFill>
              </a:rPr>
              <a:t>No more reduce possible</a:t>
            </a:r>
          </a:p>
        </p:txBody>
      </p:sp>
    </p:spTree>
    <p:extLst>
      <p:ext uri="{BB962C8B-B14F-4D97-AF65-F5344CB8AC3E}">
        <p14:creationId xmlns:p14="http://schemas.microsoft.com/office/powerpoint/2010/main" val="954469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A71A-77CD-4B9C-803F-76F11376DCBB}"/>
              </a:ext>
            </a:extLst>
          </p:cNvPr>
          <p:cNvSpPr>
            <a:spLocks noGrp="1"/>
          </p:cNvSpPr>
          <p:nvPr>
            <p:ph type="title"/>
          </p:nvPr>
        </p:nvSpPr>
        <p:spPr/>
        <p:txBody>
          <a:bodyPr/>
          <a:lstStyle/>
          <a:p>
            <a:r>
              <a:rPr lang="en-US" dirty="0"/>
              <a:t>Example </a:t>
            </a:r>
            <a:r>
              <a:rPr lang="en-US" dirty="0" err="1"/>
              <a:t>Mapreduce</a:t>
            </a:r>
            <a:r>
              <a:rPr lang="en-US" dirty="0"/>
              <a:t> Code</a:t>
            </a:r>
          </a:p>
        </p:txBody>
      </p:sp>
      <p:sp>
        <p:nvSpPr>
          <p:cNvPr id="4" name="Text Placeholder 3">
            <a:extLst>
              <a:ext uri="{FF2B5EF4-FFF2-40B4-BE49-F238E27FC236}">
                <a16:creationId xmlns:a16="http://schemas.microsoft.com/office/drawing/2014/main" id="{D4D7B303-9843-4C29-A49B-BE9F0769F1BE}"/>
              </a:ext>
            </a:extLst>
          </p:cNvPr>
          <p:cNvSpPr>
            <a:spLocks noGrp="1"/>
          </p:cNvSpPr>
          <p:nvPr>
            <p:ph type="body" idx="1"/>
          </p:nvPr>
        </p:nvSpPr>
        <p:spPr/>
        <p:txBody>
          <a:bodyPr/>
          <a:lstStyle/>
          <a:p>
            <a:r>
              <a:rPr lang="en-US" dirty="0"/>
              <a:t>Examples in the following slides can be found at the end of the Introduction to Spark and </a:t>
            </a:r>
            <a:r>
              <a:rPr lang="en-US" dirty="0" err="1"/>
              <a:t>DataFrames</a:t>
            </a:r>
            <a:r>
              <a:rPr lang="en-US" dirty="0"/>
              <a:t> notebook</a:t>
            </a:r>
          </a:p>
        </p:txBody>
      </p:sp>
    </p:spTree>
    <p:extLst>
      <p:ext uri="{BB962C8B-B14F-4D97-AF65-F5344CB8AC3E}">
        <p14:creationId xmlns:p14="http://schemas.microsoft.com/office/powerpoint/2010/main" val="3059538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1024453"/>
          </a:xfrm>
        </p:spPr>
        <p:txBody>
          <a:bodyPr>
            <a:normAutofit fontScale="92500" lnSpcReduction="20000"/>
          </a:bodyPr>
          <a:lstStyle/>
          <a:p>
            <a:r>
              <a:rPr lang="en-US" sz="2400" b="1" dirty="0"/>
              <a:t>Map</a:t>
            </a:r>
            <a:r>
              <a:rPr lang="en-US" sz="2400" dirty="0"/>
              <a:t>: takes an input </a:t>
            </a:r>
            <a:r>
              <a:rPr lang="en-US" sz="2400" i="1" dirty="0"/>
              <a:t>element</a:t>
            </a:r>
            <a:r>
              <a:rPr lang="en-US" sz="2400" dirty="0"/>
              <a:t> and produces a set of </a:t>
            </a:r>
            <a:r>
              <a:rPr lang="en-US" sz="2400" i="1" dirty="0"/>
              <a:t>intermediate</a:t>
            </a:r>
            <a:r>
              <a:rPr lang="en-US" sz="2400" dirty="0"/>
              <a:t> key/value pairs</a:t>
            </a:r>
            <a:endParaRPr lang="en-US" sz="2400" b="1" dirty="0"/>
          </a:p>
          <a:p>
            <a:r>
              <a:rPr lang="en-US" sz="2400" b="1" dirty="0"/>
              <a:t>Reduce</a:t>
            </a:r>
            <a:r>
              <a:rPr lang="en-US" sz="2400" dirty="0"/>
              <a:t>: accepts an </a:t>
            </a:r>
            <a:r>
              <a:rPr lang="en-US" sz="2400" i="1" dirty="0"/>
              <a:t>intermediate </a:t>
            </a:r>
            <a:r>
              <a:rPr lang="en-US" sz="2400" dirty="0"/>
              <a:t>key and a </a:t>
            </a:r>
            <a:r>
              <a:rPr lang="en-US" sz="2400" b="1" dirty="0"/>
              <a:t>pair of values </a:t>
            </a:r>
            <a:r>
              <a:rPr lang="en-US" sz="2400" dirty="0"/>
              <a:t>for the same key and combines them into zero or one value.</a:t>
            </a:r>
          </a:p>
        </p:txBody>
      </p:sp>
      <p:sp>
        <p:nvSpPr>
          <p:cNvPr id="26" name="TextBox 25"/>
          <p:cNvSpPr txBox="1"/>
          <p:nvPr/>
        </p:nvSpPr>
        <p:spPr>
          <a:xfrm>
            <a:off x="7671854" y="4128321"/>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6953003" y="4472251"/>
            <a:ext cx="2271776" cy="369332"/>
          </a:xfrm>
          <a:prstGeom prst="rect">
            <a:avLst/>
          </a:prstGeom>
          <a:noFill/>
        </p:spPr>
        <p:txBody>
          <a:bodyPr wrap="none" rtlCol="0">
            <a:spAutoFit/>
          </a:bodyPr>
          <a:lstStyle/>
          <a:p>
            <a:r>
              <a:rPr lang="en-US" dirty="0"/>
              <a:t>lambda v1, v2: v1 + v2</a:t>
            </a:r>
          </a:p>
        </p:txBody>
      </p:sp>
      <p:sp>
        <p:nvSpPr>
          <p:cNvPr id="22" name="TextBox 21"/>
          <p:cNvSpPr txBox="1"/>
          <p:nvPr/>
        </p:nvSpPr>
        <p:spPr>
          <a:xfrm>
            <a:off x="799529" y="3496850"/>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25" name="TextBox 24"/>
          <p:cNvSpPr txBox="1"/>
          <p:nvPr/>
        </p:nvSpPr>
        <p:spPr>
          <a:xfrm>
            <a:off x="629530" y="3127518"/>
            <a:ext cx="679994" cy="369332"/>
          </a:xfrm>
          <a:prstGeom prst="rect">
            <a:avLst/>
          </a:prstGeom>
          <a:noFill/>
        </p:spPr>
        <p:txBody>
          <a:bodyPr wrap="none" rtlCol="0">
            <a:spAutoFit/>
          </a:bodyPr>
          <a:lstStyle/>
          <a:p>
            <a:r>
              <a:rPr lang="en-US" b="1" i="1" dirty="0">
                <a:solidFill>
                  <a:srgbClr val="FF0000"/>
                </a:solidFill>
              </a:rPr>
              <a:t>input</a:t>
            </a:r>
          </a:p>
        </p:txBody>
      </p:sp>
      <p:sp>
        <p:nvSpPr>
          <p:cNvPr id="32" name="TextBox 31"/>
          <p:cNvSpPr txBox="1"/>
          <p:nvPr/>
        </p:nvSpPr>
        <p:spPr>
          <a:xfrm>
            <a:off x="2252827" y="4472251"/>
            <a:ext cx="1654620" cy="369332"/>
          </a:xfrm>
          <a:prstGeom prst="rect">
            <a:avLst/>
          </a:prstGeom>
          <a:noFill/>
        </p:spPr>
        <p:txBody>
          <a:bodyPr wrap="none" rtlCol="0">
            <a:spAutoFit/>
          </a:bodyPr>
          <a:lstStyle/>
          <a:p>
            <a:r>
              <a:rPr lang="en-US" dirty="0"/>
              <a:t>lambda e: (1, e)</a:t>
            </a:r>
            <a:endParaRPr lang="en-US" i="1" dirty="0"/>
          </a:p>
        </p:txBody>
      </p:sp>
      <p:sp>
        <p:nvSpPr>
          <p:cNvPr id="33" name="TextBox 32"/>
          <p:cNvSpPr txBox="1"/>
          <p:nvPr/>
        </p:nvSpPr>
        <p:spPr>
          <a:xfrm>
            <a:off x="2768193" y="4151617"/>
            <a:ext cx="623889" cy="369332"/>
          </a:xfrm>
          <a:prstGeom prst="rect">
            <a:avLst/>
          </a:prstGeom>
          <a:noFill/>
        </p:spPr>
        <p:txBody>
          <a:bodyPr wrap="none" rtlCol="0">
            <a:spAutoFit/>
          </a:bodyPr>
          <a:lstStyle/>
          <a:p>
            <a:r>
              <a:rPr lang="en-US" b="1" dirty="0"/>
              <a:t>map</a:t>
            </a:r>
          </a:p>
        </p:txBody>
      </p:sp>
      <p:sp>
        <p:nvSpPr>
          <p:cNvPr id="36" name="TextBox 35"/>
          <p:cNvSpPr txBox="1"/>
          <p:nvPr/>
        </p:nvSpPr>
        <p:spPr>
          <a:xfrm>
            <a:off x="5208231" y="3426029"/>
            <a:ext cx="851138" cy="2862322"/>
          </a:xfrm>
          <a:prstGeom prst="rect">
            <a:avLst/>
          </a:prstGeom>
          <a:noFill/>
        </p:spPr>
        <p:txBody>
          <a:bodyPr wrap="square" rtlCol="0">
            <a:spAutoFit/>
          </a:bodyPr>
          <a:lstStyle/>
          <a:p>
            <a:r>
              <a:rPr lang="en-US" dirty="0"/>
              <a:t>(1, 1)</a:t>
            </a:r>
          </a:p>
          <a:p>
            <a:r>
              <a:rPr lang="en-US" dirty="0"/>
              <a:t>(1, 2)</a:t>
            </a:r>
          </a:p>
          <a:p>
            <a:r>
              <a:rPr lang="en-US" dirty="0"/>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37" name="TextBox 36"/>
          <p:cNvSpPr txBox="1"/>
          <p:nvPr/>
        </p:nvSpPr>
        <p:spPr>
          <a:xfrm>
            <a:off x="10005474" y="4027662"/>
            <a:ext cx="792713" cy="369332"/>
          </a:xfrm>
          <a:prstGeom prst="rect">
            <a:avLst/>
          </a:prstGeom>
          <a:noFill/>
        </p:spPr>
        <p:txBody>
          <a:bodyPr wrap="square" rtlCol="0">
            <a:spAutoFit/>
          </a:bodyPr>
          <a:lstStyle/>
          <a:p>
            <a:r>
              <a:rPr lang="en-US" b="1" dirty="0"/>
              <a:t>(1, 55)</a:t>
            </a:r>
          </a:p>
        </p:txBody>
      </p:sp>
      <p:sp>
        <p:nvSpPr>
          <p:cNvPr id="38" name="TextBox 37"/>
          <p:cNvSpPr txBox="1"/>
          <p:nvPr/>
        </p:nvSpPr>
        <p:spPr>
          <a:xfrm>
            <a:off x="4613139" y="3127518"/>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39" name="TextBox 38"/>
          <p:cNvSpPr txBox="1"/>
          <p:nvPr/>
        </p:nvSpPr>
        <p:spPr>
          <a:xfrm>
            <a:off x="9933848" y="3127518"/>
            <a:ext cx="864339" cy="369332"/>
          </a:xfrm>
          <a:prstGeom prst="rect">
            <a:avLst/>
          </a:prstGeom>
          <a:noFill/>
        </p:spPr>
        <p:txBody>
          <a:bodyPr wrap="none" rtlCol="0">
            <a:spAutoFit/>
          </a:bodyPr>
          <a:lstStyle/>
          <a:p>
            <a:r>
              <a:rPr lang="en-US" b="1" i="1"/>
              <a:t>Output</a:t>
            </a:r>
            <a:endParaRPr lang="en-US" b="1" i="1" dirty="0"/>
          </a:p>
        </p:txBody>
      </p:sp>
      <p:sp>
        <p:nvSpPr>
          <p:cNvPr id="4" name="TextBox 3"/>
          <p:cNvSpPr txBox="1"/>
          <p:nvPr/>
        </p:nvSpPr>
        <p:spPr>
          <a:xfrm>
            <a:off x="6717674" y="5465169"/>
            <a:ext cx="5161028" cy="553998"/>
          </a:xfrm>
          <a:prstGeom prst="rect">
            <a:avLst/>
          </a:prstGeom>
          <a:noFill/>
        </p:spPr>
        <p:txBody>
          <a:bodyPr wrap="none" rtlCol="0">
            <a:spAutoFit/>
          </a:bodyPr>
          <a:lstStyle/>
          <a:p>
            <a:r>
              <a:rPr lang="en-US" sz="3000" u="sng" dirty="0"/>
              <a:t>What is the goal of this MR job?</a:t>
            </a:r>
          </a:p>
        </p:txBody>
      </p:sp>
    </p:spTree>
    <p:extLst>
      <p:ext uri="{BB962C8B-B14F-4D97-AF65-F5344CB8AC3E}">
        <p14:creationId xmlns:p14="http://schemas.microsoft.com/office/powerpoint/2010/main" val="170424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1024453"/>
          </a:xfrm>
        </p:spPr>
        <p:txBody>
          <a:bodyPr>
            <a:normAutofit fontScale="92500" lnSpcReduction="20000"/>
          </a:bodyPr>
          <a:lstStyle/>
          <a:p>
            <a:r>
              <a:rPr lang="en-US" sz="2400" b="1" dirty="0"/>
              <a:t>Map</a:t>
            </a:r>
            <a:r>
              <a:rPr lang="en-US" sz="2400" dirty="0"/>
              <a:t>: takes an input </a:t>
            </a:r>
            <a:r>
              <a:rPr lang="en-US" sz="2400" i="1" dirty="0"/>
              <a:t>element</a:t>
            </a:r>
            <a:r>
              <a:rPr lang="en-US" sz="2400" dirty="0"/>
              <a:t> and produces a set of </a:t>
            </a:r>
            <a:r>
              <a:rPr lang="en-US" sz="2400" i="1" dirty="0"/>
              <a:t>intermediate</a:t>
            </a:r>
            <a:r>
              <a:rPr lang="en-US" sz="2400" dirty="0"/>
              <a:t> key/value pairs</a:t>
            </a:r>
            <a:endParaRPr lang="en-US" sz="2400" b="1" dirty="0"/>
          </a:p>
          <a:p>
            <a:r>
              <a:rPr lang="en-US" sz="2400" b="1" dirty="0"/>
              <a:t>Reduce</a:t>
            </a:r>
            <a:r>
              <a:rPr lang="en-US" sz="2400" dirty="0"/>
              <a:t>: accepts an </a:t>
            </a:r>
            <a:r>
              <a:rPr lang="en-US" sz="2400" i="1" dirty="0"/>
              <a:t>intermediate </a:t>
            </a:r>
            <a:r>
              <a:rPr lang="en-US" sz="2400" dirty="0"/>
              <a:t>key and a </a:t>
            </a:r>
            <a:r>
              <a:rPr lang="en-US" sz="2400" b="1" dirty="0"/>
              <a:t>pair of values </a:t>
            </a:r>
            <a:r>
              <a:rPr lang="en-US" sz="2400" dirty="0"/>
              <a:t>for the same key and combines them into zero or one value.</a:t>
            </a:r>
          </a:p>
        </p:txBody>
      </p:sp>
      <p:sp>
        <p:nvSpPr>
          <p:cNvPr id="26" name="TextBox 25"/>
          <p:cNvSpPr txBox="1"/>
          <p:nvPr/>
        </p:nvSpPr>
        <p:spPr>
          <a:xfrm>
            <a:off x="7671854" y="4128321"/>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6953003" y="4472251"/>
            <a:ext cx="2694520" cy="369332"/>
          </a:xfrm>
          <a:prstGeom prst="rect">
            <a:avLst/>
          </a:prstGeom>
          <a:noFill/>
        </p:spPr>
        <p:txBody>
          <a:bodyPr wrap="none" rtlCol="0">
            <a:spAutoFit/>
          </a:bodyPr>
          <a:lstStyle/>
          <a:p>
            <a:r>
              <a:rPr lang="en-US" dirty="0"/>
              <a:t>lambda v1, v2: max(v1, v2)</a:t>
            </a:r>
          </a:p>
        </p:txBody>
      </p:sp>
      <p:sp>
        <p:nvSpPr>
          <p:cNvPr id="22" name="TextBox 21"/>
          <p:cNvSpPr txBox="1"/>
          <p:nvPr/>
        </p:nvSpPr>
        <p:spPr>
          <a:xfrm>
            <a:off x="799529" y="3521792"/>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25" name="TextBox 24"/>
          <p:cNvSpPr txBox="1"/>
          <p:nvPr/>
        </p:nvSpPr>
        <p:spPr>
          <a:xfrm>
            <a:off x="629530" y="3127518"/>
            <a:ext cx="679994" cy="369332"/>
          </a:xfrm>
          <a:prstGeom prst="rect">
            <a:avLst/>
          </a:prstGeom>
          <a:noFill/>
        </p:spPr>
        <p:txBody>
          <a:bodyPr wrap="none" rtlCol="0">
            <a:spAutoFit/>
          </a:bodyPr>
          <a:lstStyle/>
          <a:p>
            <a:r>
              <a:rPr lang="en-US" b="1" i="1" dirty="0">
                <a:solidFill>
                  <a:srgbClr val="FF0000"/>
                </a:solidFill>
              </a:rPr>
              <a:t>input</a:t>
            </a:r>
          </a:p>
        </p:txBody>
      </p:sp>
      <p:sp>
        <p:nvSpPr>
          <p:cNvPr id="32" name="TextBox 31"/>
          <p:cNvSpPr txBox="1"/>
          <p:nvPr/>
        </p:nvSpPr>
        <p:spPr>
          <a:xfrm>
            <a:off x="2252827" y="4472251"/>
            <a:ext cx="1654620" cy="369332"/>
          </a:xfrm>
          <a:prstGeom prst="rect">
            <a:avLst/>
          </a:prstGeom>
          <a:noFill/>
        </p:spPr>
        <p:txBody>
          <a:bodyPr wrap="none" rtlCol="0">
            <a:spAutoFit/>
          </a:bodyPr>
          <a:lstStyle/>
          <a:p>
            <a:r>
              <a:rPr lang="en-US" dirty="0"/>
              <a:t>lambda e: (1, e)</a:t>
            </a:r>
            <a:endParaRPr lang="en-US" i="1" dirty="0"/>
          </a:p>
        </p:txBody>
      </p:sp>
      <p:sp>
        <p:nvSpPr>
          <p:cNvPr id="33" name="TextBox 32"/>
          <p:cNvSpPr txBox="1"/>
          <p:nvPr/>
        </p:nvSpPr>
        <p:spPr>
          <a:xfrm>
            <a:off x="2768193" y="4151617"/>
            <a:ext cx="623889" cy="369332"/>
          </a:xfrm>
          <a:prstGeom prst="rect">
            <a:avLst/>
          </a:prstGeom>
          <a:noFill/>
        </p:spPr>
        <p:txBody>
          <a:bodyPr wrap="none" rtlCol="0">
            <a:spAutoFit/>
          </a:bodyPr>
          <a:lstStyle/>
          <a:p>
            <a:r>
              <a:rPr lang="en-US" b="1" dirty="0"/>
              <a:t>map</a:t>
            </a:r>
          </a:p>
        </p:txBody>
      </p:sp>
      <p:sp>
        <p:nvSpPr>
          <p:cNvPr id="4" name="TextBox 3"/>
          <p:cNvSpPr txBox="1"/>
          <p:nvPr/>
        </p:nvSpPr>
        <p:spPr>
          <a:xfrm>
            <a:off x="3392082" y="5522193"/>
            <a:ext cx="5161028" cy="553998"/>
          </a:xfrm>
          <a:prstGeom prst="rect">
            <a:avLst/>
          </a:prstGeom>
          <a:noFill/>
        </p:spPr>
        <p:txBody>
          <a:bodyPr wrap="none" rtlCol="0">
            <a:spAutoFit/>
          </a:bodyPr>
          <a:lstStyle/>
          <a:p>
            <a:r>
              <a:rPr lang="en-US" sz="3000" u="sng" dirty="0"/>
              <a:t>What is the goal of this MR job?</a:t>
            </a:r>
          </a:p>
        </p:txBody>
      </p:sp>
    </p:spTree>
    <p:extLst>
      <p:ext uri="{BB962C8B-B14F-4D97-AF65-F5344CB8AC3E}">
        <p14:creationId xmlns:p14="http://schemas.microsoft.com/office/powerpoint/2010/main" val="11997308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1024453"/>
          </a:xfrm>
        </p:spPr>
        <p:txBody>
          <a:bodyPr>
            <a:normAutofit fontScale="92500" lnSpcReduction="20000"/>
          </a:bodyPr>
          <a:lstStyle/>
          <a:p>
            <a:r>
              <a:rPr lang="en-US" sz="2400" b="1" dirty="0"/>
              <a:t>Map</a:t>
            </a:r>
            <a:r>
              <a:rPr lang="en-US" sz="2400" dirty="0"/>
              <a:t>: takes an input </a:t>
            </a:r>
            <a:r>
              <a:rPr lang="en-US" sz="2400" i="1" dirty="0"/>
              <a:t>element</a:t>
            </a:r>
            <a:r>
              <a:rPr lang="en-US" sz="2400" dirty="0"/>
              <a:t> and produces a set of </a:t>
            </a:r>
            <a:r>
              <a:rPr lang="en-US" sz="2400" i="1" dirty="0"/>
              <a:t>intermediate</a:t>
            </a:r>
            <a:r>
              <a:rPr lang="en-US" sz="2400" dirty="0"/>
              <a:t> key/value pairs</a:t>
            </a:r>
            <a:endParaRPr lang="en-US" sz="2400" b="1" dirty="0"/>
          </a:p>
          <a:p>
            <a:r>
              <a:rPr lang="en-US" sz="2400" b="1" dirty="0"/>
              <a:t>Reduce</a:t>
            </a:r>
            <a:r>
              <a:rPr lang="en-US" sz="2400" dirty="0"/>
              <a:t>: accepts an </a:t>
            </a:r>
            <a:r>
              <a:rPr lang="en-US" sz="2400" i="1" dirty="0"/>
              <a:t>intermediate </a:t>
            </a:r>
            <a:r>
              <a:rPr lang="en-US" sz="2400" dirty="0"/>
              <a:t>key and a </a:t>
            </a:r>
            <a:r>
              <a:rPr lang="en-US" sz="2400" b="1" dirty="0"/>
              <a:t>pair of values </a:t>
            </a:r>
            <a:r>
              <a:rPr lang="en-US" sz="2400" dirty="0"/>
              <a:t>for the same key and combines them into zero or one value.</a:t>
            </a:r>
          </a:p>
        </p:txBody>
      </p:sp>
      <p:sp>
        <p:nvSpPr>
          <p:cNvPr id="26" name="TextBox 25"/>
          <p:cNvSpPr txBox="1"/>
          <p:nvPr/>
        </p:nvSpPr>
        <p:spPr>
          <a:xfrm>
            <a:off x="7671854" y="4128321"/>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6953003" y="4472251"/>
            <a:ext cx="2661306" cy="369332"/>
          </a:xfrm>
          <a:prstGeom prst="rect">
            <a:avLst/>
          </a:prstGeom>
          <a:noFill/>
        </p:spPr>
        <p:txBody>
          <a:bodyPr wrap="none" rtlCol="0">
            <a:spAutoFit/>
          </a:bodyPr>
          <a:lstStyle/>
          <a:p>
            <a:r>
              <a:rPr lang="en-US" dirty="0"/>
              <a:t>lambda v1, v2: min(v1, v2)</a:t>
            </a:r>
          </a:p>
        </p:txBody>
      </p:sp>
      <p:sp>
        <p:nvSpPr>
          <p:cNvPr id="22" name="TextBox 21"/>
          <p:cNvSpPr txBox="1"/>
          <p:nvPr/>
        </p:nvSpPr>
        <p:spPr>
          <a:xfrm>
            <a:off x="799529" y="3521792"/>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25" name="TextBox 24"/>
          <p:cNvSpPr txBox="1"/>
          <p:nvPr/>
        </p:nvSpPr>
        <p:spPr>
          <a:xfrm>
            <a:off x="629530" y="3127518"/>
            <a:ext cx="679994" cy="369332"/>
          </a:xfrm>
          <a:prstGeom prst="rect">
            <a:avLst/>
          </a:prstGeom>
          <a:noFill/>
        </p:spPr>
        <p:txBody>
          <a:bodyPr wrap="none" rtlCol="0">
            <a:spAutoFit/>
          </a:bodyPr>
          <a:lstStyle/>
          <a:p>
            <a:r>
              <a:rPr lang="en-US" b="1" i="1" dirty="0">
                <a:solidFill>
                  <a:srgbClr val="FF0000"/>
                </a:solidFill>
              </a:rPr>
              <a:t>input</a:t>
            </a:r>
          </a:p>
        </p:txBody>
      </p:sp>
      <p:sp>
        <p:nvSpPr>
          <p:cNvPr id="32" name="TextBox 31"/>
          <p:cNvSpPr txBox="1"/>
          <p:nvPr/>
        </p:nvSpPr>
        <p:spPr>
          <a:xfrm>
            <a:off x="2252827" y="4472251"/>
            <a:ext cx="1654620" cy="369332"/>
          </a:xfrm>
          <a:prstGeom prst="rect">
            <a:avLst/>
          </a:prstGeom>
          <a:noFill/>
        </p:spPr>
        <p:txBody>
          <a:bodyPr wrap="none" rtlCol="0">
            <a:spAutoFit/>
          </a:bodyPr>
          <a:lstStyle/>
          <a:p>
            <a:r>
              <a:rPr lang="en-US" dirty="0"/>
              <a:t>lambda e: (1, e)</a:t>
            </a:r>
            <a:endParaRPr lang="en-US" i="1" dirty="0"/>
          </a:p>
        </p:txBody>
      </p:sp>
      <p:sp>
        <p:nvSpPr>
          <p:cNvPr id="33" name="TextBox 32"/>
          <p:cNvSpPr txBox="1"/>
          <p:nvPr/>
        </p:nvSpPr>
        <p:spPr>
          <a:xfrm>
            <a:off x="2768193" y="4151617"/>
            <a:ext cx="623889" cy="369332"/>
          </a:xfrm>
          <a:prstGeom prst="rect">
            <a:avLst/>
          </a:prstGeom>
          <a:noFill/>
        </p:spPr>
        <p:txBody>
          <a:bodyPr wrap="none" rtlCol="0">
            <a:spAutoFit/>
          </a:bodyPr>
          <a:lstStyle/>
          <a:p>
            <a:r>
              <a:rPr lang="en-US" b="1" dirty="0"/>
              <a:t>map</a:t>
            </a:r>
          </a:p>
        </p:txBody>
      </p:sp>
      <p:sp>
        <p:nvSpPr>
          <p:cNvPr id="4" name="TextBox 3"/>
          <p:cNvSpPr txBox="1"/>
          <p:nvPr/>
        </p:nvSpPr>
        <p:spPr>
          <a:xfrm>
            <a:off x="3392082" y="5522193"/>
            <a:ext cx="5161028" cy="553998"/>
          </a:xfrm>
          <a:prstGeom prst="rect">
            <a:avLst/>
          </a:prstGeom>
          <a:noFill/>
        </p:spPr>
        <p:txBody>
          <a:bodyPr wrap="none" rtlCol="0">
            <a:spAutoFit/>
          </a:bodyPr>
          <a:lstStyle/>
          <a:p>
            <a:r>
              <a:rPr lang="en-US" sz="3000" u="sng" dirty="0"/>
              <a:t>What is the goal of this MR job?</a:t>
            </a:r>
          </a:p>
        </p:txBody>
      </p:sp>
    </p:spTree>
    <p:extLst>
      <p:ext uri="{BB962C8B-B14F-4D97-AF65-F5344CB8AC3E}">
        <p14:creationId xmlns:p14="http://schemas.microsoft.com/office/powerpoint/2010/main" val="12315032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1024453"/>
          </a:xfrm>
        </p:spPr>
        <p:txBody>
          <a:bodyPr>
            <a:normAutofit/>
          </a:bodyPr>
          <a:lstStyle/>
          <a:p>
            <a:r>
              <a:rPr lang="en-US" sz="2400" dirty="0"/>
              <a:t>Map can generate several keys</a:t>
            </a:r>
          </a:p>
        </p:txBody>
      </p:sp>
      <p:sp>
        <p:nvSpPr>
          <p:cNvPr id="22" name="TextBox 21"/>
          <p:cNvSpPr txBox="1"/>
          <p:nvPr/>
        </p:nvSpPr>
        <p:spPr>
          <a:xfrm>
            <a:off x="620996" y="3521792"/>
            <a:ext cx="2246492" cy="738664"/>
          </a:xfrm>
          <a:prstGeom prst="rect">
            <a:avLst/>
          </a:prstGeom>
          <a:noFill/>
        </p:spPr>
        <p:txBody>
          <a:bodyPr wrap="square" rtlCol="0">
            <a:spAutoFit/>
          </a:bodyPr>
          <a:lstStyle/>
          <a:p>
            <a:r>
              <a:rPr lang="en-US" sz="1400" dirty="0"/>
              <a:t>“Document one”</a:t>
            </a:r>
          </a:p>
          <a:p>
            <a:r>
              <a:rPr lang="en-US" sz="1400" dirty="0"/>
              <a:t>“Another document”</a:t>
            </a:r>
          </a:p>
          <a:p>
            <a:r>
              <a:rPr lang="en-US" sz="1400" dirty="0"/>
              <a:t>“A document”</a:t>
            </a:r>
          </a:p>
        </p:txBody>
      </p:sp>
      <p:sp>
        <p:nvSpPr>
          <p:cNvPr id="25" name="TextBox 24"/>
          <p:cNvSpPr txBox="1"/>
          <p:nvPr/>
        </p:nvSpPr>
        <p:spPr>
          <a:xfrm>
            <a:off x="629530" y="3127518"/>
            <a:ext cx="1242135" cy="369332"/>
          </a:xfrm>
          <a:prstGeom prst="rect">
            <a:avLst/>
          </a:prstGeom>
          <a:noFill/>
        </p:spPr>
        <p:txBody>
          <a:bodyPr wrap="none" rtlCol="0">
            <a:spAutoFit/>
          </a:bodyPr>
          <a:lstStyle/>
          <a:p>
            <a:r>
              <a:rPr lang="en-US" dirty="0"/>
              <a:t>Input (text)</a:t>
            </a:r>
          </a:p>
        </p:txBody>
      </p:sp>
      <p:sp>
        <p:nvSpPr>
          <p:cNvPr id="32" name="TextBox 31"/>
          <p:cNvSpPr txBox="1"/>
          <p:nvPr/>
        </p:nvSpPr>
        <p:spPr>
          <a:xfrm>
            <a:off x="4078746" y="3647557"/>
            <a:ext cx="3066865" cy="1169551"/>
          </a:xfrm>
          <a:prstGeom prst="rect">
            <a:avLst/>
          </a:prstGeom>
          <a:noFill/>
        </p:spPr>
        <p:txBody>
          <a:bodyPr wrap="none" rtlCol="0">
            <a:spAutoFit/>
          </a:bodyPr>
          <a:lstStyle/>
          <a:p>
            <a:r>
              <a:rPr lang="en-US" sz="1400" dirty="0" err="1">
                <a:latin typeface="Consolas" charset="0"/>
                <a:ea typeface="Consolas" charset="0"/>
                <a:cs typeface="Consolas" charset="0"/>
              </a:rPr>
              <a:t>def</a:t>
            </a:r>
            <a:r>
              <a:rPr lang="en-US" sz="1400" dirty="0">
                <a:latin typeface="Consolas" charset="0"/>
                <a:ea typeface="Consolas" charset="0"/>
                <a:cs typeface="Consolas" charset="0"/>
              </a:rPr>
              <a:t> f(e):</a:t>
            </a:r>
          </a:p>
          <a:p>
            <a:r>
              <a:rPr lang="en-US" sz="1400" dirty="0">
                <a:latin typeface="Consolas" charset="0"/>
                <a:ea typeface="Consolas" charset="0"/>
                <a:cs typeface="Consolas" charset="0"/>
              </a:rPr>
              <a:t>   results = []</a:t>
            </a:r>
          </a:p>
          <a:p>
            <a:r>
              <a:rPr lang="en-US" sz="1400" dirty="0">
                <a:latin typeface="Consolas" charset="0"/>
                <a:ea typeface="Consolas" charset="0"/>
                <a:cs typeface="Consolas" charset="0"/>
              </a:rPr>
              <a:t>   for word in </a:t>
            </a:r>
            <a:r>
              <a:rPr lang="en-US" sz="1400" dirty="0" err="1">
                <a:latin typeface="Consolas" charset="0"/>
                <a:ea typeface="Consolas" charset="0"/>
                <a:cs typeface="Consolas" charset="0"/>
              </a:rPr>
              <a:t>e.split</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results.append</a:t>
            </a:r>
            <a:r>
              <a:rPr lang="en-US" sz="1400" dirty="0">
                <a:latin typeface="Consolas" charset="0"/>
                <a:ea typeface="Consolas" charset="0"/>
                <a:cs typeface="Consolas" charset="0"/>
              </a:rPr>
              <a:t>((word))</a:t>
            </a:r>
          </a:p>
          <a:p>
            <a:r>
              <a:rPr lang="en-US" sz="1400" dirty="0">
                <a:latin typeface="Consolas" charset="0"/>
                <a:ea typeface="Consolas" charset="0"/>
                <a:cs typeface="Consolas" charset="0"/>
              </a:rPr>
              <a:t>   return results</a:t>
            </a:r>
          </a:p>
        </p:txBody>
      </p:sp>
      <p:sp>
        <p:nvSpPr>
          <p:cNvPr id="33" name="TextBox 32"/>
          <p:cNvSpPr txBox="1"/>
          <p:nvPr/>
        </p:nvSpPr>
        <p:spPr>
          <a:xfrm>
            <a:off x="4729233" y="3256187"/>
            <a:ext cx="623889" cy="369332"/>
          </a:xfrm>
          <a:prstGeom prst="rect">
            <a:avLst/>
          </a:prstGeom>
          <a:noFill/>
        </p:spPr>
        <p:txBody>
          <a:bodyPr wrap="none" rtlCol="0">
            <a:spAutoFit/>
          </a:bodyPr>
          <a:lstStyle/>
          <a:p>
            <a:r>
              <a:rPr lang="en-US" b="1" dirty="0"/>
              <a:t>map</a:t>
            </a:r>
          </a:p>
        </p:txBody>
      </p:sp>
      <p:sp>
        <p:nvSpPr>
          <p:cNvPr id="15" name="TextBox 14"/>
          <p:cNvSpPr txBox="1"/>
          <p:nvPr/>
        </p:nvSpPr>
        <p:spPr>
          <a:xfrm>
            <a:off x="8989055" y="3278225"/>
            <a:ext cx="837730" cy="369332"/>
          </a:xfrm>
          <a:prstGeom prst="rect">
            <a:avLst/>
          </a:prstGeom>
          <a:noFill/>
        </p:spPr>
        <p:txBody>
          <a:bodyPr wrap="none" rtlCol="0">
            <a:spAutoFit/>
          </a:bodyPr>
          <a:lstStyle/>
          <a:p>
            <a:r>
              <a:rPr lang="en-US" b="1"/>
              <a:t>reduce</a:t>
            </a:r>
            <a:endParaRPr lang="en-US" b="1" dirty="0"/>
          </a:p>
        </p:txBody>
      </p:sp>
      <p:sp>
        <p:nvSpPr>
          <p:cNvPr id="16" name="TextBox 15"/>
          <p:cNvSpPr txBox="1"/>
          <p:nvPr/>
        </p:nvSpPr>
        <p:spPr>
          <a:xfrm>
            <a:off x="8359870" y="3644252"/>
            <a:ext cx="2371162" cy="307777"/>
          </a:xfrm>
          <a:prstGeom prst="rect">
            <a:avLst/>
          </a:prstGeom>
          <a:noFill/>
        </p:spPr>
        <p:txBody>
          <a:bodyPr wrap="none" rtlCol="0">
            <a:spAutoFit/>
          </a:bodyPr>
          <a:lstStyle/>
          <a:p>
            <a:r>
              <a:rPr lang="en-US" sz="1400" dirty="0">
                <a:latin typeface="Consolas" charset="0"/>
                <a:ea typeface="Consolas" charset="0"/>
                <a:cs typeface="Consolas" charset="0"/>
              </a:rPr>
              <a:t>lambda v1, v2: v1 + v2</a:t>
            </a:r>
          </a:p>
        </p:txBody>
      </p:sp>
      <p:sp>
        <p:nvSpPr>
          <p:cNvPr id="17" name="TextBox 16"/>
          <p:cNvSpPr txBox="1"/>
          <p:nvPr/>
        </p:nvSpPr>
        <p:spPr>
          <a:xfrm>
            <a:off x="2943467" y="5516255"/>
            <a:ext cx="5161028" cy="553998"/>
          </a:xfrm>
          <a:prstGeom prst="rect">
            <a:avLst/>
          </a:prstGeom>
          <a:noFill/>
        </p:spPr>
        <p:txBody>
          <a:bodyPr wrap="none" rtlCol="0">
            <a:spAutoFit/>
          </a:bodyPr>
          <a:lstStyle/>
          <a:p>
            <a:r>
              <a:rPr lang="en-US" sz="3000" u="sng" dirty="0"/>
              <a:t>What is the goal of this MR job?</a:t>
            </a:r>
          </a:p>
        </p:txBody>
      </p:sp>
    </p:spTree>
    <p:extLst>
      <p:ext uri="{BB962C8B-B14F-4D97-AF65-F5344CB8AC3E}">
        <p14:creationId xmlns:p14="http://schemas.microsoft.com/office/powerpoint/2010/main" val="193441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Total number of orders</a:t>
            </a:r>
          </a:p>
        </p:txBody>
      </p:sp>
      <p:sp>
        <p:nvSpPr>
          <p:cNvPr id="3" name="Content Placeholder 2"/>
          <p:cNvSpPr>
            <a:spLocks noGrp="1"/>
          </p:cNvSpPr>
          <p:nvPr>
            <p:ph idx="1"/>
          </p:nvPr>
        </p:nvSpPr>
        <p:spPr>
          <a:xfrm>
            <a:off x="838200" y="1825625"/>
            <a:ext cx="7826298" cy="4351338"/>
          </a:xfrm>
        </p:spPr>
        <p:txBody>
          <a:bodyPr>
            <a:normAutofit/>
          </a:bodyPr>
          <a:lstStyle/>
          <a:p>
            <a:r>
              <a:rPr lang="en-US" dirty="0"/>
              <a:t>Given the following set of records of Month, State, and orders</a:t>
            </a:r>
          </a:p>
          <a:p>
            <a:pPr lvl="1"/>
            <a:r>
              <a:rPr lang="en-US" dirty="0"/>
              <a:t>Compute the total number of orders per month using map reduce</a:t>
            </a:r>
          </a:p>
          <a:p>
            <a:endParaRPr lang="en-US" dirty="0"/>
          </a:p>
        </p:txBody>
      </p:sp>
      <p:sp>
        <p:nvSpPr>
          <p:cNvPr id="4" name="Rounded Rectangle 3"/>
          <p:cNvSpPr/>
          <p:nvPr/>
        </p:nvSpPr>
        <p:spPr>
          <a:xfrm>
            <a:off x="9758019" y="1329192"/>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5" name="Rectangle 4"/>
          <p:cNvSpPr/>
          <p:nvPr/>
        </p:nvSpPr>
        <p:spPr>
          <a:xfrm>
            <a:off x="1129990" y="3591640"/>
            <a:ext cx="6096000" cy="1323439"/>
          </a:xfrm>
          <a:prstGeom prst="rect">
            <a:avLst/>
          </a:prstGeom>
        </p:spPr>
        <p:txBody>
          <a:bodyPr>
            <a:spAutoFit/>
          </a:bodyPr>
          <a:lstStyle/>
          <a:p>
            <a:pPr lvl="1"/>
            <a:r>
              <a:rPr lang="en-US" sz="1600" b="1" dirty="0">
                <a:latin typeface="Consolas" charset="0"/>
                <a:ea typeface="Consolas" charset="0"/>
                <a:cs typeface="Consolas" charset="0"/>
              </a:rPr>
              <a:t>def </a:t>
            </a:r>
            <a:r>
              <a:rPr lang="en-US" sz="1600" dirty="0" err="1">
                <a:latin typeface="Consolas" charset="0"/>
                <a:ea typeface="Consolas" charset="0"/>
                <a:cs typeface="Consolas" charset="0"/>
              </a:rPr>
              <a:t>map_func</a:t>
            </a:r>
            <a:r>
              <a:rPr lang="en-US" sz="1600" dirty="0">
                <a:latin typeface="Consolas" charset="0"/>
                <a:ea typeface="Consolas" charset="0"/>
                <a:cs typeface="Consolas" charset="0"/>
              </a:rPr>
              <a:t>(row):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endParaRPr lang="en-US" sz="1600" dirty="0">
              <a:latin typeface="Consolas" charset="0"/>
              <a:ea typeface="Consolas" charset="0"/>
              <a:cs typeface="Consolas" charset="0"/>
            </a:endParaRPr>
          </a:p>
          <a:p>
            <a:pPr lvl="1"/>
            <a:endParaRPr lang="en-US" sz="1600" dirty="0">
              <a:latin typeface="Consolas" charset="0"/>
              <a:ea typeface="Consolas" charset="0"/>
              <a:cs typeface="Consolas" charset="0"/>
            </a:endParaRPr>
          </a:p>
          <a:p>
            <a:pPr lvl="1"/>
            <a:r>
              <a:rPr lang="en-US" sz="1600" b="1" dirty="0">
                <a:latin typeface="Consolas" charset="0"/>
                <a:ea typeface="Consolas" charset="0"/>
                <a:cs typeface="Consolas" charset="0"/>
              </a:rPr>
              <a:t>def </a:t>
            </a:r>
            <a:r>
              <a:rPr lang="en-US" sz="1600" dirty="0" err="1">
                <a:latin typeface="Consolas" charset="0"/>
                <a:ea typeface="Consolas" charset="0"/>
                <a:cs typeface="Consolas" charset="0"/>
              </a:rPr>
              <a:t>reduce_by_key_func</a:t>
            </a:r>
            <a:r>
              <a:rPr lang="en-US" sz="1600" dirty="0">
                <a:latin typeface="Consolas" charset="0"/>
                <a:ea typeface="Consolas" charset="0"/>
                <a:cs typeface="Consolas" charset="0"/>
              </a:rPr>
              <a:t>(value1, value2):</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endParaRPr lang="en-US" sz="1600" dirty="0">
              <a:latin typeface="Consolas" charset="0"/>
              <a:ea typeface="Consolas" charset="0"/>
              <a:cs typeface="Consolas" charset="0"/>
            </a:endParaRPr>
          </a:p>
        </p:txBody>
      </p:sp>
    </p:spTree>
    <p:extLst>
      <p:ext uri="{BB962C8B-B14F-4D97-AF65-F5344CB8AC3E}">
        <p14:creationId xmlns:p14="http://schemas.microsoft.com/office/powerpoint/2010/main" val="69082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Services: How do you address growth?</a:t>
            </a:r>
          </a:p>
        </p:txBody>
      </p:sp>
      <p:sp>
        <p:nvSpPr>
          <p:cNvPr id="4" name="Text Placeholder 3"/>
          <p:cNvSpPr>
            <a:spLocks noGrp="1"/>
          </p:cNvSpPr>
          <p:nvPr>
            <p:ph type="body" idx="1"/>
          </p:nvPr>
        </p:nvSpPr>
        <p:spPr>
          <a:xfrm>
            <a:off x="839788" y="1312433"/>
            <a:ext cx="5157787" cy="849854"/>
          </a:xfrm>
        </p:spPr>
        <p:txBody>
          <a:bodyPr>
            <a:normAutofit/>
          </a:bodyPr>
          <a:lstStyle/>
          <a:p>
            <a:r>
              <a:rPr lang="en-US" sz="2800" dirty="0"/>
              <a:t>Vertical “Scale Up”</a:t>
            </a:r>
          </a:p>
        </p:txBody>
      </p:sp>
      <p:sp>
        <p:nvSpPr>
          <p:cNvPr id="5" name="Content Placeholder 4"/>
          <p:cNvSpPr>
            <a:spLocks noGrp="1"/>
          </p:cNvSpPr>
          <p:nvPr>
            <p:ph sz="half" idx="2"/>
          </p:nvPr>
        </p:nvSpPr>
        <p:spPr>
          <a:xfrm>
            <a:off x="839788" y="2162287"/>
            <a:ext cx="9721532" cy="2398955"/>
          </a:xfrm>
        </p:spPr>
        <p:txBody>
          <a:bodyPr/>
          <a:lstStyle/>
          <a:p>
            <a:r>
              <a:rPr lang="en-US" dirty="0"/>
              <a:t>Add more resources to an existing system running the service.</a:t>
            </a:r>
          </a:p>
          <a:p>
            <a:r>
              <a:rPr lang="en-US" dirty="0"/>
              <a:t>Easier, but limited scale.</a:t>
            </a:r>
          </a:p>
          <a:p>
            <a:r>
              <a:rPr lang="en-US" dirty="0"/>
              <a:t>Single point of failure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4993" y="4501405"/>
            <a:ext cx="889282" cy="126827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3787" y="4008381"/>
            <a:ext cx="1244286" cy="177458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776" y="4836378"/>
            <a:ext cx="654408" cy="933306"/>
          </a:xfrm>
          <a:prstGeom prst="rect">
            <a:avLst/>
          </a:prstGeom>
        </p:spPr>
      </p:pic>
      <p:sp>
        <p:nvSpPr>
          <p:cNvPr id="15" name="Curved Down Arrow 14"/>
          <p:cNvSpPr/>
          <p:nvPr/>
        </p:nvSpPr>
        <p:spPr>
          <a:xfrm rot="20658607">
            <a:off x="1547840" y="4300286"/>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20658607">
            <a:off x="2683494" y="3944718"/>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243745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Total number of orders</a:t>
            </a:r>
          </a:p>
        </p:txBody>
      </p:sp>
      <p:sp>
        <p:nvSpPr>
          <p:cNvPr id="3" name="Content Placeholder 2"/>
          <p:cNvSpPr>
            <a:spLocks noGrp="1"/>
          </p:cNvSpPr>
          <p:nvPr>
            <p:ph idx="1"/>
          </p:nvPr>
        </p:nvSpPr>
        <p:spPr>
          <a:xfrm>
            <a:off x="838200" y="1825625"/>
            <a:ext cx="7826298" cy="4351338"/>
          </a:xfrm>
        </p:spPr>
        <p:txBody>
          <a:bodyPr>
            <a:normAutofit/>
          </a:bodyPr>
          <a:lstStyle/>
          <a:p>
            <a:r>
              <a:rPr lang="en-US" dirty="0"/>
              <a:t>Given the following set of records of Month, State, and orders</a:t>
            </a:r>
          </a:p>
          <a:p>
            <a:pPr lvl="1"/>
            <a:r>
              <a:rPr lang="en-US" dirty="0"/>
              <a:t>Compute the total number of orders per month using map reduce</a:t>
            </a:r>
          </a:p>
          <a:p>
            <a:endParaRPr lang="en-US" dirty="0"/>
          </a:p>
        </p:txBody>
      </p:sp>
      <p:sp>
        <p:nvSpPr>
          <p:cNvPr id="4" name="Rounded Rectangle 3"/>
          <p:cNvSpPr/>
          <p:nvPr/>
        </p:nvSpPr>
        <p:spPr>
          <a:xfrm>
            <a:off x="9758019" y="1329192"/>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5" name="Rectangle 4"/>
          <p:cNvSpPr/>
          <p:nvPr/>
        </p:nvSpPr>
        <p:spPr>
          <a:xfrm>
            <a:off x="1129990" y="3591640"/>
            <a:ext cx="6096000" cy="1323439"/>
          </a:xfrm>
          <a:prstGeom prst="rect">
            <a:avLst/>
          </a:prstGeom>
        </p:spPr>
        <p:txBody>
          <a:bodyPr>
            <a:spAutoFit/>
          </a:bodyPr>
          <a:lstStyle/>
          <a:p>
            <a:pPr lvl="1"/>
            <a:r>
              <a:rPr lang="en-US" sz="1600" b="1" dirty="0">
                <a:latin typeface="Consolas" charset="0"/>
                <a:ea typeface="Consolas" charset="0"/>
                <a:cs typeface="Consolas" charset="0"/>
              </a:rPr>
              <a:t>def </a:t>
            </a:r>
            <a:r>
              <a:rPr lang="en-US" sz="1600" dirty="0" err="1">
                <a:latin typeface="Consolas" charset="0"/>
                <a:ea typeface="Consolas" charset="0"/>
                <a:cs typeface="Consolas" charset="0"/>
              </a:rPr>
              <a:t>map_func</a:t>
            </a:r>
            <a:r>
              <a:rPr lang="en-US" sz="1600">
                <a:latin typeface="Consolas" charset="0"/>
                <a:ea typeface="Consolas" charset="0"/>
                <a:cs typeface="Consolas" charset="0"/>
              </a:rPr>
              <a:t>(row):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return</a:t>
            </a:r>
            <a:r>
              <a:rPr lang="en-US" sz="1600" dirty="0">
                <a:latin typeface="Consolas" charset="0"/>
                <a:ea typeface="Consolas" charset="0"/>
                <a:cs typeface="Consolas" charset="0"/>
              </a:rPr>
              <a:t> [row[0], row[2]]</a:t>
            </a:r>
          </a:p>
          <a:p>
            <a:pPr lvl="1"/>
            <a:endParaRPr lang="en-US" sz="1600" dirty="0">
              <a:latin typeface="Consolas" charset="0"/>
              <a:ea typeface="Consolas" charset="0"/>
              <a:cs typeface="Consolas" charset="0"/>
            </a:endParaRPr>
          </a:p>
          <a:p>
            <a:pPr lvl="1"/>
            <a:r>
              <a:rPr lang="en-US" sz="1600" b="1" dirty="0">
                <a:latin typeface="Consolas" charset="0"/>
                <a:ea typeface="Consolas" charset="0"/>
                <a:cs typeface="Consolas" charset="0"/>
              </a:rPr>
              <a:t>def </a:t>
            </a:r>
            <a:r>
              <a:rPr lang="en-US" sz="1600" dirty="0" err="1">
                <a:latin typeface="Consolas" charset="0"/>
                <a:ea typeface="Consolas" charset="0"/>
                <a:cs typeface="Consolas" charset="0"/>
              </a:rPr>
              <a:t>reduce_by_key_func</a:t>
            </a:r>
            <a:r>
              <a:rPr lang="en-US" sz="1600" dirty="0">
                <a:latin typeface="Consolas" charset="0"/>
                <a:ea typeface="Consolas" charset="0"/>
                <a:cs typeface="Consolas" charset="0"/>
              </a:rPr>
              <a:t>(value1, value2):</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return</a:t>
            </a:r>
            <a:r>
              <a:rPr lang="en-US" sz="1600" dirty="0">
                <a:latin typeface="Consolas" charset="0"/>
                <a:ea typeface="Consolas" charset="0"/>
                <a:cs typeface="Consolas" charset="0"/>
              </a:rPr>
              <a:t> value1 + value2</a:t>
            </a:r>
          </a:p>
        </p:txBody>
      </p:sp>
    </p:spTree>
    <p:extLst>
      <p:ext uri="{BB962C8B-B14F-4D97-AF65-F5344CB8AC3E}">
        <p14:creationId xmlns:p14="http://schemas.microsoft.com/office/powerpoint/2010/main" val="12231309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theory</a:t>
            </a:r>
          </a:p>
        </p:txBody>
      </p:sp>
      <p:sp>
        <p:nvSpPr>
          <p:cNvPr id="3" name="Content Placeholder 2"/>
          <p:cNvSpPr>
            <a:spLocks noGrp="1"/>
          </p:cNvSpPr>
          <p:nvPr>
            <p:ph idx="1"/>
          </p:nvPr>
        </p:nvSpPr>
        <p:spPr/>
        <p:txBody>
          <a:bodyPr>
            <a:normAutofit lnSpcReduction="10000"/>
          </a:bodyPr>
          <a:lstStyle/>
          <a:p>
            <a:r>
              <a:rPr lang="en-US" dirty="0"/>
              <a:t>Uses the functional programming paradigm</a:t>
            </a:r>
          </a:p>
          <a:p>
            <a:r>
              <a:rPr lang="en-US" dirty="0"/>
              <a:t>Operations do not change</a:t>
            </a:r>
            <a:r>
              <a:rPr lang="en-US" b="1" dirty="0"/>
              <a:t> </a:t>
            </a:r>
            <a:r>
              <a:rPr lang="en-US" dirty="0"/>
              <a:t>data structures – data structures are immutable</a:t>
            </a:r>
          </a:p>
          <a:p>
            <a:r>
              <a:rPr lang="en-US" dirty="0"/>
              <a:t>Data flows are implicitly defined by program design</a:t>
            </a:r>
          </a:p>
          <a:p>
            <a:r>
              <a:rPr lang="en-US" dirty="0"/>
              <a:t>Order of operation does not matter</a:t>
            </a:r>
          </a:p>
          <a:p>
            <a:r>
              <a:rPr lang="en-US" dirty="0"/>
              <a:t>This means:</a:t>
            </a:r>
          </a:p>
          <a:p>
            <a:pPr lvl="1"/>
            <a:r>
              <a:rPr lang="en-US" dirty="0"/>
              <a:t>Easy to parallelize</a:t>
            </a:r>
          </a:p>
          <a:p>
            <a:pPr lvl="1"/>
            <a:r>
              <a:rPr lang="en-US" dirty="0"/>
              <a:t>Fault-tolerant: re-execute failed operation</a:t>
            </a:r>
          </a:p>
          <a:p>
            <a:pPr lvl="1"/>
            <a:r>
              <a:rPr lang="en-US" dirty="0"/>
              <a:t>Status and monitoring</a:t>
            </a:r>
          </a:p>
          <a:p>
            <a:pPr lvl="1"/>
            <a:r>
              <a:rPr lang="en-US" dirty="0"/>
              <a:t>Easy abstraction</a:t>
            </a:r>
          </a:p>
        </p:txBody>
      </p:sp>
    </p:spTree>
    <p:extLst>
      <p:ext uri="{BB962C8B-B14F-4D97-AF65-F5344CB8AC3E}">
        <p14:creationId xmlns:p14="http://schemas.microsoft.com/office/powerpoint/2010/main" val="3181417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Shuffle and Combine</a:t>
            </a:r>
          </a:p>
        </p:txBody>
      </p:sp>
      <p:sp>
        <p:nvSpPr>
          <p:cNvPr id="3" name="Content Placeholder 2"/>
          <p:cNvSpPr>
            <a:spLocks noGrp="1"/>
          </p:cNvSpPr>
          <p:nvPr>
            <p:ph idx="1"/>
          </p:nvPr>
        </p:nvSpPr>
        <p:spPr>
          <a:xfrm>
            <a:off x="838200" y="1825625"/>
            <a:ext cx="10515600" cy="4535418"/>
          </a:xfrm>
        </p:spPr>
        <p:txBody>
          <a:bodyPr>
            <a:normAutofit/>
          </a:bodyPr>
          <a:lstStyle/>
          <a:p>
            <a:r>
              <a:rPr lang="en-US" dirty="0"/>
              <a:t>The actual implementation of the process relies on four steps</a:t>
            </a:r>
          </a:p>
          <a:p>
            <a:endParaRPr lang="en-US" dirty="0"/>
          </a:p>
          <a:p>
            <a:endParaRPr lang="en-US" dirty="0"/>
          </a:p>
          <a:p>
            <a:r>
              <a:rPr lang="en-US" b="1" dirty="0"/>
              <a:t>Shuffle</a:t>
            </a:r>
            <a:r>
              <a:rPr lang="en-US" dirty="0"/>
              <a:t> and </a:t>
            </a:r>
            <a:r>
              <a:rPr lang="en-US" b="1" dirty="0"/>
              <a:t>combine</a:t>
            </a:r>
            <a:r>
              <a:rPr lang="en-US" dirty="0"/>
              <a:t> are largely </a:t>
            </a:r>
            <a:r>
              <a:rPr lang="en-US" i="1" dirty="0"/>
              <a:t>transparent to the user</a:t>
            </a:r>
            <a:endParaRPr lang="en-US" dirty="0"/>
          </a:p>
          <a:p>
            <a:pPr lvl="1"/>
            <a:r>
              <a:rPr lang="en-US" dirty="0">
                <a:sym typeface="Wingdings" panose="05000000000000000000" pitchFamily="2" charset="2"/>
              </a:rPr>
              <a:t>Shuffle  Transfer output from mapper to reducer nodes with similar keys</a:t>
            </a:r>
          </a:p>
          <a:p>
            <a:pPr lvl="1"/>
            <a:r>
              <a:rPr lang="en-US" dirty="0">
                <a:sym typeface="Wingdings" panose="05000000000000000000" pitchFamily="2" charset="2"/>
              </a:rPr>
              <a:t>Combine  Output of reducer nodes into single output.</a:t>
            </a:r>
            <a:endParaRPr lang="en-US" dirty="0"/>
          </a:p>
        </p:txBody>
      </p:sp>
      <p:graphicFrame>
        <p:nvGraphicFramePr>
          <p:cNvPr id="4" name="Diagram 3"/>
          <p:cNvGraphicFramePr/>
          <p:nvPr>
            <p:extLst>
              <p:ext uri="{D42A27DB-BD31-4B8C-83A1-F6EECF244321}">
                <p14:modId xmlns:p14="http://schemas.microsoft.com/office/powerpoint/2010/main" val="1392270347"/>
              </p:ext>
            </p:extLst>
          </p:nvPr>
        </p:nvGraphicFramePr>
        <p:xfrm>
          <a:off x="1419386" y="2286857"/>
          <a:ext cx="9197787" cy="877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1507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ular Callout 14"/>
          <p:cNvSpPr/>
          <p:nvPr/>
        </p:nvSpPr>
        <p:spPr>
          <a:xfrm>
            <a:off x="2556488" y="1358658"/>
            <a:ext cx="1660116"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HDFS Blocks</a:t>
            </a:r>
            <a:br>
              <a:rPr lang="en-US" b="1" dirty="0">
                <a:solidFill>
                  <a:schemeClr val="tx1"/>
                </a:solidFill>
                <a:effectLst>
                  <a:outerShdw blurRad="38100" dist="38100" dir="2700000" algn="tl">
                    <a:srgbClr val="000000">
                      <a:alpha val="43137"/>
                    </a:srgbClr>
                  </a:outerShdw>
                </a:effectLst>
              </a:rPr>
            </a:br>
            <a:r>
              <a:rPr lang="en-US" b="1" dirty="0">
                <a:solidFill>
                  <a:schemeClr val="tx1"/>
                </a:solidFill>
                <a:effectLst>
                  <a:outerShdw blurRad="38100" dist="38100" dir="2700000" algn="tl">
                    <a:srgbClr val="000000">
                      <a:alpha val="43137"/>
                    </a:srgbClr>
                  </a:outerShdw>
                </a:effectLst>
              </a:rPr>
              <a:t>Data Nodes</a:t>
            </a:r>
          </a:p>
        </p:txBody>
      </p:sp>
      <p:sp>
        <p:nvSpPr>
          <p:cNvPr id="16" name="Rounded Rectangle 15"/>
          <p:cNvSpPr/>
          <p:nvPr/>
        </p:nvSpPr>
        <p:spPr>
          <a:xfrm>
            <a:off x="2605922" y="2592437"/>
            <a:ext cx="1396468"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17" name="Rounded Rectangle 16"/>
          <p:cNvSpPr/>
          <p:nvPr/>
        </p:nvSpPr>
        <p:spPr>
          <a:xfrm>
            <a:off x="2605922" y="3615338"/>
            <a:ext cx="1396468"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p:txBody>
      </p:sp>
      <p:sp>
        <p:nvSpPr>
          <p:cNvPr id="18" name="Rounded Rectangle 17"/>
          <p:cNvSpPr/>
          <p:nvPr/>
        </p:nvSpPr>
        <p:spPr>
          <a:xfrm>
            <a:off x="2605922" y="4682845"/>
            <a:ext cx="1396468"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19" name="Rounded Rectangle 18"/>
          <p:cNvSpPr/>
          <p:nvPr/>
        </p:nvSpPr>
        <p:spPr>
          <a:xfrm>
            <a:off x="2605921" y="5745917"/>
            <a:ext cx="1396468"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p:txBody>
      </p:sp>
      <p:sp>
        <p:nvSpPr>
          <p:cNvPr id="20" name="Rounded Rectangular Callout 19"/>
          <p:cNvSpPr/>
          <p:nvPr/>
        </p:nvSpPr>
        <p:spPr>
          <a:xfrm>
            <a:off x="491084" y="1358658"/>
            <a:ext cx="1540571"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Source </a:t>
            </a:r>
          </a:p>
          <a:p>
            <a:pPr algn="ctr"/>
            <a:r>
              <a:rPr lang="en-US" b="1" dirty="0">
                <a:solidFill>
                  <a:schemeClr val="tx1"/>
                </a:solidFill>
                <a:effectLst>
                  <a:outerShdw blurRad="38100" dist="38100" dir="2700000" algn="tl">
                    <a:srgbClr val="000000">
                      <a:alpha val="43137"/>
                    </a:srgbClr>
                  </a:outerShdw>
                </a:effectLst>
              </a:rPr>
              <a:t>File</a:t>
            </a:r>
          </a:p>
        </p:txBody>
      </p:sp>
      <p:sp>
        <p:nvSpPr>
          <p:cNvPr id="21" name="Rounded Rectangle 20"/>
          <p:cNvSpPr/>
          <p:nvPr/>
        </p:nvSpPr>
        <p:spPr>
          <a:xfrm>
            <a:off x="567843" y="2579722"/>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22" name="Rounded Rectangular Callout 21"/>
          <p:cNvSpPr/>
          <p:nvPr/>
        </p:nvSpPr>
        <p:spPr>
          <a:xfrm>
            <a:off x="4712094" y="1348560"/>
            <a:ext cx="13595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Mapping</a:t>
            </a:r>
          </a:p>
        </p:txBody>
      </p:sp>
      <p:sp>
        <p:nvSpPr>
          <p:cNvPr id="23" name="Rounded Rectangle 22"/>
          <p:cNvSpPr/>
          <p:nvPr/>
        </p:nvSpPr>
        <p:spPr>
          <a:xfrm>
            <a:off x="4679086" y="2595214"/>
            <a:ext cx="1256705"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24" name="Rounded Rectangle 23"/>
          <p:cNvSpPr/>
          <p:nvPr/>
        </p:nvSpPr>
        <p:spPr>
          <a:xfrm>
            <a:off x="4679086" y="3618115"/>
            <a:ext cx="1256705"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p:txBody>
      </p:sp>
      <p:sp>
        <p:nvSpPr>
          <p:cNvPr id="25" name="Rounded Rectangle 24"/>
          <p:cNvSpPr/>
          <p:nvPr/>
        </p:nvSpPr>
        <p:spPr>
          <a:xfrm>
            <a:off x="4679086" y="4685622"/>
            <a:ext cx="1256705"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26" name="Rounded Rectangle 25"/>
          <p:cNvSpPr/>
          <p:nvPr/>
        </p:nvSpPr>
        <p:spPr>
          <a:xfrm>
            <a:off x="4679085" y="5748694"/>
            <a:ext cx="1256705"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p:txBody>
      </p:sp>
      <p:sp>
        <p:nvSpPr>
          <p:cNvPr id="27" name="Rounded Rectangle 26"/>
          <p:cNvSpPr/>
          <p:nvPr/>
        </p:nvSpPr>
        <p:spPr>
          <a:xfrm>
            <a:off x="6582842" y="2605313"/>
            <a:ext cx="1226109" cy="485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p>
        </p:txBody>
      </p:sp>
      <p:sp>
        <p:nvSpPr>
          <p:cNvPr id="28" name="Rounded Rectangle 27"/>
          <p:cNvSpPr/>
          <p:nvPr/>
        </p:nvSpPr>
        <p:spPr>
          <a:xfrm>
            <a:off x="6582841" y="4145411"/>
            <a:ext cx="1226109" cy="8343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p:txBody>
      </p:sp>
      <p:sp>
        <p:nvSpPr>
          <p:cNvPr id="30" name="Rounded Rectangle 29"/>
          <p:cNvSpPr/>
          <p:nvPr/>
        </p:nvSpPr>
        <p:spPr>
          <a:xfrm>
            <a:off x="6599577" y="5118251"/>
            <a:ext cx="1226109" cy="821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br>
              <a:rPr lang="en-US" sz="1600" dirty="0">
                <a:latin typeface="Consolas" panose="020B0609020204030204" pitchFamily="49" charset="0"/>
              </a:rPr>
            </a:b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br>
              <a:rPr lang="en-US" sz="1600" dirty="0">
                <a:latin typeface="Consolas" panose="020B0609020204030204" pitchFamily="49" charset="0"/>
              </a:rPr>
            </a:b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p:txBody>
      </p:sp>
      <p:sp>
        <p:nvSpPr>
          <p:cNvPr id="31" name="Rounded Rectangular Callout 30"/>
          <p:cNvSpPr/>
          <p:nvPr/>
        </p:nvSpPr>
        <p:spPr>
          <a:xfrm>
            <a:off x="6514923" y="1358658"/>
            <a:ext cx="13264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Shuffle</a:t>
            </a:r>
          </a:p>
        </p:txBody>
      </p:sp>
      <p:sp>
        <p:nvSpPr>
          <p:cNvPr id="33" name="Rounded Rectangle 32"/>
          <p:cNvSpPr/>
          <p:nvPr/>
        </p:nvSpPr>
        <p:spPr>
          <a:xfrm>
            <a:off x="10376447" y="3561277"/>
            <a:ext cx="1271053" cy="15954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br>
              <a:rPr lang="en-US" sz="1600" dirty="0">
                <a:latin typeface="Consolas" panose="020B0609020204030204" pitchFamily="49" charset="0"/>
              </a:rPr>
            </a:br>
            <a:r>
              <a:rPr lang="en-US" sz="1600" dirty="0">
                <a:solidFill>
                  <a:srgbClr val="00B050"/>
                </a:solidFill>
                <a:latin typeface="Consolas" panose="020B0609020204030204" pitchFamily="49" charset="0"/>
              </a:rPr>
              <a:t>NJ</a:t>
            </a:r>
            <a:r>
              <a:rPr lang="en-US" sz="1600" dirty="0">
                <a:latin typeface="Consolas" panose="020B0609020204030204" pitchFamily="49" charset="0"/>
              </a:rPr>
              <a:t>, 5</a:t>
            </a:r>
          </a:p>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6</a:t>
            </a:r>
          </a:p>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5</a:t>
            </a:r>
          </a:p>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3</a:t>
            </a:r>
          </a:p>
        </p:txBody>
      </p:sp>
      <p:sp>
        <p:nvSpPr>
          <p:cNvPr id="35" name="Rounded Rectangular Callout 34"/>
          <p:cNvSpPr/>
          <p:nvPr/>
        </p:nvSpPr>
        <p:spPr>
          <a:xfrm>
            <a:off x="8436480" y="1361399"/>
            <a:ext cx="1260558"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Reduce</a:t>
            </a:r>
          </a:p>
        </p:txBody>
      </p:sp>
      <p:sp>
        <p:nvSpPr>
          <p:cNvPr id="36" name="Rounded Rectangular Callout 35"/>
          <p:cNvSpPr/>
          <p:nvPr/>
        </p:nvSpPr>
        <p:spPr>
          <a:xfrm>
            <a:off x="10376447" y="1380965"/>
            <a:ext cx="127105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Combine</a:t>
            </a:r>
          </a:p>
        </p:txBody>
      </p:sp>
      <p:sp>
        <p:nvSpPr>
          <p:cNvPr id="38" name="Down Arrow 37"/>
          <p:cNvSpPr/>
          <p:nvPr/>
        </p:nvSpPr>
        <p:spPr>
          <a:xfrm rot="14358855">
            <a:off x="2182238" y="3067501"/>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9" name="Down Arrow 38"/>
          <p:cNvSpPr/>
          <p:nvPr/>
        </p:nvSpPr>
        <p:spPr>
          <a:xfrm rot="16200000">
            <a:off x="2182238" y="3872038"/>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 name="Down Arrow 39"/>
          <p:cNvSpPr/>
          <p:nvPr/>
        </p:nvSpPr>
        <p:spPr>
          <a:xfrm rot="16200000">
            <a:off x="2182238" y="4931395"/>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1" name="Down Arrow 40"/>
          <p:cNvSpPr/>
          <p:nvPr/>
        </p:nvSpPr>
        <p:spPr>
          <a:xfrm rot="17911784">
            <a:off x="2192368" y="5950375"/>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2" name="Down Arrow 41"/>
          <p:cNvSpPr/>
          <p:nvPr/>
        </p:nvSpPr>
        <p:spPr>
          <a:xfrm rot="16200000">
            <a:off x="4190149" y="2796016"/>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3" name="Down Arrow 42"/>
          <p:cNvSpPr/>
          <p:nvPr/>
        </p:nvSpPr>
        <p:spPr>
          <a:xfrm rot="16200000">
            <a:off x="4179916" y="3839431"/>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4" name="Down Arrow 43"/>
          <p:cNvSpPr/>
          <p:nvPr/>
        </p:nvSpPr>
        <p:spPr>
          <a:xfrm rot="16200000">
            <a:off x="4177434" y="4860252"/>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5" name="Down Arrow 44"/>
          <p:cNvSpPr/>
          <p:nvPr/>
        </p:nvSpPr>
        <p:spPr>
          <a:xfrm rot="16200000">
            <a:off x="4189002" y="5963091"/>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Down Arrow 51"/>
          <p:cNvSpPr/>
          <p:nvPr/>
        </p:nvSpPr>
        <p:spPr>
          <a:xfrm rot="16200000">
            <a:off x="7996829" y="2623322"/>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3" name="Down Arrow 52"/>
          <p:cNvSpPr/>
          <p:nvPr/>
        </p:nvSpPr>
        <p:spPr>
          <a:xfrm rot="16200000">
            <a:off x="8015544" y="4270818"/>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4" name="Down Arrow 53"/>
          <p:cNvSpPr/>
          <p:nvPr/>
        </p:nvSpPr>
        <p:spPr>
          <a:xfrm rot="16200000">
            <a:off x="8029750" y="6124226"/>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5" name="Down Arrow 54"/>
          <p:cNvSpPr/>
          <p:nvPr/>
        </p:nvSpPr>
        <p:spPr>
          <a:xfrm rot="18592325">
            <a:off x="9937962" y="3587171"/>
            <a:ext cx="239586" cy="632427"/>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6" name="Down Arrow 55"/>
          <p:cNvSpPr/>
          <p:nvPr/>
        </p:nvSpPr>
        <p:spPr>
          <a:xfrm rot="13993227">
            <a:off x="9937961" y="4923958"/>
            <a:ext cx="239586" cy="704190"/>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7" name="Down Arrow 56"/>
          <p:cNvSpPr/>
          <p:nvPr/>
        </p:nvSpPr>
        <p:spPr>
          <a:xfrm rot="16200000">
            <a:off x="9857984" y="4372337"/>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8" name="Rounded Rectangle 57"/>
          <p:cNvSpPr/>
          <p:nvPr/>
        </p:nvSpPr>
        <p:spPr>
          <a:xfrm>
            <a:off x="6572548" y="3179757"/>
            <a:ext cx="1226109" cy="8370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br>
              <a:rPr lang="en-US" sz="1600" dirty="0">
                <a:latin typeface="Consolas" panose="020B0609020204030204" pitchFamily="49" charset="0"/>
              </a:rPr>
            </a:b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br>
              <a:rPr lang="en-US" sz="1600" dirty="0">
                <a:latin typeface="Consolas" panose="020B0609020204030204" pitchFamily="49" charset="0"/>
              </a:rPr>
            </a:b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59" name="Rounded Rectangle 58"/>
          <p:cNvSpPr/>
          <p:nvPr/>
        </p:nvSpPr>
        <p:spPr>
          <a:xfrm>
            <a:off x="6612486" y="6078257"/>
            <a:ext cx="1226109" cy="6093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br>
              <a:rPr lang="en-US" sz="1600" dirty="0">
                <a:latin typeface="Consolas" panose="020B0609020204030204" pitchFamily="49" charset="0"/>
              </a:rPr>
            </a:b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p:txBody>
      </p:sp>
      <p:sp>
        <p:nvSpPr>
          <p:cNvPr id="60" name="Rounded Rectangle 59"/>
          <p:cNvSpPr/>
          <p:nvPr/>
        </p:nvSpPr>
        <p:spPr>
          <a:xfrm>
            <a:off x="8478761" y="2610538"/>
            <a:ext cx="1226109" cy="4806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p>
        </p:txBody>
      </p:sp>
      <p:sp>
        <p:nvSpPr>
          <p:cNvPr id="61" name="Rounded Rectangle 60"/>
          <p:cNvSpPr/>
          <p:nvPr/>
        </p:nvSpPr>
        <p:spPr>
          <a:xfrm>
            <a:off x="8467310" y="4348582"/>
            <a:ext cx="1226109" cy="464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6</a:t>
            </a:r>
          </a:p>
        </p:txBody>
      </p:sp>
      <p:sp>
        <p:nvSpPr>
          <p:cNvPr id="62" name="Rounded Rectangle 61"/>
          <p:cNvSpPr/>
          <p:nvPr/>
        </p:nvSpPr>
        <p:spPr>
          <a:xfrm>
            <a:off x="8478761" y="5238927"/>
            <a:ext cx="1226109" cy="485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5</a:t>
            </a:r>
          </a:p>
        </p:txBody>
      </p:sp>
      <p:sp>
        <p:nvSpPr>
          <p:cNvPr id="63" name="Rounded Rectangle 62"/>
          <p:cNvSpPr/>
          <p:nvPr/>
        </p:nvSpPr>
        <p:spPr>
          <a:xfrm>
            <a:off x="8486549" y="3439073"/>
            <a:ext cx="1226109" cy="4643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5</a:t>
            </a:r>
          </a:p>
        </p:txBody>
      </p:sp>
      <p:sp>
        <p:nvSpPr>
          <p:cNvPr id="64" name="Rounded Rectangle 63"/>
          <p:cNvSpPr/>
          <p:nvPr/>
        </p:nvSpPr>
        <p:spPr>
          <a:xfrm>
            <a:off x="8486549" y="6112685"/>
            <a:ext cx="1226109" cy="4722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3</a:t>
            </a:r>
          </a:p>
        </p:txBody>
      </p:sp>
      <p:cxnSp>
        <p:nvCxnSpPr>
          <p:cNvPr id="3" name="Straight Arrow Connector 2"/>
          <p:cNvCxnSpPr/>
          <p:nvPr/>
        </p:nvCxnSpPr>
        <p:spPr>
          <a:xfrm flipV="1">
            <a:off x="5673308" y="2848242"/>
            <a:ext cx="1233602" cy="988660"/>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5667411" y="2797320"/>
            <a:ext cx="1181135" cy="1506936"/>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5621905" y="3001838"/>
            <a:ext cx="1237341" cy="2236930"/>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a:off x="5667411" y="3326223"/>
            <a:ext cx="1181135" cy="32071"/>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5648985" y="4096022"/>
            <a:ext cx="1210261" cy="1446606"/>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flipV="1">
            <a:off x="5656711" y="3630555"/>
            <a:ext cx="1157645" cy="69514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flipV="1">
            <a:off x="5667411" y="4554830"/>
            <a:ext cx="1225386" cy="357356"/>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a:off x="5670446" y="5155672"/>
            <a:ext cx="1143910" cy="112306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a:xfrm flipV="1">
            <a:off x="5713690" y="3818643"/>
            <a:ext cx="1042022" cy="1619823"/>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84" name="Straight Arrow Connector 83"/>
          <p:cNvCxnSpPr/>
          <p:nvPr/>
        </p:nvCxnSpPr>
        <p:spPr>
          <a:xfrm flipV="1">
            <a:off x="5670446" y="4798041"/>
            <a:ext cx="1149971" cy="117914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87" name="Straight Arrow Connector 86"/>
          <p:cNvCxnSpPr/>
          <p:nvPr/>
        </p:nvCxnSpPr>
        <p:spPr>
          <a:xfrm>
            <a:off x="5691296" y="6204908"/>
            <a:ext cx="1187313" cy="287798"/>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90" name="Straight Arrow Connector 89"/>
          <p:cNvCxnSpPr/>
          <p:nvPr/>
        </p:nvCxnSpPr>
        <p:spPr>
          <a:xfrm flipV="1">
            <a:off x="5691296" y="5745814"/>
            <a:ext cx="1157250" cy="692100"/>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sp>
        <p:nvSpPr>
          <p:cNvPr id="93" name="Down Arrow 92"/>
          <p:cNvSpPr/>
          <p:nvPr/>
        </p:nvSpPr>
        <p:spPr>
          <a:xfrm rot="16200000">
            <a:off x="8016824" y="3422345"/>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4" name="Down Arrow 93"/>
          <p:cNvSpPr/>
          <p:nvPr/>
        </p:nvSpPr>
        <p:spPr>
          <a:xfrm rot="16200000">
            <a:off x="8012115" y="5239084"/>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5" name="Down Arrow 94"/>
          <p:cNvSpPr/>
          <p:nvPr/>
        </p:nvSpPr>
        <p:spPr>
          <a:xfrm rot="18592325">
            <a:off x="9989288" y="2857207"/>
            <a:ext cx="239586" cy="832929"/>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Down Arrow 95"/>
          <p:cNvSpPr/>
          <p:nvPr/>
        </p:nvSpPr>
        <p:spPr>
          <a:xfrm rot="13629537">
            <a:off x="10003379" y="5105776"/>
            <a:ext cx="239586" cy="123801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838200" y="365125"/>
            <a:ext cx="10515600" cy="958853"/>
          </a:xfrm>
        </p:spPr>
        <p:txBody>
          <a:bodyPr/>
          <a:lstStyle/>
          <a:p>
            <a:r>
              <a:rPr lang="en-US" dirty="0"/>
              <a:t>MapReduce: Total Orders by State</a:t>
            </a:r>
          </a:p>
        </p:txBody>
      </p:sp>
    </p:spTree>
    <p:extLst>
      <p:ext uri="{BB962C8B-B14F-4D97-AF65-F5344CB8AC3E}">
        <p14:creationId xmlns:p14="http://schemas.microsoft.com/office/powerpoint/2010/main" val="25167146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4A20-97BD-4F09-9BED-94BB7F77BD87}"/>
              </a:ext>
            </a:extLst>
          </p:cNvPr>
          <p:cNvSpPr>
            <a:spLocks noGrp="1"/>
          </p:cNvSpPr>
          <p:nvPr>
            <p:ph type="title"/>
          </p:nvPr>
        </p:nvSpPr>
        <p:spPr/>
        <p:txBody>
          <a:bodyPr/>
          <a:lstStyle/>
          <a:p>
            <a:r>
              <a:rPr lang="en-US" dirty="0"/>
              <a:t>Attendance</a:t>
            </a:r>
          </a:p>
        </p:txBody>
      </p:sp>
      <p:sp>
        <p:nvSpPr>
          <p:cNvPr id="3" name="Content Placeholder 2">
            <a:extLst>
              <a:ext uri="{FF2B5EF4-FFF2-40B4-BE49-F238E27FC236}">
                <a16:creationId xmlns:a16="http://schemas.microsoft.com/office/drawing/2014/main" id="{997BC222-2031-4633-BC50-6F9ECECB3E53}"/>
              </a:ext>
            </a:extLst>
          </p:cNvPr>
          <p:cNvSpPr>
            <a:spLocks noGrp="1"/>
          </p:cNvSpPr>
          <p:nvPr>
            <p:ph idx="1"/>
          </p:nvPr>
        </p:nvSpPr>
        <p:spPr/>
        <p:txBody>
          <a:bodyPr/>
          <a:lstStyle/>
          <a:p>
            <a:r>
              <a:rPr lang="en-US" dirty="0"/>
              <a:t>Please fill out the attendance sheet: </a:t>
            </a:r>
            <a:r>
              <a:rPr lang="en-US" dirty="0">
                <a:hlinkClick r:id="rId2"/>
              </a:rPr>
              <a:t>https://docs.google.com/spreadsheets/d/1G5tiqXQn9mwyubWdINtPI_QONXH1_2U8oYikksgWlss/edit?usp=sharing</a:t>
            </a:r>
            <a:r>
              <a:rPr lang="en-US" dirty="0"/>
              <a:t> </a:t>
            </a:r>
          </a:p>
          <a:p>
            <a:r>
              <a:rPr lang="en-US" dirty="0"/>
              <a:t>Write in a ‘1’ if you are present or a 0 if you are absent</a:t>
            </a:r>
          </a:p>
        </p:txBody>
      </p:sp>
    </p:spTree>
    <p:extLst>
      <p:ext uri="{BB962C8B-B14F-4D97-AF65-F5344CB8AC3E}">
        <p14:creationId xmlns:p14="http://schemas.microsoft.com/office/powerpoint/2010/main" val="367630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Services: How do you address growth?</a:t>
            </a:r>
          </a:p>
        </p:txBody>
      </p:sp>
      <p:sp>
        <p:nvSpPr>
          <p:cNvPr id="4" name="Text Placeholder 3"/>
          <p:cNvSpPr>
            <a:spLocks noGrp="1"/>
          </p:cNvSpPr>
          <p:nvPr>
            <p:ph type="body" idx="1"/>
          </p:nvPr>
        </p:nvSpPr>
        <p:spPr>
          <a:xfrm>
            <a:off x="839788" y="1312433"/>
            <a:ext cx="5157787" cy="849854"/>
          </a:xfrm>
        </p:spPr>
        <p:txBody>
          <a:bodyPr>
            <a:normAutofit/>
          </a:bodyPr>
          <a:lstStyle/>
          <a:p>
            <a:r>
              <a:rPr lang="en-US" sz="2800" dirty="0"/>
              <a:t>Vertical “Scale Up”</a:t>
            </a:r>
          </a:p>
        </p:txBody>
      </p:sp>
      <p:sp>
        <p:nvSpPr>
          <p:cNvPr id="5" name="Content Placeholder 4"/>
          <p:cNvSpPr>
            <a:spLocks noGrp="1"/>
          </p:cNvSpPr>
          <p:nvPr>
            <p:ph sz="half" idx="2"/>
          </p:nvPr>
        </p:nvSpPr>
        <p:spPr>
          <a:xfrm>
            <a:off x="839788" y="2162287"/>
            <a:ext cx="5157787" cy="2398955"/>
          </a:xfrm>
        </p:spPr>
        <p:txBody>
          <a:bodyPr>
            <a:normAutofit fontScale="92500" lnSpcReduction="10000"/>
          </a:bodyPr>
          <a:lstStyle/>
          <a:p>
            <a:r>
              <a:rPr lang="en-US" dirty="0"/>
              <a:t>Add more resources to an existing system running the service.</a:t>
            </a:r>
          </a:p>
          <a:p>
            <a:r>
              <a:rPr lang="en-US" dirty="0"/>
              <a:t>Easier, but limited scale.</a:t>
            </a:r>
          </a:p>
          <a:p>
            <a:r>
              <a:rPr lang="en-US" dirty="0"/>
              <a:t>Single point of failure</a:t>
            </a:r>
          </a:p>
        </p:txBody>
      </p:sp>
      <p:sp>
        <p:nvSpPr>
          <p:cNvPr id="6" name="Text Placeholder 5"/>
          <p:cNvSpPr>
            <a:spLocks noGrp="1"/>
          </p:cNvSpPr>
          <p:nvPr>
            <p:ph type="body" sz="quarter" idx="3"/>
          </p:nvPr>
        </p:nvSpPr>
        <p:spPr>
          <a:xfrm>
            <a:off x="6172200" y="1312433"/>
            <a:ext cx="5183188" cy="849854"/>
          </a:xfrm>
        </p:spPr>
        <p:txBody>
          <a:bodyPr>
            <a:normAutofit/>
          </a:bodyPr>
          <a:lstStyle/>
          <a:p>
            <a:r>
              <a:rPr lang="en-US" sz="2800" dirty="0"/>
              <a:t>Horizontal “Scale Out”</a:t>
            </a:r>
          </a:p>
        </p:txBody>
      </p:sp>
      <p:sp>
        <p:nvSpPr>
          <p:cNvPr id="7" name="Content Placeholder 6"/>
          <p:cNvSpPr>
            <a:spLocks noGrp="1"/>
          </p:cNvSpPr>
          <p:nvPr>
            <p:ph sz="quarter" idx="4"/>
          </p:nvPr>
        </p:nvSpPr>
        <p:spPr>
          <a:xfrm>
            <a:off x="6172200" y="2162287"/>
            <a:ext cx="5183188" cy="2398955"/>
          </a:xfrm>
        </p:spPr>
        <p:txBody>
          <a:bodyPr>
            <a:normAutofit fontScale="92500" lnSpcReduction="10000"/>
          </a:bodyPr>
          <a:lstStyle/>
          <a:p>
            <a:r>
              <a:rPr lang="en-US" dirty="0"/>
              <a:t>Run the service over multiple systems, and orchestrate communication between them.</a:t>
            </a:r>
          </a:p>
          <a:p>
            <a:r>
              <a:rPr lang="en-US" dirty="0"/>
              <a:t>Harder, but capable of massive scale.</a:t>
            </a:r>
          </a:p>
          <a:p>
            <a:r>
              <a:rPr lang="en-US" dirty="0"/>
              <a:t>Overhead to manage nodes.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1508" y="5187051"/>
            <a:ext cx="654408" cy="93330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8313" y="5019565"/>
            <a:ext cx="889282" cy="126827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7107" y="4526541"/>
            <a:ext cx="1244286" cy="177458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6642" y="5187051"/>
            <a:ext cx="654408" cy="933306"/>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3794" y="5128444"/>
            <a:ext cx="654408" cy="933306"/>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0946" y="5060296"/>
            <a:ext cx="654408" cy="933306"/>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096" y="5354538"/>
            <a:ext cx="654408" cy="933306"/>
          </a:xfrm>
          <a:prstGeom prst="rect">
            <a:avLst/>
          </a:prstGeom>
        </p:spPr>
      </p:pic>
      <p:sp>
        <p:nvSpPr>
          <p:cNvPr id="15" name="Curved Down Arrow 14"/>
          <p:cNvSpPr/>
          <p:nvPr/>
        </p:nvSpPr>
        <p:spPr>
          <a:xfrm rot="20658607">
            <a:off x="1441160" y="4818446"/>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20658607">
            <a:off x="2576814" y="4462878"/>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ross 16"/>
          <p:cNvSpPr/>
          <p:nvPr/>
        </p:nvSpPr>
        <p:spPr>
          <a:xfrm>
            <a:off x="7181335" y="5513672"/>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8397075" y="5495980"/>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9509933" y="5440474"/>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24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 of Distributed Systems</a:t>
            </a:r>
          </a:p>
        </p:txBody>
      </p:sp>
      <p:sp>
        <p:nvSpPr>
          <p:cNvPr id="3" name="Content Placeholder 2"/>
          <p:cNvSpPr>
            <a:spLocks noGrp="1"/>
          </p:cNvSpPr>
          <p:nvPr>
            <p:ph idx="1"/>
          </p:nvPr>
        </p:nvSpPr>
        <p:spPr/>
        <p:txBody>
          <a:bodyPr>
            <a:normAutofit/>
          </a:bodyPr>
          <a:lstStyle/>
          <a:p>
            <a:r>
              <a:rPr lang="en-US" dirty="0"/>
              <a:t>Also called “Brewer’s Theorem” after computer scientist Eric Brewer.</a:t>
            </a:r>
          </a:p>
          <a:p>
            <a:r>
              <a:rPr lang="en-US" dirty="0"/>
              <a:t>There are many goals for a distributed system.</a:t>
            </a:r>
          </a:p>
          <a:p>
            <a:r>
              <a:rPr lang="en-US" dirty="0"/>
              <a:t>Almost all goals of distributed systems can be fit into one of these categories</a:t>
            </a:r>
          </a:p>
          <a:p>
            <a:pPr lvl="1"/>
            <a:r>
              <a:rPr lang="en-US" b="1" dirty="0"/>
              <a:t>Data Consistency</a:t>
            </a:r>
            <a:r>
              <a:rPr lang="en-US" dirty="0"/>
              <a:t>: all nodes see the same data at the same time.</a:t>
            </a:r>
          </a:p>
          <a:p>
            <a:pPr lvl="1"/>
            <a:r>
              <a:rPr lang="en-US" b="1" dirty="0"/>
              <a:t>Data Availability</a:t>
            </a:r>
            <a:r>
              <a:rPr lang="en-US" dirty="0"/>
              <a:t>: assurances that every request can be processed.</a:t>
            </a:r>
          </a:p>
          <a:p>
            <a:pPr lvl="1"/>
            <a:r>
              <a:rPr lang="en-US" b="1" dirty="0"/>
              <a:t>Partition Tolerance</a:t>
            </a:r>
            <a:r>
              <a:rPr lang="en-US" dirty="0"/>
              <a:t>: network failures are tolerated, the system continues to operate</a:t>
            </a:r>
          </a:p>
          <a:p>
            <a:endParaRPr lang="en-US" dirty="0"/>
          </a:p>
        </p:txBody>
      </p:sp>
    </p:spTree>
    <p:extLst>
      <p:ext uri="{BB962C8B-B14F-4D97-AF65-F5344CB8AC3E}">
        <p14:creationId xmlns:p14="http://schemas.microsoft.com/office/powerpoint/2010/main" val="138888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of Distributed Systems</a:t>
            </a:r>
          </a:p>
        </p:txBody>
      </p:sp>
      <p:sp>
        <p:nvSpPr>
          <p:cNvPr id="3" name="Content Placeholder 2"/>
          <p:cNvSpPr>
            <a:spLocks noGrp="1"/>
          </p:cNvSpPr>
          <p:nvPr>
            <p:ph sz="half" idx="1"/>
          </p:nvPr>
        </p:nvSpPr>
        <p:spPr>
          <a:xfrm>
            <a:off x="838200" y="1373802"/>
            <a:ext cx="9486900" cy="4803161"/>
          </a:xfrm>
        </p:spPr>
        <p:txBody>
          <a:bodyPr>
            <a:normAutofit/>
          </a:bodyPr>
          <a:lstStyle/>
          <a:p>
            <a:r>
              <a:rPr lang="en-US" dirty="0"/>
              <a:t>However, there is a fundamental constraint: only two of the goals can be fulfilled at the same time all the time</a:t>
            </a:r>
          </a:p>
          <a:p>
            <a:pPr lvl="1"/>
            <a:r>
              <a:rPr lang="en-US" b="1" dirty="0"/>
              <a:t>Data Consistency</a:t>
            </a:r>
            <a:r>
              <a:rPr lang="en-US" dirty="0"/>
              <a:t>: all nodes see the same data at the same time.</a:t>
            </a:r>
          </a:p>
          <a:p>
            <a:pPr lvl="1"/>
            <a:r>
              <a:rPr lang="en-US" b="1" dirty="0"/>
              <a:t>Data Availability</a:t>
            </a:r>
            <a:r>
              <a:rPr lang="en-US" dirty="0"/>
              <a:t>: assurances that every request can be processed.</a:t>
            </a:r>
          </a:p>
          <a:p>
            <a:pPr lvl="1"/>
            <a:r>
              <a:rPr lang="en-US" b="1" dirty="0"/>
              <a:t>Partition Tolerance</a:t>
            </a:r>
            <a:r>
              <a:rPr lang="en-US" dirty="0"/>
              <a:t>: network failures are tolerated, the system continues to operate</a:t>
            </a:r>
          </a:p>
        </p:txBody>
      </p:sp>
    </p:spTree>
    <p:extLst>
      <p:ext uri="{BB962C8B-B14F-4D97-AF65-F5344CB8AC3E}">
        <p14:creationId xmlns:p14="http://schemas.microsoft.com/office/powerpoint/2010/main" val="2260481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26430</TotalTime>
  <Words>4750</Words>
  <Application>Microsoft Office PowerPoint</Application>
  <PresentationFormat>Widescreen</PresentationFormat>
  <Paragraphs>866</Paragraphs>
  <Slides>64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Consolas</vt:lpstr>
      <vt:lpstr>Office Theme</vt:lpstr>
      <vt:lpstr>IST718 Big Data Analytics Spark MapReduce, Hadoop and Yarn</vt:lpstr>
      <vt:lpstr>Attendance</vt:lpstr>
      <vt:lpstr>Objectives of this unit</vt:lpstr>
      <vt:lpstr>Distributed systems</vt:lpstr>
      <vt:lpstr>Distributed systems</vt:lpstr>
      <vt:lpstr>Scaling Services: How do you address growth?</vt:lpstr>
      <vt:lpstr>Scaling Services: How do you address growth?</vt:lpstr>
      <vt:lpstr>CAP Theorem of Distributed Systems</vt:lpstr>
      <vt:lpstr>CAP Theorem of Distributed Systems</vt:lpstr>
      <vt:lpstr>CAP Theorem of Distributed Systems</vt:lpstr>
      <vt:lpstr>Why Can’t You Have All Three? *</vt:lpstr>
      <vt:lpstr>A Banking Counter Example</vt:lpstr>
      <vt:lpstr>CAP Theorem of Distributed Systems</vt:lpstr>
      <vt:lpstr>CAP Theorem of Distributed Systems</vt:lpstr>
      <vt:lpstr>CAP Theorem Database Examples</vt:lpstr>
      <vt:lpstr>Hadoop / MapReduce / YARN</vt:lpstr>
      <vt:lpstr>What is Hadoop?</vt:lpstr>
      <vt:lpstr>What is MapReduce?</vt:lpstr>
      <vt:lpstr>What is YARN</vt:lpstr>
      <vt:lpstr>Birthplace of Hadoop:</vt:lpstr>
      <vt:lpstr>Hadoop Handles Big Data By Scaling Out</vt:lpstr>
      <vt:lpstr>Hadoop is Designed to Use  Commodity Hardware</vt:lpstr>
      <vt:lpstr>HDFS Summary</vt:lpstr>
      <vt:lpstr>HDFS At Work </vt:lpstr>
      <vt:lpstr>The Hadoop Ecosystem: Open Source Tools</vt:lpstr>
      <vt:lpstr>How Does Hadoop Store, Process and Manage Big Data?</vt:lpstr>
      <vt:lpstr>Hadoop Clusters – HDFS &amp; YARN</vt:lpstr>
      <vt:lpstr>HDFS: Hadoop Distributed File System </vt:lpstr>
      <vt:lpstr>HDFS Continued </vt:lpstr>
      <vt:lpstr>YARN: Yet Another Resource Negotiator </vt:lpstr>
      <vt:lpstr>YARN Continued</vt:lpstr>
      <vt:lpstr>YARN / HDFS Working Together</vt:lpstr>
      <vt:lpstr>YARN / HDFS Working Together Continued</vt:lpstr>
      <vt:lpstr>MapReduce</vt:lpstr>
      <vt:lpstr>The problem</vt:lpstr>
      <vt:lpstr>The solution</vt:lpstr>
      <vt:lpstr>MapReduce (programming model)</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Example Mapreduce Code</vt:lpstr>
      <vt:lpstr>MapReduce: example</vt:lpstr>
      <vt:lpstr>MapReduce: example</vt:lpstr>
      <vt:lpstr>MapReduce: example</vt:lpstr>
      <vt:lpstr>MapReduce: example</vt:lpstr>
      <vt:lpstr>MapReduce: Total number of orders</vt:lpstr>
      <vt:lpstr>MapReduce: Total number of orders</vt:lpstr>
      <vt:lpstr>MapReduce: theory</vt:lpstr>
      <vt:lpstr>MapReduce Shuffle and Combine</vt:lpstr>
      <vt:lpstr>MapReduce: Total Orders by State</vt:lpstr>
      <vt:lpstr>Attendance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HDFS Works</dc:title>
  <dc:creator>Michael Fudge</dc:creator>
  <cp:lastModifiedBy>Willard E Williamson</cp:lastModifiedBy>
  <cp:revision>342</cp:revision>
  <dcterms:created xsi:type="dcterms:W3CDTF">2015-12-30T15:53:28Z</dcterms:created>
  <dcterms:modified xsi:type="dcterms:W3CDTF">2022-09-13T20:43:46Z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