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94" r:id="rId2"/>
    <p:sldId id="448" r:id="rId3"/>
    <p:sldId id="335" r:id="rId4"/>
    <p:sldId id="301" r:id="rId5"/>
    <p:sldId id="302" r:id="rId6"/>
    <p:sldId id="336" r:id="rId7"/>
    <p:sldId id="349" r:id="rId8"/>
    <p:sldId id="350" r:id="rId9"/>
    <p:sldId id="352" r:id="rId10"/>
    <p:sldId id="369" r:id="rId11"/>
    <p:sldId id="366" r:id="rId12"/>
    <p:sldId id="353" r:id="rId13"/>
    <p:sldId id="354" r:id="rId14"/>
    <p:sldId id="355" r:id="rId15"/>
    <p:sldId id="356" r:id="rId16"/>
    <p:sldId id="357" r:id="rId17"/>
    <p:sldId id="337" r:id="rId18"/>
    <p:sldId id="338" r:id="rId19"/>
    <p:sldId id="339" r:id="rId20"/>
    <p:sldId id="340" r:id="rId21"/>
    <p:sldId id="341" r:id="rId22"/>
    <p:sldId id="375" r:id="rId23"/>
    <p:sldId id="374" r:id="rId24"/>
    <p:sldId id="342" r:id="rId25"/>
    <p:sldId id="371" r:id="rId26"/>
    <p:sldId id="343" r:id="rId27"/>
    <p:sldId id="373" r:id="rId28"/>
    <p:sldId id="344" r:id="rId29"/>
    <p:sldId id="346" r:id="rId30"/>
    <p:sldId id="347" r:id="rId31"/>
    <p:sldId id="475" r:id="rId32"/>
    <p:sldId id="377" r:id="rId33"/>
    <p:sldId id="378" r:id="rId34"/>
    <p:sldId id="383" r:id="rId35"/>
    <p:sldId id="379" r:id="rId36"/>
    <p:sldId id="380" r:id="rId37"/>
    <p:sldId id="381" r:id="rId38"/>
    <p:sldId id="382" r:id="rId39"/>
    <p:sldId id="47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73669" autoAdjust="0"/>
  </p:normalViewPr>
  <p:slideViewPr>
    <p:cSldViewPr snapToGrid="0">
      <p:cViewPr varScale="1">
        <p:scale>
          <a:sx n="64" d="100"/>
          <a:sy n="64" d="100"/>
        </p:scale>
        <p:origin x="908" y="48"/>
      </p:cViewPr>
      <p:guideLst/>
    </p:cSldViewPr>
  </p:slideViewPr>
  <p:outlineViewPr>
    <p:cViewPr>
      <p:scale>
        <a:sx n="33" d="100"/>
        <a:sy n="33" d="100"/>
      </p:scale>
      <p:origin x="0" y="-27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3D79AE-3F68-E14F-B942-7D70A06B0CF7}" type="doc">
      <dgm:prSet loTypeId="urn:microsoft.com/office/officeart/2005/8/layout/hChevron3" loCatId="" qsTypeId="urn:microsoft.com/office/officeart/2005/8/quickstyle/simple4" qsCatId="simple" csTypeId="urn:microsoft.com/office/officeart/2005/8/colors/accent1_2" csCatId="accent1" phldr="1"/>
      <dgm:spPr/>
    </dgm:pt>
    <dgm:pt modelId="{7C0C44A1-9C65-A844-8B12-4001734A3DD6}">
      <dgm:prSet phldrT="[Text]"/>
      <dgm:spPr/>
      <dgm:t>
        <a:bodyPr/>
        <a:lstStyle/>
        <a:p>
          <a:r>
            <a:rPr lang="en-US" dirty="0"/>
            <a:t>Train</a:t>
          </a:r>
        </a:p>
      </dgm:t>
    </dgm:pt>
    <dgm:pt modelId="{BE1118BD-84DE-B140-B007-B0E35582793C}" type="parTrans" cxnId="{8B2D57CB-9BBE-3843-BE05-B8F318F4314B}">
      <dgm:prSet/>
      <dgm:spPr/>
      <dgm:t>
        <a:bodyPr/>
        <a:lstStyle/>
        <a:p>
          <a:endParaRPr lang="en-US"/>
        </a:p>
      </dgm:t>
    </dgm:pt>
    <dgm:pt modelId="{3135938C-FA37-8A47-9645-0B1B056AB8E0}" type="sibTrans" cxnId="{8B2D57CB-9BBE-3843-BE05-B8F318F4314B}">
      <dgm:prSet/>
      <dgm:spPr/>
      <dgm:t>
        <a:bodyPr/>
        <a:lstStyle/>
        <a:p>
          <a:endParaRPr lang="en-US"/>
        </a:p>
      </dgm:t>
    </dgm:pt>
    <dgm:pt modelId="{C1E647D4-1A11-3F4D-8C66-4026CBCD5EF8}">
      <dgm:prSet phldrT="[Text]"/>
      <dgm:spPr>
        <a:gradFill flip="none" rotWithShape="0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Validation</a:t>
          </a:r>
        </a:p>
      </dgm:t>
    </dgm:pt>
    <dgm:pt modelId="{D4710D78-BA19-AC4E-871D-7DDFD611556B}" type="parTrans" cxnId="{F74C457F-3455-B14C-8484-02208F88B905}">
      <dgm:prSet/>
      <dgm:spPr/>
      <dgm:t>
        <a:bodyPr/>
        <a:lstStyle/>
        <a:p>
          <a:endParaRPr lang="en-US"/>
        </a:p>
      </dgm:t>
    </dgm:pt>
    <dgm:pt modelId="{12406D8D-2E9E-2843-9119-F204C6AE07D2}" type="sibTrans" cxnId="{F74C457F-3455-B14C-8484-02208F88B905}">
      <dgm:prSet/>
      <dgm:spPr/>
      <dgm:t>
        <a:bodyPr/>
        <a:lstStyle/>
        <a:p>
          <a:endParaRPr lang="en-US"/>
        </a:p>
      </dgm:t>
    </dgm:pt>
    <dgm:pt modelId="{A57DA826-43AC-7942-9639-0479FE2CA517}">
      <dgm:prSet phldrT="[Text]"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Test</a:t>
          </a:r>
        </a:p>
      </dgm:t>
    </dgm:pt>
    <dgm:pt modelId="{038C7E87-3ED5-DA4B-89F0-389573A16463}" type="parTrans" cxnId="{9D8A59F9-523D-BF43-A8B6-22AE9604488C}">
      <dgm:prSet/>
      <dgm:spPr/>
      <dgm:t>
        <a:bodyPr/>
        <a:lstStyle/>
        <a:p>
          <a:endParaRPr lang="en-US"/>
        </a:p>
      </dgm:t>
    </dgm:pt>
    <dgm:pt modelId="{EA794522-094F-5A42-94EE-DA58F476F21E}" type="sibTrans" cxnId="{9D8A59F9-523D-BF43-A8B6-22AE9604488C}">
      <dgm:prSet/>
      <dgm:spPr/>
      <dgm:t>
        <a:bodyPr/>
        <a:lstStyle/>
        <a:p>
          <a:endParaRPr lang="en-US"/>
        </a:p>
      </dgm:t>
    </dgm:pt>
    <dgm:pt modelId="{67E23875-2556-7F46-BDBE-7C2B8934E1C7}" type="pres">
      <dgm:prSet presAssocID="{173D79AE-3F68-E14F-B942-7D70A06B0CF7}" presName="Name0" presStyleCnt="0">
        <dgm:presLayoutVars>
          <dgm:dir/>
          <dgm:resizeHandles val="exact"/>
        </dgm:presLayoutVars>
      </dgm:prSet>
      <dgm:spPr/>
    </dgm:pt>
    <dgm:pt modelId="{1E68A13B-3F20-5F42-9751-A4109D197355}" type="pres">
      <dgm:prSet presAssocID="{7C0C44A1-9C65-A844-8B12-4001734A3DD6}" presName="parTxOnly" presStyleLbl="node1" presStyleIdx="0" presStyleCnt="3">
        <dgm:presLayoutVars>
          <dgm:bulletEnabled val="1"/>
        </dgm:presLayoutVars>
      </dgm:prSet>
      <dgm:spPr/>
    </dgm:pt>
    <dgm:pt modelId="{E99E8935-E684-8144-8A5C-009E0487A413}" type="pres">
      <dgm:prSet presAssocID="{3135938C-FA37-8A47-9645-0B1B056AB8E0}" presName="parSpace" presStyleCnt="0"/>
      <dgm:spPr/>
    </dgm:pt>
    <dgm:pt modelId="{252DE0A8-D7FB-6042-AC00-D569481A0926}" type="pres">
      <dgm:prSet presAssocID="{C1E647D4-1A11-3F4D-8C66-4026CBCD5EF8}" presName="parTxOnly" presStyleLbl="node1" presStyleIdx="1" presStyleCnt="3">
        <dgm:presLayoutVars>
          <dgm:bulletEnabled val="1"/>
        </dgm:presLayoutVars>
      </dgm:prSet>
      <dgm:spPr/>
    </dgm:pt>
    <dgm:pt modelId="{1BBF5761-22A7-4D47-8E38-BAF7FADFF12A}" type="pres">
      <dgm:prSet presAssocID="{12406D8D-2E9E-2843-9119-F204C6AE07D2}" presName="parSpace" presStyleCnt="0"/>
      <dgm:spPr/>
    </dgm:pt>
    <dgm:pt modelId="{A39DBD0B-9A72-AD4C-9EDE-FB1EAC872BFF}" type="pres">
      <dgm:prSet presAssocID="{A57DA826-43AC-7942-9639-0479FE2CA51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1F0B53F-0AF0-CA45-8B0B-85F962E5ECAE}" type="presOf" srcId="{A57DA826-43AC-7942-9639-0479FE2CA517}" destId="{A39DBD0B-9A72-AD4C-9EDE-FB1EAC872BFF}" srcOrd="0" destOrd="0" presId="urn:microsoft.com/office/officeart/2005/8/layout/hChevron3"/>
    <dgm:cxn modelId="{F74C457F-3455-B14C-8484-02208F88B905}" srcId="{173D79AE-3F68-E14F-B942-7D70A06B0CF7}" destId="{C1E647D4-1A11-3F4D-8C66-4026CBCD5EF8}" srcOrd="1" destOrd="0" parTransId="{D4710D78-BA19-AC4E-871D-7DDFD611556B}" sibTransId="{12406D8D-2E9E-2843-9119-F204C6AE07D2}"/>
    <dgm:cxn modelId="{156AFFA4-1B33-1F42-99FD-4A8B85048873}" type="presOf" srcId="{C1E647D4-1A11-3F4D-8C66-4026CBCD5EF8}" destId="{252DE0A8-D7FB-6042-AC00-D569481A0926}" srcOrd="0" destOrd="0" presId="urn:microsoft.com/office/officeart/2005/8/layout/hChevron3"/>
    <dgm:cxn modelId="{8B2D57CB-9BBE-3843-BE05-B8F318F4314B}" srcId="{173D79AE-3F68-E14F-B942-7D70A06B0CF7}" destId="{7C0C44A1-9C65-A844-8B12-4001734A3DD6}" srcOrd="0" destOrd="0" parTransId="{BE1118BD-84DE-B140-B007-B0E35582793C}" sibTransId="{3135938C-FA37-8A47-9645-0B1B056AB8E0}"/>
    <dgm:cxn modelId="{0D207FF3-54A0-8147-BEC8-88B0B5AFBAD6}" type="presOf" srcId="{173D79AE-3F68-E14F-B942-7D70A06B0CF7}" destId="{67E23875-2556-7F46-BDBE-7C2B8934E1C7}" srcOrd="0" destOrd="0" presId="urn:microsoft.com/office/officeart/2005/8/layout/hChevron3"/>
    <dgm:cxn modelId="{31A70EF4-BD18-6D47-A11A-C1550A7D7F80}" type="presOf" srcId="{7C0C44A1-9C65-A844-8B12-4001734A3DD6}" destId="{1E68A13B-3F20-5F42-9751-A4109D197355}" srcOrd="0" destOrd="0" presId="urn:microsoft.com/office/officeart/2005/8/layout/hChevron3"/>
    <dgm:cxn modelId="{9D8A59F9-523D-BF43-A8B6-22AE9604488C}" srcId="{173D79AE-3F68-E14F-B942-7D70A06B0CF7}" destId="{A57DA826-43AC-7942-9639-0479FE2CA517}" srcOrd="2" destOrd="0" parTransId="{038C7E87-3ED5-DA4B-89F0-389573A16463}" sibTransId="{EA794522-094F-5A42-94EE-DA58F476F21E}"/>
    <dgm:cxn modelId="{4ABE7FF7-8CF9-A140-9BF9-467F05C35CA5}" type="presParOf" srcId="{67E23875-2556-7F46-BDBE-7C2B8934E1C7}" destId="{1E68A13B-3F20-5F42-9751-A4109D197355}" srcOrd="0" destOrd="0" presId="urn:microsoft.com/office/officeart/2005/8/layout/hChevron3"/>
    <dgm:cxn modelId="{6C51DB40-CC6F-1D44-B9DE-10410640CEAB}" type="presParOf" srcId="{67E23875-2556-7F46-BDBE-7C2B8934E1C7}" destId="{E99E8935-E684-8144-8A5C-009E0487A413}" srcOrd="1" destOrd="0" presId="urn:microsoft.com/office/officeart/2005/8/layout/hChevron3"/>
    <dgm:cxn modelId="{F9E01B35-F374-2141-A9EB-B44BBB9F2AEA}" type="presParOf" srcId="{67E23875-2556-7F46-BDBE-7C2B8934E1C7}" destId="{252DE0A8-D7FB-6042-AC00-D569481A0926}" srcOrd="2" destOrd="0" presId="urn:microsoft.com/office/officeart/2005/8/layout/hChevron3"/>
    <dgm:cxn modelId="{285D0C6E-CEC1-7746-8372-0D6CB0671DB5}" type="presParOf" srcId="{67E23875-2556-7F46-BDBE-7C2B8934E1C7}" destId="{1BBF5761-22A7-4D47-8E38-BAF7FADFF12A}" srcOrd="3" destOrd="0" presId="urn:microsoft.com/office/officeart/2005/8/layout/hChevron3"/>
    <dgm:cxn modelId="{CFA1B46A-B93E-BE40-BB6E-B729F65F5FE4}" type="presParOf" srcId="{67E23875-2556-7F46-BDBE-7C2B8934E1C7}" destId="{A39DBD0B-9A72-AD4C-9EDE-FB1EAC872BF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8A13B-3F20-5F42-9751-A4109D197355}">
      <dsp:nvSpPr>
        <dsp:cNvPr id="0" name=""/>
        <dsp:cNvSpPr/>
      </dsp:nvSpPr>
      <dsp:spPr>
        <a:xfrm>
          <a:off x="2277" y="1443937"/>
          <a:ext cx="1991781" cy="79671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Train</a:t>
          </a:r>
        </a:p>
      </dsp:txBody>
      <dsp:txXfrm>
        <a:off x="2277" y="1443937"/>
        <a:ext cx="1792603" cy="796712"/>
      </dsp:txXfrm>
    </dsp:sp>
    <dsp:sp modelId="{252DE0A8-D7FB-6042-AC00-D569481A0926}">
      <dsp:nvSpPr>
        <dsp:cNvPr id="0" name=""/>
        <dsp:cNvSpPr/>
      </dsp:nvSpPr>
      <dsp:spPr>
        <a:xfrm>
          <a:off x="1595703" y="1443937"/>
          <a:ext cx="1991781" cy="796712"/>
        </a:xfrm>
        <a:prstGeom prst="chevron">
          <a:avLst/>
        </a:prstGeom>
        <a:gradFill flip="none" rotWithShape="0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Validation</a:t>
          </a:r>
        </a:p>
      </dsp:txBody>
      <dsp:txXfrm>
        <a:off x="1994059" y="1443937"/>
        <a:ext cx="1195069" cy="796712"/>
      </dsp:txXfrm>
    </dsp:sp>
    <dsp:sp modelId="{A39DBD0B-9A72-AD4C-9EDE-FB1EAC872BFF}">
      <dsp:nvSpPr>
        <dsp:cNvPr id="0" name=""/>
        <dsp:cNvSpPr/>
      </dsp:nvSpPr>
      <dsp:spPr>
        <a:xfrm>
          <a:off x="3189128" y="1443937"/>
          <a:ext cx="1991781" cy="796712"/>
        </a:xfrm>
        <a:prstGeom prst="chevron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Test</a:t>
          </a:r>
        </a:p>
      </dsp:txBody>
      <dsp:txXfrm>
        <a:off x="3587484" y="1443937"/>
        <a:ext cx="1195069" cy="796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DE44B-EBB0-415E-812D-999E3329532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8DE1D-8E33-4945-8725-E31E97FC6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3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3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51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59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25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2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Compute the points for a classifier that predicts spam 50% probability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4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86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Compute the points for a classifier that predicts </a:t>
            </a:r>
            <a:r>
              <a:rPr lang="en-US" baseline="0"/>
              <a:t>spam 50</a:t>
            </a:r>
            <a:r>
              <a:rPr lang="en-US" baseline="0" dirty="0"/>
              <a:t>% probability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40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24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27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37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 If 1 in 10 emails is a spam, then the model could show 90% accuracy even though it will never predict spam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33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</a:t>
            </a:r>
            <a:r>
              <a:rPr lang="en-US" baseline="0" dirty="0"/>
              <a:t> four cases:</a:t>
            </a:r>
          </a:p>
          <a:p>
            <a:r>
              <a:rPr lang="en-US" dirty="0"/>
              <a:t>Spam email classified as spam </a:t>
            </a:r>
            <a:r>
              <a:rPr lang="en-US" baseline="0" dirty="0"/>
              <a:t>(already in confusion matrix)</a:t>
            </a:r>
          </a:p>
          <a:p>
            <a:r>
              <a:rPr lang="en-US" dirty="0"/>
              <a:t>Normal</a:t>
            </a:r>
            <a:r>
              <a:rPr lang="en-US" baseline="0" dirty="0"/>
              <a:t> email classified as spam (where?)</a:t>
            </a:r>
          </a:p>
          <a:p>
            <a:r>
              <a:rPr lang="en-US" dirty="0"/>
              <a:t>Spam email classified as normal email (where?)</a:t>
            </a:r>
          </a:p>
          <a:p>
            <a:r>
              <a:rPr lang="en-US" baseline="0" dirty="0"/>
              <a:t>Normal email classified as normal  (where?)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4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</a:t>
            </a:r>
            <a:r>
              <a:rPr lang="en-US" baseline="0" dirty="0"/>
              <a:t> four cases:</a:t>
            </a:r>
          </a:p>
          <a:p>
            <a:r>
              <a:rPr lang="en-US" dirty="0"/>
              <a:t>Spam email classified as spam </a:t>
            </a:r>
            <a:r>
              <a:rPr lang="en-US" baseline="0" dirty="0"/>
              <a:t>(already in confusion matrix)</a:t>
            </a:r>
          </a:p>
          <a:p>
            <a:r>
              <a:rPr lang="en-US" dirty="0"/>
              <a:t>Normal</a:t>
            </a:r>
            <a:r>
              <a:rPr lang="en-US" baseline="0" dirty="0"/>
              <a:t> email classified as spam (where?)</a:t>
            </a:r>
          </a:p>
          <a:p>
            <a:r>
              <a:rPr lang="en-US" dirty="0"/>
              <a:t>Spam email classified as normal email (where?)</a:t>
            </a:r>
          </a:p>
          <a:p>
            <a:r>
              <a:rPr lang="en-US" baseline="0" dirty="0"/>
              <a:t>Normal email classified as normal  (where?)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7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98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Some examples:</a:t>
            </a:r>
          </a:p>
          <a:p>
            <a:r>
              <a:rPr lang="en-US" baseline="0" dirty="0"/>
              <a:t>High TPR: TSA (dragnet). They really want to catch every terrorist.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High TNR: pre-operative exam procedures. If we detect a heart problem, we really need to perform open heart surgery.</a:t>
            </a:r>
          </a:p>
          <a:p>
            <a:r>
              <a:rPr lang="en-US" baseline="0" dirty="0"/>
              <a:t>High precision: Don’t want to shut down a production line unless you are very sure about the test that indicates there is a problem with the production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3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1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6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5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1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3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2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2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7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9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66A2B-4610-4FB2-B411-A1548BE07C3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6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ncc-1701-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G5tiqXQn9mwyubWdINtPI_QONXH1_2U8oYikksgWlss/edit?usp=shar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fusion_matri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sebastianraschka.com/faq/docs/scale-training-test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G5tiqXQn9mwyubWdINtPI_QONXH1_2U8oYikksgWlss/edit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IST718</a:t>
            </a:r>
            <a:br>
              <a:rPr lang="en-US" dirty="0"/>
            </a:br>
            <a:r>
              <a:rPr lang="en-US" dirty="0"/>
              <a:t>Assessing Model Accuracy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/>
              <a:t>Willard Williamson</a:t>
            </a:r>
          </a:p>
          <a:p>
            <a:r>
              <a:rPr lang="en-US" sz="3600" dirty="0"/>
              <a:t>Adjunct Professor</a:t>
            </a:r>
          </a:p>
          <a:p>
            <a:r>
              <a:rPr lang="en-US" sz="3600" dirty="0" err="1"/>
              <a:t>iSchool</a:t>
            </a:r>
            <a:r>
              <a:rPr lang="en-US" sz="3600" dirty="0"/>
              <a:t>, Syracuse University</a:t>
            </a:r>
          </a:p>
          <a:p>
            <a:r>
              <a:rPr lang="en-US" sz="3600" dirty="0">
                <a:hlinkClick r:id="rId2"/>
              </a:rPr>
              <a:t>linkedin.com/in/ncc-1701-d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93340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30A4-7B37-4801-BF99-9284E5F7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Model Bias and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525CF0-DA9B-41C6-AEE5-A7327E1797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Variance:  refers to the amount by which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would change if we estimated it using a different training data set (see ISLR page 34).</a:t>
                </a:r>
              </a:p>
              <a:p>
                <a:r>
                  <a:rPr lang="en-US" dirty="0"/>
                  <a:t>Bias refers to the error that is introduced by approximating a real-life problem, which may be extremely complicated, by a much simpler model (see ISLR page 35).</a:t>
                </a:r>
              </a:p>
              <a:p>
                <a:r>
                  <a:rPr lang="en-US" b="1" dirty="0"/>
                  <a:t>High variance</a:t>
                </a:r>
                <a:r>
                  <a:rPr lang="en-US" dirty="0"/>
                  <a:t> means that small changes in the training data can result in large changes in the prediction.</a:t>
                </a:r>
              </a:p>
              <a:p>
                <a:r>
                  <a:rPr lang="en-US" b="1" dirty="0"/>
                  <a:t>High bias </a:t>
                </a:r>
                <a:r>
                  <a:rPr lang="en-US" dirty="0"/>
                  <a:t>is a high error introduced by approximating a complicated real-life problem with a simple model (like linear regression).</a:t>
                </a:r>
              </a:p>
              <a:p>
                <a:r>
                  <a:rPr lang="en-US" sz="1800" i="1" dirty="0"/>
                  <a:t>Also see ISLR equation 2.7 along with the equation supporting information for more information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525CF0-DA9B-41C6-AEE5-A7327E1797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68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53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1CBC-9162-4CB4-9A7A-74A9DE5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/ Variance Tradeoff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EB7C70-B96F-4999-8C95-ACE30A0C1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0204" y="1512277"/>
            <a:ext cx="6774258" cy="4928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4BE39F-E619-4E2D-8503-9B3452D016E3}"/>
              </a:ext>
            </a:extLst>
          </p:cNvPr>
          <p:cNvSpPr txBox="1"/>
          <p:nvPr/>
        </p:nvSpPr>
        <p:spPr>
          <a:xfrm>
            <a:off x="527538" y="1512277"/>
            <a:ext cx="3886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bias: Straight orange line in the lefthand plot.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variance: Green line in left hand plot.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hand plot:  Gray line shows that as we continue training, training data MSE continues to decrease.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hand plot:  Red line shows that as we continue training, validation MSE decreases to a minimum and then starts increasing.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Overfitting happens as the gray line decreases while the red line increases in the righthand plot.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Plots to the right are copied from the ISLR textbook.</a:t>
            </a:r>
          </a:p>
        </p:txBody>
      </p:sp>
    </p:spTree>
    <p:extLst>
      <p:ext uri="{BB962C8B-B14F-4D97-AF65-F5344CB8AC3E}">
        <p14:creationId xmlns:p14="http://schemas.microsoft.com/office/powerpoint/2010/main" val="295806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Bias-Variance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more complex models have low bias and high variance</a:t>
            </a:r>
          </a:p>
          <a:p>
            <a:r>
              <a:rPr lang="en-US" dirty="0"/>
              <a:t>Vice versa, simple models have high bias and low variance</a:t>
            </a:r>
          </a:p>
          <a:p>
            <a:r>
              <a:rPr lang="en-US" dirty="0"/>
              <a:t>This is a </a:t>
            </a:r>
            <a:r>
              <a:rPr lang="en-US" b="1" dirty="0"/>
              <a:t>fundamental tradeoff</a:t>
            </a:r>
          </a:p>
        </p:txBody>
      </p:sp>
    </p:spTree>
    <p:extLst>
      <p:ext uri="{BB962C8B-B14F-4D97-AF65-F5344CB8AC3E}">
        <p14:creationId xmlns:p14="http://schemas.microsoft.com/office/powerpoint/2010/main" val="696142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Bias-Variance decomposition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example with the diabetes dataset</a:t>
            </a:r>
          </a:p>
          <a:p>
            <a:r>
              <a:rPr lang="en-US" dirty="0"/>
              <a:t>By adding a polynomial expansion to the variables:</a:t>
            </a:r>
          </a:p>
          <a:p>
            <a:pPr lvl="1"/>
            <a:r>
              <a:rPr lang="en-US" dirty="0" err="1"/>
              <a:t>bmi</a:t>
            </a:r>
            <a:r>
              <a:rPr lang="en-US" dirty="0"/>
              <a:t>, age, </a:t>
            </a:r>
            <a:r>
              <a:rPr lang="en-US" dirty="0" err="1"/>
              <a:t>bmi</a:t>
            </a:r>
            <a:r>
              <a:rPr lang="en-US" dirty="0"/>
              <a:t>*age, bmi^2, age^2, etc.</a:t>
            </a:r>
          </a:p>
          <a:p>
            <a:r>
              <a:rPr lang="en-US" dirty="0"/>
              <a:t>We will have a new </a:t>
            </a:r>
            <a:r>
              <a:rPr lang="en-US" i="1" dirty="0" err="1"/>
              <a:t>X</a:t>
            </a:r>
            <a:r>
              <a:rPr lang="en-US" baseline="-25000" dirty="0" err="1"/>
              <a:t>new</a:t>
            </a:r>
            <a:r>
              <a:rPr lang="en-US" i="1" dirty="0"/>
              <a:t> </a:t>
            </a:r>
            <a:r>
              <a:rPr lang="en-US" dirty="0"/>
              <a:t>matrix with </a:t>
            </a:r>
            <a:r>
              <a:rPr lang="en-US" i="1" dirty="0" err="1"/>
              <a:t>p</a:t>
            </a:r>
            <a:r>
              <a:rPr lang="en-US" baseline="-25000" dirty="0" err="1"/>
              <a:t>new</a:t>
            </a:r>
            <a:r>
              <a:rPr lang="en-US" i="1" dirty="0"/>
              <a:t> = </a:t>
            </a:r>
            <a:r>
              <a:rPr lang="en-US" dirty="0"/>
              <a:t>2</a:t>
            </a:r>
            <a:r>
              <a:rPr lang="en-US" i="1" dirty="0"/>
              <a:t>p</a:t>
            </a:r>
            <a:r>
              <a:rPr lang="en-US" dirty="0"/>
              <a:t> + p(p-1)/2 dimensions and run the following procedure: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Repeat many times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Randomly split the data into training and validation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i="1" dirty="0"/>
              <a:t>k</a:t>
            </a:r>
            <a:r>
              <a:rPr lang="en-US" dirty="0"/>
              <a:t>=1 to </a:t>
            </a:r>
            <a:r>
              <a:rPr lang="en-US" i="1" dirty="0" err="1"/>
              <a:t>p</a:t>
            </a:r>
            <a:r>
              <a:rPr lang="en-US" baseline="-25000" dirty="0" err="1"/>
              <a:t>new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Fitting model with </a:t>
            </a:r>
            <a:r>
              <a:rPr lang="en-US" i="1" dirty="0"/>
              <a:t>k </a:t>
            </a:r>
            <a:r>
              <a:rPr lang="en-US" dirty="0"/>
              <a:t>randomly selected features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Compute validation MSE</a:t>
            </a:r>
          </a:p>
        </p:txBody>
      </p:sp>
    </p:spTree>
    <p:extLst>
      <p:ext uri="{BB962C8B-B14F-4D97-AF65-F5344CB8AC3E}">
        <p14:creationId xmlns:p14="http://schemas.microsoft.com/office/powerpoint/2010/main" val="1715676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Bias-Variance decomposition (3)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371" y="1690688"/>
            <a:ext cx="6357258" cy="434970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8186058" y="6352131"/>
            <a:ext cx="936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274629" y="6040390"/>
            <a:ext cx="1455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variance</a:t>
            </a:r>
          </a:p>
          <a:p>
            <a:r>
              <a:rPr lang="en-US" dirty="0"/>
              <a:t>Low bias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722914" y="6352131"/>
            <a:ext cx="631371" cy="1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89447" y="6040390"/>
            <a:ext cx="1411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variance</a:t>
            </a:r>
          </a:p>
          <a:p>
            <a:r>
              <a:rPr lang="en-US" dirty="0"/>
              <a:t>High bias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855029" y="3287486"/>
            <a:ext cx="4419600" cy="1197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274629" y="3102820"/>
            <a:ext cx="122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Overfitting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152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8"/>
          <p:cNvPicPr>
            <a:picLocks noChangeAspect="1"/>
          </p:cNvPicPr>
          <p:nvPr/>
        </p:nvPicPr>
        <p:blipFill rotWithShape="1">
          <a:blip r:embed="rId3"/>
          <a:srcRect l="799" r="-2" b="-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Bias-Variance decomposition: the learning curve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Simple model doesn’t learn much after 50 examples</a:t>
            </a:r>
          </a:p>
          <a:p>
            <a:r>
              <a:rPr lang="en-US" dirty="0"/>
              <a:t>Complex model keeps learning</a:t>
            </a:r>
          </a:p>
          <a:p>
            <a:r>
              <a:rPr lang="en-US" dirty="0"/>
              <a:t>Simple model has better performance with small datasets</a:t>
            </a:r>
          </a:p>
          <a:p>
            <a:r>
              <a:rPr lang="en-US" dirty="0"/>
              <a:t>Complex model has better performance with big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C6A25D-EC9F-4342-A3C6-A7FF56440EFC}"/>
              </a:ext>
            </a:extLst>
          </p:cNvPr>
          <p:cNvSpPr txBox="1"/>
          <p:nvPr/>
        </p:nvSpPr>
        <p:spPr>
          <a:xfrm>
            <a:off x="5802284" y="1743769"/>
            <a:ext cx="5460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Simple model (solid lines) Compared to Complex Model (dashed lines)</a:t>
            </a:r>
          </a:p>
        </p:txBody>
      </p:sp>
    </p:spTree>
    <p:extLst>
      <p:ext uri="{BB962C8B-B14F-4D97-AF65-F5344CB8AC3E}">
        <p14:creationId xmlns:p14="http://schemas.microsoft.com/office/powerpoint/2010/main" val="675270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The Bias-Variance Trade Off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37273" cy="476990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test MSE for a given value (see the red line in ISLR figure 2.9 in one of the previous slides) can be decomposed into the sum of 3 fundamental quantities (see ISLR equation 2.7):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𝑇𝑒𝑠𝑡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𝑀𝑆𝐸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Bias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Var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ISLR Eq 2.7 p 34</a:t>
                </a:r>
              </a:p>
              <a:p>
                <a:pPr lvl="1"/>
                <a:r>
                  <a:rPr lang="en-US" dirty="0"/>
                  <a:t>Where: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r>
                      <a:rPr lang="en-US" b="0" i="1" smtClean="0">
                        <a:latin typeface="Cambria Math" charset="0"/>
                      </a:rPr>
                      <m:t>[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dirty="0"/>
                  <a:t> defines the expected test MSE and refers to the average test MSE that we would obtain if we repeatedly estimated f using a large number of training sets , and tested each at x</a:t>
                </a:r>
                <a:r>
                  <a:rPr lang="en-US" baseline="-25000" dirty="0"/>
                  <a:t>0</a:t>
                </a:r>
                <a:r>
                  <a:rPr lang="en-US" dirty="0"/>
                  <a:t>.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refers to an observation from the test data set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Bias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the squared bias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Var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variance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variance of the irreducible error</a:t>
                </a:r>
              </a:p>
              <a:p>
                <a:r>
                  <a:rPr lang="en-US" dirty="0"/>
                  <a:t>ISLR Equation 2.7 tells us that in order to minimize the expected test error,</a:t>
                </a:r>
                <a:br>
                  <a:rPr lang="en-US" dirty="0"/>
                </a:br>
                <a:r>
                  <a:rPr lang="en-US" dirty="0"/>
                  <a:t>we need to simultaneously achieves </a:t>
                </a:r>
                <a:r>
                  <a:rPr lang="en-US" i="1" dirty="0"/>
                  <a:t>low variance </a:t>
                </a:r>
                <a:r>
                  <a:rPr lang="en-US" dirty="0"/>
                  <a:t>and </a:t>
                </a:r>
                <a:r>
                  <a:rPr lang="en-US" i="1" dirty="0"/>
                  <a:t>low bias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Also, the expected test MSE can never be less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 variance of the irreducible error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37273" cy="4769908"/>
              </a:xfrm>
              <a:blipFill>
                <a:blip r:embed="rId2"/>
                <a:stretch>
                  <a:fillRect l="-738" t="-2937" r="-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469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generalization performance: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It is typically </a:t>
                </a:r>
                <a:r>
                  <a:rPr lang="en-US" i="1" dirty="0"/>
                  <a:t>accuracy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Accuracy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I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b="0" dirty="0"/>
                </a:br>
                <a:r>
                  <a:rPr lang="en-US" b="0" dirty="0"/>
                  <a:t>where </a:t>
                </a:r>
                <a:r>
                  <a:rPr lang="en-US" dirty="0"/>
                  <a:t>I(</a:t>
                </a:r>
                <a:r>
                  <a:rPr lang="en-US" i="1" dirty="0"/>
                  <a:t>a</a:t>
                </a:r>
                <a:r>
                  <a:rPr lang="en-US" dirty="0"/>
                  <a:t>, </a:t>
                </a:r>
                <a:r>
                  <a:rPr lang="en-US" i="1" dirty="0"/>
                  <a:t>b</a:t>
                </a:r>
                <a:r>
                  <a:rPr lang="en-US" dirty="0"/>
                  <a:t>) is 1 if</a:t>
                </a:r>
                <a:r>
                  <a:rPr lang="en-US" i="1" dirty="0"/>
                  <a:t> a</a:t>
                </a:r>
                <a:r>
                  <a:rPr lang="en-US" dirty="0"/>
                  <a:t> is equal to </a:t>
                </a:r>
                <a:r>
                  <a:rPr lang="en-US" i="1" dirty="0"/>
                  <a:t>b</a:t>
                </a:r>
                <a:r>
                  <a:rPr lang="en-US" dirty="0"/>
                  <a:t>, and 0 otherwise.</a:t>
                </a:r>
              </a:p>
              <a:p>
                <a:r>
                  <a:rPr lang="en-US" dirty="0"/>
                  <a:t>What might be the problem with using accuracy?</a:t>
                </a:r>
                <a:br>
                  <a:rPr lang="en-US" dirty="0"/>
                </a:br>
                <a:r>
                  <a:rPr lang="en-US" dirty="0"/>
                  <a:t>(hint: what is the accuracy of an algorithm that predicts that every email received is not a spam?)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90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031"/>
            <a:ext cx="10515600" cy="1945140"/>
          </a:xfrm>
        </p:spPr>
        <p:txBody>
          <a:bodyPr>
            <a:normAutofit/>
          </a:bodyPr>
          <a:lstStyle/>
          <a:p>
            <a:r>
              <a:rPr lang="en-US" sz="2400" b="1" dirty="0"/>
              <a:t>Activity</a:t>
            </a:r>
            <a:r>
              <a:rPr lang="en-US" sz="2400" dirty="0"/>
              <a:t>: Given one normal email and one spam email, GMAIL can perform a non-spam classification (NS) and spam classification (S). Where would you put all these cases in a </a:t>
            </a:r>
            <a:r>
              <a:rPr lang="en-US" sz="2400" b="1" dirty="0"/>
              <a:t>confusion matrix</a:t>
            </a:r>
            <a:r>
              <a:rPr lang="en-US" sz="2400" dirty="0"/>
              <a:t>?</a:t>
            </a:r>
          </a:p>
          <a:p>
            <a:r>
              <a:rPr lang="en-US" sz="2400" dirty="0"/>
              <a:t>Assume positive = spam, and negative = not spam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066817"/>
              </p:ext>
            </p:extLst>
          </p:nvPr>
        </p:nvGraphicFramePr>
        <p:xfrm>
          <a:off x="935634" y="2982687"/>
          <a:ext cx="10620935" cy="36140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5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3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4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7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38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Predicted</a:t>
                      </a:r>
                      <a:r>
                        <a:rPr lang="en-US" sz="2400" baseline="0" dirty="0"/>
                        <a:t> condition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76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vert="vert27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positive 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negative (Not 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13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True condition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marL="84060" marR="84060" marT="42030" marB="42030" vert="vert27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positive</a:t>
                      </a:r>
                    </a:p>
                    <a:p>
                      <a:pPr algn="ctr"/>
                      <a:r>
                        <a:rPr lang="en-US" sz="2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S/S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?/?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176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Condition negative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(not 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?/?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?/?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669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732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1858"/>
            <a:ext cx="10515600" cy="2062841"/>
          </a:xfrm>
        </p:spPr>
        <p:txBody>
          <a:bodyPr>
            <a:normAutofit/>
          </a:bodyPr>
          <a:lstStyle/>
          <a:p>
            <a:r>
              <a:rPr lang="en-US" sz="2400" dirty="0"/>
              <a:t>Accuracy is misleading for </a:t>
            </a:r>
            <a:r>
              <a:rPr lang="en-US" sz="2400" i="1" dirty="0"/>
              <a:t>unbalanced</a:t>
            </a:r>
            <a:r>
              <a:rPr lang="en-US" sz="2400" dirty="0"/>
              <a:t> datasets</a:t>
            </a:r>
            <a:endParaRPr lang="en-US" sz="2400" b="1" dirty="0"/>
          </a:p>
          <a:p>
            <a:r>
              <a:rPr lang="en-US" sz="2400" b="1" dirty="0"/>
              <a:t>Activity</a:t>
            </a:r>
            <a:r>
              <a:rPr lang="en-US" sz="2400" dirty="0"/>
              <a:t>: Given one normal email and one spam email, GMAIL can perform a non-spam classification (NS) and spam classification (S). Where would you put all these cases in a </a:t>
            </a:r>
            <a:r>
              <a:rPr lang="en-US" sz="2400" b="1" dirty="0"/>
              <a:t>confusion matrix</a:t>
            </a:r>
            <a:r>
              <a:rPr lang="en-US" sz="2400" dirty="0"/>
              <a:t>?</a:t>
            </a:r>
          </a:p>
          <a:p>
            <a:r>
              <a:rPr lang="en-US" sz="2400" dirty="0"/>
              <a:t>Assume positive = spam, and negative = not spam</a:t>
            </a:r>
          </a:p>
          <a:p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679863"/>
              </p:ext>
            </p:extLst>
          </p:nvPr>
        </p:nvGraphicFramePr>
        <p:xfrm>
          <a:off x="1218663" y="3261821"/>
          <a:ext cx="10332740" cy="3434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7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5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6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3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774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Predicted</a:t>
                      </a:r>
                      <a:r>
                        <a:rPr lang="en-US" sz="2400" baseline="0" dirty="0"/>
                        <a:t> condition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998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vert="vert27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positive 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negative </a:t>
                      </a:r>
                    </a:p>
                    <a:p>
                      <a:pPr algn="ctr"/>
                      <a:r>
                        <a:rPr lang="en-US" sz="2400" dirty="0"/>
                        <a:t>(not 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870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True condition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marL="84060" marR="84060" marT="42030" marB="42030" vert="vert27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positive</a:t>
                      </a:r>
                    </a:p>
                    <a:p>
                      <a:pPr algn="ctr"/>
                      <a:r>
                        <a:rPr lang="en-US" sz="2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S/S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S/NS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899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Condition negative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(not 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NS/S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NS/NS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62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4A20-97BD-4F09-9BED-94BB7F77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BC222-2031-4633-BC50-6F9ECECB3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fill out the attendance sheet: </a:t>
            </a:r>
            <a:r>
              <a:rPr lang="en-US" dirty="0">
                <a:hlinkClick r:id="rId2"/>
              </a:rPr>
              <a:t>https://docs.google.com/spreadsheets/d/1G5tiqXQn9mwyubWdINtPI_QONXH1_2U8oYikksgWlss/edit?usp=sharing</a:t>
            </a:r>
            <a:r>
              <a:rPr lang="en-US" dirty="0"/>
              <a:t> </a:t>
            </a:r>
          </a:p>
          <a:p>
            <a:r>
              <a:rPr lang="en-US" dirty="0"/>
              <a:t>Write in a ‘1’ if you are present</a:t>
            </a:r>
          </a:p>
        </p:txBody>
      </p:sp>
    </p:spTree>
    <p:extLst>
      <p:ext uri="{BB962C8B-B14F-4D97-AF65-F5344CB8AC3E}">
        <p14:creationId xmlns:p14="http://schemas.microsoft.com/office/powerpoint/2010/main" val="2278250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3432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31145"/>
              </p:ext>
            </p:extLst>
          </p:nvPr>
        </p:nvGraphicFramePr>
        <p:xfrm>
          <a:off x="1545234" y="2819399"/>
          <a:ext cx="8363616" cy="3607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3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8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0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91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Predicted</a:t>
                      </a:r>
                      <a:r>
                        <a:rPr lang="en-US" sz="2400" baseline="0" dirty="0"/>
                        <a:t> condition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76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vert="vert27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positive </a:t>
                      </a:r>
                    </a:p>
                    <a:p>
                      <a:pPr algn="ctr"/>
                      <a:r>
                        <a:rPr lang="en-US" sz="2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</a:t>
                      </a:r>
                      <a:r>
                        <a:rPr lang="en-US" sz="2400" baseline="0" dirty="0"/>
                        <a:t> negative </a:t>
                      </a:r>
                    </a:p>
                    <a:p>
                      <a:pPr algn="ctr"/>
                      <a:r>
                        <a:rPr lang="en-US" sz="2400" baseline="0" dirty="0"/>
                        <a:t>(not spam)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13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True condition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marL="84060" marR="84060" marT="42030" marB="42030" vert="vert27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positive</a:t>
                      </a:r>
                    </a:p>
                    <a:p>
                      <a:pPr algn="ctr"/>
                      <a:r>
                        <a:rPr lang="en-US" sz="2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 positive (TP)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  <a:r>
                        <a:rPr lang="en-US" sz="2400" baseline="0" dirty="0"/>
                        <a:t> negative (FN)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176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Condition</a:t>
                      </a:r>
                      <a:r>
                        <a:rPr lang="en-US" sz="2400" baseline="0" dirty="0"/>
                        <a:t> negative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/>
                        <a:t>(not spam)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 positive (FP)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 negative (TN)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009B0C0-91B2-41BF-B266-A3612D043495}"/>
              </a:ext>
            </a:extLst>
          </p:cNvPr>
          <p:cNvSpPr txBox="1"/>
          <p:nvPr/>
        </p:nvSpPr>
        <p:spPr>
          <a:xfrm>
            <a:off x="996043" y="1600200"/>
            <a:ext cx="10515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Assume positive = spam, and negative = not spam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37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8911"/>
            <a:ext cx="10515600" cy="905330"/>
          </a:xfrm>
        </p:spPr>
        <p:txBody>
          <a:bodyPr/>
          <a:lstStyle/>
          <a:p>
            <a:r>
              <a:rPr lang="en-US" dirty="0"/>
              <a:t>Common statistics from confusion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2211"/>
            <a:ext cx="9949964" cy="3076697"/>
          </a:xfrm>
        </p:spPr>
        <p:txBody>
          <a:bodyPr>
            <a:normAutofit/>
          </a:bodyPr>
          <a:lstStyle/>
          <a:p>
            <a:r>
              <a:rPr lang="en-US" sz="2000" b="1" dirty="0"/>
              <a:t>True positive rate (TPR)</a:t>
            </a:r>
            <a:r>
              <a:rPr lang="en-US" sz="2000" dirty="0"/>
              <a:t>, </a:t>
            </a:r>
            <a:r>
              <a:rPr lang="en-US" sz="2000" b="1" dirty="0"/>
              <a:t>recall</a:t>
            </a:r>
            <a:r>
              <a:rPr lang="en-US" sz="2000" dirty="0"/>
              <a:t>, sensitivity: TP / (TP + FN) </a:t>
            </a:r>
          </a:p>
          <a:p>
            <a:r>
              <a:rPr lang="en-US" sz="2000" b="1" dirty="0"/>
              <a:t>True negative rate (TNR), </a:t>
            </a:r>
            <a:r>
              <a:rPr lang="en-US" sz="2000" dirty="0"/>
              <a:t>specificity: TN / (TN + FP)</a:t>
            </a:r>
          </a:p>
          <a:p>
            <a:r>
              <a:rPr lang="en-US" sz="2000" b="1" dirty="0"/>
              <a:t>False Positive Rate (FPR)</a:t>
            </a:r>
            <a:r>
              <a:rPr lang="en-US" sz="2000" dirty="0"/>
              <a:t>: FP / (FP + TN) = 1 -TNR</a:t>
            </a:r>
          </a:p>
          <a:p>
            <a:r>
              <a:rPr lang="en-US" sz="2000" b="1" dirty="0"/>
              <a:t>False Negative Rate: </a:t>
            </a:r>
            <a:r>
              <a:rPr lang="en-US" sz="2000" dirty="0"/>
              <a:t>FN / (FN + TP) = 1 - TPR</a:t>
            </a:r>
            <a:endParaRPr lang="en-US" sz="2000" b="1" dirty="0"/>
          </a:p>
          <a:p>
            <a:r>
              <a:rPr lang="en-US" sz="2000" b="1" dirty="0"/>
              <a:t>Precision</a:t>
            </a:r>
            <a:r>
              <a:rPr lang="en-US" sz="2000" dirty="0"/>
              <a:t>: TP / (TP + FP)</a:t>
            </a:r>
          </a:p>
          <a:p>
            <a:r>
              <a:rPr lang="en-US" sz="2000" b="1" dirty="0"/>
              <a:t>Accuracy</a:t>
            </a:r>
            <a:r>
              <a:rPr lang="en-US" sz="2000" dirty="0"/>
              <a:t>: (TP + TN) / (P + N)</a:t>
            </a:r>
          </a:p>
          <a:p>
            <a:r>
              <a:rPr lang="en-US" sz="2000" dirty="0"/>
              <a:t>See: </a:t>
            </a:r>
            <a:r>
              <a:rPr lang="en-US" sz="2000" dirty="0">
                <a:hlinkClick r:id="rId3"/>
              </a:rPr>
              <a:t>https://en.wikipedia.org/wiki/Confusion_matrix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05848"/>
              </p:ext>
            </p:extLst>
          </p:nvPr>
        </p:nvGraphicFramePr>
        <p:xfrm>
          <a:off x="3579606" y="3005383"/>
          <a:ext cx="8363616" cy="34874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3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8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0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824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Predicted</a:t>
                      </a:r>
                      <a:r>
                        <a:rPr lang="en-US" sz="2400" baseline="0" dirty="0"/>
                        <a:t> condition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76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vert="vert27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positive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</a:t>
                      </a:r>
                      <a:r>
                        <a:rPr lang="en-US" sz="2400" baseline="0" dirty="0"/>
                        <a:t> negative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13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True condition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marL="84060" marR="84060" marT="42030" marB="42030" vert="vert27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positive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 positive (TP)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  <a:r>
                        <a:rPr lang="en-US" sz="2400" baseline="0" dirty="0"/>
                        <a:t> negative (FN)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176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Condition</a:t>
                      </a:r>
                      <a:r>
                        <a:rPr lang="en-US" sz="2400" baseline="0" dirty="0"/>
                        <a:t> negative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 positive (FP)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 negative (TN)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833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59F7-A008-4DD8-BABF-ABFADC30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Measurement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9073A-EDAE-467A-93D2-5E2AE45BC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a machine learning test was developed to predict diabetes.</a:t>
            </a:r>
          </a:p>
          <a:p>
            <a:r>
              <a:rPr lang="en-US" dirty="0"/>
              <a:t>A group of study subjects is collected where some subjects are known to have diabetes and some do not have diabetes.</a:t>
            </a:r>
          </a:p>
          <a:p>
            <a:r>
              <a:rPr lang="en-US" dirty="0"/>
              <a:t>A true prediction means that a subject is predicted to have diabetes</a:t>
            </a:r>
          </a:p>
          <a:p>
            <a:r>
              <a:rPr lang="en-US" dirty="0"/>
              <a:t>A false prediction means that the subject is predicted to not have diabetes</a:t>
            </a:r>
          </a:p>
        </p:txBody>
      </p:sp>
    </p:spTree>
    <p:extLst>
      <p:ext uri="{BB962C8B-B14F-4D97-AF65-F5344CB8AC3E}">
        <p14:creationId xmlns:p14="http://schemas.microsoft.com/office/powerpoint/2010/main" val="449220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897D-F1AC-41B6-AFF5-965D99CA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Measurement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15E5C-E6BA-4FDD-BAA4-E7522E515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Confusion matrix metrics answer the following questions:</a:t>
            </a:r>
          </a:p>
          <a:p>
            <a:r>
              <a:rPr lang="en-US" b="1" dirty="0"/>
              <a:t>TPR / Recall / Sensitivity</a:t>
            </a:r>
            <a:r>
              <a:rPr lang="en-US" dirty="0"/>
              <a:t>: Out of all the subjects that were truly diabetic, how many did we predict to be diabetic.  </a:t>
            </a:r>
            <a:r>
              <a:rPr lang="en-US" b="1" dirty="0"/>
              <a:t>Probability of detection</a:t>
            </a:r>
            <a:r>
              <a:rPr lang="en-US" dirty="0"/>
              <a:t>.</a:t>
            </a:r>
          </a:p>
          <a:p>
            <a:r>
              <a:rPr lang="en-US" b="1" dirty="0"/>
              <a:t>FPR: </a:t>
            </a:r>
            <a:r>
              <a:rPr lang="en-US" dirty="0"/>
              <a:t>Out of all the subjects that were truly not diabetic, how many did we predict to be diabetic.  </a:t>
            </a:r>
            <a:r>
              <a:rPr lang="en-US" b="1" dirty="0"/>
              <a:t>Probability of false alarm</a:t>
            </a:r>
            <a:r>
              <a:rPr lang="en-US" dirty="0"/>
              <a:t>.</a:t>
            </a:r>
            <a:endParaRPr lang="en-US" b="1" dirty="0"/>
          </a:p>
          <a:p>
            <a:r>
              <a:rPr lang="en-US" b="1" dirty="0"/>
              <a:t>TNR / Specificity / Selectivity</a:t>
            </a:r>
            <a:r>
              <a:rPr lang="en-US" dirty="0"/>
              <a:t>: Out of all the subjects that truly did not have diabetes, how many did we predict to not have diabetes. </a:t>
            </a:r>
            <a:r>
              <a:rPr lang="en-US" b="1" dirty="0"/>
              <a:t>Probability of negative test</a:t>
            </a:r>
            <a:r>
              <a:rPr lang="en-US" dirty="0"/>
              <a:t> given one does not have diabetes.</a:t>
            </a:r>
          </a:p>
          <a:p>
            <a:r>
              <a:rPr lang="en-US" b="1" dirty="0"/>
              <a:t>Precision</a:t>
            </a:r>
            <a:r>
              <a:rPr lang="en-US" dirty="0"/>
              <a:t>:  How many subjects labeled as being diabetic were actually diabetic.</a:t>
            </a:r>
          </a:p>
          <a:p>
            <a:r>
              <a:rPr lang="en-US" b="1" dirty="0"/>
              <a:t>Accuracy</a:t>
            </a:r>
            <a:r>
              <a:rPr lang="en-US" dirty="0"/>
              <a:t>:  How many subjects were correctly predicted out of all subjects in the study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83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Operating Characteristic (ROC)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88313"/>
          </a:xfrm>
        </p:spPr>
        <p:txBody>
          <a:bodyPr>
            <a:normAutofit/>
          </a:bodyPr>
          <a:lstStyle/>
          <a:p>
            <a:r>
              <a:rPr lang="en-US" dirty="0"/>
              <a:t>ROC was originally developed during world war 2 to measure the ability of radar receiver operators to distinguish between real aircraft targets and “false alarms” on the radar screens.</a:t>
            </a:r>
          </a:p>
          <a:p>
            <a:r>
              <a:rPr lang="en-US" dirty="0"/>
              <a:t>ROC is typically used for models that predict the probability of </a:t>
            </a:r>
            <a:r>
              <a:rPr lang="en-US" b="1" dirty="0"/>
              <a:t>2 class outcomes</a:t>
            </a:r>
          </a:p>
          <a:p>
            <a:r>
              <a:rPr lang="en-US" b="1" dirty="0"/>
              <a:t>The key to understanding ROC </a:t>
            </a:r>
          </a:p>
          <a:p>
            <a:pPr lvl="1"/>
            <a:r>
              <a:rPr lang="en-US" b="1" dirty="0"/>
              <a:t>TPR and FPR values are calculated across a range of thresholds where the threshold is compared to the model prediction probability to determine the class</a:t>
            </a:r>
          </a:p>
          <a:p>
            <a:pPr lvl="1"/>
            <a:r>
              <a:rPr lang="en-US" b="1" dirty="0"/>
              <a:t>The resulting data is plotted as TPR vs. FPR</a:t>
            </a:r>
          </a:p>
        </p:txBody>
      </p:sp>
    </p:spTree>
    <p:extLst>
      <p:ext uri="{BB962C8B-B14F-4D97-AF65-F5344CB8AC3E}">
        <p14:creationId xmlns:p14="http://schemas.microsoft.com/office/powerpoint/2010/main" val="1202389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Operating Characteristic (ROC)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9576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The ROC curve uses TP and FP cells in the confusion matrix (shown in red). </a:t>
            </a:r>
          </a:p>
          <a:p>
            <a:r>
              <a:rPr lang="en-US" sz="2400" dirty="0"/>
              <a:t>A threshold is used to determine spam vs. not spam (see threshold col in table below)</a:t>
            </a:r>
          </a:p>
          <a:p>
            <a:r>
              <a:rPr lang="en-US" sz="2400" dirty="0"/>
              <a:t>Remember that classification predictors predict the class with a probability</a:t>
            </a:r>
          </a:p>
          <a:p>
            <a:r>
              <a:rPr lang="en-US" sz="2400" dirty="0"/>
              <a:t>The resulting plot is called a ROC curve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961659"/>
              </p:ext>
            </p:extLst>
          </p:nvPr>
        </p:nvGraphicFramePr>
        <p:xfrm>
          <a:off x="838200" y="3792538"/>
          <a:ext cx="5649687" cy="2922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P(spam)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Threshold</a:t>
                      </a:r>
                    </a:p>
                    <a:p>
                      <a:r>
                        <a:rPr lang="en-US" dirty="0"/>
                        <a:t>Spam if P(spam)</a:t>
                      </a:r>
                      <a:r>
                        <a:rPr lang="en-US" baseline="0" dirty="0"/>
                        <a:t> &gt; 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31429" y="3375294"/>
          <a:ext cx="5416180" cy="3156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1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Predicted</a:t>
                      </a:r>
                      <a:r>
                        <a:rPr lang="en-US" sz="2000" baseline="0" dirty="0"/>
                        <a:t> condition</a:t>
                      </a:r>
                      <a:endParaRPr lang="en-US" sz="2000" dirty="0"/>
                    </a:p>
                  </a:txBody>
                  <a:tcPr marL="84060" marR="84060" marT="42030" marB="4203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7254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vert="vert27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 positive</a:t>
                      </a:r>
                    </a:p>
                    <a:p>
                      <a:pPr algn="ctr"/>
                      <a:r>
                        <a:rPr lang="en-US" sz="1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</a:t>
                      </a:r>
                      <a:r>
                        <a:rPr lang="en-US" sz="1400" baseline="0" dirty="0"/>
                        <a:t> negative</a:t>
                      </a:r>
                    </a:p>
                    <a:p>
                      <a:pPr algn="ctr"/>
                      <a:r>
                        <a:rPr lang="en-US" sz="1400" baseline="0" dirty="0"/>
                        <a:t>(normal)</a:t>
                      </a:r>
                      <a:endParaRPr lang="en-US" sz="1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276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True condition</a:t>
                      </a:r>
                    </a:p>
                  </a:txBody>
                  <a:tcPr marL="84060" marR="84060" marT="42030" marB="42030" vert="vert27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 positive</a:t>
                      </a:r>
                    </a:p>
                    <a:p>
                      <a:pPr algn="ctr"/>
                      <a:r>
                        <a:rPr lang="en-US" sz="1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TP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FN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2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Condition</a:t>
                      </a:r>
                      <a:r>
                        <a:rPr lang="en-US" sz="1400" baseline="0" dirty="0"/>
                        <a:t> negative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(normal)</a:t>
                      </a:r>
                      <a:endParaRPr lang="en-US" sz="1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FP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TN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668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404"/>
          </a:xfrm>
        </p:spPr>
        <p:txBody>
          <a:bodyPr/>
          <a:lstStyle/>
          <a:p>
            <a:r>
              <a:rPr lang="en-US" dirty="0"/>
              <a:t>ROC Curve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109201"/>
              </p:ext>
            </p:extLst>
          </p:nvPr>
        </p:nvGraphicFramePr>
        <p:xfrm>
          <a:off x="838200" y="3136632"/>
          <a:ext cx="5649687" cy="2922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299">
                <a:tc>
                  <a:txBody>
                    <a:bodyPr/>
                    <a:lstStyle/>
                    <a:p>
                      <a:r>
                        <a:rPr lang="en-US" dirty="0"/>
                        <a:t>True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P(spam)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Condition</a:t>
                      </a:r>
                    </a:p>
                    <a:p>
                      <a:r>
                        <a:rPr lang="en-US" dirty="0"/>
                        <a:t>Spam if P(spam)</a:t>
                      </a:r>
                      <a:r>
                        <a:rPr lang="en-US" baseline="0" dirty="0"/>
                        <a:t> &gt; 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567715"/>
              </p:ext>
            </p:extLst>
          </p:nvPr>
        </p:nvGraphicFramePr>
        <p:xfrm>
          <a:off x="6531429" y="2719388"/>
          <a:ext cx="5416180" cy="3156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1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Predicted</a:t>
                      </a:r>
                      <a:r>
                        <a:rPr lang="en-US" sz="2000" baseline="0" dirty="0"/>
                        <a:t> condition</a:t>
                      </a:r>
                      <a:endParaRPr lang="en-US" sz="2000" dirty="0"/>
                    </a:p>
                  </a:txBody>
                  <a:tcPr marL="84060" marR="84060" marT="42030" marB="4203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7254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vert="vert27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 positive</a:t>
                      </a:r>
                    </a:p>
                    <a:p>
                      <a:pPr algn="ctr"/>
                      <a:r>
                        <a:rPr lang="en-US" sz="1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</a:t>
                      </a:r>
                      <a:r>
                        <a:rPr lang="en-US" sz="1400" baseline="0" dirty="0"/>
                        <a:t> negative</a:t>
                      </a:r>
                    </a:p>
                    <a:p>
                      <a:pPr algn="ctr"/>
                      <a:r>
                        <a:rPr lang="en-US" sz="1400" baseline="0" dirty="0"/>
                        <a:t>(normal)</a:t>
                      </a:r>
                      <a:endParaRPr lang="en-US" sz="1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276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True condition</a:t>
                      </a:r>
                    </a:p>
                  </a:txBody>
                  <a:tcPr marL="84060" marR="84060" marT="42030" marB="42030" vert="vert27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 positive</a:t>
                      </a:r>
                    </a:p>
                    <a:p>
                      <a:pPr algn="ctr"/>
                      <a:r>
                        <a:rPr lang="en-US" sz="1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1 (TP)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 (FN)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2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Condition</a:t>
                      </a:r>
                      <a:r>
                        <a:rPr lang="en-US" sz="1400" baseline="0" dirty="0"/>
                        <a:t> negative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(normal)</a:t>
                      </a:r>
                      <a:endParaRPr lang="en-US" sz="1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 (FP)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2 (TN)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07629" y="3219479"/>
            <a:ext cx="201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TPR = 1 / (1+1)</a:t>
            </a:r>
          </a:p>
          <a:p>
            <a:r>
              <a:rPr lang="en-US" sz="1600" dirty="0"/>
              <a:t>FPR = 1 – (2 / 3) = 1/3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145972"/>
            <a:ext cx="93081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will classify as spam if p(spam) &gt; 0.5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TPR: TP / (TP + FN)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TNR: TN / (TN + FP)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FPR: FP / (FP + TN) = 1 -TNR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Populate the confusion matrix from the prediction results</a:t>
            </a:r>
          </a:p>
        </p:txBody>
      </p:sp>
    </p:spTree>
    <p:extLst>
      <p:ext uri="{BB962C8B-B14F-4D97-AF65-F5344CB8AC3E}">
        <p14:creationId xmlns:p14="http://schemas.microsoft.com/office/powerpoint/2010/main" val="1014194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404"/>
          </a:xfrm>
        </p:spPr>
        <p:txBody>
          <a:bodyPr/>
          <a:lstStyle/>
          <a:p>
            <a:r>
              <a:rPr lang="en-US" dirty="0"/>
              <a:t>ROC Curve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531641"/>
              </p:ext>
            </p:extLst>
          </p:nvPr>
        </p:nvGraphicFramePr>
        <p:xfrm>
          <a:off x="838200" y="3136632"/>
          <a:ext cx="5649687" cy="2922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299">
                <a:tc>
                  <a:txBody>
                    <a:bodyPr/>
                    <a:lstStyle/>
                    <a:p>
                      <a:r>
                        <a:rPr lang="en-US" dirty="0"/>
                        <a:t>True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P(spam)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Condition</a:t>
                      </a:r>
                    </a:p>
                    <a:p>
                      <a:r>
                        <a:rPr lang="en-US" dirty="0"/>
                        <a:t>Spam if P(spam)</a:t>
                      </a:r>
                      <a:r>
                        <a:rPr lang="en-US" baseline="0" dirty="0"/>
                        <a:t> &gt; 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894954"/>
              </p:ext>
            </p:extLst>
          </p:nvPr>
        </p:nvGraphicFramePr>
        <p:xfrm>
          <a:off x="6531429" y="2719388"/>
          <a:ext cx="5416180" cy="3156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1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Predicted</a:t>
                      </a:r>
                      <a:r>
                        <a:rPr lang="en-US" sz="2000" baseline="0" dirty="0"/>
                        <a:t> condition</a:t>
                      </a:r>
                      <a:endParaRPr lang="en-US" sz="2000" dirty="0"/>
                    </a:p>
                  </a:txBody>
                  <a:tcPr marL="84060" marR="84060" marT="42030" marB="4203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7254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vert="vert27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 positive</a:t>
                      </a:r>
                    </a:p>
                    <a:p>
                      <a:pPr algn="ctr"/>
                      <a:r>
                        <a:rPr lang="en-US" sz="1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</a:t>
                      </a:r>
                      <a:r>
                        <a:rPr lang="en-US" sz="1400" baseline="0" dirty="0"/>
                        <a:t> negative</a:t>
                      </a:r>
                    </a:p>
                    <a:p>
                      <a:pPr algn="ctr"/>
                      <a:r>
                        <a:rPr lang="en-US" sz="1400" baseline="0" dirty="0"/>
                        <a:t>(normal)</a:t>
                      </a:r>
                      <a:endParaRPr lang="en-US" sz="1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276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True condition</a:t>
                      </a:r>
                    </a:p>
                  </a:txBody>
                  <a:tcPr marL="84060" marR="84060" marT="42030" marB="42030" vert="vert27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 positive</a:t>
                      </a:r>
                    </a:p>
                    <a:p>
                      <a:pPr algn="ctr"/>
                      <a:r>
                        <a:rPr lang="en-US" sz="1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2 (TP)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 (FN)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2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Condition</a:t>
                      </a:r>
                      <a:r>
                        <a:rPr lang="en-US" sz="1400" baseline="0" dirty="0"/>
                        <a:t> negative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(normal)</a:t>
                      </a:r>
                      <a:endParaRPr lang="en-US" sz="1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2 (FP)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1 (TN)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90756" y="3219479"/>
            <a:ext cx="2119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TPR = 1</a:t>
            </a:r>
          </a:p>
          <a:p>
            <a:r>
              <a:rPr lang="en-US" sz="1600" dirty="0"/>
              <a:t>FPR = 1 – (1 / 3) = 2/3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145972"/>
            <a:ext cx="751154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will classify as spam if classifier predicts with more than 10% spam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TPR: TP / (TP + FN)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TNR: TN / (TN + FP)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FPR: FP / (FP + TN) = 1 -TNR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Populate the confusion matrix from the prediction results</a:t>
            </a:r>
          </a:p>
        </p:txBody>
      </p:sp>
    </p:spTree>
    <p:extLst>
      <p:ext uri="{BB962C8B-B14F-4D97-AF65-F5344CB8AC3E}">
        <p14:creationId xmlns:p14="http://schemas.microsoft.com/office/powerpoint/2010/main" val="3841862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generalization performance: ROC curve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663009"/>
            <a:ext cx="89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the previous 2 slides, we calculated the TPR and FPR for thresholds 0.1 and 0.5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practice, we would calculate TPR </a:t>
            </a:r>
            <a:r>
              <a:rPr lang="en-US" sz="2000"/>
              <a:t>and FPR </a:t>
            </a:r>
            <a:r>
              <a:rPr lang="en-US" sz="2000" dirty="0"/>
              <a:t>for many more thresholds than just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this example, we show the two thresholds in the plot below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168162" y="5780306"/>
            <a:ext cx="4933208" cy="0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168162" y="3276592"/>
            <a:ext cx="0" cy="2503715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36797" y="5861107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FPR (1 – TNR)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615258" y="433066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15" name="Oval 14"/>
          <p:cNvSpPr/>
          <p:nvPr/>
        </p:nvSpPr>
        <p:spPr>
          <a:xfrm>
            <a:off x="4222397" y="4343394"/>
            <a:ext cx="195943" cy="195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81078" y="5802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99684" y="5802082"/>
            <a:ext cx="59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56062" y="3272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418340" y="3820252"/>
            <a:ext cx="840181" cy="52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67431" y="3603166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P(spam) &gt; 0.5</a:t>
            </a:r>
          </a:p>
        </p:txBody>
      </p:sp>
      <p:sp>
        <p:nvSpPr>
          <p:cNvPr id="24" name="Oval 23"/>
          <p:cNvSpPr/>
          <p:nvPr/>
        </p:nvSpPr>
        <p:spPr>
          <a:xfrm>
            <a:off x="6754650" y="3233057"/>
            <a:ext cx="195943" cy="195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6" idx="1"/>
          </p:cNvCxnSpPr>
          <p:nvPr/>
        </p:nvCxnSpPr>
        <p:spPr>
          <a:xfrm flipH="1">
            <a:off x="6950594" y="3183200"/>
            <a:ext cx="849090" cy="4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799684" y="2998534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P(spam) &gt; 0.1</a:t>
            </a:r>
          </a:p>
        </p:txBody>
      </p:sp>
    </p:spTree>
    <p:extLst>
      <p:ext uri="{BB962C8B-B14F-4D97-AF65-F5344CB8AC3E}">
        <p14:creationId xmlns:p14="http://schemas.microsoft.com/office/powerpoint/2010/main" val="1579800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generalization performance: ROC curve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713" y="2087592"/>
            <a:ext cx="484455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we connect a smooth line between the 2 points in this example, we can visualize what the ROC curve might look like if we calculated TPR and FPR for more than just 2 thresholds.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real ROC curve would be calculated using hundreds or thousands of thresholds to create the smooth curve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Using the ROC Curve, we can pick threshold values that optimize a desired outcome.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Example:  It might be better for a medical test to allow more false positives so the test doesn’t miss a true positive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357257" y="4788429"/>
            <a:ext cx="4933208" cy="0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357257" y="2284715"/>
            <a:ext cx="0" cy="2503715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74136" y="4887581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FPR (1 – TNR)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5859557" y="339985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15" name="Oval 14"/>
          <p:cNvSpPr/>
          <p:nvPr/>
        </p:nvSpPr>
        <p:spPr>
          <a:xfrm>
            <a:off x="7411492" y="3351517"/>
            <a:ext cx="195943" cy="195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270173" y="48102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88779" y="4810205"/>
            <a:ext cx="59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45157" y="22809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Oval 23"/>
          <p:cNvSpPr/>
          <p:nvPr/>
        </p:nvSpPr>
        <p:spPr>
          <a:xfrm>
            <a:off x="9943745" y="2241180"/>
            <a:ext cx="195943" cy="195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335486" y="2170420"/>
            <a:ext cx="4767942" cy="2596243"/>
          </a:xfrm>
          <a:custGeom>
            <a:avLst/>
            <a:gdLst>
              <a:gd name="connsiteX0" fmla="*/ 0 w 4767942"/>
              <a:gd name="connsiteY0" fmla="*/ 2596243 h 2596243"/>
              <a:gd name="connsiteX1" fmla="*/ 1066800 w 4767942"/>
              <a:gd name="connsiteY1" fmla="*/ 1333500 h 2596243"/>
              <a:gd name="connsiteX2" fmla="*/ 3722914 w 4767942"/>
              <a:gd name="connsiteY2" fmla="*/ 136071 h 2596243"/>
              <a:gd name="connsiteX3" fmla="*/ 4767942 w 4767942"/>
              <a:gd name="connsiteY3" fmla="*/ 27214 h 2596243"/>
              <a:gd name="connsiteX4" fmla="*/ 4767942 w 4767942"/>
              <a:gd name="connsiteY4" fmla="*/ 27214 h 259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7942" h="2596243">
                <a:moveTo>
                  <a:pt x="0" y="2596243"/>
                </a:moveTo>
                <a:cubicBezTo>
                  <a:pt x="223157" y="2169886"/>
                  <a:pt x="446314" y="1743529"/>
                  <a:pt x="1066800" y="1333500"/>
                </a:cubicBezTo>
                <a:cubicBezTo>
                  <a:pt x="1687286" y="923471"/>
                  <a:pt x="3106057" y="353785"/>
                  <a:pt x="3722914" y="136071"/>
                </a:cubicBezTo>
                <a:cubicBezTo>
                  <a:pt x="4339771" y="-81643"/>
                  <a:pt x="4767942" y="27214"/>
                  <a:pt x="4767942" y="27214"/>
                </a:cubicBezTo>
                <a:lnTo>
                  <a:pt x="4767942" y="2721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F4FAD8-C6F7-4B25-B9D2-1A8898976C59}"/>
              </a:ext>
            </a:extLst>
          </p:cNvPr>
          <p:cNvSpPr txBox="1"/>
          <p:nvPr/>
        </p:nvSpPr>
        <p:spPr>
          <a:xfrm>
            <a:off x="5330798" y="5310430"/>
            <a:ext cx="677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Activity:  Which point in the plot above is better for the medical test?</a:t>
            </a:r>
          </a:p>
        </p:txBody>
      </p:sp>
    </p:spTree>
    <p:extLst>
      <p:ext uri="{BB962C8B-B14F-4D97-AF65-F5344CB8AC3E}">
        <p14:creationId xmlns:p14="http://schemas.microsoft.com/office/powerpoint/2010/main" val="94773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</a:t>
            </a:r>
            <a:r>
              <a:rPr lang="en-US"/>
              <a:t>Previous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took a </a:t>
            </a:r>
            <a:r>
              <a:rPr lang="en-US" b="1" dirty="0"/>
              <a:t>statistical approach to learning</a:t>
            </a:r>
            <a:r>
              <a:rPr lang="en-US" dirty="0"/>
              <a:t> which acknowledges our uncertainty and noise in the data science process</a:t>
            </a:r>
          </a:p>
          <a:p>
            <a:r>
              <a:rPr lang="en-US" dirty="0"/>
              <a:t>We defined a </a:t>
            </a:r>
            <a:r>
              <a:rPr lang="en-US" b="1" dirty="0"/>
              <a:t>model </a:t>
            </a:r>
            <a:r>
              <a:rPr lang="en-US" dirty="0"/>
              <a:t>of the data</a:t>
            </a:r>
          </a:p>
          <a:p>
            <a:r>
              <a:rPr lang="en-US" dirty="0"/>
              <a:t>We estimated the parameters using </a:t>
            </a:r>
            <a:r>
              <a:rPr lang="en-US" b="1" dirty="0"/>
              <a:t>training data</a:t>
            </a:r>
          </a:p>
          <a:p>
            <a:r>
              <a:rPr lang="en-US" dirty="0"/>
              <a:t>We used the model to </a:t>
            </a:r>
            <a:r>
              <a:rPr lang="en-US" b="1" dirty="0"/>
              <a:t>predict </a:t>
            </a:r>
            <a:r>
              <a:rPr lang="en-US" dirty="0"/>
              <a:t>or </a:t>
            </a:r>
            <a:r>
              <a:rPr lang="en-US" b="1" dirty="0"/>
              <a:t>interpret</a:t>
            </a:r>
            <a:r>
              <a:rPr lang="en-US" dirty="0"/>
              <a:t> the results</a:t>
            </a:r>
          </a:p>
          <a:p>
            <a:r>
              <a:rPr lang="en-US" dirty="0"/>
              <a:t>We could use </a:t>
            </a:r>
            <a:r>
              <a:rPr lang="en-US" b="1" dirty="0"/>
              <a:t>supervised </a:t>
            </a:r>
            <a:r>
              <a:rPr lang="en-US" dirty="0"/>
              <a:t>or </a:t>
            </a:r>
            <a:r>
              <a:rPr lang="en-US" b="1" dirty="0"/>
              <a:t>unsupervised</a:t>
            </a:r>
            <a:r>
              <a:rPr lang="en-US" dirty="0"/>
              <a:t> learning to find relationships between variables</a:t>
            </a:r>
          </a:p>
          <a:p>
            <a:r>
              <a:rPr lang="en-US" dirty="0"/>
              <a:t>If variables are not quantitative, we used classification models.</a:t>
            </a:r>
          </a:p>
        </p:txBody>
      </p:sp>
    </p:spTree>
    <p:extLst>
      <p:ext uri="{BB962C8B-B14F-4D97-AF65-F5344CB8AC3E}">
        <p14:creationId xmlns:p14="http://schemas.microsoft.com/office/powerpoint/2010/main" val="171484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Measuring generalization performance: ROC curve (2)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7082" y="1871452"/>
            <a:ext cx="476794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Plot TPR vs. FPF for every threshold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Area Under the Curve (AUC) represents the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AUC ROC can be interpreted as the probability that the scores given by a classifier will rank a randomly chosen positive instance higher than a randomly chosen negative 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Higher AUC means better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AUC for the red diagonal line represents the “random guess” performance.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458747" y="4564461"/>
            <a:ext cx="4933208" cy="0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458747" y="2060747"/>
            <a:ext cx="0" cy="2503715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68726" y="4675720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FPR (1 – TNR)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5961047" y="321314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15" name="Oval 14"/>
          <p:cNvSpPr/>
          <p:nvPr/>
        </p:nvSpPr>
        <p:spPr>
          <a:xfrm>
            <a:off x="7512982" y="3127549"/>
            <a:ext cx="195943" cy="195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371663" y="4586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239151" y="5995684"/>
            <a:ext cx="59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46647" y="2056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Oval 23"/>
          <p:cNvSpPr/>
          <p:nvPr/>
        </p:nvSpPr>
        <p:spPr>
          <a:xfrm>
            <a:off x="10045235" y="2017212"/>
            <a:ext cx="195943" cy="195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436976" y="1946452"/>
            <a:ext cx="4767942" cy="2596243"/>
          </a:xfrm>
          <a:custGeom>
            <a:avLst/>
            <a:gdLst>
              <a:gd name="connsiteX0" fmla="*/ 0 w 4767942"/>
              <a:gd name="connsiteY0" fmla="*/ 2596243 h 2596243"/>
              <a:gd name="connsiteX1" fmla="*/ 1066800 w 4767942"/>
              <a:gd name="connsiteY1" fmla="*/ 1333500 h 2596243"/>
              <a:gd name="connsiteX2" fmla="*/ 3722914 w 4767942"/>
              <a:gd name="connsiteY2" fmla="*/ 136071 h 2596243"/>
              <a:gd name="connsiteX3" fmla="*/ 4767942 w 4767942"/>
              <a:gd name="connsiteY3" fmla="*/ 27214 h 2596243"/>
              <a:gd name="connsiteX4" fmla="*/ 4767942 w 4767942"/>
              <a:gd name="connsiteY4" fmla="*/ 27214 h 259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7942" h="2596243">
                <a:moveTo>
                  <a:pt x="0" y="2596243"/>
                </a:moveTo>
                <a:cubicBezTo>
                  <a:pt x="223157" y="2169886"/>
                  <a:pt x="446314" y="1743529"/>
                  <a:pt x="1066800" y="1333500"/>
                </a:cubicBezTo>
                <a:cubicBezTo>
                  <a:pt x="1687286" y="923471"/>
                  <a:pt x="3106057" y="353785"/>
                  <a:pt x="3722914" y="136071"/>
                </a:cubicBezTo>
                <a:cubicBezTo>
                  <a:pt x="4339771" y="-81643"/>
                  <a:pt x="4767942" y="27214"/>
                  <a:pt x="4767942" y="27214"/>
                </a:cubicBezTo>
                <a:lnTo>
                  <a:pt x="4767942" y="2721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3" idx="0"/>
          </p:cNvCxnSpPr>
          <p:nvPr/>
        </p:nvCxnSpPr>
        <p:spPr>
          <a:xfrm flipV="1">
            <a:off x="6436976" y="2017213"/>
            <a:ext cx="4767942" cy="25254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9800000">
            <a:off x="8338087" y="3149712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Random classifier</a:t>
            </a:r>
          </a:p>
        </p:txBody>
      </p:sp>
    </p:spTree>
    <p:extLst>
      <p:ext uri="{BB962C8B-B14F-4D97-AF65-F5344CB8AC3E}">
        <p14:creationId xmlns:p14="http://schemas.microsoft.com/office/powerpoint/2010/main" val="1768693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B9C53071-DE2E-497F-B191-0EC46E8F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Feature Engineering for Homework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3E87F-8E65-4F2B-A5C4-540B6C31A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Useful information for homework 3</a:t>
            </a:r>
          </a:p>
        </p:txBody>
      </p:sp>
    </p:spTree>
    <p:extLst>
      <p:ext uri="{BB962C8B-B14F-4D97-AF65-F5344CB8AC3E}">
        <p14:creationId xmlns:p14="http://schemas.microsoft.com/office/powerpoint/2010/main" val="2688359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3750-9BEF-433D-AA12-B96D1F9E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Ordinal Data Feature Engineering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F25655-EDB5-411D-9114-B9000CEF83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243261"/>
              </p:ext>
            </p:extLst>
          </p:nvPr>
        </p:nvGraphicFramePr>
        <p:xfrm>
          <a:off x="2590799" y="1839480"/>
          <a:ext cx="70103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73316730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40822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T-Shirt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Xformed</a:t>
                      </a:r>
                      <a:r>
                        <a:rPr lang="en-US" dirty="0"/>
                        <a:t> T-Shirt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89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Extra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20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37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63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768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Extra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9703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5FFC062-4C62-4082-B053-10087CC5425A}"/>
              </a:ext>
            </a:extLst>
          </p:cNvPr>
          <p:cNvSpPr txBox="1"/>
          <p:nvPr/>
        </p:nvSpPr>
        <p:spPr>
          <a:xfrm>
            <a:off x="838200" y="4253218"/>
            <a:ext cx="105155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T-Shirt Size is Ordinal Categorical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ordinal data there is a relationship between the categories.  Example, small is larger than extra small.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is often best to transform ordinal data such that the order is maintained in the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Some models like random forest don’t need the order to be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Rule of thumb: Best to maintain order for models like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446878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7063-D1A3-4B5A-862E-83DF0F99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Data Feature Engineering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DDEB74-6694-4F63-970B-E72ED9C867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483932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150738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57160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Xformed</a:t>
                      </a:r>
                      <a:r>
                        <a:rPr lang="en-US" dirty="0"/>
                        <a:t> 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225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115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2951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14BCF74-E77E-4F3A-9931-125947F2DA88}"/>
              </a:ext>
            </a:extLst>
          </p:cNvPr>
          <p:cNvSpPr txBox="1"/>
          <p:nvPr/>
        </p:nvSpPr>
        <p:spPr>
          <a:xfrm>
            <a:off x="838200" y="3280095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is no relationship between categories in plain categorical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there are only 2 categories, can simply encode as 0 </a:t>
            </a:r>
            <a:r>
              <a:rPr lang="en-US" sz="2400"/>
              <a:t>/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01251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E078-5F06-4056-8A57-C014EF6F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encoding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731EF3-164F-4758-AD27-43BFF606EF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461004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2136236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8672756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9837052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21899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912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99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43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873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BD5250A-2B04-4DA6-BC94-0CEA50D1AD88}"/>
              </a:ext>
            </a:extLst>
          </p:cNvPr>
          <p:cNvSpPr txBox="1"/>
          <p:nvPr/>
        </p:nvSpPr>
        <p:spPr>
          <a:xfrm>
            <a:off x="838200" y="3607266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hot encoding does not maintain relationships between categories so is best used on plain categorical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columns created for each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the column matching the category is loaded with a 1, all other columns are 0</a:t>
            </a:r>
          </a:p>
        </p:txBody>
      </p:sp>
    </p:spTree>
    <p:extLst>
      <p:ext uri="{BB962C8B-B14F-4D97-AF65-F5344CB8AC3E}">
        <p14:creationId xmlns:p14="http://schemas.microsoft.com/office/powerpoint/2010/main" val="740603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FEFA-F6E1-46A8-B708-C4C218DE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Example with 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077EB-4AD5-41D5-9750-D212484C6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data columns are in different units, standardizing the data is similar to putting all of the data columns in the same units.</a:t>
            </a:r>
          </a:p>
          <a:p>
            <a:r>
              <a:rPr lang="en-US" dirty="0"/>
              <a:t>For example, we start with columns containing horsepower and weight in KG (car dataset)</a:t>
            </a:r>
          </a:p>
          <a:p>
            <a:r>
              <a:rPr lang="en-US" dirty="0"/>
              <a:t>If we standardize these 2 columns and build a linear regression model (or logistic regression model), we can directly compare the absolute value of the resulting model coefficients against each other to see which coefficient is more important (makes a bigger impact) on the outcome.</a:t>
            </a:r>
          </a:p>
          <a:p>
            <a:r>
              <a:rPr lang="en-US" dirty="0"/>
              <a:t>Can also include the coefficient sign for other forms of inference</a:t>
            </a:r>
          </a:p>
        </p:txBody>
      </p:sp>
    </p:spTree>
    <p:extLst>
      <p:ext uri="{BB962C8B-B14F-4D97-AF65-F5344CB8AC3E}">
        <p14:creationId xmlns:p14="http://schemas.microsoft.com/office/powerpoint/2010/main" val="3837555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CB4B-A8AE-4FE2-889D-92769BD9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7F987-118A-489A-BAA4-9E5FE7121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To Standardize columns of data:</a:t>
            </a:r>
          </a:p>
          <a:p>
            <a:pPr lvl="1"/>
            <a:r>
              <a:rPr lang="en-US" dirty="0"/>
              <a:t>Subtract the mean of the entire column from each column element</a:t>
            </a:r>
          </a:p>
          <a:p>
            <a:pPr lvl="1"/>
            <a:r>
              <a:rPr lang="en-US" dirty="0"/>
              <a:t>Divide each element in the column by the standard deviation of the entire column</a:t>
            </a:r>
          </a:p>
          <a:p>
            <a:r>
              <a:rPr lang="en-US" dirty="0"/>
              <a:t>Some algorithms require standardization.  For example, deep learning might not show any training performance improvement unless you standardize or normalize (normalizing is different from standardization) the data</a:t>
            </a:r>
          </a:p>
          <a:p>
            <a:r>
              <a:rPr lang="en-US" dirty="0"/>
              <a:t>Some algorithms may train faster if the data is standardized</a:t>
            </a:r>
          </a:p>
          <a:p>
            <a:r>
              <a:rPr lang="en-US" dirty="0"/>
              <a:t>Linear / logistic regression does not require standardization for training but it does allow you to compare the resulting coefficients to each other.</a:t>
            </a:r>
          </a:p>
        </p:txBody>
      </p:sp>
    </p:spTree>
    <p:extLst>
      <p:ext uri="{BB962C8B-B14F-4D97-AF65-F5344CB8AC3E}">
        <p14:creationId xmlns:p14="http://schemas.microsoft.com/office/powerpoint/2010/main" val="34063712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C573-C0E8-43A1-98F0-0E42201E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31D31-B147-4285-B2B4-46EEB80DA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spark, see the </a:t>
            </a:r>
            <a:r>
              <a:rPr lang="en-US" dirty="0" err="1"/>
              <a:t>StandardScaler</a:t>
            </a:r>
            <a:r>
              <a:rPr lang="en-US" dirty="0"/>
              <a:t> object</a:t>
            </a:r>
          </a:p>
          <a:p>
            <a:r>
              <a:rPr lang="en-US" dirty="0"/>
              <a:t>The correct way to apply the standard scaler is to scale the training split, then apply the training mean and training standard deviation to scale the test and validation splits.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https://sebastianraschka.com/faq/docs/scale-training-test.html</a:t>
            </a:r>
            <a:r>
              <a:rPr lang="en-US" dirty="0"/>
              <a:t> for a concise example.</a:t>
            </a:r>
          </a:p>
        </p:txBody>
      </p:sp>
    </p:spTree>
    <p:extLst>
      <p:ext uri="{BB962C8B-B14F-4D97-AF65-F5344CB8AC3E}">
        <p14:creationId xmlns:p14="http://schemas.microsoft.com/office/powerpoint/2010/main" val="16253456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4A959-B778-4AE4-B85C-7CCD67B2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Standardization in linear regression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84BB8-2226-4387-A356-FE98DC25D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Example:  In linear regression, instead of thinking about one unit increase in horsepower, think about one standard deviation increase in horsepower</a:t>
            </a:r>
          </a:p>
          <a:p>
            <a:r>
              <a:rPr lang="en-US" dirty="0"/>
              <a:t>What about categorical variables?</a:t>
            </a:r>
          </a:p>
          <a:p>
            <a:pPr lvl="1"/>
            <a:r>
              <a:rPr lang="en-US" dirty="0"/>
              <a:t>If it makes sense to talk about one standard deviation increase in a categorical variable, then it makes sense to include the categorical variable in inference</a:t>
            </a:r>
          </a:p>
          <a:p>
            <a:pPr lvl="1"/>
            <a:r>
              <a:rPr lang="en-US" dirty="0"/>
              <a:t>Ordinal data is more likely to make sense.  For example, it might make sense to include number of cylinders in car data but exclude a male / female column.</a:t>
            </a:r>
          </a:p>
          <a:p>
            <a:r>
              <a:rPr lang="en-US" dirty="0"/>
              <a:t>Inference:  We are comparing coefficient (slope) standard deviation changes between variables</a:t>
            </a:r>
          </a:p>
        </p:txBody>
      </p:sp>
    </p:spTree>
    <p:extLst>
      <p:ext uri="{BB962C8B-B14F-4D97-AF65-F5344CB8AC3E}">
        <p14:creationId xmlns:p14="http://schemas.microsoft.com/office/powerpoint/2010/main" val="17542882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4A20-97BD-4F09-9BED-94BB7F77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BC222-2031-4633-BC50-6F9ECECB3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fill out the attendance sheet: </a:t>
            </a:r>
            <a:r>
              <a:rPr lang="en-US" dirty="0">
                <a:hlinkClick r:id="rId2"/>
              </a:rPr>
              <a:t>https://docs.google.com/spreadsheets/d/1G5tiqXQn9mwyubWdINtPI_QONXH1_2U8oYikksgWlss/edit?usp=sharing</a:t>
            </a:r>
            <a:r>
              <a:rPr lang="en-US" dirty="0"/>
              <a:t> </a:t>
            </a:r>
          </a:p>
          <a:p>
            <a:r>
              <a:rPr lang="en-US" dirty="0"/>
              <a:t>Write in a ‘1’ if you are present</a:t>
            </a:r>
          </a:p>
        </p:txBody>
      </p:sp>
    </p:spTree>
    <p:extLst>
      <p:ext uri="{BB962C8B-B14F-4D97-AF65-F5344CB8AC3E}">
        <p14:creationId xmlns:p14="http://schemas.microsoft.com/office/powerpoint/2010/main" val="113964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63009"/>
          </a:xfrm>
        </p:spPr>
        <p:txBody>
          <a:bodyPr>
            <a:normAutofit/>
          </a:bodyPr>
          <a:lstStyle/>
          <a:p>
            <a:r>
              <a:rPr lang="en-US" dirty="0"/>
              <a:t>Generalization is the performance of a learning method on independent </a:t>
            </a:r>
            <a:r>
              <a:rPr lang="en-US" b="1" dirty="0"/>
              <a:t>test data</a:t>
            </a:r>
          </a:p>
          <a:p>
            <a:r>
              <a:rPr lang="en-US" dirty="0"/>
              <a:t>Generalization performance guides the choice of learning method or model</a:t>
            </a:r>
          </a:p>
          <a:p>
            <a:r>
              <a:rPr lang="en-US" b="1" dirty="0"/>
              <a:t>Why don’t we teach the </a:t>
            </a:r>
            <a:r>
              <a:rPr lang="en-US" b="1" i="1" dirty="0"/>
              <a:t>best method</a:t>
            </a:r>
            <a:r>
              <a:rPr lang="en-US" b="1" dirty="0"/>
              <a:t>?</a:t>
            </a:r>
          </a:p>
          <a:p>
            <a:pPr lvl="1"/>
            <a:r>
              <a:rPr lang="en-US" dirty="0"/>
              <a:t>David Wolpert: American Computer Scientist and </a:t>
            </a:r>
            <a:r>
              <a:rPr lang="en-US" dirty="0" err="1"/>
              <a:t>Mathemetician</a:t>
            </a:r>
            <a:r>
              <a:rPr lang="en-US" dirty="0"/>
              <a:t> </a:t>
            </a:r>
          </a:p>
          <a:p>
            <a:pPr lvl="1"/>
            <a:r>
              <a:rPr lang="en-US" i="1" dirty="0"/>
              <a:t>Because there is no free lunch in statistics</a:t>
            </a:r>
            <a:r>
              <a:rPr lang="en-US" dirty="0"/>
              <a:t>: </a:t>
            </a:r>
            <a:r>
              <a:rPr lang="en-US" i="1" dirty="0"/>
              <a:t>David Wolpert</a:t>
            </a:r>
            <a:r>
              <a:rPr lang="en-US" dirty="0"/>
              <a:t>, “The Lack of A Priori Distinctions Between Learning Algorithms“, 1996</a:t>
            </a:r>
          </a:p>
          <a:p>
            <a:pPr lvl="1"/>
            <a:r>
              <a:rPr lang="en-US" dirty="0"/>
              <a:t>A Priori:  Reasoning or knowledge which proceeds from theoretical deduction rather than from observation or experience.</a:t>
            </a:r>
          </a:p>
        </p:txBody>
      </p:sp>
    </p:spTree>
    <p:extLst>
      <p:ext uri="{BB962C8B-B14F-4D97-AF65-F5344CB8AC3E}">
        <p14:creationId xmlns:p14="http://schemas.microsoft.com/office/powerpoint/2010/main" val="91081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performance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0470"/>
            <a:ext cx="10515600" cy="1896042"/>
          </a:xfrm>
        </p:spPr>
        <p:txBody>
          <a:bodyPr>
            <a:normAutofit fontScale="92500"/>
          </a:bodyPr>
          <a:lstStyle/>
          <a:p>
            <a:r>
              <a:rPr lang="en-US" dirty="0"/>
              <a:t>The no free lunch theorem implies that we need to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Learn about the </a:t>
            </a:r>
            <a:r>
              <a:rPr lang="en-US" b="1" dirty="0"/>
              <a:t>particular dataset </a:t>
            </a:r>
            <a:r>
              <a:rPr lang="en-US" dirty="0"/>
              <a:t>we are working on (data science!)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Select the best method </a:t>
            </a:r>
            <a:r>
              <a:rPr lang="en-US" dirty="0"/>
              <a:t>using generalization performance (data science!)</a:t>
            </a:r>
          </a:p>
          <a:p>
            <a:r>
              <a:rPr lang="en-US" dirty="0"/>
              <a:t>Essentially, there is no rule that maps the best model to each situation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91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64" y="365125"/>
            <a:ext cx="10841736" cy="1325563"/>
          </a:xfrm>
        </p:spPr>
        <p:txBody>
          <a:bodyPr/>
          <a:lstStyle/>
          <a:p>
            <a:r>
              <a:rPr lang="en-US" dirty="0"/>
              <a:t>Measuring Generalization Performance: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88089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3200" dirty="0"/>
                  <a:t>We need to define a loss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𝑙</m:t>
                    </m:r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r>
                      <a:rPr lang="en-US" sz="3200" b="0" i="1" smtClean="0">
                        <a:latin typeface="Cambria Math" charset="0"/>
                      </a:rPr>
                      <m:t>𝑌</m:t>
                    </m:r>
                    <m:r>
                      <a:rPr lang="en-US" sz="3200" b="0" i="1" smtClean="0">
                        <a:latin typeface="Cambria Math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spcAft>
                    <a:spcPts val="1200"/>
                  </a:spcAft>
                </a:pPr>
                <a:r>
                  <a:rPr lang="en-US" sz="3200" dirty="0"/>
                  <a:t>Examples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sz="2800" dirty="0"/>
                  <a:t> Squared Error for regression</a:t>
                </a:r>
                <a:br>
                  <a:rPr lang="en-US" sz="2800" dirty="0"/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𝑙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r>
                      <a:rPr lang="en-US" sz="2800" b="0" i="1" smtClean="0">
                        <a:latin typeface="Cambria Math" charset="0"/>
                      </a:rPr>
                      <m:t>𝑌</m:t>
                    </m:r>
                    <m:r>
                      <a:rPr lang="en-US" sz="2800" b="0" i="0" smtClean="0">
                        <a:latin typeface="Cambria Math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𝑓</m:t>
                        </m:r>
                      </m:e>
                    </m:acc>
                    <m:r>
                      <a:rPr lang="en-US" sz="2800" b="0" i="1" smtClean="0">
                        <a:latin typeface="Cambria Math" charset="0"/>
                      </a:rPr>
                      <m:t>(</m:t>
                    </m:r>
                    <m:r>
                      <a:rPr lang="en-US" sz="2800" b="0" i="1" smtClean="0">
                        <a:latin typeface="Cambria Math" charset="0"/>
                      </a:rPr>
                      <m:t>𝑋</m:t>
                    </m:r>
                    <m:r>
                      <a:rPr lang="en-US" sz="2800" b="0" i="1" smtClean="0">
                        <a:latin typeface="Cambria Math" charset="0"/>
                      </a:rPr>
                      <m:t>)</m:t>
                    </m:r>
                    <m:r>
                      <a:rPr lang="en-US" sz="2800" b="0" i="0" smtClean="0">
                        <a:latin typeface="Cambria Math" charset="0"/>
                      </a:rPr>
                      <m:t>)</m:t>
                    </m:r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𝑌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800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2800" dirty="0"/>
                </a:br>
                <a:endParaRPr lang="en-US" sz="2800" dirty="0"/>
              </a:p>
              <a:p>
                <a:pPr lvl="1">
                  <a:spcAft>
                    <a:spcPts val="1200"/>
                  </a:spcAft>
                </a:pPr>
                <a:r>
                  <a:rPr lang="en-US" sz="2800" dirty="0"/>
                  <a:t>Zero-one loss for classification</a:t>
                </a:r>
              </a:p>
              <a:p>
                <a:pPr lvl="1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𝑙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𝑌</m:t>
                        </m:r>
                        <m:r>
                          <a:rPr lang="en-US" sz="2800">
                            <a:latin typeface="Cambria Math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charset="0"/>
                          </a:rPr>
                          <m:t>I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≠</m:t>
                            </m:r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br>
                  <a:rPr lang="en-US" sz="2800" dirty="0"/>
                </a:br>
                <a:r>
                  <a:rPr lang="en-US" sz="2800" dirty="0"/>
                  <a:t>where I(</a:t>
                </a:r>
                <a:r>
                  <a:rPr lang="en-US" sz="2800" i="1" dirty="0"/>
                  <a:t>a</a:t>
                </a:r>
                <a:r>
                  <a:rPr lang="en-US" sz="2800" dirty="0"/>
                  <a:t>) is an “indicator” variable that equals 1 when the prediction is not equal to the true value (a == true).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sz="2800" dirty="0"/>
                  <a:t>If the indicator == 0, the </a:t>
                </a:r>
                <a:r>
                  <a:rPr lang="en-US" sz="2800" i="1" dirty="0" err="1"/>
                  <a:t>i</a:t>
                </a:r>
                <a:r>
                  <a:rPr lang="en-US" sz="2800" dirty="0" err="1"/>
                  <a:t>th</a:t>
                </a:r>
                <a:r>
                  <a:rPr lang="en-US" sz="2800" dirty="0"/>
                  <a:t> observation was classified correctly.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88089"/>
              </a:xfrm>
              <a:blipFill>
                <a:blip r:embed="rId3"/>
                <a:stretch>
                  <a:fillRect l="-1217" t="-3935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20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/ Validation / Test Splits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select and assessment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Splits to estimate the expected test error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70782632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Often, models have differing degrees of complexity controlled by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𝛼</m:t>
                    </m:r>
                  </m:oMath>
                </a14:m>
                <a:r>
                  <a:rPr lang="en-US" dirty="0"/>
                  <a:t>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b="1" i="1" dirty="0"/>
                  <a:t>Training</a:t>
                </a:r>
                <a:r>
                  <a:rPr lang="en-US" i="1" dirty="0"/>
                  <a:t> A set of examples used to train the model and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i="1" dirty="0"/>
                  <a:t>Validation</a:t>
                </a:r>
                <a:r>
                  <a:rPr lang="en-US" dirty="0"/>
                  <a:t> is used to score the model during training to select the best model hyper parameters.</a:t>
                </a:r>
              </a:p>
              <a:p>
                <a:r>
                  <a:rPr lang="en-US" b="1" i="1" dirty="0"/>
                  <a:t>Test</a:t>
                </a:r>
                <a:r>
                  <a:rPr lang="en-US" dirty="0"/>
                  <a:t> is used to assess the performance of a fully trained model.</a:t>
                </a:r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7"/>
                <a:stretch>
                  <a:fillRect l="-1891" t="-4139" r="-1537" b="-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918049" y="5016355"/>
            <a:ext cx="13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Hyper Param</a:t>
            </a:r>
          </a:p>
          <a:p>
            <a:r>
              <a:rPr lang="en-US" dirty="0"/>
              <a:t>Selection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29668" y="5016355"/>
            <a:ext cx="192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assessment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67390" y="5016355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Model fitting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67390" y="3319462"/>
            <a:ext cx="5187998" cy="50165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Training data</a:t>
            </a:r>
          </a:p>
        </p:txBody>
      </p:sp>
    </p:spTree>
    <p:extLst>
      <p:ext uri="{BB962C8B-B14F-4D97-AF65-F5344CB8AC3E}">
        <p14:creationId xmlns:p14="http://schemas.microsoft.com/office/powerpoint/2010/main" val="123158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/ Validation / Test Splits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6167"/>
            <a:ext cx="10515600" cy="5028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Train and test 3 linear regression models using the diabetes data set.  The linear regression model uses L1 regularization and therefore there is a regularization hyper parameter.  The goal is to train 3 models where each model uses a different L1 regularization hyper parameter.  Then compare performance between all the models so we can select the model that uses the best hyper parameter.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Train and test 3 separate models using the </a:t>
            </a:r>
            <a:r>
              <a:rPr lang="en-US" b="1" dirty="0"/>
              <a:t>training data </a:t>
            </a:r>
            <a:r>
              <a:rPr lang="en-US" dirty="0"/>
              <a:t>where the only difference between the 3 models is the L1 regularization hyper parameter.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Score each of the 3 models from step 1 above using the </a:t>
            </a:r>
            <a:r>
              <a:rPr lang="en-US" b="1" dirty="0"/>
              <a:t>validation data</a:t>
            </a:r>
            <a:r>
              <a:rPr lang="en-US" dirty="0"/>
              <a:t>.  Pick the model with the best score (like the lowest mean squared error).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To evaluate the performance of the best model selected in step 2 above, use the </a:t>
            </a:r>
            <a:r>
              <a:rPr lang="en-US" b="1" dirty="0"/>
              <a:t>test data</a:t>
            </a:r>
            <a:r>
              <a:rPr lang="en-US" dirty="0"/>
              <a:t>.</a:t>
            </a:r>
            <a:endParaRPr lang="is-IS" b="1" dirty="0"/>
          </a:p>
        </p:txBody>
      </p:sp>
    </p:spTree>
    <p:extLst>
      <p:ext uri="{BB962C8B-B14F-4D97-AF65-F5344CB8AC3E}">
        <p14:creationId xmlns:p14="http://schemas.microsoft.com/office/powerpoint/2010/main" val="78621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524" r="15053" b="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Estimating the expected test error: k-fold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dirty="0"/>
              <a:t>The problem with the previous procedure is that we don’t use the test split during training </a:t>
            </a:r>
          </a:p>
          <a:p>
            <a:r>
              <a:rPr lang="en-US" dirty="0"/>
              <a:t>k-fold cross validation (partially) fixes this by running cross validation multiple times.</a:t>
            </a:r>
          </a:p>
        </p:txBody>
      </p:sp>
    </p:spTree>
    <p:extLst>
      <p:ext uri="{BB962C8B-B14F-4D97-AF65-F5344CB8AC3E}">
        <p14:creationId xmlns:p14="http://schemas.microsoft.com/office/powerpoint/2010/main" val="3098395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50803</TotalTime>
  <Words>3458</Words>
  <Application>Microsoft Office PowerPoint</Application>
  <PresentationFormat>Widescreen</PresentationFormat>
  <Paragraphs>455</Paragraphs>
  <Slides>39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Office Theme</vt:lpstr>
      <vt:lpstr>IST718 Assessing Model Accuracy </vt:lpstr>
      <vt:lpstr>Attendance</vt:lpstr>
      <vt:lpstr>From The Previous Class</vt:lpstr>
      <vt:lpstr>Generalization performance</vt:lpstr>
      <vt:lpstr>Generalization performance (2)</vt:lpstr>
      <vt:lpstr>Measuring Generalization Performance: Theory</vt:lpstr>
      <vt:lpstr>Train / Validation / Test Splits</vt:lpstr>
      <vt:lpstr>Train / Validation / Test Splits Example</vt:lpstr>
      <vt:lpstr>Estimating the expected test error: k-fold cross validation</vt:lpstr>
      <vt:lpstr>What is Model Bias and Variance</vt:lpstr>
      <vt:lpstr>Bias / Variance Tradeoff</vt:lpstr>
      <vt:lpstr>The Bias-Variance decomposition</vt:lpstr>
      <vt:lpstr>The Bias-Variance decomposition (2)</vt:lpstr>
      <vt:lpstr>The Bias-Variance decomposition (3)</vt:lpstr>
      <vt:lpstr>Bias-Variance decomposition: the learning curve</vt:lpstr>
      <vt:lpstr>The Bias-Variance Trade Off Equation</vt:lpstr>
      <vt:lpstr>Measuring generalization performance: classification</vt:lpstr>
      <vt:lpstr>Confusion Matrix</vt:lpstr>
      <vt:lpstr>Confusion matrix</vt:lpstr>
      <vt:lpstr>Confusion Matrix</vt:lpstr>
      <vt:lpstr>Common statistics from confusion matrix</vt:lpstr>
      <vt:lpstr>Performance Measurement Interpretation</vt:lpstr>
      <vt:lpstr>Performance Measurement Interpretation</vt:lpstr>
      <vt:lpstr>Receiver Operating Characteristic (ROC) Curve</vt:lpstr>
      <vt:lpstr>Receiver Operating Characteristic (ROC) Curve</vt:lpstr>
      <vt:lpstr>ROC Curve</vt:lpstr>
      <vt:lpstr>ROC Curve</vt:lpstr>
      <vt:lpstr>Measuring generalization performance: ROC curve</vt:lpstr>
      <vt:lpstr>Measuring generalization performance: ROC curve</vt:lpstr>
      <vt:lpstr>Measuring generalization performance: ROC curve (2)</vt:lpstr>
      <vt:lpstr>Feature Engineering for Homework 3</vt:lpstr>
      <vt:lpstr>Ordinal Data Feature Engineering</vt:lpstr>
      <vt:lpstr>Categorical Data Feature Engineering</vt:lpstr>
      <vt:lpstr>One hot encoding</vt:lpstr>
      <vt:lpstr>Inference Example with Standardization</vt:lpstr>
      <vt:lpstr>Standardization</vt:lpstr>
      <vt:lpstr>Standard Scaling</vt:lpstr>
      <vt:lpstr>Standardization in linear regression inference</vt:lpstr>
      <vt:lpstr>Attendance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IST718</dc:title>
  <dc:creator>Michael Fudge</dc:creator>
  <cp:lastModifiedBy>Chaithra Kopparam Cheluvaiah</cp:lastModifiedBy>
  <cp:revision>727</cp:revision>
  <dcterms:created xsi:type="dcterms:W3CDTF">2016-08-27T13:50:21Z</dcterms:created>
  <dcterms:modified xsi:type="dcterms:W3CDTF">2022-12-16T03:54:55Z</dcterms:modified>
</cp:coreProperties>
</file>