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69" r:id="rId3"/>
    <p:sldId id="299" r:id="rId4"/>
    <p:sldId id="361" r:id="rId5"/>
    <p:sldId id="364" r:id="rId6"/>
    <p:sldId id="368" r:id="rId7"/>
    <p:sldId id="365" r:id="rId8"/>
    <p:sldId id="366" r:id="rId9"/>
    <p:sldId id="340" r:id="rId10"/>
    <p:sldId id="343" r:id="rId11"/>
    <p:sldId id="336" r:id="rId12"/>
    <p:sldId id="324" r:id="rId13"/>
    <p:sldId id="32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06" autoAdjust="0"/>
    <p:restoredTop sz="84534" autoAdjust="0"/>
  </p:normalViewPr>
  <p:slideViewPr>
    <p:cSldViewPr snapToGrid="0">
      <p:cViewPr varScale="1">
        <p:scale>
          <a:sx n="71" d="100"/>
          <a:sy n="71" d="100"/>
        </p:scale>
        <p:origin x="816" y="31"/>
      </p:cViewPr>
      <p:guideLst/>
    </p:cSldViewPr>
  </p:slideViewPr>
  <p:outlineViewPr>
    <p:cViewPr>
      <p:scale>
        <a:sx n="33" d="100"/>
        <a:sy n="33" d="100"/>
      </p:scale>
      <p:origin x="0" y="-271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CB55F1-DF19-1947-8A03-5432EAF1E0E3}" type="doc">
      <dgm:prSet loTypeId="urn:microsoft.com/office/officeart/2005/8/layout/hList7" loCatId="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6EB3A30-364F-E74E-9ED8-BE9A3377FFB7}">
      <dgm:prSet phldrT="[Text]" custT="1"/>
      <dgm:spPr/>
      <dgm:t>
        <a:bodyPr/>
        <a:lstStyle/>
        <a:p>
          <a:r>
            <a:rPr lang="en-US" sz="1600" dirty="0"/>
            <a:t>Dealing with big data: tools and algorithms</a:t>
          </a:r>
        </a:p>
      </dgm:t>
    </dgm:pt>
    <dgm:pt modelId="{A7D57C8E-B1B5-0D47-AE3E-07700FF9BFAA}" type="parTrans" cxnId="{19BD63A6-E314-584F-BAE8-8CB3CA744F9E}">
      <dgm:prSet/>
      <dgm:spPr/>
      <dgm:t>
        <a:bodyPr/>
        <a:lstStyle/>
        <a:p>
          <a:endParaRPr lang="en-US"/>
        </a:p>
      </dgm:t>
    </dgm:pt>
    <dgm:pt modelId="{9BE1CD5F-AA52-E846-B8C7-62D6C338C16E}" type="sibTrans" cxnId="{19BD63A6-E314-584F-BAE8-8CB3CA744F9E}">
      <dgm:prSet/>
      <dgm:spPr/>
      <dgm:t>
        <a:bodyPr/>
        <a:lstStyle/>
        <a:p>
          <a:endParaRPr lang="en-US"/>
        </a:p>
      </dgm:t>
    </dgm:pt>
    <dgm:pt modelId="{6D9C09B2-604E-DC40-81DE-1B01984E07E7}">
      <dgm:prSet phldrT="[Text]" custT="1"/>
      <dgm:spPr/>
      <dgm:t>
        <a:bodyPr/>
        <a:lstStyle/>
        <a:p>
          <a:r>
            <a:rPr lang="en-US" sz="1600" dirty="0"/>
            <a:t>(Case 3) Ensemble models; wisdom of the crowd</a:t>
          </a:r>
        </a:p>
      </dgm:t>
    </dgm:pt>
    <dgm:pt modelId="{41B5BC80-940C-9C4C-8CD3-2E70A94F5132}" type="parTrans" cxnId="{3FED66EB-C938-534E-88E6-2BEDC8ED0C54}">
      <dgm:prSet/>
      <dgm:spPr/>
      <dgm:t>
        <a:bodyPr/>
        <a:lstStyle/>
        <a:p>
          <a:endParaRPr lang="en-US"/>
        </a:p>
      </dgm:t>
    </dgm:pt>
    <dgm:pt modelId="{6DE13BBF-E44D-A048-8CFB-1D1D052BDC1A}" type="sibTrans" cxnId="{3FED66EB-C938-534E-88E6-2BEDC8ED0C54}">
      <dgm:prSet/>
      <dgm:spPr/>
      <dgm:t>
        <a:bodyPr/>
        <a:lstStyle/>
        <a:p>
          <a:endParaRPr lang="en-US"/>
        </a:p>
      </dgm:t>
    </dgm:pt>
    <dgm:pt modelId="{2DA978CB-45FA-3742-8621-8814149F1E38}">
      <dgm:prSet custT="1"/>
      <dgm:spPr/>
      <dgm:t>
        <a:bodyPr/>
        <a:lstStyle/>
        <a:p>
          <a:r>
            <a:rPr lang="en-US" sz="1600" dirty="0"/>
            <a:t>(Case 1) Linear models; supervised learning </a:t>
          </a:r>
        </a:p>
      </dgm:t>
    </dgm:pt>
    <dgm:pt modelId="{3A4DFA01-D9A7-B44E-886F-2AE74807D6B0}" type="parTrans" cxnId="{A99B821B-0555-8C40-B5B3-AA483FD8BDC9}">
      <dgm:prSet/>
      <dgm:spPr/>
      <dgm:t>
        <a:bodyPr/>
        <a:lstStyle/>
        <a:p>
          <a:endParaRPr lang="en-US"/>
        </a:p>
      </dgm:t>
    </dgm:pt>
    <dgm:pt modelId="{9410C80C-C764-F248-A0B7-A4EE7D07904A}" type="sibTrans" cxnId="{A99B821B-0555-8C40-B5B3-AA483FD8BDC9}">
      <dgm:prSet/>
      <dgm:spPr/>
      <dgm:t>
        <a:bodyPr/>
        <a:lstStyle/>
        <a:p>
          <a:endParaRPr lang="en-US"/>
        </a:p>
      </dgm:t>
    </dgm:pt>
    <dgm:pt modelId="{586609C6-E49A-F640-B112-850F04E31D12}">
      <dgm:prSet custT="1"/>
      <dgm:spPr/>
      <dgm:t>
        <a:bodyPr/>
        <a:lstStyle/>
        <a:p>
          <a:r>
            <a:rPr lang="en-US" sz="1600" dirty="0"/>
            <a:t>(Case 2) Dimensionality reduction; unsupervised learning</a:t>
          </a:r>
        </a:p>
      </dgm:t>
    </dgm:pt>
    <dgm:pt modelId="{C4B88A7D-DECD-5846-99CD-7E445BCD887B}" type="parTrans" cxnId="{9A5D4014-8C84-4C42-B7EC-8D39EADEEEE4}">
      <dgm:prSet/>
      <dgm:spPr/>
      <dgm:t>
        <a:bodyPr/>
        <a:lstStyle/>
        <a:p>
          <a:endParaRPr lang="en-US"/>
        </a:p>
      </dgm:t>
    </dgm:pt>
    <dgm:pt modelId="{F3F6318F-A295-E24A-BD76-D8D7CB7967F7}" type="sibTrans" cxnId="{9A5D4014-8C84-4C42-B7EC-8D39EADEEEE4}">
      <dgm:prSet/>
      <dgm:spPr/>
      <dgm:t>
        <a:bodyPr/>
        <a:lstStyle/>
        <a:p>
          <a:endParaRPr lang="en-US"/>
        </a:p>
      </dgm:t>
    </dgm:pt>
    <dgm:pt modelId="{A9ACE9FC-30D6-4648-99A8-01A69365CABA}">
      <dgm:prSet phldrT="[Text]" custT="1"/>
      <dgm:spPr/>
      <dgm:t>
        <a:bodyPr/>
        <a:lstStyle/>
        <a:p>
          <a:r>
            <a:rPr lang="en-US" sz="1600" dirty="0"/>
            <a:t>(Case 4) Deep learning; highly non-linear models</a:t>
          </a:r>
        </a:p>
      </dgm:t>
    </dgm:pt>
    <dgm:pt modelId="{694408C8-993B-8B41-8E8F-AC5705432D67}" type="parTrans" cxnId="{E7F1CE5D-50AA-EE4E-B857-09E7C55629F7}">
      <dgm:prSet/>
      <dgm:spPr/>
      <dgm:t>
        <a:bodyPr/>
        <a:lstStyle/>
        <a:p>
          <a:endParaRPr lang="en-US"/>
        </a:p>
      </dgm:t>
    </dgm:pt>
    <dgm:pt modelId="{13D5C0FE-09A6-7144-A165-D2D2203C9098}" type="sibTrans" cxnId="{E7F1CE5D-50AA-EE4E-B857-09E7C55629F7}">
      <dgm:prSet/>
      <dgm:spPr/>
      <dgm:t>
        <a:bodyPr/>
        <a:lstStyle/>
        <a:p>
          <a:endParaRPr lang="en-US"/>
        </a:p>
      </dgm:t>
    </dgm:pt>
    <dgm:pt modelId="{3A6BA26F-930D-2441-831F-7472A5570A15}" type="pres">
      <dgm:prSet presAssocID="{C2CB55F1-DF19-1947-8A03-5432EAF1E0E3}" presName="Name0" presStyleCnt="0">
        <dgm:presLayoutVars>
          <dgm:dir/>
          <dgm:resizeHandles val="exact"/>
        </dgm:presLayoutVars>
      </dgm:prSet>
      <dgm:spPr/>
    </dgm:pt>
    <dgm:pt modelId="{97DE3EF8-F8C0-A64B-9E99-F6750D29A84D}" type="pres">
      <dgm:prSet presAssocID="{C2CB55F1-DF19-1947-8A03-5432EAF1E0E3}" presName="fgShape" presStyleLbl="fgShp" presStyleIdx="0" presStyleCnt="1"/>
      <dgm:spPr/>
    </dgm:pt>
    <dgm:pt modelId="{A9D29BA5-55E4-FF42-B607-F45761BAB51A}" type="pres">
      <dgm:prSet presAssocID="{C2CB55F1-DF19-1947-8A03-5432EAF1E0E3}" presName="linComp" presStyleCnt="0"/>
      <dgm:spPr/>
    </dgm:pt>
    <dgm:pt modelId="{9DB70F15-01D2-584F-841B-2CB9F7FB2AC2}" type="pres">
      <dgm:prSet presAssocID="{A6EB3A30-364F-E74E-9ED8-BE9A3377FFB7}" presName="compNode" presStyleCnt="0"/>
      <dgm:spPr/>
    </dgm:pt>
    <dgm:pt modelId="{FAD775B9-43B3-F04A-844D-B0777C3E5867}" type="pres">
      <dgm:prSet presAssocID="{A6EB3A30-364F-E74E-9ED8-BE9A3377FFB7}" presName="bkgdShape" presStyleLbl="node1" presStyleIdx="0" presStyleCnt="5"/>
      <dgm:spPr/>
    </dgm:pt>
    <dgm:pt modelId="{7D57C9F8-D9E9-3F49-BF47-E8F9138269A6}" type="pres">
      <dgm:prSet presAssocID="{A6EB3A30-364F-E74E-9ED8-BE9A3377FFB7}" presName="nodeTx" presStyleLbl="node1" presStyleIdx="0" presStyleCnt="5">
        <dgm:presLayoutVars>
          <dgm:bulletEnabled val="1"/>
        </dgm:presLayoutVars>
      </dgm:prSet>
      <dgm:spPr/>
    </dgm:pt>
    <dgm:pt modelId="{3EAC599F-8E1A-6642-A43E-3A755DB80EDF}" type="pres">
      <dgm:prSet presAssocID="{A6EB3A30-364F-E74E-9ED8-BE9A3377FFB7}" presName="invisiNode" presStyleLbl="node1" presStyleIdx="0" presStyleCnt="5"/>
      <dgm:spPr/>
    </dgm:pt>
    <dgm:pt modelId="{C6470348-4A1C-3849-BFD7-90913BD537FD}" type="pres">
      <dgm:prSet presAssocID="{A6EB3A30-364F-E74E-9ED8-BE9A3377FFB7}" presName="imagNode" presStyleLbl="fgImgPlace1" presStyleIdx="0" presStyleCnt="5"/>
      <dgm:spPr/>
    </dgm:pt>
    <dgm:pt modelId="{389016D5-19AE-A445-8D49-AF0F20BD024D}" type="pres">
      <dgm:prSet presAssocID="{9BE1CD5F-AA52-E846-B8C7-62D6C338C16E}" presName="sibTrans" presStyleLbl="sibTrans2D1" presStyleIdx="0" presStyleCnt="0"/>
      <dgm:spPr/>
    </dgm:pt>
    <dgm:pt modelId="{CD769B3E-742D-BB41-B188-8F913095FF24}" type="pres">
      <dgm:prSet presAssocID="{2DA978CB-45FA-3742-8621-8814149F1E38}" presName="compNode" presStyleCnt="0"/>
      <dgm:spPr/>
    </dgm:pt>
    <dgm:pt modelId="{53D8D906-EF74-7A4F-B7C8-36384C1A7F88}" type="pres">
      <dgm:prSet presAssocID="{2DA978CB-45FA-3742-8621-8814149F1E38}" presName="bkgdShape" presStyleLbl="node1" presStyleIdx="1" presStyleCnt="5"/>
      <dgm:spPr/>
    </dgm:pt>
    <dgm:pt modelId="{15BEB1CA-C2DF-144C-B45B-D802234D8CB1}" type="pres">
      <dgm:prSet presAssocID="{2DA978CB-45FA-3742-8621-8814149F1E38}" presName="nodeTx" presStyleLbl="node1" presStyleIdx="1" presStyleCnt="5">
        <dgm:presLayoutVars>
          <dgm:bulletEnabled val="1"/>
        </dgm:presLayoutVars>
      </dgm:prSet>
      <dgm:spPr/>
    </dgm:pt>
    <dgm:pt modelId="{C715EA9B-76AF-8A4D-BD61-DE63D6BAA7DA}" type="pres">
      <dgm:prSet presAssocID="{2DA978CB-45FA-3742-8621-8814149F1E38}" presName="invisiNode" presStyleLbl="node1" presStyleIdx="1" presStyleCnt="5"/>
      <dgm:spPr/>
    </dgm:pt>
    <dgm:pt modelId="{681590FB-A70B-FB47-AC97-CDF1B195BA1E}" type="pres">
      <dgm:prSet presAssocID="{2DA978CB-45FA-3742-8621-8814149F1E38}" presName="imagNode" presStyleLbl="fgImgPlace1" presStyleIdx="1" presStyleCnt="5"/>
      <dgm:spPr/>
    </dgm:pt>
    <dgm:pt modelId="{ADC9BBBA-4BF7-6D4C-A47B-A09F4F0681E4}" type="pres">
      <dgm:prSet presAssocID="{9410C80C-C764-F248-A0B7-A4EE7D07904A}" presName="sibTrans" presStyleLbl="sibTrans2D1" presStyleIdx="0" presStyleCnt="0"/>
      <dgm:spPr/>
    </dgm:pt>
    <dgm:pt modelId="{190B73AD-51B8-694F-801F-4EFA04F8458A}" type="pres">
      <dgm:prSet presAssocID="{586609C6-E49A-F640-B112-850F04E31D12}" presName="compNode" presStyleCnt="0"/>
      <dgm:spPr/>
    </dgm:pt>
    <dgm:pt modelId="{16651707-43C0-8841-8F7C-EE2B3A525881}" type="pres">
      <dgm:prSet presAssocID="{586609C6-E49A-F640-B112-850F04E31D12}" presName="bkgdShape" presStyleLbl="node1" presStyleIdx="2" presStyleCnt="5"/>
      <dgm:spPr/>
    </dgm:pt>
    <dgm:pt modelId="{E8674C3D-C958-294B-8C19-CBC8AEA9943E}" type="pres">
      <dgm:prSet presAssocID="{586609C6-E49A-F640-B112-850F04E31D12}" presName="nodeTx" presStyleLbl="node1" presStyleIdx="2" presStyleCnt="5">
        <dgm:presLayoutVars>
          <dgm:bulletEnabled val="1"/>
        </dgm:presLayoutVars>
      </dgm:prSet>
      <dgm:spPr/>
    </dgm:pt>
    <dgm:pt modelId="{AB0F3702-77A3-FB49-9E66-CA26E3D1603B}" type="pres">
      <dgm:prSet presAssocID="{586609C6-E49A-F640-B112-850F04E31D12}" presName="invisiNode" presStyleLbl="node1" presStyleIdx="2" presStyleCnt="5"/>
      <dgm:spPr/>
    </dgm:pt>
    <dgm:pt modelId="{48ACFCF6-B702-B146-BF1E-97A77AEA1923}" type="pres">
      <dgm:prSet presAssocID="{586609C6-E49A-F640-B112-850F04E31D12}" presName="imagNode" presStyleLbl="fgImgPlace1" presStyleIdx="2" presStyleCnt="5"/>
      <dgm:spPr/>
    </dgm:pt>
    <dgm:pt modelId="{1BF5CD35-B8B8-9A44-8CD4-7EBBE4F6D7E3}" type="pres">
      <dgm:prSet presAssocID="{F3F6318F-A295-E24A-BD76-D8D7CB7967F7}" presName="sibTrans" presStyleLbl="sibTrans2D1" presStyleIdx="0" presStyleCnt="0"/>
      <dgm:spPr/>
    </dgm:pt>
    <dgm:pt modelId="{91E44222-AD51-AD4D-9D11-F7C964A384F6}" type="pres">
      <dgm:prSet presAssocID="{6D9C09B2-604E-DC40-81DE-1B01984E07E7}" presName="compNode" presStyleCnt="0"/>
      <dgm:spPr/>
    </dgm:pt>
    <dgm:pt modelId="{9ADFB330-8B79-4547-B79E-C2176E61BEBF}" type="pres">
      <dgm:prSet presAssocID="{6D9C09B2-604E-DC40-81DE-1B01984E07E7}" presName="bkgdShape" presStyleLbl="node1" presStyleIdx="3" presStyleCnt="5"/>
      <dgm:spPr/>
    </dgm:pt>
    <dgm:pt modelId="{A28F3008-EA6D-B34F-937A-C5FBC8BD7984}" type="pres">
      <dgm:prSet presAssocID="{6D9C09B2-604E-DC40-81DE-1B01984E07E7}" presName="nodeTx" presStyleLbl="node1" presStyleIdx="3" presStyleCnt="5">
        <dgm:presLayoutVars>
          <dgm:bulletEnabled val="1"/>
        </dgm:presLayoutVars>
      </dgm:prSet>
      <dgm:spPr/>
    </dgm:pt>
    <dgm:pt modelId="{A144E835-0E91-4543-8B25-D450C965E9C3}" type="pres">
      <dgm:prSet presAssocID="{6D9C09B2-604E-DC40-81DE-1B01984E07E7}" presName="invisiNode" presStyleLbl="node1" presStyleIdx="3" presStyleCnt="5"/>
      <dgm:spPr/>
    </dgm:pt>
    <dgm:pt modelId="{CE8960C4-68F8-4F47-A10D-7A382A0273B9}" type="pres">
      <dgm:prSet presAssocID="{6D9C09B2-604E-DC40-81DE-1B01984E07E7}" presName="imagNode" presStyleLbl="fgImgPlace1" presStyleIdx="3" presStyleCnt="5"/>
      <dgm:spPr/>
    </dgm:pt>
    <dgm:pt modelId="{CCE6333B-C4CB-3C4C-A18F-7BB0F05C0FC9}" type="pres">
      <dgm:prSet presAssocID="{6DE13BBF-E44D-A048-8CFB-1D1D052BDC1A}" presName="sibTrans" presStyleLbl="sibTrans2D1" presStyleIdx="0" presStyleCnt="0"/>
      <dgm:spPr/>
    </dgm:pt>
    <dgm:pt modelId="{F26585E0-F9ED-4141-8537-646A4497BDE3}" type="pres">
      <dgm:prSet presAssocID="{A9ACE9FC-30D6-4648-99A8-01A69365CABA}" presName="compNode" presStyleCnt="0"/>
      <dgm:spPr/>
    </dgm:pt>
    <dgm:pt modelId="{932BC2F1-C52B-D341-A538-392783FB66FB}" type="pres">
      <dgm:prSet presAssocID="{A9ACE9FC-30D6-4648-99A8-01A69365CABA}" presName="bkgdShape" presStyleLbl="node1" presStyleIdx="4" presStyleCnt="5"/>
      <dgm:spPr/>
    </dgm:pt>
    <dgm:pt modelId="{8F49AC19-F70E-A445-BF6B-D88F74DEA4C4}" type="pres">
      <dgm:prSet presAssocID="{A9ACE9FC-30D6-4648-99A8-01A69365CABA}" presName="nodeTx" presStyleLbl="node1" presStyleIdx="4" presStyleCnt="5">
        <dgm:presLayoutVars>
          <dgm:bulletEnabled val="1"/>
        </dgm:presLayoutVars>
      </dgm:prSet>
      <dgm:spPr/>
    </dgm:pt>
    <dgm:pt modelId="{66044C38-4FDD-3547-A9F4-A625DBF9541A}" type="pres">
      <dgm:prSet presAssocID="{A9ACE9FC-30D6-4648-99A8-01A69365CABA}" presName="invisiNode" presStyleLbl="node1" presStyleIdx="4" presStyleCnt="5"/>
      <dgm:spPr/>
    </dgm:pt>
    <dgm:pt modelId="{F803207E-49A3-6143-A35E-596C181D42CE}" type="pres">
      <dgm:prSet presAssocID="{A9ACE9FC-30D6-4648-99A8-01A69365CABA}" presName="imagNode" presStyleLbl="fgImgPlace1" presStyleIdx="4" presStyleCnt="5"/>
      <dgm:spPr/>
    </dgm:pt>
  </dgm:ptLst>
  <dgm:cxnLst>
    <dgm:cxn modelId="{EAE12313-C231-0340-AE2E-5F99CDD3CEEE}" type="presOf" srcId="{9BE1CD5F-AA52-E846-B8C7-62D6C338C16E}" destId="{389016D5-19AE-A445-8D49-AF0F20BD024D}" srcOrd="0" destOrd="0" presId="urn:microsoft.com/office/officeart/2005/8/layout/hList7"/>
    <dgm:cxn modelId="{9A5D4014-8C84-4C42-B7EC-8D39EADEEEE4}" srcId="{C2CB55F1-DF19-1947-8A03-5432EAF1E0E3}" destId="{586609C6-E49A-F640-B112-850F04E31D12}" srcOrd="2" destOrd="0" parTransId="{C4B88A7D-DECD-5846-99CD-7E445BCD887B}" sibTransId="{F3F6318F-A295-E24A-BD76-D8D7CB7967F7}"/>
    <dgm:cxn modelId="{A99B821B-0555-8C40-B5B3-AA483FD8BDC9}" srcId="{C2CB55F1-DF19-1947-8A03-5432EAF1E0E3}" destId="{2DA978CB-45FA-3742-8621-8814149F1E38}" srcOrd="1" destOrd="0" parTransId="{3A4DFA01-D9A7-B44E-886F-2AE74807D6B0}" sibTransId="{9410C80C-C764-F248-A0B7-A4EE7D07904A}"/>
    <dgm:cxn modelId="{9562BC28-44E9-1046-A415-8F192F438154}" type="presOf" srcId="{586609C6-E49A-F640-B112-850F04E31D12}" destId="{16651707-43C0-8841-8F7C-EE2B3A525881}" srcOrd="0" destOrd="0" presId="urn:microsoft.com/office/officeart/2005/8/layout/hList7"/>
    <dgm:cxn modelId="{E7F1CE5D-50AA-EE4E-B857-09E7C55629F7}" srcId="{C2CB55F1-DF19-1947-8A03-5432EAF1E0E3}" destId="{A9ACE9FC-30D6-4648-99A8-01A69365CABA}" srcOrd="4" destOrd="0" parTransId="{694408C8-993B-8B41-8E8F-AC5705432D67}" sibTransId="{13D5C0FE-09A6-7144-A165-D2D2203C9098}"/>
    <dgm:cxn modelId="{6544B072-0A9C-1B48-83BF-1F55A148ACC4}" type="presOf" srcId="{6DE13BBF-E44D-A048-8CFB-1D1D052BDC1A}" destId="{CCE6333B-C4CB-3C4C-A18F-7BB0F05C0FC9}" srcOrd="0" destOrd="0" presId="urn:microsoft.com/office/officeart/2005/8/layout/hList7"/>
    <dgm:cxn modelId="{FE368355-F287-F848-9FB4-661AB2F99505}" type="presOf" srcId="{A9ACE9FC-30D6-4648-99A8-01A69365CABA}" destId="{8F49AC19-F70E-A445-BF6B-D88F74DEA4C4}" srcOrd="1" destOrd="0" presId="urn:microsoft.com/office/officeart/2005/8/layout/hList7"/>
    <dgm:cxn modelId="{66AC357F-EEAA-744F-B3EA-BA82516E83BD}" type="presOf" srcId="{2DA978CB-45FA-3742-8621-8814149F1E38}" destId="{53D8D906-EF74-7A4F-B7C8-36384C1A7F88}" srcOrd="0" destOrd="0" presId="urn:microsoft.com/office/officeart/2005/8/layout/hList7"/>
    <dgm:cxn modelId="{AEA5568F-B51F-D745-9FAD-F55EE40269B4}" type="presOf" srcId="{9410C80C-C764-F248-A0B7-A4EE7D07904A}" destId="{ADC9BBBA-4BF7-6D4C-A47B-A09F4F0681E4}" srcOrd="0" destOrd="0" presId="urn:microsoft.com/office/officeart/2005/8/layout/hList7"/>
    <dgm:cxn modelId="{69F04492-3A10-B24A-A5F2-7A800BC4FC12}" type="presOf" srcId="{A6EB3A30-364F-E74E-9ED8-BE9A3377FFB7}" destId="{FAD775B9-43B3-F04A-844D-B0777C3E5867}" srcOrd="0" destOrd="0" presId="urn:microsoft.com/office/officeart/2005/8/layout/hList7"/>
    <dgm:cxn modelId="{65D8419A-D1A4-EC47-8D5E-EFE1ABD52CDC}" type="presOf" srcId="{A6EB3A30-364F-E74E-9ED8-BE9A3377FFB7}" destId="{7D57C9F8-D9E9-3F49-BF47-E8F9138269A6}" srcOrd="1" destOrd="0" presId="urn:microsoft.com/office/officeart/2005/8/layout/hList7"/>
    <dgm:cxn modelId="{D99AABA1-CC7A-2B4E-A631-67DE3CE06513}" type="presOf" srcId="{F3F6318F-A295-E24A-BD76-D8D7CB7967F7}" destId="{1BF5CD35-B8B8-9A44-8CD4-7EBBE4F6D7E3}" srcOrd="0" destOrd="0" presId="urn:microsoft.com/office/officeart/2005/8/layout/hList7"/>
    <dgm:cxn modelId="{19BD63A6-E314-584F-BAE8-8CB3CA744F9E}" srcId="{C2CB55F1-DF19-1947-8A03-5432EAF1E0E3}" destId="{A6EB3A30-364F-E74E-9ED8-BE9A3377FFB7}" srcOrd="0" destOrd="0" parTransId="{A7D57C8E-B1B5-0D47-AE3E-07700FF9BFAA}" sibTransId="{9BE1CD5F-AA52-E846-B8C7-62D6C338C16E}"/>
    <dgm:cxn modelId="{3B5DE6D9-4AA7-E648-8B1C-7DB616381963}" type="presOf" srcId="{6D9C09B2-604E-DC40-81DE-1B01984E07E7}" destId="{9ADFB330-8B79-4547-B79E-C2176E61BEBF}" srcOrd="0" destOrd="0" presId="urn:microsoft.com/office/officeart/2005/8/layout/hList7"/>
    <dgm:cxn modelId="{5FDF8BDA-9FA2-F04E-95C7-108D4C8BE560}" type="presOf" srcId="{A9ACE9FC-30D6-4648-99A8-01A69365CABA}" destId="{932BC2F1-C52B-D341-A538-392783FB66FB}" srcOrd="0" destOrd="0" presId="urn:microsoft.com/office/officeart/2005/8/layout/hList7"/>
    <dgm:cxn modelId="{572F41E0-5982-E642-80FC-AE4E6E6144D4}" type="presOf" srcId="{C2CB55F1-DF19-1947-8A03-5432EAF1E0E3}" destId="{3A6BA26F-930D-2441-831F-7472A5570A15}" srcOrd="0" destOrd="0" presId="urn:microsoft.com/office/officeart/2005/8/layout/hList7"/>
    <dgm:cxn modelId="{3FED66EB-C938-534E-88E6-2BEDC8ED0C54}" srcId="{C2CB55F1-DF19-1947-8A03-5432EAF1E0E3}" destId="{6D9C09B2-604E-DC40-81DE-1B01984E07E7}" srcOrd="3" destOrd="0" parTransId="{41B5BC80-940C-9C4C-8CD3-2E70A94F5132}" sibTransId="{6DE13BBF-E44D-A048-8CFB-1D1D052BDC1A}"/>
    <dgm:cxn modelId="{E26326F1-2ED8-7A4C-935E-99A1FAAF9557}" type="presOf" srcId="{2DA978CB-45FA-3742-8621-8814149F1E38}" destId="{15BEB1CA-C2DF-144C-B45B-D802234D8CB1}" srcOrd="1" destOrd="0" presId="urn:microsoft.com/office/officeart/2005/8/layout/hList7"/>
    <dgm:cxn modelId="{4C0A0BF2-0349-544C-B7F6-8C9666017D16}" type="presOf" srcId="{586609C6-E49A-F640-B112-850F04E31D12}" destId="{E8674C3D-C958-294B-8C19-CBC8AEA9943E}" srcOrd="1" destOrd="0" presId="urn:microsoft.com/office/officeart/2005/8/layout/hList7"/>
    <dgm:cxn modelId="{CD3E0DFE-1817-E848-BCCD-6C9ADE82472D}" type="presOf" srcId="{6D9C09B2-604E-DC40-81DE-1B01984E07E7}" destId="{A28F3008-EA6D-B34F-937A-C5FBC8BD7984}" srcOrd="1" destOrd="0" presId="urn:microsoft.com/office/officeart/2005/8/layout/hList7"/>
    <dgm:cxn modelId="{BCB72F45-760C-5F48-BCB2-F95787E526EF}" type="presParOf" srcId="{3A6BA26F-930D-2441-831F-7472A5570A15}" destId="{97DE3EF8-F8C0-A64B-9E99-F6750D29A84D}" srcOrd="0" destOrd="0" presId="urn:microsoft.com/office/officeart/2005/8/layout/hList7"/>
    <dgm:cxn modelId="{2AD4AB24-DC53-C643-8779-D9A58BC0656D}" type="presParOf" srcId="{3A6BA26F-930D-2441-831F-7472A5570A15}" destId="{A9D29BA5-55E4-FF42-B607-F45761BAB51A}" srcOrd="1" destOrd="0" presId="urn:microsoft.com/office/officeart/2005/8/layout/hList7"/>
    <dgm:cxn modelId="{6D38E401-3666-054E-9D6A-65248F48111B}" type="presParOf" srcId="{A9D29BA5-55E4-FF42-B607-F45761BAB51A}" destId="{9DB70F15-01D2-584F-841B-2CB9F7FB2AC2}" srcOrd="0" destOrd="0" presId="urn:microsoft.com/office/officeart/2005/8/layout/hList7"/>
    <dgm:cxn modelId="{D17380CD-4B6A-7A4F-9B39-F0ED703D2D70}" type="presParOf" srcId="{9DB70F15-01D2-584F-841B-2CB9F7FB2AC2}" destId="{FAD775B9-43B3-F04A-844D-B0777C3E5867}" srcOrd="0" destOrd="0" presId="urn:microsoft.com/office/officeart/2005/8/layout/hList7"/>
    <dgm:cxn modelId="{414744E6-F495-1047-AC94-97B2006E2BFC}" type="presParOf" srcId="{9DB70F15-01D2-584F-841B-2CB9F7FB2AC2}" destId="{7D57C9F8-D9E9-3F49-BF47-E8F9138269A6}" srcOrd="1" destOrd="0" presId="urn:microsoft.com/office/officeart/2005/8/layout/hList7"/>
    <dgm:cxn modelId="{D784915A-A2D2-2849-979D-0FB47BF56F20}" type="presParOf" srcId="{9DB70F15-01D2-584F-841B-2CB9F7FB2AC2}" destId="{3EAC599F-8E1A-6642-A43E-3A755DB80EDF}" srcOrd="2" destOrd="0" presId="urn:microsoft.com/office/officeart/2005/8/layout/hList7"/>
    <dgm:cxn modelId="{2E862722-0141-8946-8989-529E1E35A3B9}" type="presParOf" srcId="{9DB70F15-01D2-584F-841B-2CB9F7FB2AC2}" destId="{C6470348-4A1C-3849-BFD7-90913BD537FD}" srcOrd="3" destOrd="0" presId="urn:microsoft.com/office/officeart/2005/8/layout/hList7"/>
    <dgm:cxn modelId="{396F494C-DC10-A146-BFD3-7D00938D10D6}" type="presParOf" srcId="{A9D29BA5-55E4-FF42-B607-F45761BAB51A}" destId="{389016D5-19AE-A445-8D49-AF0F20BD024D}" srcOrd="1" destOrd="0" presId="urn:microsoft.com/office/officeart/2005/8/layout/hList7"/>
    <dgm:cxn modelId="{7EE71F60-259E-4643-9570-BF90D271A430}" type="presParOf" srcId="{A9D29BA5-55E4-FF42-B607-F45761BAB51A}" destId="{CD769B3E-742D-BB41-B188-8F913095FF24}" srcOrd="2" destOrd="0" presId="urn:microsoft.com/office/officeart/2005/8/layout/hList7"/>
    <dgm:cxn modelId="{0FAA37E9-D1F7-BC48-85A7-56D7065ECDDC}" type="presParOf" srcId="{CD769B3E-742D-BB41-B188-8F913095FF24}" destId="{53D8D906-EF74-7A4F-B7C8-36384C1A7F88}" srcOrd="0" destOrd="0" presId="urn:microsoft.com/office/officeart/2005/8/layout/hList7"/>
    <dgm:cxn modelId="{E7DA065B-CA38-FE4A-884F-7DC33F703E67}" type="presParOf" srcId="{CD769B3E-742D-BB41-B188-8F913095FF24}" destId="{15BEB1CA-C2DF-144C-B45B-D802234D8CB1}" srcOrd="1" destOrd="0" presId="urn:microsoft.com/office/officeart/2005/8/layout/hList7"/>
    <dgm:cxn modelId="{B82FC3AF-F2EA-F243-BBBA-26465BF0CE58}" type="presParOf" srcId="{CD769B3E-742D-BB41-B188-8F913095FF24}" destId="{C715EA9B-76AF-8A4D-BD61-DE63D6BAA7DA}" srcOrd="2" destOrd="0" presId="urn:microsoft.com/office/officeart/2005/8/layout/hList7"/>
    <dgm:cxn modelId="{C27118D4-7771-D74D-88E9-B389EAB8B562}" type="presParOf" srcId="{CD769B3E-742D-BB41-B188-8F913095FF24}" destId="{681590FB-A70B-FB47-AC97-CDF1B195BA1E}" srcOrd="3" destOrd="0" presId="urn:microsoft.com/office/officeart/2005/8/layout/hList7"/>
    <dgm:cxn modelId="{0B2A56EB-C9C5-974A-AEA4-3EE1B8B8BB21}" type="presParOf" srcId="{A9D29BA5-55E4-FF42-B607-F45761BAB51A}" destId="{ADC9BBBA-4BF7-6D4C-A47B-A09F4F0681E4}" srcOrd="3" destOrd="0" presId="urn:microsoft.com/office/officeart/2005/8/layout/hList7"/>
    <dgm:cxn modelId="{358D19F4-843B-974D-9ED5-6757FEBE67E2}" type="presParOf" srcId="{A9D29BA5-55E4-FF42-B607-F45761BAB51A}" destId="{190B73AD-51B8-694F-801F-4EFA04F8458A}" srcOrd="4" destOrd="0" presId="urn:microsoft.com/office/officeart/2005/8/layout/hList7"/>
    <dgm:cxn modelId="{424E8583-98C7-3046-B161-6C40CB5FE33A}" type="presParOf" srcId="{190B73AD-51B8-694F-801F-4EFA04F8458A}" destId="{16651707-43C0-8841-8F7C-EE2B3A525881}" srcOrd="0" destOrd="0" presId="urn:microsoft.com/office/officeart/2005/8/layout/hList7"/>
    <dgm:cxn modelId="{3C768EE5-0F99-1A48-81EB-59A603A3DDE8}" type="presParOf" srcId="{190B73AD-51B8-694F-801F-4EFA04F8458A}" destId="{E8674C3D-C958-294B-8C19-CBC8AEA9943E}" srcOrd="1" destOrd="0" presId="urn:microsoft.com/office/officeart/2005/8/layout/hList7"/>
    <dgm:cxn modelId="{E65C6759-0A16-2441-885B-D3088E3FABC2}" type="presParOf" srcId="{190B73AD-51B8-694F-801F-4EFA04F8458A}" destId="{AB0F3702-77A3-FB49-9E66-CA26E3D1603B}" srcOrd="2" destOrd="0" presId="urn:microsoft.com/office/officeart/2005/8/layout/hList7"/>
    <dgm:cxn modelId="{958EE292-F0C8-6747-9BFD-E5D84AEA9893}" type="presParOf" srcId="{190B73AD-51B8-694F-801F-4EFA04F8458A}" destId="{48ACFCF6-B702-B146-BF1E-97A77AEA1923}" srcOrd="3" destOrd="0" presId="urn:microsoft.com/office/officeart/2005/8/layout/hList7"/>
    <dgm:cxn modelId="{FDB5239C-AD5F-4C4D-B88B-C63D6CA4C49A}" type="presParOf" srcId="{A9D29BA5-55E4-FF42-B607-F45761BAB51A}" destId="{1BF5CD35-B8B8-9A44-8CD4-7EBBE4F6D7E3}" srcOrd="5" destOrd="0" presId="urn:microsoft.com/office/officeart/2005/8/layout/hList7"/>
    <dgm:cxn modelId="{0E6D99EF-BC89-CD42-84A6-03354E5D2331}" type="presParOf" srcId="{A9D29BA5-55E4-FF42-B607-F45761BAB51A}" destId="{91E44222-AD51-AD4D-9D11-F7C964A384F6}" srcOrd="6" destOrd="0" presId="urn:microsoft.com/office/officeart/2005/8/layout/hList7"/>
    <dgm:cxn modelId="{5129D30D-7129-BF4F-844E-60730FF7644A}" type="presParOf" srcId="{91E44222-AD51-AD4D-9D11-F7C964A384F6}" destId="{9ADFB330-8B79-4547-B79E-C2176E61BEBF}" srcOrd="0" destOrd="0" presId="urn:microsoft.com/office/officeart/2005/8/layout/hList7"/>
    <dgm:cxn modelId="{A452C134-2413-7347-9E04-1B404FC8855E}" type="presParOf" srcId="{91E44222-AD51-AD4D-9D11-F7C964A384F6}" destId="{A28F3008-EA6D-B34F-937A-C5FBC8BD7984}" srcOrd="1" destOrd="0" presId="urn:microsoft.com/office/officeart/2005/8/layout/hList7"/>
    <dgm:cxn modelId="{402EA761-2154-BC48-8945-DE3BDAB072ED}" type="presParOf" srcId="{91E44222-AD51-AD4D-9D11-F7C964A384F6}" destId="{A144E835-0E91-4543-8B25-D450C965E9C3}" srcOrd="2" destOrd="0" presId="urn:microsoft.com/office/officeart/2005/8/layout/hList7"/>
    <dgm:cxn modelId="{E67F6788-CB05-8B4B-98CF-B1785441E794}" type="presParOf" srcId="{91E44222-AD51-AD4D-9D11-F7C964A384F6}" destId="{CE8960C4-68F8-4F47-A10D-7A382A0273B9}" srcOrd="3" destOrd="0" presId="urn:microsoft.com/office/officeart/2005/8/layout/hList7"/>
    <dgm:cxn modelId="{372FD638-F8C9-F243-86A1-FB0D314DE185}" type="presParOf" srcId="{A9D29BA5-55E4-FF42-B607-F45761BAB51A}" destId="{CCE6333B-C4CB-3C4C-A18F-7BB0F05C0FC9}" srcOrd="7" destOrd="0" presId="urn:microsoft.com/office/officeart/2005/8/layout/hList7"/>
    <dgm:cxn modelId="{17A23153-0182-C243-ADE9-B32224EC577B}" type="presParOf" srcId="{A9D29BA5-55E4-FF42-B607-F45761BAB51A}" destId="{F26585E0-F9ED-4141-8537-646A4497BDE3}" srcOrd="8" destOrd="0" presId="urn:microsoft.com/office/officeart/2005/8/layout/hList7"/>
    <dgm:cxn modelId="{34AEA0D1-27D8-0643-9504-3B3ED10A3631}" type="presParOf" srcId="{F26585E0-F9ED-4141-8537-646A4497BDE3}" destId="{932BC2F1-C52B-D341-A538-392783FB66FB}" srcOrd="0" destOrd="0" presId="urn:microsoft.com/office/officeart/2005/8/layout/hList7"/>
    <dgm:cxn modelId="{F284096B-958C-0D4A-8E7E-4A0BA03C4F15}" type="presParOf" srcId="{F26585E0-F9ED-4141-8537-646A4497BDE3}" destId="{8F49AC19-F70E-A445-BF6B-D88F74DEA4C4}" srcOrd="1" destOrd="0" presId="urn:microsoft.com/office/officeart/2005/8/layout/hList7"/>
    <dgm:cxn modelId="{A96635AE-2746-2D41-B1ED-A12317820A2F}" type="presParOf" srcId="{F26585E0-F9ED-4141-8537-646A4497BDE3}" destId="{66044C38-4FDD-3547-A9F4-A625DBF9541A}" srcOrd="2" destOrd="0" presId="urn:microsoft.com/office/officeart/2005/8/layout/hList7"/>
    <dgm:cxn modelId="{FDCBB83E-5BA2-AF48-8C37-486B635CE21C}" type="presParOf" srcId="{F26585E0-F9ED-4141-8537-646A4497BDE3}" destId="{F803207E-49A3-6143-A35E-596C181D42C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775B9-43B3-F04A-844D-B0777C3E5867}">
      <dsp:nvSpPr>
        <dsp:cNvPr id="0" name=""/>
        <dsp:cNvSpPr/>
      </dsp:nvSpPr>
      <dsp:spPr>
        <a:xfrm>
          <a:off x="0" y="0"/>
          <a:ext cx="1867232" cy="31275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Dealing with big data: tools and algorithms</a:t>
          </a:r>
        </a:p>
      </dsp:txBody>
      <dsp:txXfrm>
        <a:off x="0" y="1251016"/>
        <a:ext cx="1867232" cy="1251016"/>
      </dsp:txXfrm>
    </dsp:sp>
    <dsp:sp modelId="{C6470348-4A1C-3849-BFD7-90913BD537FD}">
      <dsp:nvSpPr>
        <dsp:cNvPr id="0" name=""/>
        <dsp:cNvSpPr/>
      </dsp:nvSpPr>
      <dsp:spPr>
        <a:xfrm>
          <a:off x="412880" y="187652"/>
          <a:ext cx="1041470" cy="1041470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3D8D906-EF74-7A4F-B7C8-36384C1A7F88}">
      <dsp:nvSpPr>
        <dsp:cNvPr id="0" name=""/>
        <dsp:cNvSpPr/>
      </dsp:nvSpPr>
      <dsp:spPr>
        <a:xfrm>
          <a:off x="1923249" y="0"/>
          <a:ext cx="1867232" cy="31275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838336"/>
                <a:satOff val="-2557"/>
                <a:lumOff val="-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(Case 1) Linear models; supervised learning </a:t>
          </a:r>
        </a:p>
      </dsp:txBody>
      <dsp:txXfrm>
        <a:off x="1923249" y="1251016"/>
        <a:ext cx="1867232" cy="1251016"/>
      </dsp:txXfrm>
    </dsp:sp>
    <dsp:sp modelId="{681590FB-A70B-FB47-AC97-CDF1B195BA1E}">
      <dsp:nvSpPr>
        <dsp:cNvPr id="0" name=""/>
        <dsp:cNvSpPr/>
      </dsp:nvSpPr>
      <dsp:spPr>
        <a:xfrm>
          <a:off x="2336130" y="187652"/>
          <a:ext cx="1041470" cy="1041470"/>
        </a:xfrm>
        <a:prstGeom prst="ellipse">
          <a:avLst/>
        </a:prstGeom>
        <a:solidFill>
          <a:schemeClr val="accent5">
            <a:tint val="50000"/>
            <a:hueOff val="-1847243"/>
            <a:satOff val="-3249"/>
            <a:lumOff val="-4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651707-43C0-8841-8F7C-EE2B3A525881}">
      <dsp:nvSpPr>
        <dsp:cNvPr id="0" name=""/>
        <dsp:cNvSpPr/>
      </dsp:nvSpPr>
      <dsp:spPr>
        <a:xfrm>
          <a:off x="3846499" y="0"/>
          <a:ext cx="1867232" cy="31275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(Case 2) Dimensionality reduction; unsupervised learning</a:t>
          </a:r>
        </a:p>
      </dsp:txBody>
      <dsp:txXfrm>
        <a:off x="3846499" y="1251016"/>
        <a:ext cx="1867232" cy="1251016"/>
      </dsp:txXfrm>
    </dsp:sp>
    <dsp:sp modelId="{48ACFCF6-B702-B146-BF1E-97A77AEA1923}">
      <dsp:nvSpPr>
        <dsp:cNvPr id="0" name=""/>
        <dsp:cNvSpPr/>
      </dsp:nvSpPr>
      <dsp:spPr>
        <a:xfrm>
          <a:off x="4259380" y="187652"/>
          <a:ext cx="1041470" cy="1041470"/>
        </a:xfrm>
        <a:prstGeom prst="ellipse">
          <a:avLst/>
        </a:prstGeom>
        <a:solidFill>
          <a:schemeClr val="accent5">
            <a:tint val="50000"/>
            <a:hueOff val="-3694485"/>
            <a:satOff val="-6499"/>
            <a:lumOff val="-8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ADFB330-8B79-4547-B79E-C2176E61BEBF}">
      <dsp:nvSpPr>
        <dsp:cNvPr id="0" name=""/>
        <dsp:cNvSpPr/>
      </dsp:nvSpPr>
      <dsp:spPr>
        <a:xfrm>
          <a:off x="5769749" y="0"/>
          <a:ext cx="1867232" cy="31275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515009"/>
                <a:satOff val="-7671"/>
                <a:lumOff val="-29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(Case 3) Ensemble models; wisdom of the crowd</a:t>
          </a:r>
        </a:p>
      </dsp:txBody>
      <dsp:txXfrm>
        <a:off x="5769749" y="1251016"/>
        <a:ext cx="1867232" cy="1251016"/>
      </dsp:txXfrm>
    </dsp:sp>
    <dsp:sp modelId="{CE8960C4-68F8-4F47-A10D-7A382A0273B9}">
      <dsp:nvSpPr>
        <dsp:cNvPr id="0" name=""/>
        <dsp:cNvSpPr/>
      </dsp:nvSpPr>
      <dsp:spPr>
        <a:xfrm>
          <a:off x="6182630" y="187652"/>
          <a:ext cx="1041470" cy="1041470"/>
        </a:xfrm>
        <a:prstGeom prst="ellipse">
          <a:avLst/>
        </a:prstGeom>
        <a:solidFill>
          <a:schemeClr val="accent5">
            <a:tint val="50000"/>
            <a:hueOff val="-5541728"/>
            <a:satOff val="-9748"/>
            <a:lumOff val="-12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32BC2F1-C52B-D341-A538-392783FB66FB}">
      <dsp:nvSpPr>
        <dsp:cNvPr id="0" name=""/>
        <dsp:cNvSpPr/>
      </dsp:nvSpPr>
      <dsp:spPr>
        <a:xfrm>
          <a:off x="7692999" y="0"/>
          <a:ext cx="1867232" cy="31275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(Case 4) Deep learning; highly non-linear models</a:t>
          </a:r>
        </a:p>
      </dsp:txBody>
      <dsp:txXfrm>
        <a:off x="7692999" y="1251016"/>
        <a:ext cx="1867232" cy="1251016"/>
      </dsp:txXfrm>
    </dsp:sp>
    <dsp:sp modelId="{F803207E-49A3-6143-A35E-596C181D42CE}">
      <dsp:nvSpPr>
        <dsp:cNvPr id="0" name=""/>
        <dsp:cNvSpPr/>
      </dsp:nvSpPr>
      <dsp:spPr>
        <a:xfrm>
          <a:off x="8105880" y="187652"/>
          <a:ext cx="1041470" cy="1041470"/>
        </a:xfrm>
        <a:prstGeom prst="ellipse">
          <a:avLst/>
        </a:prstGeom>
        <a:solidFill>
          <a:schemeClr val="accent5">
            <a:tint val="50000"/>
            <a:hueOff val="-7388970"/>
            <a:satOff val="-12997"/>
            <a:lumOff val="-167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DE3EF8-F8C0-A64B-9E99-F6750D29A84D}">
      <dsp:nvSpPr>
        <dsp:cNvPr id="0" name=""/>
        <dsp:cNvSpPr/>
      </dsp:nvSpPr>
      <dsp:spPr>
        <a:xfrm>
          <a:off x="382409" y="2502032"/>
          <a:ext cx="8795413" cy="469131"/>
        </a:xfrm>
        <a:prstGeom prst="leftRightArrow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DE44B-EBB0-415E-812D-999E3329532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8DE1D-8E33-4945-8725-E31E97FC6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3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08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Hacking skills represents programming, software expertise, and data manipulation abilities.</a:t>
            </a:r>
          </a:p>
          <a:p>
            <a:r>
              <a:rPr lang="en-US" dirty="0"/>
              <a:t>Danger zone represents</a:t>
            </a:r>
            <a:r>
              <a:rPr lang="en-US" baseline="0" dirty="0"/>
              <a:t> creating analysis without knowledge of how you got there, common among people with subject expertise and the ability to generate their own results technically.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30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1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6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5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1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3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2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2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7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9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66A2B-4610-4FB2-B411-A1548BE07C3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6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ncc-1701-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G5tiqXQn9mwyubWdINtPI_QONXH1_2U8oYikksgWlss/edit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IST718</a:t>
            </a:r>
            <a:br>
              <a:rPr lang="en-US" dirty="0"/>
            </a:br>
            <a:r>
              <a:rPr lang="en-US" dirty="0"/>
              <a:t>Advanced Information Analytics</a:t>
            </a:r>
            <a:br>
              <a:rPr lang="en-US" dirty="0"/>
            </a:br>
            <a:r>
              <a:rPr lang="en-US" dirty="0"/>
              <a:t>Course Introduction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/>
              <a:t>Willard Williamson</a:t>
            </a:r>
          </a:p>
          <a:p>
            <a:r>
              <a:rPr lang="en-US" sz="3600" dirty="0"/>
              <a:t>Adjunct Professor</a:t>
            </a:r>
          </a:p>
          <a:p>
            <a:r>
              <a:rPr lang="en-US" sz="3600" dirty="0" err="1"/>
              <a:t>iSchool</a:t>
            </a:r>
            <a:r>
              <a:rPr lang="en-US" sz="3600" dirty="0"/>
              <a:t>, Syracuse University</a:t>
            </a:r>
          </a:p>
          <a:p>
            <a:r>
              <a:rPr lang="en-US" sz="3600" dirty="0">
                <a:hlinkClick r:id="rId2"/>
              </a:rPr>
              <a:t>linkedin.com/in/ncc-1701-d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1637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roadmap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33989730"/>
              </p:ext>
            </p:extLst>
          </p:nvPr>
        </p:nvGraphicFramePr>
        <p:xfrm>
          <a:off x="1218380" y="1414963"/>
          <a:ext cx="9560232" cy="3127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04336" y="5410168"/>
            <a:ext cx="29742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Big data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High model complexity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Low interpretability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High computational power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4640" y="5410168"/>
            <a:ext cx="29302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Small/medium data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Low model complexity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High interpretability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Low computational power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18380" y="4651868"/>
            <a:ext cx="9560232" cy="648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Foundations of Statistical Learning (probability, model validation)</a:t>
            </a:r>
          </a:p>
        </p:txBody>
      </p:sp>
    </p:spTree>
    <p:extLst>
      <p:ext uri="{BB962C8B-B14F-4D97-AF65-F5344CB8AC3E}">
        <p14:creationId xmlns:p14="http://schemas.microsoft.com/office/powerpoint/2010/main" val="586042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365124"/>
            <a:ext cx="3459480" cy="1325563"/>
          </a:xfrm>
        </p:spPr>
        <p:txBody>
          <a:bodyPr>
            <a:normAutofit/>
          </a:bodyPr>
          <a:lstStyle/>
          <a:p>
            <a:r>
              <a:rPr lang="en-US" dirty="0"/>
              <a:t>What is data science?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34666" y="82877"/>
            <a:ext cx="6558453" cy="63331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6240" y="6092875"/>
            <a:ext cx="949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*Drew Conway: https://s3.amazonaws.com/aws.drewconway.com/viz/venn_diagram/data_science.html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2B8C8E-16D7-4EF4-A8BF-42CC7DCEF3EE}"/>
              </a:ext>
            </a:extLst>
          </p:cNvPr>
          <p:cNvSpPr txBox="1">
            <a:spLocks/>
          </p:cNvSpPr>
          <p:nvPr/>
        </p:nvSpPr>
        <p:spPr>
          <a:xfrm>
            <a:off x="1505858" y="3228999"/>
            <a:ext cx="345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Data Science Venn Diagram*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8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5121644" cy="1676603"/>
          </a:xfrm>
        </p:spPr>
        <p:txBody>
          <a:bodyPr>
            <a:normAutofit/>
          </a:bodyPr>
          <a:lstStyle/>
          <a:p>
            <a:r>
              <a:rPr lang="en-US"/>
              <a:t>What is Big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2438400"/>
            <a:ext cx="5121642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Data with the following characteristics:</a:t>
            </a:r>
          </a:p>
          <a:p>
            <a:r>
              <a:rPr lang="en-US" sz="2000"/>
              <a:t>Data </a:t>
            </a:r>
            <a:r>
              <a:rPr lang="en-US" sz="2000" b="1"/>
              <a:t>Volume</a:t>
            </a:r>
            <a:r>
              <a:rPr lang="en-US" sz="2000"/>
              <a:t> too large to store on a single system.</a:t>
            </a:r>
          </a:p>
          <a:p>
            <a:r>
              <a:rPr lang="en-US" sz="2000"/>
              <a:t>Data </a:t>
            </a:r>
            <a:r>
              <a:rPr lang="en-US" sz="2000" b="1"/>
              <a:t>Velocity </a:t>
            </a:r>
            <a:r>
              <a:rPr lang="en-US" sz="2000"/>
              <a:t>too fast for processing by a single computer.</a:t>
            </a:r>
          </a:p>
          <a:p>
            <a:r>
              <a:rPr lang="en-US" sz="2000"/>
              <a:t>Data </a:t>
            </a:r>
            <a:r>
              <a:rPr lang="en-US" sz="2000" b="1"/>
              <a:t>Variety</a:t>
            </a:r>
            <a:r>
              <a:rPr lang="en-US" sz="2000"/>
              <a:t> too complex for traditional processing techniques. </a:t>
            </a:r>
          </a:p>
          <a:p>
            <a:endParaRPr lang="en-US" sz="2000"/>
          </a:p>
          <a:p>
            <a:pPr marL="0" indent="0">
              <a:buNone/>
            </a:pPr>
            <a:r>
              <a:rPr lang="en-US" sz="2000"/>
              <a:t>These are known as the “three V’s” of big data.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293F5FFF-2AE2-424B-BE21-49AFFEF68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573FBF-A5FF-48EF-B058-184E93040C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1" r="4070" b="3"/>
          <a:stretch/>
        </p:blipFill>
        <p:spPr>
          <a:xfrm>
            <a:off x="6721233" y="640082"/>
            <a:ext cx="483110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2843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Classic Data Science vs. Big Data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Classic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 level features available for use in models – for example maybe some features were synthesized through feature engineering</a:t>
            </a:r>
          </a:p>
          <a:p>
            <a:r>
              <a:rPr lang="en-US" dirty="0"/>
              <a:t>Small models</a:t>
            </a:r>
          </a:p>
          <a:p>
            <a:r>
              <a:rPr lang="en-US" dirty="0"/>
              <a:t>Models can run on a single computer and a single disk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Big-data data science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used is very general or there is no model at all!</a:t>
            </a:r>
          </a:p>
          <a:p>
            <a:r>
              <a:rPr lang="en-US" dirty="0"/>
              <a:t>Features </a:t>
            </a:r>
            <a:r>
              <a:rPr lang="en-US"/>
              <a:t>are often very </a:t>
            </a:r>
            <a:r>
              <a:rPr lang="en-US" dirty="0"/>
              <a:t>low level (e.g., raw transactions vs credit scores)</a:t>
            </a:r>
          </a:p>
          <a:p>
            <a:r>
              <a:rPr lang="en-US" dirty="0"/>
              <a:t>Models are very large and cannot fit on a single computer or a single disk</a:t>
            </a:r>
          </a:p>
        </p:txBody>
      </p:sp>
    </p:spTree>
    <p:extLst>
      <p:ext uri="{BB962C8B-B14F-4D97-AF65-F5344CB8AC3E}">
        <p14:creationId xmlns:p14="http://schemas.microsoft.com/office/powerpoint/2010/main" val="82345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9B35-CC01-4D1E-81A5-DA61501E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E1A93-7D7C-448B-B83B-39D1F14C3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forget to fill out the attendance spreadsheet.</a:t>
            </a:r>
          </a:p>
          <a:p>
            <a:r>
              <a:rPr lang="en-US" dirty="0"/>
              <a:t>Add a “P” indicating you are present for the class.</a:t>
            </a:r>
          </a:p>
          <a:p>
            <a:r>
              <a:rPr lang="en-US" dirty="0"/>
              <a:t>Attendance spreadsheet can be found at the following link: </a:t>
            </a:r>
            <a:r>
              <a:rPr lang="en-US" dirty="0">
                <a:hlinkClick r:id="rId2"/>
              </a:rPr>
              <a:t>https://docs.google.com/spreadsheets/d/1G5tiqXQn9mwyubWdINtPI_QONXH1_2U8oYikksgWlss/edit?usp</a:t>
            </a:r>
            <a:r>
              <a:rPr lang="en-US">
                <a:hlinkClick r:id="rId2"/>
              </a:rPr>
              <a:t>=sharing</a:t>
            </a:r>
            <a:r>
              <a:rPr lang="en-US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55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2659"/>
          </a:xfrm>
        </p:spPr>
        <p:txBody>
          <a:bodyPr>
            <a:normAutofit/>
          </a:bodyPr>
          <a:lstStyle/>
          <a:p>
            <a:r>
              <a:rPr lang="en-US" dirty="0"/>
              <a:t>Willard Williamson, Adjunct Professor, </a:t>
            </a:r>
            <a:r>
              <a:rPr lang="en-US" dirty="0" err="1"/>
              <a:t>iSchool</a:t>
            </a:r>
            <a:endParaRPr lang="en-US" dirty="0"/>
          </a:p>
          <a:p>
            <a:r>
              <a:rPr lang="en-US" dirty="0"/>
              <a:t>Education:</a:t>
            </a:r>
          </a:p>
          <a:p>
            <a:pPr lvl="1"/>
            <a:r>
              <a:rPr lang="en-US" dirty="0"/>
              <a:t>Master of Liberal Arts (ALM), Software Engineering, Harvard Extension School</a:t>
            </a:r>
          </a:p>
          <a:p>
            <a:pPr lvl="1"/>
            <a:r>
              <a:rPr lang="en-US" dirty="0"/>
              <a:t>Advanced Graduate Certificate in Data Science, Harvard Extension School</a:t>
            </a:r>
          </a:p>
          <a:p>
            <a:pPr lvl="1"/>
            <a:r>
              <a:rPr lang="en-US" dirty="0"/>
              <a:t>Bachelor of Science, Computer Engineering Technology, Rochester institute of Technology</a:t>
            </a:r>
          </a:p>
          <a:p>
            <a:r>
              <a:rPr lang="en-US" dirty="0"/>
              <a:t>Professional</a:t>
            </a:r>
          </a:p>
          <a:p>
            <a:pPr lvl="1"/>
            <a:r>
              <a:rPr lang="en-US" dirty="0"/>
              <a:t>Software Engineer at Lockheed for 20 years</a:t>
            </a:r>
          </a:p>
          <a:p>
            <a:pPr lvl="1"/>
            <a:r>
              <a:rPr lang="en-US" dirty="0"/>
              <a:t>Retired from Lockheed</a:t>
            </a:r>
          </a:p>
          <a:p>
            <a:pPr lvl="1"/>
            <a:r>
              <a:rPr lang="en-US" dirty="0"/>
              <a:t>Currently working as a Software Engineering Contractor at Lockheed</a:t>
            </a:r>
          </a:p>
        </p:txBody>
      </p:sp>
    </p:spTree>
    <p:extLst>
      <p:ext uri="{BB962C8B-B14F-4D97-AF65-F5344CB8AC3E}">
        <p14:creationId xmlns:p14="http://schemas.microsoft.com/office/powerpoint/2010/main" val="27147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C440-1977-42AB-91B2-D84EB977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BEFF5-F7EF-41D6-BC7D-CF545F6B1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Born and raised in Syracuse NY</a:t>
            </a:r>
          </a:p>
          <a:p>
            <a:r>
              <a:rPr lang="en-US" sz="3200" dirty="0"/>
              <a:t>Previously worked applied data science submarine electronic warfare at Lockheed</a:t>
            </a:r>
          </a:p>
          <a:p>
            <a:r>
              <a:rPr lang="en-US" sz="3200" dirty="0"/>
              <a:t>Extensive experience in Radar software: Signal processing, target detection, systems programming, distributed systems</a:t>
            </a:r>
          </a:p>
          <a:p>
            <a:r>
              <a:rPr lang="en-US" sz="3200" dirty="0"/>
              <a:t>Traveled all over the world working on Radar Systems</a:t>
            </a:r>
          </a:p>
        </p:txBody>
      </p:sp>
    </p:spTree>
    <p:extLst>
      <p:ext uri="{BB962C8B-B14F-4D97-AF65-F5344CB8AC3E}">
        <p14:creationId xmlns:p14="http://schemas.microsoft.com/office/powerpoint/2010/main" val="109612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1FA66-C46F-4B7B-89A7-AAB72B249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Faculty Assistant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BBF44-93E8-462A-BE0D-DA4F40860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Shubham Sharma</a:t>
            </a:r>
          </a:p>
          <a:p>
            <a:r>
              <a:rPr lang="en-US" sz="3600" dirty="0"/>
              <a:t>Office Hours:  To Be Announced on blackboard</a:t>
            </a:r>
          </a:p>
          <a:p>
            <a:r>
              <a:rPr lang="en-US" sz="3600" dirty="0"/>
              <a:t>Shubham will send an email to the class if office hours will be cancelled or if there is a time change.  Cancellation emails will be sent as far in advance as possible.</a:t>
            </a:r>
          </a:p>
        </p:txBody>
      </p:sp>
    </p:spTree>
    <p:extLst>
      <p:ext uri="{BB962C8B-B14F-4D97-AF65-F5344CB8AC3E}">
        <p14:creationId xmlns:p14="http://schemas.microsoft.com/office/powerpoint/2010/main" val="3906191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1E51C-0A4C-4A38-9CC9-4AF5AF78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67CA-A8C4-4542-B5DA-510C90718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Provide a high-quality learning environment</a:t>
            </a:r>
          </a:p>
          <a:p>
            <a:r>
              <a:rPr lang="en-US" sz="3600" dirty="0"/>
              <a:t>Laid back course atmosphere</a:t>
            </a:r>
          </a:p>
          <a:p>
            <a:pPr lvl="1"/>
            <a:r>
              <a:rPr lang="en-US" sz="3200" dirty="0"/>
              <a:t>It is okay to join late / leave early - though we prefer that you are here on time and for the whole class.</a:t>
            </a:r>
          </a:p>
          <a:p>
            <a:pPr lvl="1"/>
            <a:r>
              <a:rPr lang="en-US" sz="3200" dirty="0"/>
              <a:t>You are responsible for filling in the attendance sheet if you come late or leave early.</a:t>
            </a:r>
          </a:p>
          <a:p>
            <a:pPr lvl="1"/>
            <a:r>
              <a:rPr lang="en-US" sz="3200" dirty="0"/>
              <a:t>Eating / drinking during class is fine.</a:t>
            </a:r>
          </a:p>
          <a:p>
            <a:pPr lvl="1"/>
            <a:r>
              <a:rPr lang="en-US" sz="3200" dirty="0"/>
              <a:t>Always okay to ask questions.</a:t>
            </a:r>
          </a:p>
          <a:p>
            <a:pPr lvl="1"/>
            <a:r>
              <a:rPr lang="en-US" sz="3200" dirty="0"/>
              <a:t>This is an in-person class and you are expected to show up for class.</a:t>
            </a:r>
          </a:p>
        </p:txBody>
      </p:sp>
    </p:spTree>
    <p:extLst>
      <p:ext uri="{BB962C8B-B14F-4D97-AF65-F5344CB8AC3E}">
        <p14:creationId xmlns:p14="http://schemas.microsoft.com/office/powerpoint/2010/main" val="89265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F361-8834-41C2-B150-CC104951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DC8A9-2761-459E-BE73-4ED31B373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Syllabus Overview</a:t>
            </a:r>
          </a:p>
          <a:p>
            <a:r>
              <a:rPr lang="en-US"/>
              <a:t>Data science vs. </a:t>
            </a:r>
            <a:r>
              <a:rPr lang="en-US" dirty="0"/>
              <a:t>big data</a:t>
            </a:r>
          </a:p>
          <a:p>
            <a:r>
              <a:rPr lang="en-US" dirty="0"/>
              <a:t>About the course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6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B6EF-60F1-4BCB-9CA5-2FC49ACB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27AF7-C35F-4D28-9266-98C9E8EDEA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Syllabus Review</a:t>
            </a:r>
          </a:p>
        </p:txBody>
      </p:sp>
    </p:spTree>
    <p:extLst>
      <p:ext uri="{BB962C8B-B14F-4D97-AF65-F5344CB8AC3E}">
        <p14:creationId xmlns:p14="http://schemas.microsoft.com/office/powerpoint/2010/main" val="531332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About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2357"/>
            <a:ext cx="10515600" cy="4648727"/>
          </a:xfrm>
        </p:spPr>
        <p:txBody>
          <a:bodyPr>
            <a:normAutofit/>
          </a:bodyPr>
          <a:lstStyle/>
          <a:p>
            <a:pPr lvl="0" fontAlgn="ctr">
              <a:defRPr/>
            </a:pPr>
            <a:r>
              <a:rPr lang="en-US" dirty="0"/>
              <a:t>1/4 of the course covers </a:t>
            </a:r>
            <a:r>
              <a:rPr lang="en-US" b="1" dirty="0"/>
              <a:t>prerequisite skills </a:t>
            </a:r>
            <a:r>
              <a:rPr lang="en-US" dirty="0"/>
              <a:t>required for big data analytics</a:t>
            </a:r>
          </a:p>
          <a:p>
            <a:pPr lvl="1" fontAlgn="ctr">
              <a:defRPr/>
            </a:pPr>
            <a:r>
              <a:rPr lang="en-US" dirty="0"/>
              <a:t>Python programming, understanding machine learning</a:t>
            </a:r>
          </a:p>
          <a:p>
            <a:pPr fontAlgn="ctr">
              <a:defRPr/>
            </a:pPr>
            <a:r>
              <a:rPr lang="en-US" dirty="0"/>
              <a:t>1/4 of the course covers </a:t>
            </a:r>
            <a:r>
              <a:rPr lang="en-US" b="1" dirty="0"/>
              <a:t>Spark and Hadoop</a:t>
            </a:r>
            <a:r>
              <a:rPr lang="en-US" dirty="0"/>
              <a:t>, providing skills required to perform big data analytics.</a:t>
            </a:r>
          </a:p>
          <a:p>
            <a:pPr fontAlgn="ctr">
              <a:defRPr/>
            </a:pPr>
            <a:r>
              <a:rPr lang="en-US" dirty="0"/>
              <a:t>1/4 of the course consists of </a:t>
            </a:r>
            <a:r>
              <a:rPr lang="en-US" b="1" dirty="0"/>
              <a:t>case studies</a:t>
            </a:r>
            <a:r>
              <a:rPr lang="en-US" dirty="0"/>
              <a:t>, where you apply your skills and knowledge to real-world applications.</a:t>
            </a:r>
          </a:p>
          <a:p>
            <a:pPr fontAlgn="ctr">
              <a:defRPr/>
            </a:pPr>
            <a:r>
              <a:rPr lang="en-US" dirty="0"/>
              <a:t>1/4 of the course consists of a </a:t>
            </a:r>
            <a:r>
              <a:rPr lang="en-US" b="1" dirty="0"/>
              <a:t>project</a:t>
            </a:r>
            <a:r>
              <a:rPr lang="en-US" dirty="0"/>
              <a:t>, where you work in groups in a real-world application</a:t>
            </a:r>
          </a:p>
          <a:p>
            <a:pPr fontAlgn="ctr">
              <a:defRPr/>
            </a:pPr>
            <a:r>
              <a:rPr lang="en-US" dirty="0"/>
              <a:t>Blackboard final exam covering high level course concepts</a:t>
            </a:r>
          </a:p>
          <a:p>
            <a:pPr font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05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728</Words>
  <Application>Microsoft Office PowerPoint</Application>
  <PresentationFormat>Widescreen</PresentationFormat>
  <Paragraphs>87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IST718 Advanced Information Analytics Course Introduction </vt:lpstr>
      <vt:lpstr>Attendance</vt:lpstr>
      <vt:lpstr>About me</vt:lpstr>
      <vt:lpstr>About Me</vt:lpstr>
      <vt:lpstr>Faculty Assistant Introduction</vt:lpstr>
      <vt:lpstr>In class rules</vt:lpstr>
      <vt:lpstr>Course Overview</vt:lpstr>
      <vt:lpstr>Syllabus Overview</vt:lpstr>
      <vt:lpstr>About the course</vt:lpstr>
      <vt:lpstr>Course roadmap</vt:lpstr>
      <vt:lpstr>What is data science?</vt:lpstr>
      <vt:lpstr>What is Big Data?</vt:lpstr>
      <vt:lpstr>Classic Data Science vs. Big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IST718 Advanced Information Analytics Course Introduction </dc:title>
  <dc:creator>Willard E Williamson</dc:creator>
  <cp:lastModifiedBy>Willard E Williamson</cp:lastModifiedBy>
  <cp:revision>26</cp:revision>
  <dcterms:created xsi:type="dcterms:W3CDTF">2020-08-20T00:27:03Z</dcterms:created>
  <dcterms:modified xsi:type="dcterms:W3CDTF">2022-08-30T20:16:27Z</dcterms:modified>
</cp:coreProperties>
</file>