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41" r:id="rId3"/>
    <p:sldId id="433" r:id="rId4"/>
    <p:sldId id="444" r:id="rId5"/>
    <p:sldId id="339" r:id="rId6"/>
    <p:sldId id="443" r:id="rId7"/>
    <p:sldId id="4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B06B-FE0F-4947-AF43-701C2AE8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2BA81-F5B6-4BB2-B890-4E7E0ACB3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5797-D58F-4C15-B021-C17C4ABD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DB86-AC30-4CDD-9E93-B94FB66F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F27D-3188-47FA-81AC-1AC5E198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7777-A071-4B72-BEC7-D5AEB0E8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CB6E8-EAB5-4FF6-95D6-38287E916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4EFC-9839-4E93-8D98-AE96348D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30E8-3165-4832-8017-ECC63C27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1EE5-6B49-4045-8951-D1C20641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5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E6242-EE7E-4E5A-8C98-0E4FB9D14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C302B-9D1C-41E8-B6BF-36E2FDF67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843-CD1C-4BBD-86EA-4D035AC5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34E93-EF6A-4F02-BD2D-34D327C0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4315-DD39-4742-8034-CC18C26B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6A05-1258-4352-B141-D6E61226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4D18-64BF-406D-9EB0-2A6CBE723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24D6-7A63-40FB-B466-3E5DCAFC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A2A75-D13F-43C4-A62C-2DB28CA3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D576-C8FF-4524-B012-E6B218A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5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ED04-FE7D-4511-ACA5-B27C9321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825D1-6569-45C3-8F9C-DAA2F451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0F84-5FB5-4F31-9895-560075AF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373A7-97A8-4F86-B359-C2E52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E2FE-8B19-4BB2-8ABB-EBCFC78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4C5D-9912-4EEC-BBE8-A016984A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4FE-A292-48EF-889B-58EC6B35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BB9BF-3565-422E-88BA-928A4EE57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E203-FB14-490F-B86E-CF732A2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E97FD-4604-415C-A94F-4D29F61C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6097-31F9-43C9-BCD7-CE382943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A165-93D9-4485-BA01-64A320AE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4BD0C-D6D8-4D07-81ED-32406CCD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79399-6CA8-4C2E-893A-B1BF7AEE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2115F-272D-438A-BC13-D89D6577B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E3689-C877-427E-BAB6-F440B7A34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F44D6-C39E-4B7A-96CD-EE8CAAA7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45162-081D-4DB8-9727-70EB22EA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A21B3-DCB0-4E00-97D9-453CCAA6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0807-EBE2-40AE-A22D-B44E1A01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7BE4D-CE97-4FE7-8D0A-CCEE0CF9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90E0-918D-4E20-81AF-295797D1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A9F6B-8634-4651-A54D-FC5EF96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B1CA5-E79A-4202-9D37-3701FF68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600E-8D6B-4A17-81AF-6501C52B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FE23B-FBB7-49D6-AEC7-6401CC62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D2AB-6BBB-45D0-A2A5-68F78AB2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8E1B-3A50-4CDF-93E0-F3224CD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63A92-B974-46CF-8AF7-380AB167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8F4F8-A01E-45D8-B152-4E86BEA6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43BB3-5F29-46E4-B2BE-6F5C4673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BADED-AB56-48A6-B662-3A34902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D274-4B63-4EE2-AFD2-BD8FE4DD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9D99B-8252-4A01-B4BC-082D53BC5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8EAB-3D2F-4090-883B-36895DFDA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42128-3210-47B9-83DB-16E2AC8B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5CBC3-5993-4D8B-AEF9-A0B6EFFA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C230B-9B68-4081-A9E6-584A4BA0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34377-5BCE-4C25-8F68-A22EB265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B5686-CB53-4AAA-A20A-BBA8DF7A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6398-B2F4-4524-BA14-C7402A733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374A-745A-484C-AE27-1E905D1471A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C1C3-09EF-44EB-9B6C-B0D54B99F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D1CB-645B-4E94-8EE3-EA9EAAE1D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IST718</a:t>
            </a:r>
            <a:br>
              <a:rPr lang="en-US" dirty="0"/>
            </a:br>
            <a:r>
              <a:rPr lang="en-US" dirty="0"/>
              <a:t>Big Data Analytics</a:t>
            </a:r>
            <a:br>
              <a:rPr lang="en-US" dirty="0"/>
            </a:br>
            <a:r>
              <a:rPr lang="en-US" dirty="0"/>
              <a:t>Process and </a:t>
            </a:r>
            <a:r>
              <a:rPr lang="en-US"/>
              <a:t>Being Professional </a:t>
            </a:r>
            <a:r>
              <a:rPr lang="en-US" dirty="0"/>
              <a:t>Lecture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2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63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D43A-13D9-42F8-9BB2-24B9C36A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0A14-3261-4257-8F33-9202D489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Professionals follow a process to produce high quality software</a:t>
            </a:r>
          </a:p>
          <a:p>
            <a:r>
              <a:rPr lang="en-US" dirty="0"/>
              <a:t>The process provides the following benefits: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Repeatability</a:t>
            </a:r>
          </a:p>
          <a:p>
            <a:pPr lvl="1"/>
            <a:r>
              <a:rPr lang="en-US" dirty="0"/>
              <a:t>High quality results</a:t>
            </a:r>
          </a:p>
          <a:p>
            <a:pPr lvl="1"/>
            <a:r>
              <a:rPr lang="en-US" dirty="0"/>
              <a:t>Minimizes errors</a:t>
            </a:r>
          </a:p>
          <a:p>
            <a:pPr lvl="1"/>
            <a:r>
              <a:rPr lang="en-US" dirty="0"/>
              <a:t>Maximizes efficiency</a:t>
            </a:r>
          </a:p>
          <a:p>
            <a:r>
              <a:rPr lang="en-US" dirty="0"/>
              <a:t>This slide deck highlights common errors for which we deduct homework points.</a:t>
            </a:r>
          </a:p>
          <a:p>
            <a:r>
              <a:rPr lang="en-US" dirty="0"/>
              <a:t>We present a simple process which will eliminate these errors and help you maximize your grade.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E6D4-B4E6-4DD5-A1E4-36AAF245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mistake: Runtime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3BCA-0179-4006-ACA0-89EFDC138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Currently, Google </a:t>
            </a:r>
            <a:r>
              <a:rPr lang="en-US" b="1" dirty="0" err="1"/>
              <a:t>Colab</a:t>
            </a:r>
            <a:r>
              <a:rPr lang="en-US" b="1" dirty="0"/>
              <a:t> is the only officially sanctioned way of running spark for this class.</a:t>
            </a:r>
          </a:p>
          <a:p>
            <a:r>
              <a:rPr lang="en-US" b="1" dirty="0"/>
              <a:t>All assignments must run error free in the official class runtime environment.</a:t>
            </a:r>
          </a:p>
          <a:p>
            <a:r>
              <a:rPr lang="en-US" b="1" dirty="0"/>
              <a:t>We deduct a minimum of 50% of the total possible points for any question for runtime errors.  </a:t>
            </a:r>
          </a:p>
          <a:p>
            <a:r>
              <a:rPr lang="en-US" b="1" dirty="0"/>
              <a:t>Due to the large class sizes this semester, it is likely we will deduct full credit on all problems that have runtime errors.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792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EB3F-D7EE-436F-A181-AA0F18ED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minimize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9867-47C8-4B11-8F98-DA11AE5E1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common mistakes for which students lose points</a:t>
            </a:r>
          </a:p>
          <a:p>
            <a:r>
              <a:rPr lang="en-US" dirty="0"/>
              <a:t>As a professional software engineer, its surprising to me that students make the same mistakes multiple times.  For example, the same students will turn in assignments with runtime errors multiple times.</a:t>
            </a:r>
          </a:p>
          <a:p>
            <a:r>
              <a:rPr lang="en-US" dirty="0"/>
              <a:t>A professional would never allow this type of low-quality work.</a:t>
            </a:r>
          </a:p>
          <a:p>
            <a:r>
              <a:rPr lang="en-US" dirty="0"/>
              <a:t>A professional would develop a process to guarantee high quality.</a:t>
            </a:r>
          </a:p>
          <a:p>
            <a:r>
              <a:rPr lang="en-US" b="1" dirty="0"/>
              <a:t>It is recommended to follow the following procedure for ALL submissions in IST-718</a:t>
            </a:r>
          </a:p>
        </p:txBody>
      </p:sp>
    </p:spTree>
    <p:extLst>
      <p:ext uri="{BB962C8B-B14F-4D97-AF65-F5344CB8AC3E}">
        <p14:creationId xmlns:p14="http://schemas.microsoft.com/office/powerpoint/2010/main" val="306103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EC74-5CC2-4628-BBF1-1BD653EA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Process To Improve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71B7-1B20-437C-8503-6F15C8CE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assignment instructions in their entirety.  Follow all instructions.</a:t>
            </a:r>
          </a:p>
          <a:p>
            <a:r>
              <a:rPr lang="en-US" dirty="0"/>
              <a:t>Verify you answered all questions in the assignment.</a:t>
            </a:r>
          </a:p>
          <a:p>
            <a:r>
              <a:rPr lang="en-US" dirty="0"/>
              <a:t>Verify you answered the questions which were asked.  Sometimes students provide answers to questions which were not asked.  If you don’t answer the question asked, points will be deducted.</a:t>
            </a:r>
          </a:p>
          <a:p>
            <a:r>
              <a:rPr lang="en-US" dirty="0"/>
              <a:t>Verify there are no repo file name changes, no repo file additions, no repo file deletions</a:t>
            </a:r>
          </a:p>
          <a:p>
            <a:r>
              <a:rPr lang="en-US" dirty="0"/>
              <a:t>Verify no changed or deleted grading cells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8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34D5-7852-4400-9F0D-1DA9CFB4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Process To Improve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7D60-D907-4C96-92A0-F10642F9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that the notebook runs on a newly started kernel without errors on </a:t>
            </a:r>
            <a:r>
              <a:rPr lang="en-US" b="1" dirty="0">
                <a:solidFill>
                  <a:srgbClr val="FF0000"/>
                </a:solidFill>
              </a:rPr>
              <a:t>Google </a:t>
            </a:r>
            <a:r>
              <a:rPr lang="en-US" b="1">
                <a:solidFill>
                  <a:srgbClr val="FF0000"/>
                </a:solidFill>
              </a:rPr>
              <a:t>Colab</a:t>
            </a:r>
            <a:r>
              <a:rPr lang="en-US"/>
              <a:t>.  </a:t>
            </a:r>
            <a:r>
              <a:rPr lang="en-US" dirty="0"/>
              <a:t>In software engineering, this is known as a “smoke test”.</a:t>
            </a:r>
          </a:p>
          <a:p>
            <a:r>
              <a:rPr lang="en-US" dirty="0"/>
              <a:t>Prior to submitting your assignment, use the </a:t>
            </a:r>
            <a:r>
              <a:rPr lang="en-US" b="1" dirty="0"/>
              <a:t>runtime -&gt; restart and run all</a:t>
            </a:r>
            <a:r>
              <a:rPr lang="en-US" dirty="0"/>
              <a:t> Google </a:t>
            </a:r>
            <a:r>
              <a:rPr lang="en-US" dirty="0" err="1"/>
              <a:t>Colab</a:t>
            </a:r>
            <a:r>
              <a:rPr lang="en-US" dirty="0"/>
              <a:t> command to test that your assignment doesn’t have any runtime errors and that the results produced are the expected results.</a:t>
            </a:r>
          </a:p>
          <a:p>
            <a:r>
              <a:rPr lang="en-US" dirty="0"/>
              <a:t>Verify your submission commit is viewable on </a:t>
            </a:r>
            <a:r>
              <a:rPr lang="en-US" dirty="0" err="1"/>
              <a:t>github</a:t>
            </a:r>
            <a:r>
              <a:rPr lang="en-US" dirty="0"/>
              <a:t> by checking the commit message and date as outlined in the </a:t>
            </a:r>
            <a:r>
              <a:rPr lang="en-US" dirty="0" err="1"/>
              <a:t>github</a:t>
            </a:r>
            <a:r>
              <a:rPr lang="en-US" dirty="0"/>
              <a:t> lecture slides.  </a:t>
            </a:r>
          </a:p>
        </p:txBody>
      </p:sp>
    </p:spTree>
    <p:extLst>
      <p:ext uri="{BB962C8B-B14F-4D97-AF65-F5344CB8AC3E}">
        <p14:creationId xmlns:p14="http://schemas.microsoft.com/office/powerpoint/2010/main" val="225697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BE5F-3552-A3F1-E92E-39A35A86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5663-DE70-D61B-6623-359A751C4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colab</a:t>
            </a:r>
            <a:r>
              <a:rPr lang="en-US" dirty="0"/>
              <a:t>, demonstrate why it’s important to restart and run all prior to </a:t>
            </a:r>
            <a:r>
              <a:rPr lang="en-US"/>
              <a:t>a submission.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4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442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IST718 Big Data Analytics Process and Being Professional Lecture</vt:lpstr>
      <vt:lpstr>Overview</vt:lpstr>
      <vt:lpstr>Most common mistake: Runtime Errors</vt:lpstr>
      <vt:lpstr>How to minimize mistakes</vt:lpstr>
      <vt:lpstr>Proposed Process To Improve Quality</vt:lpstr>
      <vt:lpstr>Proposed Process To Improve Quality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IST718 Big Data Analytics Github Lecture</dc:title>
  <dc:creator>Willard E Williamson</dc:creator>
  <cp:lastModifiedBy>Willard E Williamson</cp:lastModifiedBy>
  <cp:revision>39</cp:revision>
  <dcterms:created xsi:type="dcterms:W3CDTF">2020-08-20T02:59:21Z</dcterms:created>
  <dcterms:modified xsi:type="dcterms:W3CDTF">2022-08-30T20:09:02Z</dcterms:modified>
</cp:coreProperties>
</file>