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329" r:id="rId2"/>
    <p:sldId id="480" r:id="rId3"/>
    <p:sldId id="293" r:id="rId4"/>
    <p:sldId id="343" r:id="rId5"/>
    <p:sldId id="424" r:id="rId6"/>
    <p:sldId id="425" r:id="rId7"/>
    <p:sldId id="498" r:id="rId8"/>
    <p:sldId id="426" r:id="rId9"/>
    <p:sldId id="427" r:id="rId10"/>
    <p:sldId id="499" r:id="rId11"/>
    <p:sldId id="500" r:id="rId12"/>
    <p:sldId id="506" r:id="rId13"/>
    <p:sldId id="504" r:id="rId14"/>
    <p:sldId id="528" r:id="rId15"/>
    <p:sldId id="536" r:id="rId16"/>
    <p:sldId id="537" r:id="rId17"/>
    <p:sldId id="437" r:id="rId18"/>
    <p:sldId id="439" r:id="rId19"/>
    <p:sldId id="507" r:id="rId20"/>
    <p:sldId id="509" r:id="rId21"/>
    <p:sldId id="508" r:id="rId22"/>
    <p:sldId id="511" r:id="rId23"/>
    <p:sldId id="510" r:id="rId24"/>
    <p:sldId id="440" r:id="rId25"/>
    <p:sldId id="441" r:id="rId26"/>
    <p:sldId id="512" r:id="rId27"/>
    <p:sldId id="513" r:id="rId28"/>
    <p:sldId id="532" r:id="rId29"/>
    <p:sldId id="442" r:id="rId30"/>
    <p:sldId id="443" r:id="rId31"/>
    <p:sldId id="533" r:id="rId32"/>
    <p:sldId id="514" r:id="rId33"/>
    <p:sldId id="534" r:id="rId34"/>
    <p:sldId id="525" r:id="rId35"/>
    <p:sldId id="517" r:id="rId36"/>
    <p:sldId id="515" r:id="rId37"/>
    <p:sldId id="531" r:id="rId38"/>
    <p:sldId id="438" r:id="rId39"/>
    <p:sldId id="539" r:id="rId40"/>
    <p:sldId id="519" r:id="rId41"/>
    <p:sldId id="522" r:id="rId42"/>
    <p:sldId id="524" r:id="rId43"/>
    <p:sldId id="538" r:id="rId44"/>
    <p:sldId id="529" r:id="rId45"/>
    <p:sldId id="535" r:id="rId46"/>
    <p:sldId id="540" r:id="rId47"/>
    <p:sldId id="526" r:id="rId48"/>
    <p:sldId id="527" r:id="rId49"/>
    <p:sldId id="541" r:id="rId5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5" autoAdjust="0"/>
    <p:restoredTop sz="96761" autoAdjust="0"/>
  </p:normalViewPr>
  <p:slideViewPr>
    <p:cSldViewPr snapToGrid="0">
      <p:cViewPr varScale="1">
        <p:scale>
          <a:sx n="126" d="100"/>
          <a:sy n="126" d="100"/>
        </p:scale>
        <p:origin x="162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205BF5B-D82A-994A-99F5-1B7AD0451B0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1B282F-56FE-AA46-A4DA-A98E821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32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B2D99DD-B947-4412-96CF-257DE40EF81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1C8CD41-0683-4027-9B0C-EAEB536C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67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problems with analyzing</a:t>
            </a:r>
            <a:r>
              <a:rPr lang="en-US" baseline="0" dirty="0"/>
              <a:t> this dataset?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8CD41-0683-4027-9B0C-EAEB536C1E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06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8CD41-0683-4027-9B0C-EAEB536C1E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6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8CD41-0683-4027-9B0C-EAEB536C1E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99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8CD41-0683-4027-9B0C-EAEB536C1E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77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E3F-EF61-407B-9DB1-51F59B95201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B486-7325-4EC6-BA25-B5378175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E3F-EF61-407B-9DB1-51F59B95201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B486-7325-4EC6-BA25-B5378175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8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E3F-EF61-407B-9DB1-51F59B95201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B486-7325-4EC6-BA25-B5378175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10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,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01245" y="568029"/>
            <a:ext cx="10972800" cy="392415"/>
          </a:xfrm>
          <a:prstGeom prst="rect">
            <a:avLst/>
          </a:prstGeom>
          <a:noFill/>
          <a:effectLst/>
        </p:spPr>
        <p:txBody>
          <a:bodyPr wrap="square" lIns="0" tIns="0" rIns="0" bIns="0" anchor="ctr" anchorCtr="0">
            <a:spAutoFit/>
          </a:bodyPr>
          <a:lstStyle>
            <a:lvl1pPr marL="0" indent="0" algn="l" defTabSz="454007">
              <a:lnSpc>
                <a:spcPct val="85000"/>
              </a:lnSpc>
              <a:spcAft>
                <a:spcPts val="0"/>
              </a:spcAft>
              <a:tabLst/>
              <a:defRPr sz="3000" b="1" baseline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01245" y="1920876"/>
            <a:ext cx="10972800" cy="664284"/>
          </a:xfrm>
          <a:prstGeom prst="rect">
            <a:avLst/>
          </a:prstGeom>
        </p:spPr>
        <p:txBody>
          <a:bodyPr lIns="0" tIns="0" bIns="0">
            <a:spAutoFit/>
          </a:bodyPr>
          <a:lstStyle>
            <a:lvl1pPr marL="342886" indent="-342886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SzPct val="75000"/>
              <a:buFont typeface="Wingdings 2" pitchFamily="18" charset="2"/>
              <a:buChar char="Ã"/>
              <a:defRPr sz="2333"/>
            </a:lvl1pPr>
            <a:lvl2pPr>
              <a:lnSpc>
                <a:spcPct val="90000"/>
              </a:lnSpc>
              <a:spcBef>
                <a:spcPts val="500"/>
              </a:spcBef>
              <a:defRPr sz="2000"/>
            </a:lvl2pPr>
            <a:lvl3pPr>
              <a:defRPr sz="2333"/>
            </a:lvl3pPr>
            <a:lvl4pPr>
              <a:defRPr sz="2333"/>
            </a:lvl4pPr>
            <a:lvl5pPr>
              <a:defRPr sz="2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01245" y="1443496"/>
            <a:ext cx="10972800" cy="366254"/>
          </a:xfrm>
        </p:spPr>
        <p:txBody>
          <a:bodyPr tIns="0" bIns="0" anchor="b" anchorCtr="0">
            <a:spAutoFit/>
          </a:bodyPr>
          <a:lstStyle>
            <a:lvl1pPr marL="0" indent="0">
              <a:lnSpc>
                <a:spcPct val="85000"/>
              </a:lnSpc>
              <a:spcBef>
                <a:spcPts val="1000"/>
              </a:spcBef>
              <a:buNone/>
              <a:defRPr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073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E3F-EF61-407B-9DB1-51F59B95201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B486-7325-4EC6-BA25-B5378175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0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E3F-EF61-407B-9DB1-51F59B95201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B486-7325-4EC6-BA25-B5378175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3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E3F-EF61-407B-9DB1-51F59B95201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B486-7325-4EC6-BA25-B5378175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6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E3F-EF61-407B-9DB1-51F59B95201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B486-7325-4EC6-BA25-B5378175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0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E3F-EF61-407B-9DB1-51F59B95201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B486-7325-4EC6-BA25-B5378175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E3F-EF61-407B-9DB1-51F59B95201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B486-7325-4EC6-BA25-B5378175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3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E3F-EF61-407B-9DB1-51F59B95201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B486-7325-4EC6-BA25-B5378175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0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3E3F-EF61-407B-9DB1-51F59B95201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B486-7325-4EC6-BA25-B5378175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7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33E3F-EF61-407B-9DB1-51F59B95201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6B486-7325-4EC6-BA25-B5378175C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ncc-1701-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2017/02/17/science/santiago-ramon-y-cajal-beautiful-brain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G5tiqXQn9mwyubWdINtPI_QONXH1_2U8oYikksgWlss/edit?usp=shar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stats.stackexchange.com/questions/266968/how-does-minibatch-gradient-descent-update-the-weights-for-each-example-in-a-ba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ml-classification-regression.html#multilayer-perceptron-classifier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api/python/pyspark.ml.html#pyspark.ml.classification.MultilayerPerceptronClassifier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G5tiqXQn9mwyubWdINtPI_QONXH1_2U8oYikksgWlss/edit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IST718</a:t>
            </a:r>
            <a:br>
              <a:rPr lang="en-US" dirty="0"/>
            </a:br>
            <a:r>
              <a:rPr lang="en-US" dirty="0"/>
              <a:t>Object Recognition with Deep Learning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/>
              <a:t>Willard Williamson</a:t>
            </a:r>
          </a:p>
          <a:p>
            <a:r>
              <a:rPr lang="en-US" sz="3600" dirty="0"/>
              <a:t>Adjunct Professor</a:t>
            </a:r>
          </a:p>
          <a:p>
            <a:r>
              <a:rPr lang="en-US" sz="3600" dirty="0" err="1"/>
              <a:t>iSchool</a:t>
            </a:r>
            <a:r>
              <a:rPr lang="en-US" sz="3600" dirty="0"/>
              <a:t>, Syracuse University</a:t>
            </a:r>
          </a:p>
          <a:p>
            <a:r>
              <a:rPr lang="en-US" sz="3600" dirty="0">
                <a:hlinkClick r:id="rId2"/>
              </a:rPr>
              <a:t>linkedin.com/in/ncc-1701-d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93340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A1779-F3D0-4EC6-8304-C59EC8D3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B0F32-37EB-4F2D-BA16-9B315B5E7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of neural networks dates back to the early </a:t>
            </a:r>
            <a:r>
              <a:rPr lang="en-US" b="1" dirty="0"/>
              <a:t>1940s</a:t>
            </a:r>
            <a:r>
              <a:rPr lang="en-US" dirty="0"/>
              <a:t>.</a:t>
            </a:r>
          </a:p>
          <a:p>
            <a:r>
              <a:rPr lang="en-US" dirty="0"/>
              <a:t>Emerged as one of the </a:t>
            </a:r>
            <a:r>
              <a:rPr lang="en-US" b="1" dirty="0"/>
              <a:t>key machine learning techniques</a:t>
            </a:r>
            <a:r>
              <a:rPr lang="en-US" dirty="0"/>
              <a:t>.</a:t>
            </a:r>
          </a:p>
          <a:p>
            <a:r>
              <a:rPr lang="en-US" dirty="0"/>
              <a:t>Gained in popularity due to </a:t>
            </a:r>
            <a:r>
              <a:rPr lang="en-US" b="1" dirty="0"/>
              <a:t>advancements in computer hardware </a:t>
            </a:r>
            <a:r>
              <a:rPr lang="en-US" dirty="0"/>
              <a:t>and software which have made algorithms run more efficient.</a:t>
            </a:r>
          </a:p>
          <a:p>
            <a:r>
              <a:rPr lang="en-US" dirty="0"/>
              <a:t>Example:  Introduction of graphics processing units like </a:t>
            </a:r>
            <a:r>
              <a:rPr lang="en-US" b="1" dirty="0"/>
              <a:t>Nvidia</a:t>
            </a:r>
            <a:r>
              <a:rPr lang="en-US" dirty="0"/>
              <a:t> video cards has greatly improved the performance of computing GPU algorithms.</a:t>
            </a:r>
          </a:p>
        </p:txBody>
      </p:sp>
    </p:spTree>
    <p:extLst>
      <p:ext uri="{BB962C8B-B14F-4D97-AF65-F5344CB8AC3E}">
        <p14:creationId xmlns:p14="http://schemas.microsoft.com/office/powerpoint/2010/main" val="1404778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2B45-1353-415F-BA1F-794B5280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D90D3-1F86-4290-8F70-0EC75D804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Can do everything a normal digital computer can do</a:t>
            </a:r>
          </a:p>
          <a:p>
            <a:r>
              <a:rPr lang="en-US" dirty="0"/>
              <a:t>Can </a:t>
            </a:r>
            <a:r>
              <a:rPr lang="en-US" b="1" dirty="0"/>
              <a:t>compute any computable function</a:t>
            </a:r>
          </a:p>
          <a:p>
            <a:r>
              <a:rPr lang="en-US" dirty="0"/>
              <a:t>Especially useful for </a:t>
            </a:r>
          </a:p>
          <a:p>
            <a:pPr lvl="1"/>
            <a:r>
              <a:rPr lang="en-US" b="1" dirty="0"/>
              <a:t>Classification</a:t>
            </a:r>
          </a:p>
          <a:p>
            <a:pPr lvl="1"/>
            <a:r>
              <a:rPr lang="en-US" b="1" dirty="0"/>
              <a:t>Regression</a:t>
            </a:r>
          </a:p>
          <a:p>
            <a:pPr lvl="1"/>
            <a:r>
              <a:rPr lang="en-US" b="1" dirty="0"/>
              <a:t>Function Approximation</a:t>
            </a:r>
          </a:p>
        </p:txBody>
      </p:sp>
    </p:spTree>
    <p:extLst>
      <p:ext uri="{BB962C8B-B14F-4D97-AF65-F5344CB8AC3E}">
        <p14:creationId xmlns:p14="http://schemas.microsoft.com/office/powerpoint/2010/main" val="2887078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2231-73C0-4D3A-889A-B7868E485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Biological Neuron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C79611-E24D-4D0E-A0DB-0AB025513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6571"/>
            <a:ext cx="10422699" cy="32738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2730C2-6CBD-4504-89E8-C1CF043CE5F1}"/>
              </a:ext>
            </a:extLst>
          </p:cNvPr>
          <p:cNvSpPr txBox="1"/>
          <p:nvPr/>
        </p:nvSpPr>
        <p:spPr>
          <a:xfrm>
            <a:off x="923021" y="4855423"/>
            <a:ext cx="109991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Artificial Neural Network </a:t>
            </a:r>
            <a:r>
              <a:rPr lang="en-US" b="1" dirty="0" err="1"/>
              <a:t>perceptrons</a:t>
            </a:r>
            <a:r>
              <a:rPr lang="en-US" dirty="0"/>
              <a:t> are loosely inspired by their biological </a:t>
            </a:r>
            <a:r>
              <a:rPr lang="en-US" b="1" dirty="0"/>
              <a:t>neuron</a:t>
            </a:r>
            <a:r>
              <a:rPr lang="en-US" dirty="0"/>
              <a:t> counter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neuron is a cell that uses biochemical reactions to process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neuron’s dendritic tree is connected to thousands of neighboring 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is transmitted through the axon / dendrite synaptic gap (also called a </a:t>
            </a:r>
            <a:r>
              <a:rPr lang="en-US" b="1" dirty="0"/>
              <a:t>synapse</a:t>
            </a:r>
            <a:r>
              <a:rPr lang="en-US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received signals are summed and processed through the non-linear neuron characteristics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neuron output “fires” based on non-linear processing characteristics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7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A88D-5B93-40F1-B01A-25A31A87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Learning Algorithm &amp; Layers Hypothesis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57DCA9-BDFB-4D86-8053-454B246F4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778" y="2827526"/>
            <a:ext cx="9018443" cy="31728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2624C1-CD27-49E6-A608-6C4A8D212217}"/>
              </a:ext>
            </a:extLst>
          </p:cNvPr>
          <p:cNvSpPr txBox="1"/>
          <p:nvPr/>
        </p:nvSpPr>
        <p:spPr>
          <a:xfrm>
            <a:off x="838200" y="1315233"/>
            <a:ext cx="10172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smallest structural unit in the human brain is the neuron.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image shows many neurons connected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an image by the famous scientist Santiago Ramón y </a:t>
            </a:r>
            <a:r>
              <a:rPr lang="en-US" dirty="0" err="1"/>
              <a:t>Caja</a:t>
            </a:r>
            <a:r>
              <a:rPr lang="en-US" dirty="0"/>
              <a:t> showing interconnected neurons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EE2502-A800-4BFF-945A-4F608A601930}"/>
              </a:ext>
            </a:extLst>
          </p:cNvPr>
          <p:cNvSpPr txBox="1"/>
          <p:nvPr/>
        </p:nvSpPr>
        <p:spPr>
          <a:xfrm>
            <a:off x="1332978" y="6123543"/>
            <a:ext cx="918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https://www.nytimes.com/2017/02/17/science/santiago-ramon-y-cajal-beautiful-brain.html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9560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F09A5-4E33-4729-A9FB-06AED2E3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Biological to Artificial Neurons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7649D-C201-4B70-B88A-548864807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Artificial neurons were inspired by biological neurons.  </a:t>
            </a:r>
          </a:p>
          <a:p>
            <a:r>
              <a:rPr lang="en-US" sz="3200" dirty="0"/>
              <a:t>In reality, biological neurons and the human brain are much more complex than their artificial counterparts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23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5BE1-E1D6-4198-902A-5C55E132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60E29-4377-4C3B-A034-6DF19DB4E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6091989" cy="46910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Artificial neurons are sometimes called </a:t>
            </a:r>
            <a:r>
              <a:rPr lang="en-US" b="1" dirty="0" err="1"/>
              <a:t>perceptrons</a:t>
            </a:r>
            <a:endParaRPr lang="en-US" dirty="0"/>
          </a:p>
          <a:p>
            <a:r>
              <a:rPr lang="en-US" dirty="0"/>
              <a:t>One of the early mathematical models of a human neuron was made by </a:t>
            </a:r>
            <a:r>
              <a:rPr lang="en-US" b="1" dirty="0"/>
              <a:t>Frank Rosenblatt </a:t>
            </a:r>
            <a:r>
              <a:rPr lang="en-US" dirty="0"/>
              <a:t>and called Rosenblatt’s Perceptron with learning rules.</a:t>
            </a:r>
          </a:p>
          <a:p>
            <a:r>
              <a:rPr lang="en-US" dirty="0"/>
              <a:t>Rosenblatt “threshold” perceptron mimics a single brain neuron: It either fires or not</a:t>
            </a:r>
          </a:p>
          <a:p>
            <a:r>
              <a:rPr lang="en-US" dirty="0"/>
              <a:t>A perceptron receives multiple input signals, and if the sum of the signals exceed a threshold, it either fires or remains silent</a:t>
            </a:r>
          </a:p>
          <a:p>
            <a:r>
              <a:rPr lang="en-US" dirty="0"/>
              <a:t>In the plot to the right, theta is the decision threshold.`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46560F-4C92-49E1-943D-99E4D6070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425" y="3284340"/>
            <a:ext cx="3381375" cy="2266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CA5D03-147B-4E5E-A3F0-EAA391B6067B}"/>
              </a:ext>
            </a:extLst>
          </p:cNvPr>
          <p:cNvSpPr txBox="1"/>
          <p:nvPr/>
        </p:nvSpPr>
        <p:spPr>
          <a:xfrm>
            <a:off x="8244476" y="3059668"/>
            <a:ext cx="26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Perceptron Step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0DAA67-4D0E-4632-9E6C-3DECBEBA3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568" y="1528866"/>
            <a:ext cx="4705350" cy="16431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E30895-1936-4DCF-B454-808AA05216A8}"/>
              </a:ext>
            </a:extLst>
          </p:cNvPr>
          <p:cNvSpPr txBox="1"/>
          <p:nvPr/>
        </p:nvSpPr>
        <p:spPr>
          <a:xfrm>
            <a:off x="7944310" y="1159534"/>
            <a:ext cx="261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Perceptron Block Diagram</a:t>
            </a:r>
          </a:p>
        </p:txBody>
      </p:sp>
    </p:spTree>
    <p:extLst>
      <p:ext uri="{BB962C8B-B14F-4D97-AF65-F5344CB8AC3E}">
        <p14:creationId xmlns:p14="http://schemas.microsoft.com/office/powerpoint/2010/main" val="181753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FA369-0A69-42CD-BD7A-75CB995A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</a:t>
            </a:r>
            <a:r>
              <a:rPr lang="en-US" dirty="0" err="1"/>
              <a:t>MultiLayerPerceptron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AF4EA-7D3F-4A11-AFED-95843ADBA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4960" cy="43513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sigmoid</a:t>
            </a:r>
            <a:r>
              <a:rPr lang="en-US" dirty="0"/>
              <a:t> is similar to the </a:t>
            </a:r>
            <a:r>
              <a:rPr lang="en-US" b="1" dirty="0"/>
              <a:t>perceptron</a:t>
            </a:r>
            <a:r>
              <a:rPr lang="en-US" dirty="0"/>
              <a:t> but provides a smooth transition between no activation and activation</a:t>
            </a:r>
          </a:p>
          <a:p>
            <a:r>
              <a:rPr lang="en-US" dirty="0"/>
              <a:t>According to the spark documentation, the </a:t>
            </a:r>
            <a:r>
              <a:rPr lang="en-US" dirty="0" err="1"/>
              <a:t>MultiLayerPerceptron</a:t>
            </a:r>
            <a:r>
              <a:rPr lang="en-US" dirty="0"/>
              <a:t> class uses the sigmoid as the activation function</a:t>
            </a:r>
          </a:p>
          <a:p>
            <a:endParaRPr lang="en-US" dirty="0"/>
          </a:p>
        </p:txBody>
      </p:sp>
      <p:pic>
        <p:nvPicPr>
          <p:cNvPr id="1028" name="Picture 4" descr="Derivative of the Sigmoid function | by Arunava | Towards Data Science">
            <a:extLst>
              <a:ext uri="{FF2B5EF4-FFF2-40B4-BE49-F238E27FC236}">
                <a16:creationId xmlns:a16="http://schemas.microsoft.com/office/drawing/2014/main" id="{23F4F624-BEC3-4A51-A146-E7222CDD0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809" y="2400398"/>
            <a:ext cx="5557876" cy="255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A54DA2-0B5D-4346-821C-9F94BE1CCD06}"/>
              </a:ext>
            </a:extLst>
          </p:cNvPr>
          <p:cNvSpPr txBox="1"/>
          <p:nvPr/>
        </p:nvSpPr>
        <p:spPr>
          <a:xfrm>
            <a:off x="8101262" y="2019870"/>
            <a:ext cx="190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Sigmoid Function</a:t>
            </a:r>
          </a:p>
        </p:txBody>
      </p:sp>
    </p:spTree>
    <p:extLst>
      <p:ext uri="{BB962C8B-B14F-4D97-AF65-F5344CB8AC3E}">
        <p14:creationId xmlns:p14="http://schemas.microsoft.com/office/powerpoint/2010/main" val="254661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3970" cy="1325563"/>
          </a:xfrm>
        </p:spPr>
        <p:txBody>
          <a:bodyPr/>
          <a:lstStyle/>
          <a:p>
            <a:r>
              <a:rPr lang="en-US" dirty="0"/>
              <a:t>The general idea of artificial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7595"/>
          </a:xfrm>
        </p:spPr>
        <p:txBody>
          <a:bodyPr/>
          <a:lstStyle/>
          <a:p>
            <a:r>
              <a:rPr lang="en-US" dirty="0"/>
              <a:t>Multiple units belong to</a:t>
            </a:r>
            <a:r>
              <a:rPr lang="en-US" i="1" dirty="0"/>
              <a:t> layers</a:t>
            </a:r>
            <a:r>
              <a:rPr lang="en-US" dirty="0"/>
              <a:t> and those layers are interconnected to other layers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00" y="3080062"/>
            <a:ext cx="3708400" cy="294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866" y="3912432"/>
            <a:ext cx="1880491" cy="123575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698230" y="3507698"/>
            <a:ext cx="275819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BDB29B-F9C8-452C-8CFD-DD25650E6B1F}"/>
              </a:ext>
            </a:extLst>
          </p:cNvPr>
          <p:cNvSpPr txBox="1"/>
          <p:nvPr/>
        </p:nvSpPr>
        <p:spPr>
          <a:xfrm>
            <a:off x="1866900" y="3832860"/>
            <a:ext cx="101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Sigmoid</a:t>
            </a:r>
          </a:p>
        </p:txBody>
      </p:sp>
    </p:spTree>
    <p:extLst>
      <p:ext uri="{BB962C8B-B14F-4D97-AF65-F5344CB8AC3E}">
        <p14:creationId xmlns:p14="http://schemas.microsoft.com/office/powerpoint/2010/main" val="776479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3970" cy="1325563"/>
          </a:xfrm>
        </p:spPr>
        <p:txBody>
          <a:bodyPr/>
          <a:lstStyle/>
          <a:p>
            <a:r>
              <a:rPr lang="en-US" dirty="0"/>
              <a:t>Advantages and disadvantages of ANN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4871"/>
          </a:xfrm>
        </p:spPr>
        <p:txBody>
          <a:bodyPr>
            <a:normAutofit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Can fit complex non-linear relationships</a:t>
            </a:r>
          </a:p>
          <a:p>
            <a:pPr lvl="1"/>
            <a:r>
              <a:rPr lang="en-US" dirty="0"/>
              <a:t>Easy to try different types of layers</a:t>
            </a:r>
          </a:p>
          <a:p>
            <a:pPr lvl="1"/>
            <a:r>
              <a:rPr lang="en-US" dirty="0"/>
              <a:t>Inspired by a very effective machine (the brain!)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Hard to interpret the model, </a:t>
            </a:r>
            <a:r>
              <a:rPr lang="en-US" b="1" dirty="0"/>
              <a:t>not good for inference</a:t>
            </a:r>
          </a:p>
          <a:p>
            <a:pPr lvl="1"/>
            <a:r>
              <a:rPr lang="en-US" dirty="0"/>
              <a:t>Many parameters</a:t>
            </a:r>
          </a:p>
          <a:p>
            <a:pPr lvl="1"/>
            <a:r>
              <a:rPr lang="en-US" dirty="0"/>
              <a:t>Easy to </a:t>
            </a:r>
            <a:r>
              <a:rPr lang="en-US" b="1" dirty="0" err="1"/>
              <a:t>overfit</a:t>
            </a:r>
            <a:endParaRPr lang="en-US" b="1" dirty="0"/>
          </a:p>
          <a:p>
            <a:pPr lvl="1"/>
            <a:r>
              <a:rPr lang="en-US" dirty="0"/>
              <a:t>Needs </a:t>
            </a:r>
            <a:r>
              <a:rPr lang="en-US" i="1" dirty="0"/>
              <a:t>lots</a:t>
            </a:r>
            <a:r>
              <a:rPr lang="en-US" dirty="0"/>
              <a:t> of training data</a:t>
            </a:r>
          </a:p>
          <a:p>
            <a:pPr lvl="1"/>
            <a:r>
              <a:rPr lang="en-US" b="1" dirty="0"/>
              <a:t>Long training time</a:t>
            </a:r>
          </a:p>
        </p:txBody>
      </p:sp>
    </p:spTree>
    <p:extLst>
      <p:ext uri="{BB962C8B-B14F-4D97-AF65-F5344CB8AC3E}">
        <p14:creationId xmlns:p14="http://schemas.microsoft.com/office/powerpoint/2010/main" val="1623710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FC63-EA01-43E8-86AE-F82B5208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37143" cy="1325563"/>
          </a:xfrm>
        </p:spPr>
        <p:txBody>
          <a:bodyPr/>
          <a:lstStyle/>
          <a:p>
            <a:r>
              <a:rPr lang="en-US" dirty="0"/>
              <a:t>Neural Network Logical </a:t>
            </a:r>
            <a:br>
              <a:rPr lang="en-US" dirty="0"/>
            </a:br>
            <a:r>
              <a:rPr lang="en-US" dirty="0"/>
              <a:t>AND Function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90A211-96F3-4D20-A543-140D16021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2619" y="318053"/>
            <a:ext cx="4806424" cy="62800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94A44F-3ECC-4E64-AEDA-2A585C4B96E8}"/>
              </a:ext>
            </a:extLst>
          </p:cNvPr>
          <p:cNvSpPr txBox="1"/>
          <p:nvPr/>
        </p:nvSpPr>
        <p:spPr>
          <a:xfrm>
            <a:off x="465755" y="2397948"/>
            <a:ext cx="63820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model to the right implements a logical AND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sigmoid value at +4 is close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sigmoid value at -4 is close to 0</a:t>
            </a:r>
          </a:p>
        </p:txBody>
      </p:sp>
    </p:spTree>
    <p:extLst>
      <p:ext uri="{BB962C8B-B14F-4D97-AF65-F5344CB8AC3E}">
        <p14:creationId xmlns:p14="http://schemas.microsoft.com/office/powerpoint/2010/main" val="206871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A20-97BD-4F09-9BED-94BB7F77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BC222-2031-4633-BC50-6F9ECECB3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fill out the attendance sheet: </a:t>
            </a:r>
            <a:r>
              <a:rPr lang="en-US" dirty="0">
                <a:hlinkClick r:id="rId2"/>
              </a:rPr>
              <a:t>https://docs.google.com/spreadsheets/d/1G5tiqXQn9mwyubWdINtPI_QONXH1_2U8oYikksgWlss/edit?usp=sharing</a:t>
            </a:r>
            <a:r>
              <a:rPr lang="en-US" dirty="0"/>
              <a:t> </a:t>
            </a:r>
          </a:p>
          <a:p>
            <a:r>
              <a:rPr lang="en-US" dirty="0"/>
              <a:t>Write in a ‘1’ if you are present</a:t>
            </a:r>
          </a:p>
        </p:txBody>
      </p:sp>
    </p:spTree>
    <p:extLst>
      <p:ext uri="{BB962C8B-B14F-4D97-AF65-F5344CB8AC3E}">
        <p14:creationId xmlns:p14="http://schemas.microsoft.com/office/powerpoint/2010/main" val="2265840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4949-784C-4168-99CF-3501C253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OR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84E313-2A84-4EC9-A4DE-AE660784D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2233257"/>
            <a:ext cx="8343900" cy="396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39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43E8-F8B2-4CC4-A7BD-CC9BC29B2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NOT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E71D6-BD8C-43C2-98FB-B6D15CBD9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552825" cy="45180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AND, OR, and NOT functions can be used to build any logical function</a:t>
            </a:r>
          </a:p>
          <a:p>
            <a:r>
              <a:rPr lang="en-US" dirty="0"/>
              <a:t>At a conceptual level, our computers are just collections of AND, OR, and NOT gates</a:t>
            </a:r>
          </a:p>
          <a:p>
            <a:r>
              <a:rPr lang="en-US" dirty="0"/>
              <a:t>This evidence supports the claim that NN’s can compute any computable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3E773-FBFB-4E24-9D1F-9631C9036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5" y="2350352"/>
            <a:ext cx="7186612" cy="305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20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890B-CB6C-49AB-B59C-256FD001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BF95A-D791-46D1-9DED-C660243A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2605414"/>
            <a:ext cx="4867275" cy="32364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3 Inputs, 1 output</a:t>
            </a:r>
          </a:p>
          <a:p>
            <a:r>
              <a:rPr lang="en-US" dirty="0"/>
              <a:t>2 Hidden layers</a:t>
            </a:r>
          </a:p>
          <a:p>
            <a:r>
              <a:rPr lang="en-US" dirty="0"/>
              <a:t>The network to the right produces a single output</a:t>
            </a:r>
          </a:p>
          <a:p>
            <a:r>
              <a:rPr lang="en-US" dirty="0"/>
              <a:t>Example: Classify cat / dog</a:t>
            </a:r>
          </a:p>
          <a:p>
            <a:r>
              <a:rPr lang="en-US" dirty="0"/>
              <a:t>Example: Predict a single real value like car fuel </a:t>
            </a:r>
            <a:r>
              <a:rPr lang="en-US" dirty="0" err="1"/>
              <a:t>milage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476E3-55DF-4D10-AA02-2C5A31047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1957714"/>
            <a:ext cx="6205537" cy="361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85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89D0-EB1B-4CA6-A2CB-8863FE1F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Network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AB628C-18D6-45D3-874F-2CE175644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554" y="1359314"/>
            <a:ext cx="7228892" cy="513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61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3970" cy="1325563"/>
          </a:xfrm>
        </p:spPr>
        <p:txBody>
          <a:bodyPr/>
          <a:lstStyle/>
          <a:p>
            <a:r>
              <a:rPr lang="en-US" dirty="0"/>
              <a:t>How to train a neural network?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define a loss function and try to find weights which produce the lowest loss: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arg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min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Θ</m:t>
                        </m:r>
                      </m:lim>
                    </m:limLow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𝑙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Θ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example:</a:t>
                </a:r>
                <a:br>
                  <a:rPr lang="en-US" dirty="0"/>
                </a:br>
                <a:br>
                  <a:rPr lang="en-US" i="1" dirty="0">
                    <a:latin typeface="Cambria Math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Θ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=∑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charset="0"/>
                                  </a:rPr>
                                  <m:t>Θ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Θ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is the function represented by the entire network and theta represents the model weights we are trying to optimize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808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3970" cy="1325563"/>
          </a:xfrm>
        </p:spPr>
        <p:txBody>
          <a:bodyPr/>
          <a:lstStyle/>
          <a:p>
            <a:r>
              <a:rPr lang="en-US" dirty="0"/>
              <a:t>Optimizing the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all but the most trivial cases, the loss function is hard to optimize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arg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min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Θ</m:t>
                        </m:r>
                      </m:lim>
                    </m:limLow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𝑙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Θ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i="1" dirty="0">
                  <a:latin typeface="Cambria Math" charset="0"/>
                </a:endParaRPr>
              </a:p>
              <a:p>
                <a:r>
                  <a:rPr lang="en-US" dirty="0"/>
                  <a:t>A very effective numeric approach used to find the weights that optimize loss is </a:t>
                </a:r>
                <a:r>
                  <a:rPr lang="en-US" b="1" dirty="0"/>
                  <a:t>gradient descent </a:t>
                </a:r>
                <a:r>
                  <a:rPr lang="en-US" dirty="0"/>
                  <a:t>(to be discussed shortly)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647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838B-F852-4ED9-B0F1-70AE4928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F53B8-7331-4594-B958-1D39F50D3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</a:t>
            </a:r>
            <a:r>
              <a:rPr lang="en-US" b="1" dirty="0"/>
              <a:t>epoch</a:t>
            </a:r>
            <a:r>
              <a:rPr lang="en-US" dirty="0"/>
              <a:t> is equal to one forward pass and one back propagation of ALL the training examples in the training data set</a:t>
            </a:r>
          </a:p>
          <a:p>
            <a:r>
              <a:rPr lang="en-US" dirty="0"/>
              <a:t>A </a:t>
            </a:r>
            <a:r>
              <a:rPr lang="en-US" b="1" dirty="0"/>
              <a:t>batch</a:t>
            </a:r>
            <a:r>
              <a:rPr lang="en-US" dirty="0"/>
              <a:t> means all data in the data set.  Forward and back propagation calculations are typically made in batches.  </a:t>
            </a:r>
          </a:p>
          <a:p>
            <a:r>
              <a:rPr lang="en-US" dirty="0"/>
              <a:t>A </a:t>
            </a:r>
            <a:r>
              <a:rPr lang="en-US" b="1" dirty="0"/>
              <a:t>mini batch </a:t>
            </a:r>
            <a:r>
              <a:rPr lang="en-US" dirty="0"/>
              <a:t>is a subset of the data set.</a:t>
            </a:r>
          </a:p>
          <a:p>
            <a:r>
              <a:rPr lang="en-US" b="1" dirty="0"/>
              <a:t>Iterations</a:t>
            </a:r>
            <a:r>
              <a:rPr lang="en-US" dirty="0"/>
              <a:t> are the number of batches processed with a forward and back propagation</a:t>
            </a:r>
          </a:p>
          <a:p>
            <a:r>
              <a:rPr lang="en-US" dirty="0"/>
              <a:t>Example:  If the training data contains 1000 training examples and the mini batch size is 500, then it will take 2 iterations to complete 1 epoch</a:t>
            </a:r>
          </a:p>
        </p:txBody>
      </p:sp>
    </p:spTree>
    <p:extLst>
      <p:ext uri="{BB962C8B-B14F-4D97-AF65-F5344CB8AC3E}">
        <p14:creationId xmlns:p14="http://schemas.microsoft.com/office/powerpoint/2010/main" val="107672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4F27-32EF-4A29-ADC2-0747F9AA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Loss vs. Epoch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9D844-219A-4696-AAD9-C2E210284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165" y="2570425"/>
            <a:ext cx="8937670" cy="37156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574D46-724D-46E3-8430-3D3434C66893}"/>
              </a:ext>
            </a:extLst>
          </p:cNvPr>
          <p:cNvSpPr txBox="1"/>
          <p:nvPr/>
        </p:nvSpPr>
        <p:spPr>
          <a:xfrm>
            <a:off x="5657850" y="6249838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06D5C5-2C69-4607-943E-D4BC6132A679}"/>
              </a:ext>
            </a:extLst>
          </p:cNvPr>
          <p:cNvSpPr txBox="1"/>
          <p:nvPr/>
        </p:nvSpPr>
        <p:spPr>
          <a:xfrm>
            <a:off x="973160" y="1505099"/>
            <a:ext cx="9591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Weights are calculated iteratively through the “Gradient Descent” optimization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Weights are typically calculated per batch</a:t>
            </a:r>
          </a:p>
        </p:txBody>
      </p:sp>
    </p:spTree>
    <p:extLst>
      <p:ext uri="{BB962C8B-B14F-4D97-AF65-F5344CB8AC3E}">
        <p14:creationId xmlns:p14="http://schemas.microsoft.com/office/powerpoint/2010/main" val="3360935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999A-9C9B-4456-91CA-FDA00447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High Level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8FC46-AA2D-44D0-BA55-9C79BCD5B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Gradient descent </a:t>
            </a:r>
            <a:r>
              <a:rPr lang="en-US" dirty="0"/>
              <a:t>is an algorithm to find the points where a function achieves its minimum value.</a:t>
            </a:r>
          </a:p>
          <a:p>
            <a:r>
              <a:rPr lang="en-US" dirty="0"/>
              <a:t>We define </a:t>
            </a:r>
            <a:r>
              <a:rPr lang="en-US" b="1" dirty="0"/>
              <a:t>learning</a:t>
            </a:r>
            <a:r>
              <a:rPr lang="en-US" dirty="0"/>
              <a:t> as changing the model weights over time in order to minimize the loss</a:t>
            </a:r>
          </a:p>
          <a:p>
            <a:r>
              <a:rPr lang="en-US" b="1" dirty="0"/>
              <a:t>Weights</a:t>
            </a:r>
            <a:r>
              <a:rPr lang="en-US" dirty="0"/>
              <a:t> are calculated by iteratively computing forward and back propagations.</a:t>
            </a:r>
          </a:p>
          <a:p>
            <a:r>
              <a:rPr lang="en-US" b="1" dirty="0"/>
              <a:t>Forward propagation </a:t>
            </a:r>
            <a:r>
              <a:rPr lang="en-US" dirty="0"/>
              <a:t>computes model prediction and loss</a:t>
            </a:r>
          </a:p>
          <a:p>
            <a:r>
              <a:rPr lang="en-US" b="1" dirty="0"/>
              <a:t>Back propagation </a:t>
            </a:r>
            <a:r>
              <a:rPr lang="en-US" dirty="0"/>
              <a:t>computes gradient or partial derivative of loss with respect to each input variable</a:t>
            </a:r>
          </a:p>
          <a:p>
            <a:r>
              <a:rPr lang="en-US" dirty="0"/>
              <a:t>New weights are calculated using the </a:t>
            </a:r>
            <a:r>
              <a:rPr lang="en-US" b="1" dirty="0"/>
              <a:t>partial derivatives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620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3970" cy="1325563"/>
          </a:xfrm>
        </p:spPr>
        <p:txBody>
          <a:bodyPr/>
          <a:lstStyle/>
          <a:p>
            <a:r>
              <a:rPr lang="en-US" dirty="0"/>
              <a:t>Gradient descent formalization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Intuitively, we want to follow the </a:t>
                </a:r>
                <a:r>
                  <a:rPr lang="en-US" i="1" dirty="0"/>
                  <a:t>negative </a:t>
                </a:r>
                <a:r>
                  <a:rPr lang="en-US" dirty="0"/>
                  <a:t>of the gradient to find the minimum of a loss function.</a:t>
                </a:r>
                <a:br>
                  <a:rPr lang="en-US" dirty="0"/>
                </a:br>
                <a:r>
                  <a:rPr lang="en-US" dirty="0"/>
                  <a:t>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Θ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Θ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𝜂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0" smtClean="0">
                        <a:latin typeface="Cambria Math" charset="0"/>
                      </a:rPr>
                      <m:t>𝛻</m:t>
                    </m:r>
                    <m:r>
                      <a:rPr lang="en-US" i="1">
                        <a:latin typeface="Cambria Math" charset="0"/>
                      </a:rPr>
                      <m:t>𝑙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Θ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Where</a:t>
                </a:r>
              </a:p>
              <a:p>
                <a:pPr lvl="1"/>
                <a:r>
                  <a:rPr lang="en-US" dirty="0"/>
                  <a:t>Initial weights are assigned random numbers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Θ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= The new model weights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Θ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= The previous model weights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𝜂</m:t>
                    </m:r>
                  </m:oMath>
                </a14:m>
                <a:r>
                  <a:rPr lang="en-US" dirty="0"/>
                  <a:t> = The learning rate - a multiplier which is less than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𝛻</m:t>
                    </m:r>
                  </m:oMath>
                </a14:m>
                <a:r>
                  <a:rPr lang="en-US" dirty="0"/>
                  <a:t> = Greek Letter </a:t>
                </a:r>
                <a:r>
                  <a:rPr lang="en-US" dirty="0" err="1"/>
                  <a:t>Nabla</a:t>
                </a:r>
                <a:r>
                  <a:rPr lang="en-US" dirty="0"/>
                  <a:t> = gradient or partial derivatives of the loss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Θ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= the loss function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79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949" y="365125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Object recognition case study</a:t>
            </a:r>
          </a:p>
          <a:p>
            <a:r>
              <a:rPr lang="en-US" sz="3200" dirty="0"/>
              <a:t>Relationship between the human brain and neural networks</a:t>
            </a:r>
          </a:p>
          <a:p>
            <a:r>
              <a:rPr lang="en-US" sz="3200" dirty="0"/>
              <a:t>From logistic regression (sigmoid) to neural networks</a:t>
            </a:r>
          </a:p>
          <a:p>
            <a:r>
              <a:rPr lang="en-US" sz="3200" dirty="0"/>
              <a:t>The perceptron</a:t>
            </a:r>
          </a:p>
          <a:p>
            <a:r>
              <a:rPr lang="en-US" sz="3200" dirty="0"/>
              <a:t>Spark Multi-layer perceptron</a:t>
            </a:r>
          </a:p>
          <a:p>
            <a:r>
              <a:rPr lang="en-US" sz="3200" dirty="0"/>
              <a:t>Training neural networks</a:t>
            </a:r>
          </a:p>
          <a:p>
            <a:r>
              <a:rPr lang="en-US" sz="3200" dirty="0"/>
              <a:t>Demo with multi-layer perceptron</a:t>
            </a:r>
          </a:p>
        </p:txBody>
      </p:sp>
    </p:spTree>
    <p:extLst>
      <p:ext uri="{BB962C8B-B14F-4D97-AF65-F5344CB8AC3E}">
        <p14:creationId xmlns:p14="http://schemas.microsoft.com/office/powerpoint/2010/main" val="1927411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3970" cy="1325563"/>
          </a:xfrm>
        </p:spPr>
        <p:txBody>
          <a:bodyPr/>
          <a:lstStyle/>
          <a:p>
            <a:r>
              <a:rPr lang="en-US" dirty="0"/>
              <a:t>Gradient Descent Types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33030"/>
            <a:ext cx="10055469" cy="4719330"/>
          </a:xfrm>
        </p:spPr>
        <p:txBody>
          <a:bodyPr>
            <a:normAutofit/>
          </a:bodyPr>
          <a:lstStyle/>
          <a:p>
            <a:r>
              <a:rPr lang="en-US" b="1" dirty="0"/>
              <a:t>Batch</a:t>
            </a:r>
            <a:r>
              <a:rPr lang="en-US" dirty="0"/>
              <a:t> gradient descent calculates the gradient across all training examples to compute 1 update of the weights</a:t>
            </a:r>
          </a:p>
          <a:p>
            <a:r>
              <a:rPr lang="en-US" b="1" dirty="0"/>
              <a:t>Stochastic</a:t>
            </a:r>
            <a:r>
              <a:rPr lang="en-US" dirty="0"/>
              <a:t> gradient descent calculates the gradient using a single random sample (without replacement) to compute 1 update of the weights</a:t>
            </a:r>
          </a:p>
          <a:p>
            <a:r>
              <a:rPr lang="en-US" b="1" dirty="0"/>
              <a:t>Minibatch</a:t>
            </a:r>
            <a:r>
              <a:rPr lang="en-US" dirty="0"/>
              <a:t> </a:t>
            </a:r>
            <a:r>
              <a:rPr lang="en-US" b="1" dirty="0"/>
              <a:t>Stochastic</a:t>
            </a:r>
            <a:r>
              <a:rPr lang="en-US" dirty="0"/>
              <a:t> Gradient Descent samples a batch of observations of size n where n is typically 32, 64, 128, 256, or 512</a:t>
            </a:r>
          </a:p>
        </p:txBody>
      </p:sp>
    </p:spTree>
    <p:extLst>
      <p:ext uri="{BB962C8B-B14F-4D97-AF65-F5344CB8AC3E}">
        <p14:creationId xmlns:p14="http://schemas.microsoft.com/office/powerpoint/2010/main" val="2077943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9FD4-0D29-496C-B404-D565EE0A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Forward 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B45081-016F-42B0-892D-2E8E0F0BBE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179522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Θ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Θ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−</m:t>
                    </m:r>
                    <m:r>
                      <a:rPr lang="en-US" i="1">
                        <a:latin typeface="Cambria Math" charset="0"/>
                      </a:rPr>
                      <m:t>𝜂</m:t>
                    </m:r>
                    <m:r>
                      <a:rPr lang="en-US">
                        <a:latin typeface="Cambria Math" charset="0"/>
                      </a:rPr>
                      <m:t>𝛻</m:t>
                    </m:r>
                    <m:r>
                      <a:rPr lang="en-US" b="1" i="1">
                        <a:latin typeface="Cambria Math" charset="0"/>
                      </a:rPr>
                      <m:t>𝒍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𝚯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𝑿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Forward pass computes the bold part of the equation – the loss for a given set of inputs</a:t>
                </a:r>
                <a:endParaRPr lang="en-US" b="1" dirty="0"/>
              </a:p>
              <a:p>
                <a:r>
                  <a:rPr lang="en-US" dirty="0">
                    <a:ea typeface="Cambria Math" panose="02040503050406030204" pitchFamily="18" charset="0"/>
                  </a:rPr>
                  <a:t>For batch gradient descent, the loss is computed for the entire data set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For stochastic gradient descent, the loss is computed for a single row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For mini batch stochastic gradient descent, the loss is computed for a random sample of rows</a:t>
                </a:r>
              </a:p>
              <a:p>
                <a:r>
                  <a:rPr lang="en-US" b="1" dirty="0">
                    <a:ea typeface="Cambria Math" panose="02040503050406030204" pitchFamily="18" charset="0"/>
                  </a:rPr>
                  <a:t>If more than 1 row is used (batch and mini batch), loss is averaged over all outcomes (though this is implementation specific)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B45081-016F-42B0-892D-2E8E0F0BBE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179522"/>
              </a:xfrm>
              <a:blipFill>
                <a:blip r:embed="rId2"/>
                <a:stretch>
                  <a:fillRect l="-928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273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9FD4-0D29-496C-B404-D565EE0A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B45081-016F-42B0-892D-2E8E0F0BBE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78562" cy="254415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Θ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Θ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−</m:t>
                    </m:r>
                    <m:r>
                      <a:rPr lang="en-US" b="0" i="1">
                        <a:latin typeface="Cambria Math" charset="0"/>
                      </a:rPr>
                      <m:t>𝜂</m:t>
                    </m:r>
                    <m:r>
                      <a:rPr lang="en-US" b="1" i="1" smtClean="0">
                        <a:latin typeface="Cambria Math" charset="0"/>
                      </a:rPr>
                      <m:t>𝜵</m:t>
                    </m:r>
                    <m:r>
                      <a:rPr lang="en-US" b="0" i="1" smtClean="0">
                        <a:latin typeface="Cambria Math" charset="0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>
                                <a:latin typeface="Cambria Math" charset="0"/>
                              </a:rPr>
                              <m:t>𝛩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Backward pass computes the bold part of the equation – the partial derivative of the loss function for a given set of inputs</a:t>
                </a:r>
              </a:p>
              <a:p>
                <a:r>
                  <a:rPr lang="en-US" dirty="0"/>
                  <a:t>The gradient is typically represented by the Greek letter </a:t>
                </a:r>
                <a:r>
                  <a:rPr lang="en-US" dirty="0" err="1"/>
                  <a:t>Nabla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The gradient is a vector of partial derivatives, one per input column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B45081-016F-42B0-892D-2E8E0F0BBE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78562" cy="2544152"/>
              </a:xfrm>
              <a:blipFill>
                <a:blip r:embed="rId2"/>
                <a:stretch>
                  <a:fillRect l="-1078" r="-1797" b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E253140-80F6-4228-ADA3-C603B0C7E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073" y="4601430"/>
            <a:ext cx="388931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73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7C95-1812-4A4E-B6F8-6F229E94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D83817-AB97-407B-AB73-DF5C22AD94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Forward pass calculates loss: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>
                            <a:latin typeface="Cambria Math" charset="0"/>
                          </a:rPr>
                          <m:t>𝛩</m:t>
                        </m:r>
                      </m:e>
                      <m:sub>
                        <m:r>
                          <a:rPr lang="en-US" b="0" i="1">
                            <a:latin typeface="Cambria Math" charset="0"/>
                          </a:rPr>
                          <m:t>𝑡</m:t>
                        </m:r>
                        <m:r>
                          <a:rPr lang="en-US" b="0" i="1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b="0" i="1">
                        <a:latin typeface="Cambria Math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charset="0"/>
                          </a:rPr>
                          <m:t>𝛩</m:t>
                        </m:r>
                      </m:e>
                      <m:sub>
                        <m:r>
                          <a:rPr lang="en-US" b="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b="0" i="1">
                        <a:latin typeface="Cambria Math" charset="0"/>
                      </a:rPr>
                      <m:t>−</m:t>
                    </m:r>
                    <m:r>
                      <a:rPr lang="en-US" b="0" i="1">
                        <a:latin typeface="Cambria Math" charset="0"/>
                      </a:rPr>
                      <m:t>𝜂𝛻</m:t>
                    </m:r>
                    <m:r>
                      <a:rPr lang="en-US" b="1" i="1">
                        <a:latin typeface="Cambria Math" charset="0"/>
                      </a:rPr>
                      <m:t>𝒍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𝜣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𝑿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endParaRPr lang="en-US" b="1" dirty="0"/>
              </a:p>
              <a:p>
                <a:r>
                  <a:rPr lang="en-US" dirty="0"/>
                  <a:t>Backward pass calculates gradient: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>
                            <a:latin typeface="Cambria Math" charset="0"/>
                          </a:rPr>
                          <m:t>𝛩</m:t>
                        </m:r>
                      </m:e>
                      <m:sub>
                        <m:r>
                          <a:rPr lang="en-US" b="0" i="1">
                            <a:latin typeface="Cambria Math" charset="0"/>
                          </a:rPr>
                          <m:t>𝑡</m:t>
                        </m:r>
                        <m:r>
                          <a:rPr lang="en-US" b="0" i="1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b="0" i="1">
                        <a:latin typeface="Cambria Math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charset="0"/>
                          </a:rPr>
                          <m:t>𝛩</m:t>
                        </m:r>
                      </m:e>
                      <m:sub>
                        <m:r>
                          <a:rPr lang="en-US" b="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b="0" i="1">
                        <a:latin typeface="Cambria Math" charset="0"/>
                      </a:rPr>
                      <m:t>−</m:t>
                    </m:r>
                    <m:r>
                      <a:rPr lang="en-US" b="0" i="1">
                        <a:latin typeface="Cambria Math" charset="0"/>
                      </a:rPr>
                      <m:t>𝜂</m:t>
                    </m:r>
                    <m:r>
                      <a:rPr lang="en-US" b="1" i="1">
                        <a:latin typeface="Cambria Math" charset="0"/>
                      </a:rPr>
                      <m:t>𝜵</m:t>
                    </m:r>
                    <m:r>
                      <a:rPr lang="en-US" b="1" i="1">
                        <a:latin typeface="Cambria Math" charset="0"/>
                      </a:rPr>
                      <m:t>𝒍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𝜣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𝑿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endParaRPr lang="en-US" b="1" dirty="0"/>
              </a:p>
              <a:p>
                <a:r>
                  <a:rPr lang="en-US" dirty="0"/>
                  <a:t>The last step is to calculate and update the model weights: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𝚯</m:t>
                        </m:r>
                      </m:e>
                      <m:sub>
                        <m:r>
                          <a:rPr lang="en-US" b="1" i="1">
                            <a:latin typeface="Cambria Math" charset="0"/>
                          </a:rPr>
                          <m:t>𝒕</m:t>
                        </m:r>
                        <m:r>
                          <a:rPr lang="en-US" b="1" i="1">
                            <a:latin typeface="Cambria Math" charset="0"/>
                          </a:rPr>
                          <m:t>+</m:t>
                        </m:r>
                        <m:r>
                          <a:rPr lang="en-US" b="1" i="1"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charset="0"/>
                      </a:rPr>
                      <m:t> 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𝚯</m:t>
                        </m:r>
                      </m:e>
                      <m:sub>
                        <m:r>
                          <a:rPr lang="en-US" b="1" i="1">
                            <a:latin typeface="Cambria Math" charset="0"/>
                          </a:rPr>
                          <m:t>𝒕</m:t>
                        </m:r>
                      </m:sub>
                    </m:sSub>
                    <m:r>
                      <a:rPr lang="en-US" b="1" i="1">
                        <a:latin typeface="Cambria Math" charset="0"/>
                      </a:rPr>
                      <m:t>−</m:t>
                    </m:r>
                    <m:r>
                      <a:rPr lang="en-US" b="1" i="1">
                        <a:latin typeface="Cambria Math" charset="0"/>
                      </a:rPr>
                      <m:t>𝜼𝜵</m:t>
                    </m:r>
                    <m:r>
                      <a:rPr lang="en-US" b="1" i="1">
                        <a:latin typeface="Cambria Math" charset="0"/>
                      </a:rPr>
                      <m:t>𝒍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𝜣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𝑿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D83817-AB97-407B-AB73-DF5C22AD94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797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8A1AD-AF12-4FB6-AE09-32E4BAE3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Partial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32DED8-4082-4E91-A915-A806C71E34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7446"/>
                <a:ext cx="10515600" cy="462951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ea typeface="Cambria Math" panose="02040503050406030204" pitchFamily="18" charset="0"/>
                  </a:rPr>
                  <a:t>The partial derivatives measure the rate of change of the function output with respect to a particular input variable. </a:t>
                </a:r>
                <a:endParaRPr lang="en-US" dirty="0"/>
              </a:p>
              <a:p>
                <a:r>
                  <a:rPr lang="en-US" dirty="0"/>
                  <a:t>In a partial derivative, all variables except the variable of interest are held constant and the derivative is taken on the variable of interest</a:t>
                </a:r>
              </a:p>
              <a:p>
                <a:r>
                  <a:rPr lang="en-US" dirty="0"/>
                  <a:t>Example: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If we take the partial derivative with respect to x, then we assume y is a constant value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because y is considered to be a constant and the derivative of a constant is 0, and the derivative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32DED8-4082-4E91-A915-A806C71E34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7446"/>
                <a:ext cx="10515600" cy="4629517"/>
              </a:xfrm>
              <a:blipFill>
                <a:blip r:embed="rId2"/>
                <a:stretch>
                  <a:fillRect l="-1043" t="-2240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989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6634-2333-4BA6-B7DE-C6B2B3DB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derivative and 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727B5-0957-4842-B1AE-C5D2E5C7C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partial derivative (or gradient) tells us the slope of the loss function for each predictor</a:t>
            </a:r>
          </a:p>
          <a:p>
            <a:r>
              <a:rPr lang="en-US" dirty="0"/>
              <a:t>The gradient points up the curve, therefore we subtract a fraction of the gradient to decrease the loss function</a:t>
            </a:r>
          </a:p>
          <a:p>
            <a:r>
              <a:rPr lang="en-US" dirty="0"/>
              <a:t>The gradient tells us the slope direction but says nothing about how far the step should be to find the minimum</a:t>
            </a:r>
          </a:p>
          <a:p>
            <a:r>
              <a:rPr lang="en-US" dirty="0"/>
              <a:t>The learning rate is one of the most important hyper parameters in the model</a:t>
            </a:r>
          </a:p>
        </p:txBody>
      </p:sp>
    </p:spTree>
    <p:extLst>
      <p:ext uri="{BB962C8B-B14F-4D97-AF65-F5344CB8AC3E}">
        <p14:creationId xmlns:p14="http://schemas.microsoft.com/office/powerpoint/2010/main" val="2251765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5757-097D-4D0F-93DD-6FF26F7C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Learning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2A8BB9-A35D-4BD7-B104-A3BB76B3D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0" y="1843088"/>
            <a:ext cx="4743450" cy="2609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2A3FC8-FE28-40B1-9F1C-F2C55527E5F9}"/>
                  </a:ext>
                </a:extLst>
              </p:cNvPr>
              <p:cNvSpPr txBox="1"/>
              <p:nvPr/>
            </p:nvSpPr>
            <p:spPr>
              <a:xfrm>
                <a:off x="904874" y="1524000"/>
                <a:ext cx="570547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Assume that the plot to the right is a plot of a loss function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value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000" dirty="0"/>
                  <a:t> is called the “</a:t>
                </a:r>
                <a:r>
                  <a:rPr lang="en-US" sz="2000" b="1" dirty="0"/>
                  <a:t>learning rate</a:t>
                </a:r>
                <a:r>
                  <a:rPr lang="en-US" sz="2000" dirty="0"/>
                  <a:t>”.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learning rate is a model hyper parameter which is typically small and in the range .0001 to .1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One purpose of the learning rate is to prevent overshoot.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Models that learn slower tend to generalize better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Imagine walking down the hill taking very small steps, if the step is too big, you could step over the minimum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2A3FC8-FE28-40B1-9F1C-F2C55527E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74" y="1524000"/>
                <a:ext cx="5705476" cy="3785652"/>
              </a:xfrm>
              <a:prstGeom prst="rect">
                <a:avLst/>
              </a:prstGeom>
              <a:blipFill>
                <a:blip r:embed="rId3"/>
                <a:stretch>
                  <a:fillRect l="-962" t="-805" r="-2030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18E4B1-4258-433B-95A9-CE7CA1FA56EE}"/>
                  </a:ext>
                </a:extLst>
              </p:cNvPr>
              <p:cNvSpPr txBox="1"/>
              <p:nvPr/>
            </p:nvSpPr>
            <p:spPr>
              <a:xfrm>
                <a:off x="6800850" y="4605338"/>
                <a:ext cx="5029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𝑤𝑒𝑖𝑔h𝑡𝑠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𝑤𝑒𝑖𝑔h𝑡𝑠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𝑙𝑜𝑠𝑠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𝑤𝑒𝑖𝑔h𝑡𝑠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18E4B1-4258-433B-95A9-CE7CA1FA5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850" y="4605338"/>
                <a:ext cx="5029201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518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3970" cy="1325563"/>
          </a:xfrm>
        </p:spPr>
        <p:txBody>
          <a:bodyPr/>
          <a:lstStyle/>
          <a:p>
            <a:r>
              <a:rPr lang="en-US" dirty="0"/>
              <a:t>Stochastic vs. Batch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33030"/>
            <a:ext cx="6410325" cy="4719330"/>
          </a:xfrm>
        </p:spPr>
        <p:txBody>
          <a:bodyPr>
            <a:normAutofit fontScale="92500"/>
          </a:bodyPr>
          <a:lstStyle/>
          <a:p>
            <a:r>
              <a:rPr lang="en-US" dirty="0"/>
              <a:t>Stochastic Gradient Descent</a:t>
            </a:r>
          </a:p>
          <a:p>
            <a:pPr lvl="1"/>
            <a:r>
              <a:rPr lang="en-US" dirty="0"/>
              <a:t>Red lines indicate the path that gradient descent takes to the minimum</a:t>
            </a:r>
          </a:p>
          <a:p>
            <a:pPr lvl="1"/>
            <a:r>
              <a:rPr lang="en-US" dirty="0"/>
              <a:t>The plots are contour plots of the loss function.</a:t>
            </a:r>
          </a:p>
          <a:p>
            <a:pPr lvl="1"/>
            <a:r>
              <a:rPr lang="en-US" dirty="0"/>
              <a:t>The random sampling tends to produce a noisier path to the minimum</a:t>
            </a:r>
          </a:p>
          <a:p>
            <a:pPr lvl="1"/>
            <a:r>
              <a:rPr lang="en-US" dirty="0"/>
              <a:t>The noisy path also helps the algorithm jump out of local minimums </a:t>
            </a:r>
          </a:p>
          <a:p>
            <a:r>
              <a:rPr lang="en-US" dirty="0"/>
              <a:t>Plots:</a:t>
            </a:r>
          </a:p>
          <a:p>
            <a:pPr lvl="1"/>
            <a:r>
              <a:rPr lang="en-US" dirty="0"/>
              <a:t>Right top: Batch gradient descent takes a direct / smooth path to the minimum</a:t>
            </a:r>
          </a:p>
          <a:p>
            <a:pPr lvl="1"/>
            <a:r>
              <a:rPr lang="en-US" dirty="0"/>
              <a:t>Right bottom: Stochastic gradient descent takes a noisy path to the minimum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B464B8-BDC6-4C7C-B12E-24C477DA2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814" y="713580"/>
            <a:ext cx="3516019" cy="2847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6BD6A7-D016-4C06-A09C-8FF7159F6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7" y="3871912"/>
            <a:ext cx="3648075" cy="2847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EF3100-1DAF-4955-9B7B-28A365D89336}"/>
              </a:ext>
            </a:extLst>
          </p:cNvPr>
          <p:cNvSpPr txBox="1"/>
          <p:nvPr/>
        </p:nvSpPr>
        <p:spPr>
          <a:xfrm>
            <a:off x="8743948" y="436581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Gradient Descent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C00D40-6565-4CB7-BDB7-29B31E2B74EA}"/>
              </a:ext>
            </a:extLst>
          </p:cNvPr>
          <p:cNvSpPr txBox="1"/>
          <p:nvPr/>
        </p:nvSpPr>
        <p:spPr>
          <a:xfrm>
            <a:off x="8391524" y="3687246"/>
            <a:ext cx="280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Stochastic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5284830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3970" cy="1325563"/>
          </a:xfrm>
        </p:spPr>
        <p:txBody>
          <a:bodyPr/>
          <a:lstStyle/>
          <a:p>
            <a:r>
              <a:rPr lang="en-US" dirty="0"/>
              <a:t>Neural Networks are made up of nested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933961"/>
              </a:xfrm>
            </p:spPr>
            <p:txBody>
              <a:bodyPr/>
              <a:lstStyle/>
              <a:p>
                <a:r>
                  <a:rPr lang="en-US" dirty="0"/>
                  <a:t>The output of an ANN (artificial neural network) depends on </a:t>
                </a:r>
                <a:r>
                  <a:rPr lang="en-US" b="1" dirty="0"/>
                  <a:t>nested functions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The derivative of nested functions is found using the </a:t>
                </a:r>
                <a:r>
                  <a:rPr lang="en-US" b="1" dirty="0"/>
                  <a:t>calculus chain rule</a:t>
                </a:r>
                <a:r>
                  <a:rPr lang="en-US" dirty="0"/>
                  <a:t> in the </a:t>
                </a:r>
                <a:r>
                  <a:rPr lang="en-US" b="1" dirty="0"/>
                  <a:t>gradient descent </a:t>
                </a:r>
                <a:r>
                  <a:rPr lang="en-US" dirty="0"/>
                  <a:t>optimization algorithm used to train neural networks.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933961"/>
              </a:xfrm>
              <a:blipFill>
                <a:blip r:embed="rId2"/>
                <a:stretch>
                  <a:fillRect l="-1043" t="-3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5400000">
            <a:off x="5818350" y="3590825"/>
            <a:ext cx="68652" cy="165756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6087742" y="3069385"/>
            <a:ext cx="68652" cy="297031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5400000">
            <a:off x="6205265" y="2511984"/>
            <a:ext cx="155679" cy="430944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78125" y="4759586"/>
            <a:ext cx="225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Nested nonlinearities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FE1E29-DE1E-4814-AAFB-ED348497F6B7}"/>
              </a:ext>
            </a:extLst>
          </p:cNvPr>
          <p:cNvSpPr txBox="1"/>
          <p:nvPr/>
        </p:nvSpPr>
        <p:spPr>
          <a:xfrm>
            <a:off x="838200" y="5128918"/>
            <a:ext cx="105677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Using the chain rule, we can calculate the derivatives in the back propagation by multiplying together derivatives of individual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456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C01FE-0BE2-456F-B07E-079EA164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7EC2B-3D85-45F0-9ABC-321EA6C96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771" y="1797050"/>
            <a:ext cx="5373692" cy="767934"/>
          </a:xfrm>
        </p:spPr>
        <p:txBody>
          <a:bodyPr/>
          <a:lstStyle/>
          <a:p>
            <a:r>
              <a:rPr lang="en-US" dirty="0"/>
              <a:t>Given the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B4557F-C325-410A-BAA8-9CC5585C3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518" y="2525713"/>
            <a:ext cx="4945982" cy="3207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28874D-58DB-44BF-87CA-98E5B6FBD87A}"/>
              </a:ext>
            </a:extLst>
          </p:cNvPr>
          <p:cNvSpPr txBox="1"/>
          <p:nvPr/>
        </p:nvSpPr>
        <p:spPr>
          <a:xfrm>
            <a:off x="960771" y="3585410"/>
            <a:ext cx="2924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3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 recognition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8083"/>
          </a:xfrm>
        </p:spPr>
        <p:txBody>
          <a:bodyPr>
            <a:normAutofit/>
          </a:bodyPr>
          <a:lstStyle/>
          <a:p>
            <a:r>
              <a:rPr lang="en-US" dirty="0"/>
              <a:t>Detect an object present in </a:t>
            </a:r>
            <a:r>
              <a:rPr lang="en-US"/>
              <a:t>an image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350" y="3039077"/>
            <a:ext cx="9131300" cy="142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4300" y="4732639"/>
            <a:ext cx="978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Caltech101 dataset (year 2003)</a:t>
            </a:r>
            <a:endParaRPr lang="en-US" sz="4000" dirty="0"/>
          </a:p>
          <a:p>
            <a:pPr algn="ctr"/>
            <a:r>
              <a:rPr lang="en-US" sz="4000" dirty="0"/>
              <a:t>101 categories of objects, each category has 40 to 800 images</a:t>
            </a:r>
          </a:p>
        </p:txBody>
      </p:sp>
    </p:spTree>
    <p:extLst>
      <p:ext uri="{BB962C8B-B14F-4D97-AF65-F5344CB8AC3E}">
        <p14:creationId xmlns:p14="http://schemas.microsoft.com/office/powerpoint/2010/main" val="9578445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E379-E87C-470C-A975-720E2DA7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partial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F38A4-083A-436A-B4C8-A442FBCDF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simple derivative rules</a:t>
            </a:r>
          </a:p>
          <a:p>
            <a:r>
              <a:rPr lang="en-US" dirty="0"/>
              <a:t>Create a </a:t>
            </a:r>
            <a:r>
              <a:rPr lang="en-US" b="1" dirty="0"/>
              <a:t>graph</a:t>
            </a:r>
            <a:r>
              <a:rPr lang="en-US" dirty="0"/>
              <a:t> representing the model</a:t>
            </a:r>
          </a:p>
          <a:p>
            <a:r>
              <a:rPr lang="en-US" b="1" dirty="0"/>
              <a:t>Apply simple derivative rules </a:t>
            </a:r>
            <a:r>
              <a:rPr lang="en-US" dirty="0"/>
              <a:t>to calculate the derivatives at each node in the graph</a:t>
            </a:r>
          </a:p>
          <a:p>
            <a:r>
              <a:rPr lang="en-US" dirty="0"/>
              <a:t>The </a:t>
            </a:r>
            <a:r>
              <a:rPr lang="en-US" b="1" dirty="0"/>
              <a:t>chain rule </a:t>
            </a:r>
            <a:r>
              <a:rPr lang="en-US" dirty="0"/>
              <a:t>is utilized to propagate the derivatives through the layers of the model</a:t>
            </a:r>
          </a:p>
        </p:txBody>
      </p:sp>
    </p:spTree>
    <p:extLst>
      <p:ext uri="{BB962C8B-B14F-4D97-AF65-F5344CB8AC3E}">
        <p14:creationId xmlns:p14="http://schemas.microsoft.com/office/powerpoint/2010/main" val="33026599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5C2C-F47F-4CB5-B505-8F72AEB4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Propagation: Simple Derivative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78FEA8-51A8-407B-8053-27AF58114D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70004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 = sigmoid</a:t>
                </a:r>
              </a:p>
              <a:p>
                <a:pPr lvl="1"/>
                <a:r>
                  <a:rPr lang="en-US" dirty="0"/>
                  <a:t>F(x) = s(x),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(1 – s(x))(s(x))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78FEA8-51A8-407B-8053-27AF58114D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70004" cy="4351338"/>
              </a:xfrm>
              <a:blipFill>
                <a:blip r:embed="rId2"/>
                <a:stretch>
                  <a:fillRect l="-2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92A983-5B2E-4EAE-BB6F-D9E944CC2CA0}"/>
                  </a:ext>
                </a:extLst>
              </p:cNvPr>
              <p:cNvSpPr txBox="1"/>
              <p:nvPr/>
            </p:nvSpPr>
            <p:spPr>
              <a:xfrm>
                <a:off x="6192078" y="1818861"/>
                <a:ext cx="5754757" cy="1992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92A983-5B2E-4EAE-BB6F-D9E944CC2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078" y="1818861"/>
                <a:ext cx="5754757" cy="19926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4931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B47C-6D29-4868-B73B-4BFB6F7A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and Back Propagation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64AC65-EF7B-48F7-B8B9-2177F12D8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994" y="1760122"/>
            <a:ext cx="5158410" cy="4732753"/>
          </a:xfrm>
        </p:spPr>
        <p:txBody>
          <a:bodyPr>
            <a:normAutofit/>
          </a:bodyPr>
          <a:lstStyle/>
          <a:p>
            <a:r>
              <a:rPr lang="en-US" dirty="0"/>
              <a:t>Forward propagation shown in blue</a:t>
            </a:r>
          </a:p>
          <a:p>
            <a:r>
              <a:rPr lang="en-US" dirty="0"/>
              <a:t>Backward propagation shown in red</a:t>
            </a:r>
          </a:p>
          <a:p>
            <a:r>
              <a:rPr lang="en-US" dirty="0"/>
              <a:t>Back propagation values are calculated using simple derivative rules in slide above</a:t>
            </a:r>
          </a:p>
          <a:p>
            <a:r>
              <a:rPr lang="en-US" dirty="0"/>
              <a:t>The derivative of each node is the product of the derivatives of the following nodes and the output of the previous node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F7B2E9-6964-45C4-AB40-B6E5B8F26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404" y="1760122"/>
            <a:ext cx="6108173" cy="362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778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E7F7-A410-4729-8C07-394F636B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Forward and Back Propagation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D1A63F-6F8B-48EB-87E4-82775069C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2358231"/>
            <a:ext cx="9372600" cy="3971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CE1658B-3777-4164-BD1F-A40CBA2D55C1}"/>
                  </a:ext>
                </a:extLst>
              </p:cNvPr>
              <p:cNvSpPr/>
              <p:nvPr/>
            </p:nvSpPr>
            <p:spPr>
              <a:xfrm>
                <a:off x="4405184" y="1824404"/>
                <a:ext cx="33816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endChr m:val="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)∗ 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CE1658B-3777-4164-BD1F-A40CBA2D5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184" y="1824404"/>
                <a:ext cx="3381631" cy="400110"/>
              </a:xfrm>
              <a:prstGeom prst="rect">
                <a:avLst/>
              </a:prstGeom>
              <a:blipFill>
                <a:blip r:embed="rId3"/>
                <a:stretch>
                  <a:fillRect l="-10289" t="-125758" b="-189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8686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3CDC-FE44-4130-B42E-DED9B641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D9CFF0-0586-4F34-93A5-DDE4BC3FF3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709756"/>
                <a:ext cx="10841182" cy="261830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Create a model graph</a:t>
                </a:r>
              </a:p>
              <a:p>
                <a:r>
                  <a:rPr lang="en-US" dirty="0"/>
                  <a:t>Repeat until loss sufficiently minimized</a:t>
                </a:r>
              </a:p>
              <a:p>
                <a:pPr lvl="1"/>
                <a:r>
                  <a:rPr lang="en-US" dirty="0"/>
                  <a:t>Forward Propagation: Compute loss (or average loss if using a batch of observations)</a:t>
                </a:r>
              </a:p>
              <a:p>
                <a:pPr lvl="1"/>
                <a:r>
                  <a:rPr lang="en-US" dirty="0"/>
                  <a:t>Back Propagation: Compute partial derivatives (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𝛻</m:t>
                    </m:r>
                  </m:oMath>
                </a14:m>
                <a:r>
                  <a:rPr lang="en-US" dirty="0"/>
                  <a:t>) on loss or average loss using simple derivative rules at each stage of the graph</a:t>
                </a:r>
              </a:p>
              <a:p>
                <a:pPr lvl="1"/>
                <a:r>
                  <a:rPr lang="en-US" dirty="0"/>
                  <a:t>Compute new weights: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Θ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Θ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−</m:t>
                    </m:r>
                    <m:r>
                      <a:rPr lang="en-US" i="1">
                        <a:latin typeface="Cambria Math" charset="0"/>
                      </a:rPr>
                      <m:t>𝜂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>
                        <a:latin typeface="Cambria Math" charset="0"/>
                      </a:rPr>
                      <m:t>𝛻</m:t>
                    </m:r>
                    <m:r>
                      <a:rPr lang="en-US" i="1">
                        <a:latin typeface="Cambria Math" charset="0"/>
                      </a:rPr>
                      <m:t>𝑙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Θ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sz="1300" dirty="0">
                    <a:hlinkClick r:id="rId2"/>
                  </a:rPr>
                  <a:t>https://stats.stackexchange.com/questions/266968/how-does-minibatch-gradient-descent-update-the-weights-for-each-example-in-a-bat</a:t>
                </a:r>
                <a:r>
                  <a:rPr lang="en-US" sz="13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D9CFF0-0586-4F34-93A5-DDE4BC3FF3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709756"/>
                <a:ext cx="10841182" cy="2618307"/>
              </a:xfrm>
              <a:blipFill>
                <a:blip r:embed="rId3"/>
                <a:stretch>
                  <a:fillRect l="-900" t="-4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702C85C-1AC7-4194-8407-A7A7A594F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347" y="1316876"/>
            <a:ext cx="7011306" cy="239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225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C80F2-3B3F-4D96-BCA5-737EEDE4C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NN training considerations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3A59B-75FE-4A64-8FBD-7FB0AE2983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data is in different units, need to standardize the data before training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𝚯</m:t>
                        </m:r>
                      </m:e>
                      <m:sub>
                        <m:r>
                          <a:rPr lang="en-US" b="1" i="1">
                            <a:latin typeface="Cambria Math" charset="0"/>
                          </a:rPr>
                          <m:t>𝒕</m:t>
                        </m:r>
                        <m:r>
                          <a:rPr lang="en-US" b="1" i="1">
                            <a:latin typeface="Cambria Math" charset="0"/>
                          </a:rPr>
                          <m:t>+</m:t>
                        </m:r>
                        <m:r>
                          <a:rPr lang="en-US" b="1" i="1"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charset="0"/>
                      </a:rPr>
                      <m:t> 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𝚯</m:t>
                        </m:r>
                      </m:e>
                      <m:sub>
                        <m:r>
                          <a:rPr lang="en-US" b="1" i="1">
                            <a:latin typeface="Cambria Math" charset="0"/>
                          </a:rPr>
                          <m:t>𝒕</m:t>
                        </m:r>
                      </m:sub>
                    </m:sSub>
                    <m:r>
                      <a:rPr lang="en-US" b="1" i="1">
                        <a:latin typeface="Cambria Math" charset="0"/>
                      </a:rPr>
                      <m:t>−</m:t>
                    </m:r>
                    <m:r>
                      <a:rPr lang="en-US" b="1" i="1">
                        <a:latin typeface="Cambria Math" charset="0"/>
                      </a:rPr>
                      <m:t>𝜼𝜵</m:t>
                    </m:r>
                    <m:r>
                      <a:rPr lang="en-US" b="1" i="1">
                        <a:latin typeface="Cambria Math" charset="0"/>
                      </a:rPr>
                      <m:t>𝒍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𝜣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𝑿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training data columns are in different units, would need a separate learning rate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𝜼</m:t>
                    </m:r>
                  </m:oMath>
                </a14:m>
                <a:r>
                  <a:rPr lang="en-US" dirty="0"/>
                  <a:t> for each predictor</a:t>
                </a:r>
              </a:p>
              <a:p>
                <a:r>
                  <a:rPr lang="en-US" dirty="0"/>
                  <a:t>Standardizing the data allows us to use a common learning rate</a:t>
                </a:r>
              </a:p>
              <a:p>
                <a:r>
                  <a:rPr lang="en-US" dirty="0"/>
                  <a:t>If data columns are in different units and you don’t standardize the data, model accuracy may not improve during the training process.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3A59B-75FE-4A64-8FBD-7FB0AE2983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7568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6ED4-C397-4EC1-969A-3D2DF650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</a:t>
            </a:r>
            <a:r>
              <a:rPr lang="en-US" dirty="0" err="1"/>
              <a:t>MultiLayerPerceptron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FC612-893D-4D49-A421-3168A9714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</a:t>
            </a:r>
            <a:r>
              <a:rPr lang="en-US" b="1" dirty="0" err="1"/>
              <a:t>sigmoids</a:t>
            </a:r>
            <a:r>
              <a:rPr lang="en-US" dirty="0"/>
              <a:t> as the perceptron</a:t>
            </a:r>
          </a:p>
          <a:p>
            <a:r>
              <a:rPr lang="en-US" dirty="0"/>
              <a:t>Uses </a:t>
            </a:r>
            <a:r>
              <a:rPr lang="en-US" b="1" dirty="0"/>
              <a:t>cross entropy </a:t>
            </a:r>
            <a:r>
              <a:rPr lang="en-US" dirty="0"/>
              <a:t>as the loss function</a:t>
            </a:r>
          </a:p>
          <a:p>
            <a:r>
              <a:rPr lang="en-US" dirty="0"/>
              <a:t>Cross entropy calculates the difference between 2 probability distributions: True outcomes vs. predicted outcomes</a:t>
            </a:r>
          </a:p>
          <a:p>
            <a:r>
              <a:rPr lang="en-US" sz="1800" dirty="0"/>
              <a:t>See </a:t>
            </a:r>
            <a:r>
              <a:rPr lang="en-US" sz="1800" dirty="0">
                <a:hlinkClick r:id="rId2"/>
              </a:rPr>
              <a:t>https://spark.apache.org/docs/latest/ml-classification-regression.html#multilayer-perceptron-classifier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33374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F0F0-AAD1-49CC-B5EA-60CF6C37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</a:t>
            </a:r>
            <a:r>
              <a:rPr lang="en-US" dirty="0" err="1"/>
              <a:t>MultiLayerPerceptron</a:t>
            </a:r>
            <a:r>
              <a:rPr lang="en-US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F418D-F690-459D-9988-2546E4722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pyspark.ml.classification.MultilayerPerceptronClassifier</a:t>
            </a:r>
            <a:r>
              <a:rPr lang="en-US" dirty="0"/>
              <a:t>(</a:t>
            </a:r>
            <a:r>
              <a:rPr lang="en-US" dirty="0" err="1"/>
              <a:t>featuresCol</a:t>
            </a:r>
            <a:r>
              <a:rPr lang="en-US" dirty="0"/>
              <a:t>='features', </a:t>
            </a:r>
            <a:r>
              <a:rPr lang="en-US" dirty="0" err="1"/>
              <a:t>labelCol</a:t>
            </a:r>
            <a:r>
              <a:rPr lang="en-US" dirty="0"/>
              <a:t>='label', </a:t>
            </a:r>
            <a:r>
              <a:rPr lang="en-US" dirty="0" err="1"/>
              <a:t>predictionCol</a:t>
            </a:r>
            <a:r>
              <a:rPr lang="en-US" dirty="0"/>
              <a:t>='prediction', </a:t>
            </a:r>
            <a:r>
              <a:rPr lang="en-US" dirty="0" err="1"/>
              <a:t>maxIter</a:t>
            </a:r>
            <a:r>
              <a:rPr lang="en-US" dirty="0"/>
              <a:t>=100, </a:t>
            </a:r>
            <a:r>
              <a:rPr lang="en-US" dirty="0" err="1"/>
              <a:t>tol</a:t>
            </a:r>
            <a:r>
              <a:rPr lang="en-US" dirty="0"/>
              <a:t>=1e-06, seed=None, layers=None, </a:t>
            </a:r>
            <a:r>
              <a:rPr lang="en-US" dirty="0" err="1"/>
              <a:t>blockSize</a:t>
            </a:r>
            <a:r>
              <a:rPr lang="en-US" dirty="0"/>
              <a:t>=128, </a:t>
            </a:r>
            <a:r>
              <a:rPr lang="en-US" dirty="0" err="1"/>
              <a:t>stepSize</a:t>
            </a:r>
            <a:r>
              <a:rPr lang="en-US" dirty="0"/>
              <a:t>=0.03, solver='l-</a:t>
            </a:r>
            <a:r>
              <a:rPr lang="en-US" dirty="0" err="1"/>
              <a:t>bfgs</a:t>
            </a:r>
            <a:r>
              <a:rPr lang="en-US" dirty="0"/>
              <a:t>', </a:t>
            </a:r>
            <a:r>
              <a:rPr lang="en-US" dirty="0" err="1"/>
              <a:t>initialWeights</a:t>
            </a:r>
            <a:r>
              <a:rPr lang="en-US" dirty="0"/>
              <a:t>=None, </a:t>
            </a:r>
            <a:r>
              <a:rPr lang="en-US" dirty="0" err="1"/>
              <a:t>probabilityCol</a:t>
            </a:r>
            <a:r>
              <a:rPr lang="en-US" dirty="0"/>
              <a:t>='probability', </a:t>
            </a:r>
            <a:r>
              <a:rPr lang="en-US" dirty="0" err="1"/>
              <a:t>rawPredictionCol</a:t>
            </a:r>
            <a:r>
              <a:rPr lang="en-US" dirty="0"/>
              <a:t>='</a:t>
            </a:r>
            <a:r>
              <a:rPr lang="en-US" dirty="0" err="1"/>
              <a:t>rawPrediction</a:t>
            </a:r>
            <a:r>
              <a:rPr lang="en-US" dirty="0"/>
              <a:t>’)</a:t>
            </a:r>
          </a:p>
          <a:p>
            <a:r>
              <a:rPr lang="en-US" sz="1800" dirty="0">
                <a:hlinkClick r:id="rId2"/>
              </a:rPr>
              <a:t>https://spark.apache.org/docs/latest/api/python/pyspark.ml.html#pyspark.ml.classification.MultilayerPerceptronClassifier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98591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F537-CEE5-4BBC-BF72-B97FD022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</a:t>
            </a:r>
            <a:r>
              <a:rPr lang="en-US" dirty="0" err="1"/>
              <a:t>MultiLayerPerceptron</a:t>
            </a:r>
            <a:r>
              <a:rPr lang="en-US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8C6C9-C006-48E9-9B1F-41BF65B7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blockSize</a:t>
            </a:r>
            <a:r>
              <a:rPr lang="en-US" dirty="0"/>
              <a:t> = Param(parent='undefined', name='</a:t>
            </a:r>
            <a:r>
              <a:rPr lang="en-US" dirty="0" err="1"/>
              <a:t>blockSize</a:t>
            </a:r>
            <a:r>
              <a:rPr lang="en-US" dirty="0"/>
              <a:t>', doc='Block size for stacking input data in matrices. Data is stacked within partitions. If block size is more than remaining data in a partition then it is adjusted to the size of this data. Recommended size is between 10 and 1000, default is 128.’)</a:t>
            </a:r>
          </a:p>
          <a:p>
            <a:r>
              <a:rPr lang="en-US" dirty="0" err="1"/>
              <a:t>stepSize</a:t>
            </a:r>
            <a:r>
              <a:rPr lang="en-US" dirty="0"/>
              <a:t> = Param(parent='undefined', name='</a:t>
            </a:r>
            <a:r>
              <a:rPr lang="en-US" dirty="0" err="1"/>
              <a:t>stepSize</a:t>
            </a:r>
            <a:r>
              <a:rPr lang="en-US" dirty="0"/>
              <a:t>', doc='Step size to be used for each iteration of optimization (&gt;= 0).’)</a:t>
            </a:r>
          </a:p>
          <a:p>
            <a:r>
              <a:rPr lang="en-US" dirty="0" err="1"/>
              <a:t>maxIter</a:t>
            </a:r>
            <a:r>
              <a:rPr lang="en-US" dirty="0"/>
              <a:t> = Param(parent='undefined', name='</a:t>
            </a:r>
            <a:r>
              <a:rPr lang="en-US" dirty="0" err="1"/>
              <a:t>maxIter</a:t>
            </a:r>
            <a:r>
              <a:rPr lang="en-US" dirty="0"/>
              <a:t>', doc='max number of iterations (&gt;= 0).’)</a:t>
            </a:r>
          </a:p>
          <a:p>
            <a:r>
              <a:rPr lang="en-US" dirty="0" err="1"/>
              <a:t>tol</a:t>
            </a:r>
            <a:r>
              <a:rPr lang="en-US" dirty="0"/>
              <a:t> = Param(parent='undefined', name='</a:t>
            </a:r>
            <a:r>
              <a:rPr lang="en-US" dirty="0" err="1"/>
              <a:t>tol</a:t>
            </a:r>
            <a:r>
              <a:rPr lang="en-US" dirty="0"/>
              <a:t>', doc='the convergence tolerance for iterative algorithms (&gt;= 0).')</a:t>
            </a:r>
          </a:p>
        </p:txBody>
      </p:sp>
    </p:spTree>
    <p:extLst>
      <p:ext uri="{BB962C8B-B14F-4D97-AF65-F5344CB8AC3E}">
        <p14:creationId xmlns:p14="http://schemas.microsoft.com/office/powerpoint/2010/main" val="33546101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A20-97BD-4F09-9BED-94BB7F77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BC222-2031-4633-BC50-6F9ECECB3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fill out the attendance sheet: </a:t>
            </a:r>
            <a:r>
              <a:rPr lang="en-US" dirty="0">
                <a:hlinkClick r:id="rId2"/>
              </a:rPr>
              <a:t>https://docs.google.com/spreadsheets/d/1G5tiqXQn9mwyubWdINtPI_QONXH1_2U8oYikksgWlss/edit?usp=sharing</a:t>
            </a:r>
            <a:r>
              <a:rPr lang="en-US" dirty="0"/>
              <a:t> </a:t>
            </a:r>
          </a:p>
          <a:p>
            <a:r>
              <a:rPr lang="en-US" dirty="0"/>
              <a:t>Write in a ‘1’ if you are present</a:t>
            </a:r>
          </a:p>
        </p:txBody>
      </p:sp>
    </p:spTree>
    <p:extLst>
      <p:ext uri="{BB962C8B-B14F-4D97-AF65-F5344CB8AC3E}">
        <p14:creationId xmlns:p14="http://schemas.microsoft.com/office/powerpoint/2010/main" val="83160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high dimensional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29434"/>
          </a:xfrm>
        </p:spPr>
        <p:txBody>
          <a:bodyPr>
            <a:normAutofit/>
          </a:bodyPr>
          <a:lstStyle/>
          <a:p>
            <a:r>
              <a:rPr lang="en-US" dirty="0"/>
              <a:t>Each image is </a:t>
            </a:r>
            <a:r>
              <a:rPr lang="en-US" b="1" dirty="0"/>
              <a:t>300 x 200 x 3 </a:t>
            </a:r>
            <a:r>
              <a:rPr lang="en-US" dirty="0"/>
              <a:t>pixels (width x height x channels)</a:t>
            </a:r>
          </a:p>
          <a:p>
            <a:pPr lvl="1"/>
            <a:r>
              <a:rPr lang="en-US" dirty="0"/>
              <a:t>180,000 “raw” features</a:t>
            </a:r>
          </a:p>
          <a:p>
            <a:r>
              <a:rPr lang="en-US" dirty="0"/>
              <a:t>Relationship between raw features and classes is highly </a:t>
            </a:r>
            <a:r>
              <a:rPr lang="en-US" b="1" dirty="0"/>
              <a:t>non-linear</a:t>
            </a:r>
          </a:p>
        </p:txBody>
      </p:sp>
    </p:spTree>
    <p:extLst>
      <p:ext uri="{BB962C8B-B14F-4D97-AF65-F5344CB8AC3E}">
        <p14:creationId xmlns:p14="http://schemas.microsoft.com/office/powerpoint/2010/main" val="79764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high dimensional problem</a:t>
            </a:r>
          </a:p>
        </p:txBody>
      </p:sp>
      <p:pic>
        <p:nvPicPr>
          <p:cNvPr id="1026" name="Picture 2" descr="The &quot; pixel matrix &quot; feature extraction method  ">
            <a:extLst>
              <a:ext uri="{FF2B5EF4-FFF2-40B4-BE49-F238E27FC236}">
                <a16:creationId xmlns:a16="http://schemas.microsoft.com/office/drawing/2014/main" id="{AA4C4CD6-43A4-4F66-A1C3-AE8358EE1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056" y="2002728"/>
            <a:ext cx="7158744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0B4363-E3FB-461C-AC36-960421DB4987}"/>
              </a:ext>
            </a:extLst>
          </p:cNvPr>
          <p:cNvSpPr txBox="1"/>
          <p:nvPr/>
        </p:nvSpPr>
        <p:spPr>
          <a:xfrm>
            <a:off x="388307" y="1690688"/>
            <a:ext cx="38067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Each pixel in the image correlates with a column in the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Color images have 3 layers of pixels (</a:t>
            </a:r>
            <a:r>
              <a:rPr lang="en-US" sz="2800" b="1" dirty="0"/>
              <a:t>RGB</a:t>
            </a:r>
            <a:r>
              <a:rPr lang="en-US" sz="2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Image resolution is constantly increasing as camera hardware improves</a:t>
            </a:r>
          </a:p>
        </p:txBody>
      </p:sp>
    </p:spTree>
    <p:extLst>
      <p:ext uri="{BB962C8B-B14F-4D97-AF65-F5344CB8AC3E}">
        <p14:creationId xmlns:p14="http://schemas.microsoft.com/office/powerpoint/2010/main" val="6669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8952-E2DE-4A51-BA16-05A120C3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Flattening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35034-9A6B-4B2E-B5AE-A864ADB79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729"/>
            <a:ext cx="6030239" cy="4351338"/>
          </a:xfrm>
        </p:spPr>
        <p:txBody>
          <a:bodyPr/>
          <a:lstStyle/>
          <a:p>
            <a:pPr marL="285750" indent="-285750"/>
            <a:r>
              <a:rPr lang="en-US" sz="3200" dirty="0"/>
              <a:t>To train on image data (for a feed forward network like we are studying in this class), </a:t>
            </a:r>
            <a:r>
              <a:rPr lang="en-US" sz="3200" b="1" dirty="0"/>
              <a:t>flatten</a:t>
            </a:r>
            <a:r>
              <a:rPr lang="en-US" sz="3200" dirty="0"/>
              <a:t> the pixel matrix into a vector</a:t>
            </a:r>
          </a:p>
          <a:p>
            <a:pPr marL="285750" indent="-285750"/>
            <a:r>
              <a:rPr lang="en-US" sz="3200" dirty="0"/>
              <a:t>Each pixel is a column in the training data</a:t>
            </a:r>
          </a:p>
          <a:p>
            <a:r>
              <a:rPr lang="en-US" dirty="0"/>
              <a:t>Each row is an image</a:t>
            </a:r>
          </a:p>
        </p:txBody>
      </p:sp>
      <p:pic>
        <p:nvPicPr>
          <p:cNvPr id="2050" name="Picture 2" descr="Image result for numpy flatten matrix">
            <a:extLst>
              <a:ext uri="{FF2B5EF4-FFF2-40B4-BE49-F238E27FC236}">
                <a16:creationId xmlns:a16="http://schemas.microsoft.com/office/drawing/2014/main" id="{971D6D05-AD42-44BE-8C99-5CB2A4B82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013" y="2395232"/>
            <a:ext cx="3118525" cy="331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14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 with logistic regression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are trying to learn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Logistic regression is a linear model</a:t>
            </a:r>
          </a:p>
          <a:p>
            <a:r>
              <a:rPr lang="en-US" dirty="0"/>
              <a:t>Works best when the classes are linearly separable</a:t>
            </a:r>
          </a:p>
          <a:p>
            <a:r>
              <a:rPr lang="en-US" dirty="0"/>
              <a:t>Image features are highly non linear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024" y="2339371"/>
            <a:ext cx="7585952" cy="143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45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gold standard for image classification is </a:t>
            </a:r>
            <a:r>
              <a:rPr lang="en-US" sz="3200" b="1" dirty="0"/>
              <a:t>convolutional neural networks</a:t>
            </a:r>
          </a:p>
          <a:p>
            <a:r>
              <a:rPr lang="en-US" sz="3200" dirty="0"/>
              <a:t>Unfortunately, convolutional neural networks are not available in Spark</a:t>
            </a:r>
          </a:p>
          <a:p>
            <a:r>
              <a:rPr lang="en-US" sz="3200" dirty="0"/>
              <a:t>Spark ONLY provides a “Feed Forward” neural network algorithm called </a:t>
            </a:r>
            <a:r>
              <a:rPr lang="en-US" sz="3200" dirty="0" err="1"/>
              <a:t>MultilayerPerceptronClassifier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4916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18269</TotalTime>
  <Words>2717</Words>
  <Application>Microsoft Office PowerPoint</Application>
  <PresentationFormat>Widescreen</PresentationFormat>
  <Paragraphs>260</Paragraphs>
  <Slides>49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Wingdings 2</vt:lpstr>
      <vt:lpstr>Office Theme</vt:lpstr>
      <vt:lpstr>IST718 Object Recognition with Deep Learning </vt:lpstr>
      <vt:lpstr>Attendance</vt:lpstr>
      <vt:lpstr>Objectives</vt:lpstr>
      <vt:lpstr>The object recognition use case</vt:lpstr>
      <vt:lpstr>A high dimensional problem</vt:lpstr>
      <vt:lpstr>A high dimensional problem</vt:lpstr>
      <vt:lpstr>Image Flattening</vt:lpstr>
      <vt:lpstr>A problem with logistic regression</vt:lpstr>
      <vt:lpstr>Introduction to Neural Networks</vt:lpstr>
      <vt:lpstr>Introduction to Neural Networks</vt:lpstr>
      <vt:lpstr>Introduction to Neural Networks</vt:lpstr>
      <vt:lpstr>The Biological Neuron</vt:lpstr>
      <vt:lpstr>One Learning Algorithm &amp; Layers Hypothesis</vt:lpstr>
      <vt:lpstr>From Biological to Artificial Neurons</vt:lpstr>
      <vt:lpstr>Perceptron</vt:lpstr>
      <vt:lpstr>Spark MultiLayerPerceptron Class</vt:lpstr>
      <vt:lpstr>The general idea of artificial neural networks</vt:lpstr>
      <vt:lpstr>Advantages and disadvantages of ANN</vt:lpstr>
      <vt:lpstr>Neural Network Logical  AND Function</vt:lpstr>
      <vt:lpstr>Neural Network OR Function</vt:lpstr>
      <vt:lpstr>Neural Network NOT Function</vt:lpstr>
      <vt:lpstr>Network Example</vt:lpstr>
      <vt:lpstr>Multiclass Network Example</vt:lpstr>
      <vt:lpstr>How to train a neural network?</vt:lpstr>
      <vt:lpstr>Optimizing the loss function</vt:lpstr>
      <vt:lpstr>Deep Learning Terminology</vt:lpstr>
      <vt:lpstr>Example Loss vs. Epoch Plot</vt:lpstr>
      <vt:lpstr>Gradient Descent High Level Overview</vt:lpstr>
      <vt:lpstr>Gradient descent formalization</vt:lpstr>
      <vt:lpstr>Gradient Descent Types</vt:lpstr>
      <vt:lpstr>Gradient Descent Forward Propagation</vt:lpstr>
      <vt:lpstr>Gradient Descent Back Propagation</vt:lpstr>
      <vt:lpstr>Weight Calculation</vt:lpstr>
      <vt:lpstr>What is a Partial Derivative</vt:lpstr>
      <vt:lpstr>Partial derivative and learning rate</vt:lpstr>
      <vt:lpstr>Gradient Descent Learning Rate</vt:lpstr>
      <vt:lpstr>Stochastic vs. Batch</vt:lpstr>
      <vt:lpstr>Neural Networks are made up of nested functions</vt:lpstr>
      <vt:lpstr>Chain Rule</vt:lpstr>
      <vt:lpstr>How to calculate partial derivatives</vt:lpstr>
      <vt:lpstr>Back Propagation: Simple Derivative Rules</vt:lpstr>
      <vt:lpstr>Forward and Back Propagation Example</vt:lpstr>
      <vt:lpstr>Another Forward and Back Propagation Example</vt:lpstr>
      <vt:lpstr>Putting it all together</vt:lpstr>
      <vt:lpstr>Practical NN training considerations </vt:lpstr>
      <vt:lpstr>Spark MultiLayerPerceptron Class</vt:lpstr>
      <vt:lpstr>Spark MultiLayerPerceptron API</vt:lpstr>
      <vt:lpstr>Spark MultiLayerPerceptron API</vt:lpstr>
      <vt:lpstr>Attendance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HDFS Works</dc:title>
  <dc:creator>Michael Fudge</dc:creator>
  <cp:lastModifiedBy>Willard E Williamson</cp:lastModifiedBy>
  <cp:revision>617</cp:revision>
  <cp:lastPrinted>2019-11-19T21:26:06Z</cp:lastPrinted>
  <dcterms:created xsi:type="dcterms:W3CDTF">2015-12-30T15:53:28Z</dcterms:created>
  <dcterms:modified xsi:type="dcterms:W3CDTF">2022-11-29T00:51:43Z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