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9.xml" ContentType="application/vnd.openxmlformats-officedocument.presentationml.notesSlide+xml"/>
  <Override PartName="/ppt/ink/ink4.xml" ContentType="application/inkml+xml"/>
  <Override PartName="/ppt/notesSlides/notesSlide20.xml" ContentType="application/vnd.openxmlformats-officedocument.presentationml.notesSlide+xml"/>
  <Override PartName="/ppt/ink/ink5.xml" ContentType="application/inkml+xml"/>
  <Override PartName="/ppt/ink/ink6.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500" r:id="rId2"/>
    <p:sldId id="412" r:id="rId3"/>
    <p:sldId id="501" r:id="rId4"/>
    <p:sldId id="295" r:id="rId5"/>
    <p:sldId id="502" r:id="rId6"/>
    <p:sldId id="257" r:id="rId7"/>
    <p:sldId id="503" r:id="rId8"/>
    <p:sldId id="262" r:id="rId9"/>
    <p:sldId id="395" r:id="rId10"/>
    <p:sldId id="299" r:id="rId11"/>
    <p:sldId id="300" r:id="rId12"/>
    <p:sldId id="401" r:id="rId13"/>
    <p:sldId id="504" r:id="rId14"/>
    <p:sldId id="301" r:id="rId15"/>
    <p:sldId id="277" r:id="rId16"/>
    <p:sldId id="505" r:id="rId17"/>
    <p:sldId id="483" r:id="rId18"/>
    <p:sldId id="506" r:id="rId19"/>
    <p:sldId id="553" r:id="rId20"/>
    <p:sldId id="507" r:id="rId21"/>
    <p:sldId id="472" r:id="rId22"/>
    <p:sldId id="508" r:id="rId23"/>
    <p:sldId id="509" r:id="rId24"/>
    <p:sldId id="510" r:id="rId25"/>
    <p:sldId id="442" r:id="rId26"/>
    <p:sldId id="511" r:id="rId27"/>
    <p:sldId id="512" r:id="rId28"/>
    <p:sldId id="513" r:id="rId29"/>
    <p:sldId id="447" r:id="rId30"/>
    <p:sldId id="448" r:id="rId31"/>
    <p:sldId id="514" r:id="rId32"/>
    <p:sldId id="515" r:id="rId33"/>
    <p:sldId id="516" r:id="rId34"/>
    <p:sldId id="452" r:id="rId35"/>
    <p:sldId id="453" r:id="rId36"/>
    <p:sldId id="517" r:id="rId37"/>
    <p:sldId id="518" r:id="rId38"/>
    <p:sldId id="519" r:id="rId39"/>
    <p:sldId id="520" r:id="rId40"/>
    <p:sldId id="521" r:id="rId41"/>
    <p:sldId id="459" r:id="rId42"/>
    <p:sldId id="522" r:id="rId43"/>
    <p:sldId id="523" r:id="rId44"/>
    <p:sldId id="524" r:id="rId45"/>
    <p:sldId id="525" r:id="rId46"/>
    <p:sldId id="464" r:id="rId47"/>
    <p:sldId id="465" r:id="rId48"/>
    <p:sldId id="526" r:id="rId49"/>
    <p:sldId id="527" r:id="rId50"/>
    <p:sldId id="528" r:id="rId51"/>
    <p:sldId id="280" r:id="rId52"/>
    <p:sldId id="529" r:id="rId53"/>
    <p:sldId id="530" r:id="rId54"/>
    <p:sldId id="302" r:id="rId55"/>
    <p:sldId id="303" r:id="rId56"/>
    <p:sldId id="305" r:id="rId57"/>
    <p:sldId id="306" r:id="rId58"/>
    <p:sldId id="531" r:id="rId59"/>
    <p:sldId id="312" r:id="rId60"/>
    <p:sldId id="418" r:id="rId61"/>
    <p:sldId id="419" r:id="rId62"/>
    <p:sldId id="422" r:id="rId63"/>
    <p:sldId id="546" r:id="rId64"/>
    <p:sldId id="547" r:id="rId65"/>
    <p:sldId id="548" r:id="rId66"/>
    <p:sldId id="549" r:id="rId67"/>
    <p:sldId id="550" r:id="rId68"/>
    <p:sldId id="551" r:id="rId69"/>
    <p:sldId id="532" r:id="rId70"/>
    <p:sldId id="421" r:id="rId71"/>
    <p:sldId id="533" r:id="rId72"/>
    <p:sldId id="354" r:id="rId73"/>
    <p:sldId id="356" r:id="rId74"/>
    <p:sldId id="420" r:id="rId75"/>
    <p:sldId id="375" r:id="rId76"/>
    <p:sldId id="552" r:id="rId77"/>
    <p:sldId id="425" r:id="rId78"/>
    <p:sldId id="426" r:id="rId79"/>
    <p:sldId id="538" r:id="rId80"/>
    <p:sldId id="539" r:id="rId81"/>
    <p:sldId id="540" r:id="rId82"/>
    <p:sldId id="541" r:id="rId83"/>
    <p:sldId id="542" r:id="rId84"/>
    <p:sldId id="543" r:id="rId85"/>
    <p:sldId id="544" r:id="rId86"/>
    <p:sldId id="434" r:id="rId87"/>
    <p:sldId id="435" r:id="rId88"/>
    <p:sldId id="554" r:id="rId89"/>
    <p:sldId id="436" r:id="rId90"/>
    <p:sldId id="437"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60"/>
    <p:restoredTop sz="94880" autoAdjust="0"/>
  </p:normalViewPr>
  <p:slideViewPr>
    <p:cSldViewPr>
      <p:cViewPr varScale="1">
        <p:scale>
          <a:sx n="191" d="100"/>
          <a:sy n="191" d="100"/>
        </p:scale>
        <p:origin x="192" y="536"/>
      </p:cViewPr>
      <p:guideLst>
        <p:guide orient="horz" pos="2160"/>
        <p:guide pos="2880"/>
      </p:guideLst>
    </p:cSldViewPr>
  </p:slideViewPr>
  <p:notesTextViewPr>
    <p:cViewPr>
      <p:scale>
        <a:sx n="1" d="1"/>
        <a:sy n="1" d="1"/>
      </p:scale>
      <p:origin x="0" y="0"/>
    </p:cViewPr>
  </p:notesTextViewPr>
  <p:sorterViewPr>
    <p:cViewPr>
      <p:scale>
        <a:sx n="127" d="100"/>
        <a:sy n="127"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png"/><Relationship Id="rId1" Type="http://schemas.openxmlformats.org/officeDocument/2006/relationships/image" Target="../media/image23.png"/></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6.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2T11:51:31.073"/>
    </inkml:context>
    <inkml:brush xml:id="br0">
      <inkml:brushProperty name="width" value="0.05" units="cm"/>
      <inkml:brushProperty name="height" value="0.05" units="cm"/>
      <inkml:brushProperty name="color" value="#E71224"/>
    </inkml:brush>
  </inkml:definitions>
  <inkml:trace contextRef="#ctx0" brushRef="#br0">324 1 24575,'-10'0'0,"-2"0"0,-2 0 0,-2 0 0,-1 0 0,3 0 0,1 0 0,2 0 0,3 1 0,1 0 0,0 1 0,0 1 0,0 0 0,-1 2 0,0-1 0,-1 1 0,1 0 0,-1 2 0,0-2 0,2 0 0,1-1 0,2-1 0,0 0 0,-2 1 0,0 1 0,-1 1 0,0-1 0,3 1 0,-1-2 0,2 1 0,-1 0 0,1 1 0,-2 0 0,0 0 0,0 0 0,1 0 0,0 0 0,0 1 0,0 0 0,-3 6 0,2-3 0,-1 3 0,3-5 0,1 0 0,0 1 0,0-1 0,1 1 0,-1 0 0,1 1 0,1 1 0,-1 0 0,1 1 0,0 0 0,0 0 0,0-1 0,0 0 0,0 0 0,1-2 0,-1 1 0,1 0 0,0-1 0,1 0 0,0 0 0,0 0 0,1-1 0,0 1 0,0-2 0,2 1 0,-1-1 0,2 1 0,0 0 0,2 1 0,-1 0 0,2 0 0,-2-1 0,1 1 0,-1-2 0,2 1 0,0-1 0,2 1 0,0-1 0,2 0 0,3 0 0,-1-1 0,2 1 0,-3-1 0,0 0 0,-3-1 0,0 0 0,0 1 0,0-2 0,-1-1 0,-2 0 0,-3-1 0,-1-2 0,-2 1 0,0-1 0,0 0 0,4 0 0,1 0 0,8 1 0,3 0 0,3 0 0,-2 0 0,-3-1 0,-4 0 0,-4-1 0,-2 0 0,-3 0 0,0-1 0,1 1 0,0-1 0,1 1 0,0-1 0,-2 0 0,2 0 0,-2 1 0,0-1 0,-1 1 0,1 0 0,1-1 0,-1-1 0,1 1 0,0 0 0,0-1 0,-1 1 0,0 0 0,-1 0 0,1-1 0,-1 0 0,1-2 0,1 1 0,1-1 0,0-1 0,1 0 0,-1-1 0,1 0 0,-2 1 0,0 0 0,-2 1 0,1-1 0,-1 0 0,1 0 0,0 0 0,0-1 0,0 0 0,-1 1 0,1-1 0,-2 0 0,1 0 0,-1-1 0,0-1 0,0 1 0,0 1 0,-1 0 0,1 0 0,0-1 0,-1 0 0,0 0 0,0-1 0,0 2 0,0-3 0,-1 2 0,0-3 0,0 2 0,0-2 0,0 2 0,-1-1 0,1 2 0,-1 0 0,1 1 0,-1-1 0,0-1 0,-1 2 0,2-1 0,-1 0 0,1 0 0,-1 0 0,0-1 0,0 1 0,0-1 0,-2 2 0,0-1 0,0 0 0,-1 1 0,1 1 0,0-1 0,1 2 0,0 1 0,0 0 0,1-1 0,0 2 0,-2-1 0,0 0 0,-1 1 0,-1 0 0,0-1 0,0 1 0,-1 0 0,0-1 0,1 1 0,0-1 0,1 2 0,1-1 0,-1 1 0,1-1 0,-1 1 0,0 0 0,1 0 0,1 1 0,0 0 0,1 0 0,0-1 0,-2 0 0,-1-1 0,0 0 0,1-1 0,-1 1 0,1-1 0,1 2 0,0-1 0,2 2 0,0 0 0,0 0 0,-1 0 0,1-1 0,-1 1 0,0-2 0,-2 1 0,1-2 0,-1 1 0,0-1 0,1 1 0,0 1 0,1 0 0,0 2 0,0-2 0,1 1 0,-1 0 0,1 0 0,1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2T11:51:40.997"/>
    </inkml:context>
    <inkml:brush xml:id="br0">
      <inkml:brushProperty name="width" value="0.05" units="cm"/>
      <inkml:brushProperty name="height" value="0.05" units="cm"/>
      <inkml:brushProperty name="color" value="#E71224"/>
    </inkml:brush>
  </inkml:definitions>
  <inkml:trace contextRef="#ctx0" brushRef="#br0">300 18 24575,'-6'-3'0,"1"0"0,1 2 0,1 0 0,-1 0 0,0 0 0,-2 0 0,-1 0 0,-2-1 0,-1 1 0,-2 0 0,0 0 0,0 1 0,-1 0 0,3 0 0,1 0 0,2 0 0,1 0 0,0 1 0,0 0 0,0 0 0,1 1 0,-1 0 0,1 0 0,-2 0 0,1 1 0,-1 0 0,-1 1 0,1 0 0,0 2 0,1-3 0,1 2 0,1 0 0,-1 0 0,1 1 0,-1 0 0,0-1 0,0 1 0,1 0 0,-1 1 0,0 1 0,0 0 0,1-1 0,2 0 0,-1-1 0,1 1 0,-1-1 0,1 2 0,0-1 0,1-1 0,0 2 0,-1-2 0,1 2 0,0-1 0,0 1 0,0-1 0,1 2 0,-1 0 0,1 0 0,0-1 0,0 0 0,1-1 0,-1 1 0,2 1 0,0 0 0,0-1 0,2 1 0,1 0 0,2 0 0,1 0 0,0-1 0,4 1 0,-1 0 0,5 1 0,-2-1 0,2 0 0,-4 0 0,2-1 0,-4-1 0,0 0 0,-1-2 0,-1 0 0,0 0 0,0-1 0,1 0 0,-2-1 0,0-1 0,-1-1 0,-1 1 0,-1-2 0,2 1 0,-1 1 0,4 0 0,1 1 0,2 1 0,-1-2 0,1 2 0,-3-3 0,1 1 0,-2 0 0,1-1 0,2 0 0,0 1 0,1-1 0,-2 1 0,-2-2 0,-3 1 0,1-2 0,-1 0 0,2-1 0,0 1 0,2 0 0,-1-1 0,-2 1 0,-1 0 0,-1 0 0,-2 0 0,0 0 0,1 0 0,1-1 0,1-1 0,0 0 0,1-1 0,0 1 0,0 0 0,-2 1 0,-1 0 0,0 1 0,-1-1 0,1 0 0,0-1 0,2 0 0,0-2 0,1-1 0,1 0 0,-1-2 0,-1 1 0,-1 0 0,0 0 0,-1 0 0,-1 1 0,-1 0 0,1 1 0,-1 0 0,2 0 0,-1 0 0,1 1 0,0-1 0,-1 1 0,0-1 0,0 1 0,-1-1 0,0-1 0,0 1 0,-1 0 0,0 1 0,0-1 0,-1 0 0,1 0 0,-2-2 0,0 1 0,-2-3 0,-4-2 0,0-2 0,0 0 0,0-1 0,0 2 0,2-1 0,0 2 0,0-1 0,1 2 0,0 1 0,-1 0 0,1 4 0,1 0 0,0 2 0,1 1 0,0 0 0,0-1 0,-1 1 0,-1-1 0,-3-2 0,-2-1 0,-1 0 0,-1-2 0,1 2 0,1-2 0,2 3 0,-1 0 0,3 1 0,0 0 0,2 2 0,2 1 0,0 0 0,1 0 0,1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2T11:51:47.498"/>
    </inkml:context>
    <inkml:brush xml:id="br0">
      <inkml:brushProperty name="width" value="0.05" units="cm"/>
      <inkml:brushProperty name="height" value="0.05" units="cm"/>
      <inkml:brushProperty name="color" value="#E71224"/>
    </inkml:brush>
  </inkml:definitions>
  <inkml:trace contextRef="#ctx0" brushRef="#br0">105 36 24575,'-4'2'0,"1"-2"0,0 2 0,2-2 0,0 1 0,0-1 0,-1 1 0,1 0 0,0 0 0,-1 0 0,1 0 0,-2 1 0,1 0 0,1 0 0,-1 0 0,1 0 0,-1 0 0,0 1 0,-1-1 0,0 2 0,0 0 0,1 0 0,0 0 0,0 0 0,1 1 0,-2-1 0,1 1 0,-1 0 0,0 2 0,1 0 0,-1 0 0,2-1 0,0 0 0,-1-1 0,2-1 0,-2 2 0,1-1 0,-1 0 0,0-1 0,1 1 0,0-1 0,-1 1 0,1 0 0,-1-1 0,0 2 0,1-2 0,0 1 0,0 0 0,0 0 0,0 0 0,0 1 0,-1-1 0,1 1 0,0-1 0,0 0 0,0-1 0,1 0 0,-1 0 0,0-1 0,1 1 0,-1 0 0,1-1 0,-1 1 0,1-2 0,-1 2 0,1-1 0,0 1 0,0 1 0,-1 0 0,1-2 0,0 1 0,-1-1 0,1 0 0,0 1 0,0-1 0,0-1 0,0 0 0,0 0 0,-1 0 0,1 1 0,0 0 0,0 1 0,0 0 0,0 1 0,1-1 0,-1 0 0,1-1 0,0-1 0,-1 2 0,2-2 0,-1 2 0,2 0 0,0 0 0,0 0 0,1 0 0,0 0 0,0-1 0,1 0 0,-1 0 0,0-1 0,0 0 0,0 0 0,0 0 0,1 0 0,0 0 0,2 1 0,0-1 0,5 1 0,2-1 0,2 1 0,0 1 0,-3-2 0,-2 1 0,-4-2 0,-2 0 0,-2 0 0,-1 0 0,0-1 0,-1 0 0,1 0 0,1 0 0,2 0 0,1 0 0,1 0 0,0 0 0,-1-1 0,0 1 0,-2 0 0,1 0 0,1 0 0,1 1 0,1-1 0,3 0 0,0 0 0,2 0 0,-2 0 0,1 0 0,-3 0 0,0 0 0,-2 0 0,0 0 0,0 0 0,-1 0 0,1 0 0,0-1 0,-1 1 0,-1-1 0,-2 1 0,-1 0 0,-1-1 0,1 0 0,0-1 0,2 0 0,-1-2 0,1 1 0,1-1 0,-1 0 0,-1 1 0,1 0 0,-1 0 0,-1 0 0,1 1 0,-2 1 0,2-1 0,-1 0 0,1 0 0,1-1 0,0 0 0,1-1 0,1 0 0,0-1 0,-1 1 0,-2 1 0,-1-1 0,-1 2 0,1 0 0,-1 0 0,0 1 0,0-1 0,0 1 0,-1-1 0,1 0 0,0 0 0,1-2 0,1 0 0,0-1 0,1 0 0,-2 1 0,1 0 0,-1 1 0,-1 0 0,0 0 0,-1 0 0,1-1 0,0 1 0,-1-2 0,1 1 0,0-1 0,-1-1 0,0 0 0,0 0 0,0 0 0,0 1 0,0-1 0,0 2 0,-1-1 0,1 2 0,0-1 0,0 1 0,0 0 0,0-1 0,-1 1 0,1-2 0,0 0 0,0-1 0,0 0 0,0-1 0,-1 0 0,-1-2 0,-1-1 0,-2 0 0,1 0 0,2 3 0,-2-7 0,2 7 0,-1-5 0,1 8 0,0 1 0,0 0 0,0 1 0,0 0 0,0-1 0,0 2 0,-1-2 0,-1 0 0,-1-1 0,-2 0 0,-2-1 0,-2 0 0,0 0 0,1 1 0,0 0 0,2 1 0,0 0 0,1 1 0,0 0 0,2 1 0,-2-1 0,2 0 0,-2 0 0,0-1 0,-2 0 0,-3 0 0,-3-1 0,-5-1 0,-1 1 0,-2 0 0,6 1 0,2 1 0,7 1 0,2 0 0,3 1 0,-8 5 0,7-3 0,-3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2T12:42:20.307"/>
    </inkml:context>
    <inkml:brush xml:id="br0">
      <inkml:brushProperty name="width" value="0.05" units="cm"/>
      <inkml:brushProperty name="height" value="0.05" units="cm"/>
      <inkml:brushProperty name="color" value="#E71224"/>
    </inkml:brush>
  </inkml:definitions>
  <inkml:trace contextRef="#ctx0" brushRef="#br0">359 1 24575,'-10'0'0,"-1"0"0,1 0 0,0 0 0,2 0 0,1 0 0,2 0 0,0 0 0,2 0 0,1 0 0,-2 0 0,-3 0 0,-2 2 0,-2-1 0,0 2 0,0-1 0,0 0 0,0 1 0,0 0 0,1 1 0,-1 0 0,-1 0 0,1 2 0,-2 0 0,2 1 0,0-1 0,1 1 0,1-2 0,-1-1 0,2 0 0,0 0 0,1-1 0,1 1 0,0-1 0,1 0 0,0 1 0,1-1 0,1 0 0,1 0 0,0 1 0,-1 0 0,1 0 0,-1 3 0,0-1 0,-1 0 0,0 3 0,1-1 0,-1 2 0,1-2 0,1 1 0,0-2 0,1-2 0,0 0 0,1-2 0,0-1 0,0 1 0,0-1 0,0 1 0,0-1 0,-1 3 0,0 0 0,1 2 0,-1 0 0,1 0 0,0 0 0,0-1 0,0 1 0,1-2 0,-1 2 0,0-3 0,1 2 0,-1 1 0,1-1 0,0 2 0,0-2 0,1 1 0,-1-1 0,0-1 0,0 0 0,1 0 0,-1 0 0,1 1 0,-1-1 0,1 0 0,0 0 0,1 1 0,0-1 0,1 1 0,0-1 0,0-1 0,0 1 0,-1-2 0,1 1 0,-2 0 0,2 0 0,0 0 0,0-1 0,1 1 0,2 1 0,-1-2 0,2 2 0,-2-1 0,2 0 0,-2 0 0,2 0 0,-2 1 0,0 0 0,0-1 0,-1 1 0,2-1 0,0 1 0,1-1 0,1-1 0,2 1 0,0-1 0,3 1 0,-2-1 0,1 1 0,1 0 0,0-1 0,1 2 0,-2-2 0,0 1 0,-3-1 0,-2 0 0,0-1 0,-2 0 0,0 0 0,-1 0 0,2-1 0,0 1 0,2-2 0,2 1 0,1-1 0,1 1 0,-2-1 0,-2 1 0,-3-1 0,-2 0 0,0 0 0,1 1 0,1-1 0,4 0 0,2 0 0,0 0 0,-1 0 0,-3-1 0,-2 0 0,-2 1 0,0-1 0,1 0 0,2 0 0,1-1 0,1-1 0,-2 0 0,0 0 0,-2 0 0,0 0 0,-1-1 0,1 1 0,-1-1 0,1 0 0,0 1 0,0 0 0,-1-1 0,0 1 0,1-2 0,0 1 0,0-1 0,0 0 0,0 0 0,0 0 0,1 0 0,-3 0 0,2 0 0,-1 1 0,-1 0 0,0 0 0,-1 0 0,0 0 0,-1 0 0,0 1 0,0-2 0,0 0 0,-1 0 0,1-1 0,-1 1 0,1-1 0,-1 0 0,0-1 0,0 0 0,0-2 0,0 1 0,0-1 0,0-2 0,0 1 0,0-1 0,1 0 0,-1 0 0,0 1 0,0-1 0,0 1 0,0 0 0,0-1 0,0 2 0,0 0 0,-1 2 0,-1 0 0,0 0 0,-1 1 0,0 1 0,0 1 0,0-1 0,0 1 0,-1 0 0,-1-1 0,0 1 0,0-2 0,-1 1 0,-1-1 0,0-1 0,0 1 0,-2 0 0,0 0 0,-1 1 0,1-1 0,-2 0 0,1 1 0,0 0 0,-3-1 0,2 0 0,-1 1 0,3 0 0,0 2 0,2 0 0,2 2 0,1 0 0,2 0 0,0 1 0,0-1 0,0 0 0,-1 1 0,0-1 0,-2 1 0,-1-1 0,1 0 0,0 0 0,1 0 0,1 1 0,-10-2 0,0 1 0,-10-3 0,7 0 0,2 0 0,5 0 0,3 1 0,2 1 0,1 0 0,1 2 0,-2-1 0,1-1 0,-2 0 0,0-1 0,0 1 0,0 0 0,2 1 0,1 0 0,0 1 0,1 1 0,0-1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2T12:49:10.457"/>
    </inkml:context>
    <inkml:brush xml:id="br0">
      <inkml:brushProperty name="width" value="0.05" units="cm"/>
      <inkml:brushProperty name="height" value="0.05" units="cm"/>
      <inkml:brushProperty name="color" value="#E71224"/>
    </inkml:brush>
  </inkml:definitions>
  <inkml:trace contextRef="#ctx0" brushRef="#br0">309 17 24575,'-5'-1'0,"1"0"0,1 0 0,0 0 0,0 0 0,-2 1 0,-5-1 0,-3-1 0,-2 0 0,-2-1 0,5 1 0,2 1 0,3 0 0,3 1 0,1 0 0,-1 1 0,1-1 0,-4 1 0,1 0 0,0 1 0,-1-1 0,-1 0 0,2 1 0,0-2 0,1 1 0,-1-1 0,2 1 0,0 0 0,0 0 0,1-1 0,1 2 0,-1-1 0,0 1 0,-3 1 0,0 0 0,1 1 0,-1 0 0,1-1 0,2-1 0,0 0 0,1-2 0,-2 4 0,-2 1 0,-1 2 0,-2 1 0,2-2 0,0 1 0,2-1 0,0 0 0,2-2 0,0 0 0,1-2 0,2 0 0,-1 0 0,0 0 0,0 2 0,-1 0 0,1 1 0,-1 0 0,1 0 0,0-1 0,0 0 0,0-1 0,1 0 0,-1 0 0,1 0 0,0 1 0,0-1 0,0 0 0,1-1 0,-1 1 0,0-2 0,1 1 0,-1 0 0,1 1 0,0 1 0,0 0 0,0 1 0,0 0 0,0 1 0,0 0 0,0-1 0,0 0 0,1-1 0,-1-1 0,0 1 0,0 0 0,0 0 0,0 0 0,0-1 0,-1 1 0,1 0 0,0 0 0,0 0 0,0 1 0,1-1 0,0 0 0,0 1 0,0-1 0,-1 1 0,1-2 0,-1 1 0,0 0 0,1 0 0,0 0 0,1-1 0,0 1 0,0-1 0,0-1 0,-1 0 0,0 0 0,0 0 0,-1 1 0,2 0 0,-1 0 0,1 1 0,0-2 0,1 2 0,0-1 0,3 0 0,-2 0 0,3 1 0,-2-1 0,1 0 0,-1 0 0,1 0 0,-1-1 0,-1 0 0,0 0 0,0-1 0,1 1 0,0-2 0,1 1 0,0 0 0,0 0 0,1 0 0,0 0 0,2 1 0,1 0 0,3 0 0,1-1 0,4 2 0,-2-2 0,2 1 0,-3-2 0,-1 1 0,-5-1 0,0 1 0,-3-1 0,-2 0 0,-1 0 0,-2 0 0,0 0 0,2-3 0,0 1 0,3-2 0,0 0 0,-1 1 0,0 1 0,-1 0 0,-2 1 0,-1 0 0,0-1 0,-1 1 0,2-1 0,-1 0 0,2-2 0,-1 1 0,1 0 0,-1 0 0,-1 0 0,0 0 0,0 1 0,-1 0 0,-1 0 0,1 0 0,-1 1 0,0-1 0,0 0 0,1 0 0,0 0 0,1-2 0,0 0 0,0-1 0,0 1 0,0-1 0,-1 1 0,0 1 0,-1 1 0,0-1 0,0 1 0,1-1 0,-1 0 0,0-1 0,1 1 0,-1-2 0,0 1 0,1 0 0,-1 1 0,0-1 0,0 2 0,0-2 0,0 1 0,0-1 0,1 0 0,0 1 0,-1 0 0,0 1 0,0-1 0,0 0 0,-1-2 0,-1 0 0,1 0 0,-1-1 0,0 2 0,1-1 0,0 2 0,-1 0 0,1 1 0,0 0 0,-1 0 0,1 1 0,-1-1 0,1-1 0,-1 1 0,0 0 0,1 0 0,-1 0 0,1 0 0,0 0 0,-1-1 0,0 1 0,0 0 0,-1-1 0,0 0 0,-1-2 0,1 2 0,1-1 0,-1 0 0,0 1 0,1 0 0,0 1 0,0-1 0,0 1 0,1 0 0,0 0 0,0 0 0,0 0 0,0 0 0,-1 0 0,1 0 0,0 0 0,0 0 0,1 1 0,-1-1 0,0 1 0,0 0 0,-1-1 0,0 0 0,-3-2 0,0-1 0,-1 0 0,0 0 0,0-1 0,0-1 0,-1 0 0,1 0 0,0 1 0,2 1 0,2 2 0,2 3 0,0 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2T12:49:21.446"/>
    </inkml:context>
    <inkml:brush xml:id="br0">
      <inkml:brushProperty name="width" value="0.05" units="cm"/>
      <inkml:brushProperty name="height" value="0.05" units="cm"/>
      <inkml:brushProperty name="color" value="#E71224"/>
    </inkml:brush>
  </inkml:definitions>
  <inkml:trace contextRef="#ctx0" brushRef="#br0">171 1 24575,'-19'3'0,"4"0"0,0 1 0,5 0 0,0 0 0,1 2 0,0-1 0,2-1 0,2-1 0,1 0 0,2-1 0,1-1 0,-1 1 0,0 1 0,-2 2 0,-1 0 0,-1 2 0,0 2 0,-1-1 0,0 3 0,2-3 0,-2 2 0,4-2 0,0-2 0,1-1 0,1-1 0,-1 1 0,1-1 0,0 2 0,1 0 0,-1 0 0,1 0 0,1 1 0,-1 1 0,1-2 0,-1 0 0,1-1 0,0 1 0,0 0 0,0 1 0,0-1 0,1 1 0,0-1 0,1 0 0,-1-1 0,1 0 0,-1-2 0,0 1 0,0 1 0,1 0 0,1 1 0,0 1 0,0 0 0,3 2 0,-1-2 0,0 0 0,0-1 0,-1-1 0,0-2 0,0 1 0,2 0 0,0 0 0,2 0 0,2 0 0,1-1 0,0-1 0,0 0 0,-2 0 0,-1-2 0,-4 1 0,0-1 0,-1 1 0,1-2 0,1 1 0,1 0 0,0-1 0,-1 1 0,-2 0 0,0 0 0,0-1 0,4 1 0,1-2 0,0 1 0,1-1 0,-3 1 0,-1-1 0,-2 1 0,-1 0 0,-2 1 0,0-1 0,1-1 0,1 0 0,0-1 0,0 1 0,1 0 0,-2 0 0,1 1 0,0-1 0,-1 1 0,1 0 0,-2 0 0,1-1 0,1 1 0,0 0 0,1-1 0,0 1 0,0-1 0,1 1 0,0 0 0,-2 0 0,-1 0 0,0 0 0,1-2 0,2 0 0,2-1 0,-1 0 0,0 0 0,0-1 0,-2 2 0,-1 0 0,-1 0 0,-2 1 0,1 0 0,0 0 0,0-1 0,0-1 0,1 0 0,0-2 0,0 0 0,-1-1 0,1 1 0,-1-1 0,0 0 0,-1-1 0,0 0 0,0-1 0,0 1 0,0-1 0,0 0 0,0 1 0,0 0 0,0 1 0,0 1 0,0 0 0,-1 0 0,1 1 0,-1-2 0,0 1 0,0 0 0,0-1 0,-1 1 0,-1 1 0,1 0 0,-1 0 0,1 2 0,0 0 0,0 0 0,0 1 0,1 0 0,-1-1 0,0 0 0,-2 0 0,-1-2 0,0 1 0,0 0 0,-1 0 0,1 1 0,0 1 0,2 0 0,0 1 0,0 0 0,1 1 0,0-1 0,0 1 0,0-1 0,1 1 0,-1-1 0,1 1 0,-1 0 0,-3 0 0,-2 0 0,-2 0 0,-1-1 0,2 1 0,0-1 0,-1 1 0,0 0 0,0 0 0,3-1 0,1 2 0,1 0 0,1 0 0,-1 0 0,2 0 0,0 0 0,-3 0 0,-1 0 0,-4 1 0,2 0 0,0-1 0,3-1 0,1 1 0,3-1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E0FECD-BD2C-48BE-8D14-6CFE498B9F29}" type="datetimeFigureOut">
              <a:rPr lang="en-US" smtClean="0"/>
              <a:t>2/14/22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D900A-A919-4C19-8158-8A9DE8E73742}" type="slidenum">
              <a:rPr lang="en-US" smtClean="0"/>
              <a:t>‹#›</a:t>
            </a:fld>
            <a:endParaRPr lang="en-US"/>
          </a:p>
        </p:txBody>
      </p:sp>
    </p:spTree>
    <p:extLst>
      <p:ext uri="{BB962C8B-B14F-4D97-AF65-F5344CB8AC3E}">
        <p14:creationId xmlns:p14="http://schemas.microsoft.com/office/powerpoint/2010/main" val="3144760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08A13-98C3-4C81-AFB9-5FFB63557341}" type="slidenum">
              <a:rPr lang="en-US" smtClean="0"/>
              <a:pPr/>
              <a:t>4</a:t>
            </a:fld>
            <a:endParaRPr lang="en-US"/>
          </a:p>
        </p:txBody>
      </p:sp>
    </p:spTree>
    <p:extLst>
      <p:ext uri="{BB962C8B-B14F-4D97-AF65-F5344CB8AC3E}">
        <p14:creationId xmlns:p14="http://schemas.microsoft.com/office/powerpoint/2010/main" val="3506260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9D900A-A919-4C19-8158-8A9DE8E73742}" type="slidenum">
              <a:rPr lang="en-US" smtClean="0"/>
              <a:t>26</a:t>
            </a:fld>
            <a:endParaRPr lang="en-US"/>
          </a:p>
        </p:txBody>
      </p:sp>
    </p:spTree>
    <p:extLst>
      <p:ext uri="{BB962C8B-B14F-4D97-AF65-F5344CB8AC3E}">
        <p14:creationId xmlns:p14="http://schemas.microsoft.com/office/powerpoint/2010/main" val="2883029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408A13-98C3-4C81-AFB9-5FFB63557341}" type="slidenum">
              <a:rPr lang="en-US" smtClean="0"/>
              <a:pPr/>
              <a:t>27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means the number of positive</a:t>
            </a:r>
            <a:r>
              <a:rPr lang="en-US" baseline="0" dirty="0"/>
              <a:t> test results they share</a:t>
            </a:r>
          </a:p>
        </p:txBody>
      </p:sp>
      <p:sp>
        <p:nvSpPr>
          <p:cNvPr id="4" name="Slide Number Placeholder 3"/>
          <p:cNvSpPr>
            <a:spLocks noGrp="1"/>
          </p:cNvSpPr>
          <p:nvPr>
            <p:ph type="sldNum" sz="quarter" idx="10"/>
          </p:nvPr>
        </p:nvSpPr>
        <p:spPr/>
        <p:txBody>
          <a:bodyPr/>
          <a:lstStyle/>
          <a:p>
            <a:fld id="{F9408A13-98C3-4C81-AFB9-5FFB63557341}" type="slidenum">
              <a:rPr lang="en-US" smtClean="0"/>
              <a:pPr/>
              <a:t>31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408A13-98C3-4C81-AFB9-5FFB63557341}" type="slidenum">
              <a:rPr lang="en-US" smtClean="0"/>
              <a:pPr/>
              <a:t>32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408A13-98C3-4C81-AFB9-5FFB63557341}" type="slidenum">
              <a:rPr lang="en-US" smtClean="0"/>
              <a:pPr/>
              <a:t>33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08A13-98C3-4C81-AFB9-5FFB63557341}" type="slidenum">
              <a:rPr lang="en-US" smtClean="0"/>
              <a:pPr/>
              <a:t>40</a:t>
            </a:fld>
            <a:endParaRPr lang="en-US"/>
          </a:p>
        </p:txBody>
      </p:sp>
    </p:spTree>
    <p:extLst>
      <p:ext uri="{BB962C8B-B14F-4D97-AF65-F5344CB8AC3E}">
        <p14:creationId xmlns:p14="http://schemas.microsoft.com/office/powerpoint/2010/main" val="1588121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08A13-98C3-4C81-AFB9-5FFB63557341}" type="slidenum">
              <a:rPr lang="en-US" smtClean="0"/>
              <a:pPr/>
              <a:t>41</a:t>
            </a:fld>
            <a:endParaRPr lang="en-US"/>
          </a:p>
        </p:txBody>
      </p:sp>
    </p:spTree>
    <p:extLst>
      <p:ext uri="{BB962C8B-B14F-4D97-AF65-F5344CB8AC3E}">
        <p14:creationId xmlns:p14="http://schemas.microsoft.com/office/powerpoint/2010/main" val="2494244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EA7D239E-C657-49F6-9BA5-3F07A9660490}" type="slidenum">
              <a:rPr lang="en-US"/>
              <a:pPr/>
              <a:t>51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08A13-98C3-4C81-AFB9-5FFB63557341}" type="slidenum">
              <a:rPr lang="en-US" smtClean="0"/>
              <a:pPr/>
              <a:t>59</a:t>
            </a:fld>
            <a:endParaRPr lang="en-US"/>
          </a:p>
        </p:txBody>
      </p:sp>
    </p:spTree>
    <p:extLst>
      <p:ext uri="{BB962C8B-B14F-4D97-AF65-F5344CB8AC3E}">
        <p14:creationId xmlns:p14="http://schemas.microsoft.com/office/powerpoint/2010/main" val="3748018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9D900A-A919-4C19-8158-8A9DE8E73742}" type="slidenum">
              <a:rPr lang="en-US" smtClean="0"/>
              <a:t>66</a:t>
            </a:fld>
            <a:endParaRPr lang="en-US"/>
          </a:p>
        </p:txBody>
      </p:sp>
    </p:spTree>
    <p:extLst>
      <p:ext uri="{BB962C8B-B14F-4D97-AF65-F5344CB8AC3E}">
        <p14:creationId xmlns:p14="http://schemas.microsoft.com/office/powerpoint/2010/main" val="3596718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FAB97085-7D1E-4BBB-8AC2-9872CC195327}" type="slidenum">
              <a:rPr lang="en-US"/>
              <a:pPr/>
              <a:t>6</a:t>
            </a:fld>
            <a:endParaRPr lang="en-US"/>
          </a:p>
        </p:txBody>
      </p:sp>
      <p:sp>
        <p:nvSpPr>
          <p:cNvPr id="2" name="Notes Placeholder 1"/>
          <p:cNvSpPr>
            <a:spLocks noGrp="1"/>
          </p:cNvSpPr>
          <p:nvPr>
            <p:ph type="body" idx="1"/>
          </p:nvPr>
        </p:nvSpPr>
        <p:spPr/>
        <p:txBody>
          <a:bodyPr/>
          <a:lstStyle/>
          <a:p>
            <a:r>
              <a:rPr lang="en-US" dirty="0"/>
              <a:t>Quick review of week 1 clustering applications, customer segmentation, document clustering for organizing searching</a:t>
            </a:r>
            <a:r>
              <a:rPr lang="en-US" baseline="0" dirty="0"/>
              <a:t> results</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08A13-98C3-4C81-AFB9-5FFB63557341}" type="slidenum">
              <a:rPr lang="en-US" smtClean="0"/>
              <a:pPr/>
              <a:t>69</a:t>
            </a:fld>
            <a:endParaRPr lang="en-US"/>
          </a:p>
        </p:txBody>
      </p:sp>
    </p:spTree>
    <p:extLst>
      <p:ext uri="{BB962C8B-B14F-4D97-AF65-F5344CB8AC3E}">
        <p14:creationId xmlns:p14="http://schemas.microsoft.com/office/powerpoint/2010/main" val="2252875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CF5663-4B46-4BF2-BB09-0932E32C4292}" type="slidenum">
              <a:rPr lang="en-US" smtClean="0"/>
              <a:pPr/>
              <a:t>80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Did you get to compute distance between clusters in k-Means?</a:t>
            </a:r>
          </a:p>
          <a:p>
            <a:r>
              <a:rPr lang="en-US" dirty="0"/>
              <a:t>No, because in k-Means we only compute new </a:t>
            </a:r>
            <a:r>
              <a:rPr lang="en-US" dirty="0" err="1"/>
              <a:t>centroids</a:t>
            </a:r>
            <a:r>
              <a:rPr lang="en-US" baseline="0" dirty="0"/>
              <a:t> and </a:t>
            </a:r>
            <a:r>
              <a:rPr lang="en-US" dirty="0"/>
              <a:t>the distance between data</a:t>
            </a:r>
            <a:r>
              <a:rPr lang="en-US" baseline="0" dirty="0"/>
              <a:t> points and the </a:t>
            </a:r>
            <a:r>
              <a:rPr lang="en-US" baseline="0" dirty="0" err="1"/>
              <a:t>centroids</a:t>
            </a:r>
            <a:endParaRPr lang="en-US" dirty="0"/>
          </a:p>
          <a:p>
            <a:endParaRPr lang="en-US" dirty="0"/>
          </a:p>
        </p:txBody>
      </p:sp>
      <p:sp>
        <p:nvSpPr>
          <p:cNvPr id="4" name="Slide Number Placeholder 3"/>
          <p:cNvSpPr>
            <a:spLocks noGrp="1"/>
          </p:cNvSpPr>
          <p:nvPr>
            <p:ph type="sldNum" sz="quarter" idx="10"/>
          </p:nvPr>
        </p:nvSpPr>
        <p:spPr/>
        <p:txBody>
          <a:bodyPr/>
          <a:lstStyle/>
          <a:p>
            <a:fld id="{26CF5663-4B46-4BF2-BB09-0932E32C4292}" type="slidenum">
              <a:rPr lang="en-US" smtClean="0"/>
              <a:pPr/>
              <a:t>82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Does</a:t>
            </a:r>
            <a:r>
              <a:rPr lang="en-US" baseline="0" dirty="0"/>
              <a:t> </a:t>
            </a:r>
            <a:r>
              <a:rPr lang="en-US" dirty="0"/>
              <a:t>average-linkage require more computational cost than single</a:t>
            </a:r>
            <a:r>
              <a:rPr lang="en-US" baseline="0" dirty="0"/>
              <a:t> linkage or complete linkage?</a:t>
            </a:r>
          </a:p>
          <a:p>
            <a:r>
              <a:rPr lang="en-US" baseline="0" dirty="0"/>
              <a:t>No, because all three methods require computing distance between all pairs</a:t>
            </a:r>
          </a:p>
          <a:p>
            <a:endParaRPr lang="en-US" dirty="0"/>
          </a:p>
        </p:txBody>
      </p:sp>
      <p:sp>
        <p:nvSpPr>
          <p:cNvPr id="4" name="Slide Number Placeholder 3"/>
          <p:cNvSpPr>
            <a:spLocks noGrp="1"/>
          </p:cNvSpPr>
          <p:nvPr>
            <p:ph type="sldNum" sz="quarter" idx="10"/>
          </p:nvPr>
        </p:nvSpPr>
        <p:spPr/>
        <p:txBody>
          <a:bodyPr/>
          <a:lstStyle/>
          <a:p>
            <a:fld id="{26CF5663-4B46-4BF2-BB09-0932E32C4292}" type="slidenum">
              <a:rPr lang="en-US" smtClean="0"/>
              <a:pPr/>
              <a:t>87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1202BC22-298E-4600-ABFF-F45A6A7860A4}" type="slidenum">
              <a:rPr lang="en-US"/>
              <a:pPr/>
              <a:t>8</a:t>
            </a:fld>
            <a:endParaRPr lang="en-US"/>
          </a:p>
        </p:txBody>
      </p:sp>
      <p:sp>
        <p:nvSpPr>
          <p:cNvPr id="2" name="Notes Placeholder 1"/>
          <p:cNvSpPr>
            <a:spLocks noGrp="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08A13-98C3-4C81-AFB9-5FFB63557341}" type="slidenum">
              <a:rPr lang="en-US" smtClean="0"/>
              <a:pPr/>
              <a:t>9</a:t>
            </a:fld>
            <a:endParaRPr lang="en-US"/>
          </a:p>
        </p:txBody>
      </p:sp>
    </p:spTree>
    <p:extLst>
      <p:ext uri="{BB962C8B-B14F-4D97-AF65-F5344CB8AC3E}">
        <p14:creationId xmlns:p14="http://schemas.microsoft.com/office/powerpoint/2010/main" val="4219949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5AB86A3-D285-4438-908F-E23D24537D23}" type="slidenum">
              <a:rPr lang="en-US"/>
              <a:pPr/>
              <a:t>15</a:t>
            </a:fld>
            <a:endParaRPr lang="en-US"/>
          </a:p>
        </p:txBody>
      </p:sp>
      <p:sp>
        <p:nvSpPr>
          <p:cNvPr id="2" name="Notes Placeholder 1"/>
          <p:cNvSpPr>
            <a:spLocks noGrp="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9D900A-A919-4C19-8158-8A9DE8E73742}" type="slidenum">
              <a:rPr lang="en-US" smtClean="0"/>
              <a:t>20</a:t>
            </a:fld>
            <a:endParaRPr lang="en-US"/>
          </a:p>
        </p:txBody>
      </p:sp>
    </p:spTree>
    <p:extLst>
      <p:ext uri="{BB962C8B-B14F-4D97-AF65-F5344CB8AC3E}">
        <p14:creationId xmlns:p14="http://schemas.microsoft.com/office/powerpoint/2010/main" val="686403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look at how to deal with numeric variables, then nominal, then how to combine</a:t>
            </a:r>
            <a:r>
              <a:rPr lang="en-US" baseline="0" dirty="0"/>
              <a:t> them.</a:t>
            </a:r>
            <a:endParaRPr lang="en-US" dirty="0"/>
          </a:p>
        </p:txBody>
      </p:sp>
      <p:sp>
        <p:nvSpPr>
          <p:cNvPr id="4" name="Slide Number Placeholder 3"/>
          <p:cNvSpPr>
            <a:spLocks noGrp="1"/>
          </p:cNvSpPr>
          <p:nvPr>
            <p:ph type="sldNum" sz="quarter" idx="10"/>
          </p:nvPr>
        </p:nvSpPr>
        <p:spPr/>
        <p:txBody>
          <a:bodyPr/>
          <a:lstStyle/>
          <a:p>
            <a:fld id="{F9408A13-98C3-4C81-AFB9-5FFB63557341}" type="slidenum">
              <a:rPr lang="en-US" smtClean="0"/>
              <a:pPr/>
              <a:t>22</a:t>
            </a:fld>
            <a:endParaRPr lang="en-US"/>
          </a:p>
        </p:txBody>
      </p:sp>
    </p:spTree>
    <p:extLst>
      <p:ext uri="{BB962C8B-B14F-4D97-AF65-F5344CB8AC3E}">
        <p14:creationId xmlns:p14="http://schemas.microsoft.com/office/powerpoint/2010/main" val="2126420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Manhattan distance: how many street blocks to walk from point </a:t>
            </a:r>
            <a:r>
              <a:rPr lang="en-US" i="1" dirty="0" err="1"/>
              <a:t>i</a:t>
            </a:r>
            <a:r>
              <a:rPr lang="en-US" dirty="0"/>
              <a:t> to point </a:t>
            </a:r>
            <a:r>
              <a:rPr lang="en-US" i="1" dirty="0"/>
              <a:t>j</a:t>
            </a:r>
            <a:r>
              <a:rPr lang="en-US" dirty="0"/>
              <a:t> in Manhattan?</a:t>
            </a:r>
            <a:r>
              <a:rPr lang="en-US" baseline="0" dirty="0"/>
              <a:t> Assume you can’t fly.</a:t>
            </a:r>
            <a:endParaRPr lang="en-US" dirty="0"/>
          </a:p>
        </p:txBody>
      </p:sp>
      <p:sp>
        <p:nvSpPr>
          <p:cNvPr id="4" name="Slide Number Placeholder 3"/>
          <p:cNvSpPr>
            <a:spLocks noGrp="1"/>
          </p:cNvSpPr>
          <p:nvPr>
            <p:ph type="sldNum" sz="quarter" idx="10"/>
          </p:nvPr>
        </p:nvSpPr>
        <p:spPr/>
        <p:txBody>
          <a:bodyPr/>
          <a:lstStyle/>
          <a:p>
            <a:fld id="{F9408A13-98C3-4C81-AFB9-5FFB63557341}" type="slidenum">
              <a:rPr lang="en-US" smtClean="0"/>
              <a:pPr/>
              <a:t>23</a:t>
            </a:fld>
            <a:endParaRPr lang="en-US"/>
          </a:p>
        </p:txBody>
      </p:sp>
    </p:spTree>
    <p:extLst>
      <p:ext uri="{BB962C8B-B14F-4D97-AF65-F5344CB8AC3E}">
        <p14:creationId xmlns:p14="http://schemas.microsoft.com/office/powerpoint/2010/main" val="708245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Euclidean distance: draw a straight line from A to B. The length of the line is the Euclidean distance between A and B.</a:t>
            </a:r>
          </a:p>
        </p:txBody>
      </p:sp>
      <p:sp>
        <p:nvSpPr>
          <p:cNvPr id="4" name="Slide Number Placeholder 3"/>
          <p:cNvSpPr>
            <a:spLocks noGrp="1"/>
          </p:cNvSpPr>
          <p:nvPr>
            <p:ph type="sldNum" sz="quarter" idx="10"/>
          </p:nvPr>
        </p:nvSpPr>
        <p:spPr/>
        <p:txBody>
          <a:bodyPr/>
          <a:lstStyle/>
          <a:p>
            <a:fld id="{F9408A13-98C3-4C81-AFB9-5FFB63557341}" type="slidenum">
              <a:rPr lang="en-US" smtClean="0"/>
              <a:pPr/>
              <a:t>25</a:t>
            </a:fld>
            <a:endParaRPr lang="en-US"/>
          </a:p>
        </p:txBody>
      </p:sp>
    </p:spTree>
    <p:extLst>
      <p:ext uri="{BB962C8B-B14F-4D97-AF65-F5344CB8AC3E}">
        <p14:creationId xmlns:p14="http://schemas.microsoft.com/office/powerpoint/2010/main" val="22622390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b="0" i="0">
                <a:solidFill>
                  <a:schemeClr val="bg1">
                    <a:lumMod val="75000"/>
                    <a:lumOff val="25000"/>
                  </a:schemeClr>
                </a:solidFill>
                <a:latin typeface="Avenir Light" panose="020B0402020203020204" pitchFamily="34" charset="77"/>
                <a:ea typeface="Geneva" panose="020B0503030404040204" pitchFamily="34" charset="0"/>
                <a:cs typeface="Gill Sans" panose="020B0502020104020203" pitchFamily="34" charset="-79"/>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0" i="0">
                <a:solidFill>
                  <a:schemeClr val="bg1">
                    <a:lumMod val="75000"/>
                    <a:lumOff val="25000"/>
                  </a:schemeClr>
                </a:solidFill>
                <a:latin typeface="Avenir Light" panose="020B0402020203020204" pitchFamily="34" charset="77"/>
                <a:ea typeface="Geneva" panose="020B0503030404040204" pitchFamily="34" charset="0"/>
                <a:cs typeface="Gill Sans" panose="020B0502020104020203" pitchFamily="34" charset="-79"/>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b="0" i="0">
                <a:solidFill>
                  <a:schemeClr val="bg1">
                    <a:lumMod val="75000"/>
                    <a:lumOff val="25000"/>
                  </a:schemeClr>
                </a:solidFill>
                <a:latin typeface="Avenir Light" panose="020B0402020203020204" pitchFamily="34" charset="77"/>
                <a:ea typeface="Geneva" panose="020B0503030404040204" pitchFamily="34" charset="0"/>
                <a:cs typeface="Gill Sans" panose="020B0502020104020203" pitchFamily="34" charset="-79"/>
              </a:defRPr>
            </a:lvl1pPr>
          </a:lstStyle>
          <a:p>
            <a:fld id="{70D54CB4-AB12-4209-893F-4259A7C4F023}" type="datetimeFigureOut">
              <a:rPr lang="en-US" smtClean="0"/>
              <a:pPr/>
              <a:t>2/14/22</a:t>
            </a:fld>
            <a:endParaRPr lang="en-US"/>
          </a:p>
        </p:txBody>
      </p:sp>
      <p:sp>
        <p:nvSpPr>
          <p:cNvPr id="5" name="Footer Placeholder 4"/>
          <p:cNvSpPr>
            <a:spLocks noGrp="1"/>
          </p:cNvSpPr>
          <p:nvPr>
            <p:ph type="ftr" sz="quarter" idx="11"/>
          </p:nvPr>
        </p:nvSpPr>
        <p:spPr/>
        <p:txBody>
          <a:bodyPr/>
          <a:lstStyle>
            <a:lvl1pPr>
              <a:defRPr b="0" i="0">
                <a:solidFill>
                  <a:schemeClr val="bg1">
                    <a:lumMod val="75000"/>
                    <a:lumOff val="25000"/>
                  </a:schemeClr>
                </a:solidFill>
                <a:latin typeface="Avenir Light" panose="020B0402020203020204" pitchFamily="34" charset="77"/>
                <a:ea typeface="Geneva" panose="020B0503030404040204" pitchFamily="34" charset="0"/>
                <a:cs typeface="Gill Sans" panose="020B0502020104020203" pitchFamily="34" charset="-79"/>
              </a:defRPr>
            </a:lvl1pPr>
          </a:lstStyle>
          <a:p>
            <a:endParaRPr lang="en-US"/>
          </a:p>
        </p:txBody>
      </p:sp>
      <p:pic>
        <p:nvPicPr>
          <p:cNvPr id="9" name="Picture 8">
            <a:extLst>
              <a:ext uri="{FF2B5EF4-FFF2-40B4-BE49-F238E27FC236}">
                <a16:creationId xmlns:a16="http://schemas.microsoft.com/office/drawing/2014/main" id="{512D942A-0D3A-C349-BFAE-60EBFEFEEE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8000" y="6351416"/>
            <a:ext cx="2133600" cy="342289"/>
          </a:xfrm>
          <a:prstGeom prst="rect">
            <a:avLst/>
          </a:prstGeom>
        </p:spPr>
      </p:pic>
    </p:spTree>
    <p:extLst>
      <p:ext uri="{BB962C8B-B14F-4D97-AF65-F5344CB8AC3E}">
        <p14:creationId xmlns:p14="http://schemas.microsoft.com/office/powerpoint/2010/main" val="114827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D54CB4-AB12-4209-893F-4259A7C4F023}"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AB21D98-504B-40C9-89BD-19D2B733F595}" type="slidenum">
              <a:rPr lang="en-US" smtClean="0"/>
              <a:t>‹#›</a:t>
            </a:fld>
            <a:endParaRPr lang="en-US"/>
          </a:p>
        </p:txBody>
      </p:sp>
    </p:spTree>
    <p:extLst>
      <p:ext uri="{BB962C8B-B14F-4D97-AF65-F5344CB8AC3E}">
        <p14:creationId xmlns:p14="http://schemas.microsoft.com/office/powerpoint/2010/main" val="2734440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D54CB4-AB12-4209-893F-4259A7C4F023}"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AB21D98-504B-40C9-89BD-19D2B733F595}" type="slidenum">
              <a:rPr lang="en-US" smtClean="0"/>
              <a:t>‹#›</a:t>
            </a:fld>
            <a:endParaRPr lang="en-US"/>
          </a:p>
        </p:txBody>
      </p:sp>
    </p:spTree>
    <p:extLst>
      <p:ext uri="{BB962C8B-B14F-4D97-AF65-F5344CB8AC3E}">
        <p14:creationId xmlns:p14="http://schemas.microsoft.com/office/powerpoint/2010/main" val="3954324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696200" cy="609600"/>
          </a:xfrm>
        </p:spPr>
        <p:txBody>
          <a:bodyPr/>
          <a:lstStyle/>
          <a:p>
            <a:r>
              <a:rPr lang="en-US"/>
              <a:t>Click to edit Master title style</a:t>
            </a:r>
          </a:p>
        </p:txBody>
      </p:sp>
      <p:sp>
        <p:nvSpPr>
          <p:cNvPr id="3" name="Text Placeholder 2"/>
          <p:cNvSpPr>
            <a:spLocks noGrp="1"/>
          </p:cNvSpPr>
          <p:nvPr>
            <p:ph type="body" sz="half" idx="1"/>
          </p:nvPr>
        </p:nvSpPr>
        <p:spPr>
          <a:xfrm>
            <a:off x="685800" y="1524000"/>
            <a:ext cx="38862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524000"/>
            <a:ext cx="38862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C828517-B0CA-431E-A15A-5776B154C2A1}" type="slidenum">
              <a:rPr lang="en-US"/>
              <a:pPr/>
              <a:t>‹#›</a:t>
            </a:fld>
            <a:endParaRPr lang="en-US"/>
          </a:p>
        </p:txBody>
      </p:sp>
    </p:spTree>
    <p:extLst>
      <p:ext uri="{BB962C8B-B14F-4D97-AF65-F5344CB8AC3E}">
        <p14:creationId xmlns:p14="http://schemas.microsoft.com/office/powerpoint/2010/main" val="255163861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696200" cy="609600"/>
          </a:xfrm>
        </p:spPr>
        <p:txBody>
          <a:bodyPr/>
          <a:lstStyle/>
          <a:p>
            <a:r>
              <a:rPr lang="en-US"/>
              <a:t>Click to edit Master title style</a:t>
            </a:r>
          </a:p>
        </p:txBody>
      </p:sp>
      <p:sp>
        <p:nvSpPr>
          <p:cNvPr id="3" name="Text Placeholder 2"/>
          <p:cNvSpPr>
            <a:spLocks noGrp="1"/>
          </p:cNvSpPr>
          <p:nvPr>
            <p:ph type="body" sz="half" idx="1"/>
          </p:nvPr>
        </p:nvSpPr>
        <p:spPr>
          <a:xfrm>
            <a:off x="685800" y="1524000"/>
            <a:ext cx="38862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24400" y="1524000"/>
            <a:ext cx="38862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24400" y="4038600"/>
            <a:ext cx="38862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endParaRPr lang="en-US"/>
          </a:p>
        </p:txBody>
      </p:sp>
      <p:sp>
        <p:nvSpPr>
          <p:cNvPr id="7" name="Rectangle 5"/>
          <p:cNvSpPr>
            <a:spLocks noGrp="1" noChangeArrowheads="1"/>
          </p:cNvSpPr>
          <p:nvPr>
            <p:ph type="ftr" sz="quarter" idx="11"/>
          </p:nvPr>
        </p:nvSpPr>
        <p:spPr>
          <a:ln/>
        </p:spPr>
        <p:txBody>
          <a:bodyPr/>
          <a:lstStyle>
            <a:lvl1pPr>
              <a:defRPr/>
            </a:lvl1pPr>
          </a:lstStyle>
          <a:p>
            <a:endParaRPr lang="en-US"/>
          </a:p>
        </p:txBody>
      </p:sp>
      <p:sp>
        <p:nvSpPr>
          <p:cNvPr id="8" name="Rectangle 6"/>
          <p:cNvSpPr>
            <a:spLocks noGrp="1" noChangeArrowheads="1"/>
          </p:cNvSpPr>
          <p:nvPr>
            <p:ph type="sldNum" sz="quarter" idx="12"/>
          </p:nvPr>
        </p:nvSpPr>
        <p:spPr>
          <a:ln/>
        </p:spPr>
        <p:txBody>
          <a:bodyPr/>
          <a:lstStyle>
            <a:lvl1pPr>
              <a:defRPr/>
            </a:lvl1pPr>
          </a:lstStyle>
          <a:p>
            <a:fld id="{D9DFF35D-B83C-4A0F-8FB4-170EDBAF3D7D}" type="slidenum">
              <a:rPr lang="en-US"/>
              <a:pPr/>
              <a:t>‹#›</a:t>
            </a:fld>
            <a:endParaRPr lang="en-US"/>
          </a:p>
        </p:txBody>
      </p:sp>
    </p:spTree>
    <p:extLst>
      <p:ext uri="{BB962C8B-B14F-4D97-AF65-F5344CB8AC3E}">
        <p14:creationId xmlns:p14="http://schemas.microsoft.com/office/powerpoint/2010/main" val="83899360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idx="1"/>
          </p:nvPr>
        </p:nvSpPr>
        <p:spPr/>
        <p:txBody>
          <a:bodyPr/>
          <a:lstStyle>
            <a:lvl2pPr marL="800100" indent="-342900">
              <a:buFont typeface="System Font Regular"/>
              <a:buChar char="-"/>
              <a:defRPr/>
            </a:lvl2pPr>
            <a:lvl3pPr marL="1257300" indent="-342900">
              <a:buFont typeface="System Font Regular"/>
              <a:buChar char="-"/>
              <a:defRPr/>
            </a:lvl3pPr>
            <a:lvl4pPr marL="1657350" indent="-285750">
              <a:buFont typeface="System Font Regular"/>
              <a:buChar char="-"/>
              <a:defRPr/>
            </a:lvl4pPr>
            <a:lvl5pPr marL="2114550" indent="-285750">
              <a:buFont typeface="System Font Regular"/>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D54CB4-AB12-4209-893F-4259A7C4F023}"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AB21D98-504B-40C9-89BD-19D2B733F595}" type="slidenum">
              <a:rPr lang="en-US" smtClean="0"/>
              <a:t>‹#›</a:t>
            </a:fld>
            <a:endParaRPr lang="en-US"/>
          </a:p>
        </p:txBody>
      </p:sp>
    </p:spTree>
    <p:extLst>
      <p:ext uri="{BB962C8B-B14F-4D97-AF65-F5344CB8AC3E}">
        <p14:creationId xmlns:p14="http://schemas.microsoft.com/office/powerpoint/2010/main" val="2233894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solidFill>
                  <a:schemeClr val="bg1"/>
                </a:solidFill>
                <a:latin typeface="Avenir Next Medium" panose="020B0503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70D54CB4-AB12-4209-893F-4259A7C4F023}" type="datetimeFigureOut">
              <a:rPr lang="en-US" smtClean="0"/>
              <a:pPr/>
              <a:t>2/14/22</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chemeClr val="bg1"/>
                </a:solidFill>
              </a:defRPr>
            </a:lvl1pPr>
          </a:lstStyle>
          <a:p>
            <a:fld id="{BAB21D98-504B-40C9-89BD-19D2B733F595}" type="slidenum">
              <a:rPr lang="en-US" smtClean="0"/>
              <a:pPr/>
              <a:t>‹#›</a:t>
            </a:fld>
            <a:endParaRPr lang="en-US"/>
          </a:p>
        </p:txBody>
      </p:sp>
    </p:spTree>
    <p:extLst>
      <p:ext uri="{BB962C8B-B14F-4D97-AF65-F5344CB8AC3E}">
        <p14:creationId xmlns:p14="http://schemas.microsoft.com/office/powerpoint/2010/main" val="277800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D54CB4-AB12-4209-893F-4259A7C4F023}"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AB21D98-504B-40C9-89BD-19D2B733F595}" type="slidenum">
              <a:rPr lang="en-US" smtClean="0"/>
              <a:t>‹#›</a:t>
            </a:fld>
            <a:endParaRPr lang="en-US"/>
          </a:p>
        </p:txBody>
      </p:sp>
    </p:spTree>
    <p:extLst>
      <p:ext uri="{BB962C8B-B14F-4D97-AF65-F5344CB8AC3E}">
        <p14:creationId xmlns:p14="http://schemas.microsoft.com/office/powerpoint/2010/main" val="3404895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D54CB4-AB12-4209-893F-4259A7C4F023}" type="datetimeFigureOut">
              <a:rPr lang="en-US" smtClean="0"/>
              <a:t>2/14/22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AB21D98-504B-40C9-89BD-19D2B733F595}" type="slidenum">
              <a:rPr lang="en-US" smtClean="0"/>
              <a:t>‹#›</a:t>
            </a:fld>
            <a:endParaRPr lang="en-US"/>
          </a:p>
        </p:txBody>
      </p:sp>
    </p:spTree>
    <p:extLst>
      <p:ext uri="{BB962C8B-B14F-4D97-AF65-F5344CB8AC3E}">
        <p14:creationId xmlns:p14="http://schemas.microsoft.com/office/powerpoint/2010/main" val="333564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D54CB4-AB12-4209-893F-4259A7C4F023}" type="datetimeFigureOut">
              <a:rPr lang="en-US" smtClean="0"/>
              <a:t>2/14/22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AB21D98-504B-40C9-89BD-19D2B733F595}" type="slidenum">
              <a:rPr lang="en-US" smtClean="0"/>
              <a:t>‹#›</a:t>
            </a:fld>
            <a:endParaRPr lang="en-US"/>
          </a:p>
        </p:txBody>
      </p:sp>
    </p:spTree>
    <p:extLst>
      <p:ext uri="{BB962C8B-B14F-4D97-AF65-F5344CB8AC3E}">
        <p14:creationId xmlns:p14="http://schemas.microsoft.com/office/powerpoint/2010/main" val="1405662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D54CB4-AB12-4209-893F-4259A7C4F023}" type="datetimeFigureOut">
              <a:rPr lang="en-US" smtClean="0"/>
              <a:t>2/14/22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AB21D98-504B-40C9-89BD-19D2B733F595}" type="slidenum">
              <a:rPr lang="en-US" smtClean="0"/>
              <a:t>‹#›</a:t>
            </a:fld>
            <a:endParaRPr lang="en-US"/>
          </a:p>
        </p:txBody>
      </p:sp>
    </p:spTree>
    <p:extLst>
      <p:ext uri="{BB962C8B-B14F-4D97-AF65-F5344CB8AC3E}">
        <p14:creationId xmlns:p14="http://schemas.microsoft.com/office/powerpoint/2010/main" val="3798482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0D54CB4-AB12-4209-893F-4259A7C4F023}"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AB21D98-504B-40C9-89BD-19D2B733F595}" type="slidenum">
              <a:rPr lang="en-US" smtClean="0"/>
              <a:t>‹#›</a:t>
            </a:fld>
            <a:endParaRPr lang="en-US"/>
          </a:p>
        </p:txBody>
      </p:sp>
    </p:spTree>
    <p:extLst>
      <p:ext uri="{BB962C8B-B14F-4D97-AF65-F5344CB8AC3E}">
        <p14:creationId xmlns:p14="http://schemas.microsoft.com/office/powerpoint/2010/main" val="349615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0D54CB4-AB12-4209-893F-4259A7C4F023}"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AB21D98-504B-40C9-89BD-19D2B733F595}" type="slidenum">
              <a:rPr lang="en-US" smtClean="0"/>
              <a:t>‹#›</a:t>
            </a:fld>
            <a:endParaRPr lang="en-US"/>
          </a:p>
        </p:txBody>
      </p:sp>
      <p:sp>
        <p:nvSpPr>
          <p:cNvPr id="9" name="Rectangle 8">
            <a:extLst>
              <a:ext uri="{FF2B5EF4-FFF2-40B4-BE49-F238E27FC236}">
                <a16:creationId xmlns:a16="http://schemas.microsoft.com/office/drawing/2014/main" id="{6137C7D0-CC3C-9B4F-B9DB-FA404C29D147}"/>
              </a:ext>
            </a:extLst>
          </p:cNvPr>
          <p:cNvSpPr/>
          <p:nvPr userDrawn="1"/>
        </p:nvSpPr>
        <p:spPr>
          <a:xfrm>
            <a:off x="0" y="0"/>
            <a:ext cx="9144000" cy="6858000"/>
          </a:xfrm>
          <a:prstGeom prst="rect">
            <a:avLst/>
          </a:prstGeom>
          <a:noFill/>
          <a:ln w="444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562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ln>
            <a:noFill/>
          </a:ln>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lumMod val="75000"/>
                    <a:lumOff val="25000"/>
                  </a:schemeClr>
                </a:solidFill>
                <a:latin typeface="Avenir Next" panose="020B0503020202020204" pitchFamily="34" charset="0"/>
              </a:defRPr>
            </a:lvl1pPr>
          </a:lstStyle>
          <a:p>
            <a:fld id="{70D54CB4-AB12-4209-893F-4259A7C4F023}" type="datetimeFigureOut">
              <a:rPr lang="en-US" smtClean="0"/>
              <a:pPr/>
              <a:t>2/14/22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lumMod val="75000"/>
                    <a:lumOff val="25000"/>
                  </a:schemeClr>
                </a:solidFill>
                <a:latin typeface="Avenir Next" panose="020B0503020202020204" pitchFamily="34" charset="0"/>
              </a:defRPr>
            </a:lvl1pPr>
          </a:lstStyle>
          <a:p>
            <a:endParaRPr lang="en-US"/>
          </a:p>
        </p:txBody>
      </p:sp>
      <p:sp>
        <p:nvSpPr>
          <p:cNvPr id="7" name="Rectangle 6">
            <a:extLst>
              <a:ext uri="{FF2B5EF4-FFF2-40B4-BE49-F238E27FC236}">
                <a16:creationId xmlns:a16="http://schemas.microsoft.com/office/drawing/2014/main" id="{679C03E0-4F7B-614D-89F6-6278597AF766}"/>
              </a:ext>
            </a:extLst>
          </p:cNvPr>
          <p:cNvSpPr/>
          <p:nvPr userDrawn="1"/>
        </p:nvSpPr>
        <p:spPr>
          <a:xfrm>
            <a:off x="0" y="0"/>
            <a:ext cx="9144000" cy="6858000"/>
          </a:xfrm>
          <a:prstGeom prst="rect">
            <a:avLst/>
          </a:prstGeom>
          <a:noFill/>
          <a:ln w="444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lumOff val="25000"/>
                </a:schemeClr>
              </a:solidFill>
              <a:latin typeface="Avenir Next" panose="020B0503020202020204" pitchFamily="34" charset="0"/>
            </a:endParaRPr>
          </a:p>
        </p:txBody>
      </p:sp>
      <p:pic>
        <p:nvPicPr>
          <p:cNvPr id="11" name="Picture 10">
            <a:extLst>
              <a:ext uri="{FF2B5EF4-FFF2-40B4-BE49-F238E27FC236}">
                <a16:creationId xmlns:a16="http://schemas.microsoft.com/office/drawing/2014/main" id="{8CB7210F-97F0-5847-AD79-B816388EAB7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858000" y="6351416"/>
            <a:ext cx="2133600" cy="342289"/>
          </a:xfrm>
          <a:prstGeom prst="rect">
            <a:avLst/>
          </a:prstGeom>
        </p:spPr>
      </p:pic>
    </p:spTree>
    <p:extLst>
      <p:ext uri="{BB962C8B-B14F-4D97-AF65-F5344CB8AC3E}">
        <p14:creationId xmlns:p14="http://schemas.microsoft.com/office/powerpoint/2010/main" val="273449359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spcBef>
          <a:spcPct val="0"/>
        </a:spcBef>
        <a:buNone/>
        <a:defRPr sz="3600" b="0" i="0" kern="1200">
          <a:solidFill>
            <a:schemeClr val="bg1">
              <a:lumMod val="75000"/>
              <a:lumOff val="25000"/>
            </a:schemeClr>
          </a:solidFill>
          <a:latin typeface="Avenir Next" panose="020B0503020202020204" pitchFamily="34" charset="0"/>
          <a:ea typeface="Linux Biolinum" panose="02000503000000000000" pitchFamily="2" charset="0"/>
          <a:cs typeface="Linux Biolinum" panose="02000503000000000000" pitchFamily="2" charset="0"/>
        </a:defRPr>
      </a:lvl1pPr>
    </p:titleStyle>
    <p:bodyStyle>
      <a:lvl1pPr marL="0" indent="0" algn="l" defTabSz="914400" rtl="0" eaLnBrk="1" latinLnBrk="0" hangingPunct="1">
        <a:spcBef>
          <a:spcPct val="20000"/>
        </a:spcBef>
        <a:buFont typeface="Arial" panose="020B0604020202020204" pitchFamily="34" charset="0"/>
        <a:buNone/>
        <a:defRPr sz="2800" kern="1200">
          <a:solidFill>
            <a:schemeClr val="bg1">
              <a:lumMod val="75000"/>
              <a:lumOff val="25000"/>
            </a:schemeClr>
          </a:solidFill>
          <a:latin typeface="Avenir Next" panose="020B0503020202020204" pitchFamily="34" charset="0"/>
          <a:ea typeface="+mn-ea"/>
          <a:cs typeface="+mn-cs"/>
        </a:defRPr>
      </a:lvl1pPr>
      <a:lvl2pPr marL="457200" indent="0" algn="l" defTabSz="914400" rtl="0" eaLnBrk="1" latinLnBrk="0" hangingPunct="1">
        <a:spcBef>
          <a:spcPct val="20000"/>
        </a:spcBef>
        <a:buFont typeface="Arial" panose="020B0604020202020204" pitchFamily="34" charset="0"/>
        <a:buNone/>
        <a:defRPr sz="2400" kern="1200">
          <a:solidFill>
            <a:schemeClr val="bg1">
              <a:lumMod val="75000"/>
              <a:lumOff val="25000"/>
            </a:schemeClr>
          </a:solidFill>
          <a:latin typeface="Avenir Next" panose="020B0503020202020204" pitchFamily="34" charset="0"/>
          <a:ea typeface="+mn-ea"/>
          <a:cs typeface="+mn-cs"/>
        </a:defRPr>
      </a:lvl2pPr>
      <a:lvl3pPr marL="914400" indent="0" algn="l" defTabSz="914400" rtl="0" eaLnBrk="1" latinLnBrk="0" hangingPunct="1">
        <a:spcBef>
          <a:spcPct val="20000"/>
        </a:spcBef>
        <a:buFont typeface="Arial" panose="020B0604020202020204" pitchFamily="34" charset="0"/>
        <a:buNone/>
        <a:defRPr sz="2000" kern="1200">
          <a:solidFill>
            <a:schemeClr val="bg1">
              <a:lumMod val="75000"/>
              <a:lumOff val="25000"/>
            </a:schemeClr>
          </a:solidFill>
          <a:latin typeface="Avenir Next" panose="020B0503020202020204" pitchFamily="34" charset="0"/>
          <a:ea typeface="+mn-ea"/>
          <a:cs typeface="+mn-cs"/>
        </a:defRPr>
      </a:lvl3pPr>
      <a:lvl4pPr marL="1371600" indent="0" algn="l" defTabSz="914400" rtl="0" eaLnBrk="1" latinLnBrk="0" hangingPunct="1">
        <a:spcBef>
          <a:spcPct val="20000"/>
        </a:spcBef>
        <a:buFont typeface="Arial" panose="020B0604020202020204" pitchFamily="34" charset="0"/>
        <a:buNone/>
        <a:defRPr sz="1800" kern="1200">
          <a:solidFill>
            <a:schemeClr val="bg1">
              <a:lumMod val="75000"/>
              <a:lumOff val="25000"/>
            </a:schemeClr>
          </a:solidFill>
          <a:latin typeface="Avenir Next" panose="020B0503020202020204" pitchFamily="34" charset="0"/>
          <a:ea typeface="+mn-ea"/>
          <a:cs typeface="+mn-cs"/>
        </a:defRPr>
      </a:lvl4pPr>
      <a:lvl5pPr marL="1828800" indent="0" algn="l" defTabSz="914400" rtl="0" eaLnBrk="1" latinLnBrk="0" hangingPunct="1">
        <a:spcBef>
          <a:spcPct val="20000"/>
        </a:spcBef>
        <a:buFont typeface="Arial" panose="020B0604020202020204" pitchFamily="34" charset="0"/>
        <a:buNone/>
        <a:defRPr sz="1800" kern="1200">
          <a:solidFill>
            <a:schemeClr val="bg1">
              <a:lumMod val="75000"/>
              <a:lumOff val="25000"/>
            </a:schemeClr>
          </a:solidFill>
          <a:latin typeface="Avenir Next" panose="020B0503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upcommons.upc.edu/bitstream/handle/2117/88986/1929-8707-1-PB.pdf?sequence=1&amp;isAllowed=y" TargetMode="External"/><Relationship Id="rId2" Type="http://schemas.openxmlformats.org/officeDocument/2006/relationships/hyperlink" Target="https://www.codeproject.com/Articles/439890/Text-Documents-Clustering-using-K-Means-Algorithm" TargetMode="External"/><Relationship Id="rId1" Type="http://schemas.openxmlformats.org/officeDocument/2006/relationships/slideLayout" Target="../slideLayouts/slideLayout2.xml"/><Relationship Id="rId4" Type="http://schemas.openxmlformats.org/officeDocument/2006/relationships/hyperlink" Target="http://www.grdjournals.com/uploads/article/GRDJE/V02/I05/0176/GRDJEV02I050176.pdf"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aeuso.org/includes/files/articles/Vol8_Iss27_3764-3771_Fraud_Detection_in_Automobile_Insur.pdf" TargetMode="External"/><Relationship Id="rId2" Type="http://schemas.openxmlformats.org/officeDocument/2006/relationships/hyperlink" Target="https://www.researchgate.net/publication/268445170_Prepaid_Telecom_Customer_Segmentation_Using_the_K-Mean_Algorithm" TargetMode="External"/><Relationship Id="rId1" Type="http://schemas.openxmlformats.org/officeDocument/2006/relationships/slideLayout" Target="../slideLayouts/slideLayout2.xml"/><Relationship Id="rId4" Type="http://schemas.openxmlformats.org/officeDocument/2006/relationships/hyperlink" Target="https://content.pivotal.io/blog/using-data-science-techniques-for-the-automatic-clustering-of-it-alert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thesai.org/Downloads/Volume7No7/Paper_59-Cyber_Profiling_Using_Log_Analysis_And_K_Means_Clustering.pdf" TargetMode="External"/><Relationship Id="rId2" Type="http://schemas.openxmlformats.org/officeDocument/2006/relationships/hyperlink" Target="https://mapr.com/blog/monitoring-real-time-uber-data-using-spark-machine-learning-streaming-and-kafka-api-part-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8.wmf"/><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1.wmf"/><Relationship Id="rId4"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14.wmf"/><Relationship Id="rId4" Type="http://schemas.openxmlformats.org/officeDocument/2006/relationships/oleObject" Target="../embeddings/oleObject11.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4.wmf"/><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oleObject" Target="../embeddings/oleObject13.bin"/><Relationship Id="rId5" Type="http://schemas.openxmlformats.org/officeDocument/2006/relationships/image" Target="../media/image15.wmf"/><Relationship Id="rId4" Type="http://schemas.openxmlformats.org/officeDocument/2006/relationships/oleObject" Target="../embeddings/oleObject12.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4.wmf"/><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oleObject" Target="../embeddings/oleObject15.bin"/><Relationship Id="rId5" Type="http://schemas.openxmlformats.org/officeDocument/2006/relationships/image" Target="../media/image16.wmf"/><Relationship Id="rId4" Type="http://schemas.openxmlformats.org/officeDocument/2006/relationships/oleObject" Target="../embeddings/oleObject14.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8.wmf"/><Relationship Id="rId5" Type="http://schemas.openxmlformats.org/officeDocument/2006/relationships/oleObject" Target="../embeddings/oleObject17.bin"/><Relationship Id="rId4" Type="http://schemas.openxmlformats.org/officeDocument/2006/relationships/image" Target="../media/image17.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4.png"/><Relationship Id="rId5" Type="http://schemas.openxmlformats.org/officeDocument/2006/relationships/oleObject" Target="../embeddings/oleObject19.bin"/><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8.emf"/><Relationship Id="rId5" Type="http://schemas.openxmlformats.org/officeDocument/2006/relationships/oleObject" Target="../embeddings/oleObject22.bin"/><Relationship Id="rId4" Type="http://schemas.openxmlformats.org/officeDocument/2006/relationships/image" Target="../media/image27.emf"/></Relationships>
</file>

<file path=ppt/slides/_rels/slide54.x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slideLayout" Target="../slideLayouts/slideLayout2.xml"/><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slides/_rels/slide55.x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slideLayout" Target="../slideLayouts/slideLayout2.xml"/><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slides/_rels/slide56.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slideLayout" Target="../slideLayouts/slideLayout2.xml"/><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slides/_rels/slide57.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slideLayout" Target="../slideLayouts/slideLayout2.xml"/><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1.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1.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customXml" Target="../ink/ink2.xml"/><Relationship Id="rId4" Type="http://schemas.openxmlformats.org/officeDocument/2006/relationships/image" Target="../media/image42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6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customXml" Target="../ink/ink6.xml"/><Relationship Id="rId4" Type="http://schemas.openxmlformats.org/officeDocument/2006/relationships/image" Target="../media/image5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www.cs.umb.edu/cs738/pam1.pdf"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53.wmf"/><Relationship Id="rId4" Type="http://schemas.openxmlformats.org/officeDocument/2006/relationships/oleObject" Target="../embeddings/oleObject26.bin"/></Relationships>
</file>

<file path=ppt/slides/_rels/slide78.x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55.emf"/></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1.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685800" y="1676400"/>
            <a:ext cx="7772400" cy="1905000"/>
          </a:xfrm>
        </p:spPr>
        <p:txBody>
          <a:bodyPr/>
          <a:lstStyle/>
          <a:p>
            <a:pPr algn="ctr" eaLnBrk="1" hangingPunct="1"/>
            <a:r>
              <a:rPr lang="en-US" dirty="0"/>
              <a:t>IST407/707  Applied Machine Learning</a:t>
            </a:r>
            <a:br>
              <a:rPr lang="en-US" dirty="0"/>
            </a:br>
            <a:endParaRPr lang="en-US" dirty="0"/>
          </a:p>
        </p:txBody>
      </p:sp>
      <p:sp>
        <p:nvSpPr>
          <p:cNvPr id="2" name="Subtitle 1"/>
          <p:cNvSpPr>
            <a:spLocks noGrp="1"/>
          </p:cNvSpPr>
          <p:nvPr>
            <p:ph type="subTitle" idx="1"/>
          </p:nvPr>
        </p:nvSpPr>
        <p:spPr/>
        <p:txBody>
          <a:bodyPr/>
          <a:lstStyle/>
          <a:p>
            <a:r>
              <a:rPr lang="en-US" dirty="0"/>
              <a:t>Clustering Techniques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30547E81-3174-4AD0-9792-89FA466A9A36}" type="slidenum">
              <a:rPr lang="en-US"/>
              <a:pPr/>
              <a:t>10</a:t>
            </a:fld>
            <a:endParaRPr lang="en-US"/>
          </a:p>
        </p:txBody>
      </p:sp>
      <p:sp>
        <p:nvSpPr>
          <p:cNvPr id="33795" name="Rectangle 2"/>
          <p:cNvSpPr>
            <a:spLocks noGrp="1" noChangeArrowheads="1"/>
          </p:cNvSpPr>
          <p:nvPr>
            <p:ph type="title"/>
          </p:nvPr>
        </p:nvSpPr>
        <p:spPr>
          <a:xfrm>
            <a:off x="381000" y="609600"/>
            <a:ext cx="8280400" cy="552450"/>
          </a:xfrm>
        </p:spPr>
        <p:txBody>
          <a:bodyPr>
            <a:normAutofit fontScale="90000"/>
          </a:bodyPr>
          <a:lstStyle/>
          <a:p>
            <a:pPr eaLnBrk="1" hangingPunct="1"/>
            <a:r>
              <a:rPr lang="en-US"/>
              <a:t>Types of Clusterings</a:t>
            </a:r>
          </a:p>
        </p:txBody>
      </p:sp>
      <p:sp>
        <p:nvSpPr>
          <p:cNvPr id="33796" name="Rectangle 3"/>
          <p:cNvSpPr>
            <a:spLocks noGrp="1" noChangeArrowheads="1"/>
          </p:cNvSpPr>
          <p:nvPr>
            <p:ph type="body" idx="1"/>
          </p:nvPr>
        </p:nvSpPr>
        <p:spPr>
          <a:xfrm>
            <a:off x="903288" y="1524000"/>
            <a:ext cx="7623175" cy="4806950"/>
          </a:xfrm>
        </p:spPr>
        <p:txBody>
          <a:bodyPr/>
          <a:lstStyle/>
          <a:p>
            <a:pPr eaLnBrk="1" hangingPunct="1">
              <a:lnSpc>
                <a:spcPct val="90000"/>
              </a:lnSpc>
            </a:pPr>
            <a:r>
              <a:rPr lang="en-US" dirty="0"/>
              <a:t>A </a:t>
            </a:r>
            <a:r>
              <a:rPr lang="en-US" dirty="0">
                <a:solidFill>
                  <a:srgbClr val="FF0000"/>
                </a:solidFill>
              </a:rPr>
              <a:t>clustering</a:t>
            </a:r>
            <a:r>
              <a:rPr lang="en-US" dirty="0"/>
              <a:t> is a set of clusters</a:t>
            </a:r>
          </a:p>
          <a:p>
            <a:pPr eaLnBrk="1" hangingPunct="1">
              <a:lnSpc>
                <a:spcPct val="90000"/>
              </a:lnSpc>
            </a:pPr>
            <a:endParaRPr lang="en-US" sz="1000" dirty="0"/>
          </a:p>
          <a:p>
            <a:pPr eaLnBrk="1" hangingPunct="1">
              <a:lnSpc>
                <a:spcPct val="90000"/>
              </a:lnSpc>
            </a:pPr>
            <a:r>
              <a:rPr lang="en-US" dirty="0"/>
              <a:t>Important distinction between </a:t>
            </a:r>
            <a:r>
              <a:rPr lang="en-US" dirty="0">
                <a:solidFill>
                  <a:srgbClr val="FF0000"/>
                </a:solidFill>
              </a:rPr>
              <a:t>hierarchical</a:t>
            </a:r>
            <a:r>
              <a:rPr lang="en-US" dirty="0"/>
              <a:t> and </a:t>
            </a:r>
            <a:r>
              <a:rPr lang="en-US" dirty="0" err="1">
                <a:solidFill>
                  <a:srgbClr val="FF0000"/>
                </a:solidFill>
              </a:rPr>
              <a:t>partitional</a:t>
            </a:r>
            <a:r>
              <a:rPr lang="en-US" dirty="0">
                <a:solidFill>
                  <a:srgbClr val="FFCC00"/>
                </a:solidFill>
              </a:rPr>
              <a:t> </a:t>
            </a:r>
            <a:r>
              <a:rPr lang="en-US" dirty="0"/>
              <a:t>sets of clusters </a:t>
            </a:r>
            <a:endParaRPr lang="en-US" dirty="0">
              <a:solidFill>
                <a:srgbClr val="FFCC00"/>
              </a:solidFill>
            </a:endParaRPr>
          </a:p>
          <a:p>
            <a:pPr eaLnBrk="1" hangingPunct="1">
              <a:lnSpc>
                <a:spcPct val="90000"/>
              </a:lnSpc>
            </a:pPr>
            <a:endParaRPr lang="en-US" sz="1000" dirty="0">
              <a:solidFill>
                <a:srgbClr val="FFCC00"/>
              </a:solidFill>
            </a:endParaRPr>
          </a:p>
          <a:p>
            <a:pPr eaLnBrk="1" hangingPunct="1">
              <a:lnSpc>
                <a:spcPct val="90000"/>
              </a:lnSpc>
            </a:pPr>
            <a:r>
              <a:rPr lang="en-US" dirty="0" err="1"/>
              <a:t>Partitional</a:t>
            </a:r>
            <a:r>
              <a:rPr lang="en-US" dirty="0"/>
              <a:t> (flat) Clustering</a:t>
            </a:r>
          </a:p>
          <a:p>
            <a:pPr lvl="1" eaLnBrk="1" hangingPunct="1">
              <a:lnSpc>
                <a:spcPct val="90000"/>
              </a:lnSpc>
            </a:pPr>
            <a:r>
              <a:rPr lang="en-US" sz="2400" dirty="0"/>
              <a:t>A division data objects into non-overlapping subsets (clusters) such that each data object is in exactly one subset</a:t>
            </a:r>
          </a:p>
          <a:p>
            <a:pPr lvl="1" eaLnBrk="1" hangingPunct="1">
              <a:lnSpc>
                <a:spcPct val="90000"/>
              </a:lnSpc>
            </a:pPr>
            <a:endParaRPr lang="en-US" sz="900" dirty="0">
              <a:solidFill>
                <a:srgbClr val="FFCC00"/>
              </a:solidFill>
            </a:endParaRPr>
          </a:p>
          <a:p>
            <a:pPr eaLnBrk="1" hangingPunct="1">
              <a:lnSpc>
                <a:spcPct val="90000"/>
              </a:lnSpc>
            </a:pPr>
            <a:r>
              <a:rPr lang="en-US" dirty="0"/>
              <a:t>Hierarchical clustering</a:t>
            </a:r>
          </a:p>
          <a:p>
            <a:pPr lvl="1" eaLnBrk="1" hangingPunct="1">
              <a:lnSpc>
                <a:spcPct val="90000"/>
              </a:lnSpc>
            </a:pPr>
            <a:r>
              <a:rPr lang="en-US" sz="2400" dirty="0"/>
              <a:t>A set of nested clusters organized as a hierarchical tree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Slide Number Placeholder 5"/>
          <p:cNvSpPr>
            <a:spLocks noGrp="1"/>
          </p:cNvSpPr>
          <p:nvPr>
            <p:ph type="sldNum" sz="quarter" idx="12"/>
          </p:nvPr>
        </p:nvSpPr>
        <p:spPr>
          <a:noFill/>
        </p:spPr>
        <p:txBody>
          <a:bodyPr/>
          <a:lstStyle/>
          <a:p>
            <a:fld id="{8F9856B3-0578-4584-BC68-93D992155E9F}" type="slidenum">
              <a:rPr lang="en-US"/>
              <a:pPr/>
              <a:t>11</a:t>
            </a:fld>
            <a:endParaRPr lang="en-US"/>
          </a:p>
        </p:txBody>
      </p:sp>
      <p:sp>
        <p:nvSpPr>
          <p:cNvPr id="34820" name="Rectangle 2"/>
          <p:cNvSpPr>
            <a:spLocks noGrp="1" noChangeArrowheads="1"/>
          </p:cNvSpPr>
          <p:nvPr>
            <p:ph type="title"/>
          </p:nvPr>
        </p:nvSpPr>
        <p:spPr>
          <a:xfrm>
            <a:off x="381000" y="590550"/>
            <a:ext cx="8280400" cy="552450"/>
          </a:xfrm>
        </p:spPr>
        <p:txBody>
          <a:bodyPr>
            <a:normAutofit fontScale="90000"/>
          </a:bodyPr>
          <a:lstStyle/>
          <a:p>
            <a:pPr eaLnBrk="1" hangingPunct="1"/>
            <a:r>
              <a:rPr lang="en-US"/>
              <a:t>Partitional Clustering</a:t>
            </a:r>
          </a:p>
        </p:txBody>
      </p:sp>
      <p:sp>
        <p:nvSpPr>
          <p:cNvPr id="34821" name="Freeform 3"/>
          <p:cNvSpPr>
            <a:spLocks/>
          </p:cNvSpPr>
          <p:nvPr/>
        </p:nvSpPr>
        <p:spPr bwMode="auto">
          <a:xfrm>
            <a:off x="1254125" y="2517775"/>
            <a:ext cx="96838" cy="101600"/>
          </a:xfrm>
          <a:custGeom>
            <a:avLst/>
            <a:gdLst>
              <a:gd name="T0" fmla="*/ 96838 w 61"/>
              <a:gd name="T1" fmla="*/ 47625 h 64"/>
              <a:gd name="T2" fmla="*/ 87313 w 61"/>
              <a:gd name="T3" fmla="*/ 77788 h 64"/>
              <a:gd name="T4" fmla="*/ 68263 w 61"/>
              <a:gd name="T5" fmla="*/ 96838 h 64"/>
              <a:gd name="T6" fmla="*/ 38100 w 61"/>
              <a:gd name="T7" fmla="*/ 101600 h 64"/>
              <a:gd name="T8" fmla="*/ 14288 w 61"/>
              <a:gd name="T9" fmla="*/ 87313 h 64"/>
              <a:gd name="T10" fmla="*/ 0 w 61"/>
              <a:gd name="T11" fmla="*/ 61913 h 64"/>
              <a:gd name="T12" fmla="*/ 0 w 61"/>
              <a:gd name="T13" fmla="*/ 38100 h 64"/>
              <a:gd name="T14" fmla="*/ 14288 w 61"/>
              <a:gd name="T15" fmla="*/ 14288 h 64"/>
              <a:gd name="T16" fmla="*/ 38100 w 61"/>
              <a:gd name="T17" fmla="*/ 0 h 64"/>
              <a:gd name="T18" fmla="*/ 68263 w 61"/>
              <a:gd name="T19" fmla="*/ 4763 h 64"/>
              <a:gd name="T20" fmla="*/ 87313 w 61"/>
              <a:gd name="T21" fmla="*/ 23813 h 64"/>
              <a:gd name="T22" fmla="*/ 96838 w 61"/>
              <a:gd name="T23" fmla="*/ 47625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4"/>
              <a:gd name="T38" fmla="*/ 61 w 61"/>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4">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w="4763">
            <a:solidFill>
              <a:srgbClr val="000000"/>
            </a:solidFill>
            <a:round/>
            <a:headEnd/>
            <a:tailEnd/>
          </a:ln>
        </p:spPr>
        <p:txBody>
          <a:bodyPr/>
          <a:lstStyle/>
          <a:p>
            <a:endParaRPr lang="en-US"/>
          </a:p>
        </p:txBody>
      </p:sp>
      <p:sp>
        <p:nvSpPr>
          <p:cNvPr id="34822" name="Freeform 4"/>
          <p:cNvSpPr>
            <a:spLocks/>
          </p:cNvSpPr>
          <p:nvPr/>
        </p:nvSpPr>
        <p:spPr bwMode="auto">
          <a:xfrm>
            <a:off x="1254125" y="2716213"/>
            <a:ext cx="96838" cy="98425"/>
          </a:xfrm>
          <a:custGeom>
            <a:avLst/>
            <a:gdLst>
              <a:gd name="T0" fmla="*/ 96838 w 61"/>
              <a:gd name="T1" fmla="*/ 49213 h 62"/>
              <a:gd name="T2" fmla="*/ 87313 w 61"/>
              <a:gd name="T3" fmla="*/ 77788 h 62"/>
              <a:gd name="T4" fmla="*/ 68263 w 61"/>
              <a:gd name="T5" fmla="*/ 98425 h 62"/>
              <a:gd name="T6" fmla="*/ 38100 w 61"/>
              <a:gd name="T7" fmla="*/ 98425 h 62"/>
              <a:gd name="T8" fmla="*/ 14288 w 61"/>
              <a:gd name="T9" fmla="*/ 87313 h 62"/>
              <a:gd name="T10" fmla="*/ 0 w 61"/>
              <a:gd name="T11" fmla="*/ 63500 h 62"/>
              <a:gd name="T12" fmla="*/ 0 w 61"/>
              <a:gd name="T13" fmla="*/ 34925 h 62"/>
              <a:gd name="T14" fmla="*/ 14288 w 61"/>
              <a:gd name="T15" fmla="*/ 14288 h 62"/>
              <a:gd name="T16" fmla="*/ 38100 w 61"/>
              <a:gd name="T17" fmla="*/ 0 h 62"/>
              <a:gd name="T18" fmla="*/ 68263 w 61"/>
              <a:gd name="T19" fmla="*/ 4763 h 62"/>
              <a:gd name="T20" fmla="*/ 87313 w 61"/>
              <a:gd name="T21" fmla="*/ 25400 h 62"/>
              <a:gd name="T22" fmla="*/ 96838 w 61"/>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2"/>
              <a:gd name="T38" fmla="*/ 61 w 61"/>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2">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w="4763">
            <a:solidFill>
              <a:srgbClr val="000000"/>
            </a:solidFill>
            <a:round/>
            <a:headEnd/>
            <a:tailEnd/>
          </a:ln>
        </p:spPr>
        <p:txBody>
          <a:bodyPr/>
          <a:lstStyle/>
          <a:p>
            <a:endParaRPr lang="en-US"/>
          </a:p>
        </p:txBody>
      </p:sp>
      <p:sp>
        <p:nvSpPr>
          <p:cNvPr id="34823" name="Freeform 5"/>
          <p:cNvSpPr>
            <a:spLocks/>
          </p:cNvSpPr>
          <p:nvPr/>
        </p:nvSpPr>
        <p:spPr bwMode="auto">
          <a:xfrm>
            <a:off x="1951038" y="4711700"/>
            <a:ext cx="96837" cy="98425"/>
          </a:xfrm>
          <a:custGeom>
            <a:avLst/>
            <a:gdLst>
              <a:gd name="T0" fmla="*/ 96837 w 61"/>
              <a:gd name="T1" fmla="*/ 49213 h 62"/>
              <a:gd name="T2" fmla="*/ 87312 w 61"/>
              <a:gd name="T3" fmla="*/ 73025 h 62"/>
              <a:gd name="T4" fmla="*/ 68262 w 61"/>
              <a:gd name="T5" fmla="*/ 93663 h 62"/>
              <a:gd name="T6" fmla="*/ 38100 w 61"/>
              <a:gd name="T7" fmla="*/ 98425 h 62"/>
              <a:gd name="T8" fmla="*/ 14287 w 61"/>
              <a:gd name="T9" fmla="*/ 84138 h 62"/>
              <a:gd name="T10" fmla="*/ 0 w 61"/>
              <a:gd name="T11" fmla="*/ 63500 h 62"/>
              <a:gd name="T12" fmla="*/ 0 w 61"/>
              <a:gd name="T13" fmla="*/ 34925 h 62"/>
              <a:gd name="T14" fmla="*/ 14287 w 61"/>
              <a:gd name="T15" fmla="*/ 11113 h 62"/>
              <a:gd name="T16" fmla="*/ 38100 w 61"/>
              <a:gd name="T17" fmla="*/ 0 h 62"/>
              <a:gd name="T18" fmla="*/ 68262 w 61"/>
              <a:gd name="T19" fmla="*/ 0 h 62"/>
              <a:gd name="T20" fmla="*/ 87312 w 61"/>
              <a:gd name="T21" fmla="*/ 20638 h 62"/>
              <a:gd name="T22" fmla="*/ 96837 w 61"/>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2"/>
              <a:gd name="T38" fmla="*/ 61 w 61"/>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2">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w="4763">
            <a:solidFill>
              <a:srgbClr val="000000"/>
            </a:solidFill>
            <a:round/>
            <a:headEnd/>
            <a:tailEnd/>
          </a:ln>
        </p:spPr>
        <p:txBody>
          <a:bodyPr/>
          <a:lstStyle/>
          <a:p>
            <a:endParaRPr lang="en-US"/>
          </a:p>
        </p:txBody>
      </p:sp>
      <p:sp>
        <p:nvSpPr>
          <p:cNvPr id="34824" name="Freeform 6"/>
          <p:cNvSpPr>
            <a:spLocks/>
          </p:cNvSpPr>
          <p:nvPr/>
        </p:nvSpPr>
        <p:spPr bwMode="auto">
          <a:xfrm>
            <a:off x="1550988" y="2619375"/>
            <a:ext cx="96837" cy="96838"/>
          </a:xfrm>
          <a:custGeom>
            <a:avLst/>
            <a:gdLst>
              <a:gd name="T0" fmla="*/ 96837 w 61"/>
              <a:gd name="T1" fmla="*/ 49213 h 61"/>
              <a:gd name="T2" fmla="*/ 92075 w 61"/>
              <a:gd name="T3" fmla="*/ 73025 h 61"/>
              <a:gd name="T4" fmla="*/ 68262 w 61"/>
              <a:gd name="T5" fmla="*/ 92075 h 61"/>
              <a:gd name="T6" fmla="*/ 39687 w 61"/>
              <a:gd name="T7" fmla="*/ 96838 h 61"/>
              <a:gd name="T8" fmla="*/ 14287 w 61"/>
              <a:gd name="T9" fmla="*/ 87313 h 61"/>
              <a:gd name="T10" fmla="*/ 0 w 61"/>
              <a:gd name="T11" fmla="*/ 63500 h 61"/>
              <a:gd name="T12" fmla="*/ 0 w 61"/>
              <a:gd name="T13" fmla="*/ 33338 h 61"/>
              <a:gd name="T14" fmla="*/ 14287 w 61"/>
              <a:gd name="T15" fmla="*/ 9525 h 61"/>
              <a:gd name="T16" fmla="*/ 39687 w 61"/>
              <a:gd name="T17" fmla="*/ 0 h 61"/>
              <a:gd name="T18" fmla="*/ 68262 w 61"/>
              <a:gd name="T19" fmla="*/ 4763 h 61"/>
              <a:gd name="T20" fmla="*/ 92075 w 61"/>
              <a:gd name="T21" fmla="*/ 19050 h 61"/>
              <a:gd name="T22" fmla="*/ 96837 w 61"/>
              <a:gd name="T23" fmla="*/ 49213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w="4763">
            <a:solidFill>
              <a:srgbClr val="000000"/>
            </a:solidFill>
            <a:round/>
            <a:headEnd/>
            <a:tailEnd/>
          </a:ln>
        </p:spPr>
        <p:txBody>
          <a:bodyPr/>
          <a:lstStyle/>
          <a:p>
            <a:endParaRPr lang="en-US"/>
          </a:p>
        </p:txBody>
      </p:sp>
      <p:sp>
        <p:nvSpPr>
          <p:cNvPr id="34825" name="Freeform 7"/>
          <p:cNvSpPr>
            <a:spLocks/>
          </p:cNvSpPr>
          <p:nvPr/>
        </p:nvSpPr>
        <p:spPr bwMode="auto">
          <a:xfrm>
            <a:off x="1951038" y="3914775"/>
            <a:ext cx="96837" cy="96838"/>
          </a:xfrm>
          <a:custGeom>
            <a:avLst/>
            <a:gdLst>
              <a:gd name="T0" fmla="*/ 96837 w 61"/>
              <a:gd name="T1" fmla="*/ 47625 h 61"/>
              <a:gd name="T2" fmla="*/ 87312 w 61"/>
              <a:gd name="T3" fmla="*/ 73025 h 61"/>
              <a:gd name="T4" fmla="*/ 68262 w 61"/>
              <a:gd name="T5" fmla="*/ 92075 h 61"/>
              <a:gd name="T6" fmla="*/ 38100 w 61"/>
              <a:gd name="T7" fmla="*/ 96838 h 61"/>
              <a:gd name="T8" fmla="*/ 14287 w 61"/>
              <a:gd name="T9" fmla="*/ 87313 h 61"/>
              <a:gd name="T10" fmla="*/ 0 w 61"/>
              <a:gd name="T11" fmla="*/ 61913 h 61"/>
              <a:gd name="T12" fmla="*/ 0 w 61"/>
              <a:gd name="T13" fmla="*/ 33338 h 61"/>
              <a:gd name="T14" fmla="*/ 14287 w 61"/>
              <a:gd name="T15" fmla="*/ 9525 h 61"/>
              <a:gd name="T16" fmla="*/ 38100 w 61"/>
              <a:gd name="T17" fmla="*/ 0 h 61"/>
              <a:gd name="T18" fmla="*/ 68262 w 61"/>
              <a:gd name="T19" fmla="*/ 4763 h 61"/>
              <a:gd name="T20" fmla="*/ 87312 w 61"/>
              <a:gd name="T21" fmla="*/ 19050 h 61"/>
              <a:gd name="T22" fmla="*/ 96837 w 61"/>
              <a:gd name="T23" fmla="*/ 47625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w="4763">
            <a:solidFill>
              <a:srgbClr val="000000"/>
            </a:solidFill>
            <a:round/>
            <a:headEnd/>
            <a:tailEnd/>
          </a:ln>
        </p:spPr>
        <p:txBody>
          <a:bodyPr/>
          <a:lstStyle/>
          <a:p>
            <a:endParaRPr lang="en-US"/>
          </a:p>
        </p:txBody>
      </p:sp>
      <p:sp>
        <p:nvSpPr>
          <p:cNvPr id="34826" name="Freeform 8"/>
          <p:cNvSpPr>
            <a:spLocks/>
          </p:cNvSpPr>
          <p:nvPr/>
        </p:nvSpPr>
        <p:spPr bwMode="auto">
          <a:xfrm>
            <a:off x="2120900" y="1825625"/>
            <a:ext cx="98425" cy="98425"/>
          </a:xfrm>
          <a:custGeom>
            <a:avLst/>
            <a:gdLst>
              <a:gd name="T0" fmla="*/ 98425 w 62"/>
              <a:gd name="T1" fmla="*/ 49213 h 62"/>
              <a:gd name="T2" fmla="*/ 88900 w 62"/>
              <a:gd name="T3" fmla="*/ 73025 h 62"/>
              <a:gd name="T4" fmla="*/ 68263 w 62"/>
              <a:gd name="T5" fmla="*/ 92075 h 62"/>
              <a:gd name="T6" fmla="*/ 39688 w 62"/>
              <a:gd name="T7" fmla="*/ 98425 h 62"/>
              <a:gd name="T8" fmla="*/ 14288 w 62"/>
              <a:gd name="T9" fmla="*/ 87313 h 62"/>
              <a:gd name="T10" fmla="*/ 0 w 62"/>
              <a:gd name="T11" fmla="*/ 63500 h 62"/>
              <a:gd name="T12" fmla="*/ 0 w 62"/>
              <a:gd name="T13" fmla="*/ 34925 h 62"/>
              <a:gd name="T14" fmla="*/ 14288 w 62"/>
              <a:gd name="T15" fmla="*/ 9525 h 62"/>
              <a:gd name="T16" fmla="*/ 39688 w 62"/>
              <a:gd name="T17" fmla="*/ 0 h 62"/>
              <a:gd name="T18" fmla="*/ 68263 w 62"/>
              <a:gd name="T19" fmla="*/ 4763 h 62"/>
              <a:gd name="T20" fmla="*/ 88900 w 62"/>
              <a:gd name="T21" fmla="*/ 19050 h 62"/>
              <a:gd name="T22" fmla="*/ 98425 w 62"/>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62"/>
              <a:gd name="T38" fmla="*/ 62 w 62"/>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w="4763">
            <a:solidFill>
              <a:srgbClr val="000000"/>
            </a:solidFill>
            <a:round/>
            <a:headEnd/>
            <a:tailEnd/>
          </a:ln>
        </p:spPr>
        <p:txBody>
          <a:bodyPr/>
          <a:lstStyle/>
          <a:p>
            <a:endParaRPr lang="en-US"/>
          </a:p>
        </p:txBody>
      </p:sp>
      <p:sp>
        <p:nvSpPr>
          <p:cNvPr id="34827" name="Freeform 9"/>
          <p:cNvSpPr>
            <a:spLocks/>
          </p:cNvSpPr>
          <p:nvPr/>
        </p:nvSpPr>
        <p:spPr bwMode="auto">
          <a:xfrm>
            <a:off x="2351088" y="2020888"/>
            <a:ext cx="96837" cy="96837"/>
          </a:xfrm>
          <a:custGeom>
            <a:avLst/>
            <a:gdLst>
              <a:gd name="T0" fmla="*/ 96837 w 61"/>
              <a:gd name="T1" fmla="*/ 49212 h 61"/>
              <a:gd name="T2" fmla="*/ 87312 w 61"/>
              <a:gd name="T3" fmla="*/ 77787 h 61"/>
              <a:gd name="T4" fmla="*/ 68262 w 61"/>
              <a:gd name="T5" fmla="*/ 92075 h 61"/>
              <a:gd name="T6" fmla="*/ 38100 w 61"/>
              <a:gd name="T7" fmla="*/ 96837 h 61"/>
              <a:gd name="T8" fmla="*/ 14287 w 61"/>
              <a:gd name="T9" fmla="*/ 87312 h 61"/>
              <a:gd name="T10" fmla="*/ 0 w 61"/>
              <a:gd name="T11" fmla="*/ 63500 h 61"/>
              <a:gd name="T12" fmla="*/ 0 w 61"/>
              <a:gd name="T13" fmla="*/ 33337 h 61"/>
              <a:gd name="T14" fmla="*/ 14287 w 61"/>
              <a:gd name="T15" fmla="*/ 9525 h 61"/>
              <a:gd name="T16" fmla="*/ 38100 w 61"/>
              <a:gd name="T17" fmla="*/ 0 h 61"/>
              <a:gd name="T18" fmla="*/ 68262 w 61"/>
              <a:gd name="T19" fmla="*/ 4762 h 61"/>
              <a:gd name="T20" fmla="*/ 87312 w 61"/>
              <a:gd name="T21" fmla="*/ 23812 h 61"/>
              <a:gd name="T22" fmla="*/ 96837 w 61"/>
              <a:gd name="T23" fmla="*/ 49212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w="4763">
            <a:solidFill>
              <a:srgbClr val="000000"/>
            </a:solidFill>
            <a:round/>
            <a:headEnd/>
            <a:tailEnd/>
          </a:ln>
        </p:spPr>
        <p:txBody>
          <a:bodyPr/>
          <a:lstStyle/>
          <a:p>
            <a:endParaRPr lang="en-US"/>
          </a:p>
        </p:txBody>
      </p:sp>
      <p:sp>
        <p:nvSpPr>
          <p:cNvPr id="34828" name="Freeform 10"/>
          <p:cNvSpPr>
            <a:spLocks/>
          </p:cNvSpPr>
          <p:nvPr/>
        </p:nvSpPr>
        <p:spPr bwMode="auto">
          <a:xfrm>
            <a:off x="2447925" y="2317750"/>
            <a:ext cx="96838" cy="101600"/>
          </a:xfrm>
          <a:custGeom>
            <a:avLst/>
            <a:gdLst>
              <a:gd name="T0" fmla="*/ 96838 w 61"/>
              <a:gd name="T1" fmla="*/ 49213 h 64"/>
              <a:gd name="T2" fmla="*/ 92075 w 61"/>
              <a:gd name="T3" fmla="*/ 77788 h 64"/>
              <a:gd name="T4" fmla="*/ 68263 w 61"/>
              <a:gd name="T5" fmla="*/ 96838 h 64"/>
              <a:gd name="T6" fmla="*/ 44450 w 61"/>
              <a:gd name="T7" fmla="*/ 101600 h 64"/>
              <a:gd name="T8" fmla="*/ 14288 w 61"/>
              <a:gd name="T9" fmla="*/ 87313 h 64"/>
              <a:gd name="T10" fmla="*/ 0 w 61"/>
              <a:gd name="T11" fmla="*/ 63500 h 64"/>
              <a:gd name="T12" fmla="*/ 0 w 61"/>
              <a:gd name="T13" fmla="*/ 38100 h 64"/>
              <a:gd name="T14" fmla="*/ 14288 w 61"/>
              <a:gd name="T15" fmla="*/ 14288 h 64"/>
              <a:gd name="T16" fmla="*/ 44450 w 61"/>
              <a:gd name="T17" fmla="*/ 0 h 64"/>
              <a:gd name="T18" fmla="*/ 68263 w 61"/>
              <a:gd name="T19" fmla="*/ 4763 h 64"/>
              <a:gd name="T20" fmla="*/ 92075 w 61"/>
              <a:gd name="T21" fmla="*/ 23813 h 64"/>
              <a:gd name="T22" fmla="*/ 96838 w 61"/>
              <a:gd name="T23" fmla="*/ 49213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4"/>
              <a:gd name="T38" fmla="*/ 61 w 61"/>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4">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w="4763">
            <a:solidFill>
              <a:srgbClr val="000000"/>
            </a:solidFill>
            <a:round/>
            <a:headEnd/>
            <a:tailEnd/>
          </a:ln>
        </p:spPr>
        <p:txBody>
          <a:bodyPr/>
          <a:lstStyle/>
          <a:p>
            <a:endParaRPr lang="en-US"/>
          </a:p>
        </p:txBody>
      </p:sp>
      <p:sp>
        <p:nvSpPr>
          <p:cNvPr id="34829" name="Freeform 11"/>
          <p:cNvSpPr>
            <a:spLocks/>
          </p:cNvSpPr>
          <p:nvPr/>
        </p:nvSpPr>
        <p:spPr bwMode="auto">
          <a:xfrm>
            <a:off x="2847975" y="2317750"/>
            <a:ext cx="96838" cy="101600"/>
          </a:xfrm>
          <a:custGeom>
            <a:avLst/>
            <a:gdLst>
              <a:gd name="T0" fmla="*/ 96838 w 61"/>
              <a:gd name="T1" fmla="*/ 49213 h 64"/>
              <a:gd name="T2" fmla="*/ 92075 w 61"/>
              <a:gd name="T3" fmla="*/ 77788 h 64"/>
              <a:gd name="T4" fmla="*/ 68263 w 61"/>
              <a:gd name="T5" fmla="*/ 96838 h 64"/>
              <a:gd name="T6" fmla="*/ 42863 w 61"/>
              <a:gd name="T7" fmla="*/ 101600 h 64"/>
              <a:gd name="T8" fmla="*/ 14288 w 61"/>
              <a:gd name="T9" fmla="*/ 87313 h 64"/>
              <a:gd name="T10" fmla="*/ 0 w 61"/>
              <a:gd name="T11" fmla="*/ 63500 h 64"/>
              <a:gd name="T12" fmla="*/ 0 w 61"/>
              <a:gd name="T13" fmla="*/ 38100 h 64"/>
              <a:gd name="T14" fmla="*/ 14288 w 61"/>
              <a:gd name="T15" fmla="*/ 14288 h 64"/>
              <a:gd name="T16" fmla="*/ 42863 w 61"/>
              <a:gd name="T17" fmla="*/ 0 h 64"/>
              <a:gd name="T18" fmla="*/ 68263 w 61"/>
              <a:gd name="T19" fmla="*/ 4763 h 64"/>
              <a:gd name="T20" fmla="*/ 92075 w 61"/>
              <a:gd name="T21" fmla="*/ 23813 h 64"/>
              <a:gd name="T22" fmla="*/ 96838 w 61"/>
              <a:gd name="T23" fmla="*/ 49213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4"/>
              <a:gd name="T38" fmla="*/ 61 w 61"/>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4">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w="4763">
            <a:solidFill>
              <a:srgbClr val="000000"/>
            </a:solidFill>
            <a:round/>
            <a:headEnd/>
            <a:tailEnd/>
          </a:ln>
        </p:spPr>
        <p:txBody>
          <a:bodyPr/>
          <a:lstStyle/>
          <a:p>
            <a:endParaRPr lang="en-US"/>
          </a:p>
        </p:txBody>
      </p:sp>
      <p:sp>
        <p:nvSpPr>
          <p:cNvPr id="34830" name="Freeform 12"/>
          <p:cNvSpPr>
            <a:spLocks/>
          </p:cNvSpPr>
          <p:nvPr/>
        </p:nvSpPr>
        <p:spPr bwMode="auto">
          <a:xfrm>
            <a:off x="2647950" y="2117725"/>
            <a:ext cx="96838" cy="103188"/>
          </a:xfrm>
          <a:custGeom>
            <a:avLst/>
            <a:gdLst>
              <a:gd name="T0" fmla="*/ 96838 w 61"/>
              <a:gd name="T1" fmla="*/ 53975 h 65"/>
              <a:gd name="T2" fmla="*/ 92075 w 61"/>
              <a:gd name="T3" fmla="*/ 77788 h 65"/>
              <a:gd name="T4" fmla="*/ 68263 w 61"/>
              <a:gd name="T5" fmla="*/ 96838 h 65"/>
              <a:gd name="T6" fmla="*/ 44450 w 61"/>
              <a:gd name="T7" fmla="*/ 103188 h 65"/>
              <a:gd name="T8" fmla="*/ 14288 w 61"/>
              <a:gd name="T9" fmla="*/ 87313 h 65"/>
              <a:gd name="T10" fmla="*/ 0 w 61"/>
              <a:gd name="T11" fmla="*/ 63500 h 65"/>
              <a:gd name="T12" fmla="*/ 0 w 61"/>
              <a:gd name="T13" fmla="*/ 39688 h 65"/>
              <a:gd name="T14" fmla="*/ 14288 w 61"/>
              <a:gd name="T15" fmla="*/ 14288 h 65"/>
              <a:gd name="T16" fmla="*/ 44450 w 61"/>
              <a:gd name="T17" fmla="*/ 0 h 65"/>
              <a:gd name="T18" fmla="*/ 68263 w 61"/>
              <a:gd name="T19" fmla="*/ 4763 h 65"/>
              <a:gd name="T20" fmla="*/ 92075 w 61"/>
              <a:gd name="T21" fmla="*/ 25400 h 65"/>
              <a:gd name="T22" fmla="*/ 96838 w 61"/>
              <a:gd name="T23" fmla="*/ 53975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5"/>
              <a:gd name="T38" fmla="*/ 61 w 61"/>
              <a:gd name="T39" fmla="*/ 65 h 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5">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w="4763">
            <a:solidFill>
              <a:srgbClr val="000000"/>
            </a:solidFill>
            <a:round/>
            <a:headEnd/>
            <a:tailEnd/>
          </a:ln>
        </p:spPr>
        <p:txBody>
          <a:bodyPr/>
          <a:lstStyle/>
          <a:p>
            <a:endParaRPr lang="en-US"/>
          </a:p>
        </p:txBody>
      </p:sp>
      <p:sp>
        <p:nvSpPr>
          <p:cNvPr id="34831" name="Freeform 13"/>
          <p:cNvSpPr>
            <a:spLocks/>
          </p:cNvSpPr>
          <p:nvPr/>
        </p:nvSpPr>
        <p:spPr bwMode="auto">
          <a:xfrm>
            <a:off x="2647950" y="1724025"/>
            <a:ext cx="96838" cy="96838"/>
          </a:xfrm>
          <a:custGeom>
            <a:avLst/>
            <a:gdLst>
              <a:gd name="T0" fmla="*/ 96838 w 61"/>
              <a:gd name="T1" fmla="*/ 47625 h 61"/>
              <a:gd name="T2" fmla="*/ 92075 w 61"/>
              <a:gd name="T3" fmla="*/ 77788 h 61"/>
              <a:gd name="T4" fmla="*/ 68263 w 61"/>
              <a:gd name="T5" fmla="*/ 96838 h 61"/>
              <a:gd name="T6" fmla="*/ 44450 w 61"/>
              <a:gd name="T7" fmla="*/ 96838 h 61"/>
              <a:gd name="T8" fmla="*/ 14288 w 61"/>
              <a:gd name="T9" fmla="*/ 87313 h 61"/>
              <a:gd name="T10" fmla="*/ 0 w 61"/>
              <a:gd name="T11" fmla="*/ 63500 h 61"/>
              <a:gd name="T12" fmla="*/ 0 w 61"/>
              <a:gd name="T13" fmla="*/ 33338 h 61"/>
              <a:gd name="T14" fmla="*/ 14288 w 61"/>
              <a:gd name="T15" fmla="*/ 14288 h 61"/>
              <a:gd name="T16" fmla="*/ 44450 w 61"/>
              <a:gd name="T17" fmla="*/ 0 h 61"/>
              <a:gd name="T18" fmla="*/ 68263 w 61"/>
              <a:gd name="T19" fmla="*/ 4763 h 61"/>
              <a:gd name="T20" fmla="*/ 92075 w 61"/>
              <a:gd name="T21" fmla="*/ 23813 h 61"/>
              <a:gd name="T22" fmla="*/ 96838 w 61"/>
              <a:gd name="T23" fmla="*/ 47625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w="4763">
            <a:solidFill>
              <a:srgbClr val="000000"/>
            </a:solidFill>
            <a:round/>
            <a:headEnd/>
            <a:tailEnd/>
          </a:ln>
        </p:spPr>
        <p:txBody>
          <a:bodyPr/>
          <a:lstStyle/>
          <a:p>
            <a:endParaRPr lang="en-US"/>
          </a:p>
        </p:txBody>
      </p:sp>
      <p:sp>
        <p:nvSpPr>
          <p:cNvPr id="34832" name="Freeform 14"/>
          <p:cNvSpPr>
            <a:spLocks/>
          </p:cNvSpPr>
          <p:nvPr/>
        </p:nvSpPr>
        <p:spPr bwMode="auto">
          <a:xfrm>
            <a:off x="3344863" y="4711700"/>
            <a:ext cx="103187" cy="98425"/>
          </a:xfrm>
          <a:custGeom>
            <a:avLst/>
            <a:gdLst>
              <a:gd name="T0" fmla="*/ 103187 w 65"/>
              <a:gd name="T1" fmla="*/ 49213 h 62"/>
              <a:gd name="T2" fmla="*/ 92075 w 65"/>
              <a:gd name="T3" fmla="*/ 73025 h 62"/>
              <a:gd name="T4" fmla="*/ 73025 w 65"/>
              <a:gd name="T5" fmla="*/ 93663 h 62"/>
              <a:gd name="T6" fmla="*/ 44450 w 65"/>
              <a:gd name="T7" fmla="*/ 98425 h 62"/>
              <a:gd name="T8" fmla="*/ 19050 w 65"/>
              <a:gd name="T9" fmla="*/ 84138 h 62"/>
              <a:gd name="T10" fmla="*/ 0 w 65"/>
              <a:gd name="T11" fmla="*/ 63500 h 62"/>
              <a:gd name="T12" fmla="*/ 0 w 65"/>
              <a:gd name="T13" fmla="*/ 34925 h 62"/>
              <a:gd name="T14" fmla="*/ 19050 w 65"/>
              <a:gd name="T15" fmla="*/ 11113 h 62"/>
              <a:gd name="T16" fmla="*/ 44450 w 65"/>
              <a:gd name="T17" fmla="*/ 0 h 62"/>
              <a:gd name="T18" fmla="*/ 73025 w 65"/>
              <a:gd name="T19" fmla="*/ 0 h 62"/>
              <a:gd name="T20" fmla="*/ 92075 w 65"/>
              <a:gd name="T21" fmla="*/ 20638 h 62"/>
              <a:gd name="T22" fmla="*/ 103187 w 65"/>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
              <a:gd name="T37" fmla="*/ 0 h 62"/>
              <a:gd name="T38" fmla="*/ 65 w 65"/>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 h="62">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w="4763">
            <a:solidFill>
              <a:srgbClr val="000000"/>
            </a:solidFill>
            <a:round/>
            <a:headEnd/>
            <a:tailEnd/>
          </a:ln>
        </p:spPr>
        <p:txBody>
          <a:bodyPr/>
          <a:lstStyle/>
          <a:p>
            <a:endParaRPr lang="en-US"/>
          </a:p>
        </p:txBody>
      </p:sp>
      <p:sp>
        <p:nvSpPr>
          <p:cNvPr id="34833" name="Freeform 15"/>
          <p:cNvSpPr>
            <a:spLocks/>
          </p:cNvSpPr>
          <p:nvPr/>
        </p:nvSpPr>
        <p:spPr bwMode="auto">
          <a:xfrm>
            <a:off x="1550988" y="2220913"/>
            <a:ext cx="96837" cy="96837"/>
          </a:xfrm>
          <a:custGeom>
            <a:avLst/>
            <a:gdLst>
              <a:gd name="T0" fmla="*/ 96837 w 61"/>
              <a:gd name="T1" fmla="*/ 47625 h 61"/>
              <a:gd name="T2" fmla="*/ 92075 w 61"/>
              <a:gd name="T3" fmla="*/ 77787 h 61"/>
              <a:gd name="T4" fmla="*/ 68262 w 61"/>
              <a:gd name="T5" fmla="*/ 92075 h 61"/>
              <a:gd name="T6" fmla="*/ 39687 w 61"/>
              <a:gd name="T7" fmla="*/ 96837 h 61"/>
              <a:gd name="T8" fmla="*/ 14287 w 61"/>
              <a:gd name="T9" fmla="*/ 87312 h 61"/>
              <a:gd name="T10" fmla="*/ 0 w 61"/>
              <a:gd name="T11" fmla="*/ 61912 h 61"/>
              <a:gd name="T12" fmla="*/ 0 w 61"/>
              <a:gd name="T13" fmla="*/ 33337 h 61"/>
              <a:gd name="T14" fmla="*/ 14287 w 61"/>
              <a:gd name="T15" fmla="*/ 9525 h 61"/>
              <a:gd name="T16" fmla="*/ 39687 w 61"/>
              <a:gd name="T17" fmla="*/ 0 h 61"/>
              <a:gd name="T18" fmla="*/ 68262 w 61"/>
              <a:gd name="T19" fmla="*/ 4762 h 61"/>
              <a:gd name="T20" fmla="*/ 92075 w 61"/>
              <a:gd name="T21" fmla="*/ 19050 h 61"/>
              <a:gd name="T22" fmla="*/ 96837 w 61"/>
              <a:gd name="T23" fmla="*/ 47625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w="4763">
            <a:solidFill>
              <a:srgbClr val="000000"/>
            </a:solidFill>
            <a:round/>
            <a:headEnd/>
            <a:tailEnd/>
          </a:ln>
        </p:spPr>
        <p:txBody>
          <a:bodyPr/>
          <a:lstStyle/>
          <a:p>
            <a:endParaRPr lang="en-US"/>
          </a:p>
        </p:txBody>
      </p:sp>
      <p:sp>
        <p:nvSpPr>
          <p:cNvPr id="34834" name="Freeform 16"/>
          <p:cNvSpPr>
            <a:spLocks/>
          </p:cNvSpPr>
          <p:nvPr/>
        </p:nvSpPr>
        <p:spPr bwMode="auto">
          <a:xfrm>
            <a:off x="1223963" y="4410075"/>
            <a:ext cx="98425" cy="98425"/>
          </a:xfrm>
          <a:custGeom>
            <a:avLst/>
            <a:gdLst>
              <a:gd name="T0" fmla="*/ 98425 w 62"/>
              <a:gd name="T1" fmla="*/ 49213 h 62"/>
              <a:gd name="T2" fmla="*/ 88900 w 62"/>
              <a:gd name="T3" fmla="*/ 77788 h 62"/>
              <a:gd name="T4" fmla="*/ 68263 w 62"/>
              <a:gd name="T5" fmla="*/ 98425 h 62"/>
              <a:gd name="T6" fmla="*/ 39688 w 62"/>
              <a:gd name="T7" fmla="*/ 98425 h 62"/>
              <a:gd name="T8" fmla="*/ 14288 w 62"/>
              <a:gd name="T9" fmla="*/ 87313 h 62"/>
              <a:gd name="T10" fmla="*/ 0 w 62"/>
              <a:gd name="T11" fmla="*/ 63500 h 62"/>
              <a:gd name="T12" fmla="*/ 0 w 62"/>
              <a:gd name="T13" fmla="*/ 34925 h 62"/>
              <a:gd name="T14" fmla="*/ 14288 w 62"/>
              <a:gd name="T15" fmla="*/ 15875 h 62"/>
              <a:gd name="T16" fmla="*/ 39688 w 62"/>
              <a:gd name="T17" fmla="*/ 0 h 62"/>
              <a:gd name="T18" fmla="*/ 68263 w 62"/>
              <a:gd name="T19" fmla="*/ 4763 h 62"/>
              <a:gd name="T20" fmla="*/ 88900 w 62"/>
              <a:gd name="T21" fmla="*/ 25400 h 62"/>
              <a:gd name="T22" fmla="*/ 98425 w 62"/>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62"/>
              <a:gd name="T38" fmla="*/ 62 w 62"/>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w="4763">
            <a:solidFill>
              <a:srgbClr val="000000"/>
            </a:solidFill>
            <a:round/>
            <a:headEnd/>
            <a:tailEnd/>
          </a:ln>
        </p:spPr>
        <p:txBody>
          <a:bodyPr/>
          <a:lstStyle/>
          <a:p>
            <a:endParaRPr lang="en-US"/>
          </a:p>
        </p:txBody>
      </p:sp>
      <p:sp>
        <p:nvSpPr>
          <p:cNvPr id="34835" name="Freeform 17"/>
          <p:cNvSpPr>
            <a:spLocks/>
          </p:cNvSpPr>
          <p:nvPr/>
        </p:nvSpPr>
        <p:spPr bwMode="auto">
          <a:xfrm>
            <a:off x="1254125" y="5008563"/>
            <a:ext cx="96838" cy="98425"/>
          </a:xfrm>
          <a:custGeom>
            <a:avLst/>
            <a:gdLst>
              <a:gd name="T0" fmla="*/ 96838 w 61"/>
              <a:gd name="T1" fmla="*/ 49213 h 62"/>
              <a:gd name="T2" fmla="*/ 87313 w 61"/>
              <a:gd name="T3" fmla="*/ 77788 h 62"/>
              <a:gd name="T4" fmla="*/ 68263 w 61"/>
              <a:gd name="T5" fmla="*/ 93663 h 62"/>
              <a:gd name="T6" fmla="*/ 38100 w 61"/>
              <a:gd name="T7" fmla="*/ 98425 h 62"/>
              <a:gd name="T8" fmla="*/ 14288 w 61"/>
              <a:gd name="T9" fmla="*/ 88900 h 62"/>
              <a:gd name="T10" fmla="*/ 0 w 61"/>
              <a:gd name="T11" fmla="*/ 63500 h 62"/>
              <a:gd name="T12" fmla="*/ 0 w 61"/>
              <a:gd name="T13" fmla="*/ 34925 h 62"/>
              <a:gd name="T14" fmla="*/ 14288 w 61"/>
              <a:gd name="T15" fmla="*/ 11113 h 62"/>
              <a:gd name="T16" fmla="*/ 38100 w 61"/>
              <a:gd name="T17" fmla="*/ 0 h 62"/>
              <a:gd name="T18" fmla="*/ 68263 w 61"/>
              <a:gd name="T19" fmla="*/ 4763 h 62"/>
              <a:gd name="T20" fmla="*/ 87313 w 61"/>
              <a:gd name="T21" fmla="*/ 25400 h 62"/>
              <a:gd name="T22" fmla="*/ 96838 w 61"/>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2"/>
              <a:gd name="T38" fmla="*/ 61 w 61"/>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2">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w="4763">
            <a:solidFill>
              <a:srgbClr val="000000"/>
            </a:solidFill>
            <a:round/>
            <a:headEnd/>
            <a:tailEnd/>
          </a:ln>
        </p:spPr>
        <p:txBody>
          <a:bodyPr/>
          <a:lstStyle/>
          <a:p>
            <a:endParaRPr lang="en-US"/>
          </a:p>
        </p:txBody>
      </p:sp>
      <p:sp>
        <p:nvSpPr>
          <p:cNvPr id="34836" name="Freeform 18"/>
          <p:cNvSpPr>
            <a:spLocks/>
          </p:cNvSpPr>
          <p:nvPr/>
        </p:nvSpPr>
        <p:spPr bwMode="auto">
          <a:xfrm>
            <a:off x="1720850" y="1990725"/>
            <a:ext cx="98425" cy="98425"/>
          </a:xfrm>
          <a:custGeom>
            <a:avLst/>
            <a:gdLst>
              <a:gd name="T0" fmla="*/ 98425 w 62"/>
              <a:gd name="T1" fmla="*/ 49213 h 62"/>
              <a:gd name="T2" fmla="*/ 88900 w 62"/>
              <a:gd name="T3" fmla="*/ 73025 h 62"/>
              <a:gd name="T4" fmla="*/ 68263 w 62"/>
              <a:gd name="T5" fmla="*/ 93663 h 62"/>
              <a:gd name="T6" fmla="*/ 39688 w 62"/>
              <a:gd name="T7" fmla="*/ 98425 h 62"/>
              <a:gd name="T8" fmla="*/ 15875 w 62"/>
              <a:gd name="T9" fmla="*/ 88900 h 62"/>
              <a:gd name="T10" fmla="*/ 0 w 62"/>
              <a:gd name="T11" fmla="*/ 63500 h 62"/>
              <a:gd name="T12" fmla="*/ 0 w 62"/>
              <a:gd name="T13" fmla="*/ 34925 h 62"/>
              <a:gd name="T14" fmla="*/ 15875 w 62"/>
              <a:gd name="T15" fmla="*/ 11113 h 62"/>
              <a:gd name="T16" fmla="*/ 39688 w 62"/>
              <a:gd name="T17" fmla="*/ 0 h 62"/>
              <a:gd name="T18" fmla="*/ 68263 w 62"/>
              <a:gd name="T19" fmla="*/ 6350 h 62"/>
              <a:gd name="T20" fmla="*/ 88900 w 62"/>
              <a:gd name="T21" fmla="*/ 20638 h 62"/>
              <a:gd name="T22" fmla="*/ 98425 w 62"/>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62"/>
              <a:gd name="T38" fmla="*/ 62 w 62"/>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w="4763">
            <a:solidFill>
              <a:srgbClr val="000000"/>
            </a:solidFill>
            <a:round/>
            <a:headEnd/>
            <a:tailEnd/>
          </a:ln>
        </p:spPr>
        <p:txBody>
          <a:bodyPr/>
          <a:lstStyle/>
          <a:p>
            <a:endParaRPr lang="en-US"/>
          </a:p>
        </p:txBody>
      </p:sp>
      <p:sp>
        <p:nvSpPr>
          <p:cNvPr id="34837" name="Text Box 19"/>
          <p:cNvSpPr txBox="1">
            <a:spLocks noChangeArrowheads="1"/>
          </p:cNvSpPr>
          <p:nvPr/>
        </p:nvSpPr>
        <p:spPr bwMode="auto">
          <a:xfrm>
            <a:off x="990600" y="5562600"/>
            <a:ext cx="2362200" cy="366713"/>
          </a:xfrm>
          <a:prstGeom prst="rect">
            <a:avLst/>
          </a:prstGeom>
          <a:noFill/>
          <a:ln w="12700">
            <a:noFill/>
            <a:miter lim="800000"/>
            <a:headEnd/>
            <a:tailEnd/>
          </a:ln>
        </p:spPr>
        <p:txBody>
          <a:bodyPr>
            <a:spAutoFit/>
          </a:bodyPr>
          <a:lstStyle/>
          <a:p>
            <a:pPr eaLnBrk="0" hangingPunct="0">
              <a:spcBef>
                <a:spcPct val="50000"/>
              </a:spcBef>
            </a:pPr>
            <a:r>
              <a:rPr lang="en-US" sz="1800" b="1" dirty="0">
                <a:solidFill>
                  <a:schemeClr val="bg1"/>
                </a:solidFill>
                <a:latin typeface="Arial" charset="0"/>
              </a:rPr>
              <a:t>Original Points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Slide Number Placeholder 5"/>
          <p:cNvSpPr>
            <a:spLocks noGrp="1"/>
          </p:cNvSpPr>
          <p:nvPr>
            <p:ph type="sldNum" sz="quarter" idx="12"/>
          </p:nvPr>
        </p:nvSpPr>
        <p:spPr>
          <a:noFill/>
        </p:spPr>
        <p:txBody>
          <a:bodyPr/>
          <a:lstStyle/>
          <a:p>
            <a:fld id="{8F9856B3-0578-4584-BC68-93D992155E9F}" type="slidenum">
              <a:rPr lang="en-US"/>
              <a:pPr/>
              <a:t>12</a:t>
            </a:fld>
            <a:endParaRPr lang="en-US"/>
          </a:p>
        </p:txBody>
      </p:sp>
      <p:sp>
        <p:nvSpPr>
          <p:cNvPr id="34820" name="Rectangle 2"/>
          <p:cNvSpPr>
            <a:spLocks noGrp="1" noChangeArrowheads="1"/>
          </p:cNvSpPr>
          <p:nvPr>
            <p:ph type="title"/>
          </p:nvPr>
        </p:nvSpPr>
        <p:spPr>
          <a:xfrm>
            <a:off x="381000" y="590550"/>
            <a:ext cx="8280400" cy="552450"/>
          </a:xfrm>
        </p:spPr>
        <p:txBody>
          <a:bodyPr>
            <a:normAutofit fontScale="90000"/>
          </a:bodyPr>
          <a:lstStyle/>
          <a:p>
            <a:pPr eaLnBrk="1" hangingPunct="1"/>
            <a:r>
              <a:rPr lang="en-US"/>
              <a:t>Partitional Clustering</a:t>
            </a:r>
          </a:p>
        </p:txBody>
      </p:sp>
      <p:sp>
        <p:nvSpPr>
          <p:cNvPr id="34821" name="Freeform 3"/>
          <p:cNvSpPr>
            <a:spLocks/>
          </p:cNvSpPr>
          <p:nvPr/>
        </p:nvSpPr>
        <p:spPr bwMode="auto">
          <a:xfrm>
            <a:off x="1254125" y="2517775"/>
            <a:ext cx="96838" cy="101600"/>
          </a:xfrm>
          <a:custGeom>
            <a:avLst/>
            <a:gdLst>
              <a:gd name="T0" fmla="*/ 96838 w 61"/>
              <a:gd name="T1" fmla="*/ 47625 h 64"/>
              <a:gd name="T2" fmla="*/ 87313 w 61"/>
              <a:gd name="T3" fmla="*/ 77788 h 64"/>
              <a:gd name="T4" fmla="*/ 68263 w 61"/>
              <a:gd name="T5" fmla="*/ 96838 h 64"/>
              <a:gd name="T6" fmla="*/ 38100 w 61"/>
              <a:gd name="T7" fmla="*/ 101600 h 64"/>
              <a:gd name="T8" fmla="*/ 14288 w 61"/>
              <a:gd name="T9" fmla="*/ 87313 h 64"/>
              <a:gd name="T10" fmla="*/ 0 w 61"/>
              <a:gd name="T11" fmla="*/ 61913 h 64"/>
              <a:gd name="T12" fmla="*/ 0 w 61"/>
              <a:gd name="T13" fmla="*/ 38100 h 64"/>
              <a:gd name="T14" fmla="*/ 14288 w 61"/>
              <a:gd name="T15" fmla="*/ 14288 h 64"/>
              <a:gd name="T16" fmla="*/ 38100 w 61"/>
              <a:gd name="T17" fmla="*/ 0 h 64"/>
              <a:gd name="T18" fmla="*/ 68263 w 61"/>
              <a:gd name="T19" fmla="*/ 4763 h 64"/>
              <a:gd name="T20" fmla="*/ 87313 w 61"/>
              <a:gd name="T21" fmla="*/ 23813 h 64"/>
              <a:gd name="T22" fmla="*/ 96838 w 61"/>
              <a:gd name="T23" fmla="*/ 47625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4"/>
              <a:gd name="T38" fmla="*/ 61 w 61"/>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4">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w="4763">
            <a:solidFill>
              <a:srgbClr val="000000"/>
            </a:solidFill>
            <a:round/>
            <a:headEnd/>
            <a:tailEnd/>
          </a:ln>
        </p:spPr>
        <p:txBody>
          <a:bodyPr/>
          <a:lstStyle/>
          <a:p>
            <a:endParaRPr lang="en-US"/>
          </a:p>
        </p:txBody>
      </p:sp>
      <p:sp>
        <p:nvSpPr>
          <p:cNvPr id="34822" name="Freeform 4"/>
          <p:cNvSpPr>
            <a:spLocks/>
          </p:cNvSpPr>
          <p:nvPr/>
        </p:nvSpPr>
        <p:spPr bwMode="auto">
          <a:xfrm>
            <a:off x="1254125" y="2716213"/>
            <a:ext cx="96838" cy="98425"/>
          </a:xfrm>
          <a:custGeom>
            <a:avLst/>
            <a:gdLst>
              <a:gd name="T0" fmla="*/ 96838 w 61"/>
              <a:gd name="T1" fmla="*/ 49213 h 62"/>
              <a:gd name="T2" fmla="*/ 87313 w 61"/>
              <a:gd name="T3" fmla="*/ 77788 h 62"/>
              <a:gd name="T4" fmla="*/ 68263 w 61"/>
              <a:gd name="T5" fmla="*/ 98425 h 62"/>
              <a:gd name="T6" fmla="*/ 38100 w 61"/>
              <a:gd name="T7" fmla="*/ 98425 h 62"/>
              <a:gd name="T8" fmla="*/ 14288 w 61"/>
              <a:gd name="T9" fmla="*/ 87313 h 62"/>
              <a:gd name="T10" fmla="*/ 0 w 61"/>
              <a:gd name="T11" fmla="*/ 63500 h 62"/>
              <a:gd name="T12" fmla="*/ 0 w 61"/>
              <a:gd name="T13" fmla="*/ 34925 h 62"/>
              <a:gd name="T14" fmla="*/ 14288 w 61"/>
              <a:gd name="T15" fmla="*/ 14288 h 62"/>
              <a:gd name="T16" fmla="*/ 38100 w 61"/>
              <a:gd name="T17" fmla="*/ 0 h 62"/>
              <a:gd name="T18" fmla="*/ 68263 w 61"/>
              <a:gd name="T19" fmla="*/ 4763 h 62"/>
              <a:gd name="T20" fmla="*/ 87313 w 61"/>
              <a:gd name="T21" fmla="*/ 25400 h 62"/>
              <a:gd name="T22" fmla="*/ 96838 w 61"/>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2"/>
              <a:gd name="T38" fmla="*/ 61 w 61"/>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2">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w="4763">
            <a:solidFill>
              <a:srgbClr val="000000"/>
            </a:solidFill>
            <a:round/>
            <a:headEnd/>
            <a:tailEnd/>
          </a:ln>
        </p:spPr>
        <p:txBody>
          <a:bodyPr/>
          <a:lstStyle/>
          <a:p>
            <a:endParaRPr lang="en-US"/>
          </a:p>
        </p:txBody>
      </p:sp>
      <p:sp>
        <p:nvSpPr>
          <p:cNvPr id="34823" name="Freeform 5"/>
          <p:cNvSpPr>
            <a:spLocks/>
          </p:cNvSpPr>
          <p:nvPr/>
        </p:nvSpPr>
        <p:spPr bwMode="auto">
          <a:xfrm>
            <a:off x="1951038" y="4711700"/>
            <a:ext cx="96837" cy="98425"/>
          </a:xfrm>
          <a:custGeom>
            <a:avLst/>
            <a:gdLst>
              <a:gd name="T0" fmla="*/ 96837 w 61"/>
              <a:gd name="T1" fmla="*/ 49213 h 62"/>
              <a:gd name="T2" fmla="*/ 87312 w 61"/>
              <a:gd name="T3" fmla="*/ 73025 h 62"/>
              <a:gd name="T4" fmla="*/ 68262 w 61"/>
              <a:gd name="T5" fmla="*/ 93663 h 62"/>
              <a:gd name="T6" fmla="*/ 38100 w 61"/>
              <a:gd name="T7" fmla="*/ 98425 h 62"/>
              <a:gd name="T8" fmla="*/ 14287 w 61"/>
              <a:gd name="T9" fmla="*/ 84138 h 62"/>
              <a:gd name="T10" fmla="*/ 0 w 61"/>
              <a:gd name="T11" fmla="*/ 63500 h 62"/>
              <a:gd name="T12" fmla="*/ 0 w 61"/>
              <a:gd name="T13" fmla="*/ 34925 h 62"/>
              <a:gd name="T14" fmla="*/ 14287 w 61"/>
              <a:gd name="T15" fmla="*/ 11113 h 62"/>
              <a:gd name="T16" fmla="*/ 38100 w 61"/>
              <a:gd name="T17" fmla="*/ 0 h 62"/>
              <a:gd name="T18" fmla="*/ 68262 w 61"/>
              <a:gd name="T19" fmla="*/ 0 h 62"/>
              <a:gd name="T20" fmla="*/ 87312 w 61"/>
              <a:gd name="T21" fmla="*/ 20638 h 62"/>
              <a:gd name="T22" fmla="*/ 96837 w 61"/>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2"/>
              <a:gd name="T38" fmla="*/ 61 w 61"/>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2">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w="4763">
            <a:solidFill>
              <a:srgbClr val="000000"/>
            </a:solidFill>
            <a:round/>
            <a:headEnd/>
            <a:tailEnd/>
          </a:ln>
        </p:spPr>
        <p:txBody>
          <a:bodyPr/>
          <a:lstStyle/>
          <a:p>
            <a:endParaRPr lang="en-US"/>
          </a:p>
        </p:txBody>
      </p:sp>
      <p:sp>
        <p:nvSpPr>
          <p:cNvPr id="34824" name="Freeform 6"/>
          <p:cNvSpPr>
            <a:spLocks/>
          </p:cNvSpPr>
          <p:nvPr/>
        </p:nvSpPr>
        <p:spPr bwMode="auto">
          <a:xfrm>
            <a:off x="1550988" y="2619375"/>
            <a:ext cx="96837" cy="96838"/>
          </a:xfrm>
          <a:custGeom>
            <a:avLst/>
            <a:gdLst>
              <a:gd name="T0" fmla="*/ 96837 w 61"/>
              <a:gd name="T1" fmla="*/ 49213 h 61"/>
              <a:gd name="T2" fmla="*/ 92075 w 61"/>
              <a:gd name="T3" fmla="*/ 73025 h 61"/>
              <a:gd name="T4" fmla="*/ 68262 w 61"/>
              <a:gd name="T5" fmla="*/ 92075 h 61"/>
              <a:gd name="T6" fmla="*/ 39687 w 61"/>
              <a:gd name="T7" fmla="*/ 96838 h 61"/>
              <a:gd name="T8" fmla="*/ 14287 w 61"/>
              <a:gd name="T9" fmla="*/ 87313 h 61"/>
              <a:gd name="T10" fmla="*/ 0 w 61"/>
              <a:gd name="T11" fmla="*/ 63500 h 61"/>
              <a:gd name="T12" fmla="*/ 0 w 61"/>
              <a:gd name="T13" fmla="*/ 33338 h 61"/>
              <a:gd name="T14" fmla="*/ 14287 w 61"/>
              <a:gd name="T15" fmla="*/ 9525 h 61"/>
              <a:gd name="T16" fmla="*/ 39687 w 61"/>
              <a:gd name="T17" fmla="*/ 0 h 61"/>
              <a:gd name="T18" fmla="*/ 68262 w 61"/>
              <a:gd name="T19" fmla="*/ 4763 h 61"/>
              <a:gd name="T20" fmla="*/ 92075 w 61"/>
              <a:gd name="T21" fmla="*/ 19050 h 61"/>
              <a:gd name="T22" fmla="*/ 96837 w 61"/>
              <a:gd name="T23" fmla="*/ 49213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w="4763">
            <a:solidFill>
              <a:srgbClr val="000000"/>
            </a:solidFill>
            <a:round/>
            <a:headEnd/>
            <a:tailEnd/>
          </a:ln>
        </p:spPr>
        <p:txBody>
          <a:bodyPr/>
          <a:lstStyle/>
          <a:p>
            <a:endParaRPr lang="en-US"/>
          </a:p>
        </p:txBody>
      </p:sp>
      <p:sp>
        <p:nvSpPr>
          <p:cNvPr id="34825" name="Freeform 7"/>
          <p:cNvSpPr>
            <a:spLocks/>
          </p:cNvSpPr>
          <p:nvPr/>
        </p:nvSpPr>
        <p:spPr bwMode="auto">
          <a:xfrm>
            <a:off x="1951038" y="3914775"/>
            <a:ext cx="96837" cy="96838"/>
          </a:xfrm>
          <a:custGeom>
            <a:avLst/>
            <a:gdLst>
              <a:gd name="T0" fmla="*/ 96837 w 61"/>
              <a:gd name="T1" fmla="*/ 47625 h 61"/>
              <a:gd name="T2" fmla="*/ 87312 w 61"/>
              <a:gd name="T3" fmla="*/ 73025 h 61"/>
              <a:gd name="T4" fmla="*/ 68262 w 61"/>
              <a:gd name="T5" fmla="*/ 92075 h 61"/>
              <a:gd name="T6" fmla="*/ 38100 w 61"/>
              <a:gd name="T7" fmla="*/ 96838 h 61"/>
              <a:gd name="T8" fmla="*/ 14287 w 61"/>
              <a:gd name="T9" fmla="*/ 87313 h 61"/>
              <a:gd name="T10" fmla="*/ 0 w 61"/>
              <a:gd name="T11" fmla="*/ 61913 h 61"/>
              <a:gd name="T12" fmla="*/ 0 w 61"/>
              <a:gd name="T13" fmla="*/ 33338 h 61"/>
              <a:gd name="T14" fmla="*/ 14287 w 61"/>
              <a:gd name="T15" fmla="*/ 9525 h 61"/>
              <a:gd name="T16" fmla="*/ 38100 w 61"/>
              <a:gd name="T17" fmla="*/ 0 h 61"/>
              <a:gd name="T18" fmla="*/ 68262 w 61"/>
              <a:gd name="T19" fmla="*/ 4763 h 61"/>
              <a:gd name="T20" fmla="*/ 87312 w 61"/>
              <a:gd name="T21" fmla="*/ 19050 h 61"/>
              <a:gd name="T22" fmla="*/ 96837 w 61"/>
              <a:gd name="T23" fmla="*/ 47625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w="4763">
            <a:solidFill>
              <a:srgbClr val="000000"/>
            </a:solidFill>
            <a:round/>
            <a:headEnd/>
            <a:tailEnd/>
          </a:ln>
        </p:spPr>
        <p:txBody>
          <a:bodyPr/>
          <a:lstStyle/>
          <a:p>
            <a:endParaRPr lang="en-US"/>
          </a:p>
        </p:txBody>
      </p:sp>
      <p:sp>
        <p:nvSpPr>
          <p:cNvPr id="34826" name="Freeform 8"/>
          <p:cNvSpPr>
            <a:spLocks/>
          </p:cNvSpPr>
          <p:nvPr/>
        </p:nvSpPr>
        <p:spPr bwMode="auto">
          <a:xfrm>
            <a:off x="2120900" y="1825625"/>
            <a:ext cx="98425" cy="98425"/>
          </a:xfrm>
          <a:custGeom>
            <a:avLst/>
            <a:gdLst>
              <a:gd name="T0" fmla="*/ 98425 w 62"/>
              <a:gd name="T1" fmla="*/ 49213 h 62"/>
              <a:gd name="T2" fmla="*/ 88900 w 62"/>
              <a:gd name="T3" fmla="*/ 73025 h 62"/>
              <a:gd name="T4" fmla="*/ 68263 w 62"/>
              <a:gd name="T5" fmla="*/ 92075 h 62"/>
              <a:gd name="T6" fmla="*/ 39688 w 62"/>
              <a:gd name="T7" fmla="*/ 98425 h 62"/>
              <a:gd name="T8" fmla="*/ 14288 w 62"/>
              <a:gd name="T9" fmla="*/ 87313 h 62"/>
              <a:gd name="T10" fmla="*/ 0 w 62"/>
              <a:gd name="T11" fmla="*/ 63500 h 62"/>
              <a:gd name="T12" fmla="*/ 0 w 62"/>
              <a:gd name="T13" fmla="*/ 34925 h 62"/>
              <a:gd name="T14" fmla="*/ 14288 w 62"/>
              <a:gd name="T15" fmla="*/ 9525 h 62"/>
              <a:gd name="T16" fmla="*/ 39688 w 62"/>
              <a:gd name="T17" fmla="*/ 0 h 62"/>
              <a:gd name="T18" fmla="*/ 68263 w 62"/>
              <a:gd name="T19" fmla="*/ 4763 h 62"/>
              <a:gd name="T20" fmla="*/ 88900 w 62"/>
              <a:gd name="T21" fmla="*/ 19050 h 62"/>
              <a:gd name="T22" fmla="*/ 98425 w 62"/>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62"/>
              <a:gd name="T38" fmla="*/ 62 w 62"/>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w="4763">
            <a:solidFill>
              <a:srgbClr val="000000"/>
            </a:solidFill>
            <a:round/>
            <a:headEnd/>
            <a:tailEnd/>
          </a:ln>
        </p:spPr>
        <p:txBody>
          <a:bodyPr/>
          <a:lstStyle/>
          <a:p>
            <a:endParaRPr lang="en-US"/>
          </a:p>
        </p:txBody>
      </p:sp>
      <p:sp>
        <p:nvSpPr>
          <p:cNvPr id="34827" name="Freeform 9"/>
          <p:cNvSpPr>
            <a:spLocks/>
          </p:cNvSpPr>
          <p:nvPr/>
        </p:nvSpPr>
        <p:spPr bwMode="auto">
          <a:xfrm>
            <a:off x="2351088" y="2020888"/>
            <a:ext cx="96837" cy="96837"/>
          </a:xfrm>
          <a:custGeom>
            <a:avLst/>
            <a:gdLst>
              <a:gd name="T0" fmla="*/ 96837 w 61"/>
              <a:gd name="T1" fmla="*/ 49212 h 61"/>
              <a:gd name="T2" fmla="*/ 87312 w 61"/>
              <a:gd name="T3" fmla="*/ 77787 h 61"/>
              <a:gd name="T4" fmla="*/ 68262 w 61"/>
              <a:gd name="T5" fmla="*/ 92075 h 61"/>
              <a:gd name="T6" fmla="*/ 38100 w 61"/>
              <a:gd name="T7" fmla="*/ 96837 h 61"/>
              <a:gd name="T8" fmla="*/ 14287 w 61"/>
              <a:gd name="T9" fmla="*/ 87312 h 61"/>
              <a:gd name="T10" fmla="*/ 0 w 61"/>
              <a:gd name="T11" fmla="*/ 63500 h 61"/>
              <a:gd name="T12" fmla="*/ 0 w 61"/>
              <a:gd name="T13" fmla="*/ 33337 h 61"/>
              <a:gd name="T14" fmla="*/ 14287 w 61"/>
              <a:gd name="T15" fmla="*/ 9525 h 61"/>
              <a:gd name="T16" fmla="*/ 38100 w 61"/>
              <a:gd name="T17" fmla="*/ 0 h 61"/>
              <a:gd name="T18" fmla="*/ 68262 w 61"/>
              <a:gd name="T19" fmla="*/ 4762 h 61"/>
              <a:gd name="T20" fmla="*/ 87312 w 61"/>
              <a:gd name="T21" fmla="*/ 23812 h 61"/>
              <a:gd name="T22" fmla="*/ 96837 w 61"/>
              <a:gd name="T23" fmla="*/ 49212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w="4763">
            <a:solidFill>
              <a:srgbClr val="000000"/>
            </a:solidFill>
            <a:round/>
            <a:headEnd/>
            <a:tailEnd/>
          </a:ln>
        </p:spPr>
        <p:txBody>
          <a:bodyPr/>
          <a:lstStyle/>
          <a:p>
            <a:endParaRPr lang="en-US"/>
          </a:p>
        </p:txBody>
      </p:sp>
      <p:sp>
        <p:nvSpPr>
          <p:cNvPr id="34828" name="Freeform 10"/>
          <p:cNvSpPr>
            <a:spLocks/>
          </p:cNvSpPr>
          <p:nvPr/>
        </p:nvSpPr>
        <p:spPr bwMode="auto">
          <a:xfrm>
            <a:off x="2447925" y="2317750"/>
            <a:ext cx="96838" cy="101600"/>
          </a:xfrm>
          <a:custGeom>
            <a:avLst/>
            <a:gdLst>
              <a:gd name="T0" fmla="*/ 96838 w 61"/>
              <a:gd name="T1" fmla="*/ 49213 h 64"/>
              <a:gd name="T2" fmla="*/ 92075 w 61"/>
              <a:gd name="T3" fmla="*/ 77788 h 64"/>
              <a:gd name="T4" fmla="*/ 68263 w 61"/>
              <a:gd name="T5" fmla="*/ 96838 h 64"/>
              <a:gd name="T6" fmla="*/ 44450 w 61"/>
              <a:gd name="T7" fmla="*/ 101600 h 64"/>
              <a:gd name="T8" fmla="*/ 14288 w 61"/>
              <a:gd name="T9" fmla="*/ 87313 h 64"/>
              <a:gd name="T10" fmla="*/ 0 w 61"/>
              <a:gd name="T11" fmla="*/ 63500 h 64"/>
              <a:gd name="T12" fmla="*/ 0 w 61"/>
              <a:gd name="T13" fmla="*/ 38100 h 64"/>
              <a:gd name="T14" fmla="*/ 14288 w 61"/>
              <a:gd name="T15" fmla="*/ 14288 h 64"/>
              <a:gd name="T16" fmla="*/ 44450 w 61"/>
              <a:gd name="T17" fmla="*/ 0 h 64"/>
              <a:gd name="T18" fmla="*/ 68263 w 61"/>
              <a:gd name="T19" fmla="*/ 4763 h 64"/>
              <a:gd name="T20" fmla="*/ 92075 w 61"/>
              <a:gd name="T21" fmla="*/ 23813 h 64"/>
              <a:gd name="T22" fmla="*/ 96838 w 61"/>
              <a:gd name="T23" fmla="*/ 49213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4"/>
              <a:gd name="T38" fmla="*/ 61 w 61"/>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4">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w="4763">
            <a:solidFill>
              <a:srgbClr val="000000"/>
            </a:solidFill>
            <a:round/>
            <a:headEnd/>
            <a:tailEnd/>
          </a:ln>
        </p:spPr>
        <p:txBody>
          <a:bodyPr/>
          <a:lstStyle/>
          <a:p>
            <a:endParaRPr lang="en-US"/>
          </a:p>
        </p:txBody>
      </p:sp>
      <p:sp>
        <p:nvSpPr>
          <p:cNvPr id="34829" name="Freeform 11"/>
          <p:cNvSpPr>
            <a:spLocks/>
          </p:cNvSpPr>
          <p:nvPr/>
        </p:nvSpPr>
        <p:spPr bwMode="auto">
          <a:xfrm>
            <a:off x="2847975" y="2317750"/>
            <a:ext cx="96838" cy="101600"/>
          </a:xfrm>
          <a:custGeom>
            <a:avLst/>
            <a:gdLst>
              <a:gd name="T0" fmla="*/ 96838 w 61"/>
              <a:gd name="T1" fmla="*/ 49213 h 64"/>
              <a:gd name="T2" fmla="*/ 92075 w 61"/>
              <a:gd name="T3" fmla="*/ 77788 h 64"/>
              <a:gd name="T4" fmla="*/ 68263 w 61"/>
              <a:gd name="T5" fmla="*/ 96838 h 64"/>
              <a:gd name="T6" fmla="*/ 42863 w 61"/>
              <a:gd name="T7" fmla="*/ 101600 h 64"/>
              <a:gd name="T8" fmla="*/ 14288 w 61"/>
              <a:gd name="T9" fmla="*/ 87313 h 64"/>
              <a:gd name="T10" fmla="*/ 0 w 61"/>
              <a:gd name="T11" fmla="*/ 63500 h 64"/>
              <a:gd name="T12" fmla="*/ 0 w 61"/>
              <a:gd name="T13" fmla="*/ 38100 h 64"/>
              <a:gd name="T14" fmla="*/ 14288 w 61"/>
              <a:gd name="T15" fmla="*/ 14288 h 64"/>
              <a:gd name="T16" fmla="*/ 42863 w 61"/>
              <a:gd name="T17" fmla="*/ 0 h 64"/>
              <a:gd name="T18" fmla="*/ 68263 w 61"/>
              <a:gd name="T19" fmla="*/ 4763 h 64"/>
              <a:gd name="T20" fmla="*/ 92075 w 61"/>
              <a:gd name="T21" fmla="*/ 23813 h 64"/>
              <a:gd name="T22" fmla="*/ 96838 w 61"/>
              <a:gd name="T23" fmla="*/ 49213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4"/>
              <a:gd name="T38" fmla="*/ 61 w 61"/>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4">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w="4763">
            <a:solidFill>
              <a:srgbClr val="000000"/>
            </a:solidFill>
            <a:round/>
            <a:headEnd/>
            <a:tailEnd/>
          </a:ln>
        </p:spPr>
        <p:txBody>
          <a:bodyPr/>
          <a:lstStyle/>
          <a:p>
            <a:endParaRPr lang="en-US"/>
          </a:p>
        </p:txBody>
      </p:sp>
      <p:sp>
        <p:nvSpPr>
          <p:cNvPr id="34830" name="Freeform 12"/>
          <p:cNvSpPr>
            <a:spLocks/>
          </p:cNvSpPr>
          <p:nvPr/>
        </p:nvSpPr>
        <p:spPr bwMode="auto">
          <a:xfrm>
            <a:off x="2647950" y="2117725"/>
            <a:ext cx="96838" cy="103188"/>
          </a:xfrm>
          <a:custGeom>
            <a:avLst/>
            <a:gdLst>
              <a:gd name="T0" fmla="*/ 96838 w 61"/>
              <a:gd name="T1" fmla="*/ 53975 h 65"/>
              <a:gd name="T2" fmla="*/ 92075 w 61"/>
              <a:gd name="T3" fmla="*/ 77788 h 65"/>
              <a:gd name="T4" fmla="*/ 68263 w 61"/>
              <a:gd name="T5" fmla="*/ 96838 h 65"/>
              <a:gd name="T6" fmla="*/ 44450 w 61"/>
              <a:gd name="T7" fmla="*/ 103188 h 65"/>
              <a:gd name="T8" fmla="*/ 14288 w 61"/>
              <a:gd name="T9" fmla="*/ 87313 h 65"/>
              <a:gd name="T10" fmla="*/ 0 w 61"/>
              <a:gd name="T11" fmla="*/ 63500 h 65"/>
              <a:gd name="T12" fmla="*/ 0 w 61"/>
              <a:gd name="T13" fmla="*/ 39688 h 65"/>
              <a:gd name="T14" fmla="*/ 14288 w 61"/>
              <a:gd name="T15" fmla="*/ 14288 h 65"/>
              <a:gd name="T16" fmla="*/ 44450 w 61"/>
              <a:gd name="T17" fmla="*/ 0 h 65"/>
              <a:gd name="T18" fmla="*/ 68263 w 61"/>
              <a:gd name="T19" fmla="*/ 4763 h 65"/>
              <a:gd name="T20" fmla="*/ 92075 w 61"/>
              <a:gd name="T21" fmla="*/ 25400 h 65"/>
              <a:gd name="T22" fmla="*/ 96838 w 61"/>
              <a:gd name="T23" fmla="*/ 53975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5"/>
              <a:gd name="T38" fmla="*/ 61 w 61"/>
              <a:gd name="T39" fmla="*/ 65 h 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5">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w="4763">
            <a:solidFill>
              <a:srgbClr val="000000"/>
            </a:solidFill>
            <a:round/>
            <a:headEnd/>
            <a:tailEnd/>
          </a:ln>
        </p:spPr>
        <p:txBody>
          <a:bodyPr/>
          <a:lstStyle/>
          <a:p>
            <a:endParaRPr lang="en-US"/>
          </a:p>
        </p:txBody>
      </p:sp>
      <p:sp>
        <p:nvSpPr>
          <p:cNvPr id="34831" name="Freeform 13"/>
          <p:cNvSpPr>
            <a:spLocks/>
          </p:cNvSpPr>
          <p:nvPr/>
        </p:nvSpPr>
        <p:spPr bwMode="auto">
          <a:xfrm>
            <a:off x="2647950" y="1724025"/>
            <a:ext cx="96838" cy="96838"/>
          </a:xfrm>
          <a:custGeom>
            <a:avLst/>
            <a:gdLst>
              <a:gd name="T0" fmla="*/ 96838 w 61"/>
              <a:gd name="T1" fmla="*/ 47625 h 61"/>
              <a:gd name="T2" fmla="*/ 92075 w 61"/>
              <a:gd name="T3" fmla="*/ 77788 h 61"/>
              <a:gd name="T4" fmla="*/ 68263 w 61"/>
              <a:gd name="T5" fmla="*/ 96838 h 61"/>
              <a:gd name="T6" fmla="*/ 44450 w 61"/>
              <a:gd name="T7" fmla="*/ 96838 h 61"/>
              <a:gd name="T8" fmla="*/ 14288 w 61"/>
              <a:gd name="T9" fmla="*/ 87313 h 61"/>
              <a:gd name="T10" fmla="*/ 0 w 61"/>
              <a:gd name="T11" fmla="*/ 63500 h 61"/>
              <a:gd name="T12" fmla="*/ 0 w 61"/>
              <a:gd name="T13" fmla="*/ 33338 h 61"/>
              <a:gd name="T14" fmla="*/ 14288 w 61"/>
              <a:gd name="T15" fmla="*/ 14288 h 61"/>
              <a:gd name="T16" fmla="*/ 44450 w 61"/>
              <a:gd name="T17" fmla="*/ 0 h 61"/>
              <a:gd name="T18" fmla="*/ 68263 w 61"/>
              <a:gd name="T19" fmla="*/ 4763 h 61"/>
              <a:gd name="T20" fmla="*/ 92075 w 61"/>
              <a:gd name="T21" fmla="*/ 23813 h 61"/>
              <a:gd name="T22" fmla="*/ 96838 w 61"/>
              <a:gd name="T23" fmla="*/ 47625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w="4763">
            <a:solidFill>
              <a:srgbClr val="000000"/>
            </a:solidFill>
            <a:round/>
            <a:headEnd/>
            <a:tailEnd/>
          </a:ln>
        </p:spPr>
        <p:txBody>
          <a:bodyPr/>
          <a:lstStyle/>
          <a:p>
            <a:endParaRPr lang="en-US"/>
          </a:p>
        </p:txBody>
      </p:sp>
      <p:sp>
        <p:nvSpPr>
          <p:cNvPr id="34832" name="Freeform 14"/>
          <p:cNvSpPr>
            <a:spLocks/>
          </p:cNvSpPr>
          <p:nvPr/>
        </p:nvSpPr>
        <p:spPr bwMode="auto">
          <a:xfrm>
            <a:off x="3344863" y="4711700"/>
            <a:ext cx="103187" cy="98425"/>
          </a:xfrm>
          <a:custGeom>
            <a:avLst/>
            <a:gdLst>
              <a:gd name="T0" fmla="*/ 103187 w 65"/>
              <a:gd name="T1" fmla="*/ 49213 h 62"/>
              <a:gd name="T2" fmla="*/ 92075 w 65"/>
              <a:gd name="T3" fmla="*/ 73025 h 62"/>
              <a:gd name="T4" fmla="*/ 73025 w 65"/>
              <a:gd name="T5" fmla="*/ 93663 h 62"/>
              <a:gd name="T6" fmla="*/ 44450 w 65"/>
              <a:gd name="T7" fmla="*/ 98425 h 62"/>
              <a:gd name="T8" fmla="*/ 19050 w 65"/>
              <a:gd name="T9" fmla="*/ 84138 h 62"/>
              <a:gd name="T10" fmla="*/ 0 w 65"/>
              <a:gd name="T11" fmla="*/ 63500 h 62"/>
              <a:gd name="T12" fmla="*/ 0 w 65"/>
              <a:gd name="T13" fmla="*/ 34925 h 62"/>
              <a:gd name="T14" fmla="*/ 19050 w 65"/>
              <a:gd name="T15" fmla="*/ 11113 h 62"/>
              <a:gd name="T16" fmla="*/ 44450 w 65"/>
              <a:gd name="T17" fmla="*/ 0 h 62"/>
              <a:gd name="T18" fmla="*/ 73025 w 65"/>
              <a:gd name="T19" fmla="*/ 0 h 62"/>
              <a:gd name="T20" fmla="*/ 92075 w 65"/>
              <a:gd name="T21" fmla="*/ 20638 h 62"/>
              <a:gd name="T22" fmla="*/ 103187 w 65"/>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
              <a:gd name="T37" fmla="*/ 0 h 62"/>
              <a:gd name="T38" fmla="*/ 65 w 65"/>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 h="62">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w="4763">
            <a:solidFill>
              <a:srgbClr val="000000"/>
            </a:solidFill>
            <a:round/>
            <a:headEnd/>
            <a:tailEnd/>
          </a:ln>
        </p:spPr>
        <p:txBody>
          <a:bodyPr/>
          <a:lstStyle/>
          <a:p>
            <a:endParaRPr lang="en-US"/>
          </a:p>
        </p:txBody>
      </p:sp>
      <p:sp>
        <p:nvSpPr>
          <p:cNvPr id="34833" name="Freeform 15"/>
          <p:cNvSpPr>
            <a:spLocks/>
          </p:cNvSpPr>
          <p:nvPr/>
        </p:nvSpPr>
        <p:spPr bwMode="auto">
          <a:xfrm>
            <a:off x="1550988" y="2220913"/>
            <a:ext cx="96837" cy="96837"/>
          </a:xfrm>
          <a:custGeom>
            <a:avLst/>
            <a:gdLst>
              <a:gd name="T0" fmla="*/ 96837 w 61"/>
              <a:gd name="T1" fmla="*/ 47625 h 61"/>
              <a:gd name="T2" fmla="*/ 92075 w 61"/>
              <a:gd name="T3" fmla="*/ 77787 h 61"/>
              <a:gd name="T4" fmla="*/ 68262 w 61"/>
              <a:gd name="T5" fmla="*/ 92075 h 61"/>
              <a:gd name="T6" fmla="*/ 39687 w 61"/>
              <a:gd name="T7" fmla="*/ 96837 h 61"/>
              <a:gd name="T8" fmla="*/ 14287 w 61"/>
              <a:gd name="T9" fmla="*/ 87312 h 61"/>
              <a:gd name="T10" fmla="*/ 0 w 61"/>
              <a:gd name="T11" fmla="*/ 61912 h 61"/>
              <a:gd name="T12" fmla="*/ 0 w 61"/>
              <a:gd name="T13" fmla="*/ 33337 h 61"/>
              <a:gd name="T14" fmla="*/ 14287 w 61"/>
              <a:gd name="T15" fmla="*/ 9525 h 61"/>
              <a:gd name="T16" fmla="*/ 39687 w 61"/>
              <a:gd name="T17" fmla="*/ 0 h 61"/>
              <a:gd name="T18" fmla="*/ 68262 w 61"/>
              <a:gd name="T19" fmla="*/ 4762 h 61"/>
              <a:gd name="T20" fmla="*/ 92075 w 61"/>
              <a:gd name="T21" fmla="*/ 19050 h 61"/>
              <a:gd name="T22" fmla="*/ 96837 w 61"/>
              <a:gd name="T23" fmla="*/ 47625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w="4763">
            <a:solidFill>
              <a:srgbClr val="000000"/>
            </a:solidFill>
            <a:round/>
            <a:headEnd/>
            <a:tailEnd/>
          </a:ln>
        </p:spPr>
        <p:txBody>
          <a:bodyPr/>
          <a:lstStyle/>
          <a:p>
            <a:endParaRPr lang="en-US"/>
          </a:p>
        </p:txBody>
      </p:sp>
      <p:sp>
        <p:nvSpPr>
          <p:cNvPr id="34834" name="Freeform 16"/>
          <p:cNvSpPr>
            <a:spLocks/>
          </p:cNvSpPr>
          <p:nvPr/>
        </p:nvSpPr>
        <p:spPr bwMode="auto">
          <a:xfrm>
            <a:off x="1223963" y="4410075"/>
            <a:ext cx="98425" cy="98425"/>
          </a:xfrm>
          <a:custGeom>
            <a:avLst/>
            <a:gdLst>
              <a:gd name="T0" fmla="*/ 98425 w 62"/>
              <a:gd name="T1" fmla="*/ 49213 h 62"/>
              <a:gd name="T2" fmla="*/ 88900 w 62"/>
              <a:gd name="T3" fmla="*/ 77788 h 62"/>
              <a:gd name="T4" fmla="*/ 68263 w 62"/>
              <a:gd name="T5" fmla="*/ 98425 h 62"/>
              <a:gd name="T6" fmla="*/ 39688 w 62"/>
              <a:gd name="T7" fmla="*/ 98425 h 62"/>
              <a:gd name="T8" fmla="*/ 14288 w 62"/>
              <a:gd name="T9" fmla="*/ 87313 h 62"/>
              <a:gd name="T10" fmla="*/ 0 w 62"/>
              <a:gd name="T11" fmla="*/ 63500 h 62"/>
              <a:gd name="T12" fmla="*/ 0 w 62"/>
              <a:gd name="T13" fmla="*/ 34925 h 62"/>
              <a:gd name="T14" fmla="*/ 14288 w 62"/>
              <a:gd name="T15" fmla="*/ 15875 h 62"/>
              <a:gd name="T16" fmla="*/ 39688 w 62"/>
              <a:gd name="T17" fmla="*/ 0 h 62"/>
              <a:gd name="T18" fmla="*/ 68263 w 62"/>
              <a:gd name="T19" fmla="*/ 4763 h 62"/>
              <a:gd name="T20" fmla="*/ 88900 w 62"/>
              <a:gd name="T21" fmla="*/ 25400 h 62"/>
              <a:gd name="T22" fmla="*/ 98425 w 62"/>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62"/>
              <a:gd name="T38" fmla="*/ 62 w 62"/>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w="4763">
            <a:solidFill>
              <a:srgbClr val="000000"/>
            </a:solidFill>
            <a:round/>
            <a:headEnd/>
            <a:tailEnd/>
          </a:ln>
        </p:spPr>
        <p:txBody>
          <a:bodyPr/>
          <a:lstStyle/>
          <a:p>
            <a:endParaRPr lang="en-US"/>
          </a:p>
        </p:txBody>
      </p:sp>
      <p:sp>
        <p:nvSpPr>
          <p:cNvPr id="34835" name="Freeform 17"/>
          <p:cNvSpPr>
            <a:spLocks/>
          </p:cNvSpPr>
          <p:nvPr/>
        </p:nvSpPr>
        <p:spPr bwMode="auto">
          <a:xfrm>
            <a:off x="1254125" y="5008563"/>
            <a:ext cx="96838" cy="98425"/>
          </a:xfrm>
          <a:custGeom>
            <a:avLst/>
            <a:gdLst>
              <a:gd name="T0" fmla="*/ 96838 w 61"/>
              <a:gd name="T1" fmla="*/ 49213 h 62"/>
              <a:gd name="T2" fmla="*/ 87313 w 61"/>
              <a:gd name="T3" fmla="*/ 77788 h 62"/>
              <a:gd name="T4" fmla="*/ 68263 w 61"/>
              <a:gd name="T5" fmla="*/ 93663 h 62"/>
              <a:gd name="T6" fmla="*/ 38100 w 61"/>
              <a:gd name="T7" fmla="*/ 98425 h 62"/>
              <a:gd name="T8" fmla="*/ 14288 w 61"/>
              <a:gd name="T9" fmla="*/ 88900 h 62"/>
              <a:gd name="T10" fmla="*/ 0 w 61"/>
              <a:gd name="T11" fmla="*/ 63500 h 62"/>
              <a:gd name="T12" fmla="*/ 0 w 61"/>
              <a:gd name="T13" fmla="*/ 34925 h 62"/>
              <a:gd name="T14" fmla="*/ 14288 w 61"/>
              <a:gd name="T15" fmla="*/ 11113 h 62"/>
              <a:gd name="T16" fmla="*/ 38100 w 61"/>
              <a:gd name="T17" fmla="*/ 0 h 62"/>
              <a:gd name="T18" fmla="*/ 68263 w 61"/>
              <a:gd name="T19" fmla="*/ 4763 h 62"/>
              <a:gd name="T20" fmla="*/ 87313 w 61"/>
              <a:gd name="T21" fmla="*/ 25400 h 62"/>
              <a:gd name="T22" fmla="*/ 96838 w 61"/>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2"/>
              <a:gd name="T38" fmla="*/ 61 w 61"/>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2">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w="4763">
            <a:solidFill>
              <a:srgbClr val="000000"/>
            </a:solidFill>
            <a:round/>
            <a:headEnd/>
            <a:tailEnd/>
          </a:ln>
        </p:spPr>
        <p:txBody>
          <a:bodyPr/>
          <a:lstStyle/>
          <a:p>
            <a:endParaRPr lang="en-US"/>
          </a:p>
        </p:txBody>
      </p:sp>
      <p:sp>
        <p:nvSpPr>
          <p:cNvPr id="34836" name="Freeform 18"/>
          <p:cNvSpPr>
            <a:spLocks/>
          </p:cNvSpPr>
          <p:nvPr/>
        </p:nvSpPr>
        <p:spPr bwMode="auto">
          <a:xfrm>
            <a:off x="1720850" y="1990725"/>
            <a:ext cx="98425" cy="98425"/>
          </a:xfrm>
          <a:custGeom>
            <a:avLst/>
            <a:gdLst>
              <a:gd name="T0" fmla="*/ 98425 w 62"/>
              <a:gd name="T1" fmla="*/ 49213 h 62"/>
              <a:gd name="T2" fmla="*/ 88900 w 62"/>
              <a:gd name="T3" fmla="*/ 73025 h 62"/>
              <a:gd name="T4" fmla="*/ 68263 w 62"/>
              <a:gd name="T5" fmla="*/ 93663 h 62"/>
              <a:gd name="T6" fmla="*/ 39688 w 62"/>
              <a:gd name="T7" fmla="*/ 98425 h 62"/>
              <a:gd name="T8" fmla="*/ 15875 w 62"/>
              <a:gd name="T9" fmla="*/ 88900 h 62"/>
              <a:gd name="T10" fmla="*/ 0 w 62"/>
              <a:gd name="T11" fmla="*/ 63500 h 62"/>
              <a:gd name="T12" fmla="*/ 0 w 62"/>
              <a:gd name="T13" fmla="*/ 34925 h 62"/>
              <a:gd name="T14" fmla="*/ 15875 w 62"/>
              <a:gd name="T15" fmla="*/ 11113 h 62"/>
              <a:gd name="T16" fmla="*/ 39688 w 62"/>
              <a:gd name="T17" fmla="*/ 0 h 62"/>
              <a:gd name="T18" fmla="*/ 68263 w 62"/>
              <a:gd name="T19" fmla="*/ 6350 h 62"/>
              <a:gd name="T20" fmla="*/ 88900 w 62"/>
              <a:gd name="T21" fmla="*/ 20638 h 62"/>
              <a:gd name="T22" fmla="*/ 98425 w 62"/>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62"/>
              <a:gd name="T38" fmla="*/ 62 w 62"/>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w="4763">
            <a:solidFill>
              <a:srgbClr val="000000"/>
            </a:solidFill>
            <a:round/>
            <a:headEnd/>
            <a:tailEnd/>
          </a:ln>
        </p:spPr>
        <p:txBody>
          <a:bodyPr/>
          <a:lstStyle/>
          <a:p>
            <a:endParaRPr lang="en-US"/>
          </a:p>
        </p:txBody>
      </p:sp>
      <p:sp>
        <p:nvSpPr>
          <p:cNvPr id="34837" name="Text Box 19"/>
          <p:cNvSpPr txBox="1">
            <a:spLocks noChangeArrowheads="1"/>
          </p:cNvSpPr>
          <p:nvPr/>
        </p:nvSpPr>
        <p:spPr bwMode="auto">
          <a:xfrm>
            <a:off x="990600" y="5562600"/>
            <a:ext cx="2362200" cy="366713"/>
          </a:xfrm>
          <a:prstGeom prst="rect">
            <a:avLst/>
          </a:prstGeom>
          <a:noFill/>
          <a:ln w="12700">
            <a:noFill/>
            <a:miter lim="800000"/>
            <a:headEnd/>
            <a:tailEnd/>
          </a:ln>
        </p:spPr>
        <p:txBody>
          <a:bodyPr>
            <a:spAutoFit/>
          </a:bodyPr>
          <a:lstStyle/>
          <a:p>
            <a:pPr eaLnBrk="0" hangingPunct="0">
              <a:spcBef>
                <a:spcPct val="50000"/>
              </a:spcBef>
            </a:pPr>
            <a:r>
              <a:rPr lang="en-US" sz="1800" b="1" dirty="0">
                <a:solidFill>
                  <a:schemeClr val="bg1"/>
                </a:solidFill>
                <a:latin typeface="Arial" charset="0"/>
              </a:rPr>
              <a:t>Original Points</a:t>
            </a:r>
          </a:p>
        </p:txBody>
      </p:sp>
      <p:grpSp>
        <p:nvGrpSpPr>
          <p:cNvPr id="2" name="Group 20"/>
          <p:cNvGrpSpPr>
            <a:grpSpLocks/>
          </p:cNvGrpSpPr>
          <p:nvPr/>
        </p:nvGrpSpPr>
        <p:grpSpPr bwMode="auto">
          <a:xfrm>
            <a:off x="4724400" y="1295400"/>
            <a:ext cx="3581400" cy="4633913"/>
            <a:chOff x="2976" y="816"/>
            <a:chExt cx="2256" cy="2919"/>
          </a:xfrm>
        </p:grpSpPr>
        <p:graphicFrame>
          <p:nvGraphicFramePr>
            <p:cNvPr id="34818" name="Object 21"/>
            <p:cNvGraphicFramePr>
              <a:graphicFrameLocks noChangeAspect="1"/>
            </p:cNvGraphicFramePr>
            <p:nvPr/>
          </p:nvGraphicFramePr>
          <p:xfrm>
            <a:off x="2976" y="816"/>
            <a:ext cx="2125" cy="2876"/>
          </p:xfrm>
          <a:graphic>
            <a:graphicData uri="http://schemas.openxmlformats.org/presentationml/2006/ole">
              <mc:AlternateContent xmlns:mc="http://schemas.openxmlformats.org/markup-compatibility/2006">
                <mc:Choice xmlns:v="urn:schemas-microsoft-com:vml" Requires="v">
                  <p:oleObj spid="_x0000_s1028" name="VISIO" r:id="rId3" imgW="1549800" imgH="2097000" progId="Visio.Drawing.11">
                    <p:embed/>
                  </p:oleObj>
                </mc:Choice>
                <mc:Fallback>
                  <p:oleObj name="VISIO" r:id="rId3" imgW="1549800" imgH="2097000" progId="Visio.Drawing.11">
                    <p:embed/>
                    <p:pic>
                      <p:nvPicPr>
                        <p:cNvPr id="34818"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816"/>
                          <a:ext cx="2125" cy="28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34839" name="Text Box 22"/>
            <p:cNvSpPr txBox="1">
              <a:spLocks noChangeArrowheads="1"/>
            </p:cNvSpPr>
            <p:nvPr/>
          </p:nvSpPr>
          <p:spPr bwMode="auto">
            <a:xfrm>
              <a:off x="3456" y="3504"/>
              <a:ext cx="1776" cy="231"/>
            </a:xfrm>
            <a:prstGeom prst="rect">
              <a:avLst/>
            </a:prstGeom>
            <a:noFill/>
            <a:ln w="12700">
              <a:noFill/>
              <a:miter lim="800000"/>
              <a:headEnd/>
              <a:tailEnd/>
            </a:ln>
          </p:spPr>
          <p:txBody>
            <a:bodyPr>
              <a:spAutoFit/>
            </a:bodyPr>
            <a:lstStyle/>
            <a:p>
              <a:pPr eaLnBrk="0" hangingPunct="0">
                <a:spcBef>
                  <a:spcPct val="50000"/>
                </a:spcBef>
              </a:pPr>
              <a:r>
                <a:rPr lang="en-US" sz="1800" b="1" dirty="0">
                  <a:solidFill>
                    <a:schemeClr val="bg1"/>
                  </a:solidFill>
                  <a:latin typeface="Arial" charset="0"/>
                </a:rPr>
                <a:t>A Partitional  Clustering</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Slide Number Placeholder 5"/>
          <p:cNvSpPr>
            <a:spLocks noGrp="1"/>
          </p:cNvSpPr>
          <p:nvPr>
            <p:ph type="sldNum" sz="quarter" idx="12"/>
          </p:nvPr>
        </p:nvSpPr>
        <p:spPr>
          <a:noFill/>
        </p:spPr>
        <p:txBody>
          <a:bodyPr/>
          <a:lstStyle/>
          <a:p>
            <a:fld id="{3371617F-4A72-4BEC-A299-5A1F67557E17}" type="slidenum">
              <a:rPr lang="en-US"/>
              <a:pPr/>
              <a:t>13</a:t>
            </a:fld>
            <a:endParaRPr lang="en-US"/>
          </a:p>
        </p:txBody>
      </p:sp>
      <p:sp>
        <p:nvSpPr>
          <p:cNvPr id="35847" name="Rectangle 2"/>
          <p:cNvSpPr>
            <a:spLocks noGrp="1" noChangeArrowheads="1"/>
          </p:cNvSpPr>
          <p:nvPr>
            <p:ph type="title"/>
          </p:nvPr>
        </p:nvSpPr>
        <p:spPr>
          <a:xfrm>
            <a:off x="381000" y="514350"/>
            <a:ext cx="8280400" cy="552450"/>
          </a:xfrm>
        </p:spPr>
        <p:txBody>
          <a:bodyPr>
            <a:normAutofit fontScale="90000"/>
          </a:bodyPr>
          <a:lstStyle/>
          <a:p>
            <a:pPr eaLnBrk="1" hangingPunct="1"/>
            <a:r>
              <a:rPr lang="en-US"/>
              <a:t>Hierarchical Clustering</a:t>
            </a:r>
          </a:p>
        </p:txBody>
      </p:sp>
      <p:graphicFrame>
        <p:nvGraphicFramePr>
          <p:cNvPr id="35843" name="Object 4"/>
          <p:cNvGraphicFramePr>
            <a:graphicFrameLocks noChangeAspect="1"/>
          </p:cNvGraphicFramePr>
          <p:nvPr/>
        </p:nvGraphicFramePr>
        <p:xfrm>
          <a:off x="914400" y="1447800"/>
          <a:ext cx="2760663" cy="1793875"/>
        </p:xfrm>
        <a:graphic>
          <a:graphicData uri="http://schemas.openxmlformats.org/presentationml/2006/ole">
            <mc:AlternateContent xmlns:mc="http://schemas.openxmlformats.org/markup-compatibility/2006">
              <mc:Choice xmlns:v="urn:schemas-microsoft-com:vml" Requires="v">
                <p:oleObj spid="_x0000_s2055" name="VISIO" r:id="rId3" imgW="2761200" imgH="1794600" progId="Visio.Drawing.11">
                  <p:embed/>
                </p:oleObj>
              </mc:Choice>
              <mc:Fallback>
                <p:oleObj name="VISIO" r:id="rId3" imgW="2761200" imgH="1794600" progId="Visio.Drawing.11">
                  <p:embed/>
                  <p:pic>
                    <p:nvPicPr>
                      <p:cNvPr id="3584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447800"/>
                        <a:ext cx="2760663" cy="179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35844" name="Object 5"/>
          <p:cNvGraphicFramePr>
            <a:graphicFrameLocks noChangeAspect="1"/>
          </p:cNvGraphicFramePr>
          <p:nvPr/>
        </p:nvGraphicFramePr>
        <p:xfrm>
          <a:off x="5400675" y="1066800"/>
          <a:ext cx="1773238" cy="2284413"/>
        </p:xfrm>
        <a:graphic>
          <a:graphicData uri="http://schemas.openxmlformats.org/presentationml/2006/ole">
            <mc:AlternateContent xmlns:mc="http://schemas.openxmlformats.org/markup-compatibility/2006">
              <mc:Choice xmlns:v="urn:schemas-microsoft-com:vml" Requires="v">
                <p:oleObj spid="_x0000_s2056" name="VISIO" r:id="rId5" imgW="1380960" imgH="1779120" progId="Visio.Drawing.11">
                  <p:embed/>
                </p:oleObj>
              </mc:Choice>
              <mc:Fallback>
                <p:oleObj name="VISIO" r:id="rId5" imgW="1380960" imgH="1779120" progId="Visio.Drawing.11">
                  <p:embed/>
                  <p:pic>
                    <p:nvPicPr>
                      <p:cNvPr id="35844"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0675" y="1066800"/>
                        <a:ext cx="1773238" cy="22844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35848" name="Text Box 7"/>
          <p:cNvSpPr txBox="1">
            <a:spLocks noChangeArrowheads="1"/>
          </p:cNvSpPr>
          <p:nvPr/>
        </p:nvSpPr>
        <p:spPr bwMode="auto">
          <a:xfrm>
            <a:off x="914400" y="3200400"/>
            <a:ext cx="3352800" cy="304800"/>
          </a:xfrm>
          <a:prstGeom prst="rect">
            <a:avLst/>
          </a:prstGeom>
          <a:noFill/>
          <a:ln w="12700">
            <a:noFill/>
            <a:miter lim="800000"/>
            <a:headEnd/>
            <a:tailEnd/>
          </a:ln>
        </p:spPr>
        <p:txBody>
          <a:bodyPr>
            <a:spAutoFit/>
          </a:bodyPr>
          <a:lstStyle/>
          <a:p>
            <a:pPr eaLnBrk="0" hangingPunct="0">
              <a:spcBef>
                <a:spcPct val="50000"/>
              </a:spcBef>
            </a:pPr>
            <a:r>
              <a:rPr lang="en-US" sz="1400" b="1">
                <a:latin typeface="Arial" charset="0"/>
              </a:rPr>
              <a:t>Traditional Hierarchical Clustering</a:t>
            </a:r>
          </a:p>
        </p:txBody>
      </p:sp>
      <p:sp>
        <p:nvSpPr>
          <p:cNvPr id="35851" name="Text Box 10"/>
          <p:cNvSpPr txBox="1">
            <a:spLocks noChangeArrowheads="1"/>
          </p:cNvSpPr>
          <p:nvPr/>
        </p:nvSpPr>
        <p:spPr bwMode="auto">
          <a:xfrm>
            <a:off x="4800600" y="3200400"/>
            <a:ext cx="3352800" cy="304800"/>
          </a:xfrm>
          <a:prstGeom prst="rect">
            <a:avLst/>
          </a:prstGeom>
          <a:noFill/>
          <a:ln w="12700">
            <a:noFill/>
            <a:miter lim="800000"/>
            <a:headEnd/>
            <a:tailEnd/>
          </a:ln>
        </p:spPr>
        <p:txBody>
          <a:bodyPr>
            <a:spAutoFit/>
          </a:bodyPr>
          <a:lstStyle/>
          <a:p>
            <a:pPr eaLnBrk="0" hangingPunct="0">
              <a:spcBef>
                <a:spcPct val="50000"/>
              </a:spcBef>
            </a:pPr>
            <a:r>
              <a:rPr lang="en-US" sz="1400" b="1" dirty="0">
                <a:latin typeface="Arial" charset="0"/>
              </a:rPr>
              <a:t>Traditional Dendrogram</a:t>
            </a:r>
          </a:p>
        </p:txBody>
      </p:sp>
      <p:sp>
        <p:nvSpPr>
          <p:cNvPr id="2" name="TextBox 1"/>
          <p:cNvSpPr txBox="1"/>
          <p:nvPr/>
        </p:nvSpPr>
        <p:spPr>
          <a:xfrm>
            <a:off x="761999" y="4267200"/>
            <a:ext cx="6411913" cy="1754326"/>
          </a:xfrm>
          <a:prstGeom prst="rect">
            <a:avLst/>
          </a:prstGeom>
          <a:noFill/>
        </p:spPr>
        <p:txBody>
          <a:bodyPr wrap="square" rtlCol="0">
            <a:spAutoFit/>
          </a:bodyPr>
          <a:lstStyle/>
          <a:p>
            <a:r>
              <a:rPr lang="en-US" sz="1800" dirty="0">
                <a:solidFill>
                  <a:schemeClr val="accent6"/>
                </a:solidFill>
              </a:rPr>
              <a:t>Steps</a:t>
            </a:r>
          </a:p>
          <a:p>
            <a:pPr marL="457200" indent="-457200">
              <a:buFont typeface="+mj-lt"/>
              <a:buAutoNum type="arabicPeriod"/>
            </a:pPr>
            <a:r>
              <a:rPr lang="en-US" sz="1800" dirty="0">
                <a:solidFill>
                  <a:schemeClr val="accent6"/>
                </a:solidFill>
              </a:rPr>
              <a:t>Start with two nearest data examples p2 and p3 and merge into cluster.</a:t>
            </a:r>
          </a:p>
          <a:p>
            <a:pPr marL="457200" indent="-457200">
              <a:buFont typeface="+mj-lt"/>
              <a:buAutoNum type="arabicPeriod"/>
            </a:pPr>
            <a:r>
              <a:rPr lang="en-US" sz="1800" dirty="0">
                <a:solidFill>
                  <a:schemeClr val="accent6"/>
                </a:solidFill>
              </a:rPr>
              <a:t>Merge with p4 to get larger cluster</a:t>
            </a:r>
          </a:p>
          <a:p>
            <a:pPr marL="457200" indent="-457200">
              <a:buFont typeface="+mj-lt"/>
              <a:buAutoNum type="arabicPeriod"/>
            </a:pPr>
            <a:r>
              <a:rPr lang="en-US" sz="1800" dirty="0">
                <a:solidFill>
                  <a:schemeClr val="accent6"/>
                </a:solidFill>
              </a:rPr>
              <a:t>Continue process until all data examples are included.</a:t>
            </a:r>
          </a:p>
          <a:p>
            <a:endParaRPr lang="en-US" sz="1800" dirty="0"/>
          </a:p>
        </p:txBody>
      </p:sp>
    </p:spTree>
    <p:extLst>
      <p:ext uri="{BB962C8B-B14F-4D97-AF65-F5344CB8AC3E}">
        <p14:creationId xmlns:p14="http://schemas.microsoft.com/office/powerpoint/2010/main" val="1728453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Slide Number Placeholder 5"/>
          <p:cNvSpPr>
            <a:spLocks noGrp="1"/>
          </p:cNvSpPr>
          <p:nvPr>
            <p:ph type="sldNum" sz="quarter" idx="12"/>
          </p:nvPr>
        </p:nvSpPr>
        <p:spPr>
          <a:noFill/>
        </p:spPr>
        <p:txBody>
          <a:bodyPr/>
          <a:lstStyle/>
          <a:p>
            <a:fld id="{3371617F-4A72-4BEC-A299-5A1F67557E17}" type="slidenum">
              <a:rPr lang="en-US" smtClean="0"/>
              <a:pPr/>
              <a:t>14</a:t>
            </a:fld>
            <a:r>
              <a:rPr lang="en-US" dirty="0"/>
              <a:t>a</a:t>
            </a:r>
          </a:p>
        </p:txBody>
      </p:sp>
      <p:sp>
        <p:nvSpPr>
          <p:cNvPr id="35847" name="Rectangle 2"/>
          <p:cNvSpPr>
            <a:spLocks noGrp="1" noChangeArrowheads="1"/>
          </p:cNvSpPr>
          <p:nvPr>
            <p:ph type="title"/>
          </p:nvPr>
        </p:nvSpPr>
        <p:spPr>
          <a:xfrm>
            <a:off x="381000" y="514350"/>
            <a:ext cx="8280400" cy="552450"/>
          </a:xfrm>
        </p:spPr>
        <p:txBody>
          <a:bodyPr>
            <a:normAutofit fontScale="90000"/>
          </a:bodyPr>
          <a:lstStyle/>
          <a:p>
            <a:pPr eaLnBrk="1" hangingPunct="1"/>
            <a:r>
              <a:rPr lang="en-US"/>
              <a:t>Hierarchical Clustering</a:t>
            </a:r>
          </a:p>
        </p:txBody>
      </p:sp>
      <p:graphicFrame>
        <p:nvGraphicFramePr>
          <p:cNvPr id="35842" name="Object 3"/>
          <p:cNvGraphicFramePr>
            <a:graphicFrameLocks noChangeAspect="1"/>
          </p:cNvGraphicFramePr>
          <p:nvPr/>
        </p:nvGraphicFramePr>
        <p:xfrm>
          <a:off x="1005840" y="2133600"/>
          <a:ext cx="2752725" cy="1960563"/>
        </p:xfrm>
        <a:graphic>
          <a:graphicData uri="http://schemas.openxmlformats.org/presentationml/2006/ole">
            <mc:AlternateContent xmlns:mc="http://schemas.openxmlformats.org/markup-compatibility/2006">
              <mc:Choice xmlns:v="urn:schemas-microsoft-com:vml" Requires="v">
                <p:oleObj spid="_x0000_s3079" name="VISIO" r:id="rId3" imgW="2752560" imgH="1960200" progId="Visio.Drawing.11">
                  <p:embed/>
                </p:oleObj>
              </mc:Choice>
              <mc:Fallback>
                <p:oleObj name="VISIO" r:id="rId3" imgW="2752560" imgH="1960200" progId="Visio.Drawing.11">
                  <p:embed/>
                  <p:pic>
                    <p:nvPicPr>
                      <p:cNvPr id="35842"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5840" y="2133600"/>
                        <a:ext cx="2752725" cy="1960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35845" name="Object 6"/>
          <p:cNvGraphicFramePr>
            <a:graphicFrameLocks noChangeAspect="1"/>
          </p:cNvGraphicFramePr>
          <p:nvPr/>
        </p:nvGraphicFramePr>
        <p:xfrm>
          <a:off x="5415915" y="1828800"/>
          <a:ext cx="1909763" cy="2282825"/>
        </p:xfrm>
        <a:graphic>
          <a:graphicData uri="http://schemas.openxmlformats.org/presentationml/2006/ole">
            <mc:AlternateContent xmlns:mc="http://schemas.openxmlformats.org/markup-compatibility/2006">
              <mc:Choice xmlns:v="urn:schemas-microsoft-com:vml" Requires="v">
                <p:oleObj spid="_x0000_s3080" name="VISIO" r:id="rId5" imgW="1473120" imgH="1760040" progId="Visio.Drawing.11">
                  <p:embed/>
                </p:oleObj>
              </mc:Choice>
              <mc:Fallback>
                <p:oleObj name="VISIO" r:id="rId5" imgW="1473120" imgH="1760040" progId="Visio.Drawing.11">
                  <p:embed/>
                  <p:pic>
                    <p:nvPicPr>
                      <p:cNvPr id="35845"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5915" y="1828800"/>
                        <a:ext cx="1909763" cy="2282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35849" name="Text Box 8"/>
          <p:cNvSpPr txBox="1">
            <a:spLocks noChangeArrowheads="1"/>
          </p:cNvSpPr>
          <p:nvPr/>
        </p:nvSpPr>
        <p:spPr bwMode="auto">
          <a:xfrm>
            <a:off x="929640" y="3962400"/>
            <a:ext cx="3581400" cy="304800"/>
          </a:xfrm>
          <a:prstGeom prst="rect">
            <a:avLst/>
          </a:prstGeom>
          <a:noFill/>
          <a:ln w="12700">
            <a:noFill/>
            <a:miter lim="800000"/>
            <a:headEnd/>
            <a:tailEnd/>
          </a:ln>
        </p:spPr>
        <p:txBody>
          <a:bodyPr>
            <a:spAutoFit/>
          </a:bodyPr>
          <a:lstStyle/>
          <a:p>
            <a:pPr eaLnBrk="0" hangingPunct="0">
              <a:spcBef>
                <a:spcPct val="50000"/>
              </a:spcBef>
            </a:pPr>
            <a:r>
              <a:rPr lang="en-US" sz="1400" b="1">
                <a:latin typeface="Arial" charset="0"/>
              </a:rPr>
              <a:t>Non-traditional Hierarchical Clustering</a:t>
            </a:r>
          </a:p>
        </p:txBody>
      </p:sp>
      <p:sp>
        <p:nvSpPr>
          <p:cNvPr id="35850" name="Text Box 9"/>
          <p:cNvSpPr txBox="1">
            <a:spLocks noChangeArrowheads="1"/>
          </p:cNvSpPr>
          <p:nvPr/>
        </p:nvSpPr>
        <p:spPr bwMode="auto">
          <a:xfrm>
            <a:off x="4815840" y="3962400"/>
            <a:ext cx="3810000" cy="304800"/>
          </a:xfrm>
          <a:prstGeom prst="rect">
            <a:avLst/>
          </a:prstGeom>
          <a:noFill/>
          <a:ln w="12700">
            <a:noFill/>
            <a:miter lim="800000"/>
            <a:headEnd/>
            <a:tailEnd/>
          </a:ln>
        </p:spPr>
        <p:txBody>
          <a:bodyPr>
            <a:spAutoFit/>
          </a:bodyPr>
          <a:lstStyle/>
          <a:p>
            <a:pPr eaLnBrk="0" hangingPunct="0">
              <a:spcBef>
                <a:spcPct val="50000"/>
              </a:spcBef>
            </a:pPr>
            <a:r>
              <a:rPr lang="en-US" sz="1400" b="1" dirty="0">
                <a:latin typeface="Arial" charset="0"/>
              </a:rPr>
              <a:t>Non-traditional Dendrogram</a:t>
            </a:r>
          </a:p>
        </p:txBody>
      </p:sp>
      <p:sp>
        <p:nvSpPr>
          <p:cNvPr id="12" name="TextBox 11"/>
          <p:cNvSpPr txBox="1"/>
          <p:nvPr/>
        </p:nvSpPr>
        <p:spPr>
          <a:xfrm>
            <a:off x="374176" y="4847193"/>
            <a:ext cx="8229600" cy="646331"/>
          </a:xfrm>
          <a:prstGeom prst="rect">
            <a:avLst/>
          </a:prstGeom>
          <a:noFill/>
        </p:spPr>
        <p:txBody>
          <a:bodyPr wrap="square" rtlCol="0">
            <a:spAutoFit/>
          </a:bodyPr>
          <a:lstStyle/>
          <a:p>
            <a:r>
              <a:rPr lang="en-US" sz="1800" dirty="0">
                <a:solidFill>
                  <a:schemeClr val="accent6"/>
                </a:solidFill>
              </a:rPr>
              <a:t>We can also use parallel processing to allow examples to be clustered at the same </a:t>
            </a:r>
            <a:r>
              <a:rPr lang="en-US" sz="1800" dirty="0"/>
              <a:t>time. </a:t>
            </a:r>
          </a:p>
        </p:txBody>
      </p:sp>
      <p:sp>
        <p:nvSpPr>
          <p:cNvPr id="13" name="TextBox 12"/>
          <p:cNvSpPr txBox="1"/>
          <p:nvPr/>
        </p:nvSpPr>
        <p:spPr>
          <a:xfrm>
            <a:off x="1288576" y="5637193"/>
            <a:ext cx="6255224" cy="954107"/>
          </a:xfrm>
          <a:prstGeom prst="rect">
            <a:avLst/>
          </a:prstGeom>
          <a:noFill/>
        </p:spPr>
        <p:txBody>
          <a:bodyPr wrap="square" rtlCol="0">
            <a:spAutoFit/>
          </a:bodyPr>
          <a:lstStyle/>
          <a:p>
            <a:pPr algn="ctr"/>
            <a:r>
              <a:rPr lang="en-US" sz="2800" dirty="0">
                <a:solidFill>
                  <a:schemeClr val="accent6"/>
                </a:solidFill>
              </a:rPr>
              <a:t>The Dendrogram shows the Process of Hierarchical Clustering .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p>
            <a:fld id="{06B89810-C343-4C8F-BD92-4520AB3F9B58}" type="slidenum">
              <a:rPr lang="en-US"/>
              <a:pPr/>
              <a:t>15</a:t>
            </a:fld>
            <a:endParaRPr lang="en-US"/>
          </a:p>
        </p:txBody>
      </p:sp>
      <p:sp>
        <p:nvSpPr>
          <p:cNvPr id="36867" name="Rectangle 2"/>
          <p:cNvSpPr>
            <a:spLocks noGrp="1" noChangeArrowheads="1"/>
          </p:cNvSpPr>
          <p:nvPr>
            <p:ph type="title"/>
          </p:nvPr>
        </p:nvSpPr>
        <p:spPr>
          <a:xfrm>
            <a:off x="1371600" y="304800"/>
            <a:ext cx="6324600" cy="685800"/>
          </a:xfrm>
          <a:noFill/>
        </p:spPr>
        <p:txBody>
          <a:bodyPr lIns="92075" tIns="46038" rIns="92075" bIns="46038"/>
          <a:lstStyle/>
          <a:p>
            <a:pPr eaLnBrk="1" hangingPunct="1"/>
            <a:r>
              <a:rPr lang="en-US" sz="3200"/>
              <a:t>Major Clustering Approaches</a:t>
            </a:r>
            <a:endParaRPr lang="en-US"/>
          </a:p>
        </p:txBody>
      </p:sp>
      <p:sp>
        <p:nvSpPr>
          <p:cNvPr id="36868" name="Rectangle 3"/>
          <p:cNvSpPr>
            <a:spLocks noGrp="1" noChangeArrowheads="1"/>
          </p:cNvSpPr>
          <p:nvPr>
            <p:ph type="body" idx="1"/>
          </p:nvPr>
        </p:nvSpPr>
        <p:spPr>
          <a:xfrm>
            <a:off x="304800" y="1447800"/>
            <a:ext cx="8534400" cy="4876800"/>
          </a:xfrm>
          <a:noFill/>
        </p:spPr>
        <p:txBody>
          <a:bodyPr lIns="92075" tIns="46038" rIns="92075" bIns="46038">
            <a:normAutofit fontScale="92500"/>
          </a:bodyPr>
          <a:lstStyle/>
          <a:p>
            <a:pPr eaLnBrk="1" hangingPunct="1">
              <a:lnSpc>
                <a:spcPct val="130000"/>
              </a:lnSpc>
            </a:pPr>
            <a:r>
              <a:rPr lang="en-US" u="sng" dirty="0"/>
              <a:t>Partitioning approach</a:t>
            </a:r>
            <a:r>
              <a:rPr lang="en-US" dirty="0"/>
              <a:t>: </a:t>
            </a:r>
          </a:p>
          <a:p>
            <a:pPr lvl="1" eaLnBrk="1" hangingPunct="1">
              <a:lnSpc>
                <a:spcPct val="130000"/>
              </a:lnSpc>
            </a:pPr>
            <a:r>
              <a:rPr lang="en-US" dirty="0"/>
              <a:t>Construct various partitions and then evaluate them by some criterion, e.g., minimizing the sum of square errors</a:t>
            </a:r>
          </a:p>
          <a:p>
            <a:pPr lvl="1" eaLnBrk="1" hangingPunct="1">
              <a:lnSpc>
                <a:spcPct val="130000"/>
              </a:lnSpc>
            </a:pPr>
            <a:r>
              <a:rPr lang="en-US" dirty="0"/>
              <a:t>Typical methods: k-means, k-</a:t>
            </a:r>
            <a:r>
              <a:rPr lang="en-US" dirty="0" err="1"/>
              <a:t>medoids</a:t>
            </a:r>
            <a:r>
              <a:rPr lang="en-US" dirty="0"/>
              <a:t>, CLARANS, EM</a:t>
            </a:r>
          </a:p>
          <a:p>
            <a:pPr eaLnBrk="1" hangingPunct="1">
              <a:lnSpc>
                <a:spcPct val="130000"/>
              </a:lnSpc>
            </a:pPr>
            <a:r>
              <a:rPr lang="en-US" u="sng" dirty="0"/>
              <a:t>Hierarchical approach</a:t>
            </a:r>
            <a:r>
              <a:rPr lang="en-US" dirty="0"/>
              <a:t>: </a:t>
            </a:r>
          </a:p>
          <a:p>
            <a:pPr lvl="1" eaLnBrk="1" hangingPunct="1">
              <a:lnSpc>
                <a:spcPct val="130000"/>
              </a:lnSpc>
            </a:pPr>
            <a:r>
              <a:rPr lang="en-US" dirty="0"/>
              <a:t>Create a hierarchical decomposition of the set of data (or objects) using some criterion</a:t>
            </a:r>
          </a:p>
          <a:p>
            <a:pPr lvl="1" eaLnBrk="1" hangingPunct="1">
              <a:lnSpc>
                <a:spcPct val="130000"/>
              </a:lnSpc>
            </a:pPr>
            <a:r>
              <a:rPr lang="en-US" dirty="0"/>
              <a:t>Typical methods: Diana, Agnes, BIRCH, ROCK, CAMELEON</a:t>
            </a:r>
          </a:p>
          <a:p>
            <a:pPr eaLnBrk="1" hangingPunct="1">
              <a:lnSpc>
                <a:spcPct val="130000"/>
              </a:lnSpc>
            </a:pPr>
            <a:endParaRPr lang="en-US" dirty="0"/>
          </a:p>
          <a:p>
            <a:pPr lvl="1" eaLnBrk="1" hangingPunct="1">
              <a:lnSpc>
                <a:spcPct val="130000"/>
              </a:lnSpc>
            </a:pPr>
            <a:endParaRPr lang="en-US" dirty="0"/>
          </a:p>
        </p:txBody>
      </p:sp>
      <p:sp>
        <p:nvSpPr>
          <p:cNvPr id="5" name="TextBox 4"/>
          <p:cNvSpPr txBox="1"/>
          <p:nvPr/>
        </p:nvSpPr>
        <p:spPr>
          <a:xfrm>
            <a:off x="876300" y="5721951"/>
            <a:ext cx="7315200" cy="369332"/>
          </a:xfrm>
          <a:prstGeom prst="rect">
            <a:avLst/>
          </a:prstGeom>
          <a:noFill/>
        </p:spPr>
        <p:txBody>
          <a:bodyPr wrap="square" rtlCol="0">
            <a:spAutoFit/>
          </a:bodyPr>
          <a:lstStyle/>
          <a:p>
            <a:r>
              <a:rPr lang="en-US" dirty="0">
                <a:solidFill>
                  <a:schemeClr val="accent6"/>
                </a:solidFill>
              </a:rPr>
              <a:t>There many Algorithms Available  for Clustering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696200" cy="609600"/>
          </a:xfrm>
        </p:spPr>
        <p:txBody>
          <a:bodyPr>
            <a:normAutofit fontScale="90000"/>
          </a:bodyPr>
          <a:lstStyle/>
          <a:p>
            <a:pPr algn="ctr"/>
            <a:r>
              <a:rPr lang="en-US" b="1" dirty="0"/>
              <a:t>Where Can I Apply K-Means?</a:t>
            </a:r>
            <a:br>
              <a:rPr lang="en-US" b="1" dirty="0"/>
            </a:br>
            <a:r>
              <a:rPr lang="en-US" sz="2400" dirty="0"/>
              <a:t>Here is a list of nine interesting use cases for k-means</a:t>
            </a:r>
            <a:r>
              <a:rPr lang="en-US" dirty="0"/>
              <a:t>.</a:t>
            </a:r>
          </a:p>
        </p:txBody>
      </p:sp>
      <p:sp>
        <p:nvSpPr>
          <p:cNvPr id="3" name="Content Placeholder 2"/>
          <p:cNvSpPr>
            <a:spLocks noGrp="1"/>
          </p:cNvSpPr>
          <p:nvPr>
            <p:ph idx="1"/>
          </p:nvPr>
        </p:nvSpPr>
        <p:spPr/>
        <p:txBody>
          <a:bodyPr>
            <a:normAutofit lnSpcReduction="10000"/>
          </a:bodyPr>
          <a:lstStyle/>
          <a:p>
            <a:r>
              <a:rPr lang="en-US" sz="1800" b="1" dirty="0"/>
              <a:t>Document Classification</a:t>
            </a:r>
          </a:p>
          <a:p>
            <a:pPr lvl="1"/>
            <a:r>
              <a:rPr lang="en-US" sz="1400" dirty="0"/>
              <a:t>Cluster documents in multiple categories based on tags, topics, and the content of the document. This is a very standard classification problem and k-means is a highly suitable algorithm for this purpose. The initial processing of the documents is needed to represent each document as a vector and uses term frequency to identify commonly used terms that help classify the document. The document vectors are then clustered to help identify similarity in document groups. </a:t>
            </a:r>
            <a:r>
              <a:rPr lang="en-US" sz="1400" dirty="0">
                <a:hlinkClick r:id="rId2"/>
              </a:rPr>
              <a:t>Here is a sample implementation</a:t>
            </a:r>
            <a:r>
              <a:rPr lang="en-US" sz="1400" dirty="0"/>
              <a:t> of the k-means for document clustering.</a:t>
            </a:r>
          </a:p>
          <a:p>
            <a:endParaRPr lang="en-US" sz="1800" b="1" dirty="0"/>
          </a:p>
          <a:p>
            <a:r>
              <a:rPr lang="en-US" sz="1800" b="1" dirty="0"/>
              <a:t>Delivery Store Optimization</a:t>
            </a:r>
          </a:p>
          <a:p>
            <a:pPr lvl="1"/>
            <a:r>
              <a:rPr lang="en-US" sz="1400" dirty="0"/>
              <a:t>Optimize the process of good delivery using truck drones by using a combination of k-means to find the optimal number of launch locations and a genetic algorithm to solve the truck route as a traveling salesman problem. </a:t>
            </a:r>
            <a:r>
              <a:rPr lang="en-US" sz="1400" dirty="0">
                <a:hlinkClick r:id="rId3"/>
              </a:rPr>
              <a:t>Here is a whitepaper on the same topic</a:t>
            </a:r>
            <a:r>
              <a:rPr lang="en-US" sz="1400" dirty="0"/>
              <a:t>.</a:t>
            </a:r>
          </a:p>
          <a:p>
            <a:endParaRPr lang="en-US" sz="1800" b="1" dirty="0"/>
          </a:p>
          <a:p>
            <a:r>
              <a:rPr lang="en-US" sz="1800" b="1" dirty="0"/>
              <a:t>Identifying Crime Localities</a:t>
            </a:r>
          </a:p>
          <a:p>
            <a:pPr lvl="1"/>
            <a:r>
              <a:rPr lang="en-US" sz="1400" dirty="0"/>
              <a:t>With data related to crimes available in specific localities in a city, the category of crime, the area of the crime, and the association between the two can give quality insight into crime-prone areas within a city or a locality. </a:t>
            </a:r>
            <a:r>
              <a:rPr lang="en-US" sz="1400" dirty="0">
                <a:hlinkClick r:id="rId4"/>
              </a:rPr>
              <a:t>Here is an interesting paper</a:t>
            </a:r>
            <a:r>
              <a:rPr lang="en-US" sz="1400" dirty="0"/>
              <a:t> based on crime data from Delhi FIRs.</a:t>
            </a:r>
          </a:p>
        </p:txBody>
      </p:sp>
      <p:sp>
        <p:nvSpPr>
          <p:cNvPr id="4" name="Slide Number Placeholder 3"/>
          <p:cNvSpPr>
            <a:spLocks noGrp="1"/>
          </p:cNvSpPr>
          <p:nvPr>
            <p:ph type="sldNum" sz="quarter" idx="12"/>
          </p:nvPr>
        </p:nvSpPr>
        <p:spPr/>
        <p:txBody>
          <a:bodyPr/>
          <a:lstStyle/>
          <a:p>
            <a:fld id="{AB27C7FC-5F5C-4993-AA9B-AD2357CBACEF}" type="slidenum">
              <a:rPr lang="en-US" smtClean="0"/>
              <a:pPr/>
              <a:t>16</a:t>
            </a:fld>
            <a:endParaRPr lang="en-US"/>
          </a:p>
        </p:txBody>
      </p:sp>
      <p:sp>
        <p:nvSpPr>
          <p:cNvPr id="5" name="Rectangle 4"/>
          <p:cNvSpPr/>
          <p:nvPr/>
        </p:nvSpPr>
        <p:spPr>
          <a:xfrm>
            <a:off x="228600" y="6483578"/>
            <a:ext cx="4572000" cy="215444"/>
          </a:xfrm>
          <a:prstGeom prst="rect">
            <a:avLst/>
          </a:prstGeom>
        </p:spPr>
        <p:txBody>
          <a:bodyPr>
            <a:spAutoFit/>
          </a:bodyPr>
          <a:lstStyle/>
          <a:p>
            <a:r>
              <a:rPr lang="en-US" sz="800" dirty="0">
                <a:solidFill>
                  <a:schemeClr val="bg1"/>
                </a:solidFill>
              </a:rPr>
              <a:t>https://dzone.com/articles/10-interesting-use-cases-for-the-k-means-algorithm</a:t>
            </a:r>
          </a:p>
        </p:txBody>
      </p:sp>
    </p:spTree>
    <p:extLst>
      <p:ext uri="{BB962C8B-B14F-4D97-AF65-F5344CB8AC3E}">
        <p14:creationId xmlns:p14="http://schemas.microsoft.com/office/powerpoint/2010/main" val="1855606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696200" cy="609600"/>
          </a:xfrm>
        </p:spPr>
        <p:txBody>
          <a:bodyPr>
            <a:normAutofit fontScale="90000"/>
          </a:bodyPr>
          <a:lstStyle/>
          <a:p>
            <a:pPr algn="ctr"/>
            <a:r>
              <a:rPr lang="en-US" b="1" dirty="0"/>
              <a:t>Where Can I Apply K-Means?</a:t>
            </a:r>
            <a:br>
              <a:rPr lang="en-US" b="1" dirty="0"/>
            </a:br>
            <a:r>
              <a:rPr lang="en-US" sz="2400" dirty="0"/>
              <a:t>Here is a list of nine interesting use cases for k-means</a:t>
            </a:r>
            <a:r>
              <a:rPr lang="en-US" dirty="0"/>
              <a:t>.</a:t>
            </a:r>
          </a:p>
        </p:txBody>
      </p:sp>
      <p:sp>
        <p:nvSpPr>
          <p:cNvPr id="3" name="Content Placeholder 2"/>
          <p:cNvSpPr>
            <a:spLocks noGrp="1"/>
          </p:cNvSpPr>
          <p:nvPr>
            <p:ph idx="1"/>
          </p:nvPr>
        </p:nvSpPr>
        <p:spPr>
          <a:xfrm>
            <a:off x="304800" y="1447800"/>
            <a:ext cx="8534400" cy="4876800"/>
          </a:xfrm>
        </p:spPr>
        <p:txBody>
          <a:bodyPr>
            <a:normAutofit lnSpcReduction="10000"/>
          </a:bodyPr>
          <a:lstStyle/>
          <a:p>
            <a:r>
              <a:rPr lang="en-US" sz="1800" b="1" dirty="0"/>
              <a:t>Customer Segmentation</a:t>
            </a:r>
          </a:p>
          <a:p>
            <a:pPr lvl="1"/>
            <a:r>
              <a:rPr lang="en-US" sz="1400" dirty="0"/>
              <a:t>Clustering helps marketers improve their customer base, work on target areas, and segment customers based on purchase history, interests, or activity monitoring. </a:t>
            </a:r>
            <a:r>
              <a:rPr lang="en-US" sz="1400" dirty="0">
                <a:hlinkClick r:id="rId2"/>
              </a:rPr>
              <a:t>Here is a white paper</a:t>
            </a:r>
            <a:r>
              <a:rPr lang="en-US" sz="1400" dirty="0"/>
              <a:t> on how telecom providers can cluster pre-paid customers to identify patterns in terms of money spent in recharging, sending SMS, and browsing the internet. The classification would help the company target specific clusters of customers for specific campaigns.</a:t>
            </a:r>
          </a:p>
          <a:p>
            <a:endParaRPr lang="en-US" sz="1800" b="1" dirty="0"/>
          </a:p>
          <a:p>
            <a:r>
              <a:rPr lang="en-US" sz="1800" b="1" dirty="0"/>
              <a:t>Insurance Fraud Detection</a:t>
            </a:r>
          </a:p>
          <a:p>
            <a:pPr lvl="1"/>
            <a:r>
              <a:rPr lang="en-US" sz="1400" dirty="0"/>
              <a:t>Machine learning has a critical role to play in fraud detection and has numerous applications in automobile, healthcare, and insurance fraud detection. Utilizing past historical data on fraudulent claims, it is possible to isolate new claims based on its proximity to clusters that indicate fraudulent patterns. Since insurance fraud can potentially have a multi-million dollar impact on a company, the ability to detect frauds is crucial. </a:t>
            </a:r>
            <a:r>
              <a:rPr lang="en-US" sz="1400" dirty="0">
                <a:hlinkClick r:id="rId3"/>
              </a:rPr>
              <a:t>Check out this white paper</a:t>
            </a:r>
            <a:r>
              <a:rPr lang="en-US" sz="1400" dirty="0"/>
              <a:t> on using clustering in automobile insurance to detect frauds.</a:t>
            </a:r>
          </a:p>
          <a:p>
            <a:endParaRPr lang="en-US" sz="1800" b="1" dirty="0"/>
          </a:p>
          <a:p>
            <a:r>
              <a:rPr lang="en-US" sz="1800" b="1" dirty="0"/>
              <a:t>Automatic Clustering of IT Alerts</a:t>
            </a:r>
          </a:p>
          <a:p>
            <a:pPr lvl="1"/>
            <a:r>
              <a:rPr lang="en-US" sz="1400" dirty="0"/>
              <a:t>Large enterprise IT infrastructure technology components such as network, storage, or database generate large volumes of alert messages. Because alert messages potentially point to operational issues, they must be manually screened for prioritization for downstream processes. </a:t>
            </a:r>
            <a:r>
              <a:rPr lang="en-US" sz="1400" dirty="0">
                <a:hlinkClick r:id="rId4"/>
              </a:rPr>
              <a:t>Clustering of data</a:t>
            </a:r>
            <a:r>
              <a:rPr lang="en-US" sz="1400" dirty="0"/>
              <a:t> can provide insight into categories of alerts and mean time to repair, and help in failure predictions.</a:t>
            </a:r>
          </a:p>
          <a:p>
            <a:pPr lvl="1"/>
            <a:endParaRPr lang="en-US" sz="1400" dirty="0"/>
          </a:p>
        </p:txBody>
      </p:sp>
      <p:sp>
        <p:nvSpPr>
          <p:cNvPr id="4" name="Slide Number Placeholder 3"/>
          <p:cNvSpPr>
            <a:spLocks noGrp="1"/>
          </p:cNvSpPr>
          <p:nvPr>
            <p:ph type="sldNum" sz="quarter" idx="12"/>
          </p:nvPr>
        </p:nvSpPr>
        <p:spPr/>
        <p:txBody>
          <a:bodyPr/>
          <a:lstStyle/>
          <a:p>
            <a:fld id="{AB27C7FC-5F5C-4993-AA9B-AD2357CBACEF}" type="slidenum">
              <a:rPr lang="en-US" smtClean="0"/>
              <a:pPr/>
              <a:t>17</a:t>
            </a:fld>
            <a:endParaRPr lang="en-US"/>
          </a:p>
        </p:txBody>
      </p:sp>
      <p:sp>
        <p:nvSpPr>
          <p:cNvPr id="5" name="Rectangle 4"/>
          <p:cNvSpPr/>
          <p:nvPr/>
        </p:nvSpPr>
        <p:spPr>
          <a:xfrm>
            <a:off x="228600" y="6483578"/>
            <a:ext cx="4572000" cy="215444"/>
          </a:xfrm>
          <a:prstGeom prst="rect">
            <a:avLst/>
          </a:prstGeom>
        </p:spPr>
        <p:txBody>
          <a:bodyPr>
            <a:spAutoFit/>
          </a:bodyPr>
          <a:lstStyle/>
          <a:p>
            <a:r>
              <a:rPr lang="en-US" sz="800" dirty="0">
                <a:solidFill>
                  <a:schemeClr val="bg1"/>
                </a:solidFill>
              </a:rPr>
              <a:t>https://dzone.com/articles/10-interesting-use-cases-for-the-k-means-algorithm</a:t>
            </a:r>
          </a:p>
        </p:txBody>
      </p:sp>
    </p:spTree>
    <p:extLst>
      <p:ext uri="{BB962C8B-B14F-4D97-AF65-F5344CB8AC3E}">
        <p14:creationId xmlns:p14="http://schemas.microsoft.com/office/powerpoint/2010/main" val="285215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696200" cy="609600"/>
          </a:xfrm>
        </p:spPr>
        <p:txBody>
          <a:bodyPr>
            <a:normAutofit fontScale="90000"/>
          </a:bodyPr>
          <a:lstStyle/>
          <a:p>
            <a:pPr algn="ctr"/>
            <a:r>
              <a:rPr lang="en-US" b="1" dirty="0"/>
              <a:t>Where Can I Apply K-Means?</a:t>
            </a:r>
            <a:br>
              <a:rPr lang="en-US" b="1" dirty="0"/>
            </a:br>
            <a:r>
              <a:rPr lang="en-US" sz="2400" dirty="0"/>
              <a:t>Here is a list of ten interesting use cases for k-means</a:t>
            </a:r>
            <a:r>
              <a:rPr lang="en-US" dirty="0"/>
              <a:t>.</a:t>
            </a:r>
          </a:p>
        </p:txBody>
      </p:sp>
      <p:sp>
        <p:nvSpPr>
          <p:cNvPr id="3" name="Content Placeholder 2"/>
          <p:cNvSpPr>
            <a:spLocks noGrp="1"/>
          </p:cNvSpPr>
          <p:nvPr>
            <p:ph idx="1"/>
          </p:nvPr>
        </p:nvSpPr>
        <p:spPr>
          <a:xfrm>
            <a:off x="685800" y="1447800"/>
            <a:ext cx="7924800" cy="4876800"/>
          </a:xfrm>
        </p:spPr>
        <p:txBody>
          <a:bodyPr/>
          <a:lstStyle/>
          <a:p>
            <a:r>
              <a:rPr lang="en-US" sz="1800" b="1" dirty="0"/>
              <a:t>Rideshare Data Analysis</a:t>
            </a:r>
          </a:p>
          <a:p>
            <a:pPr lvl="1"/>
            <a:r>
              <a:rPr lang="en-US" sz="1400" dirty="0"/>
              <a:t>The publicly available Uber ride information dataset provides a large amount of valuable data around traffic, transit time, peak pickup localities, and more. Analyzing this data is useful not just in the context of Uber but also in providing insight into urban traffic patterns and helping us plan for the cities of the future. </a:t>
            </a:r>
            <a:r>
              <a:rPr lang="en-US" sz="1400" dirty="0">
                <a:hlinkClick r:id="rId2"/>
              </a:rPr>
              <a:t>Here is an article</a:t>
            </a:r>
            <a:r>
              <a:rPr lang="en-US" sz="1400" dirty="0"/>
              <a:t> with links to a sample dataset and a process for analyzing Uber data.</a:t>
            </a:r>
          </a:p>
          <a:p>
            <a:endParaRPr lang="en-US" sz="1800" b="1" dirty="0"/>
          </a:p>
          <a:p>
            <a:r>
              <a:rPr lang="en-US" sz="1800" b="1" dirty="0"/>
              <a:t>Cyber-Profiling Criminals</a:t>
            </a:r>
          </a:p>
          <a:p>
            <a:pPr lvl="1"/>
            <a:r>
              <a:rPr lang="en-US" sz="1400" dirty="0"/>
              <a:t>Cyber-profiling is the process of collecting data from individuals and groups to identify significant co-relations. The idea of cyber profiling is derived from criminal profiles, which provide information on the investigation division to classify the types of criminals who were at the crime scene. </a:t>
            </a:r>
            <a:r>
              <a:rPr lang="en-US" sz="1400" dirty="0">
                <a:hlinkClick r:id="rId3"/>
              </a:rPr>
              <a:t>Here is an interesting white paper</a:t>
            </a:r>
            <a:r>
              <a:rPr lang="en-US" sz="1400" dirty="0"/>
              <a:t> on how to cyber-profile users in an academic environment based on user data preferences.</a:t>
            </a:r>
          </a:p>
          <a:p>
            <a:endParaRPr lang="en-US" sz="1800" b="1" dirty="0"/>
          </a:p>
          <a:p>
            <a:r>
              <a:rPr lang="en-US" sz="1800" b="1" dirty="0"/>
              <a:t>Call Record Detail Analysis</a:t>
            </a:r>
          </a:p>
          <a:p>
            <a:pPr lvl="1"/>
            <a:r>
              <a:rPr lang="en-US" sz="1400" dirty="0"/>
              <a:t>A call detail record (CDR) is the information captured by telecom companies during the call, SMS, and internet activity of a customer. This information provides greater insights about the customer’s needs when used with customer demographics.</a:t>
            </a:r>
          </a:p>
          <a:p>
            <a:endParaRPr lang="en-US" sz="1800" dirty="0"/>
          </a:p>
        </p:txBody>
      </p:sp>
      <p:sp>
        <p:nvSpPr>
          <p:cNvPr id="4" name="Slide Number Placeholder 3"/>
          <p:cNvSpPr>
            <a:spLocks noGrp="1"/>
          </p:cNvSpPr>
          <p:nvPr>
            <p:ph type="sldNum" sz="quarter" idx="12"/>
          </p:nvPr>
        </p:nvSpPr>
        <p:spPr/>
        <p:txBody>
          <a:bodyPr/>
          <a:lstStyle/>
          <a:p>
            <a:fld id="{AB27C7FC-5F5C-4993-AA9B-AD2357CBACEF}" type="slidenum">
              <a:rPr lang="en-US" smtClean="0"/>
              <a:pPr/>
              <a:t>18</a:t>
            </a:fld>
            <a:endParaRPr lang="en-US"/>
          </a:p>
        </p:txBody>
      </p:sp>
      <p:sp>
        <p:nvSpPr>
          <p:cNvPr id="5" name="Rectangle 4"/>
          <p:cNvSpPr/>
          <p:nvPr/>
        </p:nvSpPr>
        <p:spPr>
          <a:xfrm>
            <a:off x="76200" y="6477000"/>
            <a:ext cx="4572000" cy="215444"/>
          </a:xfrm>
          <a:prstGeom prst="rect">
            <a:avLst/>
          </a:prstGeom>
        </p:spPr>
        <p:txBody>
          <a:bodyPr>
            <a:spAutoFit/>
          </a:bodyPr>
          <a:lstStyle/>
          <a:p>
            <a:r>
              <a:rPr lang="en-US" sz="800" dirty="0">
                <a:solidFill>
                  <a:schemeClr val="bg1"/>
                </a:solidFill>
              </a:rPr>
              <a:t>https://dzone.com/articles/10-interesting-use-cases-for-the-k-means-algorithm</a:t>
            </a:r>
          </a:p>
        </p:txBody>
      </p:sp>
    </p:spTree>
    <p:extLst>
      <p:ext uri="{BB962C8B-B14F-4D97-AF65-F5344CB8AC3E}">
        <p14:creationId xmlns:p14="http://schemas.microsoft.com/office/powerpoint/2010/main" val="1608289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DDED-1B4D-254E-A322-02F1CA8C8B5C}"/>
              </a:ext>
            </a:extLst>
          </p:cNvPr>
          <p:cNvSpPr>
            <a:spLocks noGrp="1"/>
          </p:cNvSpPr>
          <p:nvPr>
            <p:ph type="title"/>
          </p:nvPr>
        </p:nvSpPr>
        <p:spPr/>
        <p:txBody>
          <a:bodyPr/>
          <a:lstStyle/>
          <a:p>
            <a:r>
              <a:rPr lang="en-US" dirty="0"/>
              <a:t>Aside: </a:t>
            </a:r>
            <a:r>
              <a:rPr lang="en-US" dirty="0" err="1"/>
              <a:t>Heilmeier’s</a:t>
            </a:r>
            <a:r>
              <a:rPr lang="en-US" dirty="0"/>
              <a:t> </a:t>
            </a:r>
            <a:r>
              <a:rPr lang="en-US" dirty="0" err="1"/>
              <a:t>catechsim</a:t>
            </a:r>
            <a:endParaRPr lang="en-US" dirty="0"/>
          </a:p>
        </p:txBody>
      </p:sp>
      <p:pic>
        <p:nvPicPr>
          <p:cNvPr id="19458" name="Picture 2">
            <a:extLst>
              <a:ext uri="{FF2B5EF4-FFF2-40B4-BE49-F238E27FC236}">
                <a16:creationId xmlns:a16="http://schemas.microsoft.com/office/drawing/2014/main" id="{853055E0-2E74-244A-BBE7-0ACA4E43C2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951" t="6329" r="19951" b="6329"/>
          <a:stretch/>
        </p:blipFill>
        <p:spPr bwMode="auto">
          <a:xfrm>
            <a:off x="4267200" y="2421467"/>
            <a:ext cx="4724400" cy="3505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99DB611-2FDC-924B-A96F-998CD93DEC73}"/>
              </a:ext>
            </a:extLst>
          </p:cNvPr>
          <p:cNvSpPr txBox="1"/>
          <p:nvPr/>
        </p:nvSpPr>
        <p:spPr bwMode="auto">
          <a:xfrm>
            <a:off x="440267" y="1295400"/>
            <a:ext cx="8170333" cy="923330"/>
          </a:xfrm>
          <a:prstGeom prst="rect">
            <a:avLst/>
          </a:prstGeom>
          <a:noFill/>
          <a:ln w="12700">
            <a:noFill/>
            <a:miter lim="800000"/>
            <a:headEnd/>
            <a:tailEnd/>
          </a:ln>
        </p:spPr>
        <p:txBody>
          <a:bodyPr wrap="square" rtlCol="0">
            <a:spAutoFit/>
          </a:bodyPr>
          <a:lstStyle/>
          <a:p>
            <a:pPr eaLnBrk="0" hangingPunct="0">
              <a:spcBef>
                <a:spcPct val="50000"/>
              </a:spcBef>
            </a:pPr>
            <a:r>
              <a:rPr lang="en-US" dirty="0">
                <a:solidFill>
                  <a:schemeClr val="bg1"/>
                </a:solidFill>
                <a:latin typeface="Arial" charset="0"/>
              </a:rPr>
              <a:t>George H. </a:t>
            </a:r>
            <a:r>
              <a:rPr lang="en-US" dirty="0" err="1">
                <a:solidFill>
                  <a:schemeClr val="bg1"/>
                </a:solidFill>
                <a:latin typeface="Arial" charset="0"/>
              </a:rPr>
              <a:t>Heilmeier</a:t>
            </a:r>
            <a:r>
              <a:rPr lang="en-US" dirty="0">
                <a:solidFill>
                  <a:schemeClr val="bg1"/>
                </a:solidFill>
                <a:latin typeface="Arial" charset="0"/>
              </a:rPr>
              <a:t>, a former DARPA director (1975-1977), crafted a set of questions known as the "</a:t>
            </a:r>
            <a:r>
              <a:rPr lang="en-US" dirty="0" err="1">
                <a:solidFill>
                  <a:schemeClr val="bg1"/>
                </a:solidFill>
                <a:latin typeface="Arial" charset="0"/>
              </a:rPr>
              <a:t>Heilmeier</a:t>
            </a:r>
            <a:r>
              <a:rPr lang="en-US" dirty="0">
                <a:solidFill>
                  <a:schemeClr val="bg1"/>
                </a:solidFill>
                <a:latin typeface="Arial" charset="0"/>
              </a:rPr>
              <a:t> Catechism" to help Agency officials think through and evaluate proposed research programs.</a:t>
            </a:r>
            <a:endParaRPr lang="en-US" sz="1800" dirty="0">
              <a:solidFill>
                <a:schemeClr val="bg1"/>
              </a:solidFill>
              <a:latin typeface="Arial" charset="0"/>
            </a:endParaRPr>
          </a:p>
        </p:txBody>
      </p:sp>
      <p:sp>
        <p:nvSpPr>
          <p:cNvPr id="7" name="TextBox 6">
            <a:extLst>
              <a:ext uri="{FF2B5EF4-FFF2-40B4-BE49-F238E27FC236}">
                <a16:creationId xmlns:a16="http://schemas.microsoft.com/office/drawing/2014/main" id="{3FC676C0-3D62-E045-856C-B1AD3DA2E941}"/>
              </a:ext>
            </a:extLst>
          </p:cNvPr>
          <p:cNvSpPr txBox="1"/>
          <p:nvPr/>
        </p:nvSpPr>
        <p:spPr bwMode="auto">
          <a:xfrm>
            <a:off x="465667" y="2455333"/>
            <a:ext cx="3657600" cy="3600986"/>
          </a:xfrm>
          <a:prstGeom prst="rect">
            <a:avLst/>
          </a:prstGeom>
          <a:noFill/>
          <a:ln w="12700">
            <a:noFill/>
            <a:miter lim="800000"/>
            <a:headEnd/>
            <a:tailEnd/>
          </a:ln>
        </p:spPr>
        <p:txBody>
          <a:bodyPr wrap="square">
            <a:spAutoFit/>
          </a:bodyPr>
          <a:lstStyle/>
          <a:p>
            <a:pPr marL="342900" indent="-342900">
              <a:buFont typeface="+mj-lt"/>
              <a:buAutoNum type="arabicPeriod"/>
            </a:pPr>
            <a:r>
              <a:rPr lang="en-US" sz="1600" dirty="0">
                <a:solidFill>
                  <a:schemeClr val="bg1"/>
                </a:solidFill>
              </a:rPr>
              <a:t>What are you trying to do? Articulate your objectives using absolutely no jargon.</a:t>
            </a:r>
          </a:p>
          <a:p>
            <a:pPr marL="342900" indent="-342900">
              <a:buFont typeface="+mj-lt"/>
              <a:buAutoNum type="arabicPeriod"/>
            </a:pPr>
            <a:r>
              <a:rPr lang="en-US" sz="1600" dirty="0">
                <a:solidFill>
                  <a:schemeClr val="bg1"/>
                </a:solidFill>
              </a:rPr>
              <a:t>How is it done today, and what are the limits of current practice?</a:t>
            </a:r>
          </a:p>
          <a:p>
            <a:pPr marL="342900" indent="-342900">
              <a:buFont typeface="+mj-lt"/>
              <a:buAutoNum type="arabicPeriod"/>
            </a:pPr>
            <a:r>
              <a:rPr lang="en-US" sz="1600" dirty="0">
                <a:solidFill>
                  <a:schemeClr val="bg1"/>
                </a:solidFill>
              </a:rPr>
              <a:t>What is new in your approach and why do you think it will be successful?</a:t>
            </a:r>
          </a:p>
          <a:p>
            <a:pPr marL="342900" indent="-342900">
              <a:buFont typeface="+mj-lt"/>
              <a:buAutoNum type="arabicPeriod"/>
            </a:pPr>
            <a:r>
              <a:rPr lang="en-US" sz="1600" dirty="0">
                <a:solidFill>
                  <a:schemeClr val="bg1"/>
                </a:solidFill>
              </a:rPr>
              <a:t>Who cares? If you are successful, what difference will it make?</a:t>
            </a:r>
          </a:p>
          <a:p>
            <a:pPr marL="342900" indent="-342900">
              <a:buFont typeface="+mj-lt"/>
              <a:buAutoNum type="arabicPeriod"/>
            </a:pPr>
            <a:r>
              <a:rPr lang="en-US" sz="1600" dirty="0">
                <a:solidFill>
                  <a:schemeClr val="bg1"/>
                </a:solidFill>
              </a:rPr>
              <a:t>What are the risks?</a:t>
            </a:r>
          </a:p>
          <a:p>
            <a:pPr marL="342900" indent="-342900">
              <a:buFont typeface="+mj-lt"/>
              <a:buAutoNum type="arabicPeriod"/>
            </a:pPr>
            <a:r>
              <a:rPr lang="en-US" sz="1600" dirty="0">
                <a:solidFill>
                  <a:schemeClr val="bg1"/>
                </a:solidFill>
              </a:rPr>
              <a:t>How much will it cost?</a:t>
            </a:r>
          </a:p>
          <a:p>
            <a:pPr marL="342900" indent="-342900">
              <a:buFont typeface="+mj-lt"/>
              <a:buAutoNum type="arabicPeriod"/>
            </a:pPr>
            <a:r>
              <a:rPr lang="en-US" sz="1600" dirty="0">
                <a:solidFill>
                  <a:schemeClr val="bg1"/>
                </a:solidFill>
              </a:rPr>
              <a:t>How long will it take?</a:t>
            </a:r>
          </a:p>
          <a:p>
            <a:pPr marL="342900" indent="-342900">
              <a:buFont typeface="+mj-lt"/>
              <a:buAutoNum type="arabicPeriod"/>
            </a:pPr>
            <a:r>
              <a:rPr lang="en-US" sz="1600" dirty="0">
                <a:solidFill>
                  <a:schemeClr val="bg1"/>
                </a:solidFill>
              </a:rPr>
              <a:t>What are the mid-term and final “exams” to check for success?</a:t>
            </a:r>
          </a:p>
        </p:txBody>
      </p:sp>
    </p:spTree>
    <p:extLst>
      <p:ext uri="{BB962C8B-B14F-4D97-AF65-F5344CB8AC3E}">
        <p14:creationId xmlns:p14="http://schemas.microsoft.com/office/powerpoint/2010/main" val="2315417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textbook chapters</a:t>
            </a:r>
          </a:p>
        </p:txBody>
      </p:sp>
      <p:sp>
        <p:nvSpPr>
          <p:cNvPr id="3" name="Content Placeholder 2"/>
          <p:cNvSpPr>
            <a:spLocks noGrp="1"/>
          </p:cNvSpPr>
          <p:nvPr>
            <p:ph idx="1"/>
          </p:nvPr>
        </p:nvSpPr>
        <p:spPr/>
        <p:txBody>
          <a:bodyPr/>
          <a:lstStyle/>
          <a:p>
            <a:r>
              <a:rPr lang="en-US" dirty="0"/>
              <a:t>In Tan et al;</a:t>
            </a:r>
          </a:p>
          <a:p>
            <a:endParaRPr lang="en-US" dirty="0"/>
          </a:p>
          <a:p>
            <a:pPr marL="457200" indent="-457200">
              <a:buFont typeface="Arial" panose="020B0604020202020204" pitchFamily="34" charset="0"/>
              <a:buChar char="•"/>
            </a:pPr>
            <a:r>
              <a:rPr lang="en-US" dirty="0"/>
              <a:t>Chapter 2.4 Measures of similarity and dissimilarity</a:t>
            </a:r>
          </a:p>
          <a:p>
            <a:pPr marL="457200" indent="-457200">
              <a:buFont typeface="Arial" panose="020B0604020202020204" pitchFamily="34" charset="0"/>
              <a:buChar char="•"/>
            </a:pPr>
            <a:r>
              <a:rPr lang="en-US" dirty="0"/>
              <a:t>Chapter 8.1 cluster analysis overview</a:t>
            </a:r>
          </a:p>
          <a:p>
            <a:pPr marL="457200" indent="-457200">
              <a:buFont typeface="Arial" panose="020B0604020202020204" pitchFamily="34" charset="0"/>
              <a:buChar char="•"/>
            </a:pPr>
            <a:r>
              <a:rPr lang="en-US" dirty="0"/>
              <a:t>Chapter 8.2 </a:t>
            </a:r>
            <a:r>
              <a:rPr lang="en-US" dirty="0" err="1"/>
              <a:t>kMeans</a:t>
            </a:r>
            <a:r>
              <a:rPr lang="en-US" dirty="0"/>
              <a:t> clustering algorithm</a:t>
            </a:r>
          </a:p>
          <a:p>
            <a:pPr marL="457200" indent="-457200">
              <a:buFont typeface="Arial" panose="020B0604020202020204" pitchFamily="34" charset="0"/>
              <a:buChar char="•"/>
            </a:pPr>
            <a:r>
              <a:rPr lang="en-US" dirty="0"/>
              <a:t>Chapter 8.3 HAC algorithm</a:t>
            </a:r>
          </a:p>
          <a:p>
            <a:endParaRPr lang="en-US" dirty="0"/>
          </a:p>
        </p:txBody>
      </p:sp>
      <p:sp>
        <p:nvSpPr>
          <p:cNvPr id="4" name="Slide Number Placeholder 3"/>
          <p:cNvSpPr>
            <a:spLocks noGrp="1"/>
          </p:cNvSpPr>
          <p:nvPr>
            <p:ph type="sldNum" sz="quarter" idx="12"/>
          </p:nvPr>
        </p:nvSpPr>
        <p:spPr/>
        <p:txBody>
          <a:bodyPr/>
          <a:lstStyle/>
          <a:p>
            <a:fld id="{AB27C7FC-5F5C-4993-AA9B-AD2357CBACEF}" type="slidenum">
              <a:rPr lang="en-US" smtClean="0"/>
              <a:pPr/>
              <a:t>2</a:t>
            </a:fld>
            <a:endParaRPr lang="en-US"/>
          </a:p>
        </p:txBody>
      </p:sp>
    </p:spTree>
    <p:extLst>
      <p:ext uri="{BB962C8B-B14F-4D97-AF65-F5344CB8AC3E}">
        <p14:creationId xmlns:p14="http://schemas.microsoft.com/office/powerpoint/2010/main" val="1085166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Discussion</a:t>
            </a:r>
          </a:p>
        </p:txBody>
      </p:sp>
      <p:sp>
        <p:nvSpPr>
          <p:cNvPr id="3" name="Content Placeholder 2"/>
          <p:cNvSpPr>
            <a:spLocks noGrp="1"/>
          </p:cNvSpPr>
          <p:nvPr>
            <p:ph idx="1"/>
          </p:nvPr>
        </p:nvSpPr>
        <p:spPr>
          <a:xfrm>
            <a:off x="457200" y="1600200"/>
            <a:ext cx="8229600" cy="4571999"/>
          </a:xfrm>
        </p:spPr>
        <p:txBody>
          <a:bodyPr>
            <a:normAutofit fontScale="62500" lnSpcReduction="20000"/>
          </a:bodyPr>
          <a:lstStyle/>
          <a:p>
            <a:r>
              <a:rPr lang="en-US" dirty="0"/>
              <a:t>Your management team wants to implement a Cluster based solution. They would like to understand the risks and benefits of such a solution, and how it could be incorporated into everyday workflows.</a:t>
            </a:r>
          </a:p>
          <a:p>
            <a:endParaRPr lang="en-US" dirty="0"/>
          </a:p>
          <a:p>
            <a:r>
              <a:rPr lang="en-US" dirty="0"/>
              <a:t>Identify a use case and develop the outline of a proposal. Please include:</a:t>
            </a:r>
          </a:p>
          <a:p>
            <a:pPr lvl="1"/>
            <a:r>
              <a:rPr lang="en-US" b="1" dirty="0"/>
              <a:t>Context and domain:</a:t>
            </a:r>
            <a:r>
              <a:rPr lang="en-US" dirty="0"/>
              <a:t> Provide a sense of the domain and what stakeholders’ needs are.</a:t>
            </a:r>
          </a:p>
          <a:p>
            <a:pPr lvl="1"/>
            <a:r>
              <a:rPr lang="en-US" b="1" dirty="0"/>
              <a:t>Objectives (H1):</a:t>
            </a:r>
            <a:r>
              <a:rPr lang="en-US" dirty="0"/>
              <a:t> What are the specific objectives you hope to address address?</a:t>
            </a:r>
          </a:p>
          <a:p>
            <a:pPr lvl="1"/>
            <a:r>
              <a:rPr lang="en-US" b="1" dirty="0"/>
              <a:t>State of the art (H2): </a:t>
            </a:r>
            <a:r>
              <a:rPr lang="en-US" dirty="0"/>
              <a:t>How are these needs currently being met (or aren’t they)?</a:t>
            </a:r>
            <a:endParaRPr lang="en-US" b="1" dirty="0"/>
          </a:p>
          <a:p>
            <a:pPr lvl="1"/>
            <a:r>
              <a:rPr lang="en-US" b="1" dirty="0"/>
              <a:t>Method fit (H3): </a:t>
            </a:r>
            <a:r>
              <a:rPr lang="en-US" dirty="0"/>
              <a:t>Why is clustering the right method?</a:t>
            </a:r>
            <a:endParaRPr lang="en-US" b="1" dirty="0"/>
          </a:p>
          <a:p>
            <a:pPr lvl="1"/>
            <a:r>
              <a:rPr lang="en-US" b="1" dirty="0"/>
              <a:t>Value added (H4): </a:t>
            </a:r>
            <a:r>
              <a:rPr lang="en-US" dirty="0"/>
              <a:t>What is the benefit of applying this technique given stakeholder needs?</a:t>
            </a:r>
            <a:endParaRPr lang="en-US" b="1" dirty="0"/>
          </a:p>
          <a:p>
            <a:pPr lvl="1"/>
            <a:r>
              <a:rPr lang="en-US" b="1" dirty="0"/>
              <a:t>Data Needed (H5 &amp; H6): </a:t>
            </a:r>
            <a:r>
              <a:rPr lang="en-US" dirty="0"/>
              <a:t>What data is necessary and how will we collect it?  Are there cost / benefit tradeoffs to consider?</a:t>
            </a:r>
          </a:p>
          <a:p>
            <a:pPr lvl="1"/>
            <a:r>
              <a:rPr lang="en-US" b="1" dirty="0"/>
              <a:t>Metrics (H8): </a:t>
            </a:r>
            <a:r>
              <a:rPr lang="en-US" dirty="0"/>
              <a:t>How will we know if we’ve been successful?</a:t>
            </a:r>
          </a:p>
        </p:txBody>
      </p:sp>
      <p:sp>
        <p:nvSpPr>
          <p:cNvPr id="4" name="Slide Number Placeholder 3"/>
          <p:cNvSpPr>
            <a:spLocks noGrp="1"/>
          </p:cNvSpPr>
          <p:nvPr>
            <p:ph type="sldNum" sz="quarter" idx="12"/>
          </p:nvPr>
        </p:nvSpPr>
        <p:spPr/>
        <p:txBody>
          <a:bodyPr/>
          <a:lstStyle/>
          <a:p>
            <a:fld id="{AB27C7FC-5F5C-4993-AA9B-AD2357CBACEF}" type="slidenum">
              <a:rPr lang="en-US" smtClean="0"/>
              <a:pPr/>
              <a:t>20</a:t>
            </a:fld>
            <a:endParaRPr lang="en-US"/>
          </a:p>
        </p:txBody>
      </p:sp>
    </p:spTree>
    <p:extLst>
      <p:ext uri="{BB962C8B-B14F-4D97-AF65-F5344CB8AC3E}">
        <p14:creationId xmlns:p14="http://schemas.microsoft.com/office/powerpoint/2010/main" val="3468862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Measures</a:t>
            </a:r>
          </a:p>
        </p:txBody>
      </p:sp>
      <p:sp>
        <p:nvSpPr>
          <p:cNvPr id="3" name="Text Placeholder 2">
            <a:extLst>
              <a:ext uri="{FF2B5EF4-FFF2-40B4-BE49-F238E27FC236}">
                <a16:creationId xmlns:a16="http://schemas.microsoft.com/office/drawing/2014/main" id="{07FACE66-2B36-A54C-9B43-99B6AA410B8B}"/>
              </a:ext>
            </a:extLst>
          </p:cNvPr>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B27C7FC-5F5C-4993-AA9B-AD2357CBACEF}" type="slidenum">
              <a:rPr lang="en-US" smtClean="0"/>
              <a:pPr/>
              <a:t>21</a:t>
            </a:fld>
            <a:endParaRPr lang="en-US"/>
          </a:p>
        </p:txBody>
      </p:sp>
      <p:sp>
        <p:nvSpPr>
          <p:cNvPr id="5" name="Rectangle 4"/>
          <p:cNvSpPr/>
          <p:nvPr/>
        </p:nvSpPr>
        <p:spPr>
          <a:xfrm>
            <a:off x="228600" y="3013502"/>
            <a:ext cx="6629400" cy="461665"/>
          </a:xfrm>
          <a:prstGeom prst="rect">
            <a:avLst/>
          </a:prstGeom>
        </p:spPr>
        <p:txBody>
          <a:bodyPr wrap="square">
            <a:spAutoFit/>
          </a:bodyPr>
          <a:lstStyle/>
          <a:p>
            <a:r>
              <a:rPr lang="en-US" dirty="0"/>
              <a:t>https://ensemble.syr.edu/Watch/Distance_Measure</a:t>
            </a:r>
          </a:p>
        </p:txBody>
      </p:sp>
    </p:spTree>
    <p:extLst>
      <p:ext uri="{BB962C8B-B14F-4D97-AF65-F5344CB8AC3E}">
        <p14:creationId xmlns:p14="http://schemas.microsoft.com/office/powerpoint/2010/main" val="3703899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Distance Measures </a:t>
            </a:r>
            <a:r>
              <a:rPr lang="en-US"/>
              <a:t>(chapter 2.4)</a:t>
            </a:r>
          </a:p>
        </p:txBody>
      </p:sp>
      <p:sp>
        <p:nvSpPr>
          <p:cNvPr id="25603" name="Content Placeholder 2"/>
          <p:cNvSpPr>
            <a:spLocks noGrp="1"/>
          </p:cNvSpPr>
          <p:nvPr>
            <p:ph idx="1"/>
          </p:nvPr>
        </p:nvSpPr>
        <p:spPr>
          <a:xfrm>
            <a:off x="685800" y="1524000"/>
            <a:ext cx="7924800" cy="3733800"/>
          </a:xfrm>
        </p:spPr>
        <p:txBody>
          <a:bodyPr>
            <a:normAutofit fontScale="85000" lnSpcReduction="20000"/>
          </a:bodyPr>
          <a:lstStyle/>
          <a:p>
            <a:pPr eaLnBrk="1" hangingPunct="1">
              <a:lnSpc>
                <a:spcPct val="110000"/>
              </a:lnSpc>
            </a:pPr>
            <a:r>
              <a:rPr lang="en-US" dirty="0"/>
              <a:t>Similarity and distance: two opposite concepts:</a:t>
            </a:r>
          </a:p>
          <a:p>
            <a:pPr lvl="1" eaLnBrk="1" hangingPunct="1">
              <a:lnSpc>
                <a:spcPct val="110000"/>
              </a:lnSpc>
            </a:pPr>
            <a:r>
              <a:rPr lang="en-US" dirty="0"/>
              <a:t>Similarity measures how close/similar two examples are. </a:t>
            </a:r>
          </a:p>
          <a:p>
            <a:pPr lvl="1" eaLnBrk="1" hangingPunct="1">
              <a:lnSpc>
                <a:spcPct val="110000"/>
              </a:lnSpc>
            </a:pPr>
            <a:r>
              <a:rPr lang="en-US" dirty="0"/>
              <a:t>Distance measures how far/different two examples are. </a:t>
            </a:r>
          </a:p>
          <a:p>
            <a:pPr eaLnBrk="1" hangingPunct="1">
              <a:lnSpc>
                <a:spcPct val="110000"/>
              </a:lnSpc>
            </a:pPr>
            <a:endParaRPr lang="en-US" dirty="0"/>
          </a:p>
          <a:p>
            <a:pPr eaLnBrk="1" hangingPunct="1">
              <a:lnSpc>
                <a:spcPct val="110000"/>
              </a:lnSpc>
            </a:pPr>
            <a:r>
              <a:rPr lang="en-US" dirty="0"/>
              <a:t>The definitions of </a:t>
            </a:r>
            <a:r>
              <a:rPr lang="en-US" dirty="0">
                <a:solidFill>
                  <a:schemeClr val="accent2"/>
                </a:solidFill>
              </a:rPr>
              <a:t>distance functions</a:t>
            </a:r>
            <a:r>
              <a:rPr lang="en-US" dirty="0"/>
              <a:t> are dependent on variable types: numeric, nominal. Many data sets contain mixed types of attributes.</a:t>
            </a:r>
          </a:p>
          <a:p>
            <a:pPr lvl="1" eaLnBrk="1" hangingPunct="1">
              <a:lnSpc>
                <a:spcPct val="110000"/>
              </a:lnSpc>
            </a:pPr>
            <a:r>
              <a:rPr lang="en-US" dirty="0"/>
              <a:t>Example:  how similar are these two people?</a:t>
            </a:r>
            <a:br>
              <a:rPr lang="en-US" dirty="0"/>
            </a:br>
            <a:r>
              <a:rPr lang="en-US" dirty="0"/>
              <a:t>	</a:t>
            </a:r>
            <a:r>
              <a:rPr lang="en-US" b="1" i="1" dirty="0" err="1"/>
              <a:t>i</a:t>
            </a:r>
            <a:r>
              <a:rPr lang="en-US" dirty="0"/>
              <a:t> = (Refund = No, Married, Income = 120K)</a:t>
            </a:r>
            <a:br>
              <a:rPr lang="en-US" dirty="0"/>
            </a:br>
            <a:r>
              <a:rPr lang="en-US" dirty="0"/>
              <a:t> 	</a:t>
            </a:r>
            <a:r>
              <a:rPr lang="en-US" b="1" i="1" dirty="0"/>
              <a:t>j</a:t>
            </a:r>
            <a:r>
              <a:rPr lang="en-US" dirty="0"/>
              <a:t> = (Refund = Yes, Married, Income = 90K)</a:t>
            </a:r>
          </a:p>
          <a:p>
            <a:pPr eaLnBrk="1" hangingPunct="1"/>
            <a:endParaRPr lang="en-US" dirty="0"/>
          </a:p>
        </p:txBody>
      </p:sp>
      <p:sp>
        <p:nvSpPr>
          <p:cNvPr id="25604" name="Slide Number Placeholder 3"/>
          <p:cNvSpPr>
            <a:spLocks noGrp="1"/>
          </p:cNvSpPr>
          <p:nvPr>
            <p:ph type="sldNum" sz="quarter" idx="12"/>
          </p:nvPr>
        </p:nvSpPr>
        <p:spPr>
          <a:noFill/>
        </p:spPr>
        <p:txBody>
          <a:bodyPr/>
          <a:lstStyle/>
          <a:p>
            <a:fld id="{B1383282-CAA0-40D3-9042-08B24352CDE0}" type="slidenum">
              <a:rPr lang="en-US"/>
              <a:pPr/>
              <a:t>22</a:t>
            </a:fld>
            <a:endParaRPr lang="en-US"/>
          </a:p>
        </p:txBody>
      </p:sp>
      <p:sp>
        <p:nvSpPr>
          <p:cNvPr id="6" name="TextBox 5"/>
          <p:cNvSpPr txBox="1"/>
          <p:nvPr/>
        </p:nvSpPr>
        <p:spPr>
          <a:xfrm>
            <a:off x="198120" y="5257800"/>
            <a:ext cx="8915400" cy="923330"/>
          </a:xfrm>
          <a:prstGeom prst="rect">
            <a:avLst/>
          </a:prstGeom>
          <a:noFill/>
        </p:spPr>
        <p:txBody>
          <a:bodyPr wrap="square" rtlCol="0">
            <a:spAutoFit/>
          </a:bodyPr>
          <a:lstStyle/>
          <a:p>
            <a:r>
              <a:rPr lang="en-US" sz="1800" dirty="0">
                <a:solidFill>
                  <a:schemeClr val="bg1"/>
                </a:solidFill>
              </a:rPr>
              <a:t>Three variables in example: (One Numeric, Two Nominal)</a:t>
            </a:r>
          </a:p>
          <a:p>
            <a:endParaRPr lang="en-US" sz="1800" dirty="0">
              <a:solidFill>
                <a:schemeClr val="bg1"/>
              </a:solidFill>
            </a:endParaRPr>
          </a:p>
          <a:p>
            <a:r>
              <a:rPr lang="en-US" sz="1800" b="1" dirty="0">
                <a:solidFill>
                  <a:schemeClr val="bg1"/>
                </a:solidFill>
              </a:rPr>
              <a:t>How can we compare the similarities or distances between these two examples </a:t>
            </a:r>
            <a:r>
              <a:rPr lang="en-US" sz="1800" b="1" dirty="0" err="1">
                <a:solidFill>
                  <a:schemeClr val="bg1"/>
                </a:solidFill>
              </a:rPr>
              <a:t>i</a:t>
            </a:r>
            <a:r>
              <a:rPr lang="en-US" sz="1800" b="1" dirty="0">
                <a:solidFill>
                  <a:schemeClr val="bg1"/>
                </a:solidFill>
              </a:rPr>
              <a:t> and j ?</a:t>
            </a:r>
          </a:p>
        </p:txBody>
      </p:sp>
    </p:spTree>
    <p:extLst>
      <p:ext uri="{BB962C8B-B14F-4D97-AF65-F5344CB8AC3E}">
        <p14:creationId xmlns:p14="http://schemas.microsoft.com/office/powerpoint/2010/main" val="328163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Slide Number Placeholder 5"/>
          <p:cNvSpPr>
            <a:spLocks noGrp="1"/>
          </p:cNvSpPr>
          <p:nvPr>
            <p:ph type="sldNum" sz="quarter" idx="12"/>
          </p:nvPr>
        </p:nvSpPr>
        <p:spPr>
          <a:noFill/>
        </p:spPr>
        <p:txBody>
          <a:bodyPr/>
          <a:lstStyle/>
          <a:p>
            <a:fld id="{6ED128B6-D142-44E7-BF23-A30D9FDE6A53}" type="slidenum">
              <a:rPr lang="en-US"/>
              <a:pPr/>
              <a:t>23</a:t>
            </a:fld>
            <a:endParaRPr lang="en-US"/>
          </a:p>
        </p:txBody>
      </p:sp>
      <p:sp>
        <p:nvSpPr>
          <p:cNvPr id="26629" name="Rectangle 2"/>
          <p:cNvSpPr>
            <a:spLocks noGrp="1" noChangeArrowheads="1"/>
          </p:cNvSpPr>
          <p:nvPr>
            <p:ph type="title"/>
          </p:nvPr>
        </p:nvSpPr>
        <p:spPr>
          <a:xfrm>
            <a:off x="533400" y="457200"/>
            <a:ext cx="8153400" cy="685800"/>
          </a:xfrm>
        </p:spPr>
        <p:txBody>
          <a:bodyPr/>
          <a:lstStyle/>
          <a:p>
            <a:pPr eaLnBrk="1" hangingPunct="1"/>
            <a:r>
              <a:rPr lang="en-US" sz="3200" dirty="0"/>
              <a:t>Numeric Attributes</a:t>
            </a:r>
            <a:endParaRPr lang="en-US" dirty="0"/>
          </a:p>
        </p:txBody>
      </p:sp>
      <p:sp>
        <p:nvSpPr>
          <p:cNvPr id="26630" name="Rectangle 3"/>
          <p:cNvSpPr>
            <a:spLocks noGrp="1" noChangeArrowheads="1"/>
          </p:cNvSpPr>
          <p:nvPr>
            <p:ph type="body" idx="1"/>
          </p:nvPr>
        </p:nvSpPr>
        <p:spPr>
          <a:xfrm>
            <a:off x="685800" y="1295400"/>
            <a:ext cx="8001000" cy="5105400"/>
          </a:xfrm>
        </p:spPr>
        <p:txBody>
          <a:bodyPr>
            <a:normAutofit/>
          </a:bodyPr>
          <a:lstStyle/>
          <a:p>
            <a:pPr eaLnBrk="1" hangingPunct="1">
              <a:lnSpc>
                <a:spcPct val="120000"/>
              </a:lnSpc>
            </a:pPr>
            <a:r>
              <a:rPr lang="en-US" sz="2400" dirty="0"/>
              <a:t>If the data has all numeric attributes, distance measures can compare the numeric values of the attributes:</a:t>
            </a:r>
          </a:p>
          <a:p>
            <a:pPr eaLnBrk="1" hangingPunct="1">
              <a:lnSpc>
                <a:spcPct val="120000"/>
              </a:lnSpc>
            </a:pPr>
            <a:r>
              <a:rPr lang="en-US" sz="2400" dirty="0"/>
              <a:t>Some popular ones include: </a:t>
            </a:r>
            <a:r>
              <a:rPr lang="en-US" sz="2400" i="1" dirty="0" err="1"/>
              <a:t>Minkowski</a:t>
            </a:r>
            <a:r>
              <a:rPr lang="en-US" sz="2400" i="1" dirty="0"/>
              <a:t> distance</a:t>
            </a:r>
            <a:r>
              <a:rPr lang="en-US" sz="2400" dirty="0"/>
              <a:t>:</a:t>
            </a:r>
          </a:p>
          <a:p>
            <a:pPr eaLnBrk="1" hangingPunct="1">
              <a:lnSpc>
                <a:spcPct val="120000"/>
              </a:lnSpc>
            </a:pPr>
            <a:endParaRPr lang="en-US" sz="2400" dirty="0"/>
          </a:p>
          <a:p>
            <a:pPr lvl="1" eaLnBrk="1" hangingPunct="1">
              <a:lnSpc>
                <a:spcPct val="120000"/>
              </a:lnSpc>
              <a:buFontTx/>
              <a:buNone/>
            </a:pPr>
            <a:endParaRPr lang="en-US" sz="2000" dirty="0"/>
          </a:p>
          <a:p>
            <a:pPr lvl="1" eaLnBrk="1" hangingPunct="1">
              <a:lnSpc>
                <a:spcPct val="120000"/>
              </a:lnSpc>
              <a:buFontTx/>
              <a:buNone/>
            </a:pPr>
            <a:r>
              <a:rPr lang="en-US" sz="2000" dirty="0"/>
              <a:t>where  </a:t>
            </a:r>
            <a:r>
              <a:rPr lang="en-US" sz="2000" i="1" dirty="0" err="1"/>
              <a:t>i</a:t>
            </a:r>
            <a:r>
              <a:rPr lang="en-US" sz="2000" dirty="0"/>
              <a:t> = (</a:t>
            </a:r>
            <a:r>
              <a:rPr lang="en-US" sz="2000" i="1" dirty="0"/>
              <a:t>x</a:t>
            </a:r>
            <a:r>
              <a:rPr lang="en-US" sz="2000" baseline="-25000" dirty="0"/>
              <a:t>i1</a:t>
            </a:r>
            <a:r>
              <a:rPr lang="en-US" sz="2000" dirty="0"/>
              <a:t>, </a:t>
            </a:r>
            <a:r>
              <a:rPr lang="en-US" sz="2000" i="1" dirty="0"/>
              <a:t>x</a:t>
            </a:r>
            <a:r>
              <a:rPr lang="en-US" sz="2000" baseline="-25000" dirty="0"/>
              <a:t>i2</a:t>
            </a:r>
            <a:r>
              <a:rPr lang="en-US" sz="2000" dirty="0"/>
              <a:t>, …, </a:t>
            </a:r>
            <a:r>
              <a:rPr lang="en-US" sz="2000" i="1" dirty="0" err="1"/>
              <a:t>x</a:t>
            </a:r>
            <a:r>
              <a:rPr lang="en-US" sz="2000" baseline="-25000" dirty="0" err="1"/>
              <a:t>ip</a:t>
            </a:r>
            <a:r>
              <a:rPr lang="en-US" sz="2000" dirty="0"/>
              <a:t>) and</a:t>
            </a:r>
            <a:r>
              <a:rPr lang="en-US" sz="2000" i="1" dirty="0"/>
              <a:t> j</a:t>
            </a:r>
            <a:r>
              <a:rPr lang="en-US" sz="2000" dirty="0"/>
              <a:t> = (</a:t>
            </a:r>
            <a:r>
              <a:rPr lang="en-US" sz="2000" i="1" dirty="0"/>
              <a:t>x</a:t>
            </a:r>
            <a:r>
              <a:rPr lang="en-US" sz="2000" baseline="-25000" dirty="0"/>
              <a:t>j1</a:t>
            </a:r>
            <a:r>
              <a:rPr lang="en-US" sz="2000" dirty="0"/>
              <a:t>, </a:t>
            </a:r>
            <a:r>
              <a:rPr lang="en-US" sz="2000" i="1" dirty="0"/>
              <a:t>x</a:t>
            </a:r>
            <a:r>
              <a:rPr lang="en-US" sz="2000" baseline="-25000" dirty="0"/>
              <a:t>j2</a:t>
            </a:r>
            <a:r>
              <a:rPr lang="en-US" sz="2000" dirty="0"/>
              <a:t>, …, </a:t>
            </a:r>
            <a:r>
              <a:rPr lang="en-US" sz="2000" i="1" dirty="0" err="1"/>
              <a:t>x</a:t>
            </a:r>
            <a:r>
              <a:rPr lang="en-US" sz="2000" baseline="-25000" dirty="0" err="1"/>
              <a:t>jp</a:t>
            </a:r>
            <a:r>
              <a:rPr lang="en-US" sz="2000" dirty="0"/>
              <a:t>) are two </a:t>
            </a:r>
            <a:r>
              <a:rPr lang="en-US" sz="2000" i="1" dirty="0"/>
              <a:t>p</a:t>
            </a:r>
            <a:r>
              <a:rPr lang="en-US" sz="2000" dirty="0"/>
              <a:t>-dimensional data instances, and </a:t>
            </a:r>
            <a:r>
              <a:rPr lang="en-US" sz="2000" i="1" dirty="0"/>
              <a:t>q</a:t>
            </a:r>
            <a:r>
              <a:rPr lang="en-US" sz="2000" dirty="0"/>
              <a:t> is a positive integer</a:t>
            </a:r>
          </a:p>
          <a:p>
            <a:pPr eaLnBrk="1" hangingPunct="1">
              <a:lnSpc>
                <a:spcPct val="120000"/>
              </a:lnSpc>
            </a:pPr>
            <a:r>
              <a:rPr lang="en-US" sz="2400" dirty="0"/>
              <a:t>If </a:t>
            </a:r>
            <a:r>
              <a:rPr lang="en-US" sz="2400" i="1" dirty="0"/>
              <a:t>q</a:t>
            </a:r>
            <a:r>
              <a:rPr lang="en-US" sz="2400" dirty="0"/>
              <a:t> = </a:t>
            </a:r>
            <a:r>
              <a:rPr lang="en-US" sz="2400" i="1" dirty="0"/>
              <a:t>1</a:t>
            </a:r>
            <a:r>
              <a:rPr lang="en-US" sz="2400" dirty="0"/>
              <a:t>, </a:t>
            </a:r>
            <a:r>
              <a:rPr lang="en-US" sz="2400" i="1" dirty="0"/>
              <a:t>d</a:t>
            </a:r>
            <a:r>
              <a:rPr lang="en-US" sz="2400" dirty="0"/>
              <a:t> is Manhattan distance</a:t>
            </a:r>
            <a:endParaRPr lang="en-US" sz="2400" i="1" dirty="0"/>
          </a:p>
          <a:p>
            <a:pPr lvl="1" eaLnBrk="1" hangingPunct="1">
              <a:lnSpc>
                <a:spcPct val="120000"/>
              </a:lnSpc>
            </a:pPr>
            <a:r>
              <a:rPr lang="en-US" sz="2000" dirty="0"/>
              <a:t>Taking the absolute value of the differences between attribute values</a:t>
            </a:r>
          </a:p>
        </p:txBody>
      </p:sp>
      <p:graphicFrame>
        <p:nvGraphicFramePr>
          <p:cNvPr id="26626" name="Object 4"/>
          <p:cNvGraphicFramePr>
            <a:graphicFrameLocks noChangeAspect="1"/>
          </p:cNvGraphicFramePr>
          <p:nvPr>
            <p:extLst>
              <p:ext uri="{D42A27DB-BD31-4B8C-83A1-F6EECF244321}">
                <p14:modId xmlns:p14="http://schemas.microsoft.com/office/powerpoint/2010/main" val="3605024546"/>
              </p:ext>
            </p:extLst>
          </p:nvPr>
        </p:nvGraphicFramePr>
        <p:xfrm>
          <a:off x="1981200" y="2923186"/>
          <a:ext cx="4876800" cy="561788"/>
        </p:xfrm>
        <a:graphic>
          <a:graphicData uri="http://schemas.openxmlformats.org/presentationml/2006/ole">
            <mc:AlternateContent xmlns:mc="http://schemas.openxmlformats.org/markup-compatibility/2006">
              <mc:Choice xmlns:v="urn:schemas-microsoft-com:vml" Requires="v">
                <p:oleObj spid="_x0000_s4103" name="Equation" r:id="rId4" imgW="5181480" imgH="596880" progId="Equation.3">
                  <p:embed/>
                </p:oleObj>
              </mc:Choice>
              <mc:Fallback>
                <p:oleObj name="Equation" r:id="rId4" imgW="5181480" imgH="596880" progId="Equation.3">
                  <p:embed/>
                  <p:pic>
                    <p:nvPicPr>
                      <p:cNvPr id="2662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2923186"/>
                        <a:ext cx="4876800" cy="5617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6627" name="Object 5"/>
          <p:cNvGraphicFramePr>
            <a:graphicFrameLocks noChangeAspect="1"/>
          </p:cNvGraphicFramePr>
          <p:nvPr>
            <p:extLst>
              <p:ext uri="{D42A27DB-BD31-4B8C-83A1-F6EECF244321}">
                <p14:modId xmlns:p14="http://schemas.microsoft.com/office/powerpoint/2010/main" val="1715803735"/>
              </p:ext>
            </p:extLst>
          </p:nvPr>
        </p:nvGraphicFramePr>
        <p:xfrm>
          <a:off x="2159000" y="5930900"/>
          <a:ext cx="4521200" cy="546100"/>
        </p:xfrm>
        <a:graphic>
          <a:graphicData uri="http://schemas.openxmlformats.org/presentationml/2006/ole">
            <mc:AlternateContent xmlns:mc="http://schemas.openxmlformats.org/markup-compatibility/2006">
              <mc:Choice xmlns:v="urn:schemas-microsoft-com:vml" Requires="v">
                <p:oleObj spid="_x0000_s4104" name="Equation" r:id="rId6" imgW="4292280" imgH="431640" progId="Equation.3">
                  <p:embed/>
                </p:oleObj>
              </mc:Choice>
              <mc:Fallback>
                <p:oleObj name="Equation" r:id="rId6" imgW="4292280" imgH="431640" progId="Equation.3">
                  <p:embed/>
                  <p:pic>
                    <p:nvPicPr>
                      <p:cNvPr id="2662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9000" y="5930900"/>
                        <a:ext cx="4521200" cy="5461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95386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Manhattan Distance</a:t>
            </a:r>
          </a:p>
        </p:txBody>
      </p:sp>
      <p:sp>
        <p:nvSpPr>
          <p:cNvPr id="3" name="Slide Number Placeholder 2"/>
          <p:cNvSpPr>
            <a:spLocks noGrp="1"/>
          </p:cNvSpPr>
          <p:nvPr>
            <p:ph type="sldNum" sz="quarter" idx="12"/>
          </p:nvPr>
        </p:nvSpPr>
        <p:spPr/>
        <p:txBody>
          <a:bodyPr/>
          <a:lstStyle/>
          <a:p>
            <a:fld id="{ED3FE598-0951-4508-AD5C-FABBD4C6F8A4}" type="slidenum">
              <a:rPr lang="en-US" smtClean="0"/>
              <a:pPr/>
              <a:t>24</a:t>
            </a:fld>
            <a:endParaRPr lang="en-US"/>
          </a:p>
        </p:txBody>
      </p:sp>
      <p:pic>
        <p:nvPicPr>
          <p:cNvPr id="4" name="Picture 3"/>
          <p:cNvPicPr>
            <a:picLocks noChangeAspect="1"/>
          </p:cNvPicPr>
          <p:nvPr/>
        </p:nvPicPr>
        <p:blipFill>
          <a:blip r:embed="rId2"/>
          <a:stretch>
            <a:fillRect/>
          </a:stretch>
        </p:blipFill>
        <p:spPr>
          <a:xfrm>
            <a:off x="1524000" y="1600200"/>
            <a:ext cx="4475231" cy="4121258"/>
          </a:xfrm>
          <a:prstGeom prst="rect">
            <a:avLst/>
          </a:prstGeom>
        </p:spPr>
      </p:pic>
      <p:sp>
        <p:nvSpPr>
          <p:cNvPr id="5" name="Rectangle 4"/>
          <p:cNvSpPr/>
          <p:nvPr/>
        </p:nvSpPr>
        <p:spPr>
          <a:xfrm>
            <a:off x="457200" y="5791200"/>
            <a:ext cx="8534400" cy="830997"/>
          </a:xfrm>
          <a:prstGeom prst="rect">
            <a:avLst/>
          </a:prstGeom>
        </p:spPr>
        <p:txBody>
          <a:bodyPr wrap="square">
            <a:spAutoFit/>
          </a:bodyPr>
          <a:lstStyle/>
          <a:p>
            <a:r>
              <a:rPr lang="en-US" dirty="0"/>
              <a:t>https://</a:t>
            </a:r>
            <a:r>
              <a:rPr lang="en-US" dirty="0" err="1"/>
              <a:t>upload.wikimedia.org</a:t>
            </a:r>
            <a:r>
              <a:rPr lang="en-US" dirty="0"/>
              <a:t>/</a:t>
            </a:r>
            <a:r>
              <a:rPr lang="en-US" dirty="0" err="1"/>
              <a:t>wikipedia</a:t>
            </a:r>
            <a:r>
              <a:rPr lang="en-US" dirty="0"/>
              <a:t>/commons/d/de/</a:t>
            </a:r>
            <a:r>
              <a:rPr lang="en-US" dirty="0" err="1"/>
              <a:t>Manhattan_distance_bgiu.png</a:t>
            </a:r>
            <a:endParaRPr lang="en-US" dirty="0"/>
          </a:p>
        </p:txBody>
      </p:sp>
    </p:spTree>
    <p:extLst>
      <p:ext uri="{BB962C8B-B14F-4D97-AF65-F5344CB8AC3E}">
        <p14:creationId xmlns:p14="http://schemas.microsoft.com/office/powerpoint/2010/main" val="3695500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Euclidean distance</a:t>
            </a:r>
          </a:p>
        </p:txBody>
      </p:sp>
      <p:sp>
        <p:nvSpPr>
          <p:cNvPr id="3" name="Content Placeholder 2"/>
          <p:cNvSpPr>
            <a:spLocks noGrp="1"/>
          </p:cNvSpPr>
          <p:nvPr>
            <p:ph idx="1"/>
          </p:nvPr>
        </p:nvSpPr>
        <p:spPr/>
        <p:txBody>
          <a:bodyPr/>
          <a:lstStyle/>
          <a:p>
            <a:r>
              <a:rPr lang="en-US" dirty="0"/>
              <a:t>When  </a:t>
            </a:r>
            <a:r>
              <a:rPr lang="en-US" i="1" dirty="0"/>
              <a:t>q</a:t>
            </a:r>
            <a:r>
              <a:rPr lang="en-US" dirty="0"/>
              <a:t> = </a:t>
            </a:r>
            <a:r>
              <a:rPr lang="en-US" i="1" dirty="0"/>
              <a:t>2</a:t>
            </a:r>
            <a:r>
              <a:rPr lang="en-US" dirty="0"/>
              <a:t>,</a:t>
            </a:r>
            <a:r>
              <a:rPr lang="en-US" i="1" dirty="0"/>
              <a:t> d </a:t>
            </a:r>
            <a:r>
              <a:rPr lang="en-US" dirty="0"/>
              <a:t>is Euclidean distance:</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AB27C7FC-5F5C-4993-AA9B-AD2357CBACEF}" type="slidenum">
              <a:rPr lang="en-US" smtClean="0"/>
              <a:pPr/>
              <a:t>25</a:t>
            </a:fld>
            <a:endParaRPr lang="en-US"/>
          </a:p>
        </p:txBody>
      </p:sp>
      <p:graphicFrame>
        <p:nvGraphicFramePr>
          <p:cNvPr id="79874" name="Object 4"/>
          <p:cNvGraphicFramePr>
            <a:graphicFrameLocks noChangeAspect="1"/>
          </p:cNvGraphicFramePr>
          <p:nvPr/>
        </p:nvGraphicFramePr>
        <p:xfrm>
          <a:off x="1752600" y="2209800"/>
          <a:ext cx="5170488" cy="582613"/>
        </p:xfrm>
        <a:graphic>
          <a:graphicData uri="http://schemas.openxmlformats.org/presentationml/2006/ole">
            <mc:AlternateContent xmlns:mc="http://schemas.openxmlformats.org/markup-compatibility/2006">
              <mc:Choice xmlns:v="urn:schemas-microsoft-com:vml" Requires="v">
                <p:oleObj spid="_x0000_s5127" name="Equation" r:id="rId4" imgW="5168880" imgH="583920" progId="Equation.3">
                  <p:embed/>
                </p:oleObj>
              </mc:Choice>
              <mc:Fallback>
                <p:oleObj name="Equation" r:id="rId4" imgW="5168880" imgH="583920" progId="Equation.3">
                  <p:embed/>
                  <p:pic>
                    <p:nvPicPr>
                      <p:cNvPr id="7987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2209800"/>
                        <a:ext cx="5170488" cy="5826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4" name="TextBox 13"/>
          <p:cNvSpPr txBox="1"/>
          <p:nvPr/>
        </p:nvSpPr>
        <p:spPr>
          <a:xfrm>
            <a:off x="3429000" y="5715000"/>
            <a:ext cx="609600" cy="369332"/>
          </a:xfrm>
          <a:prstGeom prst="rect">
            <a:avLst/>
          </a:prstGeom>
          <a:noFill/>
        </p:spPr>
        <p:txBody>
          <a:bodyPr wrap="square" rtlCol="0">
            <a:spAutoFit/>
          </a:bodyPr>
          <a:lstStyle/>
          <a:p>
            <a:r>
              <a:rPr lang="en-US" dirty="0">
                <a:solidFill>
                  <a:schemeClr val="bg1"/>
                </a:solidFill>
              </a:rPr>
              <a:t>b</a:t>
            </a:r>
          </a:p>
        </p:txBody>
      </p:sp>
      <p:graphicFrame>
        <p:nvGraphicFramePr>
          <p:cNvPr id="16" name="Object 15"/>
          <p:cNvGraphicFramePr>
            <a:graphicFrameLocks noChangeAspect="1"/>
          </p:cNvGraphicFramePr>
          <p:nvPr/>
        </p:nvGraphicFramePr>
        <p:xfrm>
          <a:off x="5980113" y="3962400"/>
          <a:ext cx="2724150" cy="990600"/>
        </p:xfrm>
        <a:graphic>
          <a:graphicData uri="http://schemas.openxmlformats.org/presentationml/2006/ole">
            <mc:AlternateContent xmlns:mc="http://schemas.openxmlformats.org/markup-compatibility/2006">
              <mc:Choice xmlns:v="urn:schemas-microsoft-com:vml" Requires="v">
                <p:oleObj spid="_x0000_s5128" name="Equation" r:id="rId6" imgW="1396800" imgH="507960" progId="Equation.3">
                  <p:embed/>
                </p:oleObj>
              </mc:Choice>
              <mc:Fallback>
                <p:oleObj name="Equation" r:id="rId6" imgW="1396800" imgH="507960" progId="Equation.3">
                  <p:embed/>
                  <p:pic>
                    <p:nvPicPr>
                      <p:cNvPr id="16" name="Object 15"/>
                      <p:cNvPicPr>
                        <a:picLocks noChangeAspect="1" noChangeArrowheads="1"/>
                      </p:cNvPicPr>
                      <p:nvPr/>
                    </p:nvPicPr>
                    <p:blipFill>
                      <a:blip r:embed="rId7"/>
                      <a:srcRect/>
                      <a:stretch>
                        <a:fillRect/>
                      </a:stretch>
                    </p:blipFill>
                    <p:spPr bwMode="auto">
                      <a:xfrm>
                        <a:off x="5980113" y="3962400"/>
                        <a:ext cx="2724150" cy="990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9" name="Group 8"/>
          <p:cNvGrpSpPr/>
          <p:nvPr/>
        </p:nvGrpSpPr>
        <p:grpSpPr>
          <a:xfrm>
            <a:off x="1371600" y="2895600"/>
            <a:ext cx="4495800" cy="2960132"/>
            <a:chOff x="1371600" y="2895600"/>
            <a:chExt cx="4495800" cy="2960132"/>
          </a:xfrm>
        </p:grpSpPr>
        <p:cxnSp>
          <p:nvCxnSpPr>
            <p:cNvPr id="8" name="Straight Connector 7"/>
            <p:cNvCxnSpPr/>
            <p:nvPr/>
          </p:nvCxnSpPr>
          <p:spPr bwMode="auto">
            <a:xfrm>
              <a:off x="1828800" y="5638800"/>
              <a:ext cx="3352800" cy="0"/>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10" name="Straight Connector 9"/>
            <p:cNvCxnSpPr/>
            <p:nvPr/>
          </p:nvCxnSpPr>
          <p:spPr bwMode="auto">
            <a:xfrm flipV="1">
              <a:off x="5181600" y="3276600"/>
              <a:ext cx="0" cy="2362200"/>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12" name="Straight Connector 11"/>
            <p:cNvCxnSpPr/>
            <p:nvPr/>
          </p:nvCxnSpPr>
          <p:spPr bwMode="auto">
            <a:xfrm flipH="1">
              <a:off x="1828800" y="3276600"/>
              <a:ext cx="3352800" cy="2362200"/>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13" name="TextBox 12"/>
            <p:cNvSpPr txBox="1"/>
            <p:nvPr/>
          </p:nvSpPr>
          <p:spPr>
            <a:xfrm>
              <a:off x="5257800" y="4114800"/>
              <a:ext cx="609600" cy="369332"/>
            </a:xfrm>
            <a:prstGeom prst="rect">
              <a:avLst/>
            </a:prstGeom>
            <a:noFill/>
            <a:ln>
              <a:solidFill>
                <a:schemeClr val="bg1"/>
              </a:solidFill>
            </a:ln>
          </p:spPr>
          <p:txBody>
            <a:bodyPr wrap="square" rtlCol="0">
              <a:spAutoFit/>
            </a:bodyPr>
            <a:lstStyle/>
            <a:p>
              <a:r>
                <a:rPr lang="en-US" dirty="0">
                  <a:solidFill>
                    <a:schemeClr val="bg1"/>
                  </a:solidFill>
                </a:rPr>
                <a:t>a</a:t>
              </a:r>
            </a:p>
          </p:txBody>
        </p:sp>
        <p:sp>
          <p:nvSpPr>
            <p:cNvPr id="15" name="TextBox 14"/>
            <p:cNvSpPr txBox="1"/>
            <p:nvPr/>
          </p:nvSpPr>
          <p:spPr>
            <a:xfrm>
              <a:off x="2971800" y="3962400"/>
              <a:ext cx="609600" cy="369332"/>
            </a:xfrm>
            <a:prstGeom prst="rect">
              <a:avLst/>
            </a:prstGeom>
            <a:noFill/>
            <a:ln>
              <a:solidFill>
                <a:schemeClr val="bg1"/>
              </a:solidFill>
            </a:ln>
          </p:spPr>
          <p:txBody>
            <a:bodyPr wrap="square" rtlCol="0">
              <a:spAutoFit/>
            </a:bodyPr>
            <a:lstStyle/>
            <a:p>
              <a:r>
                <a:rPr lang="en-US" dirty="0">
                  <a:solidFill>
                    <a:schemeClr val="bg1"/>
                  </a:solidFill>
                </a:rPr>
                <a:t>c</a:t>
              </a:r>
            </a:p>
          </p:txBody>
        </p:sp>
        <p:sp>
          <p:nvSpPr>
            <p:cNvPr id="5" name="TextBox 4"/>
            <p:cNvSpPr txBox="1"/>
            <p:nvPr/>
          </p:nvSpPr>
          <p:spPr>
            <a:xfrm>
              <a:off x="1371600" y="5486400"/>
              <a:ext cx="533400" cy="369332"/>
            </a:xfrm>
            <a:prstGeom prst="rect">
              <a:avLst/>
            </a:prstGeom>
            <a:noFill/>
            <a:ln>
              <a:solidFill>
                <a:schemeClr val="bg1"/>
              </a:solidFill>
            </a:ln>
          </p:spPr>
          <p:txBody>
            <a:bodyPr wrap="square" rtlCol="0">
              <a:spAutoFit/>
            </a:bodyPr>
            <a:lstStyle/>
            <a:p>
              <a:r>
                <a:rPr lang="en-US" i="1" dirty="0" err="1">
                  <a:solidFill>
                    <a:schemeClr val="bg1"/>
                  </a:solidFill>
                </a:rPr>
                <a:t>i</a:t>
              </a:r>
              <a:endParaRPr lang="en-US" i="1" dirty="0">
                <a:solidFill>
                  <a:schemeClr val="bg1"/>
                </a:solidFill>
              </a:endParaRPr>
            </a:p>
          </p:txBody>
        </p:sp>
        <p:sp>
          <p:nvSpPr>
            <p:cNvPr id="6" name="TextBox 5"/>
            <p:cNvSpPr txBox="1"/>
            <p:nvPr/>
          </p:nvSpPr>
          <p:spPr>
            <a:xfrm>
              <a:off x="5257800" y="2895600"/>
              <a:ext cx="533400" cy="369332"/>
            </a:xfrm>
            <a:prstGeom prst="rect">
              <a:avLst/>
            </a:prstGeom>
            <a:noFill/>
            <a:ln>
              <a:solidFill>
                <a:schemeClr val="bg1"/>
              </a:solidFill>
            </a:ln>
          </p:spPr>
          <p:txBody>
            <a:bodyPr wrap="square" rtlCol="0">
              <a:spAutoFit/>
            </a:bodyPr>
            <a:lstStyle/>
            <a:p>
              <a:r>
                <a:rPr lang="en-US" i="1" dirty="0">
                  <a:solidFill>
                    <a:schemeClr val="bg1"/>
                  </a:solidFill>
                </a:rPr>
                <a:t>j</a:t>
              </a:r>
            </a:p>
          </p:txBody>
        </p:sp>
        <p:sp>
          <p:nvSpPr>
            <p:cNvPr id="7" name="Oval 6"/>
            <p:cNvSpPr/>
            <p:nvPr/>
          </p:nvSpPr>
          <p:spPr bwMode="auto">
            <a:xfrm>
              <a:off x="5105400" y="3200400"/>
              <a:ext cx="152400" cy="152400"/>
            </a:xfrm>
            <a:prstGeom prst="ellipse">
              <a:avLst/>
            </a:prstGeom>
            <a:solidFill>
              <a:schemeClr val="accent1"/>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7" name="Oval 16"/>
            <p:cNvSpPr/>
            <p:nvPr/>
          </p:nvSpPr>
          <p:spPr bwMode="auto">
            <a:xfrm>
              <a:off x="1752600" y="5562600"/>
              <a:ext cx="152400" cy="152400"/>
            </a:xfrm>
            <a:prstGeom prst="ellipse">
              <a:avLst/>
            </a:prstGeom>
            <a:solidFill>
              <a:schemeClr val="accent1"/>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p:txBody>
        </p:sp>
      </p:grpSp>
    </p:spTree>
    <p:extLst>
      <p:ext uri="{BB962C8B-B14F-4D97-AF65-F5344CB8AC3E}">
        <p14:creationId xmlns:p14="http://schemas.microsoft.com/office/powerpoint/2010/main" val="3527486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5"/>
          <p:cNvSpPr>
            <a:spLocks noGrp="1"/>
          </p:cNvSpPr>
          <p:nvPr>
            <p:ph type="sldNum" sz="quarter" idx="12"/>
          </p:nvPr>
        </p:nvSpPr>
        <p:spPr>
          <a:noFill/>
        </p:spPr>
        <p:txBody>
          <a:bodyPr/>
          <a:lstStyle/>
          <a:p>
            <a:fld id="{03511A0E-9847-4396-9806-C3606FECB1F6}" type="slidenum">
              <a:rPr lang="en-US"/>
              <a:pPr/>
              <a:t>26</a:t>
            </a:fld>
            <a:endParaRPr lang="en-US"/>
          </a:p>
        </p:txBody>
      </p:sp>
      <p:sp>
        <p:nvSpPr>
          <p:cNvPr id="27652" name="Rectangle 2"/>
          <p:cNvSpPr>
            <a:spLocks noGrp="1" noChangeArrowheads="1"/>
          </p:cNvSpPr>
          <p:nvPr>
            <p:ph type="title"/>
          </p:nvPr>
        </p:nvSpPr>
        <p:spPr>
          <a:xfrm>
            <a:off x="457200" y="381000"/>
            <a:ext cx="7391400" cy="838200"/>
          </a:xfrm>
        </p:spPr>
        <p:txBody>
          <a:bodyPr/>
          <a:lstStyle/>
          <a:p>
            <a:pPr eaLnBrk="1" hangingPunct="1"/>
            <a:r>
              <a:rPr lang="en-US" sz="3200" dirty="0"/>
              <a:t>Properties of distance measure</a:t>
            </a:r>
            <a:endParaRPr lang="en-US" dirty="0"/>
          </a:p>
        </p:txBody>
      </p:sp>
      <p:sp>
        <p:nvSpPr>
          <p:cNvPr id="27653" name="Rectangle 3"/>
          <p:cNvSpPr>
            <a:spLocks noGrp="1" noChangeArrowheads="1"/>
          </p:cNvSpPr>
          <p:nvPr>
            <p:ph type="body" idx="1"/>
          </p:nvPr>
        </p:nvSpPr>
        <p:spPr>
          <a:xfrm>
            <a:off x="685800" y="1600200"/>
            <a:ext cx="8229600" cy="2971800"/>
          </a:xfrm>
        </p:spPr>
        <p:txBody>
          <a:bodyPr>
            <a:normAutofit fontScale="92500" lnSpcReduction="10000"/>
          </a:bodyPr>
          <a:lstStyle/>
          <a:p>
            <a:pPr eaLnBrk="1" hangingPunct="1">
              <a:lnSpc>
                <a:spcPct val="110000"/>
              </a:lnSpc>
            </a:pPr>
            <a:r>
              <a:rPr lang="en-US" dirty="0"/>
              <a:t>A distance measure should satisfy the following requirements:</a:t>
            </a:r>
          </a:p>
          <a:p>
            <a:pPr lvl="1" eaLnBrk="1" hangingPunct="1">
              <a:lnSpc>
                <a:spcPct val="110000"/>
              </a:lnSpc>
            </a:pPr>
            <a:r>
              <a:rPr lang="en-US" sz="2400" i="1" dirty="0"/>
              <a:t>d(</a:t>
            </a:r>
            <a:r>
              <a:rPr lang="en-US" sz="2400" i="1" dirty="0" err="1"/>
              <a:t>i,j</a:t>
            </a:r>
            <a:r>
              <a:rPr lang="en-US" sz="2400" i="1" dirty="0"/>
              <a:t>)</a:t>
            </a:r>
            <a:r>
              <a:rPr lang="en-US" sz="2400" dirty="0"/>
              <a:t> </a:t>
            </a:r>
            <a:r>
              <a:rPr lang="en-US" sz="2400" dirty="0">
                <a:sym typeface="Symbol" charset="2"/>
              </a:rPr>
              <a:t> 0 (non-negative value)</a:t>
            </a:r>
            <a:endParaRPr lang="en-US" sz="2400" dirty="0"/>
          </a:p>
          <a:p>
            <a:pPr lvl="1" eaLnBrk="1" hangingPunct="1">
              <a:lnSpc>
                <a:spcPct val="110000"/>
              </a:lnSpc>
            </a:pPr>
            <a:r>
              <a:rPr lang="en-US" sz="2400" i="1" dirty="0"/>
              <a:t>d(</a:t>
            </a:r>
            <a:r>
              <a:rPr lang="en-US" sz="2400" i="1" dirty="0" err="1"/>
              <a:t>i,i</a:t>
            </a:r>
            <a:r>
              <a:rPr lang="en-US" sz="2400" i="1" dirty="0"/>
              <a:t>)</a:t>
            </a:r>
            <a:r>
              <a:rPr lang="en-US" sz="2400" dirty="0"/>
              <a:t> </a:t>
            </a:r>
            <a:r>
              <a:rPr lang="en-US" sz="2400" dirty="0">
                <a:sym typeface="Symbol" charset="2"/>
              </a:rPr>
              <a:t>= 0 (zero distance to itself)</a:t>
            </a:r>
            <a:endParaRPr lang="en-US" sz="2400" dirty="0"/>
          </a:p>
          <a:p>
            <a:pPr lvl="1" eaLnBrk="1" hangingPunct="1">
              <a:lnSpc>
                <a:spcPct val="110000"/>
              </a:lnSpc>
            </a:pPr>
            <a:r>
              <a:rPr lang="en-US" sz="2400" i="1" dirty="0"/>
              <a:t>d(</a:t>
            </a:r>
            <a:r>
              <a:rPr lang="en-US" sz="2400" i="1" dirty="0" err="1"/>
              <a:t>i,j</a:t>
            </a:r>
            <a:r>
              <a:rPr lang="en-US" sz="2400" i="1" dirty="0"/>
              <a:t>)</a:t>
            </a:r>
            <a:r>
              <a:rPr lang="en-US" sz="2400" dirty="0"/>
              <a:t> </a:t>
            </a:r>
            <a:r>
              <a:rPr lang="en-US" sz="2400" dirty="0">
                <a:sym typeface="Symbol" charset="2"/>
              </a:rPr>
              <a:t>= </a:t>
            </a:r>
            <a:r>
              <a:rPr lang="en-US" sz="2400" i="1" dirty="0">
                <a:sym typeface="Symbol" charset="2"/>
              </a:rPr>
              <a:t>d</a:t>
            </a:r>
            <a:r>
              <a:rPr lang="en-US" sz="2400" i="1" dirty="0"/>
              <a:t>(</a:t>
            </a:r>
            <a:r>
              <a:rPr lang="en-US" sz="2400" i="1" dirty="0" err="1"/>
              <a:t>j,i</a:t>
            </a:r>
            <a:r>
              <a:rPr lang="en-US" sz="2400" i="1" dirty="0"/>
              <a:t>) </a:t>
            </a:r>
            <a:r>
              <a:rPr lang="en-US" sz="2400" dirty="0"/>
              <a:t>(symmetric measure)</a:t>
            </a:r>
          </a:p>
          <a:p>
            <a:pPr lvl="1" eaLnBrk="1" hangingPunct="1">
              <a:lnSpc>
                <a:spcPct val="110000"/>
              </a:lnSpc>
            </a:pPr>
            <a:r>
              <a:rPr lang="en-US" sz="2400" i="1" dirty="0"/>
              <a:t>d(</a:t>
            </a:r>
            <a:r>
              <a:rPr lang="en-US" sz="2400" i="1" dirty="0" err="1"/>
              <a:t>i,j</a:t>
            </a:r>
            <a:r>
              <a:rPr lang="en-US" sz="2400" i="1" dirty="0"/>
              <a:t>)</a:t>
            </a:r>
            <a:r>
              <a:rPr lang="en-US" sz="2400" dirty="0"/>
              <a:t> </a:t>
            </a:r>
            <a:r>
              <a:rPr lang="en-US" sz="2400" dirty="0">
                <a:sym typeface="Symbol" charset="2"/>
              </a:rPr>
              <a:t> </a:t>
            </a:r>
            <a:r>
              <a:rPr lang="en-US" sz="2400" i="1" dirty="0"/>
              <a:t>d(</a:t>
            </a:r>
            <a:r>
              <a:rPr lang="en-US" sz="2400" i="1" dirty="0" err="1"/>
              <a:t>i,k</a:t>
            </a:r>
            <a:r>
              <a:rPr lang="en-US" sz="2400" i="1" dirty="0"/>
              <a:t>)</a:t>
            </a:r>
            <a:r>
              <a:rPr lang="en-US" sz="2400" dirty="0"/>
              <a:t> </a:t>
            </a:r>
            <a:r>
              <a:rPr lang="en-US" sz="2400" dirty="0">
                <a:sym typeface="Symbol" charset="2"/>
              </a:rPr>
              <a:t>+ </a:t>
            </a:r>
            <a:r>
              <a:rPr lang="en-US" sz="2400" i="1" dirty="0"/>
              <a:t>d(</a:t>
            </a:r>
            <a:r>
              <a:rPr lang="en-US" sz="2400" i="1" dirty="0" err="1"/>
              <a:t>k,j</a:t>
            </a:r>
            <a:r>
              <a:rPr lang="en-US" sz="2400" i="1" dirty="0"/>
              <a:t>) </a:t>
            </a:r>
            <a:r>
              <a:rPr lang="en-US" sz="2400" dirty="0"/>
              <a:t>(shortest distance between two points) -&gt; triangle inequality</a:t>
            </a:r>
            <a:endParaRPr lang="en-US" sz="2400" dirty="0">
              <a:sym typeface="Symbol" charset="2"/>
            </a:endParaRPr>
          </a:p>
          <a:p>
            <a:pPr eaLnBrk="1" hangingPunct="1">
              <a:lnSpc>
                <a:spcPct val="110000"/>
              </a:lnSpc>
            </a:pPr>
            <a:endParaRPr lang="en-US" dirty="0"/>
          </a:p>
        </p:txBody>
      </p:sp>
    </p:spTree>
    <p:extLst>
      <p:ext uri="{BB962C8B-B14F-4D97-AF65-F5344CB8AC3E}">
        <p14:creationId xmlns:p14="http://schemas.microsoft.com/office/powerpoint/2010/main" val="3449760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Slide Number Placeholder 5"/>
          <p:cNvSpPr>
            <a:spLocks noGrp="1"/>
          </p:cNvSpPr>
          <p:nvPr>
            <p:ph type="sldNum" sz="quarter" idx="12"/>
          </p:nvPr>
        </p:nvSpPr>
        <p:spPr>
          <a:noFill/>
        </p:spPr>
        <p:txBody>
          <a:bodyPr/>
          <a:lstStyle/>
          <a:p>
            <a:fld id="{D4394CE4-F53A-4826-B7D3-0D73074C02B5}" type="slidenum">
              <a:rPr lang="en-US"/>
              <a:pPr/>
              <a:t>27</a:t>
            </a:fld>
            <a:endParaRPr lang="en-US"/>
          </a:p>
        </p:txBody>
      </p:sp>
      <p:sp>
        <p:nvSpPr>
          <p:cNvPr id="30724" name="Rectangle 2"/>
          <p:cNvSpPr>
            <a:spLocks noGrp="1" noChangeArrowheads="1"/>
          </p:cNvSpPr>
          <p:nvPr>
            <p:ph type="title"/>
          </p:nvPr>
        </p:nvSpPr>
        <p:spPr>
          <a:xfrm>
            <a:off x="838200" y="304800"/>
            <a:ext cx="7297738" cy="782638"/>
          </a:xfrm>
          <a:noFill/>
        </p:spPr>
        <p:txBody>
          <a:bodyPr lIns="92075" tIns="46038" rIns="92075" bIns="46038"/>
          <a:lstStyle/>
          <a:p>
            <a:pPr eaLnBrk="1" hangingPunct="1"/>
            <a:r>
              <a:rPr lang="en-US" sz="3200" dirty="0"/>
              <a:t>Distance between nominal values</a:t>
            </a:r>
          </a:p>
        </p:txBody>
      </p:sp>
      <p:sp>
        <p:nvSpPr>
          <p:cNvPr id="30725" name="Rectangle 3"/>
          <p:cNvSpPr>
            <a:spLocks noGrp="1" noChangeArrowheads="1"/>
          </p:cNvSpPr>
          <p:nvPr>
            <p:ph type="body" idx="1"/>
          </p:nvPr>
        </p:nvSpPr>
        <p:spPr>
          <a:xfrm>
            <a:off x="381000" y="1676400"/>
            <a:ext cx="8458200" cy="4419600"/>
          </a:xfrm>
          <a:noFill/>
        </p:spPr>
        <p:txBody>
          <a:bodyPr lIns="92075" tIns="46038" rIns="92075" bIns="46038"/>
          <a:lstStyle/>
          <a:p>
            <a:pPr eaLnBrk="1" hangingPunct="1">
              <a:lnSpc>
                <a:spcPct val="120000"/>
              </a:lnSpc>
            </a:pPr>
            <a:r>
              <a:rPr lang="en-US" dirty="0"/>
              <a:t>Example:  how similar are these two people?</a:t>
            </a:r>
            <a:br>
              <a:rPr lang="en-US" dirty="0"/>
            </a:br>
            <a:r>
              <a:rPr lang="en-US" dirty="0"/>
              <a:t>	</a:t>
            </a:r>
            <a:r>
              <a:rPr lang="en-US" b="1" i="1" dirty="0" err="1"/>
              <a:t>i</a:t>
            </a:r>
            <a:r>
              <a:rPr lang="en-US" dirty="0"/>
              <a:t> = (Refund = Yes, Married, Income = 120K)</a:t>
            </a:r>
            <a:br>
              <a:rPr lang="en-US" dirty="0"/>
            </a:br>
            <a:r>
              <a:rPr lang="en-US" dirty="0"/>
              <a:t> 	</a:t>
            </a:r>
            <a:r>
              <a:rPr lang="en-US" b="1" i="1" dirty="0"/>
              <a:t>j</a:t>
            </a:r>
            <a:r>
              <a:rPr lang="en-US" dirty="0"/>
              <a:t> = (Refund = No, Divorced, Income = 90K)</a:t>
            </a:r>
          </a:p>
          <a:p>
            <a:pPr eaLnBrk="1" hangingPunct="1">
              <a:lnSpc>
                <a:spcPct val="120000"/>
              </a:lnSpc>
            </a:pPr>
            <a:endParaRPr lang="en-US" dirty="0"/>
          </a:p>
        </p:txBody>
      </p:sp>
      <p:graphicFrame>
        <p:nvGraphicFramePr>
          <p:cNvPr id="5" name="Table 4"/>
          <p:cNvGraphicFramePr>
            <a:graphicFrameLocks noGrp="1"/>
          </p:cNvGraphicFramePr>
          <p:nvPr/>
        </p:nvGraphicFramePr>
        <p:xfrm>
          <a:off x="762000" y="3352800"/>
          <a:ext cx="7747001" cy="1381760"/>
        </p:xfrm>
        <a:graphic>
          <a:graphicData uri="http://schemas.openxmlformats.org/drawingml/2006/table">
            <a:tbl>
              <a:tblPr firstRow="1" bandRow="1">
                <a:tableStyleId>{5C22544A-7EE6-4342-B048-85BDC9FD1C3A}</a:tableStyleId>
              </a:tblPr>
              <a:tblGrid>
                <a:gridCol w="821651">
                  <a:extLst>
                    <a:ext uri="{9D8B030D-6E8A-4147-A177-3AD203B41FA5}">
                      <a16:colId xmlns:a16="http://schemas.microsoft.com/office/drawing/2014/main" val="20000"/>
                    </a:ext>
                  </a:extLst>
                </a:gridCol>
                <a:gridCol w="2308450">
                  <a:extLst>
                    <a:ext uri="{9D8B030D-6E8A-4147-A177-3AD203B41FA5}">
                      <a16:colId xmlns:a16="http://schemas.microsoft.com/office/drawing/2014/main" val="20001"/>
                    </a:ext>
                  </a:extLst>
                </a:gridCol>
                <a:gridCol w="3118299">
                  <a:extLst>
                    <a:ext uri="{9D8B030D-6E8A-4147-A177-3AD203B41FA5}">
                      <a16:colId xmlns:a16="http://schemas.microsoft.com/office/drawing/2014/main" val="20002"/>
                    </a:ext>
                  </a:extLst>
                </a:gridCol>
                <a:gridCol w="1498601">
                  <a:extLst>
                    <a:ext uri="{9D8B030D-6E8A-4147-A177-3AD203B41FA5}">
                      <a16:colId xmlns:a16="http://schemas.microsoft.com/office/drawing/2014/main" val="20003"/>
                    </a:ext>
                  </a:extLst>
                </a:gridCol>
              </a:tblGrid>
              <a:tr h="370840">
                <a:tc>
                  <a:txBody>
                    <a:bodyPr/>
                    <a:lstStyle/>
                    <a:p>
                      <a:r>
                        <a:rPr lang="en-US" dirty="0"/>
                        <a:t>Taxpayer</a:t>
                      </a:r>
                    </a:p>
                  </a:txBody>
                  <a:tcPr/>
                </a:tc>
                <a:tc>
                  <a:txBody>
                    <a:bodyPr/>
                    <a:lstStyle/>
                    <a:p>
                      <a:r>
                        <a:rPr lang="en-US" dirty="0"/>
                        <a:t>Refund</a:t>
                      </a:r>
                    </a:p>
                  </a:txBody>
                  <a:tcPr/>
                </a:tc>
                <a:tc>
                  <a:txBody>
                    <a:bodyPr/>
                    <a:lstStyle/>
                    <a:p>
                      <a:r>
                        <a:rPr lang="en-US" dirty="0"/>
                        <a:t>Marital</a:t>
                      </a:r>
                      <a:r>
                        <a:rPr lang="en-US" baseline="0" dirty="0"/>
                        <a:t> Status</a:t>
                      </a:r>
                      <a:endParaRPr lang="en-US" dirty="0"/>
                    </a:p>
                  </a:txBody>
                  <a:tcPr/>
                </a:tc>
                <a:tc>
                  <a:txBody>
                    <a:bodyPr/>
                    <a:lstStyle/>
                    <a:p>
                      <a:r>
                        <a:rPr lang="en-US" dirty="0"/>
                        <a:t>Income in thousands</a:t>
                      </a:r>
                    </a:p>
                  </a:txBody>
                  <a:tcPr/>
                </a:tc>
                <a:extLst>
                  <a:ext uri="{0D108BD9-81ED-4DB2-BD59-A6C34878D82A}">
                    <a16:rowId xmlns:a16="http://schemas.microsoft.com/office/drawing/2014/main" val="10000"/>
                  </a:ext>
                </a:extLst>
              </a:tr>
              <a:tr h="370840">
                <a:tc>
                  <a:txBody>
                    <a:bodyPr/>
                    <a:lstStyle/>
                    <a:p>
                      <a:r>
                        <a:rPr lang="en-US" i="1" dirty="0"/>
                        <a:t>i</a:t>
                      </a:r>
                    </a:p>
                  </a:txBody>
                  <a:tcPr/>
                </a:tc>
                <a:tc>
                  <a:txBody>
                    <a:bodyPr/>
                    <a:lstStyle/>
                    <a:p>
                      <a:r>
                        <a:rPr lang="en-US" dirty="0"/>
                        <a:t>Yes</a:t>
                      </a:r>
                    </a:p>
                  </a:txBody>
                  <a:tcPr/>
                </a:tc>
                <a:tc>
                  <a:txBody>
                    <a:bodyPr/>
                    <a:lstStyle/>
                    <a:p>
                      <a:r>
                        <a:rPr lang="en-US" dirty="0"/>
                        <a:t>Married</a:t>
                      </a:r>
                    </a:p>
                  </a:txBody>
                  <a:tcPr/>
                </a:tc>
                <a:tc>
                  <a:txBody>
                    <a:bodyPr/>
                    <a:lstStyle/>
                    <a:p>
                      <a:r>
                        <a:rPr lang="en-US" dirty="0"/>
                        <a:t>120</a:t>
                      </a:r>
                    </a:p>
                  </a:txBody>
                  <a:tcPr/>
                </a:tc>
                <a:extLst>
                  <a:ext uri="{0D108BD9-81ED-4DB2-BD59-A6C34878D82A}">
                    <a16:rowId xmlns:a16="http://schemas.microsoft.com/office/drawing/2014/main" val="10001"/>
                  </a:ext>
                </a:extLst>
              </a:tr>
              <a:tr h="370840">
                <a:tc>
                  <a:txBody>
                    <a:bodyPr/>
                    <a:lstStyle/>
                    <a:p>
                      <a:r>
                        <a:rPr lang="en-US" i="1" dirty="0"/>
                        <a:t>j</a:t>
                      </a:r>
                    </a:p>
                  </a:txBody>
                  <a:tcPr/>
                </a:tc>
                <a:tc>
                  <a:txBody>
                    <a:bodyPr/>
                    <a:lstStyle/>
                    <a:p>
                      <a:r>
                        <a:rPr lang="en-US" dirty="0"/>
                        <a:t>No</a:t>
                      </a:r>
                    </a:p>
                  </a:txBody>
                  <a:tcPr/>
                </a:tc>
                <a:tc>
                  <a:txBody>
                    <a:bodyPr/>
                    <a:lstStyle/>
                    <a:p>
                      <a:r>
                        <a:rPr lang="en-US" dirty="0"/>
                        <a:t>Divorced</a:t>
                      </a:r>
                    </a:p>
                  </a:txBody>
                  <a:tcPr/>
                </a:tc>
                <a:tc>
                  <a:txBody>
                    <a:bodyPr/>
                    <a:lstStyle/>
                    <a:p>
                      <a:r>
                        <a:rPr lang="en-US" dirty="0"/>
                        <a:t>90</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3611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1: simple matching</a:t>
            </a:r>
          </a:p>
        </p:txBody>
      </p:sp>
      <p:sp>
        <p:nvSpPr>
          <p:cNvPr id="3" name="Content Placeholder 2"/>
          <p:cNvSpPr>
            <a:spLocks noGrp="1"/>
          </p:cNvSpPr>
          <p:nvPr>
            <p:ph idx="1"/>
          </p:nvPr>
        </p:nvSpPr>
        <p:spPr>
          <a:xfrm>
            <a:off x="457200" y="3733800"/>
            <a:ext cx="7924800" cy="762000"/>
          </a:xfrm>
        </p:spPr>
        <p:txBody>
          <a:bodyPr/>
          <a:lstStyle/>
          <a:p>
            <a:pPr marL="457200" lvl="1" indent="0" eaLnBrk="1" hangingPunct="1">
              <a:lnSpc>
                <a:spcPct val="120000"/>
              </a:lnSpc>
              <a:buNone/>
            </a:pPr>
            <a:r>
              <a:rPr lang="en-US" sz="2400" i="1" dirty="0"/>
              <a:t>m</a:t>
            </a:r>
            <a:r>
              <a:rPr lang="en-US" sz="2400" dirty="0"/>
              <a:t>: # of matches,</a:t>
            </a:r>
            <a:r>
              <a:rPr lang="en-US" sz="2400" i="1" dirty="0"/>
              <a:t> p</a:t>
            </a:r>
            <a:r>
              <a:rPr lang="en-US" sz="2400" dirty="0"/>
              <a:t>: total # of nominal variables</a:t>
            </a:r>
            <a:endParaRPr lang="en-US" dirty="0"/>
          </a:p>
        </p:txBody>
      </p:sp>
      <p:sp>
        <p:nvSpPr>
          <p:cNvPr id="4" name="Slide Number Placeholder 3"/>
          <p:cNvSpPr>
            <a:spLocks noGrp="1"/>
          </p:cNvSpPr>
          <p:nvPr>
            <p:ph type="sldNum" sz="quarter" idx="12"/>
          </p:nvPr>
        </p:nvSpPr>
        <p:spPr/>
        <p:txBody>
          <a:bodyPr/>
          <a:lstStyle/>
          <a:p>
            <a:fld id="{8EEF13A5-DCCF-4313-A855-97D14635AE6E}" type="slidenum">
              <a:rPr lang="en-US" smtClean="0"/>
              <a:pPr/>
              <a:t>28</a:t>
            </a:fld>
            <a:endParaRPr lang="en-US"/>
          </a:p>
        </p:txBody>
      </p:sp>
      <p:graphicFrame>
        <p:nvGraphicFramePr>
          <p:cNvPr id="5" name="Object 4"/>
          <p:cNvGraphicFramePr>
            <a:graphicFrameLocks noChangeAspect="1"/>
          </p:cNvGraphicFramePr>
          <p:nvPr/>
        </p:nvGraphicFramePr>
        <p:xfrm>
          <a:off x="2362200" y="4800600"/>
          <a:ext cx="2133600" cy="533400"/>
        </p:xfrm>
        <a:graphic>
          <a:graphicData uri="http://schemas.openxmlformats.org/presentationml/2006/ole">
            <mc:AlternateContent xmlns:mc="http://schemas.openxmlformats.org/markup-compatibility/2006">
              <mc:Choice xmlns:v="urn:schemas-microsoft-com:vml" Requires="v">
                <p:oleObj spid="_x0000_s6148" name="Equation" r:id="rId3" imgW="1384300" imgH="469900" progId="Equation.3">
                  <p:embed/>
                </p:oleObj>
              </mc:Choice>
              <mc:Fallback>
                <p:oleObj name="Equation" r:id="rId3" imgW="1384300" imgH="46990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800600"/>
                        <a:ext cx="21336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6" name="Table 5"/>
          <p:cNvGraphicFramePr>
            <a:graphicFrameLocks noGrp="1"/>
          </p:cNvGraphicFramePr>
          <p:nvPr/>
        </p:nvGraphicFramePr>
        <p:xfrm>
          <a:off x="533400" y="1828800"/>
          <a:ext cx="7747001" cy="1381760"/>
        </p:xfrm>
        <a:graphic>
          <a:graphicData uri="http://schemas.openxmlformats.org/drawingml/2006/table">
            <a:tbl>
              <a:tblPr firstRow="1" bandRow="1">
                <a:tableStyleId>{5C22544A-7EE6-4342-B048-85BDC9FD1C3A}</a:tableStyleId>
              </a:tblPr>
              <a:tblGrid>
                <a:gridCol w="821651">
                  <a:extLst>
                    <a:ext uri="{9D8B030D-6E8A-4147-A177-3AD203B41FA5}">
                      <a16:colId xmlns:a16="http://schemas.microsoft.com/office/drawing/2014/main" val="20000"/>
                    </a:ext>
                  </a:extLst>
                </a:gridCol>
                <a:gridCol w="2308450">
                  <a:extLst>
                    <a:ext uri="{9D8B030D-6E8A-4147-A177-3AD203B41FA5}">
                      <a16:colId xmlns:a16="http://schemas.microsoft.com/office/drawing/2014/main" val="20001"/>
                    </a:ext>
                  </a:extLst>
                </a:gridCol>
                <a:gridCol w="3118299">
                  <a:extLst>
                    <a:ext uri="{9D8B030D-6E8A-4147-A177-3AD203B41FA5}">
                      <a16:colId xmlns:a16="http://schemas.microsoft.com/office/drawing/2014/main" val="20002"/>
                    </a:ext>
                  </a:extLst>
                </a:gridCol>
                <a:gridCol w="1498601">
                  <a:extLst>
                    <a:ext uri="{9D8B030D-6E8A-4147-A177-3AD203B41FA5}">
                      <a16:colId xmlns:a16="http://schemas.microsoft.com/office/drawing/2014/main" val="20003"/>
                    </a:ext>
                  </a:extLst>
                </a:gridCol>
              </a:tblGrid>
              <a:tr h="370840">
                <a:tc>
                  <a:txBody>
                    <a:bodyPr/>
                    <a:lstStyle/>
                    <a:p>
                      <a:r>
                        <a:rPr lang="en-US" dirty="0"/>
                        <a:t>Taxpayer</a:t>
                      </a:r>
                    </a:p>
                  </a:txBody>
                  <a:tcPr/>
                </a:tc>
                <a:tc>
                  <a:txBody>
                    <a:bodyPr/>
                    <a:lstStyle/>
                    <a:p>
                      <a:r>
                        <a:rPr lang="en-US" dirty="0"/>
                        <a:t>Refund</a:t>
                      </a:r>
                    </a:p>
                  </a:txBody>
                  <a:tcPr/>
                </a:tc>
                <a:tc>
                  <a:txBody>
                    <a:bodyPr/>
                    <a:lstStyle/>
                    <a:p>
                      <a:r>
                        <a:rPr lang="en-US" dirty="0"/>
                        <a:t>Marital</a:t>
                      </a:r>
                      <a:r>
                        <a:rPr lang="en-US" baseline="0" dirty="0"/>
                        <a:t> Status</a:t>
                      </a:r>
                      <a:endParaRPr lang="en-US" dirty="0"/>
                    </a:p>
                  </a:txBody>
                  <a:tcPr/>
                </a:tc>
                <a:tc>
                  <a:txBody>
                    <a:bodyPr/>
                    <a:lstStyle/>
                    <a:p>
                      <a:r>
                        <a:rPr lang="en-US" dirty="0"/>
                        <a:t>Income in thousands</a:t>
                      </a:r>
                    </a:p>
                  </a:txBody>
                  <a:tcPr/>
                </a:tc>
                <a:extLst>
                  <a:ext uri="{0D108BD9-81ED-4DB2-BD59-A6C34878D82A}">
                    <a16:rowId xmlns:a16="http://schemas.microsoft.com/office/drawing/2014/main" val="10000"/>
                  </a:ext>
                </a:extLst>
              </a:tr>
              <a:tr h="370840">
                <a:tc>
                  <a:txBody>
                    <a:bodyPr/>
                    <a:lstStyle/>
                    <a:p>
                      <a:r>
                        <a:rPr lang="en-US" i="1" dirty="0"/>
                        <a:t>i</a:t>
                      </a:r>
                    </a:p>
                  </a:txBody>
                  <a:tcPr/>
                </a:tc>
                <a:tc>
                  <a:txBody>
                    <a:bodyPr/>
                    <a:lstStyle/>
                    <a:p>
                      <a:r>
                        <a:rPr lang="en-US" dirty="0"/>
                        <a:t>Yes</a:t>
                      </a:r>
                    </a:p>
                  </a:txBody>
                  <a:tcPr/>
                </a:tc>
                <a:tc>
                  <a:txBody>
                    <a:bodyPr/>
                    <a:lstStyle/>
                    <a:p>
                      <a:r>
                        <a:rPr lang="en-US" dirty="0"/>
                        <a:t>Married</a:t>
                      </a:r>
                    </a:p>
                  </a:txBody>
                  <a:tcPr/>
                </a:tc>
                <a:tc>
                  <a:txBody>
                    <a:bodyPr/>
                    <a:lstStyle/>
                    <a:p>
                      <a:r>
                        <a:rPr lang="en-US" dirty="0"/>
                        <a:t>120</a:t>
                      </a:r>
                    </a:p>
                  </a:txBody>
                  <a:tcPr/>
                </a:tc>
                <a:extLst>
                  <a:ext uri="{0D108BD9-81ED-4DB2-BD59-A6C34878D82A}">
                    <a16:rowId xmlns:a16="http://schemas.microsoft.com/office/drawing/2014/main" val="10001"/>
                  </a:ext>
                </a:extLst>
              </a:tr>
              <a:tr h="370840">
                <a:tc>
                  <a:txBody>
                    <a:bodyPr/>
                    <a:lstStyle/>
                    <a:p>
                      <a:r>
                        <a:rPr lang="en-US" i="1" dirty="0"/>
                        <a:t>j</a:t>
                      </a:r>
                    </a:p>
                  </a:txBody>
                  <a:tcPr/>
                </a:tc>
                <a:tc>
                  <a:txBody>
                    <a:bodyPr/>
                    <a:lstStyle/>
                    <a:p>
                      <a:r>
                        <a:rPr lang="en-US" dirty="0"/>
                        <a:t>No</a:t>
                      </a:r>
                    </a:p>
                  </a:txBody>
                  <a:tcPr/>
                </a:tc>
                <a:tc>
                  <a:txBody>
                    <a:bodyPr/>
                    <a:lstStyle/>
                    <a:p>
                      <a:r>
                        <a:rPr lang="en-US" dirty="0"/>
                        <a:t>Divorced</a:t>
                      </a:r>
                    </a:p>
                  </a:txBody>
                  <a:tcPr/>
                </a:tc>
                <a:tc>
                  <a:txBody>
                    <a:bodyPr/>
                    <a:lstStyle/>
                    <a:p>
                      <a:r>
                        <a:rPr lang="en-US" dirty="0"/>
                        <a:t>90</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85366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990600"/>
          </a:xfrm>
        </p:spPr>
        <p:txBody>
          <a:bodyPr>
            <a:normAutofit fontScale="90000"/>
          </a:bodyPr>
          <a:lstStyle/>
          <a:p>
            <a:r>
              <a:rPr lang="en-US" dirty="0"/>
              <a:t>Method 2: convert nominal to binary variables</a:t>
            </a:r>
          </a:p>
        </p:txBody>
      </p:sp>
      <p:sp>
        <p:nvSpPr>
          <p:cNvPr id="4" name="Slide Number Placeholder 3"/>
          <p:cNvSpPr>
            <a:spLocks noGrp="1"/>
          </p:cNvSpPr>
          <p:nvPr>
            <p:ph type="sldNum" sz="quarter" idx="12"/>
          </p:nvPr>
        </p:nvSpPr>
        <p:spPr/>
        <p:txBody>
          <a:bodyPr/>
          <a:lstStyle/>
          <a:p>
            <a:fld id="{AB27C7FC-5F5C-4993-AA9B-AD2357CBACEF}" type="slidenum">
              <a:rPr lang="en-US" smtClean="0"/>
              <a:pPr/>
              <a:t>29</a:t>
            </a:fld>
            <a:endParaRPr lang="en-US"/>
          </a:p>
        </p:txBody>
      </p:sp>
      <p:sp>
        <p:nvSpPr>
          <p:cNvPr id="3" name="Rectangle 2"/>
          <p:cNvSpPr/>
          <p:nvPr/>
        </p:nvSpPr>
        <p:spPr>
          <a:xfrm>
            <a:off x="660400" y="3625435"/>
            <a:ext cx="7924800" cy="734945"/>
          </a:xfrm>
          <a:prstGeom prst="rect">
            <a:avLst/>
          </a:prstGeom>
        </p:spPr>
        <p:txBody>
          <a:bodyPr wrap="square">
            <a:spAutoFit/>
          </a:bodyPr>
          <a:lstStyle/>
          <a:p>
            <a:pPr eaLnBrk="1" hangingPunct="1">
              <a:lnSpc>
                <a:spcPct val="120000"/>
              </a:lnSpc>
            </a:pPr>
            <a:r>
              <a:rPr lang="en-US" dirty="0">
                <a:solidFill>
                  <a:schemeClr val="bg1"/>
                </a:solidFill>
              </a:rPr>
              <a:t>Convert a nominal attribute to multiple binary attributes, and treat binary attributes as numeric (0 or 1)</a:t>
            </a:r>
          </a:p>
        </p:txBody>
      </p:sp>
      <p:graphicFrame>
        <p:nvGraphicFramePr>
          <p:cNvPr id="6" name="Table 5"/>
          <p:cNvGraphicFramePr>
            <a:graphicFrameLocks noGrp="1"/>
          </p:cNvGraphicFramePr>
          <p:nvPr/>
        </p:nvGraphicFramePr>
        <p:xfrm>
          <a:off x="689429" y="4876800"/>
          <a:ext cx="8001000" cy="1112520"/>
        </p:xfrm>
        <a:graphic>
          <a:graphicData uri="http://schemas.openxmlformats.org/drawingml/2006/table">
            <a:tbl>
              <a:tblPr firstRow="1" bandRow="1">
                <a:tableStyleId>{5C22544A-7EE6-4342-B048-85BDC9FD1C3A}</a:tableStyleId>
              </a:tblPr>
              <a:tblGrid>
                <a:gridCol w="13335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gridCol w="1333500">
                  <a:extLst>
                    <a:ext uri="{9D8B030D-6E8A-4147-A177-3AD203B41FA5}">
                      <a16:colId xmlns:a16="http://schemas.microsoft.com/office/drawing/2014/main" val="20003"/>
                    </a:ext>
                  </a:extLst>
                </a:gridCol>
                <a:gridCol w="1333500">
                  <a:extLst>
                    <a:ext uri="{9D8B030D-6E8A-4147-A177-3AD203B41FA5}">
                      <a16:colId xmlns:a16="http://schemas.microsoft.com/office/drawing/2014/main" val="20004"/>
                    </a:ext>
                  </a:extLst>
                </a:gridCol>
                <a:gridCol w="1333500">
                  <a:extLst>
                    <a:ext uri="{9D8B030D-6E8A-4147-A177-3AD203B41FA5}">
                      <a16:colId xmlns:a16="http://schemas.microsoft.com/office/drawing/2014/main" val="20005"/>
                    </a:ext>
                  </a:extLst>
                </a:gridCol>
              </a:tblGrid>
              <a:tr h="370840">
                <a:tc>
                  <a:txBody>
                    <a:bodyPr/>
                    <a:lstStyle/>
                    <a:p>
                      <a:r>
                        <a:rPr lang="en-US" dirty="0"/>
                        <a:t>Taxpayer</a:t>
                      </a:r>
                    </a:p>
                  </a:txBody>
                  <a:tcPr/>
                </a:tc>
                <a:tc>
                  <a:txBody>
                    <a:bodyPr/>
                    <a:lstStyle/>
                    <a:p>
                      <a:r>
                        <a:rPr lang="en-US" dirty="0"/>
                        <a:t>Refund</a:t>
                      </a:r>
                    </a:p>
                  </a:txBody>
                  <a:tcPr/>
                </a:tc>
                <a:tc>
                  <a:txBody>
                    <a:bodyPr/>
                    <a:lstStyle/>
                    <a:p>
                      <a:r>
                        <a:rPr lang="en-US" dirty="0"/>
                        <a:t>Married?</a:t>
                      </a:r>
                    </a:p>
                  </a:txBody>
                  <a:tcPr/>
                </a:tc>
                <a:tc>
                  <a:txBody>
                    <a:bodyPr/>
                    <a:lstStyle/>
                    <a:p>
                      <a:r>
                        <a:rPr lang="en-US" dirty="0"/>
                        <a:t>Divorced?</a:t>
                      </a:r>
                    </a:p>
                  </a:txBody>
                  <a:tcPr/>
                </a:tc>
                <a:tc>
                  <a:txBody>
                    <a:bodyPr/>
                    <a:lstStyle/>
                    <a:p>
                      <a:r>
                        <a:rPr lang="en-US" dirty="0"/>
                        <a:t>Single?</a:t>
                      </a:r>
                    </a:p>
                  </a:txBody>
                  <a:tcPr/>
                </a:tc>
                <a:tc>
                  <a:txBody>
                    <a:bodyPr/>
                    <a:lstStyle/>
                    <a:p>
                      <a:r>
                        <a:rPr lang="en-US" dirty="0"/>
                        <a:t>Income</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120</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90</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642257" y="1600200"/>
          <a:ext cx="7747001" cy="1381760"/>
        </p:xfrm>
        <a:graphic>
          <a:graphicData uri="http://schemas.openxmlformats.org/drawingml/2006/table">
            <a:tbl>
              <a:tblPr firstRow="1" bandRow="1">
                <a:tableStyleId>{5C22544A-7EE6-4342-B048-85BDC9FD1C3A}</a:tableStyleId>
              </a:tblPr>
              <a:tblGrid>
                <a:gridCol w="821651">
                  <a:extLst>
                    <a:ext uri="{9D8B030D-6E8A-4147-A177-3AD203B41FA5}">
                      <a16:colId xmlns:a16="http://schemas.microsoft.com/office/drawing/2014/main" val="20000"/>
                    </a:ext>
                  </a:extLst>
                </a:gridCol>
                <a:gridCol w="2308450">
                  <a:extLst>
                    <a:ext uri="{9D8B030D-6E8A-4147-A177-3AD203B41FA5}">
                      <a16:colId xmlns:a16="http://schemas.microsoft.com/office/drawing/2014/main" val="20001"/>
                    </a:ext>
                  </a:extLst>
                </a:gridCol>
                <a:gridCol w="3118299">
                  <a:extLst>
                    <a:ext uri="{9D8B030D-6E8A-4147-A177-3AD203B41FA5}">
                      <a16:colId xmlns:a16="http://schemas.microsoft.com/office/drawing/2014/main" val="20002"/>
                    </a:ext>
                  </a:extLst>
                </a:gridCol>
                <a:gridCol w="1498601">
                  <a:extLst>
                    <a:ext uri="{9D8B030D-6E8A-4147-A177-3AD203B41FA5}">
                      <a16:colId xmlns:a16="http://schemas.microsoft.com/office/drawing/2014/main" val="20003"/>
                    </a:ext>
                  </a:extLst>
                </a:gridCol>
              </a:tblGrid>
              <a:tr h="370840">
                <a:tc>
                  <a:txBody>
                    <a:bodyPr/>
                    <a:lstStyle/>
                    <a:p>
                      <a:r>
                        <a:rPr lang="en-US" dirty="0"/>
                        <a:t>Taxpayer</a:t>
                      </a:r>
                    </a:p>
                  </a:txBody>
                  <a:tcPr/>
                </a:tc>
                <a:tc>
                  <a:txBody>
                    <a:bodyPr/>
                    <a:lstStyle/>
                    <a:p>
                      <a:r>
                        <a:rPr lang="en-US" dirty="0"/>
                        <a:t>Refund</a:t>
                      </a:r>
                    </a:p>
                  </a:txBody>
                  <a:tcPr/>
                </a:tc>
                <a:tc>
                  <a:txBody>
                    <a:bodyPr/>
                    <a:lstStyle/>
                    <a:p>
                      <a:r>
                        <a:rPr lang="en-US" dirty="0"/>
                        <a:t>Marital</a:t>
                      </a:r>
                      <a:r>
                        <a:rPr lang="en-US" baseline="0" dirty="0"/>
                        <a:t> Status</a:t>
                      </a:r>
                      <a:endParaRPr lang="en-US" dirty="0"/>
                    </a:p>
                  </a:txBody>
                  <a:tcPr/>
                </a:tc>
                <a:tc>
                  <a:txBody>
                    <a:bodyPr/>
                    <a:lstStyle/>
                    <a:p>
                      <a:r>
                        <a:rPr lang="en-US" dirty="0"/>
                        <a:t>Income in thousands</a:t>
                      </a:r>
                    </a:p>
                  </a:txBody>
                  <a:tcPr/>
                </a:tc>
                <a:extLst>
                  <a:ext uri="{0D108BD9-81ED-4DB2-BD59-A6C34878D82A}">
                    <a16:rowId xmlns:a16="http://schemas.microsoft.com/office/drawing/2014/main" val="10000"/>
                  </a:ext>
                </a:extLst>
              </a:tr>
              <a:tr h="370840">
                <a:tc>
                  <a:txBody>
                    <a:bodyPr/>
                    <a:lstStyle/>
                    <a:p>
                      <a:r>
                        <a:rPr lang="en-US" i="1" dirty="0"/>
                        <a:t>i</a:t>
                      </a:r>
                    </a:p>
                  </a:txBody>
                  <a:tcPr/>
                </a:tc>
                <a:tc>
                  <a:txBody>
                    <a:bodyPr/>
                    <a:lstStyle/>
                    <a:p>
                      <a:r>
                        <a:rPr lang="en-US" dirty="0"/>
                        <a:t>Yes</a:t>
                      </a:r>
                    </a:p>
                  </a:txBody>
                  <a:tcPr/>
                </a:tc>
                <a:tc>
                  <a:txBody>
                    <a:bodyPr/>
                    <a:lstStyle/>
                    <a:p>
                      <a:r>
                        <a:rPr lang="en-US" dirty="0"/>
                        <a:t>Married</a:t>
                      </a:r>
                    </a:p>
                  </a:txBody>
                  <a:tcPr/>
                </a:tc>
                <a:tc>
                  <a:txBody>
                    <a:bodyPr/>
                    <a:lstStyle/>
                    <a:p>
                      <a:r>
                        <a:rPr lang="en-US" dirty="0"/>
                        <a:t>120</a:t>
                      </a:r>
                    </a:p>
                  </a:txBody>
                  <a:tcPr/>
                </a:tc>
                <a:extLst>
                  <a:ext uri="{0D108BD9-81ED-4DB2-BD59-A6C34878D82A}">
                    <a16:rowId xmlns:a16="http://schemas.microsoft.com/office/drawing/2014/main" val="10001"/>
                  </a:ext>
                </a:extLst>
              </a:tr>
              <a:tr h="370840">
                <a:tc>
                  <a:txBody>
                    <a:bodyPr/>
                    <a:lstStyle/>
                    <a:p>
                      <a:r>
                        <a:rPr lang="en-US" i="1" dirty="0"/>
                        <a:t>j</a:t>
                      </a:r>
                    </a:p>
                  </a:txBody>
                  <a:tcPr/>
                </a:tc>
                <a:tc>
                  <a:txBody>
                    <a:bodyPr/>
                    <a:lstStyle/>
                    <a:p>
                      <a:r>
                        <a:rPr lang="en-US" dirty="0"/>
                        <a:t>No</a:t>
                      </a:r>
                    </a:p>
                  </a:txBody>
                  <a:tcPr/>
                </a:tc>
                <a:tc>
                  <a:txBody>
                    <a:bodyPr/>
                    <a:lstStyle/>
                    <a:p>
                      <a:r>
                        <a:rPr lang="en-US" dirty="0"/>
                        <a:t>Divorced</a:t>
                      </a:r>
                    </a:p>
                  </a:txBody>
                  <a:tcPr/>
                </a:tc>
                <a:tc>
                  <a:txBody>
                    <a:bodyPr/>
                    <a:lstStyle/>
                    <a:p>
                      <a:r>
                        <a:rPr lang="en-US" dirty="0"/>
                        <a:t>90</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8116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Analysis </a:t>
            </a:r>
          </a:p>
        </p:txBody>
      </p:sp>
      <p:sp>
        <p:nvSpPr>
          <p:cNvPr id="3" name="Text Placeholder 2">
            <a:extLst>
              <a:ext uri="{FF2B5EF4-FFF2-40B4-BE49-F238E27FC236}">
                <a16:creationId xmlns:a16="http://schemas.microsoft.com/office/drawing/2014/main" id="{3ED6887F-06FE-BF4D-843F-2D1D01FEE3C8}"/>
              </a:ext>
            </a:extLst>
          </p:cNvPr>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B27C7FC-5F5C-4993-AA9B-AD2357CBACEF}" type="slidenum">
              <a:rPr lang="en-US" smtClean="0"/>
              <a:pPr/>
              <a:t>3</a:t>
            </a:fld>
            <a:endParaRPr lang="en-US"/>
          </a:p>
        </p:txBody>
      </p:sp>
    </p:spTree>
    <p:extLst>
      <p:ext uri="{BB962C8B-B14F-4D97-AF65-F5344CB8AC3E}">
        <p14:creationId xmlns:p14="http://schemas.microsoft.com/office/powerpoint/2010/main" val="2592949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229600" cy="609600"/>
          </a:xfrm>
        </p:spPr>
        <p:txBody>
          <a:bodyPr>
            <a:normAutofit fontScale="90000"/>
          </a:bodyPr>
          <a:lstStyle/>
          <a:p>
            <a:r>
              <a:rPr lang="en-US" dirty="0"/>
              <a:t>Binary variables: symmetric or asymmetric</a:t>
            </a:r>
          </a:p>
        </p:txBody>
      </p:sp>
      <p:sp>
        <p:nvSpPr>
          <p:cNvPr id="3" name="Content Placeholder 2"/>
          <p:cNvSpPr>
            <a:spLocks noGrp="1"/>
          </p:cNvSpPr>
          <p:nvPr>
            <p:ph idx="1"/>
          </p:nvPr>
        </p:nvSpPr>
        <p:spPr>
          <a:xfrm>
            <a:off x="685800" y="1524000"/>
            <a:ext cx="7924800" cy="1219200"/>
          </a:xfrm>
        </p:spPr>
        <p:txBody>
          <a:bodyPr/>
          <a:lstStyle/>
          <a:p>
            <a:r>
              <a:rPr lang="en-US" dirty="0"/>
              <a:t>All patients run through many tests.</a:t>
            </a:r>
          </a:p>
          <a:p>
            <a:r>
              <a:rPr lang="en-US" dirty="0"/>
              <a:t>How different are their test results?</a:t>
            </a:r>
          </a:p>
        </p:txBody>
      </p:sp>
      <p:sp>
        <p:nvSpPr>
          <p:cNvPr id="4" name="Slide Number Placeholder 3"/>
          <p:cNvSpPr>
            <a:spLocks noGrp="1"/>
          </p:cNvSpPr>
          <p:nvPr>
            <p:ph type="sldNum" sz="quarter" idx="12"/>
          </p:nvPr>
        </p:nvSpPr>
        <p:spPr/>
        <p:txBody>
          <a:bodyPr/>
          <a:lstStyle/>
          <a:p>
            <a:fld id="{8EEF13A5-DCCF-4313-A855-97D14635AE6E}" type="slidenum">
              <a:rPr lang="en-US" smtClean="0"/>
              <a:pPr/>
              <a:t>30</a:t>
            </a:fld>
            <a:endParaRPr lang="en-US"/>
          </a:p>
        </p:txBody>
      </p:sp>
      <p:graphicFrame>
        <p:nvGraphicFramePr>
          <p:cNvPr id="7" name="Table 6"/>
          <p:cNvGraphicFramePr>
            <a:graphicFrameLocks noGrp="1"/>
          </p:cNvGraphicFramePr>
          <p:nvPr/>
        </p:nvGraphicFramePr>
        <p:xfrm>
          <a:off x="457202" y="2667000"/>
          <a:ext cx="7772401" cy="1112520"/>
        </p:xfrm>
        <a:graphic>
          <a:graphicData uri="http://schemas.openxmlformats.org/drawingml/2006/table">
            <a:tbl>
              <a:tblPr firstRow="1" bandRow="1">
                <a:tableStyleId>{5C22544A-7EE6-4342-B048-85BDC9FD1C3A}</a:tableStyleId>
              </a:tblPr>
              <a:tblGrid>
                <a:gridCol w="1110343">
                  <a:extLst>
                    <a:ext uri="{9D8B030D-6E8A-4147-A177-3AD203B41FA5}">
                      <a16:colId xmlns:a16="http://schemas.microsoft.com/office/drawing/2014/main" val="20000"/>
                    </a:ext>
                  </a:extLst>
                </a:gridCol>
                <a:gridCol w="1110343">
                  <a:extLst>
                    <a:ext uri="{9D8B030D-6E8A-4147-A177-3AD203B41FA5}">
                      <a16:colId xmlns:a16="http://schemas.microsoft.com/office/drawing/2014/main" val="20001"/>
                    </a:ext>
                  </a:extLst>
                </a:gridCol>
                <a:gridCol w="1110343">
                  <a:extLst>
                    <a:ext uri="{9D8B030D-6E8A-4147-A177-3AD203B41FA5}">
                      <a16:colId xmlns:a16="http://schemas.microsoft.com/office/drawing/2014/main" val="20002"/>
                    </a:ext>
                  </a:extLst>
                </a:gridCol>
                <a:gridCol w="1110343">
                  <a:extLst>
                    <a:ext uri="{9D8B030D-6E8A-4147-A177-3AD203B41FA5}">
                      <a16:colId xmlns:a16="http://schemas.microsoft.com/office/drawing/2014/main" val="20003"/>
                    </a:ext>
                  </a:extLst>
                </a:gridCol>
                <a:gridCol w="1110343">
                  <a:extLst>
                    <a:ext uri="{9D8B030D-6E8A-4147-A177-3AD203B41FA5}">
                      <a16:colId xmlns:a16="http://schemas.microsoft.com/office/drawing/2014/main" val="20004"/>
                    </a:ext>
                  </a:extLst>
                </a:gridCol>
                <a:gridCol w="1110343">
                  <a:extLst>
                    <a:ext uri="{9D8B030D-6E8A-4147-A177-3AD203B41FA5}">
                      <a16:colId xmlns:a16="http://schemas.microsoft.com/office/drawing/2014/main" val="20005"/>
                    </a:ext>
                  </a:extLst>
                </a:gridCol>
                <a:gridCol w="1110343">
                  <a:extLst>
                    <a:ext uri="{9D8B030D-6E8A-4147-A177-3AD203B41FA5}">
                      <a16:colId xmlns:a16="http://schemas.microsoft.com/office/drawing/2014/main" val="20006"/>
                    </a:ext>
                  </a:extLst>
                </a:gridCol>
              </a:tblGrid>
              <a:tr h="370840">
                <a:tc>
                  <a:txBody>
                    <a:bodyPr/>
                    <a:lstStyle/>
                    <a:p>
                      <a:r>
                        <a:rPr lang="en-US" dirty="0"/>
                        <a:t>Patient</a:t>
                      </a:r>
                    </a:p>
                  </a:txBody>
                  <a:tcPr/>
                </a:tc>
                <a:tc>
                  <a:txBody>
                    <a:bodyPr/>
                    <a:lstStyle/>
                    <a:p>
                      <a:r>
                        <a:rPr lang="en-US" dirty="0"/>
                        <a:t>Test1</a:t>
                      </a:r>
                    </a:p>
                  </a:txBody>
                  <a:tcPr/>
                </a:tc>
                <a:tc>
                  <a:txBody>
                    <a:bodyPr/>
                    <a:lstStyle/>
                    <a:p>
                      <a:r>
                        <a:rPr lang="en-US" dirty="0"/>
                        <a:t>Test2</a:t>
                      </a:r>
                    </a:p>
                  </a:txBody>
                  <a:tcPr/>
                </a:tc>
                <a:tc>
                  <a:txBody>
                    <a:bodyPr/>
                    <a:lstStyle/>
                    <a:p>
                      <a:r>
                        <a:rPr lang="en-US" dirty="0"/>
                        <a:t>Test3</a:t>
                      </a:r>
                    </a:p>
                  </a:txBody>
                  <a:tcPr/>
                </a:tc>
                <a:tc>
                  <a:txBody>
                    <a:bodyPr/>
                    <a:lstStyle/>
                    <a:p>
                      <a:r>
                        <a:rPr lang="en-US" dirty="0"/>
                        <a:t>Test4</a:t>
                      </a:r>
                    </a:p>
                  </a:txBody>
                  <a:tcPr/>
                </a:tc>
                <a:tc>
                  <a:txBody>
                    <a:bodyPr/>
                    <a:lstStyle/>
                    <a:p>
                      <a:r>
                        <a:rPr lang="en-US" dirty="0"/>
                        <a:t>Test5</a:t>
                      </a:r>
                    </a:p>
                  </a:txBody>
                  <a:tcPr/>
                </a:tc>
                <a:tc>
                  <a:txBody>
                    <a:bodyPr/>
                    <a:lstStyle/>
                    <a:p>
                      <a:r>
                        <a:rPr lang="en-US" dirty="0"/>
                        <a:t>test6</a:t>
                      </a:r>
                    </a:p>
                  </a:txBody>
                  <a:tcPr/>
                </a:tc>
                <a:extLst>
                  <a:ext uri="{0D108BD9-81ED-4DB2-BD59-A6C34878D82A}">
                    <a16:rowId xmlns:a16="http://schemas.microsoft.com/office/drawing/2014/main" val="10000"/>
                  </a:ext>
                </a:extLst>
              </a:tr>
              <a:tr h="370840">
                <a:tc>
                  <a:txBody>
                    <a:bodyPr/>
                    <a:lstStyle/>
                    <a:p>
                      <a:r>
                        <a:rPr lang="en-US" dirty="0"/>
                        <a:t>Jack</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Mary</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761909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Slide Number Placeholder 6"/>
          <p:cNvSpPr>
            <a:spLocks noGrp="1"/>
          </p:cNvSpPr>
          <p:nvPr>
            <p:ph type="sldNum" sz="quarter" idx="12"/>
          </p:nvPr>
        </p:nvSpPr>
        <p:spPr>
          <a:noFill/>
        </p:spPr>
        <p:txBody>
          <a:bodyPr/>
          <a:lstStyle/>
          <a:p>
            <a:fld id="{513086FB-317A-4298-AA31-FDDBB12F70F6}" type="slidenum">
              <a:rPr lang="en-US"/>
              <a:pPr/>
              <a:t>31</a:t>
            </a:fld>
            <a:endParaRPr lang="en-US"/>
          </a:p>
        </p:txBody>
      </p:sp>
      <p:sp>
        <p:nvSpPr>
          <p:cNvPr id="28678" name="Rectangle 2"/>
          <p:cNvSpPr>
            <a:spLocks noGrp="1" noChangeArrowheads="1"/>
          </p:cNvSpPr>
          <p:nvPr>
            <p:ph type="title"/>
          </p:nvPr>
        </p:nvSpPr>
        <p:spPr>
          <a:noFill/>
        </p:spPr>
        <p:txBody>
          <a:bodyPr lIns="92075" tIns="46038" rIns="92075" bIns="46038">
            <a:normAutofit fontScale="90000"/>
          </a:bodyPr>
          <a:lstStyle/>
          <a:p>
            <a:pPr eaLnBrk="1" hangingPunct="1"/>
            <a:r>
              <a:rPr lang="en-US" sz="3200" dirty="0"/>
              <a:t>Binary variables: symmetric or asymmetric</a:t>
            </a:r>
          </a:p>
        </p:txBody>
      </p:sp>
      <p:sp>
        <p:nvSpPr>
          <p:cNvPr id="28679" name="Rectangle 3"/>
          <p:cNvSpPr>
            <a:spLocks noGrp="1" noChangeArrowheads="1"/>
          </p:cNvSpPr>
          <p:nvPr>
            <p:ph type="body" sz="half" idx="1"/>
          </p:nvPr>
        </p:nvSpPr>
        <p:spPr>
          <a:xfrm>
            <a:off x="304800" y="1447800"/>
            <a:ext cx="4343400" cy="1676400"/>
          </a:xfrm>
          <a:noFill/>
        </p:spPr>
        <p:txBody>
          <a:bodyPr lIns="92075" tIns="46038" rIns="92075" bIns="46038">
            <a:normAutofit fontScale="92500" lnSpcReduction="20000"/>
          </a:bodyPr>
          <a:lstStyle/>
          <a:p>
            <a:pPr eaLnBrk="1" hangingPunct="1"/>
            <a:r>
              <a:rPr lang="en-US" dirty="0"/>
              <a:t>A contingency table for binary data</a:t>
            </a:r>
          </a:p>
          <a:p>
            <a:pPr lvl="1" eaLnBrk="1" hangingPunct="1"/>
            <a:r>
              <a:rPr lang="en-US" dirty="0"/>
              <a:t>Gives the number of attributes  of each pair of values</a:t>
            </a:r>
          </a:p>
          <a:p>
            <a:pPr eaLnBrk="1" hangingPunct="1"/>
            <a:endParaRPr lang="en-US" dirty="0"/>
          </a:p>
          <a:p>
            <a:pPr eaLnBrk="1" hangingPunct="1"/>
            <a:endParaRPr lang="en-US" dirty="0"/>
          </a:p>
        </p:txBody>
      </p:sp>
      <p:grpSp>
        <p:nvGrpSpPr>
          <p:cNvPr id="28680" name="Group 6"/>
          <p:cNvGrpSpPr>
            <a:grpSpLocks/>
          </p:cNvGrpSpPr>
          <p:nvPr/>
        </p:nvGrpSpPr>
        <p:grpSpPr bwMode="auto">
          <a:xfrm>
            <a:off x="4495800" y="1287463"/>
            <a:ext cx="4876800" cy="2195512"/>
            <a:chOff x="1200" y="1209"/>
            <a:chExt cx="3072" cy="1383"/>
          </a:xfrm>
        </p:grpSpPr>
        <p:sp>
          <p:nvSpPr>
            <p:cNvPr id="28681" name="Line 7"/>
            <p:cNvSpPr>
              <a:spLocks noChangeShapeType="1"/>
            </p:cNvSpPr>
            <p:nvPr/>
          </p:nvSpPr>
          <p:spPr bwMode="auto">
            <a:xfrm>
              <a:off x="1200" y="1632"/>
              <a:ext cx="3072" cy="0"/>
            </a:xfrm>
            <a:prstGeom prst="line">
              <a:avLst/>
            </a:prstGeom>
            <a:noFill/>
            <a:ln w="9525">
              <a:solidFill>
                <a:schemeClr val="tx1"/>
              </a:solidFill>
              <a:round/>
              <a:headEnd/>
              <a:tailEnd/>
            </a:ln>
          </p:spPr>
          <p:txBody>
            <a:bodyPr wrap="none" anchor="ctr"/>
            <a:lstStyle/>
            <a:p>
              <a:endParaRPr lang="en-US"/>
            </a:p>
          </p:txBody>
        </p:sp>
        <p:grpSp>
          <p:nvGrpSpPr>
            <p:cNvPr id="28682" name="Group 8"/>
            <p:cNvGrpSpPr>
              <a:grpSpLocks/>
            </p:cNvGrpSpPr>
            <p:nvPr/>
          </p:nvGrpSpPr>
          <p:grpSpPr bwMode="auto">
            <a:xfrm>
              <a:off x="1248" y="1209"/>
              <a:ext cx="2400" cy="1383"/>
              <a:chOff x="1248" y="1209"/>
              <a:chExt cx="2400" cy="1383"/>
            </a:xfrm>
          </p:grpSpPr>
          <p:graphicFrame>
            <p:nvGraphicFramePr>
              <p:cNvPr id="28676" name="Object 9"/>
              <p:cNvGraphicFramePr>
                <a:graphicFrameLocks noChangeAspect="1"/>
              </p:cNvGraphicFramePr>
              <p:nvPr/>
            </p:nvGraphicFramePr>
            <p:xfrm>
              <a:off x="1824" y="1440"/>
              <a:ext cx="1824" cy="1040"/>
            </p:xfrm>
            <a:graphic>
              <a:graphicData uri="http://schemas.openxmlformats.org/presentationml/2006/ole">
                <mc:AlternateContent xmlns:mc="http://schemas.openxmlformats.org/markup-compatibility/2006">
                  <mc:Choice xmlns:v="urn:schemas-microsoft-com:vml" Requires="v">
                    <p:oleObj spid="_x0000_s7172" name="Equation" r:id="rId4" imgW="2539800" imgH="1447560" progId="Equation.3">
                      <p:embed/>
                    </p:oleObj>
                  </mc:Choice>
                  <mc:Fallback>
                    <p:oleObj name="Equation" r:id="rId4" imgW="2539800" imgH="1447560" progId="Equation.3">
                      <p:embed/>
                      <p:pic>
                        <p:nvPicPr>
                          <p:cNvPr id="28676"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4" y="1440"/>
                            <a:ext cx="1824" cy="104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8683" name="Line 10"/>
              <p:cNvSpPr>
                <a:spLocks noChangeShapeType="1"/>
              </p:cNvSpPr>
              <p:nvPr/>
            </p:nvSpPr>
            <p:spPr bwMode="auto">
              <a:xfrm>
                <a:off x="2160" y="1344"/>
                <a:ext cx="0" cy="1248"/>
              </a:xfrm>
              <a:prstGeom prst="line">
                <a:avLst/>
              </a:prstGeom>
              <a:noFill/>
              <a:ln w="9525">
                <a:solidFill>
                  <a:schemeClr val="tx1"/>
                </a:solidFill>
                <a:round/>
                <a:headEnd/>
                <a:tailEnd/>
              </a:ln>
            </p:spPr>
            <p:txBody>
              <a:bodyPr wrap="none" anchor="ctr"/>
              <a:lstStyle/>
              <a:p>
                <a:endParaRPr lang="en-US"/>
              </a:p>
            </p:txBody>
          </p:sp>
          <p:sp>
            <p:nvSpPr>
              <p:cNvPr id="28684" name="Text Box 11"/>
              <p:cNvSpPr txBox="1">
                <a:spLocks noChangeArrowheads="1"/>
              </p:cNvSpPr>
              <p:nvPr/>
            </p:nvSpPr>
            <p:spPr bwMode="auto">
              <a:xfrm>
                <a:off x="1248" y="1833"/>
                <a:ext cx="672" cy="231"/>
              </a:xfrm>
              <a:prstGeom prst="rect">
                <a:avLst/>
              </a:prstGeom>
              <a:noFill/>
              <a:ln w="9525">
                <a:noFill/>
                <a:miter lim="800000"/>
                <a:headEnd/>
                <a:tailEnd/>
              </a:ln>
            </p:spPr>
            <p:txBody>
              <a:bodyPr>
                <a:spAutoFit/>
              </a:bodyPr>
              <a:lstStyle/>
              <a:p>
                <a:pPr eaLnBrk="0" hangingPunct="0">
                  <a:spcBef>
                    <a:spcPct val="50000"/>
                  </a:spcBef>
                </a:pPr>
                <a:r>
                  <a:rPr lang="en-US" sz="1800" b="1" i="1" dirty="0"/>
                  <a:t>Jack</a:t>
                </a:r>
              </a:p>
            </p:txBody>
          </p:sp>
          <p:sp>
            <p:nvSpPr>
              <p:cNvPr id="28685" name="Text Box 12"/>
              <p:cNvSpPr txBox="1">
                <a:spLocks noChangeArrowheads="1"/>
              </p:cNvSpPr>
              <p:nvPr/>
            </p:nvSpPr>
            <p:spPr bwMode="auto">
              <a:xfrm>
                <a:off x="2400" y="1209"/>
                <a:ext cx="768" cy="231"/>
              </a:xfrm>
              <a:prstGeom prst="rect">
                <a:avLst/>
              </a:prstGeom>
              <a:noFill/>
              <a:ln w="9525">
                <a:noFill/>
                <a:miter lim="800000"/>
                <a:headEnd/>
                <a:tailEnd/>
              </a:ln>
            </p:spPr>
            <p:txBody>
              <a:bodyPr>
                <a:spAutoFit/>
              </a:bodyPr>
              <a:lstStyle/>
              <a:p>
                <a:pPr eaLnBrk="0" hangingPunct="0">
                  <a:spcBef>
                    <a:spcPct val="50000"/>
                  </a:spcBef>
                </a:pPr>
                <a:r>
                  <a:rPr lang="en-US" sz="1800" b="1" i="1" dirty="0"/>
                  <a:t>Mary</a:t>
                </a:r>
              </a:p>
            </p:txBody>
          </p:sp>
        </p:grpSp>
      </p:grpSp>
      <p:graphicFrame>
        <p:nvGraphicFramePr>
          <p:cNvPr id="13" name="Table 12"/>
          <p:cNvGraphicFramePr>
            <a:graphicFrameLocks noGrp="1"/>
          </p:cNvGraphicFramePr>
          <p:nvPr/>
        </p:nvGraphicFramePr>
        <p:xfrm>
          <a:off x="609599" y="3886200"/>
          <a:ext cx="7772401" cy="1112520"/>
        </p:xfrm>
        <a:graphic>
          <a:graphicData uri="http://schemas.openxmlformats.org/drawingml/2006/table">
            <a:tbl>
              <a:tblPr firstRow="1" bandRow="1">
                <a:tableStyleId>{5C22544A-7EE6-4342-B048-85BDC9FD1C3A}</a:tableStyleId>
              </a:tblPr>
              <a:tblGrid>
                <a:gridCol w="1110343">
                  <a:extLst>
                    <a:ext uri="{9D8B030D-6E8A-4147-A177-3AD203B41FA5}">
                      <a16:colId xmlns:a16="http://schemas.microsoft.com/office/drawing/2014/main" val="20000"/>
                    </a:ext>
                  </a:extLst>
                </a:gridCol>
                <a:gridCol w="1110343">
                  <a:extLst>
                    <a:ext uri="{9D8B030D-6E8A-4147-A177-3AD203B41FA5}">
                      <a16:colId xmlns:a16="http://schemas.microsoft.com/office/drawing/2014/main" val="20001"/>
                    </a:ext>
                  </a:extLst>
                </a:gridCol>
                <a:gridCol w="1110343">
                  <a:extLst>
                    <a:ext uri="{9D8B030D-6E8A-4147-A177-3AD203B41FA5}">
                      <a16:colId xmlns:a16="http://schemas.microsoft.com/office/drawing/2014/main" val="20002"/>
                    </a:ext>
                  </a:extLst>
                </a:gridCol>
                <a:gridCol w="1110343">
                  <a:extLst>
                    <a:ext uri="{9D8B030D-6E8A-4147-A177-3AD203B41FA5}">
                      <a16:colId xmlns:a16="http://schemas.microsoft.com/office/drawing/2014/main" val="20003"/>
                    </a:ext>
                  </a:extLst>
                </a:gridCol>
                <a:gridCol w="1110343">
                  <a:extLst>
                    <a:ext uri="{9D8B030D-6E8A-4147-A177-3AD203B41FA5}">
                      <a16:colId xmlns:a16="http://schemas.microsoft.com/office/drawing/2014/main" val="20004"/>
                    </a:ext>
                  </a:extLst>
                </a:gridCol>
                <a:gridCol w="1110343">
                  <a:extLst>
                    <a:ext uri="{9D8B030D-6E8A-4147-A177-3AD203B41FA5}">
                      <a16:colId xmlns:a16="http://schemas.microsoft.com/office/drawing/2014/main" val="20005"/>
                    </a:ext>
                  </a:extLst>
                </a:gridCol>
                <a:gridCol w="1110343">
                  <a:extLst>
                    <a:ext uri="{9D8B030D-6E8A-4147-A177-3AD203B41FA5}">
                      <a16:colId xmlns:a16="http://schemas.microsoft.com/office/drawing/2014/main" val="20006"/>
                    </a:ext>
                  </a:extLst>
                </a:gridCol>
              </a:tblGrid>
              <a:tr h="370840">
                <a:tc>
                  <a:txBody>
                    <a:bodyPr/>
                    <a:lstStyle/>
                    <a:p>
                      <a:r>
                        <a:rPr lang="en-US" dirty="0"/>
                        <a:t>Patient</a:t>
                      </a:r>
                    </a:p>
                  </a:txBody>
                  <a:tcPr/>
                </a:tc>
                <a:tc>
                  <a:txBody>
                    <a:bodyPr/>
                    <a:lstStyle/>
                    <a:p>
                      <a:r>
                        <a:rPr lang="en-US" dirty="0"/>
                        <a:t>Test1</a:t>
                      </a:r>
                    </a:p>
                  </a:txBody>
                  <a:tcPr/>
                </a:tc>
                <a:tc>
                  <a:txBody>
                    <a:bodyPr/>
                    <a:lstStyle/>
                    <a:p>
                      <a:r>
                        <a:rPr lang="en-US" dirty="0"/>
                        <a:t>Test2</a:t>
                      </a:r>
                    </a:p>
                  </a:txBody>
                  <a:tcPr/>
                </a:tc>
                <a:tc>
                  <a:txBody>
                    <a:bodyPr/>
                    <a:lstStyle/>
                    <a:p>
                      <a:r>
                        <a:rPr lang="en-US" dirty="0"/>
                        <a:t>Test3</a:t>
                      </a:r>
                    </a:p>
                  </a:txBody>
                  <a:tcPr/>
                </a:tc>
                <a:tc>
                  <a:txBody>
                    <a:bodyPr/>
                    <a:lstStyle/>
                    <a:p>
                      <a:r>
                        <a:rPr lang="en-US" dirty="0"/>
                        <a:t>Test4</a:t>
                      </a:r>
                    </a:p>
                  </a:txBody>
                  <a:tcPr/>
                </a:tc>
                <a:tc>
                  <a:txBody>
                    <a:bodyPr/>
                    <a:lstStyle/>
                    <a:p>
                      <a:r>
                        <a:rPr lang="en-US" dirty="0"/>
                        <a:t>Test5</a:t>
                      </a:r>
                    </a:p>
                  </a:txBody>
                  <a:tcPr/>
                </a:tc>
                <a:tc>
                  <a:txBody>
                    <a:bodyPr/>
                    <a:lstStyle/>
                    <a:p>
                      <a:r>
                        <a:rPr lang="en-US" dirty="0"/>
                        <a:t>test6</a:t>
                      </a:r>
                    </a:p>
                  </a:txBody>
                  <a:tcPr/>
                </a:tc>
                <a:extLst>
                  <a:ext uri="{0D108BD9-81ED-4DB2-BD59-A6C34878D82A}">
                    <a16:rowId xmlns:a16="http://schemas.microsoft.com/office/drawing/2014/main" val="10000"/>
                  </a:ext>
                </a:extLst>
              </a:tr>
              <a:tr h="370840">
                <a:tc>
                  <a:txBody>
                    <a:bodyPr/>
                    <a:lstStyle/>
                    <a:p>
                      <a:r>
                        <a:rPr lang="en-US" dirty="0"/>
                        <a:t>Jack</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Mary</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58454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Slide Number Placeholder 6"/>
          <p:cNvSpPr>
            <a:spLocks noGrp="1"/>
          </p:cNvSpPr>
          <p:nvPr>
            <p:ph type="sldNum" sz="quarter" idx="12"/>
          </p:nvPr>
        </p:nvSpPr>
        <p:spPr>
          <a:noFill/>
        </p:spPr>
        <p:txBody>
          <a:bodyPr/>
          <a:lstStyle/>
          <a:p>
            <a:fld id="{513086FB-317A-4298-AA31-FDDBB12F70F6}" type="slidenum">
              <a:rPr lang="en-US"/>
              <a:pPr/>
              <a:t>32</a:t>
            </a:fld>
            <a:endParaRPr lang="en-US"/>
          </a:p>
        </p:txBody>
      </p:sp>
      <p:sp>
        <p:nvSpPr>
          <p:cNvPr id="28678" name="Rectangle 2"/>
          <p:cNvSpPr>
            <a:spLocks noGrp="1" noChangeArrowheads="1"/>
          </p:cNvSpPr>
          <p:nvPr>
            <p:ph type="title"/>
          </p:nvPr>
        </p:nvSpPr>
        <p:spPr>
          <a:noFill/>
        </p:spPr>
        <p:txBody>
          <a:bodyPr lIns="92075" tIns="46038" rIns="92075" bIns="46038"/>
          <a:lstStyle/>
          <a:p>
            <a:pPr eaLnBrk="1" hangingPunct="1"/>
            <a:r>
              <a:rPr lang="en-US" sz="3200" dirty="0"/>
              <a:t>Symmetric binary attributes</a:t>
            </a:r>
          </a:p>
        </p:txBody>
      </p:sp>
      <p:sp>
        <p:nvSpPr>
          <p:cNvPr id="28679" name="Rectangle 3"/>
          <p:cNvSpPr>
            <a:spLocks noGrp="1" noChangeArrowheads="1"/>
          </p:cNvSpPr>
          <p:nvPr>
            <p:ph type="body" sz="half" idx="1"/>
          </p:nvPr>
        </p:nvSpPr>
        <p:spPr>
          <a:xfrm>
            <a:off x="304800" y="1447800"/>
            <a:ext cx="4343400" cy="4724400"/>
          </a:xfrm>
          <a:noFill/>
        </p:spPr>
        <p:txBody>
          <a:bodyPr lIns="92075" tIns="46038" rIns="92075" bIns="46038"/>
          <a:lstStyle/>
          <a:p>
            <a:pPr eaLnBrk="1" hangingPunct="1"/>
            <a:r>
              <a:rPr lang="en-US" dirty="0"/>
              <a:t>Distance measure for symmetric binary attributes:</a:t>
            </a:r>
          </a:p>
          <a:p>
            <a:pPr eaLnBrk="1" hangingPunct="1"/>
            <a:endParaRPr lang="en-US" dirty="0"/>
          </a:p>
        </p:txBody>
      </p:sp>
      <p:graphicFrame>
        <p:nvGraphicFramePr>
          <p:cNvPr id="28674" name="Object 4"/>
          <p:cNvGraphicFramePr>
            <a:graphicFrameLocks noChangeAspect="1"/>
          </p:cNvGraphicFramePr>
          <p:nvPr>
            <p:extLst>
              <p:ext uri="{D42A27DB-BD31-4B8C-83A1-F6EECF244321}">
                <p14:modId xmlns:p14="http://schemas.microsoft.com/office/powerpoint/2010/main" val="4280381296"/>
              </p:ext>
            </p:extLst>
          </p:nvPr>
        </p:nvGraphicFramePr>
        <p:xfrm>
          <a:off x="533400" y="4038600"/>
          <a:ext cx="2971801" cy="695325"/>
        </p:xfrm>
        <a:graphic>
          <a:graphicData uri="http://schemas.openxmlformats.org/presentationml/2006/ole">
            <mc:AlternateContent xmlns:mc="http://schemas.openxmlformats.org/markup-compatibility/2006">
              <mc:Choice xmlns:v="urn:schemas-microsoft-com:vml" Requires="v">
                <p:oleObj spid="_x0000_s8199" name="Equation" r:id="rId4" imgW="2044440" imgH="482400" progId="Equation.3">
                  <p:embed/>
                </p:oleObj>
              </mc:Choice>
              <mc:Fallback>
                <p:oleObj name="Equation" r:id="rId4" imgW="2044440" imgH="482400" progId="Equation.3">
                  <p:embed/>
                  <p:pic>
                    <p:nvPicPr>
                      <p:cNvPr id="2867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038600"/>
                        <a:ext cx="2971801" cy="6953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28680" name="Group 6"/>
          <p:cNvGrpSpPr>
            <a:grpSpLocks/>
          </p:cNvGrpSpPr>
          <p:nvPr/>
        </p:nvGrpSpPr>
        <p:grpSpPr bwMode="auto">
          <a:xfrm>
            <a:off x="4495800" y="1287463"/>
            <a:ext cx="4876800" cy="2195512"/>
            <a:chOff x="1200" y="1209"/>
            <a:chExt cx="3072" cy="1383"/>
          </a:xfrm>
        </p:grpSpPr>
        <p:sp>
          <p:nvSpPr>
            <p:cNvPr id="28681" name="Line 7"/>
            <p:cNvSpPr>
              <a:spLocks noChangeShapeType="1"/>
            </p:cNvSpPr>
            <p:nvPr/>
          </p:nvSpPr>
          <p:spPr bwMode="auto">
            <a:xfrm>
              <a:off x="1200" y="1632"/>
              <a:ext cx="3072" cy="0"/>
            </a:xfrm>
            <a:prstGeom prst="line">
              <a:avLst/>
            </a:prstGeom>
            <a:noFill/>
            <a:ln w="9525">
              <a:solidFill>
                <a:schemeClr val="tx1"/>
              </a:solidFill>
              <a:round/>
              <a:headEnd/>
              <a:tailEnd/>
            </a:ln>
          </p:spPr>
          <p:txBody>
            <a:bodyPr wrap="none" anchor="ctr"/>
            <a:lstStyle/>
            <a:p>
              <a:endParaRPr lang="en-US"/>
            </a:p>
          </p:txBody>
        </p:sp>
        <p:grpSp>
          <p:nvGrpSpPr>
            <p:cNvPr id="28682" name="Group 8"/>
            <p:cNvGrpSpPr>
              <a:grpSpLocks/>
            </p:cNvGrpSpPr>
            <p:nvPr/>
          </p:nvGrpSpPr>
          <p:grpSpPr bwMode="auto">
            <a:xfrm>
              <a:off x="1248" y="1209"/>
              <a:ext cx="2400" cy="1383"/>
              <a:chOff x="1248" y="1209"/>
              <a:chExt cx="2400" cy="1383"/>
            </a:xfrm>
          </p:grpSpPr>
          <p:graphicFrame>
            <p:nvGraphicFramePr>
              <p:cNvPr id="28676" name="Object 9"/>
              <p:cNvGraphicFramePr>
                <a:graphicFrameLocks noChangeAspect="1"/>
              </p:cNvGraphicFramePr>
              <p:nvPr/>
            </p:nvGraphicFramePr>
            <p:xfrm>
              <a:off x="1824" y="1440"/>
              <a:ext cx="1824" cy="1040"/>
            </p:xfrm>
            <a:graphic>
              <a:graphicData uri="http://schemas.openxmlformats.org/presentationml/2006/ole">
                <mc:AlternateContent xmlns:mc="http://schemas.openxmlformats.org/markup-compatibility/2006">
                  <mc:Choice xmlns:v="urn:schemas-microsoft-com:vml" Requires="v">
                    <p:oleObj spid="_x0000_s8200" name="Equation" r:id="rId6" imgW="2539800" imgH="1447560" progId="Equation.3">
                      <p:embed/>
                    </p:oleObj>
                  </mc:Choice>
                  <mc:Fallback>
                    <p:oleObj name="Equation" r:id="rId6" imgW="2539800" imgH="1447560" progId="Equation.3">
                      <p:embed/>
                      <p:pic>
                        <p:nvPicPr>
                          <p:cNvPr id="28676"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4" y="1440"/>
                            <a:ext cx="1824" cy="104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8683" name="Line 10"/>
              <p:cNvSpPr>
                <a:spLocks noChangeShapeType="1"/>
              </p:cNvSpPr>
              <p:nvPr/>
            </p:nvSpPr>
            <p:spPr bwMode="auto">
              <a:xfrm>
                <a:off x="2160" y="1344"/>
                <a:ext cx="0" cy="1248"/>
              </a:xfrm>
              <a:prstGeom prst="line">
                <a:avLst/>
              </a:prstGeom>
              <a:noFill/>
              <a:ln w="9525">
                <a:solidFill>
                  <a:schemeClr val="tx1"/>
                </a:solidFill>
                <a:round/>
                <a:headEnd/>
                <a:tailEnd/>
              </a:ln>
            </p:spPr>
            <p:txBody>
              <a:bodyPr wrap="none" anchor="ctr"/>
              <a:lstStyle/>
              <a:p>
                <a:endParaRPr lang="en-US"/>
              </a:p>
            </p:txBody>
          </p:sp>
          <p:sp>
            <p:nvSpPr>
              <p:cNvPr id="28684" name="Text Box 11"/>
              <p:cNvSpPr txBox="1">
                <a:spLocks noChangeArrowheads="1"/>
              </p:cNvSpPr>
              <p:nvPr/>
            </p:nvSpPr>
            <p:spPr bwMode="auto">
              <a:xfrm>
                <a:off x="1248" y="1833"/>
                <a:ext cx="672" cy="231"/>
              </a:xfrm>
              <a:prstGeom prst="rect">
                <a:avLst/>
              </a:prstGeom>
              <a:noFill/>
              <a:ln w="9525">
                <a:noFill/>
                <a:miter lim="800000"/>
                <a:headEnd/>
                <a:tailEnd/>
              </a:ln>
            </p:spPr>
            <p:txBody>
              <a:bodyPr>
                <a:spAutoFit/>
              </a:bodyPr>
              <a:lstStyle/>
              <a:p>
                <a:pPr eaLnBrk="0" hangingPunct="0">
                  <a:spcBef>
                    <a:spcPct val="50000"/>
                  </a:spcBef>
                </a:pPr>
                <a:r>
                  <a:rPr lang="en-US" sz="1800" b="1"/>
                  <a:t>Object </a:t>
                </a:r>
                <a:r>
                  <a:rPr lang="en-US" sz="1800" b="1" i="1"/>
                  <a:t>i</a:t>
                </a:r>
                <a:endParaRPr lang="en-US" sz="1800" b="1"/>
              </a:p>
            </p:txBody>
          </p:sp>
          <p:sp>
            <p:nvSpPr>
              <p:cNvPr id="28685" name="Text Box 12"/>
              <p:cNvSpPr txBox="1">
                <a:spLocks noChangeArrowheads="1"/>
              </p:cNvSpPr>
              <p:nvPr/>
            </p:nvSpPr>
            <p:spPr bwMode="auto">
              <a:xfrm>
                <a:off x="2400" y="1209"/>
                <a:ext cx="768" cy="231"/>
              </a:xfrm>
              <a:prstGeom prst="rect">
                <a:avLst/>
              </a:prstGeom>
              <a:noFill/>
              <a:ln w="9525">
                <a:noFill/>
                <a:miter lim="800000"/>
                <a:headEnd/>
                <a:tailEnd/>
              </a:ln>
            </p:spPr>
            <p:txBody>
              <a:bodyPr>
                <a:spAutoFit/>
              </a:bodyPr>
              <a:lstStyle/>
              <a:p>
                <a:pPr eaLnBrk="0" hangingPunct="0">
                  <a:spcBef>
                    <a:spcPct val="50000"/>
                  </a:spcBef>
                </a:pPr>
                <a:r>
                  <a:rPr lang="en-US" sz="1800" b="1"/>
                  <a:t>Object  </a:t>
                </a:r>
                <a:r>
                  <a:rPr lang="en-US" sz="1800" b="1" i="1"/>
                  <a:t>j</a:t>
                </a:r>
              </a:p>
            </p:txBody>
          </p:sp>
        </p:grpSp>
      </p:grpSp>
    </p:spTree>
    <p:extLst>
      <p:ext uri="{BB962C8B-B14F-4D97-AF65-F5344CB8AC3E}">
        <p14:creationId xmlns:p14="http://schemas.microsoft.com/office/powerpoint/2010/main" val="1498688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Slide Number Placeholder 6"/>
          <p:cNvSpPr>
            <a:spLocks noGrp="1"/>
          </p:cNvSpPr>
          <p:nvPr>
            <p:ph type="sldNum" sz="quarter" idx="12"/>
          </p:nvPr>
        </p:nvSpPr>
        <p:spPr>
          <a:noFill/>
        </p:spPr>
        <p:txBody>
          <a:bodyPr/>
          <a:lstStyle/>
          <a:p>
            <a:fld id="{513086FB-317A-4298-AA31-FDDBB12F70F6}" type="slidenum">
              <a:rPr lang="en-US"/>
              <a:pPr/>
              <a:t>33</a:t>
            </a:fld>
            <a:endParaRPr lang="en-US"/>
          </a:p>
        </p:txBody>
      </p:sp>
      <p:sp>
        <p:nvSpPr>
          <p:cNvPr id="28678" name="Rectangle 2"/>
          <p:cNvSpPr>
            <a:spLocks noGrp="1" noChangeArrowheads="1"/>
          </p:cNvSpPr>
          <p:nvPr>
            <p:ph type="title"/>
          </p:nvPr>
        </p:nvSpPr>
        <p:spPr>
          <a:noFill/>
        </p:spPr>
        <p:txBody>
          <a:bodyPr lIns="92075" tIns="46038" rIns="92075" bIns="46038"/>
          <a:lstStyle/>
          <a:p>
            <a:pPr eaLnBrk="1" hangingPunct="1"/>
            <a:r>
              <a:rPr lang="en-US" sz="3200" dirty="0"/>
              <a:t>Asymmetric binary attributes</a:t>
            </a:r>
          </a:p>
        </p:txBody>
      </p:sp>
      <p:sp>
        <p:nvSpPr>
          <p:cNvPr id="28679" name="Rectangle 3"/>
          <p:cNvSpPr>
            <a:spLocks noGrp="1" noChangeArrowheads="1"/>
          </p:cNvSpPr>
          <p:nvPr>
            <p:ph type="body" sz="half" idx="1"/>
          </p:nvPr>
        </p:nvSpPr>
        <p:spPr>
          <a:xfrm>
            <a:off x="304800" y="1447800"/>
            <a:ext cx="4343400" cy="5410200"/>
          </a:xfrm>
          <a:noFill/>
        </p:spPr>
        <p:txBody>
          <a:bodyPr lIns="92075" tIns="46038" rIns="92075" bIns="46038"/>
          <a:lstStyle/>
          <a:p>
            <a:pPr marL="0" indent="0" eaLnBrk="1" hangingPunct="1">
              <a:buNone/>
            </a:pPr>
            <a:r>
              <a:rPr lang="en-US" dirty="0"/>
              <a:t>If most test results are negative, </a:t>
            </a:r>
          </a:p>
          <a:p>
            <a:pPr marL="0" indent="0" eaLnBrk="1" hangingPunct="1">
              <a:buNone/>
            </a:pPr>
            <a:r>
              <a:rPr lang="en-US" i="1" dirty="0"/>
              <a:t>d</a:t>
            </a:r>
            <a:r>
              <a:rPr lang="en-US" dirty="0"/>
              <a:t> will be much greater than </a:t>
            </a:r>
            <a:r>
              <a:rPr lang="en-US" i="1" dirty="0"/>
              <a:t>a</a:t>
            </a:r>
            <a:r>
              <a:rPr lang="en-US" dirty="0"/>
              <a:t>, </a:t>
            </a:r>
            <a:r>
              <a:rPr lang="en-US" i="1" dirty="0"/>
              <a:t>b</a:t>
            </a:r>
            <a:r>
              <a:rPr lang="en-US" dirty="0"/>
              <a:t>, and </a:t>
            </a:r>
            <a:r>
              <a:rPr lang="en-US" i="1" dirty="0"/>
              <a:t>c</a:t>
            </a:r>
            <a:r>
              <a:rPr lang="en-US" dirty="0"/>
              <a:t> . Sharing many negative test results is not that informative to doctors. </a:t>
            </a:r>
          </a:p>
          <a:p>
            <a:pPr marL="0" indent="0" eaLnBrk="1" hangingPunct="1">
              <a:buNone/>
            </a:pPr>
            <a:endParaRPr lang="en-US" sz="1600" dirty="0"/>
          </a:p>
          <a:p>
            <a:pPr marL="0" indent="0" eaLnBrk="1" hangingPunct="1">
              <a:buNone/>
            </a:pPr>
            <a:r>
              <a:rPr lang="en-US" dirty="0"/>
              <a:t>Distance measure for asymmetric binary attributes: </a:t>
            </a:r>
          </a:p>
        </p:txBody>
      </p:sp>
      <p:graphicFrame>
        <p:nvGraphicFramePr>
          <p:cNvPr id="28675" name="Object 5"/>
          <p:cNvGraphicFramePr>
            <a:graphicFrameLocks noChangeAspect="1"/>
          </p:cNvGraphicFramePr>
          <p:nvPr>
            <p:extLst>
              <p:ext uri="{D42A27DB-BD31-4B8C-83A1-F6EECF244321}">
                <p14:modId xmlns:p14="http://schemas.microsoft.com/office/powerpoint/2010/main" val="4054592935"/>
              </p:ext>
            </p:extLst>
          </p:nvPr>
        </p:nvGraphicFramePr>
        <p:xfrm>
          <a:off x="5715000" y="4684182"/>
          <a:ext cx="2438399" cy="708025"/>
        </p:xfrm>
        <a:graphic>
          <a:graphicData uri="http://schemas.openxmlformats.org/presentationml/2006/ole">
            <mc:AlternateContent xmlns:mc="http://schemas.openxmlformats.org/markup-compatibility/2006">
              <mc:Choice xmlns:v="urn:schemas-microsoft-com:vml" Requires="v">
                <p:oleObj spid="_x0000_s9223" name="Equation" r:id="rId4" imgW="1701720" imgH="482400" progId="Equation.3">
                  <p:embed/>
                </p:oleObj>
              </mc:Choice>
              <mc:Fallback>
                <p:oleObj name="Equation" r:id="rId4" imgW="1701720" imgH="482400" progId="Equation.3">
                  <p:embed/>
                  <p:pic>
                    <p:nvPicPr>
                      <p:cNvPr id="2867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4684182"/>
                        <a:ext cx="2438399" cy="7080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28680" name="Group 6"/>
          <p:cNvGrpSpPr>
            <a:grpSpLocks/>
          </p:cNvGrpSpPr>
          <p:nvPr/>
        </p:nvGrpSpPr>
        <p:grpSpPr bwMode="auto">
          <a:xfrm>
            <a:off x="4495800" y="1309688"/>
            <a:ext cx="4876800" cy="2195512"/>
            <a:chOff x="1200" y="1209"/>
            <a:chExt cx="3072" cy="1383"/>
          </a:xfrm>
        </p:grpSpPr>
        <p:sp>
          <p:nvSpPr>
            <p:cNvPr id="28681" name="Line 7"/>
            <p:cNvSpPr>
              <a:spLocks noChangeShapeType="1"/>
            </p:cNvSpPr>
            <p:nvPr/>
          </p:nvSpPr>
          <p:spPr bwMode="auto">
            <a:xfrm>
              <a:off x="1200" y="1632"/>
              <a:ext cx="3072" cy="0"/>
            </a:xfrm>
            <a:prstGeom prst="line">
              <a:avLst/>
            </a:prstGeom>
            <a:noFill/>
            <a:ln w="9525">
              <a:solidFill>
                <a:schemeClr val="tx1"/>
              </a:solidFill>
              <a:round/>
              <a:headEnd/>
              <a:tailEnd/>
            </a:ln>
          </p:spPr>
          <p:txBody>
            <a:bodyPr wrap="none" anchor="ctr"/>
            <a:lstStyle/>
            <a:p>
              <a:endParaRPr lang="en-US"/>
            </a:p>
          </p:txBody>
        </p:sp>
        <p:grpSp>
          <p:nvGrpSpPr>
            <p:cNvPr id="28682" name="Group 8"/>
            <p:cNvGrpSpPr>
              <a:grpSpLocks/>
            </p:cNvGrpSpPr>
            <p:nvPr/>
          </p:nvGrpSpPr>
          <p:grpSpPr bwMode="auto">
            <a:xfrm>
              <a:off x="1248" y="1209"/>
              <a:ext cx="2400" cy="1383"/>
              <a:chOff x="1248" y="1209"/>
              <a:chExt cx="2400" cy="1383"/>
            </a:xfrm>
          </p:grpSpPr>
          <p:graphicFrame>
            <p:nvGraphicFramePr>
              <p:cNvPr id="28676" name="Object 9"/>
              <p:cNvGraphicFramePr>
                <a:graphicFrameLocks noChangeAspect="1"/>
              </p:cNvGraphicFramePr>
              <p:nvPr/>
            </p:nvGraphicFramePr>
            <p:xfrm>
              <a:off x="1824" y="1440"/>
              <a:ext cx="1824" cy="1040"/>
            </p:xfrm>
            <a:graphic>
              <a:graphicData uri="http://schemas.openxmlformats.org/presentationml/2006/ole">
                <mc:AlternateContent xmlns:mc="http://schemas.openxmlformats.org/markup-compatibility/2006">
                  <mc:Choice xmlns:v="urn:schemas-microsoft-com:vml" Requires="v">
                    <p:oleObj spid="_x0000_s9224" name="Equation" r:id="rId6" imgW="2539800" imgH="1447560" progId="Equation.3">
                      <p:embed/>
                    </p:oleObj>
                  </mc:Choice>
                  <mc:Fallback>
                    <p:oleObj name="Equation" r:id="rId6" imgW="2539800" imgH="1447560" progId="Equation.3">
                      <p:embed/>
                      <p:pic>
                        <p:nvPicPr>
                          <p:cNvPr id="28676"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4" y="1440"/>
                            <a:ext cx="1824" cy="104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8683" name="Line 10"/>
              <p:cNvSpPr>
                <a:spLocks noChangeShapeType="1"/>
              </p:cNvSpPr>
              <p:nvPr/>
            </p:nvSpPr>
            <p:spPr bwMode="auto">
              <a:xfrm>
                <a:off x="2160" y="1344"/>
                <a:ext cx="0" cy="1248"/>
              </a:xfrm>
              <a:prstGeom prst="line">
                <a:avLst/>
              </a:prstGeom>
              <a:noFill/>
              <a:ln w="9525">
                <a:solidFill>
                  <a:schemeClr val="tx1"/>
                </a:solidFill>
                <a:round/>
                <a:headEnd/>
                <a:tailEnd/>
              </a:ln>
            </p:spPr>
            <p:txBody>
              <a:bodyPr wrap="none" anchor="ctr"/>
              <a:lstStyle/>
              <a:p>
                <a:endParaRPr lang="en-US"/>
              </a:p>
            </p:txBody>
          </p:sp>
          <p:sp>
            <p:nvSpPr>
              <p:cNvPr id="28684" name="Text Box 11"/>
              <p:cNvSpPr txBox="1">
                <a:spLocks noChangeArrowheads="1"/>
              </p:cNvSpPr>
              <p:nvPr/>
            </p:nvSpPr>
            <p:spPr bwMode="auto">
              <a:xfrm>
                <a:off x="1248" y="1833"/>
                <a:ext cx="672" cy="231"/>
              </a:xfrm>
              <a:prstGeom prst="rect">
                <a:avLst/>
              </a:prstGeom>
              <a:noFill/>
              <a:ln w="9525">
                <a:noFill/>
                <a:miter lim="800000"/>
                <a:headEnd/>
                <a:tailEnd/>
              </a:ln>
            </p:spPr>
            <p:txBody>
              <a:bodyPr>
                <a:spAutoFit/>
              </a:bodyPr>
              <a:lstStyle/>
              <a:p>
                <a:pPr eaLnBrk="0" hangingPunct="0">
                  <a:spcBef>
                    <a:spcPct val="50000"/>
                  </a:spcBef>
                </a:pPr>
                <a:r>
                  <a:rPr lang="en-US" sz="1800" b="1"/>
                  <a:t>Object </a:t>
                </a:r>
                <a:r>
                  <a:rPr lang="en-US" sz="1800" b="1" i="1"/>
                  <a:t>i</a:t>
                </a:r>
                <a:endParaRPr lang="en-US" sz="1800" b="1"/>
              </a:p>
            </p:txBody>
          </p:sp>
          <p:sp>
            <p:nvSpPr>
              <p:cNvPr id="28685" name="Text Box 12"/>
              <p:cNvSpPr txBox="1">
                <a:spLocks noChangeArrowheads="1"/>
              </p:cNvSpPr>
              <p:nvPr/>
            </p:nvSpPr>
            <p:spPr bwMode="auto">
              <a:xfrm>
                <a:off x="2400" y="1209"/>
                <a:ext cx="768" cy="231"/>
              </a:xfrm>
              <a:prstGeom prst="rect">
                <a:avLst/>
              </a:prstGeom>
              <a:noFill/>
              <a:ln w="9525">
                <a:noFill/>
                <a:miter lim="800000"/>
                <a:headEnd/>
                <a:tailEnd/>
              </a:ln>
            </p:spPr>
            <p:txBody>
              <a:bodyPr>
                <a:spAutoFit/>
              </a:bodyPr>
              <a:lstStyle/>
              <a:p>
                <a:pPr eaLnBrk="0" hangingPunct="0">
                  <a:spcBef>
                    <a:spcPct val="50000"/>
                  </a:spcBef>
                </a:pPr>
                <a:r>
                  <a:rPr lang="en-US" sz="1800" b="1"/>
                  <a:t>Object  </a:t>
                </a:r>
                <a:r>
                  <a:rPr lang="en-US" sz="1800" b="1" i="1"/>
                  <a:t>j</a:t>
                </a:r>
              </a:p>
            </p:txBody>
          </p:sp>
        </p:grpSp>
      </p:grpSp>
    </p:spTree>
    <p:extLst>
      <p:ext uri="{BB962C8B-B14F-4D97-AF65-F5344CB8AC3E}">
        <p14:creationId xmlns:p14="http://schemas.microsoft.com/office/powerpoint/2010/main" val="1538605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between ordinal values</a:t>
            </a:r>
          </a:p>
        </p:txBody>
      </p:sp>
      <p:sp>
        <p:nvSpPr>
          <p:cNvPr id="3" name="Content Placeholder 2"/>
          <p:cNvSpPr>
            <a:spLocks noGrp="1"/>
          </p:cNvSpPr>
          <p:nvPr>
            <p:ph idx="1"/>
          </p:nvPr>
        </p:nvSpPr>
        <p:spPr>
          <a:xfrm>
            <a:off x="685800" y="1524000"/>
            <a:ext cx="7924800" cy="2438400"/>
          </a:xfrm>
        </p:spPr>
        <p:txBody>
          <a:bodyPr/>
          <a:lstStyle/>
          <a:p>
            <a:r>
              <a:rPr lang="en-US" dirty="0"/>
              <a:t>Method 1: treat as nominal</a:t>
            </a:r>
          </a:p>
          <a:p>
            <a:endParaRPr lang="en-US" dirty="0"/>
          </a:p>
          <a:p>
            <a:r>
              <a:rPr lang="en-US" dirty="0"/>
              <a:t>Method 2: treat as numeric</a:t>
            </a:r>
          </a:p>
        </p:txBody>
      </p:sp>
      <p:sp>
        <p:nvSpPr>
          <p:cNvPr id="4" name="Slide Number Placeholder 3"/>
          <p:cNvSpPr>
            <a:spLocks noGrp="1"/>
          </p:cNvSpPr>
          <p:nvPr>
            <p:ph type="sldNum" sz="quarter" idx="12"/>
          </p:nvPr>
        </p:nvSpPr>
        <p:spPr/>
        <p:txBody>
          <a:bodyPr/>
          <a:lstStyle/>
          <a:p>
            <a:fld id="{AB27C7FC-5F5C-4993-AA9B-AD2357CBACEF}" type="slidenum">
              <a:rPr lang="en-US" smtClean="0"/>
              <a:pPr/>
              <a:t>34</a:t>
            </a:fld>
            <a:endParaRPr lang="en-US"/>
          </a:p>
        </p:txBody>
      </p:sp>
    </p:spTree>
    <p:extLst>
      <p:ext uri="{BB962C8B-B14F-4D97-AF65-F5344CB8AC3E}">
        <p14:creationId xmlns:p14="http://schemas.microsoft.com/office/powerpoint/2010/main" val="229958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5"/>
          <p:cNvSpPr>
            <a:spLocks noGrp="1"/>
          </p:cNvSpPr>
          <p:nvPr>
            <p:ph type="sldNum" sz="quarter" idx="12"/>
          </p:nvPr>
        </p:nvSpPr>
        <p:spPr>
          <a:noFill/>
        </p:spPr>
        <p:txBody>
          <a:bodyPr/>
          <a:lstStyle/>
          <a:p>
            <a:fld id="{3A5C6E91-0181-4E80-A23C-2BEBECEF4811}" type="slidenum">
              <a:rPr lang="en-US"/>
              <a:pPr/>
              <a:t>35</a:t>
            </a:fld>
            <a:endParaRPr lang="en-US"/>
          </a:p>
        </p:txBody>
      </p:sp>
      <p:sp>
        <p:nvSpPr>
          <p:cNvPr id="31748" name="Rectangle 2"/>
          <p:cNvSpPr>
            <a:spLocks noGrp="1" noChangeArrowheads="1"/>
          </p:cNvSpPr>
          <p:nvPr>
            <p:ph type="title"/>
          </p:nvPr>
        </p:nvSpPr>
        <p:spPr>
          <a:xfrm>
            <a:off x="1284288" y="381000"/>
            <a:ext cx="6945312" cy="685800"/>
          </a:xfrm>
          <a:noFill/>
        </p:spPr>
        <p:txBody>
          <a:bodyPr lIns="92075" tIns="46038" rIns="92075" bIns="46038"/>
          <a:lstStyle/>
          <a:p>
            <a:pPr eaLnBrk="1" hangingPunct="1"/>
            <a:r>
              <a:rPr lang="en-US" dirty="0"/>
              <a:t>Attributes of Mixed Types</a:t>
            </a:r>
          </a:p>
        </p:txBody>
      </p:sp>
      <p:sp>
        <p:nvSpPr>
          <p:cNvPr id="31749" name="Rectangle 3"/>
          <p:cNvSpPr>
            <a:spLocks noGrp="1" noChangeArrowheads="1"/>
          </p:cNvSpPr>
          <p:nvPr>
            <p:ph type="body" idx="1"/>
          </p:nvPr>
        </p:nvSpPr>
        <p:spPr>
          <a:xfrm>
            <a:off x="533400" y="1600200"/>
            <a:ext cx="7781925" cy="2743200"/>
          </a:xfrm>
          <a:noFill/>
        </p:spPr>
        <p:txBody>
          <a:bodyPr lIns="92075" tIns="46038" rIns="92075" bIns="46038">
            <a:normAutofit fontScale="77500" lnSpcReduction="20000"/>
          </a:bodyPr>
          <a:lstStyle/>
          <a:p>
            <a:pPr eaLnBrk="1" hangingPunct="1">
              <a:lnSpc>
                <a:spcPct val="90000"/>
              </a:lnSpc>
            </a:pPr>
            <a:r>
              <a:rPr lang="en-US" dirty="0"/>
              <a:t>A database may contain different types of attributes</a:t>
            </a:r>
          </a:p>
          <a:p>
            <a:pPr lvl="1" eaLnBrk="1" hangingPunct="1">
              <a:lnSpc>
                <a:spcPct val="90000"/>
              </a:lnSpc>
            </a:pPr>
            <a:r>
              <a:rPr lang="en-US" sz="2400" dirty="0"/>
              <a:t>symmetric binary, asymmetric binary, nominal, ordinal, numerical</a:t>
            </a:r>
          </a:p>
          <a:p>
            <a:pPr eaLnBrk="1" hangingPunct="1">
              <a:lnSpc>
                <a:spcPct val="90000"/>
              </a:lnSpc>
            </a:pPr>
            <a:endParaRPr lang="en-US" dirty="0"/>
          </a:p>
          <a:p>
            <a:pPr eaLnBrk="1" hangingPunct="1">
              <a:lnSpc>
                <a:spcPct val="90000"/>
              </a:lnSpc>
            </a:pPr>
            <a:r>
              <a:rPr lang="en-US" dirty="0"/>
              <a:t>How to compute the distance between examples with heterogeneous attributes?</a:t>
            </a:r>
          </a:p>
          <a:p>
            <a:pPr lvl="1" eaLnBrk="1" hangingPunct="1">
              <a:lnSpc>
                <a:spcPct val="90000"/>
              </a:lnSpc>
            </a:pPr>
            <a:r>
              <a:rPr lang="en-US" dirty="0"/>
              <a:t>Calculate distance for each type of attribute and aggregate </a:t>
            </a:r>
          </a:p>
          <a:p>
            <a:pPr eaLnBrk="1" hangingPunct="1">
              <a:lnSpc>
                <a:spcPct val="90000"/>
              </a:lnSpc>
              <a:buFontTx/>
              <a:buNone/>
            </a:pPr>
            <a:br>
              <a:rPr lang="en-US" dirty="0"/>
            </a:br>
            <a:endParaRPr lang="en-US" dirty="0"/>
          </a:p>
          <a:p>
            <a:pPr eaLnBrk="1" hangingPunct="1">
              <a:lnSpc>
                <a:spcPct val="90000"/>
              </a:lnSpc>
              <a:buFontTx/>
              <a:buNone/>
            </a:pPr>
            <a:endParaRPr lang="en-US" dirty="0"/>
          </a:p>
        </p:txBody>
      </p:sp>
    </p:spTree>
    <p:extLst>
      <p:ext uri="{BB962C8B-B14F-4D97-AF65-F5344CB8AC3E}">
        <p14:creationId xmlns:p14="http://schemas.microsoft.com/office/powerpoint/2010/main" val="103911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Similarity measure</a:t>
            </a:r>
          </a:p>
        </p:txBody>
      </p:sp>
      <p:sp>
        <p:nvSpPr>
          <p:cNvPr id="3" name="Content Placeholder 2"/>
          <p:cNvSpPr>
            <a:spLocks noGrp="1"/>
          </p:cNvSpPr>
          <p:nvPr>
            <p:ph idx="1"/>
          </p:nvPr>
        </p:nvSpPr>
        <p:spPr/>
        <p:txBody>
          <a:bodyPr>
            <a:normAutofit/>
          </a:bodyPr>
          <a:lstStyle/>
          <a:p>
            <a:r>
              <a:rPr lang="en-US" dirty="0"/>
              <a:t>If defining a distance measure d in [0,1] range, similarity can be defined as 1-d.</a:t>
            </a:r>
          </a:p>
          <a:p>
            <a:r>
              <a:rPr lang="en-US" dirty="0"/>
              <a:t>Other similarity measures</a:t>
            </a:r>
          </a:p>
          <a:p>
            <a:pPr marL="1257300" lvl="1" indent="-457200">
              <a:buFont typeface="Arial" panose="020B0604020202020204" pitchFamily="34" charset="0"/>
              <a:buChar char="•"/>
            </a:pPr>
            <a:r>
              <a:rPr lang="en-US" dirty="0"/>
              <a:t>Cosine similarity measure</a:t>
            </a:r>
          </a:p>
          <a:p>
            <a:r>
              <a:rPr lang="en-US" dirty="0"/>
              <a:t>Note – beware Euclidean distance in high dimensions!</a:t>
            </a:r>
          </a:p>
          <a:p>
            <a:pPr marL="1257300" lvl="1" indent="-457200">
              <a:buFont typeface="Arial" panose="020B0604020202020204" pitchFamily="34" charset="0"/>
              <a:buChar char="•"/>
            </a:pPr>
            <a:r>
              <a:rPr lang="en-US" dirty="0"/>
              <a:t>https://</a:t>
            </a:r>
            <a:r>
              <a:rPr lang="en-US" dirty="0" err="1"/>
              <a:t>stats.stackexchange.com</a:t>
            </a:r>
            <a:r>
              <a:rPr lang="en-US" dirty="0"/>
              <a:t>/questions/99171/why-is-</a:t>
            </a:r>
            <a:r>
              <a:rPr lang="en-US" dirty="0" err="1"/>
              <a:t>euclidean</a:t>
            </a:r>
            <a:r>
              <a:rPr lang="en-US" dirty="0"/>
              <a:t>-distance-not-a-good-metric-in-high-dimensions</a:t>
            </a:r>
          </a:p>
          <a:p>
            <a:pPr marL="1257300" lvl="1" indent="-457200">
              <a:buFont typeface="Arial" panose="020B0604020202020204" pitchFamily="34" charset="0"/>
              <a:buChar char="•"/>
            </a:pPr>
            <a:endParaRPr lang="en-US" dirty="0"/>
          </a:p>
        </p:txBody>
      </p:sp>
      <p:sp>
        <p:nvSpPr>
          <p:cNvPr id="4" name="Slide Number Placeholder 3"/>
          <p:cNvSpPr>
            <a:spLocks noGrp="1"/>
          </p:cNvSpPr>
          <p:nvPr>
            <p:ph type="sldNum" sz="quarter" idx="12"/>
          </p:nvPr>
        </p:nvSpPr>
        <p:spPr/>
        <p:txBody>
          <a:bodyPr/>
          <a:lstStyle/>
          <a:p>
            <a:fld id="{8EEF13A5-DCCF-4313-A855-97D14635AE6E}" type="slidenum">
              <a:rPr lang="en-US" smtClean="0"/>
              <a:pPr/>
              <a:t>36</a:t>
            </a:fld>
            <a:endParaRPr lang="en-US"/>
          </a:p>
        </p:txBody>
      </p:sp>
    </p:spTree>
    <p:extLst>
      <p:ext uri="{BB962C8B-B14F-4D97-AF65-F5344CB8AC3E}">
        <p14:creationId xmlns:p14="http://schemas.microsoft.com/office/powerpoint/2010/main" val="5335310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153400" cy="990600"/>
          </a:xfrm>
        </p:spPr>
        <p:txBody>
          <a:bodyPr>
            <a:normAutofit fontScale="90000"/>
          </a:bodyPr>
          <a:lstStyle/>
          <a:p>
            <a:r>
              <a:rPr lang="en-US" dirty="0"/>
              <a:t>Vector space representation and Cosine similarity</a:t>
            </a:r>
          </a:p>
        </p:txBody>
      </p:sp>
      <p:sp>
        <p:nvSpPr>
          <p:cNvPr id="3" name="Content Placeholder 2"/>
          <p:cNvSpPr>
            <a:spLocks noGrp="1"/>
          </p:cNvSpPr>
          <p:nvPr>
            <p:ph idx="1"/>
          </p:nvPr>
        </p:nvSpPr>
        <p:spPr/>
        <p:txBody>
          <a:bodyPr/>
          <a:lstStyle/>
          <a:p>
            <a:r>
              <a:rPr lang="en-US" dirty="0"/>
              <a:t>Distance/similarity measures</a:t>
            </a:r>
          </a:p>
          <a:p>
            <a:pPr lvl="1"/>
            <a:r>
              <a:rPr lang="en-US" dirty="0">
                <a:solidFill>
                  <a:srgbClr val="FF0000"/>
                </a:solidFill>
              </a:rPr>
              <a:t>Euclidean distance</a:t>
            </a:r>
          </a:p>
          <a:p>
            <a:pPr lvl="1"/>
            <a:endParaRPr lang="en-US" dirty="0"/>
          </a:p>
          <a:p>
            <a:pPr lvl="1"/>
            <a:endParaRPr lang="en-US" dirty="0"/>
          </a:p>
          <a:p>
            <a:pPr lvl="1"/>
            <a:endParaRPr lang="en-US" dirty="0"/>
          </a:p>
          <a:p>
            <a:pPr marL="457200" lvl="1" indent="0">
              <a:buNone/>
            </a:pPr>
            <a:endParaRPr lang="en-US" dirty="0"/>
          </a:p>
          <a:p>
            <a:pPr lvl="1"/>
            <a:r>
              <a:rPr lang="en-US" dirty="0">
                <a:solidFill>
                  <a:srgbClr val="FF0000"/>
                </a:solidFill>
              </a:rPr>
              <a:t>Cosine similarity</a:t>
            </a:r>
          </a:p>
          <a:p>
            <a:pPr lvl="1"/>
            <a:endParaRPr lang="en-US" dirty="0"/>
          </a:p>
          <a:p>
            <a:pPr lvl="1"/>
            <a:endParaRPr lang="en-US" dirty="0"/>
          </a:p>
          <a:p>
            <a:pPr lvl="2"/>
            <a:endParaRPr lang="en-US" dirty="0"/>
          </a:p>
          <a:p>
            <a:pPr lvl="1"/>
            <a:endParaRPr lang="en-US" dirty="0"/>
          </a:p>
        </p:txBody>
      </p:sp>
      <p:sp>
        <p:nvSpPr>
          <p:cNvPr id="4" name="Slide Number Placeholder 3"/>
          <p:cNvSpPr>
            <a:spLocks noGrp="1"/>
          </p:cNvSpPr>
          <p:nvPr>
            <p:ph type="sldNum" sz="quarter" idx="12"/>
          </p:nvPr>
        </p:nvSpPr>
        <p:spPr/>
        <p:txBody>
          <a:bodyPr/>
          <a:lstStyle/>
          <a:p>
            <a:fld id="{8EEF13A5-DCCF-4313-A855-97D14635AE6E}" type="slidenum">
              <a:rPr lang="en-US" smtClean="0"/>
              <a:pPr/>
              <a:t>37</a:t>
            </a:fld>
            <a:endParaRPr lang="en-US"/>
          </a:p>
        </p:txBody>
      </p:sp>
      <p:cxnSp>
        <p:nvCxnSpPr>
          <p:cNvPr id="6" name="Straight Arrow Connector 5"/>
          <p:cNvCxnSpPr/>
          <p:nvPr/>
        </p:nvCxnSpPr>
        <p:spPr bwMode="auto">
          <a:xfrm flipV="1">
            <a:off x="5486400" y="1447800"/>
            <a:ext cx="0" cy="2286000"/>
          </a:xfrm>
          <a:prstGeom prst="straightConnector1">
            <a:avLst/>
          </a:prstGeom>
          <a:solidFill>
            <a:schemeClr val="accent1"/>
          </a:solidFill>
          <a:ln w="9525" cap="flat" cmpd="sng" algn="ctr">
            <a:solidFill>
              <a:schemeClr val="bg1"/>
            </a:solidFill>
            <a:prstDash val="solid"/>
            <a:round/>
            <a:headEnd type="none" w="med" len="med"/>
            <a:tailEnd type="arrow"/>
          </a:ln>
          <a:effectLst/>
        </p:spPr>
      </p:cxnSp>
      <p:cxnSp>
        <p:nvCxnSpPr>
          <p:cNvPr id="8" name="Straight Arrow Connector 7"/>
          <p:cNvCxnSpPr/>
          <p:nvPr/>
        </p:nvCxnSpPr>
        <p:spPr bwMode="auto">
          <a:xfrm>
            <a:off x="5486400" y="3733800"/>
            <a:ext cx="3352800" cy="0"/>
          </a:xfrm>
          <a:prstGeom prst="straightConnector1">
            <a:avLst/>
          </a:prstGeom>
          <a:solidFill>
            <a:schemeClr val="accent1"/>
          </a:solidFill>
          <a:ln w="9525" cap="flat" cmpd="sng" algn="ctr">
            <a:solidFill>
              <a:schemeClr val="bg1"/>
            </a:solidFill>
            <a:prstDash val="solid"/>
            <a:round/>
            <a:headEnd type="none" w="med" len="med"/>
            <a:tailEnd type="arrow"/>
          </a:ln>
          <a:effectLst/>
        </p:spPr>
      </p:cxnSp>
      <p:cxnSp>
        <p:nvCxnSpPr>
          <p:cNvPr id="10" name="Straight Arrow Connector 9"/>
          <p:cNvCxnSpPr/>
          <p:nvPr/>
        </p:nvCxnSpPr>
        <p:spPr bwMode="auto">
          <a:xfrm flipV="1">
            <a:off x="5486400" y="2667000"/>
            <a:ext cx="609600" cy="1066800"/>
          </a:xfrm>
          <a:prstGeom prst="straightConnector1">
            <a:avLst/>
          </a:prstGeom>
          <a:solidFill>
            <a:schemeClr val="accent1"/>
          </a:solidFill>
          <a:ln w="9525" cap="flat" cmpd="sng" algn="ctr">
            <a:solidFill>
              <a:schemeClr val="bg1"/>
            </a:solidFill>
            <a:prstDash val="solid"/>
            <a:round/>
            <a:headEnd type="none" w="med" len="med"/>
            <a:tailEnd type="arrow"/>
          </a:ln>
          <a:effectLst/>
        </p:spPr>
      </p:cxnSp>
      <p:cxnSp>
        <p:nvCxnSpPr>
          <p:cNvPr id="12" name="Straight Arrow Connector 11"/>
          <p:cNvCxnSpPr/>
          <p:nvPr/>
        </p:nvCxnSpPr>
        <p:spPr bwMode="auto">
          <a:xfrm flipV="1">
            <a:off x="5486400" y="2667000"/>
            <a:ext cx="1828800" cy="1066800"/>
          </a:xfrm>
          <a:prstGeom prst="straightConnector1">
            <a:avLst/>
          </a:prstGeom>
          <a:solidFill>
            <a:schemeClr val="accent1"/>
          </a:solidFill>
          <a:ln w="9525" cap="flat" cmpd="sng" algn="ctr">
            <a:solidFill>
              <a:schemeClr val="bg1"/>
            </a:solidFill>
            <a:prstDash val="solid"/>
            <a:round/>
            <a:headEnd type="none" w="med" len="med"/>
            <a:tailEnd type="arrow"/>
          </a:ln>
          <a:effectLst/>
        </p:spPr>
      </p:cxnSp>
      <p:sp>
        <p:nvSpPr>
          <p:cNvPr id="13" name="TextBox 12"/>
          <p:cNvSpPr txBox="1"/>
          <p:nvPr/>
        </p:nvSpPr>
        <p:spPr>
          <a:xfrm>
            <a:off x="5867400" y="2205335"/>
            <a:ext cx="1295400" cy="369332"/>
          </a:xfrm>
          <a:prstGeom prst="rect">
            <a:avLst/>
          </a:prstGeom>
          <a:noFill/>
          <a:ln>
            <a:noFill/>
          </a:ln>
        </p:spPr>
        <p:txBody>
          <a:bodyPr wrap="square" rtlCol="0">
            <a:spAutoFit/>
          </a:bodyPr>
          <a:lstStyle/>
          <a:p>
            <a:r>
              <a:rPr lang="en-US" dirty="0">
                <a:solidFill>
                  <a:schemeClr val="bg1"/>
                </a:solidFill>
              </a:rPr>
              <a:t>X=(1,2)</a:t>
            </a:r>
          </a:p>
        </p:txBody>
      </p:sp>
      <p:sp>
        <p:nvSpPr>
          <p:cNvPr id="15" name="TextBox 14"/>
          <p:cNvSpPr txBox="1"/>
          <p:nvPr/>
        </p:nvSpPr>
        <p:spPr>
          <a:xfrm>
            <a:off x="7239000" y="2286000"/>
            <a:ext cx="1371600" cy="369332"/>
          </a:xfrm>
          <a:prstGeom prst="rect">
            <a:avLst/>
          </a:prstGeom>
          <a:noFill/>
        </p:spPr>
        <p:txBody>
          <a:bodyPr wrap="square" rtlCol="0">
            <a:spAutoFit/>
          </a:bodyPr>
          <a:lstStyle/>
          <a:p>
            <a:r>
              <a:rPr lang="en-US" dirty="0">
                <a:solidFill>
                  <a:schemeClr val="bg1"/>
                </a:solidFill>
              </a:rPr>
              <a:t>Y=(4,2)</a:t>
            </a:r>
          </a:p>
        </p:txBody>
      </p:sp>
      <p:cxnSp>
        <p:nvCxnSpPr>
          <p:cNvPr id="17" name="Straight Connector 16"/>
          <p:cNvCxnSpPr/>
          <p:nvPr/>
        </p:nvCxnSpPr>
        <p:spPr bwMode="auto">
          <a:xfrm>
            <a:off x="6096000" y="2667000"/>
            <a:ext cx="1219200" cy="0"/>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19" name="Arc 18"/>
          <p:cNvSpPr/>
          <p:nvPr/>
        </p:nvSpPr>
        <p:spPr bwMode="auto">
          <a:xfrm>
            <a:off x="5486400" y="2971800"/>
            <a:ext cx="914400" cy="914400"/>
          </a:xfrm>
          <a:prstGeom prst="arc">
            <a:avLst>
              <a:gd name="adj1" fmla="val 16200000"/>
              <a:gd name="adj2" fmla="val 19793919"/>
            </a:avLst>
          </a:prstGeom>
          <a:no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20" name="TextBox 19"/>
          <p:cNvSpPr txBox="1"/>
          <p:nvPr/>
        </p:nvSpPr>
        <p:spPr>
          <a:xfrm>
            <a:off x="5867400" y="2895600"/>
            <a:ext cx="381000" cy="369332"/>
          </a:xfrm>
          <a:prstGeom prst="rect">
            <a:avLst/>
          </a:prstGeom>
          <a:noFill/>
          <a:ln>
            <a:noFill/>
          </a:ln>
        </p:spPr>
        <p:txBody>
          <a:bodyPr wrap="square" rtlCol="0">
            <a:spAutoFit/>
          </a:bodyPr>
          <a:lstStyle/>
          <a:p>
            <a:r>
              <a:rPr lang="el-GR" dirty="0">
                <a:solidFill>
                  <a:schemeClr val="bg1"/>
                </a:solidFill>
              </a:rPr>
              <a:t>α</a:t>
            </a:r>
            <a:endParaRPr lang="en-US" dirty="0">
              <a:solidFill>
                <a:schemeClr val="bg1"/>
              </a:solidFill>
            </a:endParaRPr>
          </a:p>
        </p:txBody>
      </p:sp>
      <p:sp>
        <p:nvSpPr>
          <p:cNvPr id="21" name="TextBox 20"/>
          <p:cNvSpPr txBox="1"/>
          <p:nvPr/>
        </p:nvSpPr>
        <p:spPr>
          <a:xfrm>
            <a:off x="6367046" y="2586335"/>
            <a:ext cx="306494" cy="369332"/>
          </a:xfrm>
          <a:prstGeom prst="rect">
            <a:avLst/>
          </a:prstGeom>
          <a:noFill/>
          <a:ln>
            <a:noFill/>
          </a:ln>
        </p:spPr>
        <p:txBody>
          <a:bodyPr wrap="none" rtlCol="0">
            <a:spAutoFit/>
          </a:bodyPr>
          <a:lstStyle/>
          <a:p>
            <a:r>
              <a:rPr lang="en-US" dirty="0">
                <a:solidFill>
                  <a:schemeClr val="bg1"/>
                </a:solidFill>
              </a:rPr>
              <a:t>d</a:t>
            </a:r>
          </a:p>
        </p:txBody>
      </p:sp>
      <p:graphicFrame>
        <p:nvGraphicFramePr>
          <p:cNvPr id="22" name="Object 21"/>
          <p:cNvGraphicFramePr>
            <a:graphicFrameLocks noChangeAspect="1"/>
          </p:cNvGraphicFramePr>
          <p:nvPr>
            <p:extLst>
              <p:ext uri="{D42A27DB-BD31-4B8C-83A1-F6EECF244321}">
                <p14:modId xmlns:p14="http://schemas.microsoft.com/office/powerpoint/2010/main" val="1164654424"/>
              </p:ext>
            </p:extLst>
          </p:nvPr>
        </p:nvGraphicFramePr>
        <p:xfrm>
          <a:off x="838200" y="2624772"/>
          <a:ext cx="4095750" cy="1169988"/>
        </p:xfrm>
        <a:graphic>
          <a:graphicData uri="http://schemas.openxmlformats.org/presentationml/2006/ole">
            <mc:AlternateContent xmlns:mc="http://schemas.openxmlformats.org/markup-compatibility/2006">
              <mc:Choice xmlns:v="urn:schemas-microsoft-com:vml" Requires="v">
                <p:oleObj spid="_x0000_s10247" name="Equation" r:id="rId3" imgW="2133360" imgH="609480" progId="Equation.3">
                  <p:embed/>
                </p:oleObj>
              </mc:Choice>
              <mc:Fallback>
                <p:oleObj name="Equation" r:id="rId3" imgW="2133360" imgH="609480" progId="Equation.3">
                  <p:embed/>
                  <p:pic>
                    <p:nvPicPr>
                      <p:cNvPr id="22"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624772"/>
                        <a:ext cx="4095750" cy="11699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3" name="Object 22"/>
          <p:cNvGraphicFramePr>
            <a:graphicFrameLocks noChangeAspect="1"/>
          </p:cNvGraphicFramePr>
          <p:nvPr/>
        </p:nvGraphicFramePr>
        <p:xfrm>
          <a:off x="838200" y="4681537"/>
          <a:ext cx="5410200" cy="2024063"/>
        </p:xfrm>
        <a:graphic>
          <a:graphicData uri="http://schemas.openxmlformats.org/presentationml/2006/ole">
            <mc:AlternateContent xmlns:mc="http://schemas.openxmlformats.org/markup-compatibility/2006">
              <mc:Choice xmlns:v="urn:schemas-microsoft-com:vml" Requires="v">
                <p:oleObj spid="_x0000_s10248" name="Equation" r:id="rId5" imgW="2514600" imgH="939600" progId="Equation.3">
                  <p:embed/>
                </p:oleObj>
              </mc:Choice>
              <mc:Fallback>
                <p:oleObj name="Equation" r:id="rId5" imgW="2514600" imgH="939600" progId="Equation.3">
                  <p:embed/>
                  <p:pic>
                    <p:nvPicPr>
                      <p:cNvPr id="23"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681537"/>
                        <a:ext cx="5410200" cy="202406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cxnSp>
        <p:nvCxnSpPr>
          <p:cNvPr id="33" name="Straight Arrow Connector 32"/>
          <p:cNvCxnSpPr/>
          <p:nvPr/>
        </p:nvCxnSpPr>
        <p:spPr bwMode="auto">
          <a:xfrm flipV="1">
            <a:off x="5486400" y="3124200"/>
            <a:ext cx="990600" cy="609600"/>
          </a:xfrm>
          <a:prstGeom prst="straightConnector1">
            <a:avLst/>
          </a:prstGeom>
          <a:solidFill>
            <a:schemeClr val="accent1"/>
          </a:solidFill>
          <a:ln w="9525" cap="flat" cmpd="sng" algn="ctr">
            <a:solidFill>
              <a:schemeClr val="bg1"/>
            </a:solidFill>
            <a:prstDash val="solid"/>
            <a:round/>
            <a:headEnd type="none" w="med" len="med"/>
            <a:tailEnd type="arrow"/>
          </a:ln>
          <a:effectLst/>
        </p:spPr>
      </p:cxnSp>
    </p:spTree>
    <p:extLst>
      <p:ext uri="{BB962C8B-B14F-4D97-AF65-F5344CB8AC3E}">
        <p14:creationId xmlns:p14="http://schemas.microsoft.com/office/powerpoint/2010/main" val="994206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Cosine similarity</a:t>
            </a:r>
          </a:p>
        </p:txBody>
      </p:sp>
      <p:sp>
        <p:nvSpPr>
          <p:cNvPr id="3" name="Content Placeholder 2"/>
          <p:cNvSpPr>
            <a:spLocks noGrp="1"/>
          </p:cNvSpPr>
          <p:nvPr>
            <p:ph idx="1"/>
          </p:nvPr>
        </p:nvSpPr>
        <p:spPr/>
        <p:txBody>
          <a:bodyPr/>
          <a:lstStyle/>
          <a:p>
            <a:r>
              <a:rPr lang="en-US" dirty="0"/>
              <a:t>In the range of [0, 1]</a:t>
            </a:r>
          </a:p>
          <a:p>
            <a:pPr lvl="1"/>
            <a:r>
              <a:rPr lang="en-US" dirty="0"/>
              <a:t>“0” means two vectors are perpendicular to each other</a:t>
            </a:r>
          </a:p>
          <a:p>
            <a:pPr lvl="1"/>
            <a:r>
              <a:rPr lang="en-US" dirty="0"/>
              <a:t>“1” means same vector direction and length</a:t>
            </a:r>
          </a:p>
          <a:p>
            <a:endParaRPr lang="en-US" dirty="0"/>
          </a:p>
          <a:p>
            <a:r>
              <a:rPr lang="en-US" dirty="0"/>
              <a:t>Commonly used in information retrieval and text mining to compare document similarity</a:t>
            </a:r>
          </a:p>
          <a:p>
            <a:pPr lvl="1"/>
            <a:r>
              <a:rPr lang="en-US" dirty="0"/>
              <a:t>High-dimensional space</a:t>
            </a:r>
          </a:p>
          <a:p>
            <a:pPr lvl="2"/>
            <a:r>
              <a:rPr lang="en-US" dirty="0"/>
              <a:t>Each word in the vocabulary is a dimension</a:t>
            </a:r>
          </a:p>
        </p:txBody>
      </p:sp>
      <p:sp>
        <p:nvSpPr>
          <p:cNvPr id="4" name="Slide Number Placeholder 3"/>
          <p:cNvSpPr>
            <a:spLocks noGrp="1"/>
          </p:cNvSpPr>
          <p:nvPr>
            <p:ph type="sldNum" sz="quarter" idx="12"/>
          </p:nvPr>
        </p:nvSpPr>
        <p:spPr/>
        <p:txBody>
          <a:bodyPr/>
          <a:lstStyle/>
          <a:p>
            <a:fld id="{AB27C7FC-5F5C-4993-AA9B-AD2357CBACEF}" type="slidenum">
              <a:rPr lang="en-US" smtClean="0"/>
              <a:pPr/>
              <a:t>38</a:t>
            </a:fld>
            <a:endParaRPr lang="en-US"/>
          </a:p>
        </p:txBody>
      </p:sp>
    </p:spTree>
    <p:extLst>
      <p:ext uri="{BB962C8B-B14F-4D97-AF65-F5344CB8AC3E}">
        <p14:creationId xmlns:p14="http://schemas.microsoft.com/office/powerpoint/2010/main" val="35872278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Normalization</a:t>
            </a:r>
          </a:p>
        </p:txBody>
      </p:sp>
      <p:sp>
        <p:nvSpPr>
          <p:cNvPr id="4" name="Slide Number Placeholder 3"/>
          <p:cNvSpPr>
            <a:spLocks noGrp="1"/>
          </p:cNvSpPr>
          <p:nvPr>
            <p:ph type="sldNum" sz="quarter" idx="12"/>
          </p:nvPr>
        </p:nvSpPr>
        <p:spPr/>
        <p:txBody>
          <a:bodyPr/>
          <a:lstStyle/>
          <a:p>
            <a:fld id="{AB27C7FC-5F5C-4993-AA9B-AD2357CBACEF}" type="slidenum">
              <a:rPr lang="en-US" smtClean="0"/>
              <a:pPr/>
              <a:t>39</a:t>
            </a:fld>
            <a:endParaRPr lang="en-US"/>
          </a:p>
        </p:txBody>
      </p:sp>
      <p:sp>
        <p:nvSpPr>
          <p:cNvPr id="5" name="Rectangle 4"/>
          <p:cNvSpPr/>
          <p:nvPr/>
        </p:nvSpPr>
        <p:spPr>
          <a:xfrm>
            <a:off x="304800" y="4876800"/>
            <a:ext cx="8458200" cy="461665"/>
          </a:xfrm>
          <a:prstGeom prst="rect">
            <a:avLst/>
          </a:prstGeom>
        </p:spPr>
        <p:txBody>
          <a:bodyPr wrap="square">
            <a:spAutoFit/>
          </a:bodyPr>
          <a:lstStyle/>
          <a:p>
            <a:r>
              <a:rPr lang="en-US" dirty="0"/>
              <a:t>https://ensemble.syr.edu/Watch/Importance_of_Normalization</a:t>
            </a:r>
          </a:p>
        </p:txBody>
      </p:sp>
      <p:sp>
        <p:nvSpPr>
          <p:cNvPr id="6" name="TextBox 5"/>
          <p:cNvSpPr txBox="1"/>
          <p:nvPr/>
        </p:nvSpPr>
        <p:spPr>
          <a:xfrm>
            <a:off x="533400" y="1905000"/>
            <a:ext cx="7848600" cy="1569660"/>
          </a:xfrm>
          <a:prstGeom prst="rect">
            <a:avLst/>
          </a:prstGeom>
          <a:noFill/>
        </p:spPr>
        <p:txBody>
          <a:bodyPr wrap="square" rtlCol="0">
            <a:spAutoFit/>
          </a:bodyPr>
          <a:lstStyle/>
          <a:p>
            <a:pPr algn="ctr"/>
            <a:r>
              <a:rPr lang="en-US" sz="3200" dirty="0">
                <a:solidFill>
                  <a:schemeClr val="accent6"/>
                </a:solidFill>
              </a:rPr>
              <a:t>Sometimes we need to normalize the  distance measure so that we don’t cause problems</a:t>
            </a:r>
          </a:p>
        </p:txBody>
      </p:sp>
    </p:spTree>
    <p:extLst>
      <p:ext uri="{BB962C8B-B14F-4D97-AF65-F5344CB8AC3E}">
        <p14:creationId xmlns:p14="http://schemas.microsoft.com/office/powerpoint/2010/main" val="3941192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6124E3DF-1B88-4D94-B476-0C7E66F11A73}" type="slidenum">
              <a:rPr lang="en-US"/>
              <a:pPr/>
              <a:t>4</a:t>
            </a:fld>
            <a:endParaRPr lang="en-US"/>
          </a:p>
        </p:txBody>
      </p:sp>
      <p:sp>
        <p:nvSpPr>
          <p:cNvPr id="18435" name="Rectangle 2"/>
          <p:cNvSpPr>
            <a:spLocks noGrp="1" noChangeArrowheads="1"/>
          </p:cNvSpPr>
          <p:nvPr>
            <p:ph type="title"/>
          </p:nvPr>
        </p:nvSpPr>
        <p:spPr/>
        <p:txBody>
          <a:bodyPr/>
          <a:lstStyle/>
          <a:p>
            <a:pPr eaLnBrk="1" hangingPunct="1"/>
            <a:r>
              <a:rPr lang="en-US"/>
              <a:t>What is Cluster Analysis?</a:t>
            </a:r>
          </a:p>
        </p:txBody>
      </p:sp>
      <p:sp>
        <p:nvSpPr>
          <p:cNvPr id="18436" name="Rectangle 3"/>
          <p:cNvSpPr>
            <a:spLocks noGrp="1" noChangeArrowheads="1"/>
          </p:cNvSpPr>
          <p:nvPr>
            <p:ph type="body" idx="1"/>
          </p:nvPr>
        </p:nvSpPr>
        <p:spPr>
          <a:xfrm>
            <a:off x="685800" y="1524000"/>
            <a:ext cx="7924800" cy="1219200"/>
          </a:xfrm>
        </p:spPr>
        <p:txBody>
          <a:bodyPr/>
          <a:lstStyle/>
          <a:p>
            <a:pPr eaLnBrk="1" hangingPunct="1"/>
            <a:r>
              <a:rPr lang="en-US" sz="2000"/>
              <a:t>Finding groups of objects such that the objects in a group will be similar (or related) to one another and different from (or unrelated to) the objects in other groups</a:t>
            </a:r>
          </a:p>
        </p:txBody>
      </p:sp>
      <p:grpSp>
        <p:nvGrpSpPr>
          <p:cNvPr id="18437" name="Group 4"/>
          <p:cNvGrpSpPr>
            <a:grpSpLocks/>
          </p:cNvGrpSpPr>
          <p:nvPr/>
        </p:nvGrpSpPr>
        <p:grpSpPr bwMode="auto">
          <a:xfrm>
            <a:off x="3276600" y="3570288"/>
            <a:ext cx="3048000" cy="2678112"/>
            <a:chOff x="2160" y="2544"/>
            <a:chExt cx="1920" cy="1687"/>
          </a:xfrm>
        </p:grpSpPr>
        <p:sp>
          <p:nvSpPr>
            <p:cNvPr id="18448" name="Line 5"/>
            <p:cNvSpPr>
              <a:spLocks noChangeShapeType="1"/>
            </p:cNvSpPr>
            <p:nvPr/>
          </p:nvSpPr>
          <p:spPr bwMode="auto">
            <a:xfrm>
              <a:off x="2736" y="2544"/>
              <a:ext cx="0" cy="1152"/>
            </a:xfrm>
            <a:prstGeom prst="line">
              <a:avLst/>
            </a:prstGeom>
            <a:noFill/>
            <a:ln w="9525">
              <a:solidFill>
                <a:schemeClr val="bg1"/>
              </a:solidFill>
              <a:round/>
              <a:headEnd/>
              <a:tailEnd/>
            </a:ln>
          </p:spPr>
          <p:txBody>
            <a:bodyPr wrap="none" anchor="ctr"/>
            <a:lstStyle/>
            <a:p>
              <a:endParaRPr lang="en-US"/>
            </a:p>
          </p:txBody>
        </p:sp>
        <p:sp>
          <p:nvSpPr>
            <p:cNvPr id="18449" name="Line 6"/>
            <p:cNvSpPr>
              <a:spLocks noChangeShapeType="1"/>
            </p:cNvSpPr>
            <p:nvPr/>
          </p:nvSpPr>
          <p:spPr bwMode="auto">
            <a:xfrm>
              <a:off x="2736" y="3696"/>
              <a:ext cx="1344" cy="0"/>
            </a:xfrm>
            <a:prstGeom prst="line">
              <a:avLst/>
            </a:prstGeom>
            <a:noFill/>
            <a:ln w="9525">
              <a:solidFill>
                <a:schemeClr val="bg1"/>
              </a:solidFill>
              <a:round/>
              <a:headEnd/>
              <a:tailEnd/>
            </a:ln>
          </p:spPr>
          <p:txBody>
            <a:bodyPr wrap="none" anchor="ctr"/>
            <a:lstStyle/>
            <a:p>
              <a:endParaRPr lang="en-US"/>
            </a:p>
          </p:txBody>
        </p:sp>
        <p:sp>
          <p:nvSpPr>
            <p:cNvPr id="18450" name="Freeform 7"/>
            <p:cNvSpPr>
              <a:spLocks/>
            </p:cNvSpPr>
            <p:nvPr/>
          </p:nvSpPr>
          <p:spPr bwMode="auto">
            <a:xfrm>
              <a:off x="2226" y="3696"/>
              <a:ext cx="510" cy="535"/>
            </a:xfrm>
            <a:custGeom>
              <a:avLst/>
              <a:gdLst>
                <a:gd name="T0" fmla="*/ 510 w 510"/>
                <a:gd name="T1" fmla="*/ 0 h 535"/>
                <a:gd name="T2" fmla="*/ 0 w 510"/>
                <a:gd name="T3" fmla="*/ 535 h 535"/>
                <a:gd name="T4" fmla="*/ 0 60000 65536"/>
                <a:gd name="T5" fmla="*/ 0 60000 65536"/>
                <a:gd name="T6" fmla="*/ 0 w 510"/>
                <a:gd name="T7" fmla="*/ 0 h 535"/>
                <a:gd name="T8" fmla="*/ 510 w 510"/>
                <a:gd name="T9" fmla="*/ 535 h 535"/>
              </a:gdLst>
              <a:ahLst/>
              <a:cxnLst>
                <a:cxn ang="T4">
                  <a:pos x="T0" y="T1"/>
                </a:cxn>
                <a:cxn ang="T5">
                  <a:pos x="T2" y="T3"/>
                </a:cxn>
              </a:cxnLst>
              <a:rect l="T6" t="T7" r="T8" b="T9"/>
              <a:pathLst>
                <a:path w="510" h="535">
                  <a:moveTo>
                    <a:pt x="510" y="0"/>
                  </a:moveTo>
                  <a:lnTo>
                    <a:pt x="0" y="535"/>
                  </a:lnTo>
                </a:path>
              </a:pathLst>
            </a:custGeom>
            <a:noFill/>
            <a:ln w="9525">
              <a:solidFill>
                <a:schemeClr val="bg1"/>
              </a:solidFill>
              <a:round/>
              <a:headEnd/>
              <a:tailEnd/>
            </a:ln>
          </p:spPr>
          <p:txBody>
            <a:bodyPr wrap="none" anchor="ctr"/>
            <a:lstStyle/>
            <a:p>
              <a:endParaRPr lang="en-US"/>
            </a:p>
          </p:txBody>
        </p:sp>
        <p:sp>
          <p:nvSpPr>
            <p:cNvPr id="18451" name="AutoShape 8"/>
            <p:cNvSpPr>
              <a:spLocks noChangeArrowheads="1"/>
            </p:cNvSpPr>
            <p:nvPr/>
          </p:nvSpPr>
          <p:spPr bwMode="auto">
            <a:xfrm>
              <a:off x="3264" y="2880"/>
              <a:ext cx="96" cy="96"/>
            </a:xfrm>
            <a:prstGeom prst="octagon">
              <a:avLst>
                <a:gd name="adj" fmla="val 29287"/>
              </a:avLst>
            </a:prstGeom>
            <a:solidFill>
              <a:schemeClr val="accent1"/>
            </a:solidFill>
            <a:ln w="9525">
              <a:solidFill>
                <a:schemeClr val="bg1"/>
              </a:solidFill>
              <a:miter lim="800000"/>
              <a:headEnd/>
              <a:tailEnd/>
            </a:ln>
          </p:spPr>
          <p:txBody>
            <a:bodyPr wrap="none" anchor="ctr"/>
            <a:lstStyle/>
            <a:p>
              <a:endParaRPr lang="en-US"/>
            </a:p>
          </p:txBody>
        </p:sp>
        <p:sp>
          <p:nvSpPr>
            <p:cNvPr id="18452" name="AutoShape 9"/>
            <p:cNvSpPr>
              <a:spLocks noChangeArrowheads="1"/>
            </p:cNvSpPr>
            <p:nvPr/>
          </p:nvSpPr>
          <p:spPr bwMode="auto">
            <a:xfrm>
              <a:off x="3408" y="2880"/>
              <a:ext cx="96" cy="96"/>
            </a:xfrm>
            <a:prstGeom prst="octagon">
              <a:avLst>
                <a:gd name="adj" fmla="val 29287"/>
              </a:avLst>
            </a:prstGeom>
            <a:solidFill>
              <a:schemeClr val="accent1"/>
            </a:solidFill>
            <a:ln w="9525">
              <a:solidFill>
                <a:schemeClr val="bg1"/>
              </a:solidFill>
              <a:miter lim="800000"/>
              <a:headEnd/>
              <a:tailEnd/>
            </a:ln>
          </p:spPr>
          <p:txBody>
            <a:bodyPr wrap="none" anchor="ctr"/>
            <a:lstStyle/>
            <a:p>
              <a:endParaRPr lang="en-US"/>
            </a:p>
          </p:txBody>
        </p:sp>
        <p:sp>
          <p:nvSpPr>
            <p:cNvPr id="18453" name="AutoShape 10"/>
            <p:cNvSpPr>
              <a:spLocks noChangeArrowheads="1"/>
            </p:cNvSpPr>
            <p:nvPr/>
          </p:nvSpPr>
          <p:spPr bwMode="auto">
            <a:xfrm>
              <a:off x="3360" y="2736"/>
              <a:ext cx="96" cy="96"/>
            </a:xfrm>
            <a:prstGeom prst="octagon">
              <a:avLst>
                <a:gd name="adj" fmla="val 29287"/>
              </a:avLst>
            </a:prstGeom>
            <a:solidFill>
              <a:schemeClr val="accent1"/>
            </a:solidFill>
            <a:ln w="9525">
              <a:solidFill>
                <a:schemeClr val="bg1"/>
              </a:solidFill>
              <a:miter lim="800000"/>
              <a:headEnd/>
              <a:tailEnd/>
            </a:ln>
          </p:spPr>
          <p:txBody>
            <a:bodyPr wrap="none" anchor="ctr"/>
            <a:lstStyle/>
            <a:p>
              <a:endParaRPr lang="en-US"/>
            </a:p>
          </p:txBody>
        </p:sp>
        <p:sp>
          <p:nvSpPr>
            <p:cNvPr id="18454" name="AutoShape 11"/>
            <p:cNvSpPr>
              <a:spLocks noChangeArrowheads="1"/>
            </p:cNvSpPr>
            <p:nvPr/>
          </p:nvSpPr>
          <p:spPr bwMode="auto">
            <a:xfrm>
              <a:off x="3360" y="3024"/>
              <a:ext cx="96" cy="96"/>
            </a:xfrm>
            <a:prstGeom prst="octagon">
              <a:avLst>
                <a:gd name="adj" fmla="val 29287"/>
              </a:avLst>
            </a:prstGeom>
            <a:solidFill>
              <a:schemeClr val="accent1"/>
            </a:solidFill>
            <a:ln w="9525">
              <a:solidFill>
                <a:schemeClr val="bg1"/>
              </a:solidFill>
              <a:miter lim="800000"/>
              <a:headEnd/>
              <a:tailEnd/>
            </a:ln>
          </p:spPr>
          <p:txBody>
            <a:bodyPr wrap="none" anchor="ctr"/>
            <a:lstStyle/>
            <a:p>
              <a:endParaRPr lang="en-US"/>
            </a:p>
          </p:txBody>
        </p:sp>
        <p:sp>
          <p:nvSpPr>
            <p:cNvPr id="18455" name="AutoShape 12"/>
            <p:cNvSpPr>
              <a:spLocks noChangeArrowheads="1"/>
            </p:cNvSpPr>
            <p:nvPr/>
          </p:nvSpPr>
          <p:spPr bwMode="auto">
            <a:xfrm>
              <a:off x="3600" y="2880"/>
              <a:ext cx="96" cy="96"/>
            </a:xfrm>
            <a:prstGeom prst="octagon">
              <a:avLst>
                <a:gd name="adj" fmla="val 29287"/>
              </a:avLst>
            </a:prstGeom>
            <a:solidFill>
              <a:schemeClr val="accent1"/>
            </a:solidFill>
            <a:ln w="9525">
              <a:solidFill>
                <a:schemeClr val="bg1"/>
              </a:solidFill>
              <a:miter lim="800000"/>
              <a:headEnd/>
              <a:tailEnd/>
            </a:ln>
          </p:spPr>
          <p:txBody>
            <a:bodyPr wrap="none" anchor="ctr"/>
            <a:lstStyle/>
            <a:p>
              <a:endParaRPr lang="en-US"/>
            </a:p>
          </p:txBody>
        </p:sp>
        <p:sp>
          <p:nvSpPr>
            <p:cNvPr id="18456" name="AutoShape 13"/>
            <p:cNvSpPr>
              <a:spLocks noChangeArrowheads="1"/>
            </p:cNvSpPr>
            <p:nvPr/>
          </p:nvSpPr>
          <p:spPr bwMode="auto">
            <a:xfrm>
              <a:off x="3504" y="2784"/>
              <a:ext cx="96" cy="96"/>
            </a:xfrm>
            <a:prstGeom prst="octagon">
              <a:avLst>
                <a:gd name="adj" fmla="val 29287"/>
              </a:avLst>
            </a:prstGeom>
            <a:solidFill>
              <a:schemeClr val="accent1"/>
            </a:solidFill>
            <a:ln w="9525">
              <a:solidFill>
                <a:schemeClr val="bg1"/>
              </a:solidFill>
              <a:miter lim="800000"/>
              <a:headEnd/>
              <a:tailEnd/>
            </a:ln>
          </p:spPr>
          <p:txBody>
            <a:bodyPr wrap="none" anchor="ctr"/>
            <a:lstStyle/>
            <a:p>
              <a:endParaRPr lang="en-US"/>
            </a:p>
          </p:txBody>
        </p:sp>
        <p:sp>
          <p:nvSpPr>
            <p:cNvPr id="18457" name="AutoShape 14"/>
            <p:cNvSpPr>
              <a:spLocks noChangeArrowheads="1"/>
            </p:cNvSpPr>
            <p:nvPr/>
          </p:nvSpPr>
          <p:spPr bwMode="auto">
            <a:xfrm>
              <a:off x="3168" y="2736"/>
              <a:ext cx="96" cy="96"/>
            </a:xfrm>
            <a:prstGeom prst="octagon">
              <a:avLst>
                <a:gd name="adj" fmla="val 29287"/>
              </a:avLst>
            </a:prstGeom>
            <a:solidFill>
              <a:schemeClr val="accent1"/>
            </a:solidFill>
            <a:ln w="9525">
              <a:solidFill>
                <a:schemeClr val="bg1"/>
              </a:solidFill>
              <a:miter lim="800000"/>
              <a:headEnd/>
              <a:tailEnd/>
            </a:ln>
          </p:spPr>
          <p:txBody>
            <a:bodyPr wrap="none" anchor="ctr"/>
            <a:lstStyle/>
            <a:p>
              <a:endParaRPr lang="en-US"/>
            </a:p>
          </p:txBody>
        </p:sp>
        <p:sp>
          <p:nvSpPr>
            <p:cNvPr id="18458" name="AutoShape 15"/>
            <p:cNvSpPr>
              <a:spLocks noChangeArrowheads="1"/>
            </p:cNvSpPr>
            <p:nvPr/>
          </p:nvSpPr>
          <p:spPr bwMode="auto">
            <a:xfrm>
              <a:off x="3504" y="2976"/>
              <a:ext cx="96" cy="96"/>
            </a:xfrm>
            <a:prstGeom prst="octagon">
              <a:avLst>
                <a:gd name="adj" fmla="val 29287"/>
              </a:avLst>
            </a:prstGeom>
            <a:solidFill>
              <a:schemeClr val="accent1"/>
            </a:solidFill>
            <a:ln w="9525">
              <a:solidFill>
                <a:schemeClr val="bg1"/>
              </a:solidFill>
              <a:miter lim="800000"/>
              <a:headEnd/>
              <a:tailEnd/>
            </a:ln>
          </p:spPr>
          <p:txBody>
            <a:bodyPr wrap="none" anchor="ctr"/>
            <a:lstStyle/>
            <a:p>
              <a:endParaRPr lang="en-US"/>
            </a:p>
          </p:txBody>
        </p:sp>
        <p:sp>
          <p:nvSpPr>
            <p:cNvPr id="18459" name="AutoShape 16"/>
            <p:cNvSpPr>
              <a:spLocks noChangeArrowheads="1"/>
            </p:cNvSpPr>
            <p:nvPr/>
          </p:nvSpPr>
          <p:spPr bwMode="auto">
            <a:xfrm>
              <a:off x="3168" y="2976"/>
              <a:ext cx="96" cy="96"/>
            </a:xfrm>
            <a:prstGeom prst="octagon">
              <a:avLst>
                <a:gd name="adj" fmla="val 29287"/>
              </a:avLst>
            </a:prstGeom>
            <a:solidFill>
              <a:schemeClr val="accent1"/>
            </a:solidFill>
            <a:ln w="9525">
              <a:solidFill>
                <a:schemeClr val="bg1"/>
              </a:solidFill>
              <a:miter lim="800000"/>
              <a:headEnd/>
              <a:tailEnd/>
            </a:ln>
          </p:spPr>
          <p:txBody>
            <a:bodyPr wrap="none" anchor="ctr"/>
            <a:lstStyle/>
            <a:p>
              <a:endParaRPr lang="en-US"/>
            </a:p>
          </p:txBody>
        </p:sp>
        <p:sp>
          <p:nvSpPr>
            <p:cNvPr id="18460" name="AutoShape 17"/>
            <p:cNvSpPr>
              <a:spLocks noChangeArrowheads="1"/>
            </p:cNvSpPr>
            <p:nvPr/>
          </p:nvSpPr>
          <p:spPr bwMode="auto">
            <a:xfrm>
              <a:off x="2160" y="3264"/>
              <a:ext cx="96" cy="96"/>
            </a:xfrm>
            <a:prstGeom prst="octagon">
              <a:avLst>
                <a:gd name="adj" fmla="val 29287"/>
              </a:avLst>
            </a:prstGeom>
            <a:solidFill>
              <a:srgbClr val="FF0066"/>
            </a:solidFill>
            <a:ln w="9525">
              <a:solidFill>
                <a:schemeClr val="bg1"/>
              </a:solidFill>
              <a:miter lim="800000"/>
              <a:headEnd/>
              <a:tailEnd/>
            </a:ln>
          </p:spPr>
          <p:txBody>
            <a:bodyPr wrap="none" anchor="ctr"/>
            <a:lstStyle/>
            <a:p>
              <a:endParaRPr lang="en-US"/>
            </a:p>
          </p:txBody>
        </p:sp>
        <p:sp>
          <p:nvSpPr>
            <p:cNvPr id="18461" name="AutoShape 18"/>
            <p:cNvSpPr>
              <a:spLocks noChangeArrowheads="1"/>
            </p:cNvSpPr>
            <p:nvPr/>
          </p:nvSpPr>
          <p:spPr bwMode="auto">
            <a:xfrm>
              <a:off x="2304" y="3312"/>
              <a:ext cx="96" cy="96"/>
            </a:xfrm>
            <a:prstGeom prst="octagon">
              <a:avLst>
                <a:gd name="adj" fmla="val 29287"/>
              </a:avLst>
            </a:prstGeom>
            <a:solidFill>
              <a:srgbClr val="FF0066"/>
            </a:solidFill>
            <a:ln w="9525">
              <a:solidFill>
                <a:schemeClr val="bg1"/>
              </a:solidFill>
              <a:miter lim="800000"/>
              <a:headEnd/>
              <a:tailEnd/>
            </a:ln>
          </p:spPr>
          <p:txBody>
            <a:bodyPr wrap="none" anchor="ctr"/>
            <a:lstStyle/>
            <a:p>
              <a:endParaRPr lang="en-US"/>
            </a:p>
          </p:txBody>
        </p:sp>
        <p:sp>
          <p:nvSpPr>
            <p:cNvPr id="18462" name="AutoShape 19"/>
            <p:cNvSpPr>
              <a:spLocks noChangeArrowheads="1"/>
            </p:cNvSpPr>
            <p:nvPr/>
          </p:nvSpPr>
          <p:spPr bwMode="auto">
            <a:xfrm>
              <a:off x="2304" y="3456"/>
              <a:ext cx="96" cy="96"/>
            </a:xfrm>
            <a:prstGeom prst="octagon">
              <a:avLst>
                <a:gd name="adj" fmla="val 29287"/>
              </a:avLst>
            </a:prstGeom>
            <a:solidFill>
              <a:srgbClr val="FF0066"/>
            </a:solidFill>
            <a:ln w="9525">
              <a:solidFill>
                <a:schemeClr val="bg1"/>
              </a:solidFill>
              <a:miter lim="800000"/>
              <a:headEnd/>
              <a:tailEnd/>
            </a:ln>
          </p:spPr>
          <p:txBody>
            <a:bodyPr wrap="none" anchor="ctr"/>
            <a:lstStyle/>
            <a:p>
              <a:endParaRPr lang="en-US"/>
            </a:p>
          </p:txBody>
        </p:sp>
        <p:sp>
          <p:nvSpPr>
            <p:cNvPr id="18463" name="AutoShape 20"/>
            <p:cNvSpPr>
              <a:spLocks noChangeArrowheads="1"/>
            </p:cNvSpPr>
            <p:nvPr/>
          </p:nvSpPr>
          <p:spPr bwMode="auto">
            <a:xfrm>
              <a:off x="2448" y="3312"/>
              <a:ext cx="96" cy="96"/>
            </a:xfrm>
            <a:prstGeom prst="octagon">
              <a:avLst>
                <a:gd name="adj" fmla="val 29287"/>
              </a:avLst>
            </a:prstGeom>
            <a:solidFill>
              <a:srgbClr val="FF0066"/>
            </a:solidFill>
            <a:ln w="9525">
              <a:solidFill>
                <a:schemeClr val="bg1"/>
              </a:solidFill>
              <a:miter lim="800000"/>
              <a:headEnd/>
              <a:tailEnd/>
            </a:ln>
          </p:spPr>
          <p:txBody>
            <a:bodyPr wrap="none" anchor="ctr"/>
            <a:lstStyle/>
            <a:p>
              <a:endParaRPr lang="en-US"/>
            </a:p>
          </p:txBody>
        </p:sp>
        <p:sp>
          <p:nvSpPr>
            <p:cNvPr id="18464" name="AutoShape 21"/>
            <p:cNvSpPr>
              <a:spLocks noChangeArrowheads="1"/>
            </p:cNvSpPr>
            <p:nvPr/>
          </p:nvSpPr>
          <p:spPr bwMode="auto">
            <a:xfrm>
              <a:off x="2352" y="3168"/>
              <a:ext cx="96" cy="96"/>
            </a:xfrm>
            <a:prstGeom prst="octagon">
              <a:avLst>
                <a:gd name="adj" fmla="val 29287"/>
              </a:avLst>
            </a:prstGeom>
            <a:solidFill>
              <a:srgbClr val="FF0066"/>
            </a:solidFill>
            <a:ln w="9525">
              <a:solidFill>
                <a:schemeClr val="bg1"/>
              </a:solidFill>
              <a:miter lim="800000"/>
              <a:headEnd/>
              <a:tailEnd/>
            </a:ln>
          </p:spPr>
          <p:txBody>
            <a:bodyPr wrap="none" anchor="ctr"/>
            <a:lstStyle/>
            <a:p>
              <a:endParaRPr lang="en-US"/>
            </a:p>
          </p:txBody>
        </p:sp>
        <p:sp>
          <p:nvSpPr>
            <p:cNvPr id="18465" name="AutoShape 22"/>
            <p:cNvSpPr>
              <a:spLocks noChangeArrowheads="1"/>
            </p:cNvSpPr>
            <p:nvPr/>
          </p:nvSpPr>
          <p:spPr bwMode="auto">
            <a:xfrm>
              <a:off x="2448" y="3456"/>
              <a:ext cx="96" cy="96"/>
            </a:xfrm>
            <a:prstGeom prst="octagon">
              <a:avLst>
                <a:gd name="adj" fmla="val 29287"/>
              </a:avLst>
            </a:prstGeom>
            <a:solidFill>
              <a:srgbClr val="FF0066"/>
            </a:solidFill>
            <a:ln w="9525">
              <a:solidFill>
                <a:schemeClr val="bg1"/>
              </a:solidFill>
              <a:miter lim="800000"/>
              <a:headEnd/>
              <a:tailEnd/>
            </a:ln>
          </p:spPr>
          <p:txBody>
            <a:bodyPr wrap="none" anchor="ctr"/>
            <a:lstStyle/>
            <a:p>
              <a:endParaRPr lang="en-US"/>
            </a:p>
          </p:txBody>
        </p:sp>
        <p:sp>
          <p:nvSpPr>
            <p:cNvPr id="18466" name="AutoShape 23"/>
            <p:cNvSpPr>
              <a:spLocks noChangeArrowheads="1"/>
            </p:cNvSpPr>
            <p:nvPr/>
          </p:nvSpPr>
          <p:spPr bwMode="auto">
            <a:xfrm>
              <a:off x="2160" y="3408"/>
              <a:ext cx="96" cy="96"/>
            </a:xfrm>
            <a:prstGeom prst="octagon">
              <a:avLst>
                <a:gd name="adj" fmla="val 29287"/>
              </a:avLst>
            </a:prstGeom>
            <a:solidFill>
              <a:srgbClr val="FF0066"/>
            </a:solidFill>
            <a:ln w="9525">
              <a:solidFill>
                <a:schemeClr val="bg1"/>
              </a:solidFill>
              <a:miter lim="800000"/>
              <a:headEnd/>
              <a:tailEnd/>
            </a:ln>
          </p:spPr>
          <p:txBody>
            <a:bodyPr wrap="none" anchor="ctr"/>
            <a:lstStyle/>
            <a:p>
              <a:endParaRPr lang="en-US"/>
            </a:p>
          </p:txBody>
        </p:sp>
        <p:sp>
          <p:nvSpPr>
            <p:cNvPr id="18467" name="AutoShape 24"/>
            <p:cNvSpPr>
              <a:spLocks noChangeArrowheads="1"/>
            </p:cNvSpPr>
            <p:nvPr/>
          </p:nvSpPr>
          <p:spPr bwMode="auto">
            <a:xfrm>
              <a:off x="3504" y="3552"/>
              <a:ext cx="96" cy="96"/>
            </a:xfrm>
            <a:prstGeom prst="octagon">
              <a:avLst>
                <a:gd name="adj" fmla="val 29287"/>
              </a:avLst>
            </a:prstGeom>
            <a:solidFill>
              <a:schemeClr val="accent2"/>
            </a:solidFill>
            <a:ln w="9525">
              <a:solidFill>
                <a:schemeClr val="bg1"/>
              </a:solidFill>
              <a:miter lim="800000"/>
              <a:headEnd/>
              <a:tailEnd/>
            </a:ln>
          </p:spPr>
          <p:txBody>
            <a:bodyPr wrap="none" anchor="ctr"/>
            <a:lstStyle/>
            <a:p>
              <a:endParaRPr lang="en-US"/>
            </a:p>
          </p:txBody>
        </p:sp>
        <p:sp>
          <p:nvSpPr>
            <p:cNvPr id="18468" name="AutoShape 25"/>
            <p:cNvSpPr>
              <a:spLocks noChangeArrowheads="1"/>
            </p:cNvSpPr>
            <p:nvPr/>
          </p:nvSpPr>
          <p:spPr bwMode="auto">
            <a:xfrm>
              <a:off x="3792" y="3600"/>
              <a:ext cx="96" cy="96"/>
            </a:xfrm>
            <a:prstGeom prst="octagon">
              <a:avLst>
                <a:gd name="adj" fmla="val 29287"/>
              </a:avLst>
            </a:prstGeom>
            <a:solidFill>
              <a:schemeClr val="accent2"/>
            </a:solidFill>
            <a:ln w="9525">
              <a:solidFill>
                <a:schemeClr val="bg1"/>
              </a:solidFill>
              <a:miter lim="800000"/>
              <a:headEnd/>
              <a:tailEnd/>
            </a:ln>
          </p:spPr>
          <p:txBody>
            <a:bodyPr wrap="none" anchor="ctr"/>
            <a:lstStyle/>
            <a:p>
              <a:endParaRPr lang="en-US"/>
            </a:p>
          </p:txBody>
        </p:sp>
        <p:sp>
          <p:nvSpPr>
            <p:cNvPr id="18469" name="AutoShape 26"/>
            <p:cNvSpPr>
              <a:spLocks noChangeArrowheads="1"/>
            </p:cNvSpPr>
            <p:nvPr/>
          </p:nvSpPr>
          <p:spPr bwMode="auto">
            <a:xfrm>
              <a:off x="3648" y="3696"/>
              <a:ext cx="96" cy="96"/>
            </a:xfrm>
            <a:prstGeom prst="octagon">
              <a:avLst>
                <a:gd name="adj" fmla="val 29287"/>
              </a:avLst>
            </a:prstGeom>
            <a:solidFill>
              <a:schemeClr val="accent2"/>
            </a:solidFill>
            <a:ln w="9525">
              <a:solidFill>
                <a:schemeClr val="bg1"/>
              </a:solidFill>
              <a:miter lim="800000"/>
              <a:headEnd/>
              <a:tailEnd/>
            </a:ln>
          </p:spPr>
          <p:txBody>
            <a:bodyPr wrap="none" anchor="ctr"/>
            <a:lstStyle/>
            <a:p>
              <a:endParaRPr lang="en-US"/>
            </a:p>
          </p:txBody>
        </p:sp>
        <p:sp>
          <p:nvSpPr>
            <p:cNvPr id="18470" name="AutoShape 27"/>
            <p:cNvSpPr>
              <a:spLocks noChangeArrowheads="1"/>
            </p:cNvSpPr>
            <p:nvPr/>
          </p:nvSpPr>
          <p:spPr bwMode="auto">
            <a:xfrm>
              <a:off x="3504" y="3792"/>
              <a:ext cx="96" cy="96"/>
            </a:xfrm>
            <a:prstGeom prst="octagon">
              <a:avLst>
                <a:gd name="adj" fmla="val 29287"/>
              </a:avLst>
            </a:prstGeom>
            <a:solidFill>
              <a:schemeClr val="accent2"/>
            </a:solidFill>
            <a:ln w="9525">
              <a:solidFill>
                <a:schemeClr val="bg1"/>
              </a:solidFill>
              <a:miter lim="800000"/>
              <a:headEnd/>
              <a:tailEnd/>
            </a:ln>
          </p:spPr>
          <p:txBody>
            <a:bodyPr wrap="none" anchor="ctr"/>
            <a:lstStyle/>
            <a:p>
              <a:endParaRPr lang="en-US"/>
            </a:p>
          </p:txBody>
        </p:sp>
        <p:sp>
          <p:nvSpPr>
            <p:cNvPr id="18471" name="AutoShape 28"/>
            <p:cNvSpPr>
              <a:spLocks noChangeArrowheads="1"/>
            </p:cNvSpPr>
            <p:nvPr/>
          </p:nvSpPr>
          <p:spPr bwMode="auto">
            <a:xfrm>
              <a:off x="3696" y="3792"/>
              <a:ext cx="96" cy="96"/>
            </a:xfrm>
            <a:prstGeom prst="octagon">
              <a:avLst>
                <a:gd name="adj" fmla="val 29287"/>
              </a:avLst>
            </a:prstGeom>
            <a:solidFill>
              <a:schemeClr val="accent2"/>
            </a:solidFill>
            <a:ln w="9525">
              <a:solidFill>
                <a:schemeClr val="bg1"/>
              </a:solidFill>
              <a:miter lim="800000"/>
              <a:headEnd/>
              <a:tailEnd/>
            </a:ln>
          </p:spPr>
          <p:txBody>
            <a:bodyPr wrap="none" anchor="ctr"/>
            <a:lstStyle/>
            <a:p>
              <a:endParaRPr lang="en-US"/>
            </a:p>
          </p:txBody>
        </p:sp>
        <p:sp>
          <p:nvSpPr>
            <p:cNvPr id="18472" name="AutoShape 29"/>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bg1"/>
              </a:solidFill>
              <a:miter lim="800000"/>
              <a:headEnd/>
              <a:tailEnd/>
            </a:ln>
          </p:spPr>
          <p:txBody>
            <a:bodyPr wrap="none" anchor="ctr"/>
            <a:lstStyle/>
            <a:p>
              <a:endParaRPr lang="en-US"/>
            </a:p>
          </p:txBody>
        </p:sp>
        <p:sp>
          <p:nvSpPr>
            <p:cNvPr id="18473" name="AutoShape 30"/>
            <p:cNvSpPr>
              <a:spLocks noChangeArrowheads="1"/>
            </p:cNvSpPr>
            <p:nvPr/>
          </p:nvSpPr>
          <p:spPr bwMode="auto">
            <a:xfrm>
              <a:off x="3696" y="3504"/>
              <a:ext cx="96" cy="96"/>
            </a:xfrm>
            <a:prstGeom prst="octagon">
              <a:avLst>
                <a:gd name="adj" fmla="val 29287"/>
              </a:avLst>
            </a:prstGeom>
            <a:solidFill>
              <a:schemeClr val="accent2"/>
            </a:solidFill>
            <a:ln w="9525">
              <a:solidFill>
                <a:schemeClr val="bg1"/>
              </a:solidFill>
              <a:miter lim="800000"/>
              <a:headEnd/>
              <a:tailEnd/>
            </a:ln>
          </p:spPr>
          <p:txBody>
            <a:bodyPr wrap="none" anchor="ctr"/>
            <a:lstStyle/>
            <a:p>
              <a:endParaRPr lang="en-US"/>
            </a:p>
          </p:txBody>
        </p:sp>
      </p:grpSp>
      <p:grpSp>
        <p:nvGrpSpPr>
          <p:cNvPr id="3" name="Group 31"/>
          <p:cNvGrpSpPr>
            <a:grpSpLocks/>
          </p:cNvGrpSpPr>
          <p:nvPr/>
        </p:nvGrpSpPr>
        <p:grpSpPr bwMode="auto">
          <a:xfrm>
            <a:off x="5257800" y="2590800"/>
            <a:ext cx="3352800" cy="2590800"/>
            <a:chOff x="3312" y="1536"/>
            <a:chExt cx="2112" cy="1632"/>
          </a:xfrm>
        </p:grpSpPr>
        <p:sp>
          <p:nvSpPr>
            <p:cNvPr id="18446" name="Line 32"/>
            <p:cNvSpPr>
              <a:spLocks noChangeShapeType="1"/>
            </p:cNvSpPr>
            <p:nvPr/>
          </p:nvSpPr>
          <p:spPr bwMode="auto">
            <a:xfrm flipH="1" flipV="1">
              <a:off x="3312" y="2736"/>
              <a:ext cx="144" cy="432"/>
            </a:xfrm>
            <a:prstGeom prst="line">
              <a:avLst/>
            </a:prstGeom>
            <a:noFill/>
            <a:ln w="25400">
              <a:solidFill>
                <a:srgbClr val="CC6600"/>
              </a:solidFill>
              <a:round/>
              <a:headEnd type="triangle" w="med" len="med"/>
              <a:tailEnd type="triangle" w="med" len="med"/>
            </a:ln>
          </p:spPr>
          <p:txBody>
            <a:bodyPr/>
            <a:lstStyle/>
            <a:p>
              <a:endParaRPr lang="en-US"/>
            </a:p>
          </p:txBody>
        </p:sp>
        <p:sp>
          <p:nvSpPr>
            <p:cNvPr id="18447" name="AutoShape 33"/>
            <p:cNvSpPr>
              <a:spLocks noChangeArrowheads="1"/>
            </p:cNvSpPr>
            <p:nvPr/>
          </p:nvSpPr>
          <p:spPr bwMode="auto">
            <a:xfrm>
              <a:off x="4176" y="1536"/>
              <a:ext cx="1248" cy="672"/>
            </a:xfrm>
            <a:prstGeom prst="wedgeRectCallout">
              <a:avLst>
                <a:gd name="adj1" fmla="val -93509"/>
                <a:gd name="adj2" fmla="val 150894"/>
              </a:avLst>
            </a:prstGeom>
            <a:solidFill>
              <a:srgbClr val="00FFFF"/>
            </a:solidFill>
            <a:ln w="25400">
              <a:solidFill>
                <a:schemeClr val="tx1"/>
              </a:solidFill>
              <a:miter lim="800000"/>
              <a:headEnd/>
              <a:tailEnd/>
            </a:ln>
          </p:spPr>
          <p:txBody>
            <a:bodyPr/>
            <a:lstStyle/>
            <a:p>
              <a:pPr algn="ctr">
                <a:spcBef>
                  <a:spcPct val="50000"/>
                </a:spcBef>
              </a:pPr>
              <a:r>
                <a:rPr lang="en-US" sz="2000" dirty="0">
                  <a:solidFill>
                    <a:schemeClr val="bg1"/>
                  </a:solidFill>
                  <a:latin typeface="Tahoma" charset="0"/>
                </a:rPr>
                <a:t>Inter-cluster distances are maximized</a:t>
              </a:r>
            </a:p>
          </p:txBody>
        </p:sp>
      </p:grpSp>
      <p:grpSp>
        <p:nvGrpSpPr>
          <p:cNvPr id="4" name="Group 34"/>
          <p:cNvGrpSpPr>
            <a:grpSpLocks/>
          </p:cNvGrpSpPr>
          <p:nvPr/>
        </p:nvGrpSpPr>
        <p:grpSpPr bwMode="auto">
          <a:xfrm>
            <a:off x="2895600" y="3657600"/>
            <a:ext cx="3276600" cy="2286000"/>
            <a:chOff x="1824" y="2208"/>
            <a:chExt cx="2064" cy="1440"/>
          </a:xfrm>
        </p:grpSpPr>
        <p:sp>
          <p:nvSpPr>
            <p:cNvPr id="18443" name="Oval 35"/>
            <p:cNvSpPr>
              <a:spLocks noChangeArrowheads="1"/>
            </p:cNvSpPr>
            <p:nvPr/>
          </p:nvSpPr>
          <p:spPr bwMode="auto">
            <a:xfrm>
              <a:off x="1824" y="2592"/>
              <a:ext cx="816" cy="720"/>
            </a:xfrm>
            <a:prstGeom prst="ellipse">
              <a:avLst/>
            </a:prstGeom>
            <a:noFill/>
            <a:ln w="25400">
              <a:solidFill>
                <a:schemeClr val="bg1"/>
              </a:solidFill>
              <a:round/>
              <a:headEnd/>
              <a:tailEnd/>
            </a:ln>
          </p:spPr>
          <p:txBody>
            <a:bodyPr wrap="none" anchor="ctr"/>
            <a:lstStyle/>
            <a:p>
              <a:endParaRPr lang="en-US"/>
            </a:p>
          </p:txBody>
        </p:sp>
        <p:sp>
          <p:nvSpPr>
            <p:cNvPr id="18444" name="Oval 36"/>
            <p:cNvSpPr>
              <a:spLocks noChangeArrowheads="1"/>
            </p:cNvSpPr>
            <p:nvPr/>
          </p:nvSpPr>
          <p:spPr bwMode="auto">
            <a:xfrm>
              <a:off x="2928" y="2208"/>
              <a:ext cx="720" cy="624"/>
            </a:xfrm>
            <a:prstGeom prst="ellipse">
              <a:avLst/>
            </a:prstGeom>
            <a:noFill/>
            <a:ln w="25400">
              <a:solidFill>
                <a:schemeClr val="bg1"/>
              </a:solidFill>
              <a:round/>
              <a:headEnd/>
              <a:tailEnd/>
            </a:ln>
          </p:spPr>
          <p:txBody>
            <a:bodyPr wrap="none" anchor="ctr"/>
            <a:lstStyle/>
            <a:p>
              <a:endParaRPr lang="en-US"/>
            </a:p>
          </p:txBody>
        </p:sp>
        <p:sp>
          <p:nvSpPr>
            <p:cNvPr id="18445" name="Oval 37"/>
            <p:cNvSpPr>
              <a:spLocks noChangeArrowheads="1"/>
            </p:cNvSpPr>
            <p:nvPr/>
          </p:nvSpPr>
          <p:spPr bwMode="auto">
            <a:xfrm>
              <a:off x="3216" y="3024"/>
              <a:ext cx="672" cy="624"/>
            </a:xfrm>
            <a:prstGeom prst="ellipse">
              <a:avLst/>
            </a:prstGeom>
            <a:noFill/>
            <a:ln w="25400">
              <a:solidFill>
                <a:schemeClr val="bg1"/>
              </a:solidFill>
              <a:round/>
              <a:headEnd/>
              <a:tailEnd/>
            </a:ln>
          </p:spPr>
          <p:txBody>
            <a:bodyPr wrap="none" anchor="ctr"/>
            <a:lstStyle/>
            <a:p>
              <a:endParaRPr lang="en-US"/>
            </a:p>
          </p:txBody>
        </p:sp>
      </p:grpSp>
      <p:grpSp>
        <p:nvGrpSpPr>
          <p:cNvPr id="5" name="Group 38"/>
          <p:cNvGrpSpPr>
            <a:grpSpLocks/>
          </p:cNvGrpSpPr>
          <p:nvPr/>
        </p:nvGrpSpPr>
        <p:grpSpPr bwMode="auto">
          <a:xfrm>
            <a:off x="1295400" y="2971800"/>
            <a:ext cx="2286000" cy="1676400"/>
            <a:chOff x="816" y="1776"/>
            <a:chExt cx="1440" cy="1056"/>
          </a:xfrm>
        </p:grpSpPr>
        <p:sp>
          <p:nvSpPr>
            <p:cNvPr id="18441" name="Line 39"/>
            <p:cNvSpPr>
              <a:spLocks noChangeShapeType="1"/>
            </p:cNvSpPr>
            <p:nvPr/>
          </p:nvSpPr>
          <p:spPr bwMode="auto">
            <a:xfrm flipV="1">
              <a:off x="2064" y="2736"/>
              <a:ext cx="192" cy="96"/>
            </a:xfrm>
            <a:prstGeom prst="line">
              <a:avLst/>
            </a:prstGeom>
            <a:noFill/>
            <a:ln w="25400">
              <a:solidFill>
                <a:srgbClr val="CC6600"/>
              </a:solidFill>
              <a:round/>
              <a:headEnd type="triangle" w="med" len="med"/>
              <a:tailEnd type="triangle" w="med" len="med"/>
            </a:ln>
          </p:spPr>
          <p:txBody>
            <a:bodyPr/>
            <a:lstStyle/>
            <a:p>
              <a:endParaRPr lang="en-US"/>
            </a:p>
          </p:txBody>
        </p:sp>
        <p:sp>
          <p:nvSpPr>
            <p:cNvPr id="18442" name="AutoShape 40"/>
            <p:cNvSpPr>
              <a:spLocks noChangeArrowheads="1"/>
            </p:cNvSpPr>
            <p:nvPr/>
          </p:nvSpPr>
          <p:spPr bwMode="auto">
            <a:xfrm>
              <a:off x="816" y="1776"/>
              <a:ext cx="1248" cy="672"/>
            </a:xfrm>
            <a:prstGeom prst="wedgeRectCallout">
              <a:avLst>
                <a:gd name="adj1" fmla="val 56250"/>
                <a:gd name="adj2" fmla="val 92856"/>
              </a:avLst>
            </a:prstGeom>
            <a:solidFill>
              <a:srgbClr val="00FFFF"/>
            </a:solidFill>
            <a:ln w="25400">
              <a:solidFill>
                <a:schemeClr val="tx1"/>
              </a:solidFill>
              <a:miter lim="800000"/>
              <a:headEnd/>
              <a:tailEnd/>
            </a:ln>
          </p:spPr>
          <p:txBody>
            <a:bodyPr/>
            <a:lstStyle/>
            <a:p>
              <a:pPr algn="ctr">
                <a:spcBef>
                  <a:spcPct val="50000"/>
                </a:spcBef>
              </a:pPr>
              <a:r>
                <a:rPr lang="en-US" sz="2000" dirty="0">
                  <a:solidFill>
                    <a:schemeClr val="bg1"/>
                  </a:solidFill>
                  <a:latin typeface="Tahoma" charset="0"/>
                </a:rPr>
                <a:t>Intra-cluster distances are minimized</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Problem Type 1 </a:t>
            </a:r>
          </a:p>
        </p:txBody>
      </p:sp>
      <p:sp>
        <p:nvSpPr>
          <p:cNvPr id="3" name="Content Placeholder 2"/>
          <p:cNvSpPr>
            <a:spLocks noGrp="1"/>
          </p:cNvSpPr>
          <p:nvPr>
            <p:ph idx="1"/>
          </p:nvPr>
        </p:nvSpPr>
        <p:spPr/>
        <p:txBody>
          <a:bodyPr/>
          <a:lstStyle/>
          <a:p>
            <a:r>
              <a:rPr lang="en-US" dirty="0"/>
              <a:t>Different variables might use different scales</a:t>
            </a:r>
          </a:p>
          <a:p>
            <a:pPr lvl="1"/>
            <a:r>
              <a:rPr lang="en-US" dirty="0"/>
              <a:t>Age: [0, 120]</a:t>
            </a:r>
          </a:p>
          <a:p>
            <a:pPr lvl="1"/>
            <a:r>
              <a:rPr lang="en-US" dirty="0"/>
              <a:t>Income: [0, 2M]</a:t>
            </a:r>
          </a:p>
          <a:p>
            <a:pPr lvl="1"/>
            <a:r>
              <a:rPr lang="en-US" dirty="0"/>
              <a:t>If averaging the difference on these two variables, income would weigh much more than age</a:t>
            </a:r>
          </a:p>
          <a:p>
            <a:pPr lvl="1"/>
            <a:endParaRPr lang="en-US" dirty="0"/>
          </a:p>
          <a:p>
            <a:pPr lvl="1"/>
            <a:r>
              <a:rPr lang="en-US" dirty="0"/>
              <a:t>Solution: </a:t>
            </a:r>
            <a:r>
              <a:rPr lang="en-US" u="sng" dirty="0"/>
              <a:t>normalize both variables to the same scale</a:t>
            </a:r>
            <a:r>
              <a:rPr lang="en-US" dirty="0"/>
              <a:t>, e.g. [0, 1]</a:t>
            </a:r>
          </a:p>
        </p:txBody>
      </p:sp>
      <p:sp>
        <p:nvSpPr>
          <p:cNvPr id="4" name="Slide Number Placeholder 3"/>
          <p:cNvSpPr>
            <a:spLocks noGrp="1"/>
          </p:cNvSpPr>
          <p:nvPr>
            <p:ph type="sldNum" sz="quarter" idx="12"/>
          </p:nvPr>
        </p:nvSpPr>
        <p:spPr/>
        <p:txBody>
          <a:bodyPr/>
          <a:lstStyle/>
          <a:p>
            <a:fld id="{8EEF13A5-DCCF-4313-A855-97D14635AE6E}" type="slidenum">
              <a:rPr lang="en-US" smtClean="0"/>
              <a:pPr/>
              <a:t>40</a:t>
            </a:fld>
            <a:endParaRPr lang="en-US"/>
          </a:p>
        </p:txBody>
      </p:sp>
      <p:sp>
        <p:nvSpPr>
          <p:cNvPr id="5" name="TextBox 4"/>
          <p:cNvSpPr txBox="1"/>
          <p:nvPr/>
        </p:nvSpPr>
        <p:spPr>
          <a:xfrm>
            <a:off x="647700" y="5271760"/>
            <a:ext cx="7848600" cy="646331"/>
          </a:xfrm>
          <a:prstGeom prst="rect">
            <a:avLst/>
          </a:prstGeom>
          <a:noFill/>
        </p:spPr>
        <p:txBody>
          <a:bodyPr wrap="square" rtlCol="0">
            <a:spAutoFit/>
          </a:bodyPr>
          <a:lstStyle/>
          <a:p>
            <a:pPr algn="ctr"/>
            <a:r>
              <a:rPr lang="en-US" dirty="0">
                <a:solidFill>
                  <a:schemeClr val="accent6"/>
                </a:solidFill>
              </a:rPr>
              <a:t>The dimensions with </a:t>
            </a:r>
            <a:r>
              <a:rPr lang="en-US" u="sng" dirty="0">
                <a:solidFill>
                  <a:schemeClr val="accent6"/>
                </a:solidFill>
              </a:rPr>
              <a:t>larger scales can dominate </a:t>
            </a:r>
            <a:r>
              <a:rPr lang="en-US" dirty="0">
                <a:solidFill>
                  <a:schemeClr val="accent6"/>
                </a:solidFill>
              </a:rPr>
              <a:t>the distance measures while the dimension with </a:t>
            </a:r>
            <a:r>
              <a:rPr lang="en-US" u="sng" dirty="0">
                <a:solidFill>
                  <a:schemeClr val="accent6"/>
                </a:solidFill>
              </a:rPr>
              <a:t>smaller numbers will not be as impactful </a:t>
            </a:r>
            <a:r>
              <a:rPr lang="en-US" dirty="0">
                <a:solidFill>
                  <a:schemeClr val="accent6"/>
                </a:solidFill>
              </a:rPr>
              <a:t>as they should be</a:t>
            </a:r>
          </a:p>
        </p:txBody>
      </p:sp>
    </p:spTree>
    <p:extLst>
      <p:ext uri="{BB962C8B-B14F-4D97-AF65-F5344CB8AC3E}">
        <p14:creationId xmlns:p14="http://schemas.microsoft.com/office/powerpoint/2010/main" val="27320986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dirty="0"/>
              <a:t>Lets say we have a collection of documents we want to analyze. Some documents are long, while others are short.</a:t>
            </a:r>
          </a:p>
          <a:p>
            <a:pPr marL="0" indent="0">
              <a:buNone/>
            </a:pPr>
            <a:r>
              <a:rPr lang="en-US" dirty="0"/>
              <a:t> </a:t>
            </a:r>
          </a:p>
          <a:p>
            <a:pPr lvl="1"/>
            <a:r>
              <a:rPr lang="en-US" dirty="0"/>
              <a:t>Different examples(documents)/vectors might differ greatly in length</a:t>
            </a:r>
          </a:p>
          <a:p>
            <a:pPr lvl="1"/>
            <a:endParaRPr lang="en-US" dirty="0"/>
          </a:p>
          <a:p>
            <a:pPr lvl="1"/>
            <a:r>
              <a:rPr lang="en-US" dirty="0"/>
              <a:t>E.g. for text documents, the vector lengths of long documents are much greater than the vector lengths short documents</a:t>
            </a:r>
          </a:p>
          <a:p>
            <a:pPr lvl="1"/>
            <a:endParaRPr lang="en-US" dirty="0"/>
          </a:p>
          <a:p>
            <a:pPr lvl="1"/>
            <a:r>
              <a:rPr lang="en-US" dirty="0"/>
              <a:t>The longer documents tend to be far away from the short documents bases on the raw Euclidian distance. </a:t>
            </a:r>
          </a:p>
        </p:txBody>
      </p:sp>
      <p:sp>
        <p:nvSpPr>
          <p:cNvPr id="4" name="Slide Number Placeholder 3"/>
          <p:cNvSpPr>
            <a:spLocks noGrp="1"/>
          </p:cNvSpPr>
          <p:nvPr>
            <p:ph type="sldNum" sz="quarter" idx="12"/>
          </p:nvPr>
        </p:nvSpPr>
        <p:spPr/>
        <p:txBody>
          <a:bodyPr/>
          <a:lstStyle/>
          <a:p>
            <a:fld id="{8EEF13A5-DCCF-4313-A855-97D14635AE6E}" type="slidenum">
              <a:rPr lang="en-US" smtClean="0"/>
              <a:pPr/>
              <a:t>41</a:t>
            </a:fld>
            <a:endParaRPr lang="en-US"/>
          </a:p>
        </p:txBody>
      </p:sp>
      <p:sp>
        <p:nvSpPr>
          <p:cNvPr id="5" name="Title 1"/>
          <p:cNvSpPr txBox="1">
            <a:spLocks/>
          </p:cNvSpPr>
          <p:nvPr/>
        </p:nvSpPr>
        <p:spPr bwMode="auto">
          <a:xfrm>
            <a:off x="457200" y="570707"/>
            <a:ext cx="76962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rgbClr val="6600FF"/>
                </a:solidFill>
                <a:latin typeface="+mj-lt"/>
                <a:ea typeface="Times New Roman" charset="0"/>
                <a:cs typeface="+mj-cs"/>
              </a:defRPr>
            </a:lvl1pPr>
            <a:lvl2pPr algn="l" rtl="0" eaLnBrk="0" fontAlgn="base" hangingPunct="0">
              <a:spcBef>
                <a:spcPct val="0"/>
              </a:spcBef>
              <a:spcAft>
                <a:spcPct val="0"/>
              </a:spcAft>
              <a:defRPr sz="3600">
                <a:solidFill>
                  <a:srgbClr val="6600FF"/>
                </a:solidFill>
                <a:latin typeface="Times New Roman" pitchFamily="18" charset="0"/>
                <a:ea typeface="Times New Roman" charset="0"/>
                <a:cs typeface="Times New Roman" pitchFamily="18" charset="0"/>
              </a:defRPr>
            </a:lvl2pPr>
            <a:lvl3pPr algn="l" rtl="0" eaLnBrk="0" fontAlgn="base" hangingPunct="0">
              <a:spcBef>
                <a:spcPct val="0"/>
              </a:spcBef>
              <a:spcAft>
                <a:spcPct val="0"/>
              </a:spcAft>
              <a:defRPr sz="3600">
                <a:solidFill>
                  <a:srgbClr val="6600FF"/>
                </a:solidFill>
                <a:latin typeface="Times New Roman" pitchFamily="18" charset="0"/>
                <a:ea typeface="Times New Roman" charset="0"/>
                <a:cs typeface="Times New Roman" pitchFamily="18" charset="0"/>
              </a:defRPr>
            </a:lvl3pPr>
            <a:lvl4pPr algn="l" rtl="0" eaLnBrk="0" fontAlgn="base" hangingPunct="0">
              <a:spcBef>
                <a:spcPct val="0"/>
              </a:spcBef>
              <a:spcAft>
                <a:spcPct val="0"/>
              </a:spcAft>
              <a:defRPr sz="3600">
                <a:solidFill>
                  <a:srgbClr val="6600FF"/>
                </a:solidFill>
                <a:latin typeface="Times New Roman" pitchFamily="18" charset="0"/>
                <a:ea typeface="Times New Roman" charset="0"/>
                <a:cs typeface="Times New Roman" pitchFamily="18" charset="0"/>
              </a:defRPr>
            </a:lvl4pPr>
            <a:lvl5pPr algn="l" rtl="0" eaLnBrk="0" fontAlgn="base" hangingPunct="0">
              <a:spcBef>
                <a:spcPct val="0"/>
              </a:spcBef>
              <a:spcAft>
                <a:spcPct val="0"/>
              </a:spcAft>
              <a:defRPr sz="3600">
                <a:solidFill>
                  <a:srgbClr val="6600FF"/>
                </a:solidFill>
                <a:latin typeface="Times New Roman" pitchFamily="18" charset="0"/>
                <a:ea typeface="Times New Roman" charset="0"/>
                <a:cs typeface="Times New Roman" pitchFamily="18" charset="0"/>
              </a:defRPr>
            </a:lvl5pPr>
            <a:lvl6pPr marL="457200" algn="l" rtl="0" fontAlgn="base">
              <a:spcBef>
                <a:spcPct val="0"/>
              </a:spcBef>
              <a:spcAft>
                <a:spcPct val="0"/>
              </a:spcAft>
              <a:defRPr sz="3600">
                <a:solidFill>
                  <a:srgbClr val="6600FF"/>
                </a:solidFill>
                <a:latin typeface="Times New Roman" pitchFamily="18" charset="0"/>
                <a:cs typeface="Times New Roman" pitchFamily="18" charset="0"/>
              </a:defRPr>
            </a:lvl6pPr>
            <a:lvl7pPr marL="914400" algn="l" rtl="0" fontAlgn="base">
              <a:spcBef>
                <a:spcPct val="0"/>
              </a:spcBef>
              <a:spcAft>
                <a:spcPct val="0"/>
              </a:spcAft>
              <a:defRPr sz="3600">
                <a:solidFill>
                  <a:srgbClr val="6600FF"/>
                </a:solidFill>
                <a:latin typeface="Times New Roman" pitchFamily="18" charset="0"/>
                <a:cs typeface="Times New Roman" pitchFamily="18" charset="0"/>
              </a:defRPr>
            </a:lvl7pPr>
            <a:lvl8pPr marL="1371600" algn="l" rtl="0" fontAlgn="base">
              <a:spcBef>
                <a:spcPct val="0"/>
              </a:spcBef>
              <a:spcAft>
                <a:spcPct val="0"/>
              </a:spcAft>
              <a:defRPr sz="3600">
                <a:solidFill>
                  <a:srgbClr val="6600FF"/>
                </a:solidFill>
                <a:latin typeface="Times New Roman" pitchFamily="18" charset="0"/>
                <a:cs typeface="Times New Roman" pitchFamily="18" charset="0"/>
              </a:defRPr>
            </a:lvl8pPr>
            <a:lvl9pPr marL="1828800" algn="l" rtl="0" fontAlgn="base">
              <a:spcBef>
                <a:spcPct val="0"/>
              </a:spcBef>
              <a:spcAft>
                <a:spcPct val="0"/>
              </a:spcAft>
              <a:defRPr sz="3600">
                <a:solidFill>
                  <a:srgbClr val="6600FF"/>
                </a:solidFill>
                <a:latin typeface="Times New Roman" pitchFamily="18" charset="0"/>
                <a:cs typeface="Times New Roman" pitchFamily="18" charset="0"/>
              </a:defRPr>
            </a:lvl9pPr>
          </a:lstStyle>
          <a:p>
            <a:r>
              <a:rPr lang="en-US" kern="0" dirty="0">
                <a:solidFill>
                  <a:schemeClr val="bg1"/>
                </a:solidFill>
              </a:rPr>
              <a:t>Potential Problem Type 2 </a:t>
            </a:r>
          </a:p>
        </p:txBody>
      </p:sp>
    </p:spTree>
    <p:extLst>
      <p:ext uri="{BB962C8B-B14F-4D97-AF65-F5344CB8AC3E}">
        <p14:creationId xmlns:p14="http://schemas.microsoft.com/office/powerpoint/2010/main" val="12087985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p:spPr>
        <p:txBody>
          <a:bodyPr>
            <a:normAutofit fontScale="90000"/>
          </a:bodyPr>
          <a:lstStyle/>
          <a:p>
            <a:r>
              <a:rPr lang="en-US" dirty="0"/>
              <a:t>An example of normalization in Information Retrieval</a:t>
            </a:r>
          </a:p>
        </p:txBody>
      </p:sp>
      <p:sp>
        <p:nvSpPr>
          <p:cNvPr id="4" name="Slide Number Placeholder 3"/>
          <p:cNvSpPr>
            <a:spLocks noGrp="1"/>
          </p:cNvSpPr>
          <p:nvPr>
            <p:ph type="sldNum" sz="quarter" idx="12"/>
          </p:nvPr>
        </p:nvSpPr>
        <p:spPr/>
        <p:txBody>
          <a:bodyPr/>
          <a:lstStyle/>
          <a:p>
            <a:fld id="{AB27C7FC-5F5C-4993-AA9B-AD2357CBACEF}" type="slidenum">
              <a:rPr lang="en-US" smtClean="0"/>
              <a:pPr/>
              <a:t>42</a:t>
            </a:fld>
            <a:endParaRPr lang="en-US"/>
          </a:p>
        </p:txBody>
      </p:sp>
      <p:pic>
        <p:nvPicPr>
          <p:cNvPr id="5" name="Content Placeholder 4"/>
          <p:cNvPicPr>
            <a:picLocks noGrp="1" noChangeAspect="1"/>
          </p:cNvPicPr>
          <p:nvPr>
            <p:ph idx="1"/>
          </p:nvPr>
        </p:nvPicPr>
        <p:blipFill>
          <a:blip r:embed="rId2"/>
          <a:srcRect l="-20170" r="-20170"/>
          <a:stretch>
            <a:fillRect/>
          </a:stretch>
        </p:blipFill>
        <p:spPr>
          <a:xfrm>
            <a:off x="304799" y="1219200"/>
            <a:ext cx="8543925" cy="5257800"/>
          </a:xfrm>
        </p:spPr>
      </p:pic>
      <p:sp>
        <p:nvSpPr>
          <p:cNvPr id="6" name="Rectangle 5"/>
          <p:cNvSpPr/>
          <p:nvPr/>
        </p:nvSpPr>
        <p:spPr>
          <a:xfrm>
            <a:off x="1219200" y="6581001"/>
            <a:ext cx="6705600" cy="276999"/>
          </a:xfrm>
          <a:prstGeom prst="rect">
            <a:avLst/>
          </a:prstGeom>
        </p:spPr>
        <p:txBody>
          <a:bodyPr wrap="square">
            <a:spAutoFit/>
          </a:bodyPr>
          <a:lstStyle/>
          <a:p>
            <a:r>
              <a:rPr lang="en-US" sz="1200" dirty="0"/>
              <a:t>http://</a:t>
            </a:r>
            <a:r>
              <a:rPr lang="en-US" sz="1200" dirty="0" err="1"/>
              <a:t>www.stat.cmu.edu</a:t>
            </a:r>
            <a:r>
              <a:rPr lang="en-US" sz="1200" dirty="0"/>
              <a:t>/~</a:t>
            </a:r>
            <a:r>
              <a:rPr lang="en-US" sz="1200" dirty="0" err="1"/>
              <a:t>cshalizi</a:t>
            </a:r>
            <a:r>
              <a:rPr lang="en-US" sz="1200" dirty="0"/>
              <a:t>/350/lectures/01/lecture-01.pdf</a:t>
            </a:r>
          </a:p>
        </p:txBody>
      </p:sp>
    </p:spTree>
    <p:extLst>
      <p:ext uri="{BB962C8B-B14F-4D97-AF65-F5344CB8AC3E}">
        <p14:creationId xmlns:p14="http://schemas.microsoft.com/office/powerpoint/2010/main" val="37460112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10600" cy="990600"/>
          </a:xfrm>
        </p:spPr>
        <p:txBody>
          <a:bodyPr>
            <a:normAutofit fontScale="90000"/>
          </a:bodyPr>
          <a:lstStyle/>
          <a:p>
            <a:r>
              <a:rPr lang="en-US" dirty="0"/>
              <a:t>Longer docs tend to be far away from short ones based on raw Euclidean distance</a:t>
            </a:r>
          </a:p>
        </p:txBody>
      </p:sp>
      <p:sp>
        <p:nvSpPr>
          <p:cNvPr id="4" name="Slide Number Placeholder 3"/>
          <p:cNvSpPr>
            <a:spLocks noGrp="1"/>
          </p:cNvSpPr>
          <p:nvPr>
            <p:ph type="sldNum" sz="quarter" idx="12"/>
          </p:nvPr>
        </p:nvSpPr>
        <p:spPr/>
        <p:txBody>
          <a:bodyPr/>
          <a:lstStyle/>
          <a:p>
            <a:fld id="{AB27C7FC-5F5C-4993-AA9B-AD2357CBACEF}" type="slidenum">
              <a:rPr lang="en-US" smtClean="0"/>
              <a:pPr/>
              <a:t>43</a:t>
            </a:fld>
            <a:endParaRPr lang="en-US"/>
          </a:p>
        </p:txBody>
      </p:sp>
      <p:pic>
        <p:nvPicPr>
          <p:cNvPr id="5" name="Content Placeholder 4"/>
          <p:cNvPicPr>
            <a:picLocks noGrp="1" noChangeAspect="1"/>
          </p:cNvPicPr>
          <p:nvPr>
            <p:ph idx="1"/>
          </p:nvPr>
        </p:nvPicPr>
        <p:blipFill>
          <a:blip r:embed="rId2"/>
          <a:srcRect l="-20170" r="-20170"/>
          <a:stretch>
            <a:fillRect/>
          </a:stretch>
        </p:blipFill>
        <p:spPr>
          <a:xfrm>
            <a:off x="304800" y="1600200"/>
            <a:ext cx="7924800" cy="4876800"/>
          </a:xfrm>
        </p:spPr>
      </p:pic>
      <p:sp>
        <p:nvSpPr>
          <p:cNvPr id="6" name="Rectangle 5"/>
          <p:cNvSpPr/>
          <p:nvPr/>
        </p:nvSpPr>
        <p:spPr>
          <a:xfrm>
            <a:off x="1219200" y="6581001"/>
            <a:ext cx="6705600" cy="276999"/>
          </a:xfrm>
          <a:prstGeom prst="rect">
            <a:avLst/>
          </a:prstGeom>
        </p:spPr>
        <p:txBody>
          <a:bodyPr wrap="square">
            <a:spAutoFit/>
          </a:bodyPr>
          <a:lstStyle/>
          <a:p>
            <a:r>
              <a:rPr lang="en-US" sz="1200" dirty="0"/>
              <a:t>http://</a:t>
            </a:r>
            <a:r>
              <a:rPr lang="en-US" sz="1200" dirty="0" err="1"/>
              <a:t>www.stat.cmu.edu</a:t>
            </a:r>
            <a:r>
              <a:rPr lang="en-US" sz="1200" dirty="0"/>
              <a:t>/~</a:t>
            </a:r>
            <a:r>
              <a:rPr lang="en-US" sz="1200" dirty="0" err="1"/>
              <a:t>cshalizi</a:t>
            </a:r>
            <a:r>
              <a:rPr lang="en-US" sz="1200" dirty="0"/>
              <a:t>/350/lectures/01/lecture-01.pdf</a:t>
            </a:r>
          </a:p>
        </p:txBody>
      </p:sp>
    </p:spTree>
    <p:extLst>
      <p:ext uri="{BB962C8B-B14F-4D97-AF65-F5344CB8AC3E}">
        <p14:creationId xmlns:p14="http://schemas.microsoft.com/office/powerpoint/2010/main" val="34100635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153400" cy="609600"/>
          </a:xfrm>
        </p:spPr>
        <p:txBody>
          <a:bodyPr>
            <a:normAutofit fontScale="90000"/>
          </a:bodyPr>
          <a:lstStyle/>
          <a:p>
            <a:r>
              <a:rPr lang="en-US" dirty="0"/>
              <a:t>Normalization by doc length (L-1)</a:t>
            </a:r>
          </a:p>
        </p:txBody>
      </p:sp>
      <p:pic>
        <p:nvPicPr>
          <p:cNvPr id="5" name="Content Placeholder 4"/>
          <p:cNvPicPr>
            <a:picLocks noGrp="1" noChangeAspect="1"/>
          </p:cNvPicPr>
          <p:nvPr>
            <p:ph idx="1"/>
          </p:nvPr>
        </p:nvPicPr>
        <p:blipFill>
          <a:blip r:embed="rId2"/>
          <a:srcRect t="-8338" b="-8338"/>
          <a:stretch>
            <a:fillRect/>
          </a:stretch>
        </p:blipFill>
        <p:spPr>
          <a:xfrm>
            <a:off x="685800" y="1524000"/>
            <a:ext cx="7924800" cy="4876800"/>
          </a:xfrm>
        </p:spPr>
      </p:pic>
      <p:sp>
        <p:nvSpPr>
          <p:cNvPr id="4" name="Slide Number Placeholder 3"/>
          <p:cNvSpPr>
            <a:spLocks noGrp="1"/>
          </p:cNvSpPr>
          <p:nvPr>
            <p:ph type="sldNum" sz="quarter" idx="12"/>
          </p:nvPr>
        </p:nvSpPr>
        <p:spPr/>
        <p:txBody>
          <a:bodyPr/>
          <a:lstStyle/>
          <a:p>
            <a:fld id="{AB27C7FC-5F5C-4993-AA9B-AD2357CBACEF}" type="slidenum">
              <a:rPr lang="en-US" smtClean="0"/>
              <a:pPr/>
              <a:t>44</a:t>
            </a:fld>
            <a:endParaRPr lang="en-US"/>
          </a:p>
        </p:txBody>
      </p:sp>
    </p:spTree>
    <p:extLst>
      <p:ext uri="{BB962C8B-B14F-4D97-AF65-F5344CB8AC3E}">
        <p14:creationId xmlns:p14="http://schemas.microsoft.com/office/powerpoint/2010/main" val="6555283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Normalization by Euclidean length (L-2)</a:t>
            </a:r>
          </a:p>
        </p:txBody>
      </p:sp>
      <p:pic>
        <p:nvPicPr>
          <p:cNvPr id="6" name="Content Placeholder 5"/>
          <p:cNvPicPr>
            <a:picLocks noGrp="1" noChangeAspect="1"/>
          </p:cNvPicPr>
          <p:nvPr>
            <p:ph idx="1"/>
          </p:nvPr>
        </p:nvPicPr>
        <p:blipFill>
          <a:blip r:embed="rId2"/>
          <a:srcRect t="-8598" b="-8598"/>
          <a:stretch>
            <a:fillRect/>
          </a:stretch>
        </p:blipFill>
        <p:spPr/>
      </p:pic>
      <p:sp>
        <p:nvSpPr>
          <p:cNvPr id="4" name="Slide Number Placeholder 3"/>
          <p:cNvSpPr>
            <a:spLocks noGrp="1"/>
          </p:cNvSpPr>
          <p:nvPr>
            <p:ph type="sldNum" sz="quarter" idx="12"/>
          </p:nvPr>
        </p:nvSpPr>
        <p:spPr/>
        <p:txBody>
          <a:bodyPr/>
          <a:lstStyle/>
          <a:p>
            <a:fld id="{AB27C7FC-5F5C-4993-AA9B-AD2357CBACEF}" type="slidenum">
              <a:rPr lang="en-US" smtClean="0"/>
              <a:pPr/>
              <a:t>45</a:t>
            </a:fld>
            <a:endParaRPr lang="en-US"/>
          </a:p>
        </p:txBody>
      </p:sp>
    </p:spTree>
    <p:extLst>
      <p:ext uri="{BB962C8B-B14F-4D97-AF65-F5344CB8AC3E}">
        <p14:creationId xmlns:p14="http://schemas.microsoft.com/office/powerpoint/2010/main" val="635861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610600" cy="609600"/>
          </a:xfrm>
        </p:spPr>
        <p:txBody>
          <a:bodyPr>
            <a:normAutofit fontScale="90000"/>
          </a:bodyPr>
          <a:lstStyle/>
          <a:p>
            <a:r>
              <a:rPr lang="en-US" dirty="0"/>
              <a:t>Compare results with/without normalization</a:t>
            </a:r>
          </a:p>
        </p:txBody>
      </p:sp>
      <p:pic>
        <p:nvPicPr>
          <p:cNvPr id="5" name="Content Placeholder 4"/>
          <p:cNvPicPr>
            <a:picLocks noGrp="1" noChangeAspect="1"/>
          </p:cNvPicPr>
          <p:nvPr>
            <p:ph idx="1"/>
          </p:nvPr>
        </p:nvPicPr>
        <p:blipFill>
          <a:blip r:embed="rId2"/>
          <a:srcRect t="-4467" b="-4467"/>
          <a:stretch>
            <a:fillRect/>
          </a:stretch>
        </p:blipFill>
        <p:spPr/>
      </p:pic>
      <p:sp>
        <p:nvSpPr>
          <p:cNvPr id="4" name="Slide Number Placeholder 3"/>
          <p:cNvSpPr>
            <a:spLocks noGrp="1"/>
          </p:cNvSpPr>
          <p:nvPr>
            <p:ph type="sldNum" sz="quarter" idx="12"/>
          </p:nvPr>
        </p:nvSpPr>
        <p:spPr/>
        <p:txBody>
          <a:bodyPr/>
          <a:lstStyle/>
          <a:p>
            <a:fld id="{AB27C7FC-5F5C-4993-AA9B-AD2357CBACEF}" type="slidenum">
              <a:rPr lang="en-US" smtClean="0"/>
              <a:pPr/>
              <a:t>46</a:t>
            </a:fld>
            <a:endParaRPr lang="en-US"/>
          </a:p>
        </p:txBody>
      </p:sp>
    </p:spTree>
    <p:extLst>
      <p:ext uri="{BB962C8B-B14F-4D97-AF65-F5344CB8AC3E}">
        <p14:creationId xmlns:p14="http://schemas.microsoft.com/office/powerpoint/2010/main" val="28856701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Weighted distance/similarity</a:t>
            </a:r>
          </a:p>
        </p:txBody>
      </p:sp>
      <p:sp>
        <p:nvSpPr>
          <p:cNvPr id="3" name="Content Placeholder 2"/>
          <p:cNvSpPr>
            <a:spLocks noGrp="1"/>
          </p:cNvSpPr>
          <p:nvPr>
            <p:ph idx="1"/>
          </p:nvPr>
        </p:nvSpPr>
        <p:spPr>
          <a:xfrm>
            <a:off x="457200" y="1600201"/>
            <a:ext cx="8229600" cy="3124200"/>
          </a:xfrm>
        </p:spPr>
        <p:txBody>
          <a:bodyPr>
            <a:normAutofit/>
          </a:bodyPr>
          <a:lstStyle/>
          <a:p>
            <a:r>
              <a:rPr lang="en-US" sz="2400" dirty="0"/>
              <a:t>For some data, some dimensions are more important than others, and thus their similarity/distance carries more weight. In these cases, we can assign different weights to individual dimensions/attributes.</a:t>
            </a:r>
          </a:p>
        </p:txBody>
      </p:sp>
      <p:sp>
        <p:nvSpPr>
          <p:cNvPr id="4" name="Slide Number Placeholder 3"/>
          <p:cNvSpPr>
            <a:spLocks noGrp="1"/>
          </p:cNvSpPr>
          <p:nvPr>
            <p:ph type="sldNum" sz="quarter" idx="12"/>
          </p:nvPr>
        </p:nvSpPr>
        <p:spPr/>
        <p:txBody>
          <a:bodyPr/>
          <a:lstStyle/>
          <a:p>
            <a:fld id="{AB27C7FC-5F5C-4993-AA9B-AD2357CBACEF}" type="slidenum">
              <a:rPr lang="en-US" smtClean="0"/>
              <a:pPr/>
              <a:t>47</a:t>
            </a:fld>
            <a:endParaRPr lang="en-US"/>
          </a:p>
        </p:txBody>
      </p:sp>
      <p:graphicFrame>
        <p:nvGraphicFramePr>
          <p:cNvPr id="5" name="Object 4"/>
          <p:cNvGraphicFramePr>
            <a:graphicFrameLocks noChangeAspect="1"/>
          </p:cNvGraphicFramePr>
          <p:nvPr/>
        </p:nvGraphicFramePr>
        <p:xfrm>
          <a:off x="1524000" y="4141788"/>
          <a:ext cx="4716463" cy="915987"/>
        </p:xfrm>
        <a:graphic>
          <a:graphicData uri="http://schemas.openxmlformats.org/presentationml/2006/ole">
            <mc:AlternateContent xmlns:mc="http://schemas.openxmlformats.org/markup-compatibility/2006">
              <mc:Choice xmlns:v="urn:schemas-microsoft-com:vml" Requires="v">
                <p:oleObj spid="_x0000_s11274" name="Bitmap Image" r:id="rId3" imgW="3840813" imgH="746667" progId="PBrush">
                  <p:embed/>
                </p:oleObj>
              </mc:Choice>
              <mc:Fallback>
                <p:oleObj name="Bitmap Image" r:id="rId3" imgW="3840813" imgH="746667" progId="PBrush">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141788"/>
                        <a:ext cx="4716463" cy="915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6" name="Object 5"/>
          <p:cNvGraphicFramePr>
            <a:graphicFrameLocks noChangeAspect="1"/>
          </p:cNvGraphicFramePr>
          <p:nvPr/>
        </p:nvGraphicFramePr>
        <p:xfrm>
          <a:off x="1752600" y="5056188"/>
          <a:ext cx="4670425" cy="1192212"/>
        </p:xfrm>
        <a:graphic>
          <a:graphicData uri="http://schemas.openxmlformats.org/presentationml/2006/ole">
            <mc:AlternateContent xmlns:mc="http://schemas.openxmlformats.org/markup-compatibility/2006">
              <mc:Choice xmlns:v="urn:schemas-microsoft-com:vml" Requires="v">
                <p:oleObj spid="_x0000_s11275" name="Bitmap Image" r:id="rId5" imgW="3848434" imgH="983065" progId="PBrush">
                  <p:embed/>
                </p:oleObj>
              </mc:Choice>
              <mc:Fallback>
                <p:oleObj name="Bitmap Image" r:id="rId5" imgW="3848434" imgH="983065" progId="PBrush">
                  <p:embed/>
                  <p:pic>
                    <p:nvPicPr>
                      <p:cNvPr id="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5056188"/>
                        <a:ext cx="4670425" cy="1192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7" name="Object 6"/>
          <p:cNvGraphicFramePr>
            <a:graphicFrameLocks noChangeAspect="1"/>
          </p:cNvGraphicFramePr>
          <p:nvPr/>
        </p:nvGraphicFramePr>
        <p:xfrm>
          <a:off x="2213429" y="3389015"/>
          <a:ext cx="3197225" cy="546100"/>
        </p:xfrm>
        <a:graphic>
          <a:graphicData uri="http://schemas.openxmlformats.org/presentationml/2006/ole">
            <mc:AlternateContent xmlns:mc="http://schemas.openxmlformats.org/markup-compatibility/2006">
              <mc:Choice xmlns:v="urn:schemas-microsoft-com:vml" Requires="v">
                <p:oleObj spid="_x0000_s11276" name="Equation" r:id="rId7" imgW="3035160" imgH="431640" progId="Equation.3">
                  <p:embed/>
                </p:oleObj>
              </mc:Choice>
              <mc:Fallback>
                <p:oleObj name="Equation" r:id="rId7" imgW="3035160" imgH="431640" progId="Equation.3">
                  <p:embed/>
                  <p:pic>
                    <p:nvPicPr>
                      <p:cNvPr id="7"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3429" y="3389015"/>
                        <a:ext cx="3197225" cy="54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8" name="TextBox 7"/>
          <p:cNvSpPr txBox="1"/>
          <p:nvPr/>
        </p:nvSpPr>
        <p:spPr>
          <a:xfrm>
            <a:off x="1143000" y="3200400"/>
            <a:ext cx="1066800" cy="461665"/>
          </a:xfrm>
          <a:prstGeom prst="rect">
            <a:avLst/>
          </a:prstGeom>
          <a:noFill/>
        </p:spPr>
        <p:txBody>
          <a:bodyPr wrap="square" rtlCol="0">
            <a:spAutoFit/>
          </a:bodyPr>
          <a:lstStyle/>
          <a:p>
            <a:r>
              <a:rPr lang="en-US" dirty="0"/>
              <a:t>e.g.</a:t>
            </a:r>
          </a:p>
        </p:txBody>
      </p:sp>
    </p:spTree>
    <p:extLst>
      <p:ext uri="{BB962C8B-B14F-4D97-AF65-F5344CB8AC3E}">
        <p14:creationId xmlns:p14="http://schemas.microsoft.com/office/powerpoint/2010/main" val="13432715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Similarity/Distance measure in R</a:t>
            </a:r>
          </a:p>
        </p:txBody>
      </p:sp>
      <p:sp>
        <p:nvSpPr>
          <p:cNvPr id="4" name="Slide Number Placeholder 3"/>
          <p:cNvSpPr>
            <a:spLocks noGrp="1"/>
          </p:cNvSpPr>
          <p:nvPr>
            <p:ph type="sldNum" sz="quarter" idx="12"/>
          </p:nvPr>
        </p:nvSpPr>
        <p:spPr/>
        <p:txBody>
          <a:bodyPr/>
          <a:lstStyle/>
          <a:p>
            <a:fld id="{8EEF13A5-DCCF-4313-A855-97D14635AE6E}" type="slidenum">
              <a:rPr lang="en-US" smtClean="0"/>
              <a:pPr/>
              <a:t>48</a:t>
            </a:fld>
            <a:endParaRPr lang="en-US"/>
          </a:p>
        </p:txBody>
      </p:sp>
      <p:sp>
        <p:nvSpPr>
          <p:cNvPr id="5" name="Rectangle 4"/>
          <p:cNvSpPr/>
          <p:nvPr/>
        </p:nvSpPr>
        <p:spPr>
          <a:xfrm>
            <a:off x="381000" y="1600200"/>
            <a:ext cx="8534400" cy="3293209"/>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 define a function that calculates the Euclidean distance between two vectors a and b</a:t>
            </a:r>
          </a:p>
          <a:p>
            <a:r>
              <a:rPr lang="en-US" sz="1600" dirty="0">
                <a:latin typeface="Arial" panose="020B0604020202020204" pitchFamily="34" charset="0"/>
                <a:cs typeface="Arial" panose="020B0604020202020204" pitchFamily="34" charset="0"/>
              </a:rPr>
              <a:t>ED = function(a, b) </a:t>
            </a:r>
            <a:r>
              <a:rPr lang="en-US" sz="1600" dirty="0" err="1">
                <a:latin typeface="Arial" panose="020B0604020202020204" pitchFamily="34" charset="0"/>
                <a:cs typeface="Arial" panose="020B0604020202020204" pitchFamily="34" charset="0"/>
              </a:rPr>
              <a:t>sqrt</a:t>
            </a:r>
            <a:r>
              <a:rPr lang="en-US" sz="1600" dirty="0">
                <a:latin typeface="Arial" panose="020B0604020202020204" pitchFamily="34" charset="0"/>
                <a:cs typeface="Arial" panose="020B0604020202020204" pitchFamily="34" charset="0"/>
              </a:rPr>
              <a:t>(sum((a-b)^2))</a:t>
            </a:r>
          </a:p>
          <a:p>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define a function that calculates the Cosine similarity between two vectors a and b</a:t>
            </a:r>
          </a:p>
          <a:p>
            <a:r>
              <a:rPr lang="en-US" sz="1600" dirty="0">
                <a:latin typeface="Arial" panose="020B0604020202020204" pitchFamily="34" charset="0"/>
                <a:cs typeface="Arial" panose="020B0604020202020204" pitchFamily="34" charset="0"/>
              </a:rPr>
              <a:t>CS = function(</a:t>
            </a:r>
            <a:r>
              <a:rPr lang="en-US" sz="1600" dirty="0" err="1">
                <a:latin typeface="Arial" panose="020B0604020202020204" pitchFamily="34" charset="0"/>
                <a:cs typeface="Arial" panose="020B0604020202020204" pitchFamily="34" charset="0"/>
              </a:rPr>
              <a:t>a,b</a:t>
            </a:r>
            <a:r>
              <a:rPr lang="en-US" sz="1600" dirty="0">
                <a:latin typeface="Arial" panose="020B0604020202020204" pitchFamily="34" charset="0"/>
                <a:cs typeface="Arial" panose="020B0604020202020204" pitchFamily="34" charset="0"/>
              </a:rPr>
              <a:t>) a%*% b/</a:t>
            </a:r>
            <a:r>
              <a:rPr lang="en-US" sz="1600" dirty="0" err="1">
                <a:latin typeface="Arial" panose="020B0604020202020204" pitchFamily="34" charset="0"/>
                <a:cs typeface="Arial" panose="020B0604020202020204" pitchFamily="34" charset="0"/>
              </a:rPr>
              <a:t>sqrt</a:t>
            </a:r>
            <a:r>
              <a:rPr lang="en-US" sz="1600" dirty="0">
                <a:latin typeface="Arial" panose="020B0604020202020204" pitchFamily="34" charset="0"/>
                <a:cs typeface="Arial" panose="020B0604020202020204" pitchFamily="34" charset="0"/>
              </a:rPr>
              <a:t>(a%*%a * b%*%b)</a:t>
            </a:r>
          </a:p>
          <a:p>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given two vectors a and b</a:t>
            </a:r>
          </a:p>
          <a:p>
            <a:r>
              <a:rPr lang="en-US" sz="1600" dirty="0">
                <a:latin typeface="Arial" panose="020B0604020202020204" pitchFamily="34" charset="0"/>
                <a:cs typeface="Arial" panose="020B0604020202020204" pitchFamily="34" charset="0"/>
              </a:rPr>
              <a:t>a=c(1,2,3)</a:t>
            </a:r>
          </a:p>
          <a:p>
            <a:r>
              <a:rPr lang="en-US" sz="1600" dirty="0">
                <a:latin typeface="Arial" panose="020B0604020202020204" pitchFamily="34" charset="0"/>
                <a:cs typeface="Arial" panose="020B0604020202020204" pitchFamily="34" charset="0"/>
              </a:rPr>
              <a:t>b=c(4,5,6)</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call functions to calculate distance </a:t>
            </a:r>
          </a:p>
          <a:p>
            <a:r>
              <a:rPr lang="en-US" sz="1600" dirty="0">
                <a:latin typeface="Arial" panose="020B0604020202020204" pitchFamily="34" charset="0"/>
                <a:cs typeface="Arial" panose="020B0604020202020204" pitchFamily="34" charset="0"/>
              </a:rPr>
              <a:t>ED(</a:t>
            </a:r>
            <a:r>
              <a:rPr lang="en-US" sz="1600" dirty="0" err="1">
                <a:latin typeface="Arial" panose="020B0604020202020204" pitchFamily="34" charset="0"/>
                <a:cs typeface="Arial" panose="020B0604020202020204" pitchFamily="34" charset="0"/>
              </a:rPr>
              <a:t>a,b</a:t>
            </a:r>
            <a:r>
              <a:rPr lang="en-US" sz="1600" dirty="0">
                <a:latin typeface="Arial" panose="020B0604020202020204" pitchFamily="34" charset="0"/>
                <a:cs typeface="Arial" panose="020B0604020202020204" pitchFamily="34" charset="0"/>
              </a:rPr>
              <a:t>)=5.196</a:t>
            </a:r>
          </a:p>
          <a:p>
            <a:r>
              <a:rPr lang="en-US" sz="1600" dirty="0">
                <a:latin typeface="Arial" panose="020B0604020202020204" pitchFamily="34" charset="0"/>
                <a:cs typeface="Arial" panose="020B0604020202020204" pitchFamily="34" charset="0"/>
              </a:rPr>
              <a:t>CS(</a:t>
            </a:r>
            <a:r>
              <a:rPr lang="en-US" sz="1600" dirty="0" err="1">
                <a:latin typeface="Arial" panose="020B0604020202020204" pitchFamily="34" charset="0"/>
                <a:cs typeface="Arial" panose="020B0604020202020204" pitchFamily="34" charset="0"/>
              </a:rPr>
              <a:t>a,b</a:t>
            </a:r>
            <a:r>
              <a:rPr lang="en-US" sz="1600" dirty="0">
                <a:latin typeface="Arial" panose="020B0604020202020204" pitchFamily="34" charset="0"/>
                <a:cs typeface="Arial" panose="020B0604020202020204" pitchFamily="34" charset="0"/>
              </a:rPr>
              <a:t>)=0.975</a:t>
            </a:r>
          </a:p>
        </p:txBody>
      </p:sp>
    </p:spTree>
    <p:extLst>
      <p:ext uri="{BB962C8B-B14F-4D97-AF65-F5344CB8AC3E}">
        <p14:creationId xmlns:p14="http://schemas.microsoft.com/office/powerpoint/2010/main" val="1024532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distance/similarity</a:t>
            </a:r>
          </a:p>
        </p:txBody>
      </p:sp>
      <p:sp>
        <p:nvSpPr>
          <p:cNvPr id="3" name="Content Placeholder 2"/>
          <p:cNvSpPr>
            <a:spLocks noGrp="1"/>
          </p:cNvSpPr>
          <p:nvPr>
            <p:ph idx="1"/>
          </p:nvPr>
        </p:nvSpPr>
        <p:spPr/>
        <p:txBody>
          <a:bodyPr>
            <a:normAutofit fontScale="92500" lnSpcReduction="20000"/>
          </a:bodyPr>
          <a:lstStyle/>
          <a:p>
            <a:pPr marL="457200" indent="-457200">
              <a:buFont typeface="Arial" panose="020B0604020202020204" pitchFamily="34" charset="0"/>
              <a:buChar char="•"/>
            </a:pPr>
            <a:r>
              <a:rPr lang="en-US" dirty="0"/>
              <a:t>Manhattan and Euclidean distance for numeric variables</a:t>
            </a:r>
          </a:p>
          <a:p>
            <a:pPr marL="457200" indent="-457200">
              <a:buFont typeface="Arial" panose="020B0604020202020204" pitchFamily="34" charset="0"/>
              <a:buChar char="•"/>
            </a:pPr>
            <a:r>
              <a:rPr lang="en-US" dirty="0"/>
              <a:t>Properties of distance measure</a:t>
            </a:r>
          </a:p>
          <a:p>
            <a:pPr marL="457200" indent="-457200">
              <a:buFont typeface="Arial" panose="020B0604020202020204" pitchFamily="34" charset="0"/>
              <a:buChar char="•"/>
            </a:pPr>
            <a:r>
              <a:rPr lang="en-US" dirty="0"/>
              <a:t>Distance for nominal variables: count matches or convert to binary</a:t>
            </a:r>
          </a:p>
          <a:p>
            <a:pPr marL="457200" indent="-457200">
              <a:buFont typeface="Arial" panose="020B0604020202020204" pitchFamily="34" charset="0"/>
              <a:buChar char="•"/>
            </a:pPr>
            <a:r>
              <a:rPr lang="en-US" dirty="0"/>
              <a:t>Symmetric vs. asymmetric binary variables</a:t>
            </a:r>
          </a:p>
          <a:p>
            <a:pPr marL="457200" indent="-457200">
              <a:buFont typeface="Arial" panose="020B0604020202020204" pitchFamily="34" charset="0"/>
              <a:buChar char="•"/>
            </a:pPr>
            <a:r>
              <a:rPr lang="en-US" dirty="0"/>
              <a:t>Convert ordinal to either numeric or nominal</a:t>
            </a:r>
          </a:p>
          <a:p>
            <a:pPr marL="457200" indent="-457200">
              <a:buFont typeface="Arial" panose="020B0604020202020204" pitchFamily="34" charset="0"/>
              <a:buChar char="•"/>
            </a:pPr>
            <a:r>
              <a:rPr lang="en-US" dirty="0"/>
              <a:t>Calculate distance/similarity on each attribute or attribute group and then average over all</a:t>
            </a:r>
          </a:p>
          <a:p>
            <a:pPr marL="457200" indent="-457200">
              <a:buFont typeface="Arial" panose="020B0604020202020204" pitchFamily="34" charset="0"/>
              <a:buChar char="•"/>
            </a:pPr>
            <a:r>
              <a:rPr lang="en-US" dirty="0"/>
              <a:t>Cosine similarity</a:t>
            </a:r>
          </a:p>
          <a:p>
            <a:pPr marL="457200" indent="-457200">
              <a:buFont typeface="Arial" panose="020B0604020202020204" pitchFamily="34" charset="0"/>
              <a:buChar char="•"/>
            </a:pPr>
            <a:r>
              <a:rPr lang="en-US" dirty="0"/>
              <a:t>Importance of normalization</a:t>
            </a:r>
          </a:p>
          <a:p>
            <a:endParaRPr lang="en-US" dirty="0"/>
          </a:p>
        </p:txBody>
      </p:sp>
      <p:sp>
        <p:nvSpPr>
          <p:cNvPr id="4" name="Slide Number Placeholder 3"/>
          <p:cNvSpPr>
            <a:spLocks noGrp="1"/>
          </p:cNvSpPr>
          <p:nvPr>
            <p:ph type="sldNum" sz="quarter" idx="12"/>
          </p:nvPr>
        </p:nvSpPr>
        <p:spPr/>
        <p:txBody>
          <a:bodyPr/>
          <a:lstStyle/>
          <a:p>
            <a:fld id="{8EEF13A5-DCCF-4313-A855-97D14635AE6E}" type="slidenum">
              <a:rPr lang="en-US" smtClean="0"/>
              <a:pPr/>
              <a:t>49</a:t>
            </a:fld>
            <a:endParaRPr lang="en-US"/>
          </a:p>
        </p:txBody>
      </p:sp>
    </p:spTree>
    <p:extLst>
      <p:ext uri="{BB962C8B-B14F-4D97-AF65-F5344CB8AC3E}">
        <p14:creationId xmlns:p14="http://schemas.microsoft.com/office/powerpoint/2010/main" val="2203961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Cluster Analysis Used ? </a:t>
            </a:r>
          </a:p>
        </p:txBody>
      </p:sp>
      <p:sp>
        <p:nvSpPr>
          <p:cNvPr id="3" name="Content Placeholder 2"/>
          <p:cNvSpPr>
            <a:spLocks noGrp="1"/>
          </p:cNvSpPr>
          <p:nvPr>
            <p:ph idx="1"/>
          </p:nvPr>
        </p:nvSpPr>
        <p:spPr/>
        <p:txBody>
          <a:bodyPr>
            <a:normAutofit fontScale="92500" lnSpcReduction="10000"/>
          </a:bodyPr>
          <a:lstStyle/>
          <a:p>
            <a:pPr marL="457200" indent="-457200">
              <a:buFont typeface="Arial" panose="020B0604020202020204" pitchFamily="34" charset="0"/>
              <a:buChar char="•"/>
            </a:pPr>
            <a:r>
              <a:rPr lang="en-US" dirty="0"/>
              <a:t>When analyzing data, we may have millions of items. How can we understand the variance across items?</a:t>
            </a:r>
          </a:p>
          <a:p>
            <a:pPr marL="457200" indent="-457200">
              <a:buFont typeface="Arial" panose="020B0604020202020204" pitchFamily="34" charset="0"/>
              <a:buChar char="•"/>
            </a:pPr>
            <a:r>
              <a:rPr lang="en-US" dirty="0"/>
              <a:t>We might hypothesize that items may only belong to a few groups or classes: items are similar within each segment but different across segments. </a:t>
            </a:r>
          </a:p>
          <a:p>
            <a:pPr marL="457200" indent="-457200">
              <a:buFont typeface="Arial" panose="020B0604020202020204" pitchFamily="34" charset="0"/>
              <a:buChar char="•"/>
            </a:pPr>
            <a:r>
              <a:rPr lang="en-US" dirty="0"/>
              <a:t>Clustering is one way to induce (not deduce!) important groupings that inform subsequent analyses.</a:t>
            </a:r>
          </a:p>
          <a:p>
            <a:pPr marL="457200" indent="-457200">
              <a:buFont typeface="Arial" panose="020B0604020202020204" pitchFamily="34" charset="0"/>
              <a:buChar char="•"/>
            </a:pPr>
            <a:r>
              <a:rPr lang="en-US" i="1" dirty="0"/>
              <a:t>E.g. customer segmentation, event analysis, resource utilization, pathogen detection, etc.</a:t>
            </a:r>
          </a:p>
          <a:p>
            <a:endParaRPr lang="en-US" dirty="0"/>
          </a:p>
        </p:txBody>
      </p:sp>
      <p:sp>
        <p:nvSpPr>
          <p:cNvPr id="4" name="Slide Number Placeholder 3"/>
          <p:cNvSpPr>
            <a:spLocks noGrp="1"/>
          </p:cNvSpPr>
          <p:nvPr>
            <p:ph type="sldNum" sz="quarter" idx="12"/>
          </p:nvPr>
        </p:nvSpPr>
        <p:spPr/>
        <p:txBody>
          <a:bodyPr/>
          <a:lstStyle/>
          <a:p>
            <a:fld id="{AB27C7FC-5F5C-4993-AA9B-AD2357CBACEF}" type="slidenum">
              <a:rPr lang="en-US" smtClean="0"/>
              <a:pPr/>
              <a:t>5</a:t>
            </a:fld>
            <a:endParaRPr lang="en-US"/>
          </a:p>
        </p:txBody>
      </p:sp>
    </p:spTree>
    <p:extLst>
      <p:ext uri="{BB962C8B-B14F-4D97-AF65-F5344CB8AC3E}">
        <p14:creationId xmlns:p14="http://schemas.microsoft.com/office/powerpoint/2010/main" val="20710454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ALGORITHM</a:t>
            </a:r>
          </a:p>
        </p:txBody>
      </p:sp>
      <p:sp>
        <p:nvSpPr>
          <p:cNvPr id="3" name="Text Placeholder 2">
            <a:extLst>
              <a:ext uri="{FF2B5EF4-FFF2-40B4-BE49-F238E27FC236}">
                <a16:creationId xmlns:a16="http://schemas.microsoft.com/office/drawing/2014/main" id="{107E85A7-C0DA-F54A-AD7E-9259F8DF9806}"/>
              </a:ext>
            </a:extLst>
          </p:cNvPr>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B27C7FC-5F5C-4993-AA9B-AD2357CBACEF}" type="slidenum">
              <a:rPr lang="en-US" smtClean="0"/>
              <a:pPr/>
              <a:t>50</a:t>
            </a:fld>
            <a:endParaRPr lang="en-US"/>
          </a:p>
        </p:txBody>
      </p:sp>
    </p:spTree>
    <p:extLst>
      <p:ext uri="{BB962C8B-B14F-4D97-AF65-F5344CB8AC3E}">
        <p14:creationId xmlns:p14="http://schemas.microsoft.com/office/powerpoint/2010/main" val="32083431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7"/>
          <p:cNvSpPr>
            <a:spLocks noGrp="1"/>
          </p:cNvSpPr>
          <p:nvPr>
            <p:ph type="sldNum" sz="quarter" idx="12"/>
          </p:nvPr>
        </p:nvSpPr>
        <p:spPr>
          <a:noFill/>
        </p:spPr>
        <p:txBody>
          <a:bodyPr/>
          <a:lstStyle/>
          <a:p>
            <a:fld id="{5014E08A-48B4-432A-BCCD-9BA902567200}" type="slidenum">
              <a:rPr lang="en-US"/>
              <a:pPr/>
              <a:t>51</a:t>
            </a:fld>
            <a:endParaRPr lang="en-US"/>
          </a:p>
        </p:txBody>
      </p:sp>
      <p:sp>
        <p:nvSpPr>
          <p:cNvPr id="40964" name="Rectangle 2"/>
          <p:cNvSpPr>
            <a:spLocks noGrp="1" noChangeArrowheads="1"/>
          </p:cNvSpPr>
          <p:nvPr>
            <p:ph type="title"/>
          </p:nvPr>
        </p:nvSpPr>
        <p:spPr>
          <a:noFill/>
        </p:spPr>
        <p:txBody>
          <a:bodyPr lIns="92075" tIns="46038" rIns="92075" bIns="46038"/>
          <a:lstStyle/>
          <a:p>
            <a:pPr eaLnBrk="1" hangingPunct="1"/>
            <a:r>
              <a:rPr lang="en-US" sz="3200" dirty="0">
                <a:cs typeface="Tahoma" charset="0"/>
                <a:sym typeface="Symbol" charset="2"/>
              </a:rPr>
              <a:t>Centroid / Medoid of a </a:t>
            </a:r>
            <a:r>
              <a:rPr lang="en-US" sz="3200" dirty="0"/>
              <a:t>Cluster</a:t>
            </a:r>
          </a:p>
        </p:txBody>
      </p:sp>
      <p:sp>
        <p:nvSpPr>
          <p:cNvPr id="40965" name="Rectangle 3"/>
          <p:cNvSpPr>
            <a:spLocks noGrp="1" noChangeArrowheads="1"/>
          </p:cNvSpPr>
          <p:nvPr>
            <p:ph type="body" sz="half" idx="1"/>
          </p:nvPr>
        </p:nvSpPr>
        <p:spPr>
          <a:xfrm>
            <a:off x="533400" y="1524000"/>
            <a:ext cx="7708900" cy="4876800"/>
          </a:xfrm>
          <a:noFill/>
        </p:spPr>
        <p:txBody>
          <a:bodyPr lIns="92075" tIns="46038" rIns="92075" bIns="46038">
            <a:normAutofit lnSpcReduction="10000"/>
          </a:bodyPr>
          <a:lstStyle/>
          <a:p>
            <a:pPr eaLnBrk="1" hangingPunct="1">
              <a:lnSpc>
                <a:spcPct val="130000"/>
              </a:lnSpc>
            </a:pPr>
            <a:r>
              <a:rPr lang="en-US" dirty="0">
                <a:cs typeface="Tahoma" charset="0"/>
                <a:sym typeface="Symbol" charset="2"/>
              </a:rPr>
              <a:t>Centroid:  the “gravity center” of a cluster, which is calculated as the average of all data examples in a cluster</a:t>
            </a:r>
          </a:p>
          <a:p>
            <a:pPr marL="800100" lvl="1" indent="-342900" eaLnBrk="1" hangingPunct="1">
              <a:lnSpc>
                <a:spcPct val="130000"/>
              </a:lnSpc>
              <a:buFont typeface="Arial" panose="020B0604020202020204" pitchFamily="34" charset="0"/>
              <a:buChar char="•"/>
            </a:pPr>
            <a:r>
              <a:rPr lang="en-US" dirty="0">
                <a:cs typeface="Tahoma" charset="0"/>
                <a:sym typeface="Symbol" charset="2"/>
              </a:rPr>
              <a:t>For numeric variable,  use the mean as the average</a:t>
            </a:r>
          </a:p>
          <a:p>
            <a:pPr marL="800100" lvl="1" indent="-342900" eaLnBrk="1" hangingPunct="1">
              <a:lnSpc>
                <a:spcPct val="130000"/>
              </a:lnSpc>
              <a:buFont typeface="Arial" panose="020B0604020202020204" pitchFamily="34" charset="0"/>
              <a:buChar char="•"/>
            </a:pPr>
            <a:r>
              <a:rPr lang="en-US" dirty="0">
                <a:cs typeface="Tahoma" charset="0"/>
                <a:sym typeface="Symbol" charset="2"/>
              </a:rPr>
              <a:t>For nominal data, use mode as the average</a:t>
            </a:r>
          </a:p>
          <a:p>
            <a:pPr>
              <a:lnSpc>
                <a:spcPct val="130000"/>
              </a:lnSpc>
            </a:pPr>
            <a:r>
              <a:rPr lang="en-US" dirty="0">
                <a:cs typeface="Tahoma" charset="0"/>
                <a:sym typeface="Symbol" charset="2"/>
              </a:rPr>
              <a:t>Medoid: the data item that is closest to the centroid (or whose sum of dissimilarities to other objects is minimized)</a:t>
            </a:r>
          </a:p>
          <a:p>
            <a:pPr eaLnBrk="1" hangingPunct="1">
              <a:lnSpc>
                <a:spcPct val="130000"/>
              </a:lnSpc>
            </a:pPr>
            <a:endParaRPr lang="en-US" dirty="0">
              <a:cs typeface="Tahoma" charset="0"/>
              <a:sym typeface="Symbol" charset="2"/>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B2D8DFA8-EFF9-42FA-B39B-DAFC492D53C1}" type="slidenum">
              <a:rPr lang="en-US"/>
              <a:pPr/>
              <a:t>52</a:t>
            </a:fld>
            <a:endParaRPr lang="en-US"/>
          </a:p>
        </p:txBody>
      </p:sp>
      <p:sp>
        <p:nvSpPr>
          <p:cNvPr id="43011" name="Rectangle 2"/>
          <p:cNvSpPr>
            <a:spLocks noGrp="1" noChangeArrowheads="1"/>
          </p:cNvSpPr>
          <p:nvPr>
            <p:ph type="title"/>
          </p:nvPr>
        </p:nvSpPr>
        <p:spPr>
          <a:xfrm>
            <a:off x="895350" y="720725"/>
            <a:ext cx="7205663" cy="498475"/>
          </a:xfrm>
        </p:spPr>
        <p:txBody>
          <a:bodyPr>
            <a:normAutofit fontScale="90000"/>
          </a:bodyPr>
          <a:lstStyle/>
          <a:p>
            <a:pPr eaLnBrk="1" hangingPunct="1"/>
            <a:r>
              <a:rPr lang="en-US" sz="3200"/>
              <a:t>The </a:t>
            </a:r>
            <a:r>
              <a:rPr lang="en-US" sz="3200" i="1"/>
              <a:t>K-Means</a:t>
            </a:r>
            <a:r>
              <a:rPr lang="en-US" sz="3200"/>
              <a:t> Clustering Method</a:t>
            </a:r>
            <a:r>
              <a:rPr lang="en-US" sz="2400" b="1"/>
              <a:t> </a:t>
            </a:r>
            <a:endParaRPr lang="en-US" sz="2800"/>
          </a:p>
        </p:txBody>
      </p:sp>
      <p:pic>
        <p:nvPicPr>
          <p:cNvPr id="911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2374900"/>
            <a:ext cx="8151813" cy="2114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solidFill>
                  <a:schemeClr val="tx1"/>
                </a:solidFill>
                <a:prstDash val="solid"/>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Slide Number Placeholder 5"/>
          <p:cNvSpPr>
            <a:spLocks noGrp="1"/>
          </p:cNvSpPr>
          <p:nvPr>
            <p:ph type="sldNum" sz="quarter" idx="12"/>
          </p:nvPr>
        </p:nvSpPr>
        <p:spPr>
          <a:noFill/>
        </p:spPr>
        <p:txBody>
          <a:bodyPr/>
          <a:lstStyle/>
          <a:p>
            <a:fld id="{44263FD2-8968-4EC7-A270-C630A556469F}" type="slidenum">
              <a:rPr lang="en-US"/>
              <a:pPr/>
              <a:t>53</a:t>
            </a:fld>
            <a:endParaRPr lang="en-US"/>
          </a:p>
        </p:txBody>
      </p:sp>
      <p:sp>
        <p:nvSpPr>
          <p:cNvPr id="44038" name="Rectangle 2"/>
          <p:cNvSpPr>
            <a:spLocks noGrp="1" noChangeArrowheads="1"/>
          </p:cNvSpPr>
          <p:nvPr>
            <p:ph type="title"/>
          </p:nvPr>
        </p:nvSpPr>
        <p:spPr>
          <a:xfrm>
            <a:off x="895350" y="720725"/>
            <a:ext cx="7205663" cy="498475"/>
          </a:xfrm>
        </p:spPr>
        <p:txBody>
          <a:bodyPr>
            <a:normAutofit fontScale="90000"/>
          </a:bodyPr>
          <a:lstStyle/>
          <a:p>
            <a:pPr eaLnBrk="1" hangingPunct="1"/>
            <a:r>
              <a:rPr lang="en-US" altLang="ko-KR" sz="3200">
                <a:ea typeface="굴림" charset="-127"/>
              </a:rPr>
              <a:t>The </a:t>
            </a:r>
            <a:r>
              <a:rPr lang="en-US" altLang="ko-KR" sz="3200" i="1">
                <a:ea typeface="굴림" charset="-127"/>
              </a:rPr>
              <a:t>K-Means</a:t>
            </a:r>
            <a:r>
              <a:rPr lang="en-US" altLang="ko-KR" sz="3200">
                <a:ea typeface="굴림" charset="-127"/>
              </a:rPr>
              <a:t> Clustering Method</a:t>
            </a:r>
            <a:r>
              <a:rPr lang="en-US" altLang="ko-KR" sz="2400" b="1">
                <a:ea typeface="굴림" charset="-127"/>
              </a:rPr>
              <a:t> </a:t>
            </a:r>
            <a:endParaRPr lang="en-US" altLang="ko-KR" sz="2800">
              <a:ea typeface="굴림" charset="-127"/>
            </a:endParaRPr>
          </a:p>
        </p:txBody>
      </p:sp>
      <p:sp>
        <p:nvSpPr>
          <p:cNvPr id="44039" name="Rectangle 3"/>
          <p:cNvSpPr>
            <a:spLocks noGrp="1" noChangeArrowheads="1"/>
          </p:cNvSpPr>
          <p:nvPr>
            <p:ph type="body" idx="1"/>
          </p:nvPr>
        </p:nvSpPr>
        <p:spPr>
          <a:xfrm>
            <a:off x="457200" y="1371600"/>
            <a:ext cx="8153400" cy="5181600"/>
          </a:xfrm>
        </p:spPr>
        <p:txBody>
          <a:bodyPr/>
          <a:lstStyle/>
          <a:p>
            <a:pPr eaLnBrk="1" hangingPunct="1"/>
            <a:r>
              <a:rPr lang="en-US" altLang="ko-KR" dirty="0">
                <a:solidFill>
                  <a:srgbClr val="000000"/>
                </a:solidFill>
                <a:ea typeface="굴림" charset="-127"/>
              </a:rPr>
              <a:t>Example</a:t>
            </a:r>
          </a:p>
        </p:txBody>
      </p:sp>
      <p:grpSp>
        <p:nvGrpSpPr>
          <p:cNvPr id="44040" name="Group 4"/>
          <p:cNvGrpSpPr>
            <a:grpSpLocks/>
          </p:cNvGrpSpPr>
          <p:nvPr/>
        </p:nvGrpSpPr>
        <p:grpSpPr bwMode="auto">
          <a:xfrm>
            <a:off x="3200400" y="1981200"/>
            <a:ext cx="2286000" cy="2057400"/>
            <a:chOff x="528" y="240"/>
            <a:chExt cx="2142" cy="1872"/>
          </a:xfrm>
        </p:grpSpPr>
        <p:graphicFrame>
          <p:nvGraphicFramePr>
            <p:cNvPr id="44036" name="Object 5"/>
            <p:cNvGraphicFramePr>
              <a:graphicFrameLocks noChangeAspect="1"/>
            </p:cNvGraphicFramePr>
            <p:nvPr/>
          </p:nvGraphicFramePr>
          <p:xfrm>
            <a:off x="528" y="240"/>
            <a:ext cx="2142" cy="1872"/>
          </p:xfrm>
          <a:graphic>
            <a:graphicData uri="http://schemas.openxmlformats.org/presentationml/2006/ole">
              <mc:AlternateContent xmlns:mc="http://schemas.openxmlformats.org/markup-compatibility/2006">
                <mc:Choice xmlns:v="urn:schemas-microsoft-com:vml" Requires="v">
                  <p:oleObj spid="_x0000_s12298" name="Worksheet" r:id="rId3" imgW="4016160" imgH="3442680" progId="Excel.Sheet.8">
                    <p:embed/>
                  </p:oleObj>
                </mc:Choice>
                <mc:Fallback>
                  <p:oleObj name="Worksheet" r:id="rId3" imgW="4016160" imgH="3442680" progId="Excel.Sheet.8">
                    <p:embed/>
                    <p:pic>
                      <p:nvPicPr>
                        <p:cNvPr id="44036" name="Object 5"/>
                        <p:cNvPicPr>
                          <a:picLocks noRot="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240"/>
                          <a:ext cx="2142" cy="187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
                              <a:solidFill>
                                <a:srgbClr val="FFFFFF"/>
                              </a:solidFill>
                              <a:miter lim="800000"/>
                              <a:headEnd/>
                              <a:tailEnd/>
                            </a14:hiddenLine>
                          </a:ext>
                          <a:ext uri="{AF507438-7753-43e0-B8FC-AC1667EBCBE1}">
                            <a14:hiddenEffects xmlns:a14="http://schemas.microsoft.com/office/drawing/2010/main" xmlns="">
                              <a:effectLst>
                                <a:outerShdw dist="107763" dir="18900000" algn="ctr" rotWithShape="0">
                                  <a:srgbClr val="808080"/>
                                </a:outerShdw>
                              </a:effectLst>
                            </a14:hiddenEffects>
                          </a:ext>
                        </a:extLst>
                      </p:spPr>
                    </p:pic>
                  </p:oleObj>
                </mc:Fallback>
              </mc:AlternateContent>
            </a:graphicData>
          </a:graphic>
        </p:graphicFrame>
        <p:sp>
          <p:nvSpPr>
            <p:cNvPr id="44225" name="Freeform 6"/>
            <p:cNvSpPr>
              <a:spLocks/>
            </p:cNvSpPr>
            <p:nvPr/>
          </p:nvSpPr>
          <p:spPr bwMode="auto">
            <a:xfrm>
              <a:off x="1008" y="557"/>
              <a:ext cx="852" cy="1260"/>
            </a:xfrm>
            <a:custGeom>
              <a:avLst/>
              <a:gdLst>
                <a:gd name="T0" fmla="*/ 518 w 852"/>
                <a:gd name="T1" fmla="*/ 280 h 1260"/>
                <a:gd name="T2" fmla="*/ 392 w 852"/>
                <a:gd name="T3" fmla="*/ 36 h 1260"/>
                <a:gd name="T4" fmla="*/ 237 w 852"/>
                <a:gd name="T5" fmla="*/ 21 h 1260"/>
                <a:gd name="T6" fmla="*/ 133 w 852"/>
                <a:gd name="T7" fmla="*/ 73 h 1260"/>
                <a:gd name="T8" fmla="*/ 0 w 852"/>
                <a:gd name="T9" fmla="*/ 369 h 1260"/>
                <a:gd name="T10" fmla="*/ 44 w 852"/>
                <a:gd name="T11" fmla="*/ 688 h 1260"/>
                <a:gd name="T12" fmla="*/ 362 w 852"/>
                <a:gd name="T13" fmla="*/ 1117 h 1260"/>
                <a:gd name="T14" fmla="*/ 429 w 852"/>
                <a:gd name="T15" fmla="*/ 1139 h 1260"/>
                <a:gd name="T16" fmla="*/ 451 w 852"/>
                <a:gd name="T17" fmla="*/ 1154 h 1260"/>
                <a:gd name="T18" fmla="*/ 525 w 852"/>
                <a:gd name="T19" fmla="*/ 1176 h 1260"/>
                <a:gd name="T20" fmla="*/ 622 w 852"/>
                <a:gd name="T21" fmla="*/ 1228 h 1260"/>
                <a:gd name="T22" fmla="*/ 792 w 852"/>
                <a:gd name="T23" fmla="*/ 1243 h 1260"/>
                <a:gd name="T24" fmla="*/ 785 w 852"/>
                <a:gd name="T25" fmla="*/ 1021 h 1260"/>
                <a:gd name="T26" fmla="*/ 748 w 852"/>
                <a:gd name="T27" fmla="*/ 954 h 1260"/>
                <a:gd name="T28" fmla="*/ 688 w 852"/>
                <a:gd name="T29" fmla="*/ 858 h 1260"/>
                <a:gd name="T30" fmla="*/ 622 w 852"/>
                <a:gd name="T31" fmla="*/ 762 h 1260"/>
                <a:gd name="T32" fmla="*/ 607 w 852"/>
                <a:gd name="T33" fmla="*/ 732 h 1260"/>
                <a:gd name="T34" fmla="*/ 592 w 852"/>
                <a:gd name="T35" fmla="*/ 710 h 1260"/>
                <a:gd name="T36" fmla="*/ 555 w 852"/>
                <a:gd name="T37" fmla="*/ 643 h 1260"/>
                <a:gd name="T38" fmla="*/ 540 w 852"/>
                <a:gd name="T39" fmla="*/ 621 h 1260"/>
                <a:gd name="T40" fmla="*/ 518 w 852"/>
                <a:gd name="T41" fmla="*/ 280 h 12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2"/>
                <a:gd name="T64" fmla="*/ 0 h 1260"/>
                <a:gd name="T65" fmla="*/ 852 w 852"/>
                <a:gd name="T66" fmla="*/ 1260 h 126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2" h="1260">
                  <a:moveTo>
                    <a:pt x="518" y="280"/>
                  </a:moveTo>
                  <a:cubicBezTo>
                    <a:pt x="509" y="187"/>
                    <a:pt x="497" y="69"/>
                    <a:pt x="392" y="36"/>
                  </a:cubicBezTo>
                  <a:cubicBezTo>
                    <a:pt x="339" y="0"/>
                    <a:pt x="309" y="15"/>
                    <a:pt x="237" y="21"/>
                  </a:cubicBezTo>
                  <a:cubicBezTo>
                    <a:pt x="194" y="31"/>
                    <a:pt x="168" y="45"/>
                    <a:pt x="133" y="73"/>
                  </a:cubicBezTo>
                  <a:cubicBezTo>
                    <a:pt x="84" y="168"/>
                    <a:pt x="20" y="262"/>
                    <a:pt x="0" y="369"/>
                  </a:cubicBezTo>
                  <a:cubicBezTo>
                    <a:pt x="5" y="481"/>
                    <a:pt x="3" y="584"/>
                    <a:pt x="44" y="688"/>
                  </a:cubicBezTo>
                  <a:cubicBezTo>
                    <a:pt x="78" y="870"/>
                    <a:pt x="173" y="1057"/>
                    <a:pt x="362" y="1117"/>
                  </a:cubicBezTo>
                  <a:cubicBezTo>
                    <a:pt x="415" y="1152"/>
                    <a:pt x="347" y="1112"/>
                    <a:pt x="429" y="1139"/>
                  </a:cubicBezTo>
                  <a:cubicBezTo>
                    <a:pt x="437" y="1142"/>
                    <a:pt x="443" y="1150"/>
                    <a:pt x="451" y="1154"/>
                  </a:cubicBezTo>
                  <a:cubicBezTo>
                    <a:pt x="473" y="1165"/>
                    <a:pt x="501" y="1168"/>
                    <a:pt x="525" y="1176"/>
                  </a:cubicBezTo>
                  <a:cubicBezTo>
                    <a:pt x="562" y="1201"/>
                    <a:pt x="581" y="1218"/>
                    <a:pt x="622" y="1228"/>
                  </a:cubicBezTo>
                  <a:cubicBezTo>
                    <a:pt x="684" y="1260"/>
                    <a:pt x="714" y="1249"/>
                    <a:pt x="792" y="1243"/>
                  </a:cubicBezTo>
                  <a:cubicBezTo>
                    <a:pt x="852" y="1183"/>
                    <a:pt x="819" y="1088"/>
                    <a:pt x="785" y="1021"/>
                  </a:cubicBezTo>
                  <a:cubicBezTo>
                    <a:pt x="770" y="992"/>
                    <a:pt x="773" y="979"/>
                    <a:pt x="748" y="954"/>
                  </a:cubicBezTo>
                  <a:cubicBezTo>
                    <a:pt x="735" y="917"/>
                    <a:pt x="711" y="888"/>
                    <a:pt x="688" y="858"/>
                  </a:cubicBezTo>
                  <a:cubicBezTo>
                    <a:pt x="676" y="821"/>
                    <a:pt x="643" y="795"/>
                    <a:pt x="622" y="762"/>
                  </a:cubicBezTo>
                  <a:cubicBezTo>
                    <a:pt x="616" y="753"/>
                    <a:pt x="613" y="742"/>
                    <a:pt x="607" y="732"/>
                  </a:cubicBezTo>
                  <a:cubicBezTo>
                    <a:pt x="603" y="724"/>
                    <a:pt x="597" y="717"/>
                    <a:pt x="592" y="710"/>
                  </a:cubicBezTo>
                  <a:cubicBezTo>
                    <a:pt x="580" y="671"/>
                    <a:pt x="589" y="694"/>
                    <a:pt x="555" y="643"/>
                  </a:cubicBezTo>
                  <a:cubicBezTo>
                    <a:pt x="550" y="636"/>
                    <a:pt x="540" y="621"/>
                    <a:pt x="540" y="621"/>
                  </a:cubicBezTo>
                  <a:cubicBezTo>
                    <a:pt x="519" y="510"/>
                    <a:pt x="518" y="392"/>
                    <a:pt x="518" y="280"/>
                  </a:cubicBezTo>
                  <a:close/>
                </a:path>
              </a:pathLst>
            </a:custGeom>
            <a:noFill/>
            <a:ln w="19050">
              <a:solidFill>
                <a:schemeClr val="bg1">
                  <a:lumMod val="95000"/>
                  <a:lumOff val="5000"/>
                </a:schemeClr>
              </a:solidFill>
              <a:round/>
              <a:headEnd/>
              <a:tailEnd/>
            </a:ln>
          </p:spPr>
          <p:txBody>
            <a:bodyPr wrap="none" anchor="ctr">
              <a:spAutoFit/>
            </a:bodyPr>
            <a:lstStyle/>
            <a:p>
              <a:endParaRPr lang="en-US"/>
            </a:p>
          </p:txBody>
        </p:sp>
        <p:sp>
          <p:nvSpPr>
            <p:cNvPr id="44226" name="Freeform 7"/>
            <p:cNvSpPr>
              <a:spLocks/>
            </p:cNvSpPr>
            <p:nvPr/>
          </p:nvSpPr>
          <p:spPr bwMode="auto">
            <a:xfrm>
              <a:off x="1587" y="889"/>
              <a:ext cx="768" cy="630"/>
            </a:xfrm>
            <a:custGeom>
              <a:avLst/>
              <a:gdLst>
                <a:gd name="T0" fmla="*/ 183 w 768"/>
                <a:gd name="T1" fmla="*/ 67 h 630"/>
                <a:gd name="T2" fmla="*/ 72 w 768"/>
                <a:gd name="T3" fmla="*/ 74 h 630"/>
                <a:gd name="T4" fmla="*/ 5 w 768"/>
                <a:gd name="T5" fmla="*/ 170 h 630"/>
                <a:gd name="T6" fmla="*/ 13 w 768"/>
                <a:gd name="T7" fmla="*/ 311 h 630"/>
                <a:gd name="T8" fmla="*/ 57 w 768"/>
                <a:gd name="T9" fmla="*/ 356 h 630"/>
                <a:gd name="T10" fmla="*/ 109 w 768"/>
                <a:gd name="T11" fmla="*/ 415 h 630"/>
                <a:gd name="T12" fmla="*/ 235 w 768"/>
                <a:gd name="T13" fmla="*/ 548 h 630"/>
                <a:gd name="T14" fmla="*/ 257 w 768"/>
                <a:gd name="T15" fmla="*/ 570 h 630"/>
                <a:gd name="T16" fmla="*/ 331 w 768"/>
                <a:gd name="T17" fmla="*/ 593 h 630"/>
                <a:gd name="T18" fmla="*/ 450 w 768"/>
                <a:gd name="T19" fmla="*/ 630 h 630"/>
                <a:gd name="T20" fmla="*/ 598 w 768"/>
                <a:gd name="T21" fmla="*/ 607 h 630"/>
                <a:gd name="T22" fmla="*/ 657 w 768"/>
                <a:gd name="T23" fmla="*/ 585 h 630"/>
                <a:gd name="T24" fmla="*/ 687 w 768"/>
                <a:gd name="T25" fmla="*/ 533 h 630"/>
                <a:gd name="T26" fmla="*/ 717 w 768"/>
                <a:gd name="T27" fmla="*/ 474 h 630"/>
                <a:gd name="T28" fmla="*/ 724 w 768"/>
                <a:gd name="T29" fmla="*/ 437 h 630"/>
                <a:gd name="T30" fmla="*/ 739 w 768"/>
                <a:gd name="T31" fmla="*/ 415 h 630"/>
                <a:gd name="T32" fmla="*/ 768 w 768"/>
                <a:gd name="T33" fmla="*/ 296 h 630"/>
                <a:gd name="T34" fmla="*/ 761 w 768"/>
                <a:gd name="T35" fmla="*/ 178 h 630"/>
                <a:gd name="T36" fmla="*/ 724 w 768"/>
                <a:gd name="T37" fmla="*/ 111 h 630"/>
                <a:gd name="T38" fmla="*/ 465 w 768"/>
                <a:gd name="T39" fmla="*/ 0 h 630"/>
                <a:gd name="T40" fmla="*/ 205 w 768"/>
                <a:gd name="T41" fmla="*/ 30 h 630"/>
                <a:gd name="T42" fmla="*/ 183 w 768"/>
                <a:gd name="T43" fmla="*/ 67 h 6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68"/>
                <a:gd name="T67" fmla="*/ 0 h 630"/>
                <a:gd name="T68" fmla="*/ 768 w 768"/>
                <a:gd name="T69" fmla="*/ 630 h 6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68" h="630">
                  <a:moveTo>
                    <a:pt x="183" y="67"/>
                  </a:moveTo>
                  <a:cubicBezTo>
                    <a:pt x="146" y="41"/>
                    <a:pt x="112" y="61"/>
                    <a:pt x="72" y="74"/>
                  </a:cubicBezTo>
                  <a:cubicBezTo>
                    <a:pt x="13" y="114"/>
                    <a:pt x="28" y="107"/>
                    <a:pt x="5" y="170"/>
                  </a:cubicBezTo>
                  <a:cubicBezTo>
                    <a:pt x="8" y="217"/>
                    <a:pt x="0" y="266"/>
                    <a:pt x="13" y="311"/>
                  </a:cubicBezTo>
                  <a:cubicBezTo>
                    <a:pt x="19" y="331"/>
                    <a:pt x="45" y="339"/>
                    <a:pt x="57" y="356"/>
                  </a:cubicBezTo>
                  <a:cubicBezTo>
                    <a:pt x="92" y="407"/>
                    <a:pt x="72" y="390"/>
                    <a:pt x="109" y="415"/>
                  </a:cubicBezTo>
                  <a:cubicBezTo>
                    <a:pt x="145" y="467"/>
                    <a:pt x="187" y="508"/>
                    <a:pt x="235" y="548"/>
                  </a:cubicBezTo>
                  <a:cubicBezTo>
                    <a:pt x="243" y="555"/>
                    <a:pt x="248" y="565"/>
                    <a:pt x="257" y="570"/>
                  </a:cubicBezTo>
                  <a:cubicBezTo>
                    <a:pt x="283" y="584"/>
                    <a:pt x="305" y="583"/>
                    <a:pt x="331" y="593"/>
                  </a:cubicBezTo>
                  <a:cubicBezTo>
                    <a:pt x="371" y="608"/>
                    <a:pt x="408" y="621"/>
                    <a:pt x="450" y="630"/>
                  </a:cubicBezTo>
                  <a:cubicBezTo>
                    <a:pt x="498" y="625"/>
                    <a:pt x="551" y="623"/>
                    <a:pt x="598" y="607"/>
                  </a:cubicBezTo>
                  <a:cubicBezTo>
                    <a:pt x="618" y="600"/>
                    <a:pt x="657" y="585"/>
                    <a:pt x="657" y="585"/>
                  </a:cubicBezTo>
                  <a:cubicBezTo>
                    <a:pt x="675" y="536"/>
                    <a:pt x="651" y="594"/>
                    <a:pt x="687" y="533"/>
                  </a:cubicBezTo>
                  <a:cubicBezTo>
                    <a:pt x="698" y="514"/>
                    <a:pt x="717" y="474"/>
                    <a:pt x="717" y="474"/>
                  </a:cubicBezTo>
                  <a:cubicBezTo>
                    <a:pt x="719" y="462"/>
                    <a:pt x="720" y="449"/>
                    <a:pt x="724" y="437"/>
                  </a:cubicBezTo>
                  <a:cubicBezTo>
                    <a:pt x="727" y="429"/>
                    <a:pt x="736" y="423"/>
                    <a:pt x="739" y="415"/>
                  </a:cubicBezTo>
                  <a:cubicBezTo>
                    <a:pt x="750" y="382"/>
                    <a:pt x="760" y="332"/>
                    <a:pt x="768" y="296"/>
                  </a:cubicBezTo>
                  <a:cubicBezTo>
                    <a:pt x="766" y="257"/>
                    <a:pt x="766" y="217"/>
                    <a:pt x="761" y="178"/>
                  </a:cubicBezTo>
                  <a:cubicBezTo>
                    <a:pt x="754" y="127"/>
                    <a:pt x="750" y="142"/>
                    <a:pt x="724" y="111"/>
                  </a:cubicBezTo>
                  <a:cubicBezTo>
                    <a:pt x="653" y="27"/>
                    <a:pt x="566" y="24"/>
                    <a:pt x="465" y="0"/>
                  </a:cubicBezTo>
                  <a:cubicBezTo>
                    <a:pt x="370" y="4"/>
                    <a:pt x="294" y="6"/>
                    <a:pt x="205" y="30"/>
                  </a:cubicBezTo>
                  <a:cubicBezTo>
                    <a:pt x="154" y="63"/>
                    <a:pt x="144" y="53"/>
                    <a:pt x="183" y="67"/>
                  </a:cubicBezTo>
                  <a:close/>
                </a:path>
              </a:pathLst>
            </a:custGeom>
            <a:noFill/>
            <a:ln w="19050">
              <a:solidFill>
                <a:schemeClr val="bg1">
                  <a:lumMod val="95000"/>
                  <a:lumOff val="5000"/>
                </a:schemeClr>
              </a:solidFill>
              <a:round/>
              <a:headEnd/>
              <a:tailEnd/>
            </a:ln>
          </p:spPr>
          <p:txBody>
            <a:bodyPr wrap="none" anchor="ctr">
              <a:spAutoFit/>
            </a:bodyPr>
            <a:lstStyle/>
            <a:p>
              <a:endParaRPr lang="en-US"/>
            </a:p>
          </p:txBody>
        </p:sp>
      </p:grpSp>
      <p:grpSp>
        <p:nvGrpSpPr>
          <p:cNvPr id="44041" name="Group 8"/>
          <p:cNvGrpSpPr>
            <a:grpSpLocks/>
          </p:cNvGrpSpPr>
          <p:nvPr/>
        </p:nvGrpSpPr>
        <p:grpSpPr bwMode="auto">
          <a:xfrm>
            <a:off x="6578600" y="2008188"/>
            <a:ext cx="2222500" cy="1990725"/>
            <a:chOff x="4144" y="1265"/>
            <a:chExt cx="1400" cy="1254"/>
          </a:xfrm>
        </p:grpSpPr>
        <p:sp>
          <p:nvSpPr>
            <p:cNvPr id="44141" name="Rectangle 9"/>
            <p:cNvSpPr>
              <a:spLocks noChangeArrowheads="1"/>
            </p:cNvSpPr>
            <p:nvPr/>
          </p:nvSpPr>
          <p:spPr bwMode="auto">
            <a:xfrm>
              <a:off x="4144" y="1265"/>
              <a:ext cx="1400" cy="1254"/>
            </a:xfrm>
            <a:prstGeom prst="rect">
              <a:avLst/>
            </a:prstGeom>
            <a:solidFill>
              <a:srgbClr val="FFFFFF"/>
            </a:solidFill>
            <a:ln w="0">
              <a:solidFill>
                <a:srgbClr val="000000"/>
              </a:solidFill>
              <a:miter lim="800000"/>
              <a:headEnd/>
              <a:tailEnd/>
            </a:ln>
          </p:spPr>
          <p:txBody>
            <a:bodyPr/>
            <a:lstStyle/>
            <a:p>
              <a:endParaRPr lang="en-US"/>
            </a:p>
          </p:txBody>
        </p:sp>
        <p:sp>
          <p:nvSpPr>
            <p:cNvPr id="44142" name="Rectangle 10"/>
            <p:cNvSpPr>
              <a:spLocks noChangeArrowheads="1"/>
            </p:cNvSpPr>
            <p:nvPr/>
          </p:nvSpPr>
          <p:spPr bwMode="auto">
            <a:xfrm>
              <a:off x="4278" y="1354"/>
              <a:ext cx="1201" cy="1012"/>
            </a:xfrm>
            <a:prstGeom prst="rect">
              <a:avLst/>
            </a:prstGeom>
            <a:solidFill>
              <a:srgbClr val="FFFFFF"/>
            </a:solidFill>
            <a:ln w="9525">
              <a:noFill/>
              <a:miter lim="800000"/>
              <a:headEnd/>
              <a:tailEnd/>
            </a:ln>
          </p:spPr>
          <p:txBody>
            <a:bodyPr/>
            <a:lstStyle/>
            <a:p>
              <a:endParaRPr lang="en-US"/>
            </a:p>
          </p:txBody>
        </p:sp>
        <p:sp>
          <p:nvSpPr>
            <p:cNvPr id="44143" name="Line 11"/>
            <p:cNvSpPr>
              <a:spLocks noChangeShapeType="1"/>
            </p:cNvSpPr>
            <p:nvPr/>
          </p:nvSpPr>
          <p:spPr bwMode="auto">
            <a:xfrm>
              <a:off x="4278" y="2264"/>
              <a:ext cx="1201" cy="1"/>
            </a:xfrm>
            <a:prstGeom prst="line">
              <a:avLst/>
            </a:prstGeom>
            <a:noFill/>
            <a:ln w="0">
              <a:solidFill>
                <a:srgbClr val="000000"/>
              </a:solidFill>
              <a:round/>
              <a:headEnd/>
              <a:tailEnd/>
            </a:ln>
          </p:spPr>
          <p:txBody>
            <a:bodyPr/>
            <a:lstStyle/>
            <a:p>
              <a:endParaRPr lang="en-US"/>
            </a:p>
          </p:txBody>
        </p:sp>
        <p:sp>
          <p:nvSpPr>
            <p:cNvPr id="44144" name="Line 12"/>
            <p:cNvSpPr>
              <a:spLocks noChangeShapeType="1"/>
            </p:cNvSpPr>
            <p:nvPr/>
          </p:nvSpPr>
          <p:spPr bwMode="auto">
            <a:xfrm>
              <a:off x="4278" y="2163"/>
              <a:ext cx="1201" cy="1"/>
            </a:xfrm>
            <a:prstGeom prst="line">
              <a:avLst/>
            </a:prstGeom>
            <a:noFill/>
            <a:ln w="0">
              <a:solidFill>
                <a:srgbClr val="000000"/>
              </a:solidFill>
              <a:round/>
              <a:headEnd/>
              <a:tailEnd/>
            </a:ln>
          </p:spPr>
          <p:txBody>
            <a:bodyPr/>
            <a:lstStyle/>
            <a:p>
              <a:endParaRPr lang="en-US"/>
            </a:p>
          </p:txBody>
        </p:sp>
        <p:sp>
          <p:nvSpPr>
            <p:cNvPr id="44145" name="Line 13"/>
            <p:cNvSpPr>
              <a:spLocks noChangeShapeType="1"/>
            </p:cNvSpPr>
            <p:nvPr/>
          </p:nvSpPr>
          <p:spPr bwMode="auto">
            <a:xfrm>
              <a:off x="4278" y="2061"/>
              <a:ext cx="1201" cy="1"/>
            </a:xfrm>
            <a:prstGeom prst="line">
              <a:avLst/>
            </a:prstGeom>
            <a:noFill/>
            <a:ln w="0">
              <a:solidFill>
                <a:srgbClr val="000000"/>
              </a:solidFill>
              <a:round/>
              <a:headEnd/>
              <a:tailEnd/>
            </a:ln>
          </p:spPr>
          <p:txBody>
            <a:bodyPr/>
            <a:lstStyle/>
            <a:p>
              <a:endParaRPr lang="en-US"/>
            </a:p>
          </p:txBody>
        </p:sp>
        <p:sp>
          <p:nvSpPr>
            <p:cNvPr id="44146" name="Line 14"/>
            <p:cNvSpPr>
              <a:spLocks noChangeShapeType="1"/>
            </p:cNvSpPr>
            <p:nvPr/>
          </p:nvSpPr>
          <p:spPr bwMode="auto">
            <a:xfrm>
              <a:off x="4278" y="1960"/>
              <a:ext cx="1201" cy="1"/>
            </a:xfrm>
            <a:prstGeom prst="line">
              <a:avLst/>
            </a:prstGeom>
            <a:noFill/>
            <a:ln w="0">
              <a:solidFill>
                <a:srgbClr val="000000"/>
              </a:solidFill>
              <a:round/>
              <a:headEnd/>
              <a:tailEnd/>
            </a:ln>
          </p:spPr>
          <p:txBody>
            <a:bodyPr/>
            <a:lstStyle/>
            <a:p>
              <a:endParaRPr lang="en-US"/>
            </a:p>
          </p:txBody>
        </p:sp>
        <p:sp>
          <p:nvSpPr>
            <p:cNvPr id="44147" name="Line 15"/>
            <p:cNvSpPr>
              <a:spLocks noChangeShapeType="1"/>
            </p:cNvSpPr>
            <p:nvPr/>
          </p:nvSpPr>
          <p:spPr bwMode="auto">
            <a:xfrm>
              <a:off x="4278" y="1858"/>
              <a:ext cx="1201" cy="1"/>
            </a:xfrm>
            <a:prstGeom prst="line">
              <a:avLst/>
            </a:prstGeom>
            <a:noFill/>
            <a:ln w="0">
              <a:solidFill>
                <a:srgbClr val="000000"/>
              </a:solidFill>
              <a:round/>
              <a:headEnd/>
              <a:tailEnd/>
            </a:ln>
          </p:spPr>
          <p:txBody>
            <a:bodyPr/>
            <a:lstStyle/>
            <a:p>
              <a:endParaRPr lang="en-US"/>
            </a:p>
          </p:txBody>
        </p:sp>
        <p:sp>
          <p:nvSpPr>
            <p:cNvPr id="44148" name="Line 16"/>
            <p:cNvSpPr>
              <a:spLocks noChangeShapeType="1"/>
            </p:cNvSpPr>
            <p:nvPr/>
          </p:nvSpPr>
          <p:spPr bwMode="auto">
            <a:xfrm>
              <a:off x="4278" y="1760"/>
              <a:ext cx="1201" cy="1"/>
            </a:xfrm>
            <a:prstGeom prst="line">
              <a:avLst/>
            </a:prstGeom>
            <a:noFill/>
            <a:ln w="0">
              <a:solidFill>
                <a:srgbClr val="000000"/>
              </a:solidFill>
              <a:round/>
              <a:headEnd/>
              <a:tailEnd/>
            </a:ln>
          </p:spPr>
          <p:txBody>
            <a:bodyPr/>
            <a:lstStyle/>
            <a:p>
              <a:endParaRPr lang="en-US"/>
            </a:p>
          </p:txBody>
        </p:sp>
        <p:sp>
          <p:nvSpPr>
            <p:cNvPr id="44149" name="Line 17"/>
            <p:cNvSpPr>
              <a:spLocks noChangeShapeType="1"/>
            </p:cNvSpPr>
            <p:nvPr/>
          </p:nvSpPr>
          <p:spPr bwMode="auto">
            <a:xfrm>
              <a:off x="4278" y="1659"/>
              <a:ext cx="1201" cy="1"/>
            </a:xfrm>
            <a:prstGeom prst="line">
              <a:avLst/>
            </a:prstGeom>
            <a:noFill/>
            <a:ln w="0">
              <a:solidFill>
                <a:srgbClr val="000000"/>
              </a:solidFill>
              <a:round/>
              <a:headEnd/>
              <a:tailEnd/>
            </a:ln>
          </p:spPr>
          <p:txBody>
            <a:bodyPr/>
            <a:lstStyle/>
            <a:p>
              <a:endParaRPr lang="en-US"/>
            </a:p>
          </p:txBody>
        </p:sp>
        <p:sp>
          <p:nvSpPr>
            <p:cNvPr id="44150" name="Line 18"/>
            <p:cNvSpPr>
              <a:spLocks noChangeShapeType="1"/>
            </p:cNvSpPr>
            <p:nvPr/>
          </p:nvSpPr>
          <p:spPr bwMode="auto">
            <a:xfrm>
              <a:off x="4278" y="1557"/>
              <a:ext cx="1201" cy="1"/>
            </a:xfrm>
            <a:prstGeom prst="line">
              <a:avLst/>
            </a:prstGeom>
            <a:noFill/>
            <a:ln w="0">
              <a:solidFill>
                <a:srgbClr val="000000"/>
              </a:solidFill>
              <a:round/>
              <a:headEnd/>
              <a:tailEnd/>
            </a:ln>
          </p:spPr>
          <p:txBody>
            <a:bodyPr/>
            <a:lstStyle/>
            <a:p>
              <a:endParaRPr lang="en-US"/>
            </a:p>
          </p:txBody>
        </p:sp>
        <p:sp>
          <p:nvSpPr>
            <p:cNvPr id="44151" name="Line 19"/>
            <p:cNvSpPr>
              <a:spLocks noChangeShapeType="1"/>
            </p:cNvSpPr>
            <p:nvPr/>
          </p:nvSpPr>
          <p:spPr bwMode="auto">
            <a:xfrm>
              <a:off x="4278" y="1456"/>
              <a:ext cx="1201" cy="1"/>
            </a:xfrm>
            <a:prstGeom prst="line">
              <a:avLst/>
            </a:prstGeom>
            <a:noFill/>
            <a:ln w="0">
              <a:solidFill>
                <a:srgbClr val="000000"/>
              </a:solidFill>
              <a:round/>
              <a:headEnd/>
              <a:tailEnd/>
            </a:ln>
          </p:spPr>
          <p:txBody>
            <a:bodyPr/>
            <a:lstStyle/>
            <a:p>
              <a:endParaRPr lang="en-US"/>
            </a:p>
          </p:txBody>
        </p:sp>
        <p:sp>
          <p:nvSpPr>
            <p:cNvPr id="44152" name="Line 20"/>
            <p:cNvSpPr>
              <a:spLocks noChangeShapeType="1"/>
            </p:cNvSpPr>
            <p:nvPr/>
          </p:nvSpPr>
          <p:spPr bwMode="auto">
            <a:xfrm>
              <a:off x="4278" y="1354"/>
              <a:ext cx="1201" cy="1"/>
            </a:xfrm>
            <a:prstGeom prst="line">
              <a:avLst/>
            </a:prstGeom>
            <a:noFill/>
            <a:ln w="0">
              <a:solidFill>
                <a:srgbClr val="000000"/>
              </a:solidFill>
              <a:round/>
              <a:headEnd/>
              <a:tailEnd/>
            </a:ln>
          </p:spPr>
          <p:txBody>
            <a:bodyPr/>
            <a:lstStyle/>
            <a:p>
              <a:endParaRPr lang="en-US"/>
            </a:p>
          </p:txBody>
        </p:sp>
        <p:sp>
          <p:nvSpPr>
            <p:cNvPr id="44153" name="Line 21"/>
            <p:cNvSpPr>
              <a:spLocks noChangeShapeType="1"/>
            </p:cNvSpPr>
            <p:nvPr/>
          </p:nvSpPr>
          <p:spPr bwMode="auto">
            <a:xfrm>
              <a:off x="4399" y="1354"/>
              <a:ext cx="1" cy="1012"/>
            </a:xfrm>
            <a:prstGeom prst="line">
              <a:avLst/>
            </a:prstGeom>
            <a:noFill/>
            <a:ln w="0">
              <a:solidFill>
                <a:srgbClr val="000000"/>
              </a:solidFill>
              <a:round/>
              <a:headEnd/>
              <a:tailEnd/>
            </a:ln>
          </p:spPr>
          <p:txBody>
            <a:bodyPr/>
            <a:lstStyle/>
            <a:p>
              <a:endParaRPr lang="en-US"/>
            </a:p>
          </p:txBody>
        </p:sp>
        <p:sp>
          <p:nvSpPr>
            <p:cNvPr id="44154" name="Line 22"/>
            <p:cNvSpPr>
              <a:spLocks noChangeShapeType="1"/>
            </p:cNvSpPr>
            <p:nvPr/>
          </p:nvSpPr>
          <p:spPr bwMode="auto">
            <a:xfrm>
              <a:off x="4516" y="1354"/>
              <a:ext cx="1" cy="1012"/>
            </a:xfrm>
            <a:prstGeom prst="line">
              <a:avLst/>
            </a:prstGeom>
            <a:noFill/>
            <a:ln w="0">
              <a:solidFill>
                <a:srgbClr val="000000"/>
              </a:solidFill>
              <a:round/>
              <a:headEnd/>
              <a:tailEnd/>
            </a:ln>
          </p:spPr>
          <p:txBody>
            <a:bodyPr/>
            <a:lstStyle/>
            <a:p>
              <a:endParaRPr lang="en-US"/>
            </a:p>
          </p:txBody>
        </p:sp>
        <p:sp>
          <p:nvSpPr>
            <p:cNvPr id="44155" name="Line 23"/>
            <p:cNvSpPr>
              <a:spLocks noChangeShapeType="1"/>
            </p:cNvSpPr>
            <p:nvPr/>
          </p:nvSpPr>
          <p:spPr bwMode="auto">
            <a:xfrm>
              <a:off x="4638" y="1354"/>
              <a:ext cx="1" cy="1012"/>
            </a:xfrm>
            <a:prstGeom prst="line">
              <a:avLst/>
            </a:prstGeom>
            <a:noFill/>
            <a:ln w="0">
              <a:solidFill>
                <a:srgbClr val="000000"/>
              </a:solidFill>
              <a:round/>
              <a:headEnd/>
              <a:tailEnd/>
            </a:ln>
          </p:spPr>
          <p:txBody>
            <a:bodyPr/>
            <a:lstStyle/>
            <a:p>
              <a:endParaRPr lang="en-US"/>
            </a:p>
          </p:txBody>
        </p:sp>
        <p:sp>
          <p:nvSpPr>
            <p:cNvPr id="44156" name="Line 24"/>
            <p:cNvSpPr>
              <a:spLocks noChangeShapeType="1"/>
            </p:cNvSpPr>
            <p:nvPr/>
          </p:nvSpPr>
          <p:spPr bwMode="auto">
            <a:xfrm>
              <a:off x="4759" y="1354"/>
              <a:ext cx="1" cy="1012"/>
            </a:xfrm>
            <a:prstGeom prst="line">
              <a:avLst/>
            </a:prstGeom>
            <a:noFill/>
            <a:ln w="0">
              <a:solidFill>
                <a:srgbClr val="000000"/>
              </a:solidFill>
              <a:round/>
              <a:headEnd/>
              <a:tailEnd/>
            </a:ln>
          </p:spPr>
          <p:txBody>
            <a:bodyPr/>
            <a:lstStyle/>
            <a:p>
              <a:endParaRPr lang="en-US"/>
            </a:p>
          </p:txBody>
        </p:sp>
        <p:sp>
          <p:nvSpPr>
            <p:cNvPr id="44157" name="Line 25"/>
            <p:cNvSpPr>
              <a:spLocks noChangeShapeType="1"/>
            </p:cNvSpPr>
            <p:nvPr/>
          </p:nvSpPr>
          <p:spPr bwMode="auto">
            <a:xfrm>
              <a:off x="4880" y="1354"/>
              <a:ext cx="1" cy="1012"/>
            </a:xfrm>
            <a:prstGeom prst="line">
              <a:avLst/>
            </a:prstGeom>
            <a:noFill/>
            <a:ln w="0">
              <a:solidFill>
                <a:srgbClr val="000000"/>
              </a:solidFill>
              <a:round/>
              <a:headEnd/>
              <a:tailEnd/>
            </a:ln>
          </p:spPr>
          <p:txBody>
            <a:bodyPr/>
            <a:lstStyle/>
            <a:p>
              <a:endParaRPr lang="en-US"/>
            </a:p>
          </p:txBody>
        </p:sp>
        <p:sp>
          <p:nvSpPr>
            <p:cNvPr id="44158" name="Line 26"/>
            <p:cNvSpPr>
              <a:spLocks noChangeShapeType="1"/>
            </p:cNvSpPr>
            <p:nvPr/>
          </p:nvSpPr>
          <p:spPr bwMode="auto">
            <a:xfrm>
              <a:off x="4998" y="1354"/>
              <a:ext cx="1" cy="1012"/>
            </a:xfrm>
            <a:prstGeom prst="line">
              <a:avLst/>
            </a:prstGeom>
            <a:noFill/>
            <a:ln w="0">
              <a:solidFill>
                <a:srgbClr val="000000"/>
              </a:solidFill>
              <a:round/>
              <a:headEnd/>
              <a:tailEnd/>
            </a:ln>
          </p:spPr>
          <p:txBody>
            <a:bodyPr/>
            <a:lstStyle/>
            <a:p>
              <a:endParaRPr lang="en-US"/>
            </a:p>
          </p:txBody>
        </p:sp>
        <p:sp>
          <p:nvSpPr>
            <p:cNvPr id="44159" name="Line 27"/>
            <p:cNvSpPr>
              <a:spLocks noChangeShapeType="1"/>
            </p:cNvSpPr>
            <p:nvPr/>
          </p:nvSpPr>
          <p:spPr bwMode="auto">
            <a:xfrm>
              <a:off x="5119" y="1354"/>
              <a:ext cx="1" cy="1012"/>
            </a:xfrm>
            <a:prstGeom prst="line">
              <a:avLst/>
            </a:prstGeom>
            <a:noFill/>
            <a:ln w="0">
              <a:solidFill>
                <a:srgbClr val="000000"/>
              </a:solidFill>
              <a:round/>
              <a:headEnd/>
              <a:tailEnd/>
            </a:ln>
          </p:spPr>
          <p:txBody>
            <a:bodyPr/>
            <a:lstStyle/>
            <a:p>
              <a:endParaRPr lang="en-US"/>
            </a:p>
          </p:txBody>
        </p:sp>
        <p:sp>
          <p:nvSpPr>
            <p:cNvPr id="44160" name="Line 28"/>
            <p:cNvSpPr>
              <a:spLocks noChangeShapeType="1"/>
            </p:cNvSpPr>
            <p:nvPr/>
          </p:nvSpPr>
          <p:spPr bwMode="auto">
            <a:xfrm>
              <a:off x="5240" y="1354"/>
              <a:ext cx="1" cy="1012"/>
            </a:xfrm>
            <a:prstGeom prst="line">
              <a:avLst/>
            </a:prstGeom>
            <a:noFill/>
            <a:ln w="0">
              <a:solidFill>
                <a:srgbClr val="000000"/>
              </a:solidFill>
              <a:round/>
              <a:headEnd/>
              <a:tailEnd/>
            </a:ln>
          </p:spPr>
          <p:txBody>
            <a:bodyPr/>
            <a:lstStyle/>
            <a:p>
              <a:endParaRPr lang="en-US"/>
            </a:p>
          </p:txBody>
        </p:sp>
        <p:sp>
          <p:nvSpPr>
            <p:cNvPr id="44161" name="Line 29"/>
            <p:cNvSpPr>
              <a:spLocks noChangeShapeType="1"/>
            </p:cNvSpPr>
            <p:nvPr/>
          </p:nvSpPr>
          <p:spPr bwMode="auto">
            <a:xfrm>
              <a:off x="5358" y="1354"/>
              <a:ext cx="1" cy="1012"/>
            </a:xfrm>
            <a:prstGeom prst="line">
              <a:avLst/>
            </a:prstGeom>
            <a:noFill/>
            <a:ln w="0">
              <a:solidFill>
                <a:srgbClr val="000000"/>
              </a:solidFill>
              <a:round/>
              <a:headEnd/>
              <a:tailEnd/>
            </a:ln>
          </p:spPr>
          <p:txBody>
            <a:bodyPr/>
            <a:lstStyle/>
            <a:p>
              <a:endParaRPr lang="en-US"/>
            </a:p>
          </p:txBody>
        </p:sp>
        <p:sp>
          <p:nvSpPr>
            <p:cNvPr id="44162" name="Line 30"/>
            <p:cNvSpPr>
              <a:spLocks noChangeShapeType="1"/>
            </p:cNvSpPr>
            <p:nvPr/>
          </p:nvSpPr>
          <p:spPr bwMode="auto">
            <a:xfrm>
              <a:off x="5479" y="1354"/>
              <a:ext cx="1" cy="1012"/>
            </a:xfrm>
            <a:prstGeom prst="line">
              <a:avLst/>
            </a:prstGeom>
            <a:noFill/>
            <a:ln w="0">
              <a:solidFill>
                <a:srgbClr val="000000"/>
              </a:solidFill>
              <a:round/>
              <a:headEnd/>
              <a:tailEnd/>
            </a:ln>
          </p:spPr>
          <p:txBody>
            <a:bodyPr/>
            <a:lstStyle/>
            <a:p>
              <a:endParaRPr lang="en-US"/>
            </a:p>
          </p:txBody>
        </p:sp>
        <p:sp>
          <p:nvSpPr>
            <p:cNvPr id="44163" name="Rectangle 31"/>
            <p:cNvSpPr>
              <a:spLocks noChangeArrowheads="1"/>
            </p:cNvSpPr>
            <p:nvPr/>
          </p:nvSpPr>
          <p:spPr bwMode="auto">
            <a:xfrm>
              <a:off x="4278" y="1354"/>
              <a:ext cx="1201" cy="1012"/>
            </a:xfrm>
            <a:prstGeom prst="rect">
              <a:avLst/>
            </a:prstGeom>
            <a:noFill/>
            <a:ln w="6350">
              <a:solidFill>
                <a:srgbClr val="000000"/>
              </a:solidFill>
              <a:miter lim="800000"/>
              <a:headEnd/>
              <a:tailEnd/>
            </a:ln>
          </p:spPr>
          <p:txBody>
            <a:bodyPr/>
            <a:lstStyle/>
            <a:p>
              <a:endParaRPr lang="en-US"/>
            </a:p>
          </p:txBody>
        </p:sp>
        <p:sp>
          <p:nvSpPr>
            <p:cNvPr id="44164" name="Line 32"/>
            <p:cNvSpPr>
              <a:spLocks noChangeShapeType="1"/>
            </p:cNvSpPr>
            <p:nvPr/>
          </p:nvSpPr>
          <p:spPr bwMode="auto">
            <a:xfrm>
              <a:off x="4278" y="1354"/>
              <a:ext cx="1" cy="1012"/>
            </a:xfrm>
            <a:prstGeom prst="line">
              <a:avLst/>
            </a:prstGeom>
            <a:noFill/>
            <a:ln w="0">
              <a:solidFill>
                <a:srgbClr val="000000"/>
              </a:solidFill>
              <a:round/>
              <a:headEnd/>
              <a:tailEnd/>
            </a:ln>
          </p:spPr>
          <p:txBody>
            <a:bodyPr/>
            <a:lstStyle/>
            <a:p>
              <a:endParaRPr lang="en-US"/>
            </a:p>
          </p:txBody>
        </p:sp>
        <p:sp>
          <p:nvSpPr>
            <p:cNvPr id="44165" name="Line 33"/>
            <p:cNvSpPr>
              <a:spLocks noChangeShapeType="1"/>
            </p:cNvSpPr>
            <p:nvPr/>
          </p:nvSpPr>
          <p:spPr bwMode="auto">
            <a:xfrm>
              <a:off x="4266" y="2366"/>
              <a:ext cx="12" cy="1"/>
            </a:xfrm>
            <a:prstGeom prst="line">
              <a:avLst/>
            </a:prstGeom>
            <a:noFill/>
            <a:ln w="0">
              <a:solidFill>
                <a:srgbClr val="000000"/>
              </a:solidFill>
              <a:round/>
              <a:headEnd/>
              <a:tailEnd/>
            </a:ln>
          </p:spPr>
          <p:txBody>
            <a:bodyPr/>
            <a:lstStyle/>
            <a:p>
              <a:endParaRPr lang="en-US"/>
            </a:p>
          </p:txBody>
        </p:sp>
        <p:sp>
          <p:nvSpPr>
            <p:cNvPr id="44166" name="Line 34"/>
            <p:cNvSpPr>
              <a:spLocks noChangeShapeType="1"/>
            </p:cNvSpPr>
            <p:nvPr/>
          </p:nvSpPr>
          <p:spPr bwMode="auto">
            <a:xfrm>
              <a:off x="4266" y="2264"/>
              <a:ext cx="12" cy="1"/>
            </a:xfrm>
            <a:prstGeom prst="line">
              <a:avLst/>
            </a:prstGeom>
            <a:noFill/>
            <a:ln w="0">
              <a:solidFill>
                <a:srgbClr val="000000"/>
              </a:solidFill>
              <a:round/>
              <a:headEnd/>
              <a:tailEnd/>
            </a:ln>
          </p:spPr>
          <p:txBody>
            <a:bodyPr/>
            <a:lstStyle/>
            <a:p>
              <a:endParaRPr lang="en-US"/>
            </a:p>
          </p:txBody>
        </p:sp>
        <p:sp>
          <p:nvSpPr>
            <p:cNvPr id="44167" name="Line 35"/>
            <p:cNvSpPr>
              <a:spLocks noChangeShapeType="1"/>
            </p:cNvSpPr>
            <p:nvPr/>
          </p:nvSpPr>
          <p:spPr bwMode="auto">
            <a:xfrm>
              <a:off x="4266" y="2163"/>
              <a:ext cx="12" cy="1"/>
            </a:xfrm>
            <a:prstGeom prst="line">
              <a:avLst/>
            </a:prstGeom>
            <a:noFill/>
            <a:ln w="0">
              <a:solidFill>
                <a:srgbClr val="000000"/>
              </a:solidFill>
              <a:round/>
              <a:headEnd/>
              <a:tailEnd/>
            </a:ln>
          </p:spPr>
          <p:txBody>
            <a:bodyPr/>
            <a:lstStyle/>
            <a:p>
              <a:endParaRPr lang="en-US"/>
            </a:p>
          </p:txBody>
        </p:sp>
        <p:sp>
          <p:nvSpPr>
            <p:cNvPr id="44168" name="Line 36"/>
            <p:cNvSpPr>
              <a:spLocks noChangeShapeType="1"/>
            </p:cNvSpPr>
            <p:nvPr/>
          </p:nvSpPr>
          <p:spPr bwMode="auto">
            <a:xfrm>
              <a:off x="4266" y="2061"/>
              <a:ext cx="12" cy="1"/>
            </a:xfrm>
            <a:prstGeom prst="line">
              <a:avLst/>
            </a:prstGeom>
            <a:noFill/>
            <a:ln w="0">
              <a:solidFill>
                <a:srgbClr val="000000"/>
              </a:solidFill>
              <a:round/>
              <a:headEnd/>
              <a:tailEnd/>
            </a:ln>
          </p:spPr>
          <p:txBody>
            <a:bodyPr/>
            <a:lstStyle/>
            <a:p>
              <a:endParaRPr lang="en-US"/>
            </a:p>
          </p:txBody>
        </p:sp>
        <p:sp>
          <p:nvSpPr>
            <p:cNvPr id="44169" name="Line 37"/>
            <p:cNvSpPr>
              <a:spLocks noChangeShapeType="1"/>
            </p:cNvSpPr>
            <p:nvPr/>
          </p:nvSpPr>
          <p:spPr bwMode="auto">
            <a:xfrm>
              <a:off x="4266" y="1960"/>
              <a:ext cx="12" cy="1"/>
            </a:xfrm>
            <a:prstGeom prst="line">
              <a:avLst/>
            </a:prstGeom>
            <a:noFill/>
            <a:ln w="0">
              <a:solidFill>
                <a:srgbClr val="000000"/>
              </a:solidFill>
              <a:round/>
              <a:headEnd/>
              <a:tailEnd/>
            </a:ln>
          </p:spPr>
          <p:txBody>
            <a:bodyPr/>
            <a:lstStyle/>
            <a:p>
              <a:endParaRPr lang="en-US"/>
            </a:p>
          </p:txBody>
        </p:sp>
        <p:sp>
          <p:nvSpPr>
            <p:cNvPr id="44170" name="Line 38"/>
            <p:cNvSpPr>
              <a:spLocks noChangeShapeType="1"/>
            </p:cNvSpPr>
            <p:nvPr/>
          </p:nvSpPr>
          <p:spPr bwMode="auto">
            <a:xfrm>
              <a:off x="4266" y="1858"/>
              <a:ext cx="12" cy="1"/>
            </a:xfrm>
            <a:prstGeom prst="line">
              <a:avLst/>
            </a:prstGeom>
            <a:noFill/>
            <a:ln w="0">
              <a:solidFill>
                <a:srgbClr val="000000"/>
              </a:solidFill>
              <a:round/>
              <a:headEnd/>
              <a:tailEnd/>
            </a:ln>
          </p:spPr>
          <p:txBody>
            <a:bodyPr/>
            <a:lstStyle/>
            <a:p>
              <a:endParaRPr lang="en-US"/>
            </a:p>
          </p:txBody>
        </p:sp>
        <p:sp>
          <p:nvSpPr>
            <p:cNvPr id="44171" name="Line 39"/>
            <p:cNvSpPr>
              <a:spLocks noChangeShapeType="1"/>
            </p:cNvSpPr>
            <p:nvPr/>
          </p:nvSpPr>
          <p:spPr bwMode="auto">
            <a:xfrm>
              <a:off x="4266" y="1760"/>
              <a:ext cx="12" cy="1"/>
            </a:xfrm>
            <a:prstGeom prst="line">
              <a:avLst/>
            </a:prstGeom>
            <a:noFill/>
            <a:ln w="0">
              <a:solidFill>
                <a:srgbClr val="000000"/>
              </a:solidFill>
              <a:round/>
              <a:headEnd/>
              <a:tailEnd/>
            </a:ln>
          </p:spPr>
          <p:txBody>
            <a:bodyPr/>
            <a:lstStyle/>
            <a:p>
              <a:endParaRPr lang="en-US"/>
            </a:p>
          </p:txBody>
        </p:sp>
        <p:sp>
          <p:nvSpPr>
            <p:cNvPr id="44172" name="Line 40"/>
            <p:cNvSpPr>
              <a:spLocks noChangeShapeType="1"/>
            </p:cNvSpPr>
            <p:nvPr/>
          </p:nvSpPr>
          <p:spPr bwMode="auto">
            <a:xfrm>
              <a:off x="4266" y="1659"/>
              <a:ext cx="12" cy="1"/>
            </a:xfrm>
            <a:prstGeom prst="line">
              <a:avLst/>
            </a:prstGeom>
            <a:noFill/>
            <a:ln w="0">
              <a:solidFill>
                <a:srgbClr val="000000"/>
              </a:solidFill>
              <a:round/>
              <a:headEnd/>
              <a:tailEnd/>
            </a:ln>
          </p:spPr>
          <p:txBody>
            <a:bodyPr/>
            <a:lstStyle/>
            <a:p>
              <a:endParaRPr lang="en-US"/>
            </a:p>
          </p:txBody>
        </p:sp>
        <p:sp>
          <p:nvSpPr>
            <p:cNvPr id="44173" name="Line 41"/>
            <p:cNvSpPr>
              <a:spLocks noChangeShapeType="1"/>
            </p:cNvSpPr>
            <p:nvPr/>
          </p:nvSpPr>
          <p:spPr bwMode="auto">
            <a:xfrm>
              <a:off x="4266" y="1557"/>
              <a:ext cx="12" cy="1"/>
            </a:xfrm>
            <a:prstGeom prst="line">
              <a:avLst/>
            </a:prstGeom>
            <a:noFill/>
            <a:ln w="0">
              <a:solidFill>
                <a:srgbClr val="000000"/>
              </a:solidFill>
              <a:round/>
              <a:headEnd/>
              <a:tailEnd/>
            </a:ln>
          </p:spPr>
          <p:txBody>
            <a:bodyPr/>
            <a:lstStyle/>
            <a:p>
              <a:endParaRPr lang="en-US"/>
            </a:p>
          </p:txBody>
        </p:sp>
        <p:sp>
          <p:nvSpPr>
            <p:cNvPr id="44174" name="Line 42"/>
            <p:cNvSpPr>
              <a:spLocks noChangeShapeType="1"/>
            </p:cNvSpPr>
            <p:nvPr/>
          </p:nvSpPr>
          <p:spPr bwMode="auto">
            <a:xfrm>
              <a:off x="4266" y="1456"/>
              <a:ext cx="12" cy="1"/>
            </a:xfrm>
            <a:prstGeom prst="line">
              <a:avLst/>
            </a:prstGeom>
            <a:noFill/>
            <a:ln w="0">
              <a:solidFill>
                <a:srgbClr val="000000"/>
              </a:solidFill>
              <a:round/>
              <a:headEnd/>
              <a:tailEnd/>
            </a:ln>
          </p:spPr>
          <p:txBody>
            <a:bodyPr/>
            <a:lstStyle/>
            <a:p>
              <a:endParaRPr lang="en-US"/>
            </a:p>
          </p:txBody>
        </p:sp>
        <p:sp>
          <p:nvSpPr>
            <p:cNvPr id="44175" name="Line 43"/>
            <p:cNvSpPr>
              <a:spLocks noChangeShapeType="1"/>
            </p:cNvSpPr>
            <p:nvPr/>
          </p:nvSpPr>
          <p:spPr bwMode="auto">
            <a:xfrm>
              <a:off x="4266" y="1354"/>
              <a:ext cx="12" cy="1"/>
            </a:xfrm>
            <a:prstGeom prst="line">
              <a:avLst/>
            </a:prstGeom>
            <a:noFill/>
            <a:ln w="0">
              <a:solidFill>
                <a:srgbClr val="000000"/>
              </a:solidFill>
              <a:round/>
              <a:headEnd/>
              <a:tailEnd/>
            </a:ln>
          </p:spPr>
          <p:txBody>
            <a:bodyPr/>
            <a:lstStyle/>
            <a:p>
              <a:endParaRPr lang="en-US"/>
            </a:p>
          </p:txBody>
        </p:sp>
        <p:sp>
          <p:nvSpPr>
            <p:cNvPr id="44176" name="Line 44"/>
            <p:cNvSpPr>
              <a:spLocks noChangeShapeType="1"/>
            </p:cNvSpPr>
            <p:nvPr/>
          </p:nvSpPr>
          <p:spPr bwMode="auto">
            <a:xfrm>
              <a:off x="4278" y="2366"/>
              <a:ext cx="1201" cy="1"/>
            </a:xfrm>
            <a:prstGeom prst="line">
              <a:avLst/>
            </a:prstGeom>
            <a:noFill/>
            <a:ln w="0">
              <a:solidFill>
                <a:srgbClr val="000000"/>
              </a:solidFill>
              <a:round/>
              <a:headEnd/>
              <a:tailEnd/>
            </a:ln>
          </p:spPr>
          <p:txBody>
            <a:bodyPr/>
            <a:lstStyle/>
            <a:p>
              <a:endParaRPr lang="en-US"/>
            </a:p>
          </p:txBody>
        </p:sp>
        <p:sp>
          <p:nvSpPr>
            <p:cNvPr id="44177" name="Line 45"/>
            <p:cNvSpPr>
              <a:spLocks noChangeShapeType="1"/>
            </p:cNvSpPr>
            <p:nvPr/>
          </p:nvSpPr>
          <p:spPr bwMode="auto">
            <a:xfrm flipV="1">
              <a:off x="4278" y="2366"/>
              <a:ext cx="1" cy="13"/>
            </a:xfrm>
            <a:prstGeom prst="line">
              <a:avLst/>
            </a:prstGeom>
            <a:noFill/>
            <a:ln w="0">
              <a:solidFill>
                <a:srgbClr val="000000"/>
              </a:solidFill>
              <a:round/>
              <a:headEnd/>
              <a:tailEnd/>
            </a:ln>
          </p:spPr>
          <p:txBody>
            <a:bodyPr/>
            <a:lstStyle/>
            <a:p>
              <a:endParaRPr lang="en-US"/>
            </a:p>
          </p:txBody>
        </p:sp>
        <p:sp>
          <p:nvSpPr>
            <p:cNvPr id="44178" name="Line 46"/>
            <p:cNvSpPr>
              <a:spLocks noChangeShapeType="1"/>
            </p:cNvSpPr>
            <p:nvPr/>
          </p:nvSpPr>
          <p:spPr bwMode="auto">
            <a:xfrm flipV="1">
              <a:off x="4399" y="2366"/>
              <a:ext cx="1" cy="13"/>
            </a:xfrm>
            <a:prstGeom prst="line">
              <a:avLst/>
            </a:prstGeom>
            <a:noFill/>
            <a:ln w="0">
              <a:solidFill>
                <a:srgbClr val="000000"/>
              </a:solidFill>
              <a:round/>
              <a:headEnd/>
              <a:tailEnd/>
            </a:ln>
          </p:spPr>
          <p:txBody>
            <a:bodyPr/>
            <a:lstStyle/>
            <a:p>
              <a:endParaRPr lang="en-US"/>
            </a:p>
          </p:txBody>
        </p:sp>
        <p:sp>
          <p:nvSpPr>
            <p:cNvPr id="44179" name="Line 47"/>
            <p:cNvSpPr>
              <a:spLocks noChangeShapeType="1"/>
            </p:cNvSpPr>
            <p:nvPr/>
          </p:nvSpPr>
          <p:spPr bwMode="auto">
            <a:xfrm flipV="1">
              <a:off x="4516" y="2366"/>
              <a:ext cx="1" cy="13"/>
            </a:xfrm>
            <a:prstGeom prst="line">
              <a:avLst/>
            </a:prstGeom>
            <a:noFill/>
            <a:ln w="0">
              <a:solidFill>
                <a:srgbClr val="000000"/>
              </a:solidFill>
              <a:round/>
              <a:headEnd/>
              <a:tailEnd/>
            </a:ln>
          </p:spPr>
          <p:txBody>
            <a:bodyPr/>
            <a:lstStyle/>
            <a:p>
              <a:endParaRPr lang="en-US"/>
            </a:p>
          </p:txBody>
        </p:sp>
        <p:sp>
          <p:nvSpPr>
            <p:cNvPr id="44180" name="Line 48"/>
            <p:cNvSpPr>
              <a:spLocks noChangeShapeType="1"/>
            </p:cNvSpPr>
            <p:nvPr/>
          </p:nvSpPr>
          <p:spPr bwMode="auto">
            <a:xfrm flipV="1">
              <a:off x="4638" y="2366"/>
              <a:ext cx="1" cy="13"/>
            </a:xfrm>
            <a:prstGeom prst="line">
              <a:avLst/>
            </a:prstGeom>
            <a:noFill/>
            <a:ln w="0">
              <a:solidFill>
                <a:srgbClr val="000000"/>
              </a:solidFill>
              <a:round/>
              <a:headEnd/>
              <a:tailEnd/>
            </a:ln>
          </p:spPr>
          <p:txBody>
            <a:bodyPr/>
            <a:lstStyle/>
            <a:p>
              <a:endParaRPr lang="en-US"/>
            </a:p>
          </p:txBody>
        </p:sp>
        <p:sp>
          <p:nvSpPr>
            <p:cNvPr id="44181" name="Line 49"/>
            <p:cNvSpPr>
              <a:spLocks noChangeShapeType="1"/>
            </p:cNvSpPr>
            <p:nvPr/>
          </p:nvSpPr>
          <p:spPr bwMode="auto">
            <a:xfrm flipV="1">
              <a:off x="4759" y="2366"/>
              <a:ext cx="1" cy="13"/>
            </a:xfrm>
            <a:prstGeom prst="line">
              <a:avLst/>
            </a:prstGeom>
            <a:noFill/>
            <a:ln w="0">
              <a:solidFill>
                <a:srgbClr val="000000"/>
              </a:solidFill>
              <a:round/>
              <a:headEnd/>
              <a:tailEnd/>
            </a:ln>
          </p:spPr>
          <p:txBody>
            <a:bodyPr/>
            <a:lstStyle/>
            <a:p>
              <a:endParaRPr lang="en-US"/>
            </a:p>
          </p:txBody>
        </p:sp>
        <p:sp>
          <p:nvSpPr>
            <p:cNvPr id="44182" name="Line 50"/>
            <p:cNvSpPr>
              <a:spLocks noChangeShapeType="1"/>
            </p:cNvSpPr>
            <p:nvPr/>
          </p:nvSpPr>
          <p:spPr bwMode="auto">
            <a:xfrm flipV="1">
              <a:off x="4880" y="2366"/>
              <a:ext cx="1" cy="13"/>
            </a:xfrm>
            <a:prstGeom prst="line">
              <a:avLst/>
            </a:prstGeom>
            <a:noFill/>
            <a:ln w="0">
              <a:solidFill>
                <a:srgbClr val="000000"/>
              </a:solidFill>
              <a:round/>
              <a:headEnd/>
              <a:tailEnd/>
            </a:ln>
          </p:spPr>
          <p:txBody>
            <a:bodyPr/>
            <a:lstStyle/>
            <a:p>
              <a:endParaRPr lang="en-US"/>
            </a:p>
          </p:txBody>
        </p:sp>
        <p:sp>
          <p:nvSpPr>
            <p:cNvPr id="44183" name="Line 51"/>
            <p:cNvSpPr>
              <a:spLocks noChangeShapeType="1"/>
            </p:cNvSpPr>
            <p:nvPr/>
          </p:nvSpPr>
          <p:spPr bwMode="auto">
            <a:xfrm flipV="1">
              <a:off x="4998" y="2366"/>
              <a:ext cx="1" cy="13"/>
            </a:xfrm>
            <a:prstGeom prst="line">
              <a:avLst/>
            </a:prstGeom>
            <a:noFill/>
            <a:ln w="0">
              <a:solidFill>
                <a:srgbClr val="000000"/>
              </a:solidFill>
              <a:round/>
              <a:headEnd/>
              <a:tailEnd/>
            </a:ln>
          </p:spPr>
          <p:txBody>
            <a:bodyPr/>
            <a:lstStyle/>
            <a:p>
              <a:endParaRPr lang="en-US"/>
            </a:p>
          </p:txBody>
        </p:sp>
        <p:sp>
          <p:nvSpPr>
            <p:cNvPr id="44184" name="Line 52"/>
            <p:cNvSpPr>
              <a:spLocks noChangeShapeType="1"/>
            </p:cNvSpPr>
            <p:nvPr/>
          </p:nvSpPr>
          <p:spPr bwMode="auto">
            <a:xfrm flipV="1">
              <a:off x="5119" y="2366"/>
              <a:ext cx="1" cy="13"/>
            </a:xfrm>
            <a:prstGeom prst="line">
              <a:avLst/>
            </a:prstGeom>
            <a:noFill/>
            <a:ln w="0">
              <a:solidFill>
                <a:srgbClr val="000000"/>
              </a:solidFill>
              <a:round/>
              <a:headEnd/>
              <a:tailEnd/>
            </a:ln>
          </p:spPr>
          <p:txBody>
            <a:bodyPr/>
            <a:lstStyle/>
            <a:p>
              <a:endParaRPr lang="en-US"/>
            </a:p>
          </p:txBody>
        </p:sp>
        <p:sp>
          <p:nvSpPr>
            <p:cNvPr id="44185" name="Line 53"/>
            <p:cNvSpPr>
              <a:spLocks noChangeShapeType="1"/>
            </p:cNvSpPr>
            <p:nvPr/>
          </p:nvSpPr>
          <p:spPr bwMode="auto">
            <a:xfrm flipV="1">
              <a:off x="5240" y="2366"/>
              <a:ext cx="1" cy="13"/>
            </a:xfrm>
            <a:prstGeom prst="line">
              <a:avLst/>
            </a:prstGeom>
            <a:noFill/>
            <a:ln w="0">
              <a:solidFill>
                <a:srgbClr val="000000"/>
              </a:solidFill>
              <a:round/>
              <a:headEnd/>
              <a:tailEnd/>
            </a:ln>
          </p:spPr>
          <p:txBody>
            <a:bodyPr/>
            <a:lstStyle/>
            <a:p>
              <a:endParaRPr lang="en-US"/>
            </a:p>
          </p:txBody>
        </p:sp>
        <p:sp>
          <p:nvSpPr>
            <p:cNvPr id="44186" name="Line 54"/>
            <p:cNvSpPr>
              <a:spLocks noChangeShapeType="1"/>
            </p:cNvSpPr>
            <p:nvPr/>
          </p:nvSpPr>
          <p:spPr bwMode="auto">
            <a:xfrm flipV="1">
              <a:off x="5358" y="2366"/>
              <a:ext cx="1" cy="13"/>
            </a:xfrm>
            <a:prstGeom prst="line">
              <a:avLst/>
            </a:prstGeom>
            <a:noFill/>
            <a:ln w="0">
              <a:solidFill>
                <a:srgbClr val="000000"/>
              </a:solidFill>
              <a:round/>
              <a:headEnd/>
              <a:tailEnd/>
            </a:ln>
          </p:spPr>
          <p:txBody>
            <a:bodyPr/>
            <a:lstStyle/>
            <a:p>
              <a:endParaRPr lang="en-US"/>
            </a:p>
          </p:txBody>
        </p:sp>
        <p:sp>
          <p:nvSpPr>
            <p:cNvPr id="44187" name="Line 55"/>
            <p:cNvSpPr>
              <a:spLocks noChangeShapeType="1"/>
            </p:cNvSpPr>
            <p:nvPr/>
          </p:nvSpPr>
          <p:spPr bwMode="auto">
            <a:xfrm flipV="1">
              <a:off x="5479" y="2366"/>
              <a:ext cx="1" cy="13"/>
            </a:xfrm>
            <a:prstGeom prst="line">
              <a:avLst/>
            </a:prstGeom>
            <a:noFill/>
            <a:ln w="0">
              <a:solidFill>
                <a:srgbClr val="000000"/>
              </a:solidFill>
              <a:round/>
              <a:headEnd/>
              <a:tailEnd/>
            </a:ln>
          </p:spPr>
          <p:txBody>
            <a:bodyPr/>
            <a:lstStyle/>
            <a:p>
              <a:endParaRPr lang="en-US"/>
            </a:p>
          </p:txBody>
        </p:sp>
        <p:sp>
          <p:nvSpPr>
            <p:cNvPr id="44188" name="Freeform 56"/>
            <p:cNvSpPr>
              <a:spLocks/>
            </p:cNvSpPr>
            <p:nvPr/>
          </p:nvSpPr>
          <p:spPr bwMode="auto">
            <a:xfrm>
              <a:off x="4609" y="1930"/>
              <a:ext cx="57" cy="59"/>
            </a:xfrm>
            <a:custGeom>
              <a:avLst/>
              <a:gdLst>
                <a:gd name="T0" fmla="*/ 29 w 57"/>
                <a:gd name="T1" fmla="*/ 0 h 59"/>
                <a:gd name="T2" fmla="*/ 57 w 57"/>
                <a:gd name="T3" fmla="*/ 30 h 59"/>
                <a:gd name="T4" fmla="*/ 29 w 57"/>
                <a:gd name="T5" fmla="*/ 59 h 59"/>
                <a:gd name="T6" fmla="*/ 0 w 57"/>
                <a:gd name="T7" fmla="*/ 30 h 59"/>
                <a:gd name="T8" fmla="*/ 2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30"/>
                  </a:lnTo>
                  <a:lnTo>
                    <a:pt x="29" y="59"/>
                  </a:lnTo>
                  <a:lnTo>
                    <a:pt x="0" y="30"/>
                  </a:lnTo>
                  <a:lnTo>
                    <a:pt x="29" y="0"/>
                  </a:lnTo>
                  <a:close/>
                </a:path>
              </a:pathLst>
            </a:custGeom>
            <a:solidFill>
              <a:srgbClr val="00FFFF"/>
            </a:solidFill>
            <a:ln w="6350">
              <a:solidFill>
                <a:srgbClr val="000080"/>
              </a:solidFill>
              <a:round/>
              <a:headEnd/>
              <a:tailEnd/>
            </a:ln>
          </p:spPr>
          <p:txBody>
            <a:bodyPr/>
            <a:lstStyle/>
            <a:p>
              <a:endParaRPr lang="en-US"/>
            </a:p>
          </p:txBody>
        </p:sp>
        <p:sp>
          <p:nvSpPr>
            <p:cNvPr id="44189" name="Freeform 57"/>
            <p:cNvSpPr>
              <a:spLocks/>
            </p:cNvSpPr>
            <p:nvPr/>
          </p:nvSpPr>
          <p:spPr bwMode="auto">
            <a:xfrm>
              <a:off x="4609" y="1731"/>
              <a:ext cx="57" cy="59"/>
            </a:xfrm>
            <a:custGeom>
              <a:avLst/>
              <a:gdLst>
                <a:gd name="T0" fmla="*/ 29 w 57"/>
                <a:gd name="T1" fmla="*/ 0 h 59"/>
                <a:gd name="T2" fmla="*/ 57 w 57"/>
                <a:gd name="T3" fmla="*/ 29 h 59"/>
                <a:gd name="T4" fmla="*/ 29 w 57"/>
                <a:gd name="T5" fmla="*/ 59 h 59"/>
                <a:gd name="T6" fmla="*/ 0 w 57"/>
                <a:gd name="T7" fmla="*/ 29 h 59"/>
                <a:gd name="T8" fmla="*/ 2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29"/>
                  </a:lnTo>
                  <a:lnTo>
                    <a:pt x="29" y="59"/>
                  </a:lnTo>
                  <a:lnTo>
                    <a:pt x="0" y="29"/>
                  </a:lnTo>
                  <a:lnTo>
                    <a:pt x="29" y="0"/>
                  </a:lnTo>
                  <a:close/>
                </a:path>
              </a:pathLst>
            </a:custGeom>
            <a:solidFill>
              <a:srgbClr val="00FFFF"/>
            </a:solidFill>
            <a:ln w="6350">
              <a:solidFill>
                <a:srgbClr val="000080"/>
              </a:solidFill>
              <a:round/>
              <a:headEnd/>
              <a:tailEnd/>
            </a:ln>
          </p:spPr>
          <p:txBody>
            <a:bodyPr/>
            <a:lstStyle/>
            <a:p>
              <a:endParaRPr lang="en-US"/>
            </a:p>
          </p:txBody>
        </p:sp>
        <p:sp>
          <p:nvSpPr>
            <p:cNvPr id="44190" name="Freeform 58"/>
            <p:cNvSpPr>
              <a:spLocks/>
            </p:cNvSpPr>
            <p:nvPr/>
          </p:nvSpPr>
          <p:spPr bwMode="auto">
            <a:xfrm>
              <a:off x="5091" y="2032"/>
              <a:ext cx="56" cy="59"/>
            </a:xfrm>
            <a:custGeom>
              <a:avLst/>
              <a:gdLst>
                <a:gd name="T0" fmla="*/ 28 w 56"/>
                <a:gd name="T1" fmla="*/ 0 h 59"/>
                <a:gd name="T2" fmla="*/ 56 w 56"/>
                <a:gd name="T3" fmla="*/ 29 h 59"/>
                <a:gd name="T4" fmla="*/ 28 w 56"/>
                <a:gd name="T5" fmla="*/ 59 h 59"/>
                <a:gd name="T6" fmla="*/ 0 w 56"/>
                <a:gd name="T7" fmla="*/ 29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29"/>
                  </a:lnTo>
                  <a:lnTo>
                    <a:pt x="28" y="59"/>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44191" name="Freeform 59"/>
            <p:cNvSpPr>
              <a:spLocks/>
            </p:cNvSpPr>
            <p:nvPr/>
          </p:nvSpPr>
          <p:spPr bwMode="auto">
            <a:xfrm>
              <a:off x="4731" y="1629"/>
              <a:ext cx="56" cy="59"/>
            </a:xfrm>
            <a:custGeom>
              <a:avLst/>
              <a:gdLst>
                <a:gd name="T0" fmla="*/ 28 w 56"/>
                <a:gd name="T1" fmla="*/ 0 h 59"/>
                <a:gd name="T2" fmla="*/ 56 w 56"/>
                <a:gd name="T3" fmla="*/ 30 h 59"/>
                <a:gd name="T4" fmla="*/ 28 w 56"/>
                <a:gd name="T5" fmla="*/ 59 h 59"/>
                <a:gd name="T6" fmla="*/ 0 w 56"/>
                <a:gd name="T7" fmla="*/ 30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30"/>
                  </a:lnTo>
                  <a:lnTo>
                    <a:pt x="28" y="59"/>
                  </a:lnTo>
                  <a:lnTo>
                    <a:pt x="0" y="30"/>
                  </a:lnTo>
                  <a:lnTo>
                    <a:pt x="28" y="0"/>
                  </a:lnTo>
                  <a:close/>
                </a:path>
              </a:pathLst>
            </a:custGeom>
            <a:solidFill>
              <a:srgbClr val="00FFFF"/>
            </a:solidFill>
            <a:ln w="6350">
              <a:solidFill>
                <a:srgbClr val="000080"/>
              </a:solidFill>
              <a:round/>
              <a:headEnd/>
              <a:tailEnd/>
            </a:ln>
          </p:spPr>
          <p:txBody>
            <a:bodyPr/>
            <a:lstStyle/>
            <a:p>
              <a:endParaRPr lang="en-US"/>
            </a:p>
          </p:txBody>
        </p:sp>
        <p:sp>
          <p:nvSpPr>
            <p:cNvPr id="44192" name="Freeform 60"/>
            <p:cNvSpPr>
              <a:spLocks/>
            </p:cNvSpPr>
            <p:nvPr/>
          </p:nvSpPr>
          <p:spPr bwMode="auto">
            <a:xfrm>
              <a:off x="4609" y="1528"/>
              <a:ext cx="57" cy="59"/>
            </a:xfrm>
            <a:custGeom>
              <a:avLst/>
              <a:gdLst>
                <a:gd name="T0" fmla="*/ 29 w 57"/>
                <a:gd name="T1" fmla="*/ 0 h 59"/>
                <a:gd name="T2" fmla="*/ 57 w 57"/>
                <a:gd name="T3" fmla="*/ 29 h 59"/>
                <a:gd name="T4" fmla="*/ 29 w 57"/>
                <a:gd name="T5" fmla="*/ 59 h 59"/>
                <a:gd name="T6" fmla="*/ 0 w 57"/>
                <a:gd name="T7" fmla="*/ 29 h 59"/>
                <a:gd name="T8" fmla="*/ 2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29"/>
                  </a:lnTo>
                  <a:lnTo>
                    <a:pt x="29" y="59"/>
                  </a:lnTo>
                  <a:lnTo>
                    <a:pt x="0" y="29"/>
                  </a:lnTo>
                  <a:lnTo>
                    <a:pt x="29" y="0"/>
                  </a:lnTo>
                  <a:close/>
                </a:path>
              </a:pathLst>
            </a:custGeom>
            <a:solidFill>
              <a:srgbClr val="00FFFF"/>
            </a:solidFill>
            <a:ln w="6350">
              <a:solidFill>
                <a:srgbClr val="000080"/>
              </a:solidFill>
              <a:round/>
              <a:headEnd/>
              <a:tailEnd/>
            </a:ln>
          </p:spPr>
          <p:txBody>
            <a:bodyPr/>
            <a:lstStyle/>
            <a:p>
              <a:endParaRPr lang="en-US"/>
            </a:p>
          </p:txBody>
        </p:sp>
        <p:sp>
          <p:nvSpPr>
            <p:cNvPr id="44193" name="Freeform 61"/>
            <p:cNvSpPr>
              <a:spLocks/>
            </p:cNvSpPr>
            <p:nvPr/>
          </p:nvSpPr>
          <p:spPr bwMode="auto">
            <a:xfrm>
              <a:off x="5212" y="1832"/>
              <a:ext cx="57" cy="60"/>
            </a:xfrm>
            <a:custGeom>
              <a:avLst/>
              <a:gdLst>
                <a:gd name="T0" fmla="*/ 28 w 57"/>
                <a:gd name="T1" fmla="*/ 0 h 60"/>
                <a:gd name="T2" fmla="*/ 57 w 57"/>
                <a:gd name="T3" fmla="*/ 30 h 60"/>
                <a:gd name="T4" fmla="*/ 28 w 57"/>
                <a:gd name="T5" fmla="*/ 60 h 60"/>
                <a:gd name="T6" fmla="*/ 0 w 57"/>
                <a:gd name="T7" fmla="*/ 30 h 60"/>
                <a:gd name="T8" fmla="*/ 28 w 57"/>
                <a:gd name="T9" fmla="*/ 0 h 60"/>
                <a:gd name="T10" fmla="*/ 0 60000 65536"/>
                <a:gd name="T11" fmla="*/ 0 60000 65536"/>
                <a:gd name="T12" fmla="*/ 0 60000 65536"/>
                <a:gd name="T13" fmla="*/ 0 60000 65536"/>
                <a:gd name="T14" fmla="*/ 0 60000 65536"/>
                <a:gd name="T15" fmla="*/ 0 w 57"/>
                <a:gd name="T16" fmla="*/ 0 h 60"/>
                <a:gd name="T17" fmla="*/ 57 w 57"/>
                <a:gd name="T18" fmla="*/ 60 h 60"/>
              </a:gdLst>
              <a:ahLst/>
              <a:cxnLst>
                <a:cxn ang="T10">
                  <a:pos x="T0" y="T1"/>
                </a:cxn>
                <a:cxn ang="T11">
                  <a:pos x="T2" y="T3"/>
                </a:cxn>
                <a:cxn ang="T12">
                  <a:pos x="T4" y="T5"/>
                </a:cxn>
                <a:cxn ang="T13">
                  <a:pos x="T6" y="T7"/>
                </a:cxn>
                <a:cxn ang="T14">
                  <a:pos x="T8" y="T9"/>
                </a:cxn>
              </a:cxnLst>
              <a:rect l="T15" t="T16" r="T17" b="T18"/>
              <a:pathLst>
                <a:path w="57" h="60">
                  <a:moveTo>
                    <a:pt x="28" y="0"/>
                  </a:moveTo>
                  <a:lnTo>
                    <a:pt x="57" y="30"/>
                  </a:lnTo>
                  <a:lnTo>
                    <a:pt x="28" y="60"/>
                  </a:lnTo>
                  <a:lnTo>
                    <a:pt x="0" y="30"/>
                  </a:lnTo>
                  <a:lnTo>
                    <a:pt x="28" y="0"/>
                  </a:lnTo>
                  <a:close/>
                </a:path>
              </a:pathLst>
            </a:custGeom>
            <a:solidFill>
              <a:srgbClr val="000080"/>
            </a:solidFill>
            <a:ln w="6350">
              <a:solidFill>
                <a:srgbClr val="000080"/>
              </a:solidFill>
              <a:round/>
              <a:headEnd/>
              <a:tailEnd/>
            </a:ln>
          </p:spPr>
          <p:txBody>
            <a:bodyPr/>
            <a:lstStyle/>
            <a:p>
              <a:endParaRPr lang="en-US"/>
            </a:p>
          </p:txBody>
        </p:sp>
        <p:sp>
          <p:nvSpPr>
            <p:cNvPr id="44194" name="Freeform 62"/>
            <p:cNvSpPr>
              <a:spLocks/>
            </p:cNvSpPr>
            <p:nvPr/>
          </p:nvSpPr>
          <p:spPr bwMode="auto">
            <a:xfrm>
              <a:off x="4731" y="1832"/>
              <a:ext cx="56" cy="60"/>
            </a:xfrm>
            <a:custGeom>
              <a:avLst/>
              <a:gdLst>
                <a:gd name="T0" fmla="*/ 28 w 56"/>
                <a:gd name="T1" fmla="*/ 0 h 60"/>
                <a:gd name="T2" fmla="*/ 56 w 56"/>
                <a:gd name="T3" fmla="*/ 30 h 60"/>
                <a:gd name="T4" fmla="*/ 28 w 56"/>
                <a:gd name="T5" fmla="*/ 60 h 60"/>
                <a:gd name="T6" fmla="*/ 0 w 56"/>
                <a:gd name="T7" fmla="*/ 30 h 60"/>
                <a:gd name="T8" fmla="*/ 28 w 56"/>
                <a:gd name="T9" fmla="*/ 0 h 60"/>
                <a:gd name="T10" fmla="*/ 0 60000 65536"/>
                <a:gd name="T11" fmla="*/ 0 60000 65536"/>
                <a:gd name="T12" fmla="*/ 0 60000 65536"/>
                <a:gd name="T13" fmla="*/ 0 60000 65536"/>
                <a:gd name="T14" fmla="*/ 0 60000 65536"/>
                <a:gd name="T15" fmla="*/ 0 w 56"/>
                <a:gd name="T16" fmla="*/ 0 h 60"/>
                <a:gd name="T17" fmla="*/ 56 w 56"/>
                <a:gd name="T18" fmla="*/ 60 h 60"/>
              </a:gdLst>
              <a:ahLst/>
              <a:cxnLst>
                <a:cxn ang="T10">
                  <a:pos x="T0" y="T1"/>
                </a:cxn>
                <a:cxn ang="T11">
                  <a:pos x="T2" y="T3"/>
                </a:cxn>
                <a:cxn ang="T12">
                  <a:pos x="T4" y="T5"/>
                </a:cxn>
                <a:cxn ang="T13">
                  <a:pos x="T6" y="T7"/>
                </a:cxn>
                <a:cxn ang="T14">
                  <a:pos x="T8" y="T9"/>
                </a:cxn>
              </a:cxnLst>
              <a:rect l="T15" t="T16" r="T17" b="T18"/>
              <a:pathLst>
                <a:path w="56" h="60">
                  <a:moveTo>
                    <a:pt x="28" y="0"/>
                  </a:moveTo>
                  <a:lnTo>
                    <a:pt x="56" y="30"/>
                  </a:lnTo>
                  <a:lnTo>
                    <a:pt x="28" y="60"/>
                  </a:lnTo>
                  <a:lnTo>
                    <a:pt x="0" y="30"/>
                  </a:lnTo>
                  <a:lnTo>
                    <a:pt x="28" y="0"/>
                  </a:lnTo>
                  <a:close/>
                </a:path>
              </a:pathLst>
            </a:custGeom>
            <a:solidFill>
              <a:srgbClr val="00FFFF"/>
            </a:solidFill>
            <a:ln w="6350">
              <a:solidFill>
                <a:srgbClr val="000080"/>
              </a:solidFill>
              <a:round/>
              <a:headEnd/>
              <a:tailEnd/>
            </a:ln>
          </p:spPr>
          <p:txBody>
            <a:bodyPr/>
            <a:lstStyle/>
            <a:p>
              <a:endParaRPr lang="en-US"/>
            </a:p>
          </p:txBody>
        </p:sp>
        <p:sp>
          <p:nvSpPr>
            <p:cNvPr id="44195" name="Freeform 63"/>
            <p:cNvSpPr>
              <a:spLocks/>
            </p:cNvSpPr>
            <p:nvPr/>
          </p:nvSpPr>
          <p:spPr bwMode="auto">
            <a:xfrm>
              <a:off x="4852" y="2235"/>
              <a:ext cx="57" cy="59"/>
            </a:xfrm>
            <a:custGeom>
              <a:avLst/>
              <a:gdLst>
                <a:gd name="T0" fmla="*/ 28 w 57"/>
                <a:gd name="T1" fmla="*/ 0 h 59"/>
                <a:gd name="T2" fmla="*/ 57 w 57"/>
                <a:gd name="T3" fmla="*/ 29 h 59"/>
                <a:gd name="T4" fmla="*/ 28 w 57"/>
                <a:gd name="T5" fmla="*/ 59 h 59"/>
                <a:gd name="T6" fmla="*/ 0 w 57"/>
                <a:gd name="T7" fmla="*/ 29 h 59"/>
                <a:gd name="T8" fmla="*/ 28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8" y="0"/>
                  </a:moveTo>
                  <a:lnTo>
                    <a:pt x="57" y="29"/>
                  </a:lnTo>
                  <a:lnTo>
                    <a:pt x="28" y="59"/>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44196" name="Freeform 64"/>
            <p:cNvSpPr>
              <a:spLocks/>
            </p:cNvSpPr>
            <p:nvPr/>
          </p:nvSpPr>
          <p:spPr bwMode="auto">
            <a:xfrm>
              <a:off x="5091" y="1930"/>
              <a:ext cx="56" cy="59"/>
            </a:xfrm>
            <a:custGeom>
              <a:avLst/>
              <a:gdLst>
                <a:gd name="T0" fmla="*/ 28 w 56"/>
                <a:gd name="T1" fmla="*/ 0 h 59"/>
                <a:gd name="T2" fmla="*/ 56 w 56"/>
                <a:gd name="T3" fmla="*/ 30 h 59"/>
                <a:gd name="T4" fmla="*/ 28 w 56"/>
                <a:gd name="T5" fmla="*/ 59 h 59"/>
                <a:gd name="T6" fmla="*/ 0 w 56"/>
                <a:gd name="T7" fmla="*/ 30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30"/>
                  </a:lnTo>
                  <a:lnTo>
                    <a:pt x="28" y="59"/>
                  </a:lnTo>
                  <a:lnTo>
                    <a:pt x="0" y="30"/>
                  </a:lnTo>
                  <a:lnTo>
                    <a:pt x="28" y="0"/>
                  </a:lnTo>
                  <a:close/>
                </a:path>
              </a:pathLst>
            </a:custGeom>
            <a:solidFill>
              <a:srgbClr val="000080"/>
            </a:solidFill>
            <a:ln w="6350">
              <a:solidFill>
                <a:srgbClr val="000080"/>
              </a:solidFill>
              <a:round/>
              <a:headEnd/>
              <a:tailEnd/>
            </a:ln>
          </p:spPr>
          <p:txBody>
            <a:bodyPr/>
            <a:lstStyle/>
            <a:p>
              <a:endParaRPr lang="en-US"/>
            </a:p>
          </p:txBody>
        </p:sp>
        <p:sp>
          <p:nvSpPr>
            <p:cNvPr id="44197" name="Freeform 65"/>
            <p:cNvSpPr>
              <a:spLocks/>
            </p:cNvSpPr>
            <p:nvPr/>
          </p:nvSpPr>
          <p:spPr bwMode="auto">
            <a:xfrm>
              <a:off x="4852" y="1832"/>
              <a:ext cx="57" cy="60"/>
            </a:xfrm>
            <a:custGeom>
              <a:avLst/>
              <a:gdLst>
                <a:gd name="T0" fmla="*/ 28 w 57"/>
                <a:gd name="T1" fmla="*/ 0 h 60"/>
                <a:gd name="T2" fmla="*/ 57 w 57"/>
                <a:gd name="T3" fmla="*/ 30 h 60"/>
                <a:gd name="T4" fmla="*/ 28 w 57"/>
                <a:gd name="T5" fmla="*/ 60 h 60"/>
                <a:gd name="T6" fmla="*/ 0 w 57"/>
                <a:gd name="T7" fmla="*/ 30 h 60"/>
                <a:gd name="T8" fmla="*/ 28 w 57"/>
                <a:gd name="T9" fmla="*/ 0 h 60"/>
                <a:gd name="T10" fmla="*/ 0 60000 65536"/>
                <a:gd name="T11" fmla="*/ 0 60000 65536"/>
                <a:gd name="T12" fmla="*/ 0 60000 65536"/>
                <a:gd name="T13" fmla="*/ 0 60000 65536"/>
                <a:gd name="T14" fmla="*/ 0 60000 65536"/>
                <a:gd name="T15" fmla="*/ 0 w 57"/>
                <a:gd name="T16" fmla="*/ 0 h 60"/>
                <a:gd name="T17" fmla="*/ 57 w 57"/>
                <a:gd name="T18" fmla="*/ 60 h 60"/>
              </a:gdLst>
              <a:ahLst/>
              <a:cxnLst>
                <a:cxn ang="T10">
                  <a:pos x="T0" y="T1"/>
                </a:cxn>
                <a:cxn ang="T11">
                  <a:pos x="T2" y="T3"/>
                </a:cxn>
                <a:cxn ang="T12">
                  <a:pos x="T4" y="T5"/>
                </a:cxn>
                <a:cxn ang="T13">
                  <a:pos x="T6" y="T7"/>
                </a:cxn>
                <a:cxn ang="T14">
                  <a:pos x="T8" y="T9"/>
                </a:cxn>
              </a:cxnLst>
              <a:rect l="T15" t="T16" r="T17" b="T18"/>
              <a:pathLst>
                <a:path w="57" h="60">
                  <a:moveTo>
                    <a:pt x="28" y="0"/>
                  </a:moveTo>
                  <a:lnTo>
                    <a:pt x="57" y="30"/>
                  </a:lnTo>
                  <a:lnTo>
                    <a:pt x="28" y="60"/>
                  </a:lnTo>
                  <a:lnTo>
                    <a:pt x="0" y="30"/>
                  </a:lnTo>
                  <a:lnTo>
                    <a:pt x="28" y="0"/>
                  </a:lnTo>
                  <a:close/>
                </a:path>
              </a:pathLst>
            </a:custGeom>
            <a:solidFill>
              <a:srgbClr val="000080"/>
            </a:solidFill>
            <a:ln w="6350">
              <a:solidFill>
                <a:srgbClr val="000080"/>
              </a:solidFill>
              <a:round/>
              <a:headEnd/>
              <a:tailEnd/>
            </a:ln>
          </p:spPr>
          <p:txBody>
            <a:bodyPr/>
            <a:lstStyle/>
            <a:p>
              <a:endParaRPr lang="en-US"/>
            </a:p>
          </p:txBody>
        </p:sp>
        <p:sp>
          <p:nvSpPr>
            <p:cNvPr id="44198" name="Oval 66"/>
            <p:cNvSpPr>
              <a:spLocks noChangeArrowheads="1"/>
            </p:cNvSpPr>
            <p:nvPr/>
          </p:nvSpPr>
          <p:spPr bwMode="auto">
            <a:xfrm>
              <a:off x="4686" y="1811"/>
              <a:ext cx="53" cy="55"/>
            </a:xfrm>
            <a:prstGeom prst="ellipse">
              <a:avLst/>
            </a:prstGeom>
            <a:solidFill>
              <a:srgbClr val="FF0000"/>
            </a:solidFill>
            <a:ln w="6350">
              <a:solidFill>
                <a:srgbClr val="FF0000"/>
              </a:solidFill>
              <a:round/>
              <a:headEnd/>
              <a:tailEnd/>
            </a:ln>
          </p:spPr>
          <p:txBody>
            <a:bodyPr/>
            <a:lstStyle/>
            <a:p>
              <a:endParaRPr lang="en-US"/>
            </a:p>
          </p:txBody>
        </p:sp>
        <p:sp>
          <p:nvSpPr>
            <p:cNvPr id="44199" name="Oval 67"/>
            <p:cNvSpPr>
              <a:spLocks noChangeArrowheads="1"/>
            </p:cNvSpPr>
            <p:nvPr/>
          </p:nvSpPr>
          <p:spPr bwMode="auto">
            <a:xfrm>
              <a:off x="5054" y="1900"/>
              <a:ext cx="53" cy="55"/>
            </a:xfrm>
            <a:prstGeom prst="ellipse">
              <a:avLst/>
            </a:prstGeom>
            <a:solidFill>
              <a:srgbClr val="FF0000"/>
            </a:solidFill>
            <a:ln w="6350">
              <a:solidFill>
                <a:srgbClr val="FF0000"/>
              </a:solidFill>
              <a:round/>
              <a:headEnd/>
              <a:tailEnd/>
            </a:ln>
          </p:spPr>
          <p:txBody>
            <a:bodyPr/>
            <a:lstStyle/>
            <a:p>
              <a:endParaRPr lang="en-US"/>
            </a:p>
          </p:txBody>
        </p:sp>
        <p:sp>
          <p:nvSpPr>
            <p:cNvPr id="44200" name="Rectangle 68"/>
            <p:cNvSpPr>
              <a:spLocks noChangeArrowheads="1"/>
            </p:cNvSpPr>
            <p:nvPr/>
          </p:nvSpPr>
          <p:spPr bwMode="auto">
            <a:xfrm>
              <a:off x="4221" y="2336"/>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0</a:t>
              </a:r>
              <a:endParaRPr lang="ko-KR" altLang="en-US">
                <a:latin typeface="Tahoma" charset="0"/>
                <a:ea typeface="굴림" charset="-127"/>
              </a:endParaRPr>
            </a:p>
          </p:txBody>
        </p:sp>
        <p:sp>
          <p:nvSpPr>
            <p:cNvPr id="44201" name="Rectangle 69"/>
            <p:cNvSpPr>
              <a:spLocks noChangeArrowheads="1"/>
            </p:cNvSpPr>
            <p:nvPr/>
          </p:nvSpPr>
          <p:spPr bwMode="auto">
            <a:xfrm>
              <a:off x="4221" y="2235"/>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1</a:t>
              </a:r>
              <a:endParaRPr lang="ko-KR" altLang="en-US">
                <a:latin typeface="Tahoma" charset="0"/>
                <a:ea typeface="굴림" charset="-127"/>
              </a:endParaRPr>
            </a:p>
          </p:txBody>
        </p:sp>
        <p:sp>
          <p:nvSpPr>
            <p:cNvPr id="44202" name="Rectangle 70"/>
            <p:cNvSpPr>
              <a:spLocks noChangeArrowheads="1"/>
            </p:cNvSpPr>
            <p:nvPr/>
          </p:nvSpPr>
          <p:spPr bwMode="auto">
            <a:xfrm>
              <a:off x="4221" y="2133"/>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2</a:t>
              </a:r>
              <a:endParaRPr lang="ko-KR" altLang="en-US">
                <a:latin typeface="Tahoma" charset="0"/>
                <a:ea typeface="굴림" charset="-127"/>
              </a:endParaRPr>
            </a:p>
          </p:txBody>
        </p:sp>
        <p:sp>
          <p:nvSpPr>
            <p:cNvPr id="44203" name="Rectangle 71"/>
            <p:cNvSpPr>
              <a:spLocks noChangeArrowheads="1"/>
            </p:cNvSpPr>
            <p:nvPr/>
          </p:nvSpPr>
          <p:spPr bwMode="auto">
            <a:xfrm>
              <a:off x="4221" y="2032"/>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3</a:t>
              </a:r>
              <a:endParaRPr lang="ko-KR" altLang="en-US">
                <a:latin typeface="Tahoma" charset="0"/>
                <a:ea typeface="굴림" charset="-127"/>
              </a:endParaRPr>
            </a:p>
          </p:txBody>
        </p:sp>
        <p:sp>
          <p:nvSpPr>
            <p:cNvPr id="44204" name="Rectangle 72"/>
            <p:cNvSpPr>
              <a:spLocks noChangeArrowheads="1"/>
            </p:cNvSpPr>
            <p:nvPr/>
          </p:nvSpPr>
          <p:spPr bwMode="auto">
            <a:xfrm>
              <a:off x="4221" y="1930"/>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4</a:t>
              </a:r>
              <a:endParaRPr lang="ko-KR" altLang="en-US">
                <a:latin typeface="Tahoma" charset="0"/>
                <a:ea typeface="굴림" charset="-127"/>
              </a:endParaRPr>
            </a:p>
          </p:txBody>
        </p:sp>
        <p:sp>
          <p:nvSpPr>
            <p:cNvPr id="44205" name="Rectangle 73"/>
            <p:cNvSpPr>
              <a:spLocks noChangeArrowheads="1"/>
            </p:cNvSpPr>
            <p:nvPr/>
          </p:nvSpPr>
          <p:spPr bwMode="auto">
            <a:xfrm>
              <a:off x="4221" y="1828"/>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5</a:t>
              </a:r>
              <a:endParaRPr lang="ko-KR" altLang="en-US">
                <a:latin typeface="Tahoma" charset="0"/>
                <a:ea typeface="굴림" charset="-127"/>
              </a:endParaRPr>
            </a:p>
          </p:txBody>
        </p:sp>
        <p:sp>
          <p:nvSpPr>
            <p:cNvPr id="44206" name="Rectangle 74"/>
            <p:cNvSpPr>
              <a:spLocks noChangeArrowheads="1"/>
            </p:cNvSpPr>
            <p:nvPr/>
          </p:nvSpPr>
          <p:spPr bwMode="auto">
            <a:xfrm>
              <a:off x="4221" y="1731"/>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6</a:t>
              </a:r>
              <a:endParaRPr lang="ko-KR" altLang="en-US">
                <a:latin typeface="Tahoma" charset="0"/>
                <a:ea typeface="굴림" charset="-127"/>
              </a:endParaRPr>
            </a:p>
          </p:txBody>
        </p:sp>
        <p:sp>
          <p:nvSpPr>
            <p:cNvPr id="44207" name="Rectangle 75"/>
            <p:cNvSpPr>
              <a:spLocks noChangeArrowheads="1"/>
            </p:cNvSpPr>
            <p:nvPr/>
          </p:nvSpPr>
          <p:spPr bwMode="auto">
            <a:xfrm>
              <a:off x="4221" y="1629"/>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7</a:t>
              </a:r>
              <a:endParaRPr lang="ko-KR" altLang="en-US">
                <a:latin typeface="Tahoma" charset="0"/>
                <a:ea typeface="굴림" charset="-127"/>
              </a:endParaRPr>
            </a:p>
          </p:txBody>
        </p:sp>
        <p:sp>
          <p:nvSpPr>
            <p:cNvPr id="44208" name="Rectangle 76"/>
            <p:cNvSpPr>
              <a:spLocks noChangeArrowheads="1"/>
            </p:cNvSpPr>
            <p:nvPr/>
          </p:nvSpPr>
          <p:spPr bwMode="auto">
            <a:xfrm>
              <a:off x="4221" y="1528"/>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8</a:t>
              </a:r>
              <a:endParaRPr lang="ko-KR" altLang="en-US">
                <a:latin typeface="Tahoma" charset="0"/>
                <a:ea typeface="굴림" charset="-127"/>
              </a:endParaRPr>
            </a:p>
          </p:txBody>
        </p:sp>
        <p:sp>
          <p:nvSpPr>
            <p:cNvPr id="44209" name="Rectangle 77"/>
            <p:cNvSpPr>
              <a:spLocks noChangeArrowheads="1"/>
            </p:cNvSpPr>
            <p:nvPr/>
          </p:nvSpPr>
          <p:spPr bwMode="auto">
            <a:xfrm>
              <a:off x="4221" y="1426"/>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9</a:t>
              </a:r>
              <a:endParaRPr lang="ko-KR" altLang="en-US">
                <a:latin typeface="Tahoma" charset="0"/>
                <a:ea typeface="굴림" charset="-127"/>
              </a:endParaRPr>
            </a:p>
          </p:txBody>
        </p:sp>
        <p:sp>
          <p:nvSpPr>
            <p:cNvPr id="44210" name="Rectangle 78"/>
            <p:cNvSpPr>
              <a:spLocks noChangeArrowheads="1"/>
            </p:cNvSpPr>
            <p:nvPr/>
          </p:nvSpPr>
          <p:spPr bwMode="auto">
            <a:xfrm>
              <a:off x="4197" y="1324"/>
              <a:ext cx="73"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10</a:t>
              </a:r>
              <a:endParaRPr lang="ko-KR" altLang="en-US">
                <a:latin typeface="Tahoma" charset="0"/>
                <a:ea typeface="굴림" charset="-127"/>
              </a:endParaRPr>
            </a:p>
          </p:txBody>
        </p:sp>
        <p:sp>
          <p:nvSpPr>
            <p:cNvPr id="44211" name="Rectangle 79"/>
            <p:cNvSpPr>
              <a:spLocks noChangeArrowheads="1"/>
            </p:cNvSpPr>
            <p:nvPr/>
          </p:nvSpPr>
          <p:spPr bwMode="auto">
            <a:xfrm>
              <a:off x="4266" y="2404"/>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0</a:t>
              </a:r>
              <a:endParaRPr lang="ko-KR" altLang="en-US">
                <a:latin typeface="Tahoma" charset="0"/>
                <a:ea typeface="굴림" charset="-127"/>
              </a:endParaRPr>
            </a:p>
          </p:txBody>
        </p:sp>
        <p:sp>
          <p:nvSpPr>
            <p:cNvPr id="44212" name="Rectangle 80"/>
            <p:cNvSpPr>
              <a:spLocks noChangeArrowheads="1"/>
            </p:cNvSpPr>
            <p:nvPr/>
          </p:nvSpPr>
          <p:spPr bwMode="auto">
            <a:xfrm>
              <a:off x="4387" y="2404"/>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1</a:t>
              </a:r>
              <a:endParaRPr lang="ko-KR" altLang="en-US">
                <a:latin typeface="Tahoma" charset="0"/>
                <a:ea typeface="굴림" charset="-127"/>
              </a:endParaRPr>
            </a:p>
          </p:txBody>
        </p:sp>
        <p:sp>
          <p:nvSpPr>
            <p:cNvPr id="44213" name="Rectangle 81"/>
            <p:cNvSpPr>
              <a:spLocks noChangeArrowheads="1"/>
            </p:cNvSpPr>
            <p:nvPr/>
          </p:nvSpPr>
          <p:spPr bwMode="auto">
            <a:xfrm>
              <a:off x="4504" y="2404"/>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2</a:t>
              </a:r>
              <a:endParaRPr lang="ko-KR" altLang="en-US">
                <a:latin typeface="Tahoma" charset="0"/>
                <a:ea typeface="굴림" charset="-127"/>
              </a:endParaRPr>
            </a:p>
          </p:txBody>
        </p:sp>
        <p:sp>
          <p:nvSpPr>
            <p:cNvPr id="44214" name="Rectangle 82"/>
            <p:cNvSpPr>
              <a:spLocks noChangeArrowheads="1"/>
            </p:cNvSpPr>
            <p:nvPr/>
          </p:nvSpPr>
          <p:spPr bwMode="auto">
            <a:xfrm>
              <a:off x="4626" y="2404"/>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3</a:t>
              </a:r>
              <a:endParaRPr lang="ko-KR" altLang="en-US">
                <a:latin typeface="Tahoma" charset="0"/>
                <a:ea typeface="굴림" charset="-127"/>
              </a:endParaRPr>
            </a:p>
          </p:txBody>
        </p:sp>
        <p:sp>
          <p:nvSpPr>
            <p:cNvPr id="44215" name="Rectangle 83"/>
            <p:cNvSpPr>
              <a:spLocks noChangeArrowheads="1"/>
            </p:cNvSpPr>
            <p:nvPr/>
          </p:nvSpPr>
          <p:spPr bwMode="auto">
            <a:xfrm>
              <a:off x="4747" y="2404"/>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4</a:t>
              </a:r>
              <a:endParaRPr lang="ko-KR" altLang="en-US">
                <a:latin typeface="Tahoma" charset="0"/>
                <a:ea typeface="굴림" charset="-127"/>
              </a:endParaRPr>
            </a:p>
          </p:txBody>
        </p:sp>
        <p:sp>
          <p:nvSpPr>
            <p:cNvPr id="44216" name="Rectangle 84"/>
            <p:cNvSpPr>
              <a:spLocks noChangeArrowheads="1"/>
            </p:cNvSpPr>
            <p:nvPr/>
          </p:nvSpPr>
          <p:spPr bwMode="auto">
            <a:xfrm>
              <a:off x="4868" y="2404"/>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5</a:t>
              </a:r>
              <a:endParaRPr lang="ko-KR" altLang="en-US">
                <a:latin typeface="Tahoma" charset="0"/>
                <a:ea typeface="굴림" charset="-127"/>
              </a:endParaRPr>
            </a:p>
          </p:txBody>
        </p:sp>
        <p:sp>
          <p:nvSpPr>
            <p:cNvPr id="44217" name="Rectangle 85"/>
            <p:cNvSpPr>
              <a:spLocks noChangeArrowheads="1"/>
            </p:cNvSpPr>
            <p:nvPr/>
          </p:nvSpPr>
          <p:spPr bwMode="auto">
            <a:xfrm>
              <a:off x="4986" y="2404"/>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6</a:t>
              </a:r>
              <a:endParaRPr lang="ko-KR" altLang="en-US">
                <a:latin typeface="Tahoma" charset="0"/>
                <a:ea typeface="굴림" charset="-127"/>
              </a:endParaRPr>
            </a:p>
          </p:txBody>
        </p:sp>
        <p:sp>
          <p:nvSpPr>
            <p:cNvPr id="44218" name="Rectangle 86"/>
            <p:cNvSpPr>
              <a:spLocks noChangeArrowheads="1"/>
            </p:cNvSpPr>
            <p:nvPr/>
          </p:nvSpPr>
          <p:spPr bwMode="auto">
            <a:xfrm>
              <a:off x="5107" y="2404"/>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7</a:t>
              </a:r>
              <a:endParaRPr lang="ko-KR" altLang="en-US">
                <a:latin typeface="Tahoma" charset="0"/>
                <a:ea typeface="굴림" charset="-127"/>
              </a:endParaRPr>
            </a:p>
          </p:txBody>
        </p:sp>
        <p:sp>
          <p:nvSpPr>
            <p:cNvPr id="44219" name="Rectangle 87"/>
            <p:cNvSpPr>
              <a:spLocks noChangeArrowheads="1"/>
            </p:cNvSpPr>
            <p:nvPr/>
          </p:nvSpPr>
          <p:spPr bwMode="auto">
            <a:xfrm>
              <a:off x="5228" y="2404"/>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8</a:t>
              </a:r>
              <a:endParaRPr lang="ko-KR" altLang="en-US">
                <a:latin typeface="Tahoma" charset="0"/>
                <a:ea typeface="굴림" charset="-127"/>
              </a:endParaRPr>
            </a:p>
          </p:txBody>
        </p:sp>
        <p:sp>
          <p:nvSpPr>
            <p:cNvPr id="44220" name="Rectangle 88"/>
            <p:cNvSpPr>
              <a:spLocks noChangeArrowheads="1"/>
            </p:cNvSpPr>
            <p:nvPr/>
          </p:nvSpPr>
          <p:spPr bwMode="auto">
            <a:xfrm>
              <a:off x="5346" y="2404"/>
              <a:ext cx="44"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9</a:t>
              </a:r>
              <a:endParaRPr lang="ko-KR" altLang="en-US">
                <a:latin typeface="Tahoma" charset="0"/>
                <a:ea typeface="굴림" charset="-127"/>
              </a:endParaRPr>
            </a:p>
          </p:txBody>
        </p:sp>
        <p:sp>
          <p:nvSpPr>
            <p:cNvPr id="44221" name="Rectangle 89"/>
            <p:cNvSpPr>
              <a:spLocks noChangeArrowheads="1"/>
            </p:cNvSpPr>
            <p:nvPr/>
          </p:nvSpPr>
          <p:spPr bwMode="auto">
            <a:xfrm>
              <a:off x="5455" y="2404"/>
              <a:ext cx="73" cy="68"/>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10</a:t>
              </a:r>
              <a:endParaRPr lang="ko-KR" altLang="en-US">
                <a:latin typeface="Tahoma" charset="0"/>
                <a:ea typeface="굴림" charset="-127"/>
              </a:endParaRPr>
            </a:p>
          </p:txBody>
        </p:sp>
        <p:sp>
          <p:nvSpPr>
            <p:cNvPr id="44222" name="Rectangle 90"/>
            <p:cNvSpPr>
              <a:spLocks noChangeArrowheads="1"/>
            </p:cNvSpPr>
            <p:nvPr/>
          </p:nvSpPr>
          <p:spPr bwMode="auto">
            <a:xfrm>
              <a:off x="4144" y="1265"/>
              <a:ext cx="1400" cy="1254"/>
            </a:xfrm>
            <a:prstGeom prst="rect">
              <a:avLst/>
            </a:prstGeom>
            <a:noFill/>
            <a:ln w="0">
              <a:solidFill>
                <a:srgbClr val="000000"/>
              </a:solidFill>
              <a:miter lim="800000"/>
              <a:headEnd/>
              <a:tailEnd/>
            </a:ln>
          </p:spPr>
          <p:txBody>
            <a:bodyPr/>
            <a:lstStyle/>
            <a:p>
              <a:endParaRPr lang="en-US"/>
            </a:p>
          </p:txBody>
        </p:sp>
        <p:sp>
          <p:nvSpPr>
            <p:cNvPr id="44223" name="Freeform 91"/>
            <p:cNvSpPr>
              <a:spLocks/>
            </p:cNvSpPr>
            <p:nvPr/>
          </p:nvSpPr>
          <p:spPr bwMode="auto">
            <a:xfrm>
              <a:off x="4426" y="1447"/>
              <a:ext cx="573" cy="873"/>
            </a:xfrm>
            <a:custGeom>
              <a:avLst/>
              <a:gdLst>
                <a:gd name="T0" fmla="*/ 348 w 852"/>
                <a:gd name="T1" fmla="*/ 194 h 1260"/>
                <a:gd name="T2" fmla="*/ 264 w 852"/>
                <a:gd name="T3" fmla="*/ 25 h 1260"/>
                <a:gd name="T4" fmla="*/ 159 w 852"/>
                <a:gd name="T5" fmla="*/ 15 h 1260"/>
                <a:gd name="T6" fmla="*/ 89 w 852"/>
                <a:gd name="T7" fmla="*/ 51 h 1260"/>
                <a:gd name="T8" fmla="*/ 0 w 852"/>
                <a:gd name="T9" fmla="*/ 256 h 1260"/>
                <a:gd name="T10" fmla="*/ 30 w 852"/>
                <a:gd name="T11" fmla="*/ 477 h 1260"/>
                <a:gd name="T12" fmla="*/ 243 w 852"/>
                <a:gd name="T13" fmla="*/ 774 h 1260"/>
                <a:gd name="T14" fmla="*/ 289 w 852"/>
                <a:gd name="T15" fmla="*/ 789 h 1260"/>
                <a:gd name="T16" fmla="*/ 303 w 852"/>
                <a:gd name="T17" fmla="*/ 800 h 1260"/>
                <a:gd name="T18" fmla="*/ 353 w 852"/>
                <a:gd name="T19" fmla="*/ 815 h 1260"/>
                <a:gd name="T20" fmla="*/ 418 w 852"/>
                <a:gd name="T21" fmla="*/ 851 h 1260"/>
                <a:gd name="T22" fmla="*/ 533 w 852"/>
                <a:gd name="T23" fmla="*/ 861 h 1260"/>
                <a:gd name="T24" fmla="*/ 528 w 852"/>
                <a:gd name="T25" fmla="*/ 707 h 1260"/>
                <a:gd name="T26" fmla="*/ 503 w 852"/>
                <a:gd name="T27" fmla="*/ 661 h 1260"/>
                <a:gd name="T28" fmla="*/ 463 w 852"/>
                <a:gd name="T29" fmla="*/ 594 h 1260"/>
                <a:gd name="T30" fmla="*/ 418 w 852"/>
                <a:gd name="T31" fmla="*/ 528 h 1260"/>
                <a:gd name="T32" fmla="*/ 408 w 852"/>
                <a:gd name="T33" fmla="*/ 507 h 1260"/>
                <a:gd name="T34" fmla="*/ 398 w 852"/>
                <a:gd name="T35" fmla="*/ 492 h 1260"/>
                <a:gd name="T36" fmla="*/ 373 w 852"/>
                <a:gd name="T37" fmla="*/ 446 h 1260"/>
                <a:gd name="T38" fmla="*/ 363 w 852"/>
                <a:gd name="T39" fmla="*/ 430 h 1260"/>
                <a:gd name="T40" fmla="*/ 348 w 852"/>
                <a:gd name="T41" fmla="*/ 194 h 12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2"/>
                <a:gd name="T64" fmla="*/ 0 h 1260"/>
                <a:gd name="T65" fmla="*/ 852 w 852"/>
                <a:gd name="T66" fmla="*/ 1260 h 126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2" h="1260">
                  <a:moveTo>
                    <a:pt x="518" y="280"/>
                  </a:moveTo>
                  <a:cubicBezTo>
                    <a:pt x="509" y="187"/>
                    <a:pt x="497" y="69"/>
                    <a:pt x="392" y="36"/>
                  </a:cubicBezTo>
                  <a:cubicBezTo>
                    <a:pt x="339" y="0"/>
                    <a:pt x="309" y="15"/>
                    <a:pt x="237" y="21"/>
                  </a:cubicBezTo>
                  <a:cubicBezTo>
                    <a:pt x="194" y="31"/>
                    <a:pt x="168" y="45"/>
                    <a:pt x="133" y="73"/>
                  </a:cubicBezTo>
                  <a:cubicBezTo>
                    <a:pt x="84" y="168"/>
                    <a:pt x="20" y="262"/>
                    <a:pt x="0" y="369"/>
                  </a:cubicBezTo>
                  <a:cubicBezTo>
                    <a:pt x="5" y="481"/>
                    <a:pt x="3" y="584"/>
                    <a:pt x="44" y="688"/>
                  </a:cubicBezTo>
                  <a:cubicBezTo>
                    <a:pt x="78" y="870"/>
                    <a:pt x="173" y="1057"/>
                    <a:pt x="362" y="1117"/>
                  </a:cubicBezTo>
                  <a:cubicBezTo>
                    <a:pt x="415" y="1152"/>
                    <a:pt x="347" y="1112"/>
                    <a:pt x="429" y="1139"/>
                  </a:cubicBezTo>
                  <a:cubicBezTo>
                    <a:pt x="437" y="1142"/>
                    <a:pt x="443" y="1150"/>
                    <a:pt x="451" y="1154"/>
                  </a:cubicBezTo>
                  <a:cubicBezTo>
                    <a:pt x="473" y="1165"/>
                    <a:pt x="501" y="1168"/>
                    <a:pt x="525" y="1176"/>
                  </a:cubicBezTo>
                  <a:cubicBezTo>
                    <a:pt x="562" y="1201"/>
                    <a:pt x="581" y="1218"/>
                    <a:pt x="622" y="1228"/>
                  </a:cubicBezTo>
                  <a:cubicBezTo>
                    <a:pt x="684" y="1260"/>
                    <a:pt x="714" y="1249"/>
                    <a:pt x="792" y="1243"/>
                  </a:cubicBezTo>
                  <a:cubicBezTo>
                    <a:pt x="852" y="1183"/>
                    <a:pt x="819" y="1088"/>
                    <a:pt x="785" y="1021"/>
                  </a:cubicBezTo>
                  <a:cubicBezTo>
                    <a:pt x="770" y="992"/>
                    <a:pt x="773" y="979"/>
                    <a:pt x="748" y="954"/>
                  </a:cubicBezTo>
                  <a:cubicBezTo>
                    <a:pt x="735" y="917"/>
                    <a:pt x="711" y="888"/>
                    <a:pt x="688" y="858"/>
                  </a:cubicBezTo>
                  <a:cubicBezTo>
                    <a:pt x="676" y="821"/>
                    <a:pt x="643" y="795"/>
                    <a:pt x="622" y="762"/>
                  </a:cubicBezTo>
                  <a:cubicBezTo>
                    <a:pt x="616" y="753"/>
                    <a:pt x="613" y="742"/>
                    <a:pt x="607" y="732"/>
                  </a:cubicBezTo>
                  <a:cubicBezTo>
                    <a:pt x="603" y="724"/>
                    <a:pt x="597" y="717"/>
                    <a:pt x="592" y="710"/>
                  </a:cubicBezTo>
                  <a:cubicBezTo>
                    <a:pt x="580" y="671"/>
                    <a:pt x="589" y="694"/>
                    <a:pt x="555" y="643"/>
                  </a:cubicBezTo>
                  <a:cubicBezTo>
                    <a:pt x="550" y="636"/>
                    <a:pt x="540" y="621"/>
                    <a:pt x="540" y="621"/>
                  </a:cubicBezTo>
                  <a:cubicBezTo>
                    <a:pt x="519" y="510"/>
                    <a:pt x="518" y="392"/>
                    <a:pt x="518" y="280"/>
                  </a:cubicBezTo>
                  <a:close/>
                </a:path>
              </a:pathLst>
            </a:custGeom>
            <a:noFill/>
            <a:ln w="19050">
              <a:solidFill>
                <a:schemeClr val="bg1"/>
              </a:solidFill>
              <a:round/>
              <a:headEnd/>
              <a:tailEnd/>
            </a:ln>
          </p:spPr>
          <p:txBody>
            <a:bodyPr wrap="none" anchor="ctr">
              <a:spAutoFit/>
            </a:bodyPr>
            <a:lstStyle/>
            <a:p>
              <a:endParaRPr lang="en-US"/>
            </a:p>
          </p:txBody>
        </p:sp>
        <p:sp>
          <p:nvSpPr>
            <p:cNvPr id="44224" name="Freeform 92"/>
            <p:cNvSpPr>
              <a:spLocks/>
            </p:cNvSpPr>
            <p:nvPr/>
          </p:nvSpPr>
          <p:spPr bwMode="auto">
            <a:xfrm>
              <a:off x="4846" y="1713"/>
              <a:ext cx="516" cy="436"/>
            </a:xfrm>
            <a:custGeom>
              <a:avLst/>
              <a:gdLst>
                <a:gd name="T0" fmla="*/ 123 w 768"/>
                <a:gd name="T1" fmla="*/ 46 h 630"/>
                <a:gd name="T2" fmla="*/ 48 w 768"/>
                <a:gd name="T3" fmla="*/ 51 h 630"/>
                <a:gd name="T4" fmla="*/ 3 w 768"/>
                <a:gd name="T5" fmla="*/ 118 h 630"/>
                <a:gd name="T6" fmla="*/ 9 w 768"/>
                <a:gd name="T7" fmla="*/ 215 h 630"/>
                <a:gd name="T8" fmla="*/ 38 w 768"/>
                <a:gd name="T9" fmla="*/ 246 h 630"/>
                <a:gd name="T10" fmla="*/ 73 w 768"/>
                <a:gd name="T11" fmla="*/ 287 h 630"/>
                <a:gd name="T12" fmla="*/ 158 w 768"/>
                <a:gd name="T13" fmla="*/ 379 h 630"/>
                <a:gd name="T14" fmla="*/ 173 w 768"/>
                <a:gd name="T15" fmla="*/ 394 h 630"/>
                <a:gd name="T16" fmla="*/ 222 w 768"/>
                <a:gd name="T17" fmla="*/ 410 h 630"/>
                <a:gd name="T18" fmla="*/ 302 w 768"/>
                <a:gd name="T19" fmla="*/ 436 h 630"/>
                <a:gd name="T20" fmla="*/ 402 w 768"/>
                <a:gd name="T21" fmla="*/ 420 h 630"/>
                <a:gd name="T22" fmla="*/ 441 w 768"/>
                <a:gd name="T23" fmla="*/ 405 h 630"/>
                <a:gd name="T24" fmla="*/ 462 w 768"/>
                <a:gd name="T25" fmla="*/ 369 h 630"/>
                <a:gd name="T26" fmla="*/ 482 w 768"/>
                <a:gd name="T27" fmla="*/ 328 h 630"/>
                <a:gd name="T28" fmla="*/ 486 w 768"/>
                <a:gd name="T29" fmla="*/ 302 h 630"/>
                <a:gd name="T30" fmla="*/ 497 w 768"/>
                <a:gd name="T31" fmla="*/ 287 h 630"/>
                <a:gd name="T32" fmla="*/ 516 w 768"/>
                <a:gd name="T33" fmla="*/ 205 h 630"/>
                <a:gd name="T34" fmla="*/ 511 w 768"/>
                <a:gd name="T35" fmla="*/ 123 h 630"/>
                <a:gd name="T36" fmla="*/ 486 w 768"/>
                <a:gd name="T37" fmla="*/ 77 h 630"/>
                <a:gd name="T38" fmla="*/ 312 w 768"/>
                <a:gd name="T39" fmla="*/ 0 h 630"/>
                <a:gd name="T40" fmla="*/ 138 w 768"/>
                <a:gd name="T41" fmla="*/ 21 h 630"/>
                <a:gd name="T42" fmla="*/ 123 w 768"/>
                <a:gd name="T43" fmla="*/ 46 h 6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68"/>
                <a:gd name="T67" fmla="*/ 0 h 630"/>
                <a:gd name="T68" fmla="*/ 768 w 768"/>
                <a:gd name="T69" fmla="*/ 630 h 6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68" h="630">
                  <a:moveTo>
                    <a:pt x="183" y="67"/>
                  </a:moveTo>
                  <a:cubicBezTo>
                    <a:pt x="146" y="41"/>
                    <a:pt x="112" y="61"/>
                    <a:pt x="72" y="74"/>
                  </a:cubicBezTo>
                  <a:cubicBezTo>
                    <a:pt x="13" y="114"/>
                    <a:pt x="28" y="107"/>
                    <a:pt x="5" y="170"/>
                  </a:cubicBezTo>
                  <a:cubicBezTo>
                    <a:pt x="8" y="217"/>
                    <a:pt x="0" y="266"/>
                    <a:pt x="13" y="311"/>
                  </a:cubicBezTo>
                  <a:cubicBezTo>
                    <a:pt x="19" y="331"/>
                    <a:pt x="45" y="339"/>
                    <a:pt x="57" y="356"/>
                  </a:cubicBezTo>
                  <a:cubicBezTo>
                    <a:pt x="92" y="407"/>
                    <a:pt x="72" y="390"/>
                    <a:pt x="109" y="415"/>
                  </a:cubicBezTo>
                  <a:cubicBezTo>
                    <a:pt x="145" y="467"/>
                    <a:pt x="187" y="508"/>
                    <a:pt x="235" y="548"/>
                  </a:cubicBezTo>
                  <a:cubicBezTo>
                    <a:pt x="243" y="555"/>
                    <a:pt x="248" y="565"/>
                    <a:pt x="257" y="570"/>
                  </a:cubicBezTo>
                  <a:cubicBezTo>
                    <a:pt x="283" y="584"/>
                    <a:pt x="305" y="583"/>
                    <a:pt x="331" y="593"/>
                  </a:cubicBezTo>
                  <a:cubicBezTo>
                    <a:pt x="371" y="608"/>
                    <a:pt x="408" y="621"/>
                    <a:pt x="450" y="630"/>
                  </a:cubicBezTo>
                  <a:cubicBezTo>
                    <a:pt x="498" y="625"/>
                    <a:pt x="551" y="623"/>
                    <a:pt x="598" y="607"/>
                  </a:cubicBezTo>
                  <a:cubicBezTo>
                    <a:pt x="618" y="600"/>
                    <a:pt x="657" y="585"/>
                    <a:pt x="657" y="585"/>
                  </a:cubicBezTo>
                  <a:cubicBezTo>
                    <a:pt x="675" y="536"/>
                    <a:pt x="651" y="594"/>
                    <a:pt x="687" y="533"/>
                  </a:cubicBezTo>
                  <a:cubicBezTo>
                    <a:pt x="698" y="514"/>
                    <a:pt x="717" y="474"/>
                    <a:pt x="717" y="474"/>
                  </a:cubicBezTo>
                  <a:cubicBezTo>
                    <a:pt x="719" y="462"/>
                    <a:pt x="720" y="449"/>
                    <a:pt x="724" y="437"/>
                  </a:cubicBezTo>
                  <a:cubicBezTo>
                    <a:pt x="727" y="429"/>
                    <a:pt x="736" y="423"/>
                    <a:pt x="739" y="415"/>
                  </a:cubicBezTo>
                  <a:cubicBezTo>
                    <a:pt x="750" y="382"/>
                    <a:pt x="760" y="332"/>
                    <a:pt x="768" y="296"/>
                  </a:cubicBezTo>
                  <a:cubicBezTo>
                    <a:pt x="766" y="257"/>
                    <a:pt x="766" y="217"/>
                    <a:pt x="761" y="178"/>
                  </a:cubicBezTo>
                  <a:cubicBezTo>
                    <a:pt x="754" y="127"/>
                    <a:pt x="750" y="142"/>
                    <a:pt x="724" y="111"/>
                  </a:cubicBezTo>
                  <a:cubicBezTo>
                    <a:pt x="653" y="27"/>
                    <a:pt x="566" y="24"/>
                    <a:pt x="465" y="0"/>
                  </a:cubicBezTo>
                  <a:cubicBezTo>
                    <a:pt x="370" y="4"/>
                    <a:pt x="294" y="6"/>
                    <a:pt x="205" y="30"/>
                  </a:cubicBezTo>
                  <a:cubicBezTo>
                    <a:pt x="154" y="63"/>
                    <a:pt x="144" y="53"/>
                    <a:pt x="183" y="67"/>
                  </a:cubicBezTo>
                  <a:close/>
                </a:path>
              </a:pathLst>
            </a:custGeom>
            <a:noFill/>
            <a:ln w="19050">
              <a:solidFill>
                <a:schemeClr val="bg1"/>
              </a:solidFill>
              <a:round/>
              <a:headEnd/>
              <a:tailEnd/>
            </a:ln>
          </p:spPr>
          <p:txBody>
            <a:bodyPr wrap="none" anchor="ctr">
              <a:spAutoFit/>
            </a:bodyPr>
            <a:lstStyle/>
            <a:p>
              <a:endParaRPr lang="en-US"/>
            </a:p>
          </p:txBody>
        </p:sp>
      </p:grpSp>
      <p:sp>
        <p:nvSpPr>
          <p:cNvPr id="44042" name="Line 93"/>
          <p:cNvSpPr>
            <a:spLocks noChangeShapeType="1"/>
          </p:cNvSpPr>
          <p:nvPr/>
        </p:nvSpPr>
        <p:spPr bwMode="auto">
          <a:xfrm>
            <a:off x="5638800" y="2971800"/>
            <a:ext cx="685800" cy="0"/>
          </a:xfrm>
          <a:prstGeom prst="line">
            <a:avLst/>
          </a:prstGeom>
          <a:noFill/>
          <a:ln w="9525">
            <a:solidFill>
              <a:schemeClr val="bg1"/>
            </a:solidFill>
            <a:round/>
            <a:headEnd/>
            <a:tailEnd type="triangle" w="med" len="med"/>
          </a:ln>
        </p:spPr>
        <p:txBody>
          <a:bodyPr wrap="none" anchor="ctr"/>
          <a:lstStyle/>
          <a:p>
            <a:endParaRPr lang="en-US"/>
          </a:p>
        </p:txBody>
      </p:sp>
      <p:grpSp>
        <p:nvGrpSpPr>
          <p:cNvPr id="44043" name="Group 94"/>
          <p:cNvGrpSpPr>
            <a:grpSpLocks/>
          </p:cNvGrpSpPr>
          <p:nvPr/>
        </p:nvGrpSpPr>
        <p:grpSpPr bwMode="auto">
          <a:xfrm>
            <a:off x="6629400" y="4114800"/>
            <a:ext cx="2286000" cy="2286000"/>
            <a:chOff x="3312" y="2640"/>
            <a:chExt cx="1440" cy="1440"/>
          </a:xfrm>
        </p:grpSpPr>
        <p:graphicFrame>
          <p:nvGraphicFramePr>
            <p:cNvPr id="44035" name="Object 95"/>
            <p:cNvGraphicFramePr>
              <a:graphicFrameLocks noChangeAspect="1"/>
            </p:cNvGraphicFramePr>
            <p:nvPr/>
          </p:nvGraphicFramePr>
          <p:xfrm>
            <a:off x="3312" y="2832"/>
            <a:ext cx="1440" cy="1248"/>
          </p:xfrm>
          <a:graphic>
            <a:graphicData uri="http://schemas.openxmlformats.org/presentationml/2006/ole">
              <mc:AlternateContent xmlns:mc="http://schemas.openxmlformats.org/markup-compatibility/2006">
                <mc:Choice xmlns:v="urn:schemas-microsoft-com:vml" Requires="v">
                  <p:oleObj spid="_x0000_s12299" name="Worksheet" r:id="rId5" imgW="4038840" imgH="3465000" progId="Excel.Sheet.8">
                    <p:embed/>
                  </p:oleObj>
                </mc:Choice>
                <mc:Fallback>
                  <p:oleObj name="Worksheet" r:id="rId5" imgW="4038840" imgH="3465000" progId="Excel.Sheet.8">
                    <p:embed/>
                    <p:pic>
                      <p:nvPicPr>
                        <p:cNvPr id="44035" name="Object 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2" y="2832"/>
                          <a:ext cx="1440" cy="12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44140" name="Line 96"/>
            <p:cNvSpPr>
              <a:spLocks noChangeShapeType="1"/>
            </p:cNvSpPr>
            <p:nvPr/>
          </p:nvSpPr>
          <p:spPr bwMode="auto">
            <a:xfrm>
              <a:off x="3984" y="2640"/>
              <a:ext cx="0" cy="144"/>
            </a:xfrm>
            <a:prstGeom prst="line">
              <a:avLst/>
            </a:prstGeom>
            <a:noFill/>
            <a:ln w="9525">
              <a:solidFill>
                <a:schemeClr val="bg1"/>
              </a:solidFill>
              <a:round/>
              <a:headEnd/>
              <a:tailEnd type="triangle" w="med" len="med"/>
            </a:ln>
          </p:spPr>
          <p:txBody>
            <a:bodyPr wrap="none" anchor="ctr"/>
            <a:lstStyle/>
            <a:p>
              <a:endParaRPr lang="en-US"/>
            </a:p>
          </p:txBody>
        </p:sp>
      </p:grpSp>
      <p:grpSp>
        <p:nvGrpSpPr>
          <p:cNvPr id="44044" name="Group 97"/>
          <p:cNvGrpSpPr>
            <a:grpSpLocks/>
          </p:cNvGrpSpPr>
          <p:nvPr/>
        </p:nvGrpSpPr>
        <p:grpSpPr bwMode="auto">
          <a:xfrm>
            <a:off x="3276600" y="4419600"/>
            <a:ext cx="3200400" cy="1981200"/>
            <a:chOff x="1200" y="2832"/>
            <a:chExt cx="2016" cy="1248"/>
          </a:xfrm>
        </p:grpSpPr>
        <p:grpSp>
          <p:nvGrpSpPr>
            <p:cNvPr id="44136" name="Group 98"/>
            <p:cNvGrpSpPr>
              <a:grpSpLocks/>
            </p:cNvGrpSpPr>
            <p:nvPr/>
          </p:nvGrpSpPr>
          <p:grpSpPr bwMode="auto">
            <a:xfrm>
              <a:off x="1200" y="2832"/>
              <a:ext cx="1440" cy="1248"/>
              <a:chOff x="3108" y="2256"/>
              <a:chExt cx="2148" cy="1872"/>
            </a:xfrm>
          </p:grpSpPr>
          <p:graphicFrame>
            <p:nvGraphicFramePr>
              <p:cNvPr id="44034" name="Object 99"/>
              <p:cNvGraphicFramePr>
                <a:graphicFrameLocks noChangeAspect="1"/>
              </p:cNvGraphicFramePr>
              <p:nvPr/>
            </p:nvGraphicFramePr>
            <p:xfrm>
              <a:off x="3108" y="2256"/>
              <a:ext cx="2148" cy="1872"/>
            </p:xfrm>
            <a:graphic>
              <a:graphicData uri="http://schemas.openxmlformats.org/presentationml/2006/ole">
                <mc:AlternateContent xmlns:mc="http://schemas.openxmlformats.org/markup-compatibility/2006">
                  <mc:Choice xmlns:v="urn:schemas-microsoft-com:vml" Requires="v">
                    <p:oleObj spid="_x0000_s12300" name="Worksheet" r:id="rId7" imgW="4027680" imgH="3453840" progId="Excel.Sheet.8">
                      <p:embed/>
                    </p:oleObj>
                  </mc:Choice>
                  <mc:Fallback>
                    <p:oleObj name="Worksheet" r:id="rId7" imgW="4027680" imgH="3453840" progId="Excel.Sheet.8">
                      <p:embed/>
                      <p:pic>
                        <p:nvPicPr>
                          <p:cNvPr id="44034" name="Object 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8" y="2256"/>
                            <a:ext cx="2148" cy="18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44138" name="Freeform 100"/>
              <p:cNvSpPr>
                <a:spLocks/>
              </p:cNvSpPr>
              <p:nvPr/>
            </p:nvSpPr>
            <p:spPr bwMode="auto">
              <a:xfrm>
                <a:off x="3638" y="2571"/>
                <a:ext cx="728" cy="896"/>
              </a:xfrm>
              <a:custGeom>
                <a:avLst/>
                <a:gdLst>
                  <a:gd name="T0" fmla="*/ 199 w 728"/>
                  <a:gd name="T1" fmla="*/ 7 h 896"/>
                  <a:gd name="T2" fmla="*/ 110 w 728"/>
                  <a:gd name="T3" fmla="*/ 96 h 896"/>
                  <a:gd name="T4" fmla="*/ 80 w 728"/>
                  <a:gd name="T5" fmla="*/ 140 h 896"/>
                  <a:gd name="T6" fmla="*/ 65 w 728"/>
                  <a:gd name="T7" fmla="*/ 162 h 896"/>
                  <a:gd name="T8" fmla="*/ 21 w 728"/>
                  <a:gd name="T9" fmla="*/ 303 h 896"/>
                  <a:gd name="T10" fmla="*/ 65 w 728"/>
                  <a:gd name="T11" fmla="*/ 703 h 896"/>
                  <a:gd name="T12" fmla="*/ 110 w 728"/>
                  <a:gd name="T13" fmla="*/ 763 h 896"/>
                  <a:gd name="T14" fmla="*/ 332 w 728"/>
                  <a:gd name="T15" fmla="*/ 896 h 896"/>
                  <a:gd name="T16" fmla="*/ 495 w 728"/>
                  <a:gd name="T17" fmla="*/ 851 h 896"/>
                  <a:gd name="T18" fmla="*/ 636 w 728"/>
                  <a:gd name="T19" fmla="*/ 711 h 896"/>
                  <a:gd name="T20" fmla="*/ 688 w 728"/>
                  <a:gd name="T21" fmla="*/ 607 h 896"/>
                  <a:gd name="T22" fmla="*/ 702 w 728"/>
                  <a:gd name="T23" fmla="*/ 563 h 896"/>
                  <a:gd name="T24" fmla="*/ 710 w 728"/>
                  <a:gd name="T25" fmla="*/ 540 h 896"/>
                  <a:gd name="T26" fmla="*/ 680 w 728"/>
                  <a:gd name="T27" fmla="*/ 296 h 896"/>
                  <a:gd name="T28" fmla="*/ 569 w 728"/>
                  <a:gd name="T29" fmla="*/ 133 h 896"/>
                  <a:gd name="T30" fmla="*/ 510 w 728"/>
                  <a:gd name="T31" fmla="*/ 88 h 896"/>
                  <a:gd name="T32" fmla="*/ 465 w 728"/>
                  <a:gd name="T33" fmla="*/ 59 h 896"/>
                  <a:gd name="T34" fmla="*/ 295 w 728"/>
                  <a:gd name="T35" fmla="*/ 0 h 896"/>
                  <a:gd name="T36" fmla="*/ 206 w 728"/>
                  <a:gd name="T37" fmla="*/ 7 h 896"/>
                  <a:gd name="T38" fmla="*/ 184 w 728"/>
                  <a:gd name="T39" fmla="*/ 14 h 896"/>
                  <a:gd name="T40" fmla="*/ 199 w 728"/>
                  <a:gd name="T41" fmla="*/ 7 h 8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28"/>
                  <a:gd name="T64" fmla="*/ 0 h 896"/>
                  <a:gd name="T65" fmla="*/ 728 w 728"/>
                  <a:gd name="T66" fmla="*/ 896 h 8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a:solidFill>
                  <a:schemeClr val="bg1"/>
                </a:solidFill>
                <a:round/>
                <a:headEnd/>
                <a:tailEnd/>
              </a:ln>
            </p:spPr>
            <p:txBody>
              <a:bodyPr wrap="none" anchor="ctr">
                <a:spAutoFit/>
              </a:bodyPr>
              <a:lstStyle/>
              <a:p>
                <a:endParaRPr lang="en-US"/>
              </a:p>
            </p:txBody>
          </p:sp>
          <p:sp>
            <p:nvSpPr>
              <p:cNvPr id="44139" name="Freeform 101"/>
              <p:cNvSpPr>
                <a:spLocks/>
              </p:cNvSpPr>
              <p:nvPr/>
            </p:nvSpPr>
            <p:spPr bwMode="auto">
              <a:xfrm>
                <a:off x="4090" y="2934"/>
                <a:ext cx="802" cy="889"/>
              </a:xfrm>
              <a:custGeom>
                <a:avLst/>
                <a:gdLst>
                  <a:gd name="T0" fmla="*/ 510 w 802"/>
                  <a:gd name="T1" fmla="*/ 44 h 889"/>
                  <a:gd name="T2" fmla="*/ 376 w 802"/>
                  <a:gd name="T3" fmla="*/ 177 h 889"/>
                  <a:gd name="T4" fmla="*/ 236 w 802"/>
                  <a:gd name="T5" fmla="*/ 296 h 889"/>
                  <a:gd name="T6" fmla="*/ 221 w 802"/>
                  <a:gd name="T7" fmla="*/ 318 h 889"/>
                  <a:gd name="T8" fmla="*/ 199 w 802"/>
                  <a:gd name="T9" fmla="*/ 333 h 889"/>
                  <a:gd name="T10" fmla="*/ 191 w 802"/>
                  <a:gd name="T11" fmla="*/ 355 h 889"/>
                  <a:gd name="T12" fmla="*/ 169 w 802"/>
                  <a:gd name="T13" fmla="*/ 385 h 889"/>
                  <a:gd name="T14" fmla="*/ 132 w 802"/>
                  <a:gd name="T15" fmla="*/ 496 h 889"/>
                  <a:gd name="T16" fmla="*/ 110 w 802"/>
                  <a:gd name="T17" fmla="*/ 518 h 889"/>
                  <a:gd name="T18" fmla="*/ 80 w 802"/>
                  <a:gd name="T19" fmla="*/ 562 h 889"/>
                  <a:gd name="T20" fmla="*/ 43 w 802"/>
                  <a:gd name="T21" fmla="*/ 629 h 889"/>
                  <a:gd name="T22" fmla="*/ 13 w 802"/>
                  <a:gd name="T23" fmla="*/ 703 h 889"/>
                  <a:gd name="T24" fmla="*/ 36 w 802"/>
                  <a:gd name="T25" fmla="*/ 844 h 889"/>
                  <a:gd name="T26" fmla="*/ 80 w 802"/>
                  <a:gd name="T27" fmla="*/ 874 h 889"/>
                  <a:gd name="T28" fmla="*/ 124 w 802"/>
                  <a:gd name="T29" fmla="*/ 888 h 889"/>
                  <a:gd name="T30" fmla="*/ 354 w 802"/>
                  <a:gd name="T31" fmla="*/ 874 h 889"/>
                  <a:gd name="T32" fmla="*/ 517 w 802"/>
                  <a:gd name="T33" fmla="*/ 822 h 889"/>
                  <a:gd name="T34" fmla="*/ 569 w 802"/>
                  <a:gd name="T35" fmla="*/ 792 h 889"/>
                  <a:gd name="T36" fmla="*/ 673 w 802"/>
                  <a:gd name="T37" fmla="*/ 651 h 889"/>
                  <a:gd name="T38" fmla="*/ 695 w 802"/>
                  <a:gd name="T39" fmla="*/ 600 h 889"/>
                  <a:gd name="T40" fmla="*/ 747 w 802"/>
                  <a:gd name="T41" fmla="*/ 533 h 889"/>
                  <a:gd name="T42" fmla="*/ 784 w 802"/>
                  <a:gd name="T43" fmla="*/ 451 h 889"/>
                  <a:gd name="T44" fmla="*/ 798 w 802"/>
                  <a:gd name="T45" fmla="*/ 385 h 889"/>
                  <a:gd name="T46" fmla="*/ 650 w 802"/>
                  <a:gd name="T47" fmla="*/ 0 h 889"/>
                  <a:gd name="T48" fmla="*/ 532 w 802"/>
                  <a:gd name="T49" fmla="*/ 22 h 889"/>
                  <a:gd name="T50" fmla="*/ 510 w 802"/>
                  <a:gd name="T51" fmla="*/ 44 h 8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02"/>
                  <a:gd name="T79" fmla="*/ 0 h 889"/>
                  <a:gd name="T80" fmla="*/ 802 w 802"/>
                  <a:gd name="T81" fmla="*/ 889 h 88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a:solidFill>
                  <a:schemeClr val="bg1"/>
                </a:solidFill>
                <a:round/>
                <a:headEnd/>
                <a:tailEnd/>
              </a:ln>
            </p:spPr>
            <p:txBody>
              <a:bodyPr wrap="none" anchor="ctr">
                <a:spAutoFit/>
              </a:bodyPr>
              <a:lstStyle/>
              <a:p>
                <a:endParaRPr lang="en-US"/>
              </a:p>
            </p:txBody>
          </p:sp>
        </p:grpSp>
        <p:sp>
          <p:nvSpPr>
            <p:cNvPr id="44137" name="Line 102"/>
            <p:cNvSpPr>
              <a:spLocks noChangeShapeType="1"/>
            </p:cNvSpPr>
            <p:nvPr/>
          </p:nvSpPr>
          <p:spPr bwMode="auto">
            <a:xfrm flipH="1">
              <a:off x="2784" y="3264"/>
              <a:ext cx="432" cy="0"/>
            </a:xfrm>
            <a:prstGeom prst="line">
              <a:avLst/>
            </a:prstGeom>
            <a:noFill/>
            <a:ln w="9525">
              <a:solidFill>
                <a:schemeClr val="bg1"/>
              </a:solidFill>
              <a:round/>
              <a:headEnd/>
              <a:tailEnd type="triangle" w="med" len="med"/>
            </a:ln>
          </p:spPr>
          <p:txBody>
            <a:bodyPr wrap="none" anchor="ctr"/>
            <a:lstStyle/>
            <a:p>
              <a:endParaRPr lang="en-US"/>
            </a:p>
          </p:txBody>
        </p:sp>
      </p:grpSp>
      <p:sp>
        <p:nvSpPr>
          <p:cNvPr id="44045" name="Rectangle 103"/>
          <p:cNvSpPr>
            <a:spLocks noChangeArrowheads="1"/>
          </p:cNvSpPr>
          <p:nvPr/>
        </p:nvSpPr>
        <p:spPr bwMode="auto">
          <a:xfrm>
            <a:off x="101600" y="2084388"/>
            <a:ext cx="2222500" cy="1990725"/>
          </a:xfrm>
          <a:prstGeom prst="rect">
            <a:avLst/>
          </a:prstGeom>
          <a:solidFill>
            <a:srgbClr val="FFFFFF"/>
          </a:solidFill>
          <a:ln w="0">
            <a:solidFill>
              <a:srgbClr val="000000"/>
            </a:solidFill>
            <a:miter lim="800000"/>
            <a:headEnd/>
            <a:tailEnd/>
          </a:ln>
        </p:spPr>
        <p:txBody>
          <a:bodyPr/>
          <a:lstStyle/>
          <a:p>
            <a:endParaRPr lang="en-US"/>
          </a:p>
        </p:txBody>
      </p:sp>
      <p:sp>
        <p:nvSpPr>
          <p:cNvPr id="44046" name="Rectangle 104"/>
          <p:cNvSpPr>
            <a:spLocks noChangeArrowheads="1"/>
          </p:cNvSpPr>
          <p:nvPr/>
        </p:nvSpPr>
        <p:spPr bwMode="auto">
          <a:xfrm>
            <a:off x="314325" y="2225675"/>
            <a:ext cx="1906588" cy="1606550"/>
          </a:xfrm>
          <a:prstGeom prst="rect">
            <a:avLst/>
          </a:prstGeom>
          <a:solidFill>
            <a:srgbClr val="FFFFFF"/>
          </a:solidFill>
          <a:ln w="9525">
            <a:noFill/>
            <a:miter lim="800000"/>
            <a:headEnd/>
            <a:tailEnd/>
          </a:ln>
        </p:spPr>
        <p:txBody>
          <a:bodyPr/>
          <a:lstStyle/>
          <a:p>
            <a:endParaRPr lang="en-US"/>
          </a:p>
        </p:txBody>
      </p:sp>
      <p:sp>
        <p:nvSpPr>
          <p:cNvPr id="44047" name="Line 105"/>
          <p:cNvSpPr>
            <a:spLocks noChangeShapeType="1"/>
          </p:cNvSpPr>
          <p:nvPr/>
        </p:nvSpPr>
        <p:spPr bwMode="auto">
          <a:xfrm>
            <a:off x="314325" y="3670300"/>
            <a:ext cx="1906588" cy="1588"/>
          </a:xfrm>
          <a:prstGeom prst="line">
            <a:avLst/>
          </a:prstGeom>
          <a:noFill/>
          <a:ln w="0">
            <a:solidFill>
              <a:srgbClr val="000000"/>
            </a:solidFill>
            <a:round/>
            <a:headEnd/>
            <a:tailEnd/>
          </a:ln>
        </p:spPr>
        <p:txBody>
          <a:bodyPr/>
          <a:lstStyle/>
          <a:p>
            <a:endParaRPr lang="en-US"/>
          </a:p>
        </p:txBody>
      </p:sp>
      <p:sp>
        <p:nvSpPr>
          <p:cNvPr id="44048" name="Line 106"/>
          <p:cNvSpPr>
            <a:spLocks noChangeShapeType="1"/>
          </p:cNvSpPr>
          <p:nvPr/>
        </p:nvSpPr>
        <p:spPr bwMode="auto">
          <a:xfrm>
            <a:off x="314325" y="3509963"/>
            <a:ext cx="1906588" cy="1587"/>
          </a:xfrm>
          <a:prstGeom prst="line">
            <a:avLst/>
          </a:prstGeom>
          <a:noFill/>
          <a:ln w="0">
            <a:solidFill>
              <a:srgbClr val="000000"/>
            </a:solidFill>
            <a:round/>
            <a:headEnd/>
            <a:tailEnd/>
          </a:ln>
        </p:spPr>
        <p:txBody>
          <a:bodyPr/>
          <a:lstStyle/>
          <a:p>
            <a:endParaRPr lang="en-US"/>
          </a:p>
        </p:txBody>
      </p:sp>
      <p:sp>
        <p:nvSpPr>
          <p:cNvPr id="44049" name="Line 107"/>
          <p:cNvSpPr>
            <a:spLocks noChangeShapeType="1"/>
          </p:cNvSpPr>
          <p:nvPr/>
        </p:nvSpPr>
        <p:spPr bwMode="auto">
          <a:xfrm>
            <a:off x="314325" y="3348038"/>
            <a:ext cx="1906588" cy="1587"/>
          </a:xfrm>
          <a:prstGeom prst="line">
            <a:avLst/>
          </a:prstGeom>
          <a:noFill/>
          <a:ln w="0">
            <a:solidFill>
              <a:srgbClr val="000000"/>
            </a:solidFill>
            <a:round/>
            <a:headEnd/>
            <a:tailEnd/>
          </a:ln>
        </p:spPr>
        <p:txBody>
          <a:bodyPr/>
          <a:lstStyle/>
          <a:p>
            <a:endParaRPr lang="en-US"/>
          </a:p>
        </p:txBody>
      </p:sp>
      <p:sp>
        <p:nvSpPr>
          <p:cNvPr id="44050" name="Line 108"/>
          <p:cNvSpPr>
            <a:spLocks noChangeShapeType="1"/>
          </p:cNvSpPr>
          <p:nvPr/>
        </p:nvSpPr>
        <p:spPr bwMode="auto">
          <a:xfrm>
            <a:off x="314325" y="3187700"/>
            <a:ext cx="1906588" cy="1588"/>
          </a:xfrm>
          <a:prstGeom prst="line">
            <a:avLst/>
          </a:prstGeom>
          <a:noFill/>
          <a:ln w="0">
            <a:solidFill>
              <a:srgbClr val="000000"/>
            </a:solidFill>
            <a:round/>
            <a:headEnd/>
            <a:tailEnd/>
          </a:ln>
        </p:spPr>
        <p:txBody>
          <a:bodyPr/>
          <a:lstStyle/>
          <a:p>
            <a:endParaRPr lang="en-US"/>
          </a:p>
        </p:txBody>
      </p:sp>
      <p:sp>
        <p:nvSpPr>
          <p:cNvPr id="44051" name="Line 109"/>
          <p:cNvSpPr>
            <a:spLocks noChangeShapeType="1"/>
          </p:cNvSpPr>
          <p:nvPr/>
        </p:nvSpPr>
        <p:spPr bwMode="auto">
          <a:xfrm>
            <a:off x="314325" y="3025775"/>
            <a:ext cx="1906588" cy="1588"/>
          </a:xfrm>
          <a:prstGeom prst="line">
            <a:avLst/>
          </a:prstGeom>
          <a:noFill/>
          <a:ln w="0">
            <a:solidFill>
              <a:srgbClr val="000000"/>
            </a:solidFill>
            <a:round/>
            <a:headEnd/>
            <a:tailEnd/>
          </a:ln>
        </p:spPr>
        <p:txBody>
          <a:bodyPr/>
          <a:lstStyle/>
          <a:p>
            <a:endParaRPr lang="en-US"/>
          </a:p>
        </p:txBody>
      </p:sp>
      <p:sp>
        <p:nvSpPr>
          <p:cNvPr id="44052" name="Line 110"/>
          <p:cNvSpPr>
            <a:spLocks noChangeShapeType="1"/>
          </p:cNvSpPr>
          <p:nvPr/>
        </p:nvSpPr>
        <p:spPr bwMode="auto">
          <a:xfrm>
            <a:off x="314325" y="2870200"/>
            <a:ext cx="1906588" cy="1588"/>
          </a:xfrm>
          <a:prstGeom prst="line">
            <a:avLst/>
          </a:prstGeom>
          <a:noFill/>
          <a:ln w="0">
            <a:solidFill>
              <a:srgbClr val="000000"/>
            </a:solidFill>
            <a:round/>
            <a:headEnd/>
            <a:tailEnd/>
          </a:ln>
        </p:spPr>
        <p:txBody>
          <a:bodyPr/>
          <a:lstStyle/>
          <a:p>
            <a:endParaRPr lang="en-US"/>
          </a:p>
        </p:txBody>
      </p:sp>
      <p:sp>
        <p:nvSpPr>
          <p:cNvPr id="44053" name="Line 111"/>
          <p:cNvSpPr>
            <a:spLocks noChangeShapeType="1"/>
          </p:cNvSpPr>
          <p:nvPr/>
        </p:nvSpPr>
        <p:spPr bwMode="auto">
          <a:xfrm>
            <a:off x="314325" y="2709863"/>
            <a:ext cx="1906588" cy="1587"/>
          </a:xfrm>
          <a:prstGeom prst="line">
            <a:avLst/>
          </a:prstGeom>
          <a:noFill/>
          <a:ln w="0">
            <a:solidFill>
              <a:srgbClr val="000000"/>
            </a:solidFill>
            <a:round/>
            <a:headEnd/>
            <a:tailEnd/>
          </a:ln>
        </p:spPr>
        <p:txBody>
          <a:bodyPr/>
          <a:lstStyle/>
          <a:p>
            <a:endParaRPr lang="en-US"/>
          </a:p>
        </p:txBody>
      </p:sp>
      <p:sp>
        <p:nvSpPr>
          <p:cNvPr id="44054" name="Line 112"/>
          <p:cNvSpPr>
            <a:spLocks noChangeShapeType="1"/>
          </p:cNvSpPr>
          <p:nvPr/>
        </p:nvSpPr>
        <p:spPr bwMode="auto">
          <a:xfrm>
            <a:off x="314325" y="2547938"/>
            <a:ext cx="1906588" cy="1587"/>
          </a:xfrm>
          <a:prstGeom prst="line">
            <a:avLst/>
          </a:prstGeom>
          <a:noFill/>
          <a:ln w="0">
            <a:solidFill>
              <a:srgbClr val="000000"/>
            </a:solidFill>
            <a:round/>
            <a:headEnd/>
            <a:tailEnd/>
          </a:ln>
        </p:spPr>
        <p:txBody>
          <a:bodyPr/>
          <a:lstStyle/>
          <a:p>
            <a:endParaRPr lang="en-US"/>
          </a:p>
        </p:txBody>
      </p:sp>
      <p:sp>
        <p:nvSpPr>
          <p:cNvPr id="44055" name="Line 113"/>
          <p:cNvSpPr>
            <a:spLocks noChangeShapeType="1"/>
          </p:cNvSpPr>
          <p:nvPr/>
        </p:nvSpPr>
        <p:spPr bwMode="auto">
          <a:xfrm>
            <a:off x="314325" y="2387600"/>
            <a:ext cx="1906588" cy="1588"/>
          </a:xfrm>
          <a:prstGeom prst="line">
            <a:avLst/>
          </a:prstGeom>
          <a:noFill/>
          <a:ln w="0">
            <a:solidFill>
              <a:srgbClr val="000000"/>
            </a:solidFill>
            <a:round/>
            <a:headEnd/>
            <a:tailEnd/>
          </a:ln>
        </p:spPr>
        <p:txBody>
          <a:bodyPr/>
          <a:lstStyle/>
          <a:p>
            <a:endParaRPr lang="en-US"/>
          </a:p>
        </p:txBody>
      </p:sp>
      <p:sp>
        <p:nvSpPr>
          <p:cNvPr id="44056" name="Line 114"/>
          <p:cNvSpPr>
            <a:spLocks noChangeShapeType="1"/>
          </p:cNvSpPr>
          <p:nvPr/>
        </p:nvSpPr>
        <p:spPr bwMode="auto">
          <a:xfrm>
            <a:off x="314325" y="2225675"/>
            <a:ext cx="1906588" cy="1588"/>
          </a:xfrm>
          <a:prstGeom prst="line">
            <a:avLst/>
          </a:prstGeom>
          <a:noFill/>
          <a:ln w="0">
            <a:solidFill>
              <a:srgbClr val="000000"/>
            </a:solidFill>
            <a:round/>
            <a:headEnd/>
            <a:tailEnd/>
          </a:ln>
        </p:spPr>
        <p:txBody>
          <a:bodyPr/>
          <a:lstStyle/>
          <a:p>
            <a:endParaRPr lang="en-US"/>
          </a:p>
        </p:txBody>
      </p:sp>
      <p:sp>
        <p:nvSpPr>
          <p:cNvPr id="44057" name="Line 115"/>
          <p:cNvSpPr>
            <a:spLocks noChangeShapeType="1"/>
          </p:cNvSpPr>
          <p:nvPr/>
        </p:nvSpPr>
        <p:spPr bwMode="auto">
          <a:xfrm>
            <a:off x="506413" y="2225675"/>
            <a:ext cx="1587" cy="1606550"/>
          </a:xfrm>
          <a:prstGeom prst="line">
            <a:avLst/>
          </a:prstGeom>
          <a:noFill/>
          <a:ln w="0">
            <a:solidFill>
              <a:srgbClr val="000000"/>
            </a:solidFill>
            <a:round/>
            <a:headEnd/>
            <a:tailEnd/>
          </a:ln>
        </p:spPr>
        <p:txBody>
          <a:bodyPr/>
          <a:lstStyle/>
          <a:p>
            <a:endParaRPr lang="en-US"/>
          </a:p>
        </p:txBody>
      </p:sp>
      <p:sp>
        <p:nvSpPr>
          <p:cNvPr id="44058" name="Line 116"/>
          <p:cNvSpPr>
            <a:spLocks noChangeShapeType="1"/>
          </p:cNvSpPr>
          <p:nvPr/>
        </p:nvSpPr>
        <p:spPr bwMode="auto">
          <a:xfrm>
            <a:off x="692150" y="2225675"/>
            <a:ext cx="1588" cy="1606550"/>
          </a:xfrm>
          <a:prstGeom prst="line">
            <a:avLst/>
          </a:prstGeom>
          <a:noFill/>
          <a:ln w="0">
            <a:solidFill>
              <a:srgbClr val="000000"/>
            </a:solidFill>
            <a:round/>
            <a:headEnd/>
            <a:tailEnd/>
          </a:ln>
        </p:spPr>
        <p:txBody>
          <a:bodyPr/>
          <a:lstStyle/>
          <a:p>
            <a:endParaRPr lang="en-US"/>
          </a:p>
        </p:txBody>
      </p:sp>
      <p:sp>
        <p:nvSpPr>
          <p:cNvPr id="44059" name="Line 117"/>
          <p:cNvSpPr>
            <a:spLocks noChangeShapeType="1"/>
          </p:cNvSpPr>
          <p:nvPr/>
        </p:nvSpPr>
        <p:spPr bwMode="auto">
          <a:xfrm>
            <a:off x="885825" y="2225675"/>
            <a:ext cx="1588" cy="1606550"/>
          </a:xfrm>
          <a:prstGeom prst="line">
            <a:avLst/>
          </a:prstGeom>
          <a:noFill/>
          <a:ln w="0">
            <a:solidFill>
              <a:srgbClr val="000000"/>
            </a:solidFill>
            <a:round/>
            <a:headEnd/>
            <a:tailEnd/>
          </a:ln>
        </p:spPr>
        <p:txBody>
          <a:bodyPr/>
          <a:lstStyle/>
          <a:p>
            <a:endParaRPr lang="en-US"/>
          </a:p>
        </p:txBody>
      </p:sp>
      <p:sp>
        <p:nvSpPr>
          <p:cNvPr id="44060" name="Line 118"/>
          <p:cNvSpPr>
            <a:spLocks noChangeShapeType="1"/>
          </p:cNvSpPr>
          <p:nvPr/>
        </p:nvSpPr>
        <p:spPr bwMode="auto">
          <a:xfrm>
            <a:off x="1077913" y="2225675"/>
            <a:ext cx="1587" cy="1606550"/>
          </a:xfrm>
          <a:prstGeom prst="line">
            <a:avLst/>
          </a:prstGeom>
          <a:noFill/>
          <a:ln w="0">
            <a:solidFill>
              <a:srgbClr val="000000"/>
            </a:solidFill>
            <a:round/>
            <a:headEnd/>
            <a:tailEnd/>
          </a:ln>
        </p:spPr>
        <p:txBody>
          <a:bodyPr/>
          <a:lstStyle/>
          <a:p>
            <a:endParaRPr lang="en-US"/>
          </a:p>
        </p:txBody>
      </p:sp>
      <p:sp>
        <p:nvSpPr>
          <p:cNvPr id="44061" name="Line 119"/>
          <p:cNvSpPr>
            <a:spLocks noChangeShapeType="1"/>
          </p:cNvSpPr>
          <p:nvPr/>
        </p:nvSpPr>
        <p:spPr bwMode="auto">
          <a:xfrm>
            <a:off x="1270000" y="2225675"/>
            <a:ext cx="1588" cy="1606550"/>
          </a:xfrm>
          <a:prstGeom prst="line">
            <a:avLst/>
          </a:prstGeom>
          <a:noFill/>
          <a:ln w="0">
            <a:solidFill>
              <a:srgbClr val="000000"/>
            </a:solidFill>
            <a:round/>
            <a:headEnd/>
            <a:tailEnd/>
          </a:ln>
        </p:spPr>
        <p:txBody>
          <a:bodyPr/>
          <a:lstStyle/>
          <a:p>
            <a:endParaRPr lang="en-US"/>
          </a:p>
        </p:txBody>
      </p:sp>
      <p:sp>
        <p:nvSpPr>
          <p:cNvPr id="44062" name="Line 120"/>
          <p:cNvSpPr>
            <a:spLocks noChangeShapeType="1"/>
          </p:cNvSpPr>
          <p:nvPr/>
        </p:nvSpPr>
        <p:spPr bwMode="auto">
          <a:xfrm>
            <a:off x="1457325" y="2225675"/>
            <a:ext cx="1588" cy="1606550"/>
          </a:xfrm>
          <a:prstGeom prst="line">
            <a:avLst/>
          </a:prstGeom>
          <a:noFill/>
          <a:ln w="0">
            <a:solidFill>
              <a:srgbClr val="000000"/>
            </a:solidFill>
            <a:round/>
            <a:headEnd/>
            <a:tailEnd/>
          </a:ln>
        </p:spPr>
        <p:txBody>
          <a:bodyPr/>
          <a:lstStyle/>
          <a:p>
            <a:endParaRPr lang="en-US"/>
          </a:p>
        </p:txBody>
      </p:sp>
      <p:sp>
        <p:nvSpPr>
          <p:cNvPr id="44063" name="Line 121"/>
          <p:cNvSpPr>
            <a:spLocks noChangeShapeType="1"/>
          </p:cNvSpPr>
          <p:nvPr/>
        </p:nvSpPr>
        <p:spPr bwMode="auto">
          <a:xfrm>
            <a:off x="1649413" y="2225675"/>
            <a:ext cx="1587" cy="1606550"/>
          </a:xfrm>
          <a:prstGeom prst="line">
            <a:avLst/>
          </a:prstGeom>
          <a:noFill/>
          <a:ln w="0">
            <a:solidFill>
              <a:srgbClr val="000000"/>
            </a:solidFill>
            <a:round/>
            <a:headEnd/>
            <a:tailEnd/>
          </a:ln>
        </p:spPr>
        <p:txBody>
          <a:bodyPr/>
          <a:lstStyle/>
          <a:p>
            <a:endParaRPr lang="en-US"/>
          </a:p>
        </p:txBody>
      </p:sp>
      <p:sp>
        <p:nvSpPr>
          <p:cNvPr id="44064" name="Line 122"/>
          <p:cNvSpPr>
            <a:spLocks noChangeShapeType="1"/>
          </p:cNvSpPr>
          <p:nvPr/>
        </p:nvSpPr>
        <p:spPr bwMode="auto">
          <a:xfrm>
            <a:off x="1841500" y="2225675"/>
            <a:ext cx="1588" cy="1606550"/>
          </a:xfrm>
          <a:prstGeom prst="line">
            <a:avLst/>
          </a:prstGeom>
          <a:noFill/>
          <a:ln w="0">
            <a:solidFill>
              <a:srgbClr val="000000"/>
            </a:solidFill>
            <a:round/>
            <a:headEnd/>
            <a:tailEnd/>
          </a:ln>
        </p:spPr>
        <p:txBody>
          <a:bodyPr/>
          <a:lstStyle/>
          <a:p>
            <a:endParaRPr lang="en-US"/>
          </a:p>
        </p:txBody>
      </p:sp>
      <p:sp>
        <p:nvSpPr>
          <p:cNvPr id="44065" name="Line 123"/>
          <p:cNvSpPr>
            <a:spLocks noChangeShapeType="1"/>
          </p:cNvSpPr>
          <p:nvPr/>
        </p:nvSpPr>
        <p:spPr bwMode="auto">
          <a:xfrm>
            <a:off x="2028825" y="2225675"/>
            <a:ext cx="1588" cy="1606550"/>
          </a:xfrm>
          <a:prstGeom prst="line">
            <a:avLst/>
          </a:prstGeom>
          <a:noFill/>
          <a:ln w="0">
            <a:solidFill>
              <a:srgbClr val="000000"/>
            </a:solidFill>
            <a:round/>
            <a:headEnd/>
            <a:tailEnd/>
          </a:ln>
        </p:spPr>
        <p:txBody>
          <a:bodyPr/>
          <a:lstStyle/>
          <a:p>
            <a:endParaRPr lang="en-US"/>
          </a:p>
        </p:txBody>
      </p:sp>
      <p:sp>
        <p:nvSpPr>
          <p:cNvPr id="44066" name="Line 124"/>
          <p:cNvSpPr>
            <a:spLocks noChangeShapeType="1"/>
          </p:cNvSpPr>
          <p:nvPr/>
        </p:nvSpPr>
        <p:spPr bwMode="auto">
          <a:xfrm>
            <a:off x="2220913" y="2225675"/>
            <a:ext cx="1587" cy="1606550"/>
          </a:xfrm>
          <a:prstGeom prst="line">
            <a:avLst/>
          </a:prstGeom>
          <a:noFill/>
          <a:ln w="0">
            <a:solidFill>
              <a:srgbClr val="000000"/>
            </a:solidFill>
            <a:round/>
            <a:headEnd/>
            <a:tailEnd/>
          </a:ln>
        </p:spPr>
        <p:txBody>
          <a:bodyPr/>
          <a:lstStyle/>
          <a:p>
            <a:endParaRPr lang="en-US"/>
          </a:p>
        </p:txBody>
      </p:sp>
      <p:sp>
        <p:nvSpPr>
          <p:cNvPr id="44067" name="Rectangle 125"/>
          <p:cNvSpPr>
            <a:spLocks noChangeArrowheads="1"/>
          </p:cNvSpPr>
          <p:nvPr/>
        </p:nvSpPr>
        <p:spPr bwMode="auto">
          <a:xfrm>
            <a:off x="314325" y="2225675"/>
            <a:ext cx="1906588" cy="1606550"/>
          </a:xfrm>
          <a:prstGeom prst="rect">
            <a:avLst/>
          </a:prstGeom>
          <a:noFill/>
          <a:ln w="6350">
            <a:solidFill>
              <a:srgbClr val="000000"/>
            </a:solidFill>
            <a:miter lim="800000"/>
            <a:headEnd/>
            <a:tailEnd/>
          </a:ln>
        </p:spPr>
        <p:txBody>
          <a:bodyPr/>
          <a:lstStyle/>
          <a:p>
            <a:endParaRPr lang="en-US"/>
          </a:p>
        </p:txBody>
      </p:sp>
      <p:sp>
        <p:nvSpPr>
          <p:cNvPr id="44068" name="Line 126"/>
          <p:cNvSpPr>
            <a:spLocks noChangeShapeType="1"/>
          </p:cNvSpPr>
          <p:nvPr/>
        </p:nvSpPr>
        <p:spPr bwMode="auto">
          <a:xfrm>
            <a:off x="314325" y="2225675"/>
            <a:ext cx="1588" cy="1606550"/>
          </a:xfrm>
          <a:prstGeom prst="line">
            <a:avLst/>
          </a:prstGeom>
          <a:noFill/>
          <a:ln w="0">
            <a:solidFill>
              <a:srgbClr val="000000"/>
            </a:solidFill>
            <a:round/>
            <a:headEnd/>
            <a:tailEnd/>
          </a:ln>
        </p:spPr>
        <p:txBody>
          <a:bodyPr/>
          <a:lstStyle/>
          <a:p>
            <a:endParaRPr lang="en-US"/>
          </a:p>
        </p:txBody>
      </p:sp>
      <p:sp>
        <p:nvSpPr>
          <p:cNvPr id="44069" name="Line 127"/>
          <p:cNvSpPr>
            <a:spLocks noChangeShapeType="1"/>
          </p:cNvSpPr>
          <p:nvPr/>
        </p:nvSpPr>
        <p:spPr bwMode="auto">
          <a:xfrm>
            <a:off x="295275" y="3832225"/>
            <a:ext cx="19050" cy="1588"/>
          </a:xfrm>
          <a:prstGeom prst="line">
            <a:avLst/>
          </a:prstGeom>
          <a:noFill/>
          <a:ln w="0">
            <a:solidFill>
              <a:srgbClr val="000000"/>
            </a:solidFill>
            <a:round/>
            <a:headEnd/>
            <a:tailEnd/>
          </a:ln>
        </p:spPr>
        <p:txBody>
          <a:bodyPr/>
          <a:lstStyle/>
          <a:p>
            <a:endParaRPr lang="en-US"/>
          </a:p>
        </p:txBody>
      </p:sp>
      <p:sp>
        <p:nvSpPr>
          <p:cNvPr id="44070" name="Line 128"/>
          <p:cNvSpPr>
            <a:spLocks noChangeShapeType="1"/>
          </p:cNvSpPr>
          <p:nvPr/>
        </p:nvSpPr>
        <p:spPr bwMode="auto">
          <a:xfrm>
            <a:off x="295275" y="3670300"/>
            <a:ext cx="19050" cy="1588"/>
          </a:xfrm>
          <a:prstGeom prst="line">
            <a:avLst/>
          </a:prstGeom>
          <a:noFill/>
          <a:ln w="0">
            <a:solidFill>
              <a:srgbClr val="000000"/>
            </a:solidFill>
            <a:round/>
            <a:headEnd/>
            <a:tailEnd/>
          </a:ln>
        </p:spPr>
        <p:txBody>
          <a:bodyPr/>
          <a:lstStyle/>
          <a:p>
            <a:endParaRPr lang="en-US"/>
          </a:p>
        </p:txBody>
      </p:sp>
      <p:sp>
        <p:nvSpPr>
          <p:cNvPr id="44071" name="Line 129"/>
          <p:cNvSpPr>
            <a:spLocks noChangeShapeType="1"/>
          </p:cNvSpPr>
          <p:nvPr/>
        </p:nvSpPr>
        <p:spPr bwMode="auto">
          <a:xfrm>
            <a:off x="295275" y="3509963"/>
            <a:ext cx="19050" cy="1587"/>
          </a:xfrm>
          <a:prstGeom prst="line">
            <a:avLst/>
          </a:prstGeom>
          <a:noFill/>
          <a:ln w="0">
            <a:solidFill>
              <a:srgbClr val="000000"/>
            </a:solidFill>
            <a:round/>
            <a:headEnd/>
            <a:tailEnd/>
          </a:ln>
        </p:spPr>
        <p:txBody>
          <a:bodyPr/>
          <a:lstStyle/>
          <a:p>
            <a:endParaRPr lang="en-US"/>
          </a:p>
        </p:txBody>
      </p:sp>
      <p:sp>
        <p:nvSpPr>
          <p:cNvPr id="44072" name="Line 130"/>
          <p:cNvSpPr>
            <a:spLocks noChangeShapeType="1"/>
          </p:cNvSpPr>
          <p:nvPr/>
        </p:nvSpPr>
        <p:spPr bwMode="auto">
          <a:xfrm>
            <a:off x="295275" y="3348038"/>
            <a:ext cx="19050" cy="1587"/>
          </a:xfrm>
          <a:prstGeom prst="line">
            <a:avLst/>
          </a:prstGeom>
          <a:noFill/>
          <a:ln w="0">
            <a:solidFill>
              <a:srgbClr val="000000"/>
            </a:solidFill>
            <a:round/>
            <a:headEnd/>
            <a:tailEnd/>
          </a:ln>
        </p:spPr>
        <p:txBody>
          <a:bodyPr/>
          <a:lstStyle/>
          <a:p>
            <a:endParaRPr lang="en-US"/>
          </a:p>
        </p:txBody>
      </p:sp>
      <p:sp>
        <p:nvSpPr>
          <p:cNvPr id="44073" name="Line 131"/>
          <p:cNvSpPr>
            <a:spLocks noChangeShapeType="1"/>
          </p:cNvSpPr>
          <p:nvPr/>
        </p:nvSpPr>
        <p:spPr bwMode="auto">
          <a:xfrm>
            <a:off x="295275" y="3187700"/>
            <a:ext cx="19050" cy="1588"/>
          </a:xfrm>
          <a:prstGeom prst="line">
            <a:avLst/>
          </a:prstGeom>
          <a:noFill/>
          <a:ln w="0">
            <a:solidFill>
              <a:srgbClr val="000000"/>
            </a:solidFill>
            <a:round/>
            <a:headEnd/>
            <a:tailEnd/>
          </a:ln>
        </p:spPr>
        <p:txBody>
          <a:bodyPr/>
          <a:lstStyle/>
          <a:p>
            <a:endParaRPr lang="en-US"/>
          </a:p>
        </p:txBody>
      </p:sp>
      <p:sp>
        <p:nvSpPr>
          <p:cNvPr id="44074" name="Line 132"/>
          <p:cNvSpPr>
            <a:spLocks noChangeShapeType="1"/>
          </p:cNvSpPr>
          <p:nvPr/>
        </p:nvSpPr>
        <p:spPr bwMode="auto">
          <a:xfrm>
            <a:off x="295275" y="3025775"/>
            <a:ext cx="19050" cy="1588"/>
          </a:xfrm>
          <a:prstGeom prst="line">
            <a:avLst/>
          </a:prstGeom>
          <a:noFill/>
          <a:ln w="0">
            <a:solidFill>
              <a:srgbClr val="000000"/>
            </a:solidFill>
            <a:round/>
            <a:headEnd/>
            <a:tailEnd/>
          </a:ln>
        </p:spPr>
        <p:txBody>
          <a:bodyPr/>
          <a:lstStyle/>
          <a:p>
            <a:endParaRPr lang="en-US"/>
          </a:p>
        </p:txBody>
      </p:sp>
      <p:sp>
        <p:nvSpPr>
          <p:cNvPr id="44075" name="Line 133"/>
          <p:cNvSpPr>
            <a:spLocks noChangeShapeType="1"/>
          </p:cNvSpPr>
          <p:nvPr/>
        </p:nvSpPr>
        <p:spPr bwMode="auto">
          <a:xfrm>
            <a:off x="295275" y="2870200"/>
            <a:ext cx="19050" cy="1588"/>
          </a:xfrm>
          <a:prstGeom prst="line">
            <a:avLst/>
          </a:prstGeom>
          <a:noFill/>
          <a:ln w="0">
            <a:solidFill>
              <a:srgbClr val="000000"/>
            </a:solidFill>
            <a:round/>
            <a:headEnd/>
            <a:tailEnd/>
          </a:ln>
        </p:spPr>
        <p:txBody>
          <a:bodyPr/>
          <a:lstStyle/>
          <a:p>
            <a:endParaRPr lang="en-US"/>
          </a:p>
        </p:txBody>
      </p:sp>
      <p:sp>
        <p:nvSpPr>
          <p:cNvPr id="44076" name="Line 134"/>
          <p:cNvSpPr>
            <a:spLocks noChangeShapeType="1"/>
          </p:cNvSpPr>
          <p:nvPr/>
        </p:nvSpPr>
        <p:spPr bwMode="auto">
          <a:xfrm>
            <a:off x="295275" y="2709863"/>
            <a:ext cx="19050" cy="1587"/>
          </a:xfrm>
          <a:prstGeom prst="line">
            <a:avLst/>
          </a:prstGeom>
          <a:noFill/>
          <a:ln w="0">
            <a:solidFill>
              <a:srgbClr val="000000"/>
            </a:solidFill>
            <a:round/>
            <a:headEnd/>
            <a:tailEnd/>
          </a:ln>
        </p:spPr>
        <p:txBody>
          <a:bodyPr/>
          <a:lstStyle/>
          <a:p>
            <a:endParaRPr lang="en-US"/>
          </a:p>
        </p:txBody>
      </p:sp>
      <p:sp>
        <p:nvSpPr>
          <p:cNvPr id="44077" name="Line 135"/>
          <p:cNvSpPr>
            <a:spLocks noChangeShapeType="1"/>
          </p:cNvSpPr>
          <p:nvPr/>
        </p:nvSpPr>
        <p:spPr bwMode="auto">
          <a:xfrm>
            <a:off x="295275" y="2547938"/>
            <a:ext cx="19050" cy="1587"/>
          </a:xfrm>
          <a:prstGeom prst="line">
            <a:avLst/>
          </a:prstGeom>
          <a:noFill/>
          <a:ln w="0">
            <a:solidFill>
              <a:srgbClr val="000000"/>
            </a:solidFill>
            <a:round/>
            <a:headEnd/>
            <a:tailEnd/>
          </a:ln>
        </p:spPr>
        <p:txBody>
          <a:bodyPr/>
          <a:lstStyle/>
          <a:p>
            <a:endParaRPr lang="en-US"/>
          </a:p>
        </p:txBody>
      </p:sp>
      <p:sp>
        <p:nvSpPr>
          <p:cNvPr id="44078" name="Line 136"/>
          <p:cNvSpPr>
            <a:spLocks noChangeShapeType="1"/>
          </p:cNvSpPr>
          <p:nvPr/>
        </p:nvSpPr>
        <p:spPr bwMode="auto">
          <a:xfrm>
            <a:off x="295275" y="2387600"/>
            <a:ext cx="19050" cy="1588"/>
          </a:xfrm>
          <a:prstGeom prst="line">
            <a:avLst/>
          </a:prstGeom>
          <a:noFill/>
          <a:ln w="0">
            <a:solidFill>
              <a:srgbClr val="000000"/>
            </a:solidFill>
            <a:round/>
            <a:headEnd/>
            <a:tailEnd/>
          </a:ln>
        </p:spPr>
        <p:txBody>
          <a:bodyPr/>
          <a:lstStyle/>
          <a:p>
            <a:endParaRPr lang="en-US"/>
          </a:p>
        </p:txBody>
      </p:sp>
      <p:sp>
        <p:nvSpPr>
          <p:cNvPr id="44079" name="Line 137"/>
          <p:cNvSpPr>
            <a:spLocks noChangeShapeType="1"/>
          </p:cNvSpPr>
          <p:nvPr/>
        </p:nvSpPr>
        <p:spPr bwMode="auto">
          <a:xfrm>
            <a:off x="295275" y="2225675"/>
            <a:ext cx="19050" cy="1588"/>
          </a:xfrm>
          <a:prstGeom prst="line">
            <a:avLst/>
          </a:prstGeom>
          <a:noFill/>
          <a:ln w="0">
            <a:solidFill>
              <a:srgbClr val="000000"/>
            </a:solidFill>
            <a:round/>
            <a:headEnd/>
            <a:tailEnd/>
          </a:ln>
        </p:spPr>
        <p:txBody>
          <a:bodyPr/>
          <a:lstStyle/>
          <a:p>
            <a:endParaRPr lang="en-US"/>
          </a:p>
        </p:txBody>
      </p:sp>
      <p:sp>
        <p:nvSpPr>
          <p:cNvPr id="44080" name="Line 138"/>
          <p:cNvSpPr>
            <a:spLocks noChangeShapeType="1"/>
          </p:cNvSpPr>
          <p:nvPr/>
        </p:nvSpPr>
        <p:spPr bwMode="auto">
          <a:xfrm>
            <a:off x="314325" y="3832225"/>
            <a:ext cx="1906588" cy="1588"/>
          </a:xfrm>
          <a:prstGeom prst="line">
            <a:avLst/>
          </a:prstGeom>
          <a:noFill/>
          <a:ln w="0">
            <a:solidFill>
              <a:srgbClr val="000000"/>
            </a:solidFill>
            <a:round/>
            <a:headEnd/>
            <a:tailEnd/>
          </a:ln>
        </p:spPr>
        <p:txBody>
          <a:bodyPr/>
          <a:lstStyle/>
          <a:p>
            <a:endParaRPr lang="en-US"/>
          </a:p>
        </p:txBody>
      </p:sp>
      <p:sp>
        <p:nvSpPr>
          <p:cNvPr id="44081" name="Line 139"/>
          <p:cNvSpPr>
            <a:spLocks noChangeShapeType="1"/>
          </p:cNvSpPr>
          <p:nvPr/>
        </p:nvSpPr>
        <p:spPr bwMode="auto">
          <a:xfrm flipV="1">
            <a:off x="314325" y="3832225"/>
            <a:ext cx="1588" cy="20638"/>
          </a:xfrm>
          <a:prstGeom prst="line">
            <a:avLst/>
          </a:prstGeom>
          <a:noFill/>
          <a:ln w="0">
            <a:solidFill>
              <a:srgbClr val="000000"/>
            </a:solidFill>
            <a:round/>
            <a:headEnd/>
            <a:tailEnd/>
          </a:ln>
        </p:spPr>
        <p:txBody>
          <a:bodyPr/>
          <a:lstStyle/>
          <a:p>
            <a:endParaRPr lang="en-US"/>
          </a:p>
        </p:txBody>
      </p:sp>
      <p:sp>
        <p:nvSpPr>
          <p:cNvPr id="44082" name="Line 140"/>
          <p:cNvSpPr>
            <a:spLocks noChangeShapeType="1"/>
          </p:cNvSpPr>
          <p:nvPr/>
        </p:nvSpPr>
        <p:spPr bwMode="auto">
          <a:xfrm flipV="1">
            <a:off x="506413" y="3832225"/>
            <a:ext cx="1587" cy="20638"/>
          </a:xfrm>
          <a:prstGeom prst="line">
            <a:avLst/>
          </a:prstGeom>
          <a:noFill/>
          <a:ln w="0">
            <a:solidFill>
              <a:srgbClr val="000000"/>
            </a:solidFill>
            <a:round/>
            <a:headEnd/>
            <a:tailEnd/>
          </a:ln>
        </p:spPr>
        <p:txBody>
          <a:bodyPr/>
          <a:lstStyle/>
          <a:p>
            <a:endParaRPr lang="en-US"/>
          </a:p>
        </p:txBody>
      </p:sp>
      <p:sp>
        <p:nvSpPr>
          <p:cNvPr id="44083" name="Line 141"/>
          <p:cNvSpPr>
            <a:spLocks noChangeShapeType="1"/>
          </p:cNvSpPr>
          <p:nvPr/>
        </p:nvSpPr>
        <p:spPr bwMode="auto">
          <a:xfrm flipV="1">
            <a:off x="692150" y="3832225"/>
            <a:ext cx="1588" cy="20638"/>
          </a:xfrm>
          <a:prstGeom prst="line">
            <a:avLst/>
          </a:prstGeom>
          <a:noFill/>
          <a:ln w="0">
            <a:solidFill>
              <a:srgbClr val="000000"/>
            </a:solidFill>
            <a:round/>
            <a:headEnd/>
            <a:tailEnd/>
          </a:ln>
        </p:spPr>
        <p:txBody>
          <a:bodyPr/>
          <a:lstStyle/>
          <a:p>
            <a:endParaRPr lang="en-US"/>
          </a:p>
        </p:txBody>
      </p:sp>
      <p:sp>
        <p:nvSpPr>
          <p:cNvPr id="44084" name="Line 142"/>
          <p:cNvSpPr>
            <a:spLocks noChangeShapeType="1"/>
          </p:cNvSpPr>
          <p:nvPr/>
        </p:nvSpPr>
        <p:spPr bwMode="auto">
          <a:xfrm flipV="1">
            <a:off x="885825" y="3832225"/>
            <a:ext cx="1588" cy="20638"/>
          </a:xfrm>
          <a:prstGeom prst="line">
            <a:avLst/>
          </a:prstGeom>
          <a:noFill/>
          <a:ln w="0">
            <a:solidFill>
              <a:srgbClr val="000000"/>
            </a:solidFill>
            <a:round/>
            <a:headEnd/>
            <a:tailEnd/>
          </a:ln>
        </p:spPr>
        <p:txBody>
          <a:bodyPr/>
          <a:lstStyle/>
          <a:p>
            <a:endParaRPr lang="en-US"/>
          </a:p>
        </p:txBody>
      </p:sp>
      <p:sp>
        <p:nvSpPr>
          <p:cNvPr id="44085" name="Line 143"/>
          <p:cNvSpPr>
            <a:spLocks noChangeShapeType="1"/>
          </p:cNvSpPr>
          <p:nvPr/>
        </p:nvSpPr>
        <p:spPr bwMode="auto">
          <a:xfrm flipV="1">
            <a:off x="1077913" y="3832225"/>
            <a:ext cx="1587" cy="20638"/>
          </a:xfrm>
          <a:prstGeom prst="line">
            <a:avLst/>
          </a:prstGeom>
          <a:noFill/>
          <a:ln w="0">
            <a:solidFill>
              <a:srgbClr val="000000"/>
            </a:solidFill>
            <a:round/>
            <a:headEnd/>
            <a:tailEnd/>
          </a:ln>
        </p:spPr>
        <p:txBody>
          <a:bodyPr/>
          <a:lstStyle/>
          <a:p>
            <a:endParaRPr lang="en-US"/>
          </a:p>
        </p:txBody>
      </p:sp>
      <p:sp>
        <p:nvSpPr>
          <p:cNvPr id="44086" name="Line 144"/>
          <p:cNvSpPr>
            <a:spLocks noChangeShapeType="1"/>
          </p:cNvSpPr>
          <p:nvPr/>
        </p:nvSpPr>
        <p:spPr bwMode="auto">
          <a:xfrm flipV="1">
            <a:off x="1270000" y="3832225"/>
            <a:ext cx="1588" cy="20638"/>
          </a:xfrm>
          <a:prstGeom prst="line">
            <a:avLst/>
          </a:prstGeom>
          <a:noFill/>
          <a:ln w="0">
            <a:solidFill>
              <a:srgbClr val="000000"/>
            </a:solidFill>
            <a:round/>
            <a:headEnd/>
            <a:tailEnd/>
          </a:ln>
        </p:spPr>
        <p:txBody>
          <a:bodyPr/>
          <a:lstStyle/>
          <a:p>
            <a:endParaRPr lang="en-US"/>
          </a:p>
        </p:txBody>
      </p:sp>
      <p:sp>
        <p:nvSpPr>
          <p:cNvPr id="44087" name="Line 145"/>
          <p:cNvSpPr>
            <a:spLocks noChangeShapeType="1"/>
          </p:cNvSpPr>
          <p:nvPr/>
        </p:nvSpPr>
        <p:spPr bwMode="auto">
          <a:xfrm flipV="1">
            <a:off x="1457325" y="3832225"/>
            <a:ext cx="1588" cy="20638"/>
          </a:xfrm>
          <a:prstGeom prst="line">
            <a:avLst/>
          </a:prstGeom>
          <a:noFill/>
          <a:ln w="0">
            <a:solidFill>
              <a:srgbClr val="000000"/>
            </a:solidFill>
            <a:round/>
            <a:headEnd/>
            <a:tailEnd/>
          </a:ln>
        </p:spPr>
        <p:txBody>
          <a:bodyPr/>
          <a:lstStyle/>
          <a:p>
            <a:endParaRPr lang="en-US"/>
          </a:p>
        </p:txBody>
      </p:sp>
      <p:sp>
        <p:nvSpPr>
          <p:cNvPr id="44088" name="Line 146"/>
          <p:cNvSpPr>
            <a:spLocks noChangeShapeType="1"/>
          </p:cNvSpPr>
          <p:nvPr/>
        </p:nvSpPr>
        <p:spPr bwMode="auto">
          <a:xfrm flipV="1">
            <a:off x="1649413" y="3832225"/>
            <a:ext cx="1587" cy="20638"/>
          </a:xfrm>
          <a:prstGeom prst="line">
            <a:avLst/>
          </a:prstGeom>
          <a:noFill/>
          <a:ln w="0">
            <a:solidFill>
              <a:srgbClr val="000000"/>
            </a:solidFill>
            <a:round/>
            <a:headEnd/>
            <a:tailEnd/>
          </a:ln>
        </p:spPr>
        <p:txBody>
          <a:bodyPr/>
          <a:lstStyle/>
          <a:p>
            <a:endParaRPr lang="en-US"/>
          </a:p>
        </p:txBody>
      </p:sp>
      <p:sp>
        <p:nvSpPr>
          <p:cNvPr id="44089" name="Line 147"/>
          <p:cNvSpPr>
            <a:spLocks noChangeShapeType="1"/>
          </p:cNvSpPr>
          <p:nvPr/>
        </p:nvSpPr>
        <p:spPr bwMode="auto">
          <a:xfrm flipV="1">
            <a:off x="1841500" y="3832225"/>
            <a:ext cx="1588" cy="20638"/>
          </a:xfrm>
          <a:prstGeom prst="line">
            <a:avLst/>
          </a:prstGeom>
          <a:noFill/>
          <a:ln w="0">
            <a:solidFill>
              <a:srgbClr val="000000"/>
            </a:solidFill>
            <a:round/>
            <a:headEnd/>
            <a:tailEnd/>
          </a:ln>
        </p:spPr>
        <p:txBody>
          <a:bodyPr/>
          <a:lstStyle/>
          <a:p>
            <a:endParaRPr lang="en-US"/>
          </a:p>
        </p:txBody>
      </p:sp>
      <p:sp>
        <p:nvSpPr>
          <p:cNvPr id="44090" name="Line 148"/>
          <p:cNvSpPr>
            <a:spLocks noChangeShapeType="1"/>
          </p:cNvSpPr>
          <p:nvPr/>
        </p:nvSpPr>
        <p:spPr bwMode="auto">
          <a:xfrm flipV="1">
            <a:off x="2028825" y="3832225"/>
            <a:ext cx="1588" cy="20638"/>
          </a:xfrm>
          <a:prstGeom prst="line">
            <a:avLst/>
          </a:prstGeom>
          <a:noFill/>
          <a:ln w="0">
            <a:solidFill>
              <a:srgbClr val="000000"/>
            </a:solidFill>
            <a:round/>
            <a:headEnd/>
            <a:tailEnd/>
          </a:ln>
        </p:spPr>
        <p:txBody>
          <a:bodyPr/>
          <a:lstStyle/>
          <a:p>
            <a:endParaRPr lang="en-US"/>
          </a:p>
        </p:txBody>
      </p:sp>
      <p:sp>
        <p:nvSpPr>
          <p:cNvPr id="44091" name="Line 149"/>
          <p:cNvSpPr>
            <a:spLocks noChangeShapeType="1"/>
          </p:cNvSpPr>
          <p:nvPr/>
        </p:nvSpPr>
        <p:spPr bwMode="auto">
          <a:xfrm flipV="1">
            <a:off x="2220913" y="3832225"/>
            <a:ext cx="1587" cy="20638"/>
          </a:xfrm>
          <a:prstGeom prst="line">
            <a:avLst/>
          </a:prstGeom>
          <a:noFill/>
          <a:ln w="0">
            <a:solidFill>
              <a:srgbClr val="000000"/>
            </a:solidFill>
            <a:round/>
            <a:headEnd/>
            <a:tailEnd/>
          </a:ln>
        </p:spPr>
        <p:txBody>
          <a:bodyPr/>
          <a:lstStyle/>
          <a:p>
            <a:endParaRPr lang="en-US"/>
          </a:p>
        </p:txBody>
      </p:sp>
      <p:sp>
        <p:nvSpPr>
          <p:cNvPr id="44092" name="Freeform 150"/>
          <p:cNvSpPr>
            <a:spLocks/>
          </p:cNvSpPr>
          <p:nvPr/>
        </p:nvSpPr>
        <p:spPr bwMode="auto">
          <a:xfrm>
            <a:off x="839788" y="2824163"/>
            <a:ext cx="90487" cy="93662"/>
          </a:xfrm>
          <a:custGeom>
            <a:avLst/>
            <a:gdLst>
              <a:gd name="T0" fmla="*/ 46037 w 57"/>
              <a:gd name="T1" fmla="*/ 0 h 59"/>
              <a:gd name="T2" fmla="*/ 90487 w 57"/>
              <a:gd name="T3" fmla="*/ 46037 h 59"/>
              <a:gd name="T4" fmla="*/ 46037 w 57"/>
              <a:gd name="T5" fmla="*/ 93662 h 59"/>
              <a:gd name="T6" fmla="*/ 0 w 57"/>
              <a:gd name="T7" fmla="*/ 46037 h 59"/>
              <a:gd name="T8" fmla="*/ 46037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29"/>
                </a:lnTo>
                <a:lnTo>
                  <a:pt x="29" y="59"/>
                </a:lnTo>
                <a:lnTo>
                  <a:pt x="0" y="29"/>
                </a:lnTo>
                <a:lnTo>
                  <a:pt x="29" y="0"/>
                </a:lnTo>
                <a:close/>
              </a:path>
            </a:pathLst>
          </a:custGeom>
          <a:solidFill>
            <a:srgbClr val="00FFFF"/>
          </a:solidFill>
          <a:ln w="6350">
            <a:solidFill>
              <a:srgbClr val="000080"/>
            </a:solidFill>
            <a:round/>
            <a:headEnd/>
            <a:tailEnd/>
          </a:ln>
        </p:spPr>
        <p:txBody>
          <a:bodyPr/>
          <a:lstStyle/>
          <a:p>
            <a:endParaRPr lang="en-US"/>
          </a:p>
        </p:txBody>
      </p:sp>
      <p:sp>
        <p:nvSpPr>
          <p:cNvPr id="44093" name="Freeform 151"/>
          <p:cNvSpPr>
            <a:spLocks/>
          </p:cNvSpPr>
          <p:nvPr/>
        </p:nvSpPr>
        <p:spPr bwMode="auto">
          <a:xfrm>
            <a:off x="1604963" y="3302000"/>
            <a:ext cx="88900" cy="93663"/>
          </a:xfrm>
          <a:custGeom>
            <a:avLst/>
            <a:gdLst>
              <a:gd name="T0" fmla="*/ 44450 w 56"/>
              <a:gd name="T1" fmla="*/ 0 h 59"/>
              <a:gd name="T2" fmla="*/ 88900 w 56"/>
              <a:gd name="T3" fmla="*/ 46038 h 59"/>
              <a:gd name="T4" fmla="*/ 44450 w 56"/>
              <a:gd name="T5" fmla="*/ 93663 h 59"/>
              <a:gd name="T6" fmla="*/ 0 w 56"/>
              <a:gd name="T7" fmla="*/ 46038 h 59"/>
              <a:gd name="T8" fmla="*/ 44450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29"/>
                </a:lnTo>
                <a:lnTo>
                  <a:pt x="28" y="59"/>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44094" name="Freeform 152"/>
          <p:cNvSpPr>
            <a:spLocks/>
          </p:cNvSpPr>
          <p:nvPr/>
        </p:nvSpPr>
        <p:spPr bwMode="auto">
          <a:xfrm>
            <a:off x="1033463" y="2662238"/>
            <a:ext cx="88900" cy="93662"/>
          </a:xfrm>
          <a:custGeom>
            <a:avLst/>
            <a:gdLst>
              <a:gd name="T0" fmla="*/ 44450 w 56"/>
              <a:gd name="T1" fmla="*/ 0 h 59"/>
              <a:gd name="T2" fmla="*/ 88900 w 56"/>
              <a:gd name="T3" fmla="*/ 47625 h 59"/>
              <a:gd name="T4" fmla="*/ 44450 w 56"/>
              <a:gd name="T5" fmla="*/ 93662 h 59"/>
              <a:gd name="T6" fmla="*/ 0 w 56"/>
              <a:gd name="T7" fmla="*/ 47625 h 59"/>
              <a:gd name="T8" fmla="*/ 44450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30"/>
                </a:lnTo>
                <a:lnTo>
                  <a:pt x="28" y="59"/>
                </a:lnTo>
                <a:lnTo>
                  <a:pt x="0" y="30"/>
                </a:lnTo>
                <a:lnTo>
                  <a:pt x="28" y="0"/>
                </a:lnTo>
                <a:close/>
              </a:path>
            </a:pathLst>
          </a:custGeom>
          <a:solidFill>
            <a:srgbClr val="00FFFF"/>
          </a:solidFill>
          <a:ln w="6350">
            <a:solidFill>
              <a:srgbClr val="000080"/>
            </a:solidFill>
            <a:round/>
            <a:headEnd/>
            <a:tailEnd/>
          </a:ln>
        </p:spPr>
        <p:txBody>
          <a:bodyPr/>
          <a:lstStyle/>
          <a:p>
            <a:endParaRPr lang="en-US"/>
          </a:p>
        </p:txBody>
      </p:sp>
      <p:sp>
        <p:nvSpPr>
          <p:cNvPr id="44095" name="Freeform 153"/>
          <p:cNvSpPr>
            <a:spLocks/>
          </p:cNvSpPr>
          <p:nvPr/>
        </p:nvSpPr>
        <p:spPr bwMode="auto">
          <a:xfrm>
            <a:off x="839788" y="2501900"/>
            <a:ext cx="90487" cy="93663"/>
          </a:xfrm>
          <a:custGeom>
            <a:avLst/>
            <a:gdLst>
              <a:gd name="T0" fmla="*/ 46037 w 57"/>
              <a:gd name="T1" fmla="*/ 0 h 59"/>
              <a:gd name="T2" fmla="*/ 90487 w 57"/>
              <a:gd name="T3" fmla="*/ 46038 h 59"/>
              <a:gd name="T4" fmla="*/ 46037 w 57"/>
              <a:gd name="T5" fmla="*/ 93663 h 59"/>
              <a:gd name="T6" fmla="*/ 0 w 57"/>
              <a:gd name="T7" fmla="*/ 46038 h 59"/>
              <a:gd name="T8" fmla="*/ 46037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29"/>
                </a:lnTo>
                <a:lnTo>
                  <a:pt x="29" y="59"/>
                </a:lnTo>
                <a:lnTo>
                  <a:pt x="0" y="29"/>
                </a:lnTo>
                <a:lnTo>
                  <a:pt x="29" y="0"/>
                </a:lnTo>
                <a:close/>
              </a:path>
            </a:pathLst>
          </a:custGeom>
          <a:solidFill>
            <a:srgbClr val="00FFFF"/>
          </a:solidFill>
          <a:ln w="6350">
            <a:solidFill>
              <a:srgbClr val="000080"/>
            </a:solidFill>
            <a:round/>
            <a:headEnd/>
            <a:tailEnd/>
          </a:ln>
        </p:spPr>
        <p:txBody>
          <a:bodyPr/>
          <a:lstStyle/>
          <a:p>
            <a:endParaRPr lang="en-US"/>
          </a:p>
        </p:txBody>
      </p:sp>
      <p:sp>
        <p:nvSpPr>
          <p:cNvPr id="44096" name="Freeform 154"/>
          <p:cNvSpPr>
            <a:spLocks/>
          </p:cNvSpPr>
          <p:nvPr/>
        </p:nvSpPr>
        <p:spPr bwMode="auto">
          <a:xfrm>
            <a:off x="1797050" y="2984500"/>
            <a:ext cx="90488" cy="95250"/>
          </a:xfrm>
          <a:custGeom>
            <a:avLst/>
            <a:gdLst>
              <a:gd name="T0" fmla="*/ 44450 w 57"/>
              <a:gd name="T1" fmla="*/ 0 h 60"/>
              <a:gd name="T2" fmla="*/ 90488 w 57"/>
              <a:gd name="T3" fmla="*/ 47625 h 60"/>
              <a:gd name="T4" fmla="*/ 44450 w 57"/>
              <a:gd name="T5" fmla="*/ 95250 h 60"/>
              <a:gd name="T6" fmla="*/ 0 w 57"/>
              <a:gd name="T7" fmla="*/ 47625 h 60"/>
              <a:gd name="T8" fmla="*/ 44450 w 57"/>
              <a:gd name="T9" fmla="*/ 0 h 60"/>
              <a:gd name="T10" fmla="*/ 0 60000 65536"/>
              <a:gd name="T11" fmla="*/ 0 60000 65536"/>
              <a:gd name="T12" fmla="*/ 0 60000 65536"/>
              <a:gd name="T13" fmla="*/ 0 60000 65536"/>
              <a:gd name="T14" fmla="*/ 0 60000 65536"/>
              <a:gd name="T15" fmla="*/ 0 w 57"/>
              <a:gd name="T16" fmla="*/ 0 h 60"/>
              <a:gd name="T17" fmla="*/ 57 w 57"/>
              <a:gd name="T18" fmla="*/ 60 h 60"/>
            </a:gdLst>
            <a:ahLst/>
            <a:cxnLst>
              <a:cxn ang="T10">
                <a:pos x="T0" y="T1"/>
              </a:cxn>
              <a:cxn ang="T11">
                <a:pos x="T2" y="T3"/>
              </a:cxn>
              <a:cxn ang="T12">
                <a:pos x="T4" y="T5"/>
              </a:cxn>
              <a:cxn ang="T13">
                <a:pos x="T6" y="T7"/>
              </a:cxn>
              <a:cxn ang="T14">
                <a:pos x="T8" y="T9"/>
              </a:cxn>
            </a:cxnLst>
            <a:rect l="T15" t="T16" r="T17" b="T18"/>
            <a:pathLst>
              <a:path w="57" h="60">
                <a:moveTo>
                  <a:pt x="28" y="0"/>
                </a:moveTo>
                <a:lnTo>
                  <a:pt x="57" y="30"/>
                </a:lnTo>
                <a:lnTo>
                  <a:pt x="28" y="60"/>
                </a:lnTo>
                <a:lnTo>
                  <a:pt x="0" y="30"/>
                </a:lnTo>
                <a:lnTo>
                  <a:pt x="28" y="0"/>
                </a:lnTo>
                <a:close/>
              </a:path>
            </a:pathLst>
          </a:custGeom>
          <a:solidFill>
            <a:srgbClr val="000080"/>
          </a:solidFill>
          <a:ln w="6350">
            <a:solidFill>
              <a:srgbClr val="000080"/>
            </a:solidFill>
            <a:round/>
            <a:headEnd/>
            <a:tailEnd/>
          </a:ln>
        </p:spPr>
        <p:txBody>
          <a:bodyPr/>
          <a:lstStyle/>
          <a:p>
            <a:endParaRPr lang="en-US"/>
          </a:p>
        </p:txBody>
      </p:sp>
      <p:sp>
        <p:nvSpPr>
          <p:cNvPr id="44097" name="Freeform 155"/>
          <p:cNvSpPr>
            <a:spLocks/>
          </p:cNvSpPr>
          <p:nvPr/>
        </p:nvSpPr>
        <p:spPr bwMode="auto">
          <a:xfrm>
            <a:off x="1033463" y="2984500"/>
            <a:ext cx="88900" cy="95250"/>
          </a:xfrm>
          <a:custGeom>
            <a:avLst/>
            <a:gdLst>
              <a:gd name="T0" fmla="*/ 44450 w 56"/>
              <a:gd name="T1" fmla="*/ 0 h 60"/>
              <a:gd name="T2" fmla="*/ 88900 w 56"/>
              <a:gd name="T3" fmla="*/ 47625 h 60"/>
              <a:gd name="T4" fmla="*/ 44450 w 56"/>
              <a:gd name="T5" fmla="*/ 95250 h 60"/>
              <a:gd name="T6" fmla="*/ 0 w 56"/>
              <a:gd name="T7" fmla="*/ 47625 h 60"/>
              <a:gd name="T8" fmla="*/ 44450 w 56"/>
              <a:gd name="T9" fmla="*/ 0 h 60"/>
              <a:gd name="T10" fmla="*/ 0 60000 65536"/>
              <a:gd name="T11" fmla="*/ 0 60000 65536"/>
              <a:gd name="T12" fmla="*/ 0 60000 65536"/>
              <a:gd name="T13" fmla="*/ 0 60000 65536"/>
              <a:gd name="T14" fmla="*/ 0 60000 65536"/>
              <a:gd name="T15" fmla="*/ 0 w 56"/>
              <a:gd name="T16" fmla="*/ 0 h 60"/>
              <a:gd name="T17" fmla="*/ 56 w 56"/>
              <a:gd name="T18" fmla="*/ 60 h 60"/>
            </a:gdLst>
            <a:ahLst/>
            <a:cxnLst>
              <a:cxn ang="T10">
                <a:pos x="T0" y="T1"/>
              </a:cxn>
              <a:cxn ang="T11">
                <a:pos x="T2" y="T3"/>
              </a:cxn>
              <a:cxn ang="T12">
                <a:pos x="T4" y="T5"/>
              </a:cxn>
              <a:cxn ang="T13">
                <a:pos x="T6" y="T7"/>
              </a:cxn>
              <a:cxn ang="T14">
                <a:pos x="T8" y="T9"/>
              </a:cxn>
            </a:cxnLst>
            <a:rect l="T15" t="T16" r="T17" b="T18"/>
            <a:pathLst>
              <a:path w="56" h="60">
                <a:moveTo>
                  <a:pt x="28" y="0"/>
                </a:moveTo>
                <a:lnTo>
                  <a:pt x="56" y="30"/>
                </a:lnTo>
                <a:lnTo>
                  <a:pt x="28" y="60"/>
                </a:lnTo>
                <a:lnTo>
                  <a:pt x="0" y="30"/>
                </a:lnTo>
                <a:lnTo>
                  <a:pt x="28" y="0"/>
                </a:lnTo>
                <a:close/>
              </a:path>
            </a:pathLst>
          </a:custGeom>
          <a:solidFill>
            <a:srgbClr val="00FFFF"/>
          </a:solidFill>
          <a:ln w="6350">
            <a:solidFill>
              <a:srgbClr val="000080"/>
            </a:solidFill>
            <a:round/>
            <a:headEnd/>
            <a:tailEnd/>
          </a:ln>
        </p:spPr>
        <p:txBody>
          <a:bodyPr/>
          <a:lstStyle/>
          <a:p>
            <a:endParaRPr lang="en-US"/>
          </a:p>
        </p:txBody>
      </p:sp>
      <p:sp>
        <p:nvSpPr>
          <p:cNvPr id="44098" name="Freeform 156"/>
          <p:cNvSpPr>
            <a:spLocks/>
          </p:cNvSpPr>
          <p:nvPr/>
        </p:nvSpPr>
        <p:spPr bwMode="auto">
          <a:xfrm>
            <a:off x="1225550" y="3624263"/>
            <a:ext cx="90488" cy="93662"/>
          </a:xfrm>
          <a:custGeom>
            <a:avLst/>
            <a:gdLst>
              <a:gd name="T0" fmla="*/ 44450 w 57"/>
              <a:gd name="T1" fmla="*/ 0 h 59"/>
              <a:gd name="T2" fmla="*/ 90488 w 57"/>
              <a:gd name="T3" fmla="*/ 46037 h 59"/>
              <a:gd name="T4" fmla="*/ 44450 w 57"/>
              <a:gd name="T5" fmla="*/ 93662 h 59"/>
              <a:gd name="T6" fmla="*/ 0 w 57"/>
              <a:gd name="T7" fmla="*/ 46037 h 59"/>
              <a:gd name="T8" fmla="*/ 44450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8" y="0"/>
                </a:moveTo>
                <a:lnTo>
                  <a:pt x="57" y="29"/>
                </a:lnTo>
                <a:lnTo>
                  <a:pt x="28" y="59"/>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44099" name="Freeform 157"/>
          <p:cNvSpPr>
            <a:spLocks/>
          </p:cNvSpPr>
          <p:nvPr/>
        </p:nvSpPr>
        <p:spPr bwMode="auto">
          <a:xfrm>
            <a:off x="1225550" y="2984500"/>
            <a:ext cx="90488" cy="95250"/>
          </a:xfrm>
          <a:custGeom>
            <a:avLst/>
            <a:gdLst>
              <a:gd name="T0" fmla="*/ 44450 w 57"/>
              <a:gd name="T1" fmla="*/ 0 h 60"/>
              <a:gd name="T2" fmla="*/ 90488 w 57"/>
              <a:gd name="T3" fmla="*/ 47625 h 60"/>
              <a:gd name="T4" fmla="*/ 44450 w 57"/>
              <a:gd name="T5" fmla="*/ 95250 h 60"/>
              <a:gd name="T6" fmla="*/ 0 w 57"/>
              <a:gd name="T7" fmla="*/ 47625 h 60"/>
              <a:gd name="T8" fmla="*/ 44450 w 57"/>
              <a:gd name="T9" fmla="*/ 0 h 60"/>
              <a:gd name="T10" fmla="*/ 0 60000 65536"/>
              <a:gd name="T11" fmla="*/ 0 60000 65536"/>
              <a:gd name="T12" fmla="*/ 0 60000 65536"/>
              <a:gd name="T13" fmla="*/ 0 60000 65536"/>
              <a:gd name="T14" fmla="*/ 0 60000 65536"/>
              <a:gd name="T15" fmla="*/ 0 w 57"/>
              <a:gd name="T16" fmla="*/ 0 h 60"/>
              <a:gd name="T17" fmla="*/ 57 w 57"/>
              <a:gd name="T18" fmla="*/ 60 h 60"/>
            </a:gdLst>
            <a:ahLst/>
            <a:cxnLst>
              <a:cxn ang="T10">
                <a:pos x="T0" y="T1"/>
              </a:cxn>
              <a:cxn ang="T11">
                <a:pos x="T2" y="T3"/>
              </a:cxn>
              <a:cxn ang="T12">
                <a:pos x="T4" y="T5"/>
              </a:cxn>
              <a:cxn ang="T13">
                <a:pos x="T6" y="T7"/>
              </a:cxn>
              <a:cxn ang="T14">
                <a:pos x="T8" y="T9"/>
              </a:cxn>
            </a:cxnLst>
            <a:rect l="T15" t="T16" r="T17" b="T18"/>
            <a:pathLst>
              <a:path w="57" h="60">
                <a:moveTo>
                  <a:pt x="28" y="0"/>
                </a:moveTo>
                <a:lnTo>
                  <a:pt x="57" y="30"/>
                </a:lnTo>
                <a:lnTo>
                  <a:pt x="28" y="60"/>
                </a:lnTo>
                <a:lnTo>
                  <a:pt x="0" y="30"/>
                </a:lnTo>
                <a:lnTo>
                  <a:pt x="28" y="0"/>
                </a:lnTo>
                <a:close/>
              </a:path>
            </a:pathLst>
          </a:custGeom>
          <a:solidFill>
            <a:srgbClr val="000080"/>
          </a:solidFill>
          <a:ln w="6350">
            <a:solidFill>
              <a:srgbClr val="000080"/>
            </a:solidFill>
            <a:round/>
            <a:headEnd/>
            <a:tailEnd/>
          </a:ln>
        </p:spPr>
        <p:txBody>
          <a:bodyPr/>
          <a:lstStyle/>
          <a:p>
            <a:endParaRPr lang="en-US"/>
          </a:p>
        </p:txBody>
      </p:sp>
      <p:sp>
        <p:nvSpPr>
          <p:cNvPr id="44100" name="Rectangle 158"/>
          <p:cNvSpPr>
            <a:spLocks noChangeArrowheads="1"/>
          </p:cNvSpPr>
          <p:nvPr/>
        </p:nvSpPr>
        <p:spPr bwMode="auto">
          <a:xfrm>
            <a:off x="223838" y="3784600"/>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0</a:t>
            </a:r>
            <a:endParaRPr lang="ko-KR" altLang="en-US">
              <a:latin typeface="Tahoma" charset="0"/>
              <a:ea typeface="굴림" charset="-127"/>
            </a:endParaRPr>
          </a:p>
        </p:txBody>
      </p:sp>
      <p:sp>
        <p:nvSpPr>
          <p:cNvPr id="44101" name="Rectangle 159"/>
          <p:cNvSpPr>
            <a:spLocks noChangeArrowheads="1"/>
          </p:cNvSpPr>
          <p:nvPr/>
        </p:nvSpPr>
        <p:spPr bwMode="auto">
          <a:xfrm>
            <a:off x="223838" y="3624263"/>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1</a:t>
            </a:r>
            <a:endParaRPr lang="ko-KR" altLang="en-US">
              <a:latin typeface="Tahoma" charset="0"/>
              <a:ea typeface="굴림" charset="-127"/>
            </a:endParaRPr>
          </a:p>
        </p:txBody>
      </p:sp>
      <p:sp>
        <p:nvSpPr>
          <p:cNvPr id="44102" name="Rectangle 160"/>
          <p:cNvSpPr>
            <a:spLocks noChangeArrowheads="1"/>
          </p:cNvSpPr>
          <p:nvPr/>
        </p:nvSpPr>
        <p:spPr bwMode="auto">
          <a:xfrm>
            <a:off x="223838" y="3462338"/>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2</a:t>
            </a:r>
            <a:endParaRPr lang="ko-KR" altLang="en-US">
              <a:latin typeface="Tahoma" charset="0"/>
              <a:ea typeface="굴림" charset="-127"/>
            </a:endParaRPr>
          </a:p>
        </p:txBody>
      </p:sp>
      <p:sp>
        <p:nvSpPr>
          <p:cNvPr id="44103" name="Rectangle 161"/>
          <p:cNvSpPr>
            <a:spLocks noChangeArrowheads="1"/>
          </p:cNvSpPr>
          <p:nvPr/>
        </p:nvSpPr>
        <p:spPr bwMode="auto">
          <a:xfrm>
            <a:off x="223838" y="3302000"/>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3</a:t>
            </a:r>
            <a:endParaRPr lang="ko-KR" altLang="en-US">
              <a:latin typeface="Tahoma" charset="0"/>
              <a:ea typeface="굴림" charset="-127"/>
            </a:endParaRPr>
          </a:p>
        </p:txBody>
      </p:sp>
      <p:sp>
        <p:nvSpPr>
          <p:cNvPr id="44104" name="Rectangle 162"/>
          <p:cNvSpPr>
            <a:spLocks noChangeArrowheads="1"/>
          </p:cNvSpPr>
          <p:nvPr/>
        </p:nvSpPr>
        <p:spPr bwMode="auto">
          <a:xfrm>
            <a:off x="223838" y="3140075"/>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4</a:t>
            </a:r>
            <a:endParaRPr lang="ko-KR" altLang="en-US">
              <a:latin typeface="Tahoma" charset="0"/>
              <a:ea typeface="굴림" charset="-127"/>
            </a:endParaRPr>
          </a:p>
        </p:txBody>
      </p:sp>
      <p:sp>
        <p:nvSpPr>
          <p:cNvPr id="44105" name="Rectangle 163"/>
          <p:cNvSpPr>
            <a:spLocks noChangeArrowheads="1"/>
          </p:cNvSpPr>
          <p:nvPr/>
        </p:nvSpPr>
        <p:spPr bwMode="auto">
          <a:xfrm>
            <a:off x="223838" y="2978150"/>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5</a:t>
            </a:r>
            <a:endParaRPr lang="ko-KR" altLang="en-US">
              <a:latin typeface="Tahoma" charset="0"/>
              <a:ea typeface="굴림" charset="-127"/>
            </a:endParaRPr>
          </a:p>
        </p:txBody>
      </p:sp>
      <p:sp>
        <p:nvSpPr>
          <p:cNvPr id="44106" name="Rectangle 164"/>
          <p:cNvSpPr>
            <a:spLocks noChangeArrowheads="1"/>
          </p:cNvSpPr>
          <p:nvPr/>
        </p:nvSpPr>
        <p:spPr bwMode="auto">
          <a:xfrm>
            <a:off x="223838" y="2824163"/>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6</a:t>
            </a:r>
            <a:endParaRPr lang="ko-KR" altLang="en-US">
              <a:latin typeface="Tahoma" charset="0"/>
              <a:ea typeface="굴림" charset="-127"/>
            </a:endParaRPr>
          </a:p>
        </p:txBody>
      </p:sp>
      <p:sp>
        <p:nvSpPr>
          <p:cNvPr id="44107" name="Rectangle 165"/>
          <p:cNvSpPr>
            <a:spLocks noChangeArrowheads="1"/>
          </p:cNvSpPr>
          <p:nvPr/>
        </p:nvSpPr>
        <p:spPr bwMode="auto">
          <a:xfrm>
            <a:off x="223838" y="2662238"/>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7</a:t>
            </a:r>
            <a:endParaRPr lang="ko-KR" altLang="en-US">
              <a:latin typeface="Tahoma" charset="0"/>
              <a:ea typeface="굴림" charset="-127"/>
            </a:endParaRPr>
          </a:p>
        </p:txBody>
      </p:sp>
      <p:sp>
        <p:nvSpPr>
          <p:cNvPr id="44108" name="Rectangle 166"/>
          <p:cNvSpPr>
            <a:spLocks noChangeArrowheads="1"/>
          </p:cNvSpPr>
          <p:nvPr/>
        </p:nvSpPr>
        <p:spPr bwMode="auto">
          <a:xfrm>
            <a:off x="223838" y="2501900"/>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8</a:t>
            </a:r>
            <a:endParaRPr lang="ko-KR" altLang="en-US">
              <a:latin typeface="Tahoma" charset="0"/>
              <a:ea typeface="굴림" charset="-127"/>
            </a:endParaRPr>
          </a:p>
        </p:txBody>
      </p:sp>
      <p:sp>
        <p:nvSpPr>
          <p:cNvPr id="44109" name="Rectangle 167"/>
          <p:cNvSpPr>
            <a:spLocks noChangeArrowheads="1"/>
          </p:cNvSpPr>
          <p:nvPr/>
        </p:nvSpPr>
        <p:spPr bwMode="auto">
          <a:xfrm>
            <a:off x="223838" y="2339975"/>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9</a:t>
            </a:r>
            <a:endParaRPr lang="ko-KR" altLang="en-US">
              <a:latin typeface="Tahoma" charset="0"/>
              <a:ea typeface="굴림" charset="-127"/>
            </a:endParaRPr>
          </a:p>
        </p:txBody>
      </p:sp>
      <p:sp>
        <p:nvSpPr>
          <p:cNvPr id="44110" name="Rectangle 168"/>
          <p:cNvSpPr>
            <a:spLocks noChangeArrowheads="1"/>
          </p:cNvSpPr>
          <p:nvPr/>
        </p:nvSpPr>
        <p:spPr bwMode="auto">
          <a:xfrm>
            <a:off x="185738" y="2178050"/>
            <a:ext cx="115887"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10</a:t>
            </a:r>
            <a:endParaRPr lang="ko-KR" altLang="en-US">
              <a:latin typeface="Tahoma" charset="0"/>
              <a:ea typeface="굴림" charset="-127"/>
            </a:endParaRPr>
          </a:p>
        </p:txBody>
      </p:sp>
      <p:sp>
        <p:nvSpPr>
          <p:cNvPr id="44111" name="Rectangle 169"/>
          <p:cNvSpPr>
            <a:spLocks noChangeArrowheads="1"/>
          </p:cNvSpPr>
          <p:nvPr/>
        </p:nvSpPr>
        <p:spPr bwMode="auto">
          <a:xfrm>
            <a:off x="295275" y="3892550"/>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0</a:t>
            </a:r>
            <a:endParaRPr lang="ko-KR" altLang="en-US">
              <a:latin typeface="Tahoma" charset="0"/>
              <a:ea typeface="굴림" charset="-127"/>
            </a:endParaRPr>
          </a:p>
        </p:txBody>
      </p:sp>
      <p:sp>
        <p:nvSpPr>
          <p:cNvPr id="44112" name="Rectangle 170"/>
          <p:cNvSpPr>
            <a:spLocks noChangeArrowheads="1"/>
          </p:cNvSpPr>
          <p:nvPr/>
        </p:nvSpPr>
        <p:spPr bwMode="auto">
          <a:xfrm>
            <a:off x="487363" y="3892550"/>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1</a:t>
            </a:r>
            <a:endParaRPr lang="ko-KR" altLang="en-US">
              <a:latin typeface="Tahoma" charset="0"/>
              <a:ea typeface="굴림" charset="-127"/>
            </a:endParaRPr>
          </a:p>
        </p:txBody>
      </p:sp>
      <p:sp>
        <p:nvSpPr>
          <p:cNvPr id="44113" name="Rectangle 171"/>
          <p:cNvSpPr>
            <a:spLocks noChangeArrowheads="1"/>
          </p:cNvSpPr>
          <p:nvPr/>
        </p:nvSpPr>
        <p:spPr bwMode="auto">
          <a:xfrm>
            <a:off x="673100" y="3892550"/>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2</a:t>
            </a:r>
            <a:endParaRPr lang="ko-KR" altLang="en-US">
              <a:latin typeface="Tahoma" charset="0"/>
              <a:ea typeface="굴림" charset="-127"/>
            </a:endParaRPr>
          </a:p>
        </p:txBody>
      </p:sp>
      <p:sp>
        <p:nvSpPr>
          <p:cNvPr id="44114" name="Rectangle 172"/>
          <p:cNvSpPr>
            <a:spLocks noChangeArrowheads="1"/>
          </p:cNvSpPr>
          <p:nvPr/>
        </p:nvSpPr>
        <p:spPr bwMode="auto">
          <a:xfrm>
            <a:off x="866775" y="3892550"/>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3</a:t>
            </a:r>
            <a:endParaRPr lang="ko-KR" altLang="en-US">
              <a:latin typeface="Tahoma" charset="0"/>
              <a:ea typeface="굴림" charset="-127"/>
            </a:endParaRPr>
          </a:p>
        </p:txBody>
      </p:sp>
      <p:sp>
        <p:nvSpPr>
          <p:cNvPr id="44115" name="Rectangle 173"/>
          <p:cNvSpPr>
            <a:spLocks noChangeArrowheads="1"/>
          </p:cNvSpPr>
          <p:nvPr/>
        </p:nvSpPr>
        <p:spPr bwMode="auto">
          <a:xfrm>
            <a:off x="1058863" y="3892550"/>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4</a:t>
            </a:r>
            <a:endParaRPr lang="ko-KR" altLang="en-US">
              <a:latin typeface="Tahoma" charset="0"/>
              <a:ea typeface="굴림" charset="-127"/>
            </a:endParaRPr>
          </a:p>
        </p:txBody>
      </p:sp>
      <p:sp>
        <p:nvSpPr>
          <p:cNvPr id="44116" name="Rectangle 174"/>
          <p:cNvSpPr>
            <a:spLocks noChangeArrowheads="1"/>
          </p:cNvSpPr>
          <p:nvPr/>
        </p:nvSpPr>
        <p:spPr bwMode="auto">
          <a:xfrm>
            <a:off x="1250950" y="3892550"/>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5</a:t>
            </a:r>
            <a:endParaRPr lang="ko-KR" altLang="en-US">
              <a:latin typeface="Tahoma" charset="0"/>
              <a:ea typeface="굴림" charset="-127"/>
            </a:endParaRPr>
          </a:p>
        </p:txBody>
      </p:sp>
      <p:sp>
        <p:nvSpPr>
          <p:cNvPr id="44117" name="Rectangle 175"/>
          <p:cNvSpPr>
            <a:spLocks noChangeArrowheads="1"/>
          </p:cNvSpPr>
          <p:nvPr/>
        </p:nvSpPr>
        <p:spPr bwMode="auto">
          <a:xfrm>
            <a:off x="1438275" y="3892550"/>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6</a:t>
            </a:r>
            <a:endParaRPr lang="ko-KR" altLang="en-US">
              <a:latin typeface="Tahoma" charset="0"/>
              <a:ea typeface="굴림" charset="-127"/>
            </a:endParaRPr>
          </a:p>
        </p:txBody>
      </p:sp>
      <p:sp>
        <p:nvSpPr>
          <p:cNvPr id="44118" name="Rectangle 176"/>
          <p:cNvSpPr>
            <a:spLocks noChangeArrowheads="1"/>
          </p:cNvSpPr>
          <p:nvPr/>
        </p:nvSpPr>
        <p:spPr bwMode="auto">
          <a:xfrm>
            <a:off x="1630363" y="3892550"/>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7</a:t>
            </a:r>
            <a:endParaRPr lang="ko-KR" altLang="en-US">
              <a:latin typeface="Tahoma" charset="0"/>
              <a:ea typeface="굴림" charset="-127"/>
            </a:endParaRPr>
          </a:p>
        </p:txBody>
      </p:sp>
      <p:sp>
        <p:nvSpPr>
          <p:cNvPr id="44119" name="Rectangle 177"/>
          <p:cNvSpPr>
            <a:spLocks noChangeArrowheads="1"/>
          </p:cNvSpPr>
          <p:nvPr/>
        </p:nvSpPr>
        <p:spPr bwMode="auto">
          <a:xfrm>
            <a:off x="1822450" y="3892550"/>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8</a:t>
            </a:r>
            <a:endParaRPr lang="ko-KR" altLang="en-US">
              <a:latin typeface="Tahoma" charset="0"/>
              <a:ea typeface="굴림" charset="-127"/>
            </a:endParaRPr>
          </a:p>
        </p:txBody>
      </p:sp>
      <p:sp>
        <p:nvSpPr>
          <p:cNvPr id="44120" name="Rectangle 178"/>
          <p:cNvSpPr>
            <a:spLocks noChangeArrowheads="1"/>
          </p:cNvSpPr>
          <p:nvPr/>
        </p:nvSpPr>
        <p:spPr bwMode="auto">
          <a:xfrm>
            <a:off x="2009775" y="3892550"/>
            <a:ext cx="69850"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9</a:t>
            </a:r>
            <a:endParaRPr lang="ko-KR" altLang="en-US">
              <a:latin typeface="Tahoma" charset="0"/>
              <a:ea typeface="굴림" charset="-127"/>
            </a:endParaRPr>
          </a:p>
        </p:txBody>
      </p:sp>
      <p:sp>
        <p:nvSpPr>
          <p:cNvPr id="44121" name="Rectangle 179"/>
          <p:cNvSpPr>
            <a:spLocks noChangeArrowheads="1"/>
          </p:cNvSpPr>
          <p:nvPr/>
        </p:nvSpPr>
        <p:spPr bwMode="auto">
          <a:xfrm>
            <a:off x="2182813" y="3892550"/>
            <a:ext cx="115887" cy="101600"/>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10</a:t>
            </a:r>
            <a:endParaRPr lang="ko-KR" altLang="en-US">
              <a:latin typeface="Tahoma" charset="0"/>
              <a:ea typeface="굴림" charset="-127"/>
            </a:endParaRPr>
          </a:p>
        </p:txBody>
      </p:sp>
      <p:sp>
        <p:nvSpPr>
          <p:cNvPr id="44122" name="Rectangle 180"/>
          <p:cNvSpPr>
            <a:spLocks noChangeArrowheads="1"/>
          </p:cNvSpPr>
          <p:nvPr/>
        </p:nvSpPr>
        <p:spPr bwMode="auto">
          <a:xfrm>
            <a:off x="101600" y="2084388"/>
            <a:ext cx="2222500" cy="1990725"/>
          </a:xfrm>
          <a:prstGeom prst="rect">
            <a:avLst/>
          </a:prstGeom>
          <a:noFill/>
          <a:ln w="0">
            <a:solidFill>
              <a:srgbClr val="000000"/>
            </a:solidFill>
            <a:miter lim="800000"/>
            <a:headEnd/>
            <a:tailEnd/>
          </a:ln>
        </p:spPr>
        <p:txBody>
          <a:bodyPr/>
          <a:lstStyle/>
          <a:p>
            <a:endParaRPr lang="en-US"/>
          </a:p>
        </p:txBody>
      </p:sp>
      <p:sp>
        <p:nvSpPr>
          <p:cNvPr id="44123" name="Text Box 181"/>
          <p:cNvSpPr txBox="1">
            <a:spLocks noChangeArrowheads="1"/>
          </p:cNvSpPr>
          <p:nvPr/>
        </p:nvSpPr>
        <p:spPr bwMode="auto">
          <a:xfrm>
            <a:off x="228600" y="4572000"/>
            <a:ext cx="1905000" cy="1061829"/>
          </a:xfrm>
          <a:prstGeom prst="rect">
            <a:avLst/>
          </a:prstGeom>
          <a:noFill/>
          <a:ln w="9525">
            <a:noFill/>
            <a:miter lim="800000"/>
            <a:headEnd/>
            <a:tailEnd/>
          </a:ln>
        </p:spPr>
        <p:txBody>
          <a:bodyPr>
            <a:spAutoFit/>
          </a:bodyPr>
          <a:lstStyle/>
          <a:p>
            <a:pPr>
              <a:spcBef>
                <a:spcPct val="50000"/>
              </a:spcBef>
            </a:pPr>
            <a:r>
              <a:rPr lang="en-US" altLang="ko-KR" sz="1400" dirty="0">
                <a:solidFill>
                  <a:schemeClr val="bg1"/>
                </a:solidFill>
                <a:latin typeface="Tahoma" charset="0"/>
                <a:ea typeface="굴림" charset="-127"/>
              </a:rPr>
              <a:t>K=2</a:t>
            </a:r>
          </a:p>
          <a:p>
            <a:pPr>
              <a:spcBef>
                <a:spcPct val="50000"/>
              </a:spcBef>
            </a:pPr>
            <a:r>
              <a:rPr lang="en-US" altLang="ko-KR" sz="1400" dirty="0">
                <a:solidFill>
                  <a:schemeClr val="bg1"/>
                </a:solidFill>
                <a:latin typeface="Tahoma" charset="0"/>
                <a:ea typeface="굴림" charset="-127"/>
              </a:rPr>
              <a:t>Arbitrarily choose K points as initial cluster centers</a:t>
            </a:r>
          </a:p>
        </p:txBody>
      </p:sp>
      <p:sp>
        <p:nvSpPr>
          <p:cNvPr id="44124" name="Line 182"/>
          <p:cNvSpPr>
            <a:spLocks noChangeShapeType="1"/>
          </p:cNvSpPr>
          <p:nvPr/>
        </p:nvSpPr>
        <p:spPr bwMode="auto">
          <a:xfrm flipV="1">
            <a:off x="1066800" y="4267200"/>
            <a:ext cx="0" cy="533400"/>
          </a:xfrm>
          <a:prstGeom prst="line">
            <a:avLst/>
          </a:prstGeom>
          <a:noFill/>
          <a:ln w="9525">
            <a:solidFill>
              <a:schemeClr val="bg1"/>
            </a:solidFill>
            <a:miter lim="800000"/>
            <a:headEnd/>
            <a:tailEnd type="triangle" w="med" len="med"/>
          </a:ln>
        </p:spPr>
        <p:txBody>
          <a:bodyPr wrap="none"/>
          <a:lstStyle/>
          <a:p>
            <a:endParaRPr lang="en-US"/>
          </a:p>
        </p:txBody>
      </p:sp>
      <p:sp>
        <p:nvSpPr>
          <p:cNvPr id="44125" name="Line 183"/>
          <p:cNvSpPr>
            <a:spLocks noChangeShapeType="1"/>
          </p:cNvSpPr>
          <p:nvPr/>
        </p:nvSpPr>
        <p:spPr bwMode="auto">
          <a:xfrm>
            <a:off x="2438400" y="2895600"/>
            <a:ext cx="685800" cy="0"/>
          </a:xfrm>
          <a:prstGeom prst="line">
            <a:avLst/>
          </a:prstGeom>
          <a:noFill/>
          <a:ln w="9525">
            <a:solidFill>
              <a:schemeClr val="bg1"/>
            </a:solidFill>
            <a:miter lim="800000"/>
            <a:headEnd/>
            <a:tailEnd type="triangle" w="med" len="med"/>
          </a:ln>
        </p:spPr>
        <p:txBody>
          <a:bodyPr wrap="none"/>
          <a:lstStyle/>
          <a:p>
            <a:endParaRPr lang="en-US"/>
          </a:p>
        </p:txBody>
      </p:sp>
      <p:sp>
        <p:nvSpPr>
          <p:cNvPr id="44126" name="Text Box 184"/>
          <p:cNvSpPr txBox="1">
            <a:spLocks noChangeArrowheads="1"/>
          </p:cNvSpPr>
          <p:nvPr/>
        </p:nvSpPr>
        <p:spPr bwMode="auto">
          <a:xfrm>
            <a:off x="2362200" y="3124200"/>
            <a:ext cx="838200" cy="1384995"/>
          </a:xfrm>
          <a:prstGeom prst="rect">
            <a:avLst/>
          </a:prstGeom>
          <a:noFill/>
          <a:ln w="9525">
            <a:noFill/>
            <a:miter lim="800000"/>
            <a:headEnd/>
            <a:tailEnd/>
          </a:ln>
        </p:spPr>
        <p:txBody>
          <a:bodyPr>
            <a:spAutoFit/>
          </a:bodyPr>
          <a:lstStyle/>
          <a:p>
            <a:pPr>
              <a:spcBef>
                <a:spcPct val="50000"/>
              </a:spcBef>
            </a:pPr>
            <a:r>
              <a:rPr lang="en-US" altLang="ko-KR" sz="1400">
                <a:solidFill>
                  <a:schemeClr val="bg1"/>
                </a:solidFill>
                <a:latin typeface="Tahoma" charset="0"/>
                <a:ea typeface="굴림" charset="-127"/>
              </a:rPr>
              <a:t>Assign each objects to most similar center</a:t>
            </a:r>
          </a:p>
        </p:txBody>
      </p:sp>
      <p:sp>
        <p:nvSpPr>
          <p:cNvPr id="44127" name="Text Box 185"/>
          <p:cNvSpPr txBox="1">
            <a:spLocks noChangeArrowheads="1"/>
          </p:cNvSpPr>
          <p:nvPr/>
        </p:nvSpPr>
        <p:spPr bwMode="auto">
          <a:xfrm>
            <a:off x="5638800" y="3048000"/>
            <a:ext cx="838200" cy="954107"/>
          </a:xfrm>
          <a:prstGeom prst="rect">
            <a:avLst/>
          </a:prstGeom>
          <a:noFill/>
          <a:ln w="9525">
            <a:noFill/>
            <a:miter lim="800000"/>
            <a:headEnd/>
            <a:tailEnd/>
          </a:ln>
        </p:spPr>
        <p:txBody>
          <a:bodyPr>
            <a:spAutoFit/>
          </a:bodyPr>
          <a:lstStyle/>
          <a:p>
            <a:pPr>
              <a:spcBef>
                <a:spcPct val="50000"/>
              </a:spcBef>
            </a:pPr>
            <a:r>
              <a:rPr lang="en-US" altLang="ko-KR" sz="1400">
                <a:solidFill>
                  <a:schemeClr val="bg1"/>
                </a:solidFill>
                <a:latin typeface="Tahoma" charset="0"/>
                <a:ea typeface="굴림" charset="-127"/>
              </a:rPr>
              <a:t>Update the cluster means</a:t>
            </a:r>
          </a:p>
        </p:txBody>
      </p:sp>
      <p:sp>
        <p:nvSpPr>
          <p:cNvPr id="44128" name="Freeform 186"/>
          <p:cNvSpPr>
            <a:spLocks/>
          </p:cNvSpPr>
          <p:nvPr/>
        </p:nvSpPr>
        <p:spPr bwMode="auto">
          <a:xfrm>
            <a:off x="838200" y="3136900"/>
            <a:ext cx="88900" cy="95250"/>
          </a:xfrm>
          <a:custGeom>
            <a:avLst/>
            <a:gdLst>
              <a:gd name="T0" fmla="*/ 44450 w 56"/>
              <a:gd name="T1" fmla="*/ 0 h 60"/>
              <a:gd name="T2" fmla="*/ 88900 w 56"/>
              <a:gd name="T3" fmla="*/ 47625 h 60"/>
              <a:gd name="T4" fmla="*/ 44450 w 56"/>
              <a:gd name="T5" fmla="*/ 95250 h 60"/>
              <a:gd name="T6" fmla="*/ 0 w 56"/>
              <a:gd name="T7" fmla="*/ 47625 h 60"/>
              <a:gd name="T8" fmla="*/ 44450 w 56"/>
              <a:gd name="T9" fmla="*/ 0 h 60"/>
              <a:gd name="T10" fmla="*/ 0 60000 65536"/>
              <a:gd name="T11" fmla="*/ 0 60000 65536"/>
              <a:gd name="T12" fmla="*/ 0 60000 65536"/>
              <a:gd name="T13" fmla="*/ 0 60000 65536"/>
              <a:gd name="T14" fmla="*/ 0 60000 65536"/>
              <a:gd name="T15" fmla="*/ 0 w 56"/>
              <a:gd name="T16" fmla="*/ 0 h 60"/>
              <a:gd name="T17" fmla="*/ 56 w 56"/>
              <a:gd name="T18" fmla="*/ 60 h 60"/>
            </a:gdLst>
            <a:ahLst/>
            <a:cxnLst>
              <a:cxn ang="T10">
                <a:pos x="T0" y="T1"/>
              </a:cxn>
              <a:cxn ang="T11">
                <a:pos x="T2" y="T3"/>
              </a:cxn>
              <a:cxn ang="T12">
                <a:pos x="T4" y="T5"/>
              </a:cxn>
              <a:cxn ang="T13">
                <a:pos x="T6" y="T7"/>
              </a:cxn>
              <a:cxn ang="T14">
                <a:pos x="T8" y="T9"/>
              </a:cxn>
            </a:cxnLst>
            <a:rect l="T15" t="T16" r="T17" b="T18"/>
            <a:pathLst>
              <a:path w="56" h="60">
                <a:moveTo>
                  <a:pt x="28" y="0"/>
                </a:moveTo>
                <a:lnTo>
                  <a:pt x="56" y="30"/>
                </a:lnTo>
                <a:lnTo>
                  <a:pt x="28" y="60"/>
                </a:lnTo>
                <a:lnTo>
                  <a:pt x="0" y="30"/>
                </a:lnTo>
                <a:lnTo>
                  <a:pt x="28" y="0"/>
                </a:lnTo>
                <a:close/>
              </a:path>
            </a:pathLst>
          </a:custGeom>
          <a:solidFill>
            <a:srgbClr val="00FFFF"/>
          </a:solidFill>
          <a:ln w="6350">
            <a:solidFill>
              <a:srgbClr val="000080"/>
            </a:solidFill>
            <a:round/>
            <a:headEnd/>
            <a:tailEnd/>
          </a:ln>
        </p:spPr>
        <p:txBody>
          <a:bodyPr/>
          <a:lstStyle/>
          <a:p>
            <a:endParaRPr lang="en-US"/>
          </a:p>
        </p:txBody>
      </p:sp>
      <p:sp>
        <p:nvSpPr>
          <p:cNvPr id="44129" name="Freeform 187"/>
          <p:cNvSpPr>
            <a:spLocks/>
          </p:cNvSpPr>
          <p:nvPr/>
        </p:nvSpPr>
        <p:spPr bwMode="auto">
          <a:xfrm>
            <a:off x="1600200" y="2971800"/>
            <a:ext cx="88900" cy="93663"/>
          </a:xfrm>
          <a:custGeom>
            <a:avLst/>
            <a:gdLst>
              <a:gd name="T0" fmla="*/ 44450 w 56"/>
              <a:gd name="T1" fmla="*/ 0 h 59"/>
              <a:gd name="T2" fmla="*/ 88900 w 56"/>
              <a:gd name="T3" fmla="*/ 46038 h 59"/>
              <a:gd name="T4" fmla="*/ 44450 w 56"/>
              <a:gd name="T5" fmla="*/ 93663 h 59"/>
              <a:gd name="T6" fmla="*/ 0 w 56"/>
              <a:gd name="T7" fmla="*/ 46038 h 59"/>
              <a:gd name="T8" fmla="*/ 44450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29"/>
                </a:lnTo>
                <a:lnTo>
                  <a:pt x="28" y="59"/>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44130" name="Oval 188"/>
          <p:cNvSpPr>
            <a:spLocks noChangeArrowheads="1"/>
          </p:cNvSpPr>
          <p:nvPr/>
        </p:nvSpPr>
        <p:spPr bwMode="auto">
          <a:xfrm>
            <a:off x="457200" y="3265488"/>
            <a:ext cx="84138" cy="87312"/>
          </a:xfrm>
          <a:prstGeom prst="ellipse">
            <a:avLst/>
          </a:prstGeom>
          <a:solidFill>
            <a:srgbClr val="FF0000"/>
          </a:solidFill>
          <a:ln w="6350">
            <a:solidFill>
              <a:srgbClr val="FF0000"/>
            </a:solidFill>
            <a:round/>
            <a:headEnd/>
            <a:tailEnd/>
          </a:ln>
        </p:spPr>
        <p:txBody>
          <a:bodyPr/>
          <a:lstStyle/>
          <a:p>
            <a:endParaRPr lang="en-US"/>
          </a:p>
        </p:txBody>
      </p:sp>
      <p:sp>
        <p:nvSpPr>
          <p:cNvPr id="44131" name="Oval 189"/>
          <p:cNvSpPr>
            <a:spLocks noChangeArrowheads="1"/>
          </p:cNvSpPr>
          <p:nvPr/>
        </p:nvSpPr>
        <p:spPr bwMode="auto">
          <a:xfrm>
            <a:off x="1973263" y="3113088"/>
            <a:ext cx="84137" cy="87312"/>
          </a:xfrm>
          <a:prstGeom prst="ellipse">
            <a:avLst/>
          </a:prstGeom>
          <a:solidFill>
            <a:srgbClr val="FF0000"/>
          </a:solidFill>
          <a:ln w="6350">
            <a:solidFill>
              <a:srgbClr val="FF0000"/>
            </a:solidFill>
            <a:round/>
            <a:headEnd/>
            <a:tailEnd/>
          </a:ln>
        </p:spPr>
        <p:txBody>
          <a:bodyPr/>
          <a:lstStyle/>
          <a:p>
            <a:endParaRPr lang="en-US"/>
          </a:p>
        </p:txBody>
      </p:sp>
      <p:sp>
        <p:nvSpPr>
          <p:cNvPr id="44132" name="Text Box 190"/>
          <p:cNvSpPr txBox="1">
            <a:spLocks noChangeArrowheads="1"/>
          </p:cNvSpPr>
          <p:nvPr/>
        </p:nvSpPr>
        <p:spPr bwMode="auto">
          <a:xfrm>
            <a:off x="5638800" y="5334000"/>
            <a:ext cx="838200" cy="954107"/>
          </a:xfrm>
          <a:prstGeom prst="rect">
            <a:avLst/>
          </a:prstGeom>
          <a:noFill/>
          <a:ln w="9525">
            <a:noFill/>
            <a:miter lim="800000"/>
            <a:headEnd/>
            <a:tailEnd/>
          </a:ln>
        </p:spPr>
        <p:txBody>
          <a:bodyPr>
            <a:spAutoFit/>
          </a:bodyPr>
          <a:lstStyle/>
          <a:p>
            <a:pPr>
              <a:spcBef>
                <a:spcPct val="50000"/>
              </a:spcBef>
            </a:pPr>
            <a:r>
              <a:rPr lang="en-US" altLang="ko-KR" sz="1400">
                <a:solidFill>
                  <a:schemeClr val="bg1"/>
                </a:solidFill>
                <a:latin typeface="Tahoma" charset="0"/>
                <a:ea typeface="굴림" charset="-127"/>
              </a:rPr>
              <a:t>Update the cluster means</a:t>
            </a:r>
          </a:p>
        </p:txBody>
      </p:sp>
      <p:sp>
        <p:nvSpPr>
          <p:cNvPr id="44133" name="Text Box 191"/>
          <p:cNvSpPr txBox="1">
            <a:spLocks noChangeArrowheads="1"/>
          </p:cNvSpPr>
          <p:nvPr/>
        </p:nvSpPr>
        <p:spPr bwMode="auto">
          <a:xfrm>
            <a:off x="7848600" y="4114800"/>
            <a:ext cx="990600" cy="304800"/>
          </a:xfrm>
          <a:prstGeom prst="rect">
            <a:avLst/>
          </a:prstGeom>
          <a:noFill/>
          <a:ln w="9525">
            <a:noFill/>
            <a:miter lim="800000"/>
            <a:headEnd/>
            <a:tailEnd/>
          </a:ln>
        </p:spPr>
        <p:txBody>
          <a:bodyPr>
            <a:spAutoFit/>
          </a:bodyPr>
          <a:lstStyle/>
          <a:p>
            <a:pPr>
              <a:spcBef>
                <a:spcPct val="50000"/>
              </a:spcBef>
            </a:pPr>
            <a:r>
              <a:rPr lang="en-US" altLang="ko-KR" sz="1400">
                <a:solidFill>
                  <a:schemeClr val="bg1"/>
                </a:solidFill>
                <a:latin typeface="Tahoma" charset="0"/>
                <a:ea typeface="굴림" charset="-127"/>
              </a:rPr>
              <a:t>reassign</a:t>
            </a:r>
          </a:p>
        </p:txBody>
      </p:sp>
      <p:sp>
        <p:nvSpPr>
          <p:cNvPr id="44134" name="Line 192"/>
          <p:cNvSpPr>
            <a:spLocks noChangeShapeType="1"/>
          </p:cNvSpPr>
          <p:nvPr/>
        </p:nvSpPr>
        <p:spPr bwMode="auto">
          <a:xfrm flipV="1">
            <a:off x="4267200" y="4114800"/>
            <a:ext cx="0" cy="228600"/>
          </a:xfrm>
          <a:prstGeom prst="line">
            <a:avLst/>
          </a:prstGeom>
          <a:noFill/>
          <a:ln w="9525">
            <a:solidFill>
              <a:schemeClr val="tx1"/>
            </a:solidFill>
            <a:miter lim="800000"/>
            <a:headEnd/>
            <a:tailEnd type="triangle" w="med" len="med"/>
          </a:ln>
        </p:spPr>
        <p:txBody>
          <a:bodyPr wrap="none"/>
          <a:lstStyle/>
          <a:p>
            <a:endParaRPr lang="en-US"/>
          </a:p>
        </p:txBody>
      </p:sp>
      <p:sp>
        <p:nvSpPr>
          <p:cNvPr id="44135" name="Text Box 193"/>
          <p:cNvSpPr txBox="1">
            <a:spLocks noChangeArrowheads="1"/>
          </p:cNvSpPr>
          <p:nvPr/>
        </p:nvSpPr>
        <p:spPr bwMode="auto">
          <a:xfrm>
            <a:off x="4419600" y="4114800"/>
            <a:ext cx="990600" cy="304800"/>
          </a:xfrm>
          <a:prstGeom prst="rect">
            <a:avLst/>
          </a:prstGeom>
          <a:noFill/>
          <a:ln w="9525">
            <a:noFill/>
            <a:miter lim="800000"/>
            <a:headEnd/>
            <a:tailEnd/>
          </a:ln>
        </p:spPr>
        <p:txBody>
          <a:bodyPr>
            <a:spAutoFit/>
          </a:bodyPr>
          <a:lstStyle/>
          <a:p>
            <a:pPr>
              <a:spcBef>
                <a:spcPct val="50000"/>
              </a:spcBef>
            </a:pPr>
            <a:r>
              <a:rPr lang="en-US" altLang="ko-KR" sz="1400">
                <a:latin typeface="Tahoma" charset="0"/>
                <a:ea typeface="굴림" charset="-127"/>
              </a:rPr>
              <a:t>reassign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385B6815-C707-4A46-A2E0-4D15811E1388}" type="slidenum">
              <a:rPr lang="en-US"/>
              <a:pPr/>
              <a:t>54</a:t>
            </a:fld>
            <a:endParaRPr lang="en-US"/>
          </a:p>
        </p:txBody>
      </p:sp>
      <p:sp>
        <p:nvSpPr>
          <p:cNvPr id="45059" name="Rectangle 2"/>
          <p:cNvSpPr>
            <a:spLocks noGrp="1" noChangeArrowheads="1"/>
          </p:cNvSpPr>
          <p:nvPr>
            <p:ph type="title"/>
          </p:nvPr>
        </p:nvSpPr>
        <p:spPr>
          <a:xfrm>
            <a:off x="381000" y="152400"/>
            <a:ext cx="8280400" cy="552450"/>
          </a:xfrm>
        </p:spPr>
        <p:txBody>
          <a:bodyPr>
            <a:normAutofit fontScale="90000"/>
          </a:bodyPr>
          <a:lstStyle/>
          <a:p>
            <a:pPr eaLnBrk="1" hangingPunct="1"/>
            <a:r>
              <a:rPr lang="en-US" sz="3200"/>
              <a:t>Importance of Choosing Initial Centroids</a:t>
            </a:r>
          </a:p>
        </p:txBody>
      </p:sp>
      <p:sp>
        <p:nvSpPr>
          <p:cNvPr id="45060" name="Text Box 3"/>
          <p:cNvSpPr txBox="1">
            <a:spLocks noChangeArrowheads="1"/>
          </p:cNvSpPr>
          <p:nvPr/>
        </p:nvSpPr>
        <p:spPr bwMode="auto">
          <a:xfrm>
            <a:off x="609600" y="4419600"/>
            <a:ext cx="8001000" cy="304800"/>
          </a:xfrm>
          <a:prstGeom prst="rect">
            <a:avLst/>
          </a:prstGeom>
          <a:noFill/>
          <a:ln w="12700">
            <a:noFill/>
            <a:miter lim="800000"/>
            <a:headEnd/>
            <a:tailEnd/>
          </a:ln>
        </p:spPr>
        <p:txBody>
          <a:bodyPr>
            <a:spAutoFit/>
          </a:bodyPr>
          <a:lstStyle/>
          <a:p>
            <a:pPr eaLnBrk="0" hangingPunct="0">
              <a:spcBef>
                <a:spcPct val="50000"/>
              </a:spcBef>
            </a:pPr>
            <a:endParaRPr lang="en-US" sz="1400" b="1">
              <a:latin typeface="Arial" charset="0"/>
            </a:endParaRPr>
          </a:p>
        </p:txBody>
      </p:sp>
      <p:pic>
        <p:nvPicPr>
          <p:cNvPr id="45061" name="Picture 4"/>
          <p:cNvPicPr>
            <a:picLocks noChangeAspect="1" noChangeArrowheads="1"/>
          </p:cNvPicPr>
          <p:nvPr/>
        </p:nvPicPr>
        <p:blipFill>
          <a:blip r:embed="rId2" cstate="print"/>
          <a:srcRect/>
          <a:stretch>
            <a:fillRect/>
          </a:stretch>
        </p:blipFill>
        <p:spPr bwMode="auto">
          <a:xfrm>
            <a:off x="1806575" y="1354138"/>
            <a:ext cx="5529263" cy="4148137"/>
          </a:xfrm>
          <a:prstGeom prst="rect">
            <a:avLst/>
          </a:prstGeom>
          <a:noFill/>
          <a:ln w="12700">
            <a:noFill/>
            <a:miter lim="800000"/>
            <a:headEnd/>
            <a:tailEnd/>
          </a:ln>
        </p:spPr>
      </p:pic>
      <p:pic>
        <p:nvPicPr>
          <p:cNvPr id="322565" name="Picture 5"/>
          <p:cNvPicPr>
            <a:picLocks noChangeAspect="1" noChangeArrowheads="1"/>
          </p:cNvPicPr>
          <p:nvPr/>
        </p:nvPicPr>
        <p:blipFill>
          <a:blip r:embed="rId3" cstate="print"/>
          <a:srcRect/>
          <a:stretch>
            <a:fillRect/>
          </a:stretch>
        </p:blipFill>
        <p:spPr bwMode="auto">
          <a:xfrm>
            <a:off x="1806575" y="1354138"/>
            <a:ext cx="5529263" cy="4148137"/>
          </a:xfrm>
          <a:prstGeom prst="rect">
            <a:avLst/>
          </a:prstGeom>
          <a:noFill/>
          <a:ln w="12700">
            <a:noFill/>
            <a:miter lim="800000"/>
            <a:headEnd/>
            <a:tailEnd/>
          </a:ln>
        </p:spPr>
      </p:pic>
      <p:pic>
        <p:nvPicPr>
          <p:cNvPr id="322566" name="Picture 6"/>
          <p:cNvPicPr>
            <a:picLocks noChangeAspect="1" noChangeArrowheads="1"/>
          </p:cNvPicPr>
          <p:nvPr/>
        </p:nvPicPr>
        <p:blipFill>
          <a:blip r:embed="rId4" cstate="print"/>
          <a:srcRect/>
          <a:stretch>
            <a:fillRect/>
          </a:stretch>
        </p:blipFill>
        <p:spPr bwMode="auto">
          <a:xfrm>
            <a:off x="1806575" y="1354138"/>
            <a:ext cx="5529263" cy="4148137"/>
          </a:xfrm>
          <a:prstGeom prst="rect">
            <a:avLst/>
          </a:prstGeom>
          <a:noFill/>
          <a:ln w="12700">
            <a:noFill/>
            <a:miter lim="800000"/>
            <a:headEnd/>
            <a:tailEnd/>
          </a:ln>
        </p:spPr>
      </p:pic>
      <p:pic>
        <p:nvPicPr>
          <p:cNvPr id="322567" name="Picture 7"/>
          <p:cNvPicPr>
            <a:picLocks noChangeAspect="1" noChangeArrowheads="1"/>
          </p:cNvPicPr>
          <p:nvPr/>
        </p:nvPicPr>
        <p:blipFill>
          <a:blip r:embed="rId5" cstate="print"/>
          <a:srcRect/>
          <a:stretch>
            <a:fillRect/>
          </a:stretch>
        </p:blipFill>
        <p:spPr bwMode="auto">
          <a:xfrm>
            <a:off x="1806575" y="1354138"/>
            <a:ext cx="5529263" cy="4148137"/>
          </a:xfrm>
          <a:prstGeom prst="rect">
            <a:avLst/>
          </a:prstGeom>
          <a:noFill/>
          <a:ln w="12700">
            <a:noFill/>
            <a:miter lim="800000"/>
            <a:headEnd/>
            <a:tailEnd/>
          </a:ln>
        </p:spPr>
      </p:pic>
      <p:pic>
        <p:nvPicPr>
          <p:cNvPr id="322568" name="Picture 8"/>
          <p:cNvPicPr>
            <a:picLocks noChangeAspect="1" noChangeArrowheads="1"/>
          </p:cNvPicPr>
          <p:nvPr/>
        </p:nvPicPr>
        <p:blipFill>
          <a:blip r:embed="rId6" cstate="print"/>
          <a:srcRect/>
          <a:stretch>
            <a:fillRect/>
          </a:stretch>
        </p:blipFill>
        <p:spPr bwMode="auto">
          <a:xfrm>
            <a:off x="1806575" y="1354138"/>
            <a:ext cx="5529263" cy="4148137"/>
          </a:xfrm>
          <a:prstGeom prst="rect">
            <a:avLst/>
          </a:prstGeom>
          <a:noFill/>
          <a:ln w="12700">
            <a:noFill/>
            <a:miter lim="800000"/>
            <a:headEnd/>
            <a:tailEnd/>
          </a:ln>
        </p:spPr>
      </p:pic>
      <p:pic>
        <p:nvPicPr>
          <p:cNvPr id="322569" name="Picture 9"/>
          <p:cNvPicPr>
            <a:picLocks noChangeAspect="1" noChangeArrowheads="1"/>
          </p:cNvPicPr>
          <p:nvPr/>
        </p:nvPicPr>
        <p:blipFill>
          <a:blip r:embed="rId7" cstate="print"/>
          <a:srcRect/>
          <a:stretch>
            <a:fillRect/>
          </a:stretch>
        </p:blipFill>
        <p:spPr bwMode="auto">
          <a:xfrm>
            <a:off x="1806575" y="1354138"/>
            <a:ext cx="5529263" cy="4148137"/>
          </a:xfrm>
          <a:prstGeom prst="rect">
            <a:avLst/>
          </a:prstGeom>
          <a:noFill/>
          <a:ln w="12700">
            <a:noFill/>
            <a:miter lim="800000"/>
            <a:headEnd/>
            <a:tailEnd/>
          </a:ln>
        </p:spPr>
      </p:pic>
      <p:sp>
        <p:nvSpPr>
          <p:cNvPr id="11" name="TextBox 10"/>
          <p:cNvSpPr txBox="1"/>
          <p:nvPr/>
        </p:nvSpPr>
        <p:spPr>
          <a:xfrm>
            <a:off x="1752600" y="5715000"/>
            <a:ext cx="5486400" cy="369332"/>
          </a:xfrm>
          <a:prstGeom prst="rect">
            <a:avLst/>
          </a:prstGeom>
          <a:noFill/>
        </p:spPr>
        <p:txBody>
          <a:bodyPr wrap="square" rtlCol="0">
            <a:spAutoFit/>
          </a:bodyPr>
          <a:lstStyle/>
          <a:p>
            <a:r>
              <a:rPr lang="en-US" dirty="0">
                <a:solidFill>
                  <a:schemeClr val="bg1"/>
                </a:solidFill>
              </a:rPr>
              <a:t>A good clustering result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225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225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225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225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225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3C054DDD-C077-4C7E-BF4D-44A6D56B0B4B}" type="slidenum">
              <a:rPr lang="en-US"/>
              <a:pPr/>
              <a:t>55</a:t>
            </a:fld>
            <a:endParaRPr lang="en-US"/>
          </a:p>
        </p:txBody>
      </p:sp>
      <p:sp>
        <p:nvSpPr>
          <p:cNvPr id="46083" name="Rectangle 2"/>
          <p:cNvSpPr>
            <a:spLocks noGrp="1" noChangeArrowheads="1"/>
          </p:cNvSpPr>
          <p:nvPr>
            <p:ph type="title"/>
          </p:nvPr>
        </p:nvSpPr>
        <p:spPr>
          <a:xfrm>
            <a:off x="381000" y="152400"/>
            <a:ext cx="8280400" cy="552450"/>
          </a:xfrm>
        </p:spPr>
        <p:txBody>
          <a:bodyPr>
            <a:normAutofit fontScale="90000"/>
          </a:bodyPr>
          <a:lstStyle/>
          <a:p>
            <a:pPr eaLnBrk="1" hangingPunct="1"/>
            <a:r>
              <a:rPr lang="en-US" sz="3200"/>
              <a:t>Importance of Choosing Initial Centroids</a:t>
            </a:r>
          </a:p>
        </p:txBody>
      </p:sp>
      <p:sp>
        <p:nvSpPr>
          <p:cNvPr id="46084" name="Text Box 3"/>
          <p:cNvSpPr txBox="1">
            <a:spLocks noChangeArrowheads="1"/>
          </p:cNvSpPr>
          <p:nvPr/>
        </p:nvSpPr>
        <p:spPr bwMode="auto">
          <a:xfrm>
            <a:off x="609600" y="4419600"/>
            <a:ext cx="8001000" cy="304800"/>
          </a:xfrm>
          <a:prstGeom prst="rect">
            <a:avLst/>
          </a:prstGeom>
          <a:noFill/>
          <a:ln w="12700">
            <a:noFill/>
            <a:miter lim="800000"/>
            <a:headEnd/>
            <a:tailEnd/>
          </a:ln>
        </p:spPr>
        <p:txBody>
          <a:bodyPr>
            <a:spAutoFit/>
          </a:bodyPr>
          <a:lstStyle/>
          <a:p>
            <a:pPr eaLnBrk="0" hangingPunct="0">
              <a:spcBef>
                <a:spcPct val="50000"/>
              </a:spcBef>
            </a:pPr>
            <a:endParaRPr lang="en-US" sz="1400" b="1">
              <a:latin typeface="Arial" charset="0"/>
            </a:endParaRPr>
          </a:p>
        </p:txBody>
      </p:sp>
      <p:pic>
        <p:nvPicPr>
          <p:cNvPr id="46085" name="Picture 4"/>
          <p:cNvPicPr>
            <a:picLocks noChangeAspect="1" noChangeArrowheads="1"/>
          </p:cNvPicPr>
          <p:nvPr/>
        </p:nvPicPr>
        <p:blipFill>
          <a:blip r:embed="rId2" cstate="print"/>
          <a:srcRect/>
          <a:stretch>
            <a:fillRect/>
          </a:stretch>
        </p:blipFill>
        <p:spPr bwMode="auto">
          <a:xfrm>
            <a:off x="0" y="1143000"/>
            <a:ext cx="3043238" cy="2282825"/>
          </a:xfrm>
          <a:prstGeom prst="rect">
            <a:avLst/>
          </a:prstGeom>
          <a:noFill/>
          <a:ln w="12700">
            <a:noFill/>
            <a:miter lim="800000"/>
            <a:headEnd/>
            <a:tailEnd/>
          </a:ln>
        </p:spPr>
      </p:pic>
      <p:pic>
        <p:nvPicPr>
          <p:cNvPr id="46086" name="Picture 5"/>
          <p:cNvPicPr>
            <a:picLocks noChangeAspect="1" noChangeArrowheads="1"/>
          </p:cNvPicPr>
          <p:nvPr/>
        </p:nvPicPr>
        <p:blipFill>
          <a:blip r:embed="rId3" cstate="print"/>
          <a:srcRect/>
          <a:stretch>
            <a:fillRect/>
          </a:stretch>
        </p:blipFill>
        <p:spPr bwMode="auto">
          <a:xfrm>
            <a:off x="2743200" y="1143000"/>
            <a:ext cx="3043238" cy="2282825"/>
          </a:xfrm>
          <a:prstGeom prst="rect">
            <a:avLst/>
          </a:prstGeom>
          <a:noFill/>
          <a:ln w="12700">
            <a:noFill/>
            <a:miter lim="800000"/>
            <a:headEnd/>
            <a:tailEnd/>
          </a:ln>
        </p:spPr>
      </p:pic>
      <p:pic>
        <p:nvPicPr>
          <p:cNvPr id="46087" name="Picture 6"/>
          <p:cNvPicPr>
            <a:picLocks noChangeAspect="1" noChangeArrowheads="1"/>
          </p:cNvPicPr>
          <p:nvPr/>
        </p:nvPicPr>
        <p:blipFill>
          <a:blip r:embed="rId4" cstate="print"/>
          <a:srcRect/>
          <a:stretch>
            <a:fillRect/>
          </a:stretch>
        </p:blipFill>
        <p:spPr bwMode="auto">
          <a:xfrm>
            <a:off x="5638800" y="1143000"/>
            <a:ext cx="3043238" cy="2282825"/>
          </a:xfrm>
          <a:prstGeom prst="rect">
            <a:avLst/>
          </a:prstGeom>
          <a:noFill/>
          <a:ln w="12700">
            <a:noFill/>
            <a:miter lim="800000"/>
            <a:headEnd/>
            <a:tailEnd/>
          </a:ln>
        </p:spPr>
      </p:pic>
      <p:pic>
        <p:nvPicPr>
          <p:cNvPr id="46088" name="Picture 7"/>
          <p:cNvPicPr>
            <a:picLocks noChangeAspect="1" noChangeArrowheads="1"/>
          </p:cNvPicPr>
          <p:nvPr/>
        </p:nvPicPr>
        <p:blipFill>
          <a:blip r:embed="rId5" cstate="print"/>
          <a:srcRect/>
          <a:stretch>
            <a:fillRect/>
          </a:stretch>
        </p:blipFill>
        <p:spPr bwMode="auto">
          <a:xfrm>
            <a:off x="0" y="3886200"/>
            <a:ext cx="3043238" cy="2282825"/>
          </a:xfrm>
          <a:prstGeom prst="rect">
            <a:avLst/>
          </a:prstGeom>
          <a:noFill/>
          <a:ln w="12700">
            <a:noFill/>
            <a:miter lim="800000"/>
            <a:headEnd/>
            <a:tailEnd/>
          </a:ln>
        </p:spPr>
      </p:pic>
      <p:pic>
        <p:nvPicPr>
          <p:cNvPr id="46089" name="Picture 8"/>
          <p:cNvPicPr>
            <a:picLocks noChangeAspect="1" noChangeArrowheads="1"/>
          </p:cNvPicPr>
          <p:nvPr/>
        </p:nvPicPr>
        <p:blipFill>
          <a:blip r:embed="rId6" cstate="print"/>
          <a:srcRect/>
          <a:stretch>
            <a:fillRect/>
          </a:stretch>
        </p:blipFill>
        <p:spPr bwMode="auto">
          <a:xfrm>
            <a:off x="2743200" y="3886200"/>
            <a:ext cx="3043238" cy="2282825"/>
          </a:xfrm>
          <a:prstGeom prst="rect">
            <a:avLst/>
          </a:prstGeom>
          <a:noFill/>
          <a:ln w="12700">
            <a:noFill/>
            <a:miter lim="800000"/>
            <a:headEnd/>
            <a:tailEnd/>
          </a:ln>
        </p:spPr>
      </p:pic>
      <p:pic>
        <p:nvPicPr>
          <p:cNvPr id="46090" name="Picture 9"/>
          <p:cNvPicPr>
            <a:picLocks noChangeAspect="1" noChangeArrowheads="1"/>
          </p:cNvPicPr>
          <p:nvPr/>
        </p:nvPicPr>
        <p:blipFill>
          <a:blip r:embed="rId7" cstate="print"/>
          <a:srcRect/>
          <a:stretch>
            <a:fillRect/>
          </a:stretch>
        </p:blipFill>
        <p:spPr bwMode="auto">
          <a:xfrm>
            <a:off x="5638800" y="3886200"/>
            <a:ext cx="3043238" cy="2282825"/>
          </a:xfrm>
          <a:prstGeom prst="rect">
            <a:avLst/>
          </a:prstGeom>
          <a:noFill/>
          <a:ln w="12700">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p>
            <a:fld id="{114A93B1-DFC5-45D7-86D4-A8ED15622761}" type="slidenum">
              <a:rPr lang="en-US"/>
              <a:pPr/>
              <a:t>56</a:t>
            </a:fld>
            <a:endParaRPr lang="en-US"/>
          </a:p>
        </p:txBody>
      </p:sp>
      <p:sp>
        <p:nvSpPr>
          <p:cNvPr id="47107" name="Rectangle 2"/>
          <p:cNvSpPr>
            <a:spLocks noGrp="1" noChangeArrowheads="1"/>
          </p:cNvSpPr>
          <p:nvPr>
            <p:ph type="title"/>
          </p:nvPr>
        </p:nvSpPr>
        <p:spPr>
          <a:xfrm>
            <a:off x="381000" y="152400"/>
            <a:ext cx="8280400" cy="552450"/>
          </a:xfrm>
        </p:spPr>
        <p:txBody>
          <a:bodyPr>
            <a:normAutofit fontScale="90000"/>
          </a:bodyPr>
          <a:lstStyle/>
          <a:p>
            <a:pPr eaLnBrk="1" hangingPunct="1"/>
            <a:r>
              <a:rPr lang="en-US" sz="3200"/>
              <a:t>Importance of Choosing Initial Centroids …</a:t>
            </a:r>
          </a:p>
        </p:txBody>
      </p:sp>
      <p:sp>
        <p:nvSpPr>
          <p:cNvPr id="47108" name="Text Box 3"/>
          <p:cNvSpPr txBox="1">
            <a:spLocks noChangeArrowheads="1"/>
          </p:cNvSpPr>
          <p:nvPr/>
        </p:nvSpPr>
        <p:spPr bwMode="auto">
          <a:xfrm>
            <a:off x="609600" y="4419600"/>
            <a:ext cx="8001000" cy="304800"/>
          </a:xfrm>
          <a:prstGeom prst="rect">
            <a:avLst/>
          </a:prstGeom>
          <a:noFill/>
          <a:ln w="12700">
            <a:noFill/>
            <a:miter lim="800000"/>
            <a:headEnd/>
            <a:tailEnd/>
          </a:ln>
        </p:spPr>
        <p:txBody>
          <a:bodyPr>
            <a:spAutoFit/>
          </a:bodyPr>
          <a:lstStyle/>
          <a:p>
            <a:pPr eaLnBrk="0" hangingPunct="0">
              <a:spcBef>
                <a:spcPct val="50000"/>
              </a:spcBef>
            </a:pPr>
            <a:endParaRPr lang="en-US" sz="1400" b="1">
              <a:latin typeface="Arial" charset="0"/>
            </a:endParaRPr>
          </a:p>
        </p:txBody>
      </p:sp>
      <p:pic>
        <p:nvPicPr>
          <p:cNvPr id="47109" name="Picture 4"/>
          <p:cNvPicPr>
            <a:picLocks noChangeAspect="1" noChangeArrowheads="1"/>
          </p:cNvPicPr>
          <p:nvPr/>
        </p:nvPicPr>
        <p:blipFill>
          <a:blip r:embed="rId2" cstate="print"/>
          <a:srcRect/>
          <a:stretch>
            <a:fillRect/>
          </a:stretch>
        </p:blipFill>
        <p:spPr bwMode="auto">
          <a:xfrm>
            <a:off x="1905000" y="1354138"/>
            <a:ext cx="5529263" cy="4148137"/>
          </a:xfrm>
          <a:prstGeom prst="rect">
            <a:avLst/>
          </a:prstGeom>
          <a:noFill/>
          <a:ln w="12700">
            <a:noFill/>
            <a:miter lim="800000"/>
            <a:headEnd/>
            <a:tailEnd/>
          </a:ln>
        </p:spPr>
      </p:pic>
      <p:pic>
        <p:nvPicPr>
          <p:cNvPr id="325637" name="Picture 5"/>
          <p:cNvPicPr>
            <a:picLocks noChangeAspect="1" noChangeArrowheads="1"/>
          </p:cNvPicPr>
          <p:nvPr/>
        </p:nvPicPr>
        <p:blipFill>
          <a:blip r:embed="rId3" cstate="print"/>
          <a:srcRect/>
          <a:stretch>
            <a:fillRect/>
          </a:stretch>
        </p:blipFill>
        <p:spPr bwMode="auto">
          <a:xfrm>
            <a:off x="1905000" y="1354138"/>
            <a:ext cx="5529263" cy="4148137"/>
          </a:xfrm>
          <a:prstGeom prst="rect">
            <a:avLst/>
          </a:prstGeom>
          <a:noFill/>
          <a:ln w="12700">
            <a:noFill/>
            <a:miter lim="800000"/>
            <a:headEnd/>
            <a:tailEnd/>
          </a:ln>
        </p:spPr>
      </p:pic>
      <p:pic>
        <p:nvPicPr>
          <p:cNvPr id="325638" name="Picture 6"/>
          <p:cNvPicPr>
            <a:picLocks noChangeAspect="1" noChangeArrowheads="1"/>
          </p:cNvPicPr>
          <p:nvPr/>
        </p:nvPicPr>
        <p:blipFill>
          <a:blip r:embed="rId4" cstate="print"/>
          <a:srcRect/>
          <a:stretch>
            <a:fillRect/>
          </a:stretch>
        </p:blipFill>
        <p:spPr bwMode="auto">
          <a:xfrm>
            <a:off x="1905000" y="1354138"/>
            <a:ext cx="5529263" cy="4148137"/>
          </a:xfrm>
          <a:prstGeom prst="rect">
            <a:avLst/>
          </a:prstGeom>
          <a:noFill/>
          <a:ln w="12700">
            <a:noFill/>
            <a:miter lim="800000"/>
            <a:headEnd/>
            <a:tailEnd/>
          </a:ln>
        </p:spPr>
      </p:pic>
      <p:pic>
        <p:nvPicPr>
          <p:cNvPr id="325639" name="Picture 7"/>
          <p:cNvPicPr>
            <a:picLocks noChangeAspect="1" noChangeArrowheads="1"/>
          </p:cNvPicPr>
          <p:nvPr/>
        </p:nvPicPr>
        <p:blipFill>
          <a:blip r:embed="rId5" cstate="print"/>
          <a:srcRect/>
          <a:stretch>
            <a:fillRect/>
          </a:stretch>
        </p:blipFill>
        <p:spPr bwMode="auto">
          <a:xfrm>
            <a:off x="1905000" y="1354138"/>
            <a:ext cx="5529263" cy="4148137"/>
          </a:xfrm>
          <a:prstGeom prst="rect">
            <a:avLst/>
          </a:prstGeom>
          <a:noFill/>
          <a:ln w="12700">
            <a:noFill/>
            <a:miter lim="800000"/>
            <a:headEnd/>
            <a:tailEnd/>
          </a:ln>
        </p:spPr>
      </p:pic>
      <p:pic>
        <p:nvPicPr>
          <p:cNvPr id="325640" name="Picture 8"/>
          <p:cNvPicPr>
            <a:picLocks noChangeAspect="1" noChangeArrowheads="1"/>
          </p:cNvPicPr>
          <p:nvPr/>
        </p:nvPicPr>
        <p:blipFill>
          <a:blip r:embed="rId6" cstate="print"/>
          <a:srcRect/>
          <a:stretch>
            <a:fillRect/>
          </a:stretch>
        </p:blipFill>
        <p:spPr bwMode="auto">
          <a:xfrm>
            <a:off x="1905000" y="1354138"/>
            <a:ext cx="5529263" cy="4148137"/>
          </a:xfrm>
          <a:prstGeom prst="rect">
            <a:avLst/>
          </a:prstGeom>
          <a:noFill/>
          <a:ln w="12700">
            <a:noFill/>
            <a:miter lim="800000"/>
            <a:headEnd/>
            <a:tailEnd/>
          </a:ln>
        </p:spPr>
      </p:pic>
      <p:sp>
        <p:nvSpPr>
          <p:cNvPr id="10" name="TextBox 9"/>
          <p:cNvSpPr txBox="1"/>
          <p:nvPr/>
        </p:nvSpPr>
        <p:spPr>
          <a:xfrm>
            <a:off x="1524000" y="5791200"/>
            <a:ext cx="5867400" cy="369332"/>
          </a:xfrm>
          <a:prstGeom prst="rect">
            <a:avLst/>
          </a:prstGeom>
          <a:noFill/>
        </p:spPr>
        <p:txBody>
          <a:bodyPr wrap="square" rtlCol="0">
            <a:spAutoFit/>
          </a:bodyPr>
          <a:lstStyle/>
          <a:p>
            <a:r>
              <a:rPr lang="en-US" dirty="0">
                <a:solidFill>
                  <a:schemeClr val="bg1"/>
                </a:solidFill>
              </a:rPr>
              <a:t>A less meaningful result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256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256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256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25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p>
            <a:fld id="{6279E312-2D08-4BB2-9E23-BF570AC5C642}" type="slidenum">
              <a:rPr lang="en-US"/>
              <a:pPr/>
              <a:t>57</a:t>
            </a:fld>
            <a:endParaRPr lang="en-US"/>
          </a:p>
        </p:txBody>
      </p:sp>
      <p:sp>
        <p:nvSpPr>
          <p:cNvPr id="48131" name="Rectangle 2"/>
          <p:cNvSpPr>
            <a:spLocks noGrp="1" noChangeArrowheads="1"/>
          </p:cNvSpPr>
          <p:nvPr>
            <p:ph type="title"/>
          </p:nvPr>
        </p:nvSpPr>
        <p:spPr>
          <a:xfrm>
            <a:off x="381000" y="152400"/>
            <a:ext cx="8280400" cy="552450"/>
          </a:xfrm>
        </p:spPr>
        <p:txBody>
          <a:bodyPr>
            <a:normAutofit fontScale="90000"/>
          </a:bodyPr>
          <a:lstStyle/>
          <a:p>
            <a:pPr eaLnBrk="1" hangingPunct="1"/>
            <a:r>
              <a:rPr lang="en-US" sz="3200"/>
              <a:t>Importance of Choosing Initial Centroids …</a:t>
            </a:r>
          </a:p>
        </p:txBody>
      </p:sp>
      <p:sp>
        <p:nvSpPr>
          <p:cNvPr id="48132" name="Text Box 3"/>
          <p:cNvSpPr txBox="1">
            <a:spLocks noChangeArrowheads="1"/>
          </p:cNvSpPr>
          <p:nvPr/>
        </p:nvSpPr>
        <p:spPr bwMode="auto">
          <a:xfrm>
            <a:off x="609600" y="4648200"/>
            <a:ext cx="8001000" cy="304800"/>
          </a:xfrm>
          <a:prstGeom prst="rect">
            <a:avLst/>
          </a:prstGeom>
          <a:noFill/>
          <a:ln w="12700">
            <a:noFill/>
            <a:miter lim="800000"/>
            <a:headEnd/>
            <a:tailEnd/>
          </a:ln>
        </p:spPr>
        <p:txBody>
          <a:bodyPr>
            <a:spAutoFit/>
          </a:bodyPr>
          <a:lstStyle/>
          <a:p>
            <a:pPr eaLnBrk="0" hangingPunct="0">
              <a:spcBef>
                <a:spcPct val="50000"/>
              </a:spcBef>
            </a:pPr>
            <a:endParaRPr lang="en-US" sz="1400" b="1">
              <a:latin typeface="Arial" charset="0"/>
            </a:endParaRPr>
          </a:p>
        </p:txBody>
      </p:sp>
      <p:pic>
        <p:nvPicPr>
          <p:cNvPr id="48133" name="Picture 4"/>
          <p:cNvPicPr>
            <a:picLocks noChangeAspect="1" noChangeArrowheads="1"/>
          </p:cNvPicPr>
          <p:nvPr/>
        </p:nvPicPr>
        <p:blipFill>
          <a:blip r:embed="rId2" cstate="print"/>
          <a:srcRect/>
          <a:stretch>
            <a:fillRect/>
          </a:stretch>
        </p:blipFill>
        <p:spPr bwMode="auto">
          <a:xfrm>
            <a:off x="1295400" y="1447800"/>
            <a:ext cx="3043238" cy="2282825"/>
          </a:xfrm>
          <a:prstGeom prst="rect">
            <a:avLst/>
          </a:prstGeom>
          <a:noFill/>
          <a:ln w="12700">
            <a:noFill/>
            <a:miter lim="800000"/>
            <a:headEnd/>
            <a:tailEnd/>
          </a:ln>
        </p:spPr>
      </p:pic>
      <p:pic>
        <p:nvPicPr>
          <p:cNvPr id="48134" name="Picture 5"/>
          <p:cNvPicPr>
            <a:picLocks noChangeAspect="1" noChangeArrowheads="1"/>
          </p:cNvPicPr>
          <p:nvPr/>
        </p:nvPicPr>
        <p:blipFill>
          <a:blip r:embed="rId3" cstate="print"/>
          <a:srcRect/>
          <a:stretch>
            <a:fillRect/>
          </a:stretch>
        </p:blipFill>
        <p:spPr bwMode="auto">
          <a:xfrm>
            <a:off x="4343400" y="1447800"/>
            <a:ext cx="3043238" cy="2282825"/>
          </a:xfrm>
          <a:prstGeom prst="rect">
            <a:avLst/>
          </a:prstGeom>
          <a:noFill/>
          <a:ln w="12700">
            <a:noFill/>
            <a:miter lim="800000"/>
            <a:headEnd/>
            <a:tailEnd/>
          </a:ln>
        </p:spPr>
      </p:pic>
      <p:pic>
        <p:nvPicPr>
          <p:cNvPr id="48135" name="Picture 6"/>
          <p:cNvPicPr>
            <a:picLocks noChangeAspect="1" noChangeArrowheads="1"/>
          </p:cNvPicPr>
          <p:nvPr/>
        </p:nvPicPr>
        <p:blipFill>
          <a:blip r:embed="rId4" cstate="print"/>
          <a:srcRect/>
          <a:stretch>
            <a:fillRect/>
          </a:stretch>
        </p:blipFill>
        <p:spPr bwMode="auto">
          <a:xfrm>
            <a:off x="152400" y="4038600"/>
            <a:ext cx="3043238" cy="2282825"/>
          </a:xfrm>
          <a:prstGeom prst="rect">
            <a:avLst/>
          </a:prstGeom>
          <a:noFill/>
          <a:ln w="12700">
            <a:noFill/>
            <a:miter lim="800000"/>
            <a:headEnd/>
            <a:tailEnd/>
          </a:ln>
        </p:spPr>
      </p:pic>
      <p:pic>
        <p:nvPicPr>
          <p:cNvPr id="48136" name="Picture 7"/>
          <p:cNvPicPr>
            <a:picLocks noChangeAspect="1" noChangeArrowheads="1"/>
          </p:cNvPicPr>
          <p:nvPr/>
        </p:nvPicPr>
        <p:blipFill>
          <a:blip r:embed="rId5" cstate="print"/>
          <a:srcRect/>
          <a:stretch>
            <a:fillRect/>
          </a:stretch>
        </p:blipFill>
        <p:spPr bwMode="auto">
          <a:xfrm>
            <a:off x="2819400" y="4038600"/>
            <a:ext cx="3043238" cy="2282825"/>
          </a:xfrm>
          <a:prstGeom prst="rect">
            <a:avLst/>
          </a:prstGeom>
          <a:noFill/>
          <a:ln w="12700">
            <a:noFill/>
            <a:miter lim="800000"/>
            <a:headEnd/>
            <a:tailEnd/>
          </a:ln>
        </p:spPr>
      </p:pic>
      <p:pic>
        <p:nvPicPr>
          <p:cNvPr id="48137" name="Picture 8"/>
          <p:cNvPicPr>
            <a:picLocks noChangeAspect="1" noChangeArrowheads="1"/>
          </p:cNvPicPr>
          <p:nvPr/>
        </p:nvPicPr>
        <p:blipFill>
          <a:blip r:embed="rId6" cstate="print"/>
          <a:srcRect/>
          <a:stretch>
            <a:fillRect/>
          </a:stretch>
        </p:blipFill>
        <p:spPr bwMode="auto">
          <a:xfrm>
            <a:off x="5791200" y="4038600"/>
            <a:ext cx="3043238" cy="2282825"/>
          </a:xfrm>
          <a:prstGeom prst="rect">
            <a:avLst/>
          </a:prstGeom>
          <a:noFill/>
          <a:ln w="12700">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TUNING K-MEANS</a:t>
            </a:r>
          </a:p>
        </p:txBody>
      </p:sp>
      <p:sp>
        <p:nvSpPr>
          <p:cNvPr id="5" name="Text Placeholder 4">
            <a:extLst>
              <a:ext uri="{FF2B5EF4-FFF2-40B4-BE49-F238E27FC236}">
                <a16:creationId xmlns:a16="http://schemas.microsoft.com/office/drawing/2014/main" id="{5A1B00F3-8A6D-BE4A-B84F-8EAED3ADD18C}"/>
              </a:ext>
            </a:extLst>
          </p:cNvPr>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B27C7FC-5F5C-4993-AA9B-AD2357CBACEF}" type="slidenum">
              <a:rPr lang="en-US" smtClean="0"/>
              <a:pPr/>
              <a:t>58</a:t>
            </a:fld>
            <a:endParaRPr lang="en-US"/>
          </a:p>
        </p:txBody>
      </p:sp>
      <p:sp>
        <p:nvSpPr>
          <p:cNvPr id="3" name="Rectangle 2"/>
          <p:cNvSpPr/>
          <p:nvPr/>
        </p:nvSpPr>
        <p:spPr>
          <a:xfrm>
            <a:off x="762000" y="3733800"/>
            <a:ext cx="6477000" cy="369332"/>
          </a:xfrm>
          <a:prstGeom prst="rect">
            <a:avLst/>
          </a:prstGeom>
        </p:spPr>
        <p:txBody>
          <a:bodyPr wrap="square">
            <a:spAutoFit/>
          </a:bodyPr>
          <a:lstStyle/>
          <a:p>
            <a:r>
              <a:rPr lang="en-US" sz="1800" dirty="0"/>
              <a:t>https://ensemble.syr.edu/Watch/Tuning_kMeans</a:t>
            </a:r>
          </a:p>
        </p:txBody>
      </p:sp>
    </p:spTree>
    <p:extLst>
      <p:ext uri="{BB962C8B-B14F-4D97-AF65-F5344CB8AC3E}">
        <p14:creationId xmlns:p14="http://schemas.microsoft.com/office/powerpoint/2010/main" val="39156409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p:spPr>
        <p:txBody>
          <a:bodyPr/>
          <a:lstStyle/>
          <a:p>
            <a:fld id="{81D8AC84-00A2-42A7-9722-268A2921E718}" type="slidenum">
              <a:rPr lang="en-US"/>
              <a:pPr/>
              <a:t>59</a:t>
            </a:fld>
            <a:endParaRPr lang="en-US"/>
          </a:p>
        </p:txBody>
      </p:sp>
      <p:sp>
        <p:nvSpPr>
          <p:cNvPr id="49155" name="Rectangle 2"/>
          <p:cNvSpPr>
            <a:spLocks noGrp="1" noChangeArrowheads="1"/>
          </p:cNvSpPr>
          <p:nvPr>
            <p:ph type="title"/>
          </p:nvPr>
        </p:nvSpPr>
        <p:spPr/>
        <p:txBody>
          <a:bodyPr/>
          <a:lstStyle/>
          <a:p>
            <a:pPr eaLnBrk="1" hangingPunct="1"/>
            <a:r>
              <a:rPr lang="en-US"/>
              <a:t>Solutions to Initial Centroids Problem</a:t>
            </a:r>
          </a:p>
        </p:txBody>
      </p:sp>
      <p:sp>
        <p:nvSpPr>
          <p:cNvPr id="49156" name="Rectangle 3"/>
          <p:cNvSpPr>
            <a:spLocks noGrp="1" noChangeArrowheads="1"/>
          </p:cNvSpPr>
          <p:nvPr>
            <p:ph type="body" idx="1"/>
          </p:nvPr>
        </p:nvSpPr>
        <p:spPr>
          <a:xfrm>
            <a:off x="685800" y="2743200"/>
            <a:ext cx="7924800" cy="3657600"/>
          </a:xfrm>
        </p:spPr>
        <p:txBody>
          <a:bodyPr>
            <a:normAutofit fontScale="85000" lnSpcReduction="20000"/>
          </a:bodyPr>
          <a:lstStyle/>
          <a:p>
            <a:pPr marL="457200" indent="-457200" eaLnBrk="1" hangingPunct="1">
              <a:lnSpc>
                <a:spcPct val="90000"/>
              </a:lnSpc>
              <a:buFont typeface="Arial" panose="020B0604020202020204" pitchFamily="34" charset="0"/>
              <a:buChar char="•"/>
            </a:pPr>
            <a:r>
              <a:rPr lang="en-US" dirty="0"/>
              <a:t>Multiple runs, changing random seeds every time</a:t>
            </a:r>
          </a:p>
          <a:p>
            <a:pPr lvl="1" eaLnBrk="1" hangingPunct="1">
              <a:lnSpc>
                <a:spcPct val="90000"/>
              </a:lnSpc>
            </a:pPr>
            <a:r>
              <a:rPr lang="en-US" dirty="0"/>
              <a:t>Helps, but probability is not on your side, esp. for many dimensions</a:t>
            </a:r>
          </a:p>
          <a:p>
            <a:pPr marL="457200" indent="-457200" eaLnBrk="1" hangingPunct="1">
              <a:lnSpc>
                <a:spcPct val="90000"/>
              </a:lnSpc>
              <a:buFont typeface="Arial" panose="020B0604020202020204" pitchFamily="34" charset="0"/>
              <a:buChar char="•"/>
            </a:pPr>
            <a:endParaRPr lang="en-US" dirty="0"/>
          </a:p>
          <a:p>
            <a:pPr marL="457200" indent="-457200" eaLnBrk="1" hangingPunct="1">
              <a:lnSpc>
                <a:spcPct val="90000"/>
              </a:lnSpc>
              <a:buFont typeface="Arial" panose="020B0604020202020204" pitchFamily="34" charset="0"/>
              <a:buChar char="•"/>
            </a:pPr>
            <a:r>
              <a:rPr lang="en-US" dirty="0"/>
              <a:t>Sample and use hierarchical clustering to determine initial centroids</a:t>
            </a:r>
          </a:p>
          <a:p>
            <a:pPr marL="457200" indent="-457200" eaLnBrk="1" hangingPunct="1">
              <a:lnSpc>
                <a:spcPct val="90000"/>
              </a:lnSpc>
              <a:buFont typeface="Arial" panose="020B0604020202020204" pitchFamily="34" charset="0"/>
              <a:buChar char="•"/>
            </a:pPr>
            <a:endParaRPr lang="en-US" dirty="0"/>
          </a:p>
          <a:p>
            <a:pPr marL="457200" indent="-457200" eaLnBrk="1" hangingPunct="1">
              <a:lnSpc>
                <a:spcPct val="90000"/>
              </a:lnSpc>
              <a:buFont typeface="Arial" panose="020B0604020202020204" pitchFamily="34" charset="0"/>
              <a:buChar char="•"/>
            </a:pPr>
            <a:r>
              <a:rPr lang="en-US" dirty="0"/>
              <a:t>Select more than k initial centroids and then select among these initial centroids</a:t>
            </a:r>
          </a:p>
          <a:p>
            <a:pPr marL="457200" indent="-457200" eaLnBrk="1" hangingPunct="1">
              <a:lnSpc>
                <a:spcPct val="90000"/>
              </a:lnSpc>
              <a:buFont typeface="Arial" panose="020B0604020202020204" pitchFamily="34" charset="0"/>
              <a:buChar char="•"/>
            </a:pPr>
            <a:endParaRPr lang="en-US" dirty="0"/>
          </a:p>
          <a:p>
            <a:pPr marL="457200" indent="-457200" eaLnBrk="1" hangingPunct="1">
              <a:lnSpc>
                <a:spcPct val="90000"/>
              </a:lnSpc>
              <a:buFont typeface="Arial" panose="020B0604020202020204" pitchFamily="34" charset="0"/>
              <a:buChar char="•"/>
            </a:pPr>
            <a:r>
              <a:rPr lang="en-US" dirty="0"/>
              <a:t>Select most widely separated</a:t>
            </a:r>
          </a:p>
        </p:txBody>
      </p:sp>
      <p:sp>
        <p:nvSpPr>
          <p:cNvPr id="5" name="TextBox 4"/>
          <p:cNvSpPr txBox="1"/>
          <p:nvPr/>
        </p:nvSpPr>
        <p:spPr>
          <a:xfrm>
            <a:off x="304800" y="1454639"/>
            <a:ext cx="8305800" cy="646331"/>
          </a:xfrm>
          <a:prstGeom prst="rect">
            <a:avLst/>
          </a:prstGeom>
          <a:noFill/>
        </p:spPr>
        <p:txBody>
          <a:bodyPr wrap="square" rtlCol="0">
            <a:spAutoFit/>
          </a:bodyPr>
          <a:lstStyle/>
          <a:p>
            <a:pPr algn="ctr"/>
            <a:r>
              <a:rPr lang="en-US" dirty="0">
                <a:solidFill>
                  <a:schemeClr val="bg1"/>
                </a:solidFill>
              </a:rPr>
              <a:t>Choosing the initial Centroid is very important for k-means. If we choose initial bad centroid, we will not get meaningful results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B8215D87-51D0-4B6C-8953-7270A2979994}" type="slidenum">
              <a:rPr lang="en-US"/>
              <a:pPr/>
              <a:t>6</a:t>
            </a:fld>
            <a:endParaRPr lang="en-US"/>
          </a:p>
        </p:txBody>
      </p:sp>
      <p:sp>
        <p:nvSpPr>
          <p:cNvPr id="19459" name="Rectangle 2"/>
          <p:cNvSpPr>
            <a:spLocks noGrp="1" noChangeArrowheads="1"/>
          </p:cNvSpPr>
          <p:nvPr>
            <p:ph type="title"/>
          </p:nvPr>
        </p:nvSpPr>
        <p:spPr>
          <a:xfrm>
            <a:off x="990600" y="304800"/>
            <a:ext cx="7297738" cy="782638"/>
          </a:xfrm>
          <a:noFill/>
        </p:spPr>
        <p:txBody>
          <a:bodyPr lIns="92075" tIns="46038" rIns="92075" bIns="46038"/>
          <a:lstStyle/>
          <a:p>
            <a:pPr eaLnBrk="1" hangingPunct="1"/>
            <a:r>
              <a:rPr lang="en-US"/>
              <a:t>What is Cluster Analysis?</a:t>
            </a:r>
          </a:p>
        </p:txBody>
      </p:sp>
      <p:sp>
        <p:nvSpPr>
          <p:cNvPr id="19460" name="Rectangle 3"/>
          <p:cNvSpPr>
            <a:spLocks noGrp="1" noChangeArrowheads="1"/>
          </p:cNvSpPr>
          <p:nvPr>
            <p:ph type="body" idx="1"/>
          </p:nvPr>
        </p:nvSpPr>
        <p:spPr>
          <a:xfrm>
            <a:off x="381000" y="1371600"/>
            <a:ext cx="8534400" cy="5181600"/>
          </a:xfrm>
          <a:noFill/>
        </p:spPr>
        <p:txBody>
          <a:bodyPr lIns="92075" tIns="46038" rIns="92075" bIns="46038"/>
          <a:lstStyle/>
          <a:p>
            <a:pPr eaLnBrk="1" hangingPunct="1">
              <a:lnSpc>
                <a:spcPct val="110000"/>
              </a:lnSpc>
            </a:pPr>
            <a:r>
              <a:rPr lang="en-US" dirty="0"/>
              <a:t>Unsupervised learning: no predefined classes</a:t>
            </a:r>
          </a:p>
          <a:p>
            <a:pPr eaLnBrk="1" hangingPunct="1">
              <a:lnSpc>
                <a:spcPct val="110000"/>
              </a:lnSpc>
            </a:pPr>
            <a:r>
              <a:rPr lang="en-US" dirty="0"/>
              <a:t>Typical applications</a:t>
            </a:r>
          </a:p>
          <a:p>
            <a:pPr lvl="1" eaLnBrk="1" hangingPunct="1">
              <a:lnSpc>
                <a:spcPct val="110000"/>
              </a:lnSpc>
            </a:pPr>
            <a:r>
              <a:rPr lang="en-US" sz="2400" dirty="0"/>
              <a:t>Explore a large data set without prior knowledge about it.</a:t>
            </a:r>
          </a:p>
          <a:p>
            <a:pPr lvl="2" eaLnBrk="1" hangingPunct="1">
              <a:lnSpc>
                <a:spcPct val="110000"/>
              </a:lnSpc>
            </a:pPr>
            <a:r>
              <a:rPr lang="en-US" dirty="0"/>
              <a:t>Customer segmentation, document clustering, etc.</a:t>
            </a:r>
          </a:p>
          <a:p>
            <a:pPr lvl="1" eaLnBrk="1" hangingPunct="1">
              <a:lnSpc>
                <a:spcPct val="110000"/>
              </a:lnSpc>
            </a:pPr>
            <a:r>
              <a:rPr lang="en-US" sz="2400" dirty="0"/>
              <a:t>Classification without training data</a:t>
            </a:r>
          </a:p>
          <a:p>
            <a:pPr lvl="2" eaLnBrk="1" hangingPunct="1">
              <a:lnSpc>
                <a:spcPct val="110000"/>
              </a:lnSpc>
            </a:pPr>
            <a:r>
              <a:rPr lang="en-US" dirty="0"/>
              <a:t>Usually less accurate than supervised learning methods. </a:t>
            </a:r>
          </a:p>
          <a:p>
            <a:pPr lvl="1" eaLnBrk="1" hangingPunct="1">
              <a:lnSpc>
                <a:spcPct val="110000"/>
              </a:lnSpc>
            </a:pPr>
            <a:r>
              <a:rPr lang="en-US" sz="2400" dirty="0"/>
              <a:t>Outlier detection</a:t>
            </a:r>
          </a:p>
          <a:p>
            <a:pPr lvl="2" eaLnBrk="1" hangingPunct="1">
              <a:lnSpc>
                <a:spcPct val="110000"/>
              </a:lnSpc>
            </a:pPr>
            <a:r>
              <a:rPr lang="en-US" dirty="0"/>
              <a:t>E.g. Identify plagiarism cases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6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46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6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60">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46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696200" cy="990600"/>
          </a:xfrm>
        </p:spPr>
        <p:txBody>
          <a:bodyPr>
            <a:normAutofit fontScale="90000"/>
          </a:bodyPr>
          <a:lstStyle/>
          <a:p>
            <a:r>
              <a:rPr lang="en-US" dirty="0"/>
              <a:t>Compare SSE of different initial centroids</a:t>
            </a:r>
          </a:p>
        </p:txBody>
      </p:sp>
      <p:sp>
        <p:nvSpPr>
          <p:cNvPr id="3" name="Content Placeholder 2"/>
          <p:cNvSpPr>
            <a:spLocks noGrp="1"/>
          </p:cNvSpPr>
          <p:nvPr>
            <p:ph idx="1"/>
          </p:nvPr>
        </p:nvSpPr>
        <p:spPr/>
        <p:txBody>
          <a:bodyPr/>
          <a:lstStyle/>
          <a:p>
            <a:pPr eaLnBrk="1" hangingPunct="1">
              <a:lnSpc>
                <a:spcPct val="90000"/>
              </a:lnSpc>
            </a:pPr>
            <a:r>
              <a:rPr lang="en-US" sz="2000" dirty="0"/>
              <a:t>Most common measure is Sum of Squared Error (SSE)</a:t>
            </a:r>
          </a:p>
          <a:p>
            <a:pPr lvl="1" eaLnBrk="1" hangingPunct="1">
              <a:lnSpc>
                <a:spcPct val="90000"/>
              </a:lnSpc>
            </a:pPr>
            <a:r>
              <a:rPr lang="en-US" i="1" dirty="0"/>
              <a:t>x </a:t>
            </a:r>
            <a:r>
              <a:rPr lang="en-US" dirty="0"/>
              <a:t>is a data point in cluster </a:t>
            </a:r>
            <a:r>
              <a:rPr lang="en-US" i="1" dirty="0" err="1"/>
              <a:t>C</a:t>
            </a:r>
            <a:r>
              <a:rPr lang="en-US" baseline="-25000" dirty="0" err="1"/>
              <a:t>i</a:t>
            </a:r>
            <a:r>
              <a:rPr lang="en-US" baseline="-25000" dirty="0"/>
              <a:t> </a:t>
            </a:r>
            <a:r>
              <a:rPr lang="en-US" dirty="0"/>
              <a:t>and </a:t>
            </a:r>
            <a:r>
              <a:rPr lang="en-US" i="1" dirty="0"/>
              <a:t>m</a:t>
            </a:r>
            <a:r>
              <a:rPr lang="en-US" i="1" baseline="-25000" dirty="0"/>
              <a:t>i</a:t>
            </a:r>
            <a:r>
              <a:rPr lang="en-US" dirty="0"/>
              <a:t> is the centroid/</a:t>
            </a:r>
            <a:r>
              <a:rPr lang="en-US" dirty="0" err="1"/>
              <a:t>medoid</a:t>
            </a:r>
            <a:r>
              <a:rPr lang="en-US" dirty="0"/>
              <a:t> for cluster </a:t>
            </a:r>
            <a:r>
              <a:rPr lang="en-US" i="1" dirty="0" err="1"/>
              <a:t>C</a:t>
            </a:r>
            <a:r>
              <a:rPr lang="en-US" baseline="-25000" dirty="0" err="1"/>
              <a:t>i</a:t>
            </a:r>
            <a:r>
              <a:rPr lang="en-US" dirty="0"/>
              <a:t> </a:t>
            </a:r>
          </a:p>
          <a:p>
            <a:pPr lvl="1" eaLnBrk="1" hangingPunct="1">
              <a:lnSpc>
                <a:spcPct val="90000"/>
              </a:lnSpc>
            </a:pPr>
            <a:r>
              <a:rPr lang="en-US" dirty="0"/>
              <a:t>For each point, the error is the distance to the centroid/</a:t>
            </a:r>
            <a:r>
              <a:rPr lang="en-US" dirty="0" err="1"/>
              <a:t>medoid</a:t>
            </a:r>
            <a:endParaRPr lang="en-US" dirty="0"/>
          </a:p>
          <a:p>
            <a:pPr lvl="1" eaLnBrk="1" hangingPunct="1">
              <a:lnSpc>
                <a:spcPct val="90000"/>
              </a:lnSpc>
            </a:pPr>
            <a:r>
              <a:rPr lang="en-US" dirty="0"/>
              <a:t>To get SSE, we square these errors and sum them.</a:t>
            </a:r>
          </a:p>
          <a:p>
            <a:pPr lvl="1" eaLnBrk="1" hangingPunct="1">
              <a:lnSpc>
                <a:spcPct val="90000"/>
              </a:lnSpc>
            </a:pPr>
            <a:endParaRPr lang="en-US" dirty="0"/>
          </a:p>
          <a:p>
            <a:pPr lvl="1" eaLnBrk="1" hangingPunct="1">
              <a:lnSpc>
                <a:spcPct val="90000"/>
              </a:lnSpc>
              <a:buFontTx/>
              <a:buNone/>
            </a:pPr>
            <a:endParaRPr lang="en-US" dirty="0"/>
          </a:p>
          <a:p>
            <a:pPr lvl="1" eaLnBrk="1" hangingPunct="1">
              <a:lnSpc>
                <a:spcPct val="90000"/>
              </a:lnSpc>
            </a:pPr>
            <a:endParaRPr lang="en-US" dirty="0"/>
          </a:p>
          <a:p>
            <a:pPr lvl="1" eaLnBrk="1" hangingPunct="1">
              <a:lnSpc>
                <a:spcPct val="90000"/>
              </a:lnSpc>
            </a:pPr>
            <a:r>
              <a:rPr lang="en-US" dirty="0"/>
              <a:t>Given two clustering results with SAME number of clusters, we can choose the one with the smallest SSE</a:t>
            </a:r>
          </a:p>
          <a:p>
            <a:endParaRPr lang="en-US" dirty="0"/>
          </a:p>
        </p:txBody>
      </p:sp>
      <p:sp>
        <p:nvSpPr>
          <p:cNvPr id="4" name="Slide Number Placeholder 3"/>
          <p:cNvSpPr>
            <a:spLocks noGrp="1"/>
          </p:cNvSpPr>
          <p:nvPr>
            <p:ph type="sldNum" sz="quarter" idx="12"/>
          </p:nvPr>
        </p:nvSpPr>
        <p:spPr/>
        <p:txBody>
          <a:bodyPr/>
          <a:lstStyle/>
          <a:p>
            <a:fld id="{AB27C7FC-5F5C-4993-AA9B-AD2357CBACEF}" type="slidenum">
              <a:rPr lang="en-US" smtClean="0"/>
              <a:pPr/>
              <a:t>60</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82741944"/>
              </p:ext>
            </p:extLst>
          </p:nvPr>
        </p:nvGraphicFramePr>
        <p:xfrm>
          <a:off x="3200400" y="3886200"/>
          <a:ext cx="3024188" cy="903288"/>
        </p:xfrm>
        <a:graphic>
          <a:graphicData uri="http://schemas.openxmlformats.org/presentationml/2006/ole">
            <mc:AlternateContent xmlns:mc="http://schemas.openxmlformats.org/markup-compatibility/2006">
              <mc:Choice xmlns:v="urn:schemas-microsoft-com:vml" Requires="v">
                <p:oleObj spid="_x0000_s13316" name="Equation" r:id="rId3" imgW="1511280" imgH="457200" progId="Equation.3">
                  <p:embed/>
                </p:oleObj>
              </mc:Choice>
              <mc:Fallback>
                <p:oleObj name="Equation" r:id="rId3" imgW="1511280" imgH="45720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886200"/>
                        <a:ext cx="3024188" cy="9032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2635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Slide Number Placeholder 5"/>
          <p:cNvSpPr>
            <a:spLocks noGrp="1"/>
          </p:cNvSpPr>
          <p:nvPr>
            <p:ph type="sldNum" sz="quarter" idx="12"/>
          </p:nvPr>
        </p:nvSpPr>
        <p:spPr>
          <a:noFill/>
        </p:spPr>
        <p:txBody>
          <a:bodyPr/>
          <a:lstStyle/>
          <a:p>
            <a:fld id="{375E8A05-6D0E-4925-8532-A438BC60BF02}" type="slidenum">
              <a:rPr lang="en-US"/>
              <a:pPr/>
              <a:t>61</a:t>
            </a:fld>
            <a:endParaRPr lang="en-US"/>
          </a:p>
        </p:txBody>
      </p:sp>
      <p:sp>
        <p:nvSpPr>
          <p:cNvPr id="55300" name="Rectangle 2"/>
          <p:cNvSpPr>
            <a:spLocks noGrp="1" noChangeArrowheads="1"/>
          </p:cNvSpPr>
          <p:nvPr>
            <p:ph type="title"/>
          </p:nvPr>
        </p:nvSpPr>
        <p:spPr/>
        <p:txBody>
          <a:bodyPr/>
          <a:lstStyle/>
          <a:p>
            <a:pPr eaLnBrk="1" hangingPunct="1"/>
            <a:r>
              <a:rPr lang="en-US" sz="3200" dirty="0"/>
              <a:t>Be careful with SSE</a:t>
            </a:r>
          </a:p>
        </p:txBody>
      </p:sp>
      <p:sp>
        <p:nvSpPr>
          <p:cNvPr id="55301" name="Rectangle 3"/>
          <p:cNvSpPr>
            <a:spLocks noGrp="1" noChangeArrowheads="1"/>
          </p:cNvSpPr>
          <p:nvPr>
            <p:ph type="body" idx="1"/>
          </p:nvPr>
        </p:nvSpPr>
        <p:spPr/>
        <p:txBody>
          <a:bodyPr/>
          <a:lstStyle/>
          <a:p>
            <a:pPr eaLnBrk="1" hangingPunct="1">
              <a:lnSpc>
                <a:spcPct val="90000"/>
              </a:lnSpc>
            </a:pPr>
            <a:r>
              <a:rPr lang="en-US" dirty="0"/>
              <a:t>Attention! One easy way to reduce SSE is to increase K, the number of clusters. </a:t>
            </a:r>
          </a:p>
          <a:p>
            <a:pPr lvl="1" eaLnBrk="1" hangingPunct="1">
              <a:lnSpc>
                <a:spcPct val="90000"/>
              </a:lnSpc>
            </a:pPr>
            <a:r>
              <a:rPr lang="en-US" dirty="0"/>
              <a:t>However, we must be careful. When K equals the data set size(# of clusters = # of data points in data set), each data point will end up as its own cluster, SSE=0.</a:t>
            </a:r>
          </a:p>
          <a:p>
            <a:pPr eaLnBrk="1" hangingPunct="1">
              <a:lnSpc>
                <a:spcPct val="90000"/>
              </a:lnSpc>
            </a:pPr>
            <a:endParaRPr lang="en-US" dirty="0"/>
          </a:p>
          <a:p>
            <a:pPr eaLnBrk="1" hangingPunct="1">
              <a:lnSpc>
                <a:spcPct val="90000"/>
              </a:lnSpc>
            </a:pPr>
            <a:r>
              <a:rPr lang="en-US" dirty="0"/>
              <a:t>Don’t simply use K to reduce SSE. K should have a reasonable range of value in real applications. </a:t>
            </a:r>
          </a:p>
        </p:txBody>
      </p:sp>
      <p:graphicFrame>
        <p:nvGraphicFramePr>
          <p:cNvPr id="55298" name="Object 4"/>
          <p:cNvGraphicFramePr>
            <a:graphicFrameLocks noGrp="1" noChangeAspect="1"/>
          </p:cNvGraphicFramePr>
          <p:nvPr>
            <p:ph sz="half" idx="4294967295"/>
            <p:extLst>
              <p:ext uri="{D42A27DB-BD31-4B8C-83A1-F6EECF244321}">
                <p14:modId xmlns:p14="http://schemas.microsoft.com/office/powerpoint/2010/main" val="1770909607"/>
              </p:ext>
            </p:extLst>
          </p:nvPr>
        </p:nvGraphicFramePr>
        <p:xfrm>
          <a:off x="3059906" y="5181600"/>
          <a:ext cx="3024188" cy="903288"/>
        </p:xfrm>
        <a:graphic>
          <a:graphicData uri="http://schemas.openxmlformats.org/presentationml/2006/ole">
            <mc:AlternateContent xmlns:mc="http://schemas.openxmlformats.org/markup-compatibility/2006">
              <mc:Choice xmlns:v="urn:schemas-microsoft-com:vml" Requires="v">
                <p:oleObj spid="_x0000_s14340" name="Equation" r:id="rId3" imgW="1511280" imgH="457200" progId="Equation.3">
                  <p:embed/>
                </p:oleObj>
              </mc:Choice>
              <mc:Fallback>
                <p:oleObj name="Equation" r:id="rId3" imgW="1511280" imgH="457200" progId="Equation.3">
                  <p:embed/>
                  <p:pic>
                    <p:nvPicPr>
                      <p:cNvPr id="5529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906" y="5181600"/>
                        <a:ext cx="3024188" cy="9032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374131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if the iteration never stops?</a:t>
            </a:r>
          </a:p>
        </p:txBody>
      </p:sp>
      <p:sp>
        <p:nvSpPr>
          <p:cNvPr id="3" name="Content Placeholder 2"/>
          <p:cNvSpPr>
            <a:spLocks noGrp="1"/>
          </p:cNvSpPr>
          <p:nvPr>
            <p:ph idx="1"/>
          </p:nvPr>
        </p:nvSpPr>
        <p:spPr>
          <a:xfrm>
            <a:off x="533400" y="3124200"/>
            <a:ext cx="7924800" cy="1600200"/>
          </a:xfrm>
        </p:spPr>
        <p:txBody>
          <a:bodyPr>
            <a:normAutofit fontScale="92500" lnSpcReduction="20000"/>
          </a:bodyPr>
          <a:lstStyle/>
          <a:p>
            <a:r>
              <a:rPr lang="en-US" dirty="0"/>
              <a:t>Set max number of iterations</a:t>
            </a:r>
          </a:p>
          <a:p>
            <a:endParaRPr lang="en-US" dirty="0"/>
          </a:p>
          <a:p>
            <a:r>
              <a:rPr lang="en-US" dirty="0"/>
              <a:t>Set min value of SSE change</a:t>
            </a:r>
          </a:p>
          <a:p>
            <a:pPr lvl="1"/>
            <a:r>
              <a:rPr lang="en-US" dirty="0"/>
              <a:t>Set slightly above 0</a:t>
            </a:r>
          </a:p>
        </p:txBody>
      </p:sp>
      <p:sp>
        <p:nvSpPr>
          <p:cNvPr id="4" name="Slide Number Placeholder 3"/>
          <p:cNvSpPr>
            <a:spLocks noGrp="1"/>
          </p:cNvSpPr>
          <p:nvPr>
            <p:ph type="sldNum" sz="quarter" idx="12"/>
          </p:nvPr>
        </p:nvSpPr>
        <p:spPr/>
        <p:txBody>
          <a:bodyPr/>
          <a:lstStyle/>
          <a:p>
            <a:fld id="{AB27C7FC-5F5C-4993-AA9B-AD2357CBACEF}" type="slidenum">
              <a:rPr lang="en-US" smtClean="0"/>
              <a:pPr/>
              <a:t>62</a:t>
            </a:fld>
            <a:endParaRPr lang="en-US"/>
          </a:p>
        </p:txBody>
      </p:sp>
      <p:sp>
        <p:nvSpPr>
          <p:cNvPr id="5" name="TextBox 4"/>
          <p:cNvSpPr txBox="1"/>
          <p:nvPr/>
        </p:nvSpPr>
        <p:spPr>
          <a:xfrm>
            <a:off x="304800" y="1609835"/>
            <a:ext cx="7848600" cy="830997"/>
          </a:xfrm>
          <a:prstGeom prst="rect">
            <a:avLst/>
          </a:prstGeom>
          <a:noFill/>
        </p:spPr>
        <p:txBody>
          <a:bodyPr wrap="square" rtlCol="0">
            <a:spAutoFit/>
          </a:bodyPr>
          <a:lstStyle/>
          <a:p>
            <a:pPr algn="ctr"/>
            <a:r>
              <a:rPr lang="en-US" sz="2400" dirty="0">
                <a:solidFill>
                  <a:schemeClr val="accent6"/>
                </a:solidFill>
              </a:rPr>
              <a:t>It’s possible that the k-Means algorithm could reiterate endlessly. Want can we do to control?</a:t>
            </a:r>
          </a:p>
        </p:txBody>
      </p:sp>
    </p:spTree>
    <p:extLst>
      <p:ext uri="{BB962C8B-B14F-4D97-AF65-F5344CB8AC3E}">
        <p14:creationId xmlns:p14="http://schemas.microsoft.com/office/powerpoint/2010/main" val="24011247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D8AD-9AAA-1745-8907-BAF460DC1481}"/>
              </a:ext>
            </a:extLst>
          </p:cNvPr>
          <p:cNvSpPr>
            <a:spLocks noGrp="1"/>
          </p:cNvSpPr>
          <p:nvPr>
            <p:ph type="title"/>
          </p:nvPr>
        </p:nvSpPr>
        <p:spPr/>
        <p:txBody>
          <a:bodyPr/>
          <a:lstStyle/>
          <a:p>
            <a:r>
              <a:rPr lang="en-US" dirty="0"/>
              <a:t>Choosing K</a:t>
            </a:r>
          </a:p>
        </p:txBody>
      </p:sp>
      <p:sp>
        <p:nvSpPr>
          <p:cNvPr id="3" name="Content Placeholder 2">
            <a:extLst>
              <a:ext uri="{FF2B5EF4-FFF2-40B4-BE49-F238E27FC236}">
                <a16:creationId xmlns:a16="http://schemas.microsoft.com/office/drawing/2014/main" id="{9E2958EC-52DE-C247-837C-C6CDDD24093A}"/>
              </a:ext>
            </a:extLst>
          </p:cNvPr>
          <p:cNvSpPr>
            <a:spLocks noGrp="1"/>
          </p:cNvSpPr>
          <p:nvPr>
            <p:ph idx="1"/>
          </p:nvPr>
        </p:nvSpPr>
        <p:spPr/>
        <p:txBody>
          <a:bodyPr/>
          <a:lstStyle/>
          <a:p>
            <a:pPr marL="457200" indent="-457200">
              <a:buFont typeface="Arial" panose="020B0604020202020204" pitchFamily="34" charset="0"/>
              <a:buChar char="•"/>
            </a:pPr>
            <a:r>
              <a:rPr lang="en-US" dirty="0"/>
              <a:t>Domain knowledge should provide a range</a:t>
            </a:r>
          </a:p>
          <a:p>
            <a:pPr marL="457200" indent="-457200">
              <a:buFont typeface="Arial" panose="020B0604020202020204" pitchFamily="34" charset="0"/>
              <a:buChar char="•"/>
            </a:pPr>
            <a:r>
              <a:rPr lang="en-US" dirty="0"/>
              <a:t>Several approaches to optimizing from there</a:t>
            </a:r>
          </a:p>
          <a:p>
            <a:pPr marL="1257300" lvl="1" indent="-457200">
              <a:buFont typeface="Arial" panose="020B0604020202020204" pitchFamily="34" charset="0"/>
              <a:buChar char="•"/>
            </a:pPr>
            <a:r>
              <a:rPr lang="en-US" dirty="0"/>
              <a:t>The Elbow method (Scree plot of SSE)</a:t>
            </a:r>
          </a:p>
          <a:p>
            <a:pPr marL="1257300" lvl="1" indent="-457200">
              <a:buFont typeface="Arial" panose="020B0604020202020204" pitchFamily="34" charset="0"/>
              <a:buChar char="•"/>
            </a:pPr>
            <a:r>
              <a:rPr lang="en-US" dirty="0"/>
              <a:t>The Silhouette Method</a:t>
            </a:r>
          </a:p>
          <a:p>
            <a:endParaRPr lang="en-US" dirty="0"/>
          </a:p>
          <a:p>
            <a:endParaRPr lang="en-US" dirty="0"/>
          </a:p>
        </p:txBody>
      </p:sp>
    </p:spTree>
    <p:extLst>
      <p:ext uri="{BB962C8B-B14F-4D97-AF65-F5344CB8AC3E}">
        <p14:creationId xmlns:p14="http://schemas.microsoft.com/office/powerpoint/2010/main" val="23684682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13D98-AE8A-D346-860F-662BF1537C29}"/>
              </a:ext>
            </a:extLst>
          </p:cNvPr>
          <p:cNvSpPr>
            <a:spLocks noGrp="1"/>
          </p:cNvSpPr>
          <p:nvPr>
            <p:ph type="title"/>
          </p:nvPr>
        </p:nvSpPr>
        <p:spPr/>
        <p:txBody>
          <a:bodyPr/>
          <a:lstStyle/>
          <a:p>
            <a:r>
              <a:rPr lang="en-US" dirty="0"/>
              <a:t>The Elbow Method</a:t>
            </a:r>
          </a:p>
        </p:txBody>
      </p:sp>
      <p:sp>
        <p:nvSpPr>
          <p:cNvPr id="3" name="Content Placeholder 2">
            <a:extLst>
              <a:ext uri="{FF2B5EF4-FFF2-40B4-BE49-F238E27FC236}">
                <a16:creationId xmlns:a16="http://schemas.microsoft.com/office/drawing/2014/main" id="{33239CF7-C55E-B741-8D78-02A70368F7E6}"/>
              </a:ext>
            </a:extLst>
          </p:cNvPr>
          <p:cNvSpPr>
            <a:spLocks noGrp="1"/>
          </p:cNvSpPr>
          <p:nvPr>
            <p:ph idx="1"/>
          </p:nvPr>
        </p:nvSpPr>
        <p:spPr/>
        <p:txBody>
          <a:bodyPr/>
          <a:lstStyle/>
          <a:p>
            <a:pPr marL="514350" indent="-514350">
              <a:buFont typeface="+mj-lt"/>
              <a:buAutoNum type="arabicPeriod"/>
            </a:pPr>
            <a:r>
              <a:rPr lang="en-US" dirty="0"/>
              <a:t>Calculate SSE across a range of reasonable Ks</a:t>
            </a:r>
          </a:p>
          <a:p>
            <a:pPr marL="514350" indent="-514350">
              <a:buFont typeface="+mj-lt"/>
              <a:buAutoNum type="arabicPeriod"/>
            </a:pPr>
            <a:r>
              <a:rPr lang="en-US" dirty="0"/>
              <a:t>Plot the results </a:t>
            </a:r>
          </a:p>
          <a:p>
            <a:pPr marL="514350" indent="-514350">
              <a:buFont typeface="+mj-lt"/>
              <a:buAutoNum type="arabicPeriod"/>
            </a:pPr>
            <a:r>
              <a:rPr lang="en-US" dirty="0"/>
              <a:t>Pick the “elbow”</a:t>
            </a:r>
          </a:p>
        </p:txBody>
      </p:sp>
      <p:pic>
        <p:nvPicPr>
          <p:cNvPr id="22532" name="Picture 4">
            <a:extLst>
              <a:ext uri="{FF2B5EF4-FFF2-40B4-BE49-F238E27FC236}">
                <a16:creationId xmlns:a16="http://schemas.microsoft.com/office/drawing/2014/main" id="{AD944172-767C-D740-B512-5122425F9C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276600"/>
            <a:ext cx="6908800" cy="273391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0BD584-E6BD-6141-8B12-D2B90D977317}"/>
                  </a:ext>
                </a:extLst>
              </p14:cNvPr>
              <p14:cNvContentPartPr/>
              <p14:nvPr/>
            </p14:nvContentPartPr>
            <p14:xfrm>
              <a:off x="2397636" y="5354191"/>
              <a:ext cx="205560" cy="219240"/>
            </p14:xfrm>
          </p:contentPart>
        </mc:Choice>
        <mc:Fallback xmlns="">
          <p:pic>
            <p:nvPicPr>
              <p:cNvPr id="4" name="Ink 3">
                <a:extLst>
                  <a:ext uri="{FF2B5EF4-FFF2-40B4-BE49-F238E27FC236}">
                    <a16:creationId xmlns:a16="http://schemas.microsoft.com/office/drawing/2014/main" id="{020BD584-E6BD-6141-8B12-D2B90D977317}"/>
                  </a:ext>
                </a:extLst>
              </p:cNvPr>
              <p:cNvPicPr/>
              <p:nvPr/>
            </p:nvPicPr>
            <p:blipFill>
              <a:blip r:embed="rId4"/>
              <a:stretch>
                <a:fillRect/>
              </a:stretch>
            </p:blipFill>
            <p:spPr>
              <a:xfrm>
                <a:off x="2388996" y="5345551"/>
                <a:ext cx="22320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5E9D71CE-5488-5840-AAA6-DB573AC52515}"/>
                  </a:ext>
                </a:extLst>
              </p14:cNvPr>
              <p14:cNvContentPartPr/>
              <p14:nvPr/>
            </p14:nvContentPartPr>
            <p14:xfrm>
              <a:off x="5643036" y="5333671"/>
              <a:ext cx="204480" cy="168120"/>
            </p14:xfrm>
          </p:contentPart>
        </mc:Choice>
        <mc:Fallback xmlns="">
          <p:pic>
            <p:nvPicPr>
              <p:cNvPr id="5" name="Ink 4">
                <a:extLst>
                  <a:ext uri="{FF2B5EF4-FFF2-40B4-BE49-F238E27FC236}">
                    <a16:creationId xmlns:a16="http://schemas.microsoft.com/office/drawing/2014/main" id="{5E9D71CE-5488-5840-AAA6-DB573AC52515}"/>
                  </a:ext>
                </a:extLst>
              </p:cNvPr>
              <p:cNvPicPr/>
              <p:nvPr/>
            </p:nvPicPr>
            <p:blipFill>
              <a:blip r:embed="rId6"/>
              <a:stretch>
                <a:fillRect/>
              </a:stretch>
            </p:blipFill>
            <p:spPr>
              <a:xfrm>
                <a:off x="5634036" y="5325031"/>
                <a:ext cx="22212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57218A8A-9834-EA47-ADB3-EEB0B4B8195A}"/>
                  </a:ext>
                </a:extLst>
              </p14:cNvPr>
              <p14:cNvContentPartPr/>
              <p14:nvPr/>
            </p14:nvContentPartPr>
            <p14:xfrm>
              <a:off x="5912316" y="5434831"/>
              <a:ext cx="180720" cy="156600"/>
            </p14:xfrm>
          </p:contentPart>
        </mc:Choice>
        <mc:Fallback xmlns="">
          <p:pic>
            <p:nvPicPr>
              <p:cNvPr id="6" name="Ink 5">
                <a:extLst>
                  <a:ext uri="{FF2B5EF4-FFF2-40B4-BE49-F238E27FC236}">
                    <a16:creationId xmlns:a16="http://schemas.microsoft.com/office/drawing/2014/main" id="{57218A8A-9834-EA47-ADB3-EEB0B4B8195A}"/>
                  </a:ext>
                </a:extLst>
              </p:cNvPr>
              <p:cNvPicPr/>
              <p:nvPr/>
            </p:nvPicPr>
            <p:blipFill>
              <a:blip r:embed="rId8"/>
              <a:stretch>
                <a:fillRect/>
              </a:stretch>
            </p:blipFill>
            <p:spPr>
              <a:xfrm>
                <a:off x="5903316" y="5426191"/>
                <a:ext cx="198360" cy="174240"/>
              </a:xfrm>
              <a:prstGeom prst="rect">
                <a:avLst/>
              </a:prstGeom>
            </p:spPr>
          </p:pic>
        </mc:Fallback>
      </mc:AlternateContent>
      <p:sp>
        <p:nvSpPr>
          <p:cNvPr id="7" name="TextBox 6">
            <a:extLst>
              <a:ext uri="{FF2B5EF4-FFF2-40B4-BE49-F238E27FC236}">
                <a16:creationId xmlns:a16="http://schemas.microsoft.com/office/drawing/2014/main" id="{DB4950BE-4885-834A-B735-536475C0B19D}"/>
              </a:ext>
            </a:extLst>
          </p:cNvPr>
          <p:cNvSpPr txBox="1"/>
          <p:nvPr/>
        </p:nvSpPr>
        <p:spPr bwMode="auto">
          <a:xfrm>
            <a:off x="1066800" y="5980626"/>
            <a:ext cx="2296463" cy="369332"/>
          </a:xfrm>
          <a:prstGeom prst="rect">
            <a:avLst/>
          </a:prstGeom>
          <a:noFill/>
          <a:ln w="12700">
            <a:noFill/>
            <a:miter lim="800000"/>
            <a:headEnd/>
            <a:tailEnd/>
          </a:ln>
        </p:spPr>
        <p:txBody>
          <a:bodyPr wrap="none" rtlCol="0">
            <a:spAutoFit/>
          </a:bodyPr>
          <a:lstStyle/>
          <a:p>
            <a:pPr algn="l" eaLnBrk="0" hangingPunct="0">
              <a:spcBef>
                <a:spcPct val="50000"/>
              </a:spcBef>
            </a:pPr>
            <a:r>
              <a:rPr lang="en-US" sz="1800" dirty="0">
                <a:solidFill>
                  <a:schemeClr val="bg1"/>
                </a:solidFill>
                <a:latin typeface="Arial" charset="0"/>
              </a:rPr>
              <a:t>Here, it’s pretty clear</a:t>
            </a:r>
          </a:p>
        </p:txBody>
      </p:sp>
      <p:sp>
        <p:nvSpPr>
          <p:cNvPr id="10" name="TextBox 9">
            <a:extLst>
              <a:ext uri="{FF2B5EF4-FFF2-40B4-BE49-F238E27FC236}">
                <a16:creationId xmlns:a16="http://schemas.microsoft.com/office/drawing/2014/main" id="{EDFC778F-95FD-6A42-BAB5-6B261E921B36}"/>
              </a:ext>
            </a:extLst>
          </p:cNvPr>
          <p:cNvSpPr txBox="1"/>
          <p:nvPr/>
        </p:nvSpPr>
        <p:spPr bwMode="auto">
          <a:xfrm>
            <a:off x="5424311" y="5963693"/>
            <a:ext cx="2069797" cy="369332"/>
          </a:xfrm>
          <a:prstGeom prst="rect">
            <a:avLst/>
          </a:prstGeom>
          <a:noFill/>
          <a:ln w="12700">
            <a:noFill/>
            <a:miter lim="800000"/>
            <a:headEnd/>
            <a:tailEnd/>
          </a:ln>
        </p:spPr>
        <p:txBody>
          <a:bodyPr wrap="none" rtlCol="0">
            <a:spAutoFit/>
          </a:bodyPr>
          <a:lstStyle/>
          <a:p>
            <a:pPr algn="l" eaLnBrk="0" hangingPunct="0">
              <a:spcBef>
                <a:spcPct val="50000"/>
              </a:spcBef>
            </a:pPr>
            <a:r>
              <a:rPr lang="en-US" sz="1800" dirty="0">
                <a:solidFill>
                  <a:schemeClr val="bg1"/>
                </a:solidFill>
                <a:latin typeface="Arial" charset="0"/>
              </a:rPr>
              <a:t>Here, not so much</a:t>
            </a:r>
          </a:p>
        </p:txBody>
      </p:sp>
    </p:spTree>
    <p:extLst>
      <p:ext uri="{BB962C8B-B14F-4D97-AF65-F5344CB8AC3E}">
        <p14:creationId xmlns:p14="http://schemas.microsoft.com/office/powerpoint/2010/main" val="5459453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3B5B2-980B-8F4A-BCF9-359F1D8FB01B}"/>
              </a:ext>
            </a:extLst>
          </p:cNvPr>
          <p:cNvSpPr>
            <a:spLocks noGrp="1"/>
          </p:cNvSpPr>
          <p:nvPr>
            <p:ph type="title"/>
          </p:nvPr>
        </p:nvSpPr>
        <p:spPr/>
        <p:txBody>
          <a:bodyPr/>
          <a:lstStyle/>
          <a:p>
            <a:r>
              <a:rPr lang="en-US" dirty="0"/>
              <a:t>The Elbow Method: Limitations</a:t>
            </a:r>
          </a:p>
        </p:txBody>
      </p:sp>
      <p:sp>
        <p:nvSpPr>
          <p:cNvPr id="3" name="Content Placeholder 2">
            <a:extLst>
              <a:ext uri="{FF2B5EF4-FFF2-40B4-BE49-F238E27FC236}">
                <a16:creationId xmlns:a16="http://schemas.microsoft.com/office/drawing/2014/main" id="{19D54EAF-A0A9-4B48-AAB6-58E6F55AFC21}"/>
              </a:ext>
            </a:extLst>
          </p:cNvPr>
          <p:cNvSpPr>
            <a:spLocks noGrp="1"/>
          </p:cNvSpPr>
          <p:nvPr>
            <p:ph idx="1"/>
          </p:nvPr>
        </p:nvSpPr>
        <p:spPr/>
        <p:txBody>
          <a:bodyPr/>
          <a:lstStyle/>
          <a:p>
            <a:r>
              <a:rPr lang="en-US" dirty="0"/>
              <a:t>Somewhat subjective</a:t>
            </a:r>
          </a:p>
          <a:p>
            <a:endParaRPr lang="en-US" dirty="0"/>
          </a:p>
          <a:p>
            <a:r>
              <a:rPr lang="en-US" dirty="0"/>
              <a:t>Comparing SSEs between different values of k is subject to some pitfalls</a:t>
            </a:r>
          </a:p>
          <a:p>
            <a:endParaRPr lang="en-US" dirty="0"/>
          </a:p>
          <a:p>
            <a:r>
              <a:rPr lang="en-US" i="1" dirty="0"/>
              <a:t>Usually a good idea to verify with another method</a:t>
            </a:r>
          </a:p>
          <a:p>
            <a:endParaRPr lang="en-US" dirty="0"/>
          </a:p>
        </p:txBody>
      </p:sp>
    </p:spTree>
    <p:extLst>
      <p:ext uri="{BB962C8B-B14F-4D97-AF65-F5344CB8AC3E}">
        <p14:creationId xmlns:p14="http://schemas.microsoft.com/office/powerpoint/2010/main" val="31652830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33BEA-2B61-2F49-B061-FF68A4AFA7AA}"/>
              </a:ext>
            </a:extLst>
          </p:cNvPr>
          <p:cNvSpPr>
            <a:spLocks noGrp="1"/>
          </p:cNvSpPr>
          <p:nvPr>
            <p:ph type="title"/>
          </p:nvPr>
        </p:nvSpPr>
        <p:spPr/>
        <p:txBody>
          <a:bodyPr/>
          <a:lstStyle/>
          <a:p>
            <a:r>
              <a:rPr lang="en-US" dirty="0"/>
              <a:t>The Silhouette Method</a:t>
            </a:r>
          </a:p>
        </p:txBody>
      </p:sp>
      <p:sp>
        <p:nvSpPr>
          <p:cNvPr id="3" name="Content Placeholder 2">
            <a:extLst>
              <a:ext uri="{FF2B5EF4-FFF2-40B4-BE49-F238E27FC236}">
                <a16:creationId xmlns:a16="http://schemas.microsoft.com/office/drawing/2014/main" id="{577AD82C-C4EF-EF48-88F3-43BB54D0BFD6}"/>
              </a:ext>
            </a:extLst>
          </p:cNvPr>
          <p:cNvSpPr>
            <a:spLocks noGrp="1"/>
          </p:cNvSpPr>
          <p:nvPr>
            <p:ph idx="1"/>
          </p:nvPr>
        </p:nvSpPr>
        <p:spPr>
          <a:xfrm>
            <a:off x="609600" y="1296745"/>
            <a:ext cx="8229600" cy="1371600"/>
          </a:xfrm>
        </p:spPr>
        <p:txBody>
          <a:bodyPr/>
          <a:lstStyle/>
          <a:p>
            <a:r>
              <a:rPr lang="en-US" dirty="0"/>
              <a:t>The Silhouette value measures how similar a point is to its own cluster (cohesion) compared to other cluster (separation).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97E41E7-C42C-BB40-B641-A7538594AF2A}"/>
                  </a:ext>
                </a:extLst>
              </p:cNvPr>
              <p:cNvSpPr txBox="1"/>
              <p:nvPr/>
            </p:nvSpPr>
            <p:spPr bwMode="auto">
              <a:xfrm>
                <a:off x="1143000" y="4814513"/>
                <a:ext cx="2892780" cy="708399"/>
              </a:xfrm>
              <a:prstGeom prst="rect">
                <a:avLst/>
              </a:prstGeom>
              <a:noFill/>
              <a:ln w="12700">
                <a:noFill/>
                <a:miter lim="800000"/>
                <a:headEnd/>
                <a:tailEnd/>
              </a:ln>
            </p:spPr>
            <p:txBody>
              <a:bodyPr wrap="none" lIns="0" tIns="0" rIns="0" bIns="0" rtlCol="0">
                <a:spAutoFit/>
              </a:bodyPr>
              <a:lstStyle/>
              <a:p>
                <a:pPr algn="l" eaLnBrk="0" hangingPunct="0">
                  <a:spcBef>
                    <a:spcPct val="50000"/>
                  </a:spcBef>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𝑎</m:t>
                      </m:r>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𝑖</m:t>
                          </m:r>
                        </m:e>
                      </m:d>
                      <m:r>
                        <a:rPr lang="en-US" sz="1800" b="0" i="1" smtClean="0">
                          <a:solidFill>
                            <a:schemeClr val="bg1"/>
                          </a:solidFill>
                          <a:latin typeface="Cambria Math" panose="02040503050406030204" pitchFamily="18" charset="0"/>
                        </a:rPr>
                        <m:t>= </m:t>
                      </m:r>
                      <m:f>
                        <m:fPr>
                          <m:ctrlPr>
                            <a:rPr lang="en-US" sz="1800" b="0" i="1" smtClean="0">
                              <a:solidFill>
                                <a:schemeClr val="bg1"/>
                              </a:solidFill>
                              <a:latin typeface="Cambria Math" panose="02040503050406030204" pitchFamily="18" charset="0"/>
                            </a:rPr>
                          </m:ctrlPr>
                        </m:fPr>
                        <m:num>
                          <m:r>
                            <a:rPr lang="en-US" sz="1800" b="0" i="1" smtClean="0">
                              <a:solidFill>
                                <a:schemeClr val="bg1"/>
                              </a:solidFill>
                              <a:latin typeface="Cambria Math" panose="02040503050406030204" pitchFamily="18" charset="0"/>
                            </a:rPr>
                            <m:t>1</m:t>
                          </m:r>
                        </m:num>
                        <m:den>
                          <m:d>
                            <m:dPr>
                              <m:begChr m:val="|"/>
                              <m:endChr m:val="|"/>
                              <m:ctrlPr>
                                <a:rPr lang="en-US" sz="1800" b="0" i="1" smtClean="0">
                                  <a:solidFill>
                                    <a:schemeClr val="bg1"/>
                                  </a:solidFill>
                                  <a:latin typeface="Cambria Math" panose="02040503050406030204" pitchFamily="18" charset="0"/>
                                </a:rPr>
                              </m:ctrlPr>
                            </m:dPr>
                            <m:e>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𝐶</m:t>
                                  </m:r>
                                </m:e>
                                <m:sub>
                                  <m:r>
                                    <a:rPr lang="en-US" sz="1800" b="0" i="1" smtClean="0">
                                      <a:solidFill>
                                        <a:schemeClr val="bg1"/>
                                      </a:solidFill>
                                      <a:latin typeface="Cambria Math" panose="02040503050406030204" pitchFamily="18" charset="0"/>
                                    </a:rPr>
                                    <m:t>𝑖</m:t>
                                  </m:r>
                                </m:sub>
                              </m:sSub>
                            </m:e>
                          </m:d>
                          <m:r>
                            <a:rPr lang="en-US" sz="1800" b="0" i="1" smtClean="0">
                              <a:solidFill>
                                <a:schemeClr val="bg1"/>
                              </a:solidFill>
                              <a:latin typeface="Cambria Math" panose="02040503050406030204" pitchFamily="18" charset="0"/>
                            </a:rPr>
                            <m:t>−1</m:t>
                          </m:r>
                        </m:den>
                      </m:f>
                      <m:nary>
                        <m:naryPr>
                          <m:chr m:val="∑"/>
                          <m:supHide m:val="on"/>
                          <m:ctrlPr>
                            <a:rPr lang="en-US" sz="1800" b="0" i="1" smtClean="0">
                              <a:solidFill>
                                <a:schemeClr val="bg1"/>
                              </a:solidFill>
                              <a:latin typeface="Cambria Math" panose="02040503050406030204" pitchFamily="18" charset="0"/>
                            </a:rPr>
                          </m:ctrlPr>
                        </m:naryPr>
                        <m:sub>
                          <m:r>
                            <m:rPr>
                              <m:brk m:alnAt="7"/>
                            </m:rPr>
                            <a:rPr lang="en-US" sz="1800" b="0" i="1" smtClean="0">
                              <a:solidFill>
                                <a:schemeClr val="bg1"/>
                              </a:solidFill>
                              <a:latin typeface="Cambria Math" panose="02040503050406030204" pitchFamily="18" charset="0"/>
                            </a:rPr>
                            <m:t>𝑗</m:t>
                          </m:r>
                          <m:r>
                            <a:rPr lang="en-US" i="1">
                              <a:solidFill>
                                <a:schemeClr val="bg1"/>
                              </a:solidFill>
                              <a:latin typeface="Cambria Math" panose="02040503050406030204" pitchFamily="18" charset="0"/>
                              <a:ea typeface="Cambria Math" panose="02040503050406030204" pitchFamily="18" charset="0"/>
                            </a:rPr>
                            <m:t>∈</m:t>
                          </m:r>
                          <m:sSub>
                            <m:sSubPr>
                              <m:ctrlPr>
                                <a:rPr lang="en-US" sz="1800" b="0" i="1" smtClean="0">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𝐶</m:t>
                              </m:r>
                            </m:e>
                            <m:sub>
                              <m:r>
                                <m:rPr>
                                  <m:brk m:alnAt="7"/>
                                </m:rPr>
                                <a:rPr lang="en-US" sz="1800" b="0" i="1" smtClean="0">
                                  <a:solidFill>
                                    <a:schemeClr val="bg1"/>
                                  </a:solidFill>
                                  <a:latin typeface="Cambria Math" panose="02040503050406030204" pitchFamily="18" charset="0"/>
                                  <a:ea typeface="Cambria Math" panose="02040503050406030204" pitchFamily="18" charset="0"/>
                                </a:rPr>
                                <m:t>𝑖</m:t>
                              </m:r>
                            </m:sub>
                          </m:sSub>
                          <m:r>
                            <m:rPr>
                              <m:brk m:alnAt="7"/>
                            </m:rPr>
                            <a:rPr lang="en-US" sz="1800" b="0" i="1" smtClean="0">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 </m:t>
                          </m:r>
                          <m:r>
                            <a:rPr lang="en-US" sz="1800" b="0" i="1" smtClean="0">
                              <a:solidFill>
                                <a:schemeClr val="bg1"/>
                              </a:solidFill>
                              <a:latin typeface="Cambria Math" panose="02040503050406030204" pitchFamily="18" charset="0"/>
                              <a:ea typeface="Cambria Math" panose="02040503050406030204" pitchFamily="18" charset="0"/>
                            </a:rPr>
                            <m:t>𝑖</m:t>
                          </m:r>
                          <m:r>
                            <a:rPr lang="en-US" sz="1800" b="0" i="1" smtClean="0">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𝑗</m:t>
                          </m:r>
                        </m:sub>
                        <m:sup/>
                        <m:e>
                          <m:r>
                            <a:rPr lang="en-US" sz="1800" b="0" i="1" smtClean="0">
                              <a:solidFill>
                                <a:schemeClr val="bg1"/>
                              </a:solidFill>
                              <a:latin typeface="Cambria Math" panose="02040503050406030204" pitchFamily="18" charset="0"/>
                            </a:rPr>
                            <m:t>𝑑</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𝑖</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𝑗</m:t>
                          </m:r>
                          <m:r>
                            <a:rPr lang="en-US" sz="1800" b="0" i="1" smtClean="0">
                              <a:solidFill>
                                <a:schemeClr val="bg1"/>
                              </a:solidFill>
                              <a:latin typeface="Cambria Math" panose="02040503050406030204" pitchFamily="18" charset="0"/>
                            </a:rPr>
                            <m:t>)</m:t>
                          </m:r>
                        </m:e>
                      </m:nary>
                    </m:oMath>
                  </m:oMathPara>
                </a14:m>
                <a:endParaRPr lang="en-US" sz="1800" dirty="0">
                  <a:solidFill>
                    <a:schemeClr val="bg1"/>
                  </a:solidFill>
                  <a:latin typeface="Arial" charset="0"/>
                </a:endParaRPr>
              </a:p>
            </p:txBody>
          </p:sp>
        </mc:Choice>
        <mc:Fallback xmlns="">
          <p:sp>
            <p:nvSpPr>
              <p:cNvPr id="13" name="TextBox 12">
                <a:extLst>
                  <a:ext uri="{FF2B5EF4-FFF2-40B4-BE49-F238E27FC236}">
                    <a16:creationId xmlns:a16="http://schemas.microsoft.com/office/drawing/2014/main" id="{B97E41E7-C42C-BB40-B641-A7538594AF2A}"/>
                  </a:ext>
                </a:extLst>
              </p:cNvPr>
              <p:cNvSpPr txBox="1">
                <a:spLocks noRot="1" noChangeAspect="1" noMove="1" noResize="1" noEditPoints="1" noAdjustHandles="1" noChangeArrowheads="1" noChangeShapeType="1" noTextEdit="1"/>
              </p:cNvSpPr>
              <p:nvPr/>
            </p:nvSpPr>
            <p:spPr bwMode="auto">
              <a:xfrm>
                <a:off x="1143000" y="4814513"/>
                <a:ext cx="2892780" cy="708399"/>
              </a:xfrm>
              <a:prstGeom prst="rect">
                <a:avLst/>
              </a:prstGeom>
              <a:blipFill>
                <a:blip r:embed="rId3"/>
                <a:stretch>
                  <a:fillRect l="-877" t="-141071" r="-2632" b="-187500"/>
                </a:stretch>
              </a:blipFill>
              <a:ln w="12700">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1DA1EE4-ED96-B540-BDA4-1303E0E24CCC}"/>
                  </a:ext>
                </a:extLst>
              </p:cNvPr>
              <p:cNvSpPr txBox="1"/>
              <p:nvPr/>
            </p:nvSpPr>
            <p:spPr bwMode="auto">
              <a:xfrm>
                <a:off x="2438400" y="2916167"/>
                <a:ext cx="3728072" cy="1025665"/>
              </a:xfrm>
              <a:prstGeom prst="rect">
                <a:avLst/>
              </a:prstGeom>
              <a:noFill/>
              <a:ln w="12700">
                <a:noFill/>
                <a:miter lim="800000"/>
                <a:headEnd/>
                <a:tailEnd/>
              </a:ln>
            </p:spPr>
            <p:txBody>
              <a:bodyPr wrap="none" lIns="0" tIns="0" rIns="0" bIns="0" rtlCol="0">
                <a:spAutoFit/>
              </a:bodyPr>
              <a:lstStyle/>
              <a:p>
                <a:pPr eaLnBrk="0" hangingPunct="0">
                  <a:spcBef>
                    <a:spcPct val="50000"/>
                  </a:spcBef>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𝑆𝑖𝑙</m:t>
                      </m:r>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𝑖</m:t>
                          </m:r>
                        </m:e>
                      </m:d>
                      <m:r>
                        <a:rPr lang="en-US" sz="1800" i="1" smtClean="0">
                          <a:solidFill>
                            <a:schemeClr val="bg1"/>
                          </a:solidFill>
                          <a:latin typeface="Cambria Math" panose="02040503050406030204" pitchFamily="18" charset="0"/>
                        </a:rPr>
                        <m:t>=</m:t>
                      </m:r>
                      <m:d>
                        <m:dPr>
                          <m:begChr m:val="{"/>
                          <m:endChr m:val=""/>
                          <m:ctrlPr>
                            <a:rPr lang="en-US" sz="1800" i="1" smtClean="0">
                              <a:solidFill>
                                <a:schemeClr val="bg1"/>
                              </a:solidFill>
                              <a:latin typeface="Cambria Math" panose="02040503050406030204" pitchFamily="18" charset="0"/>
                            </a:rPr>
                          </m:ctrlPr>
                        </m:dPr>
                        <m:e>
                          <m:eqArr>
                            <m:eqArrPr>
                              <m:ctrlPr>
                                <a:rPr lang="en-US" sz="1800" i="1" smtClean="0">
                                  <a:solidFill>
                                    <a:schemeClr val="bg1"/>
                                  </a:solidFill>
                                  <a:latin typeface="Cambria Math" panose="02040503050406030204" pitchFamily="18" charset="0"/>
                                </a:rPr>
                              </m:ctrlPr>
                            </m:eqArrPr>
                            <m:e>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𝑏</m:t>
                                  </m:r>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𝑖</m:t>
                                      </m:r>
                                    </m:e>
                                  </m:d>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𝑎</m:t>
                                  </m:r>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𝑖</m:t>
                                  </m:r>
                                  <m:r>
                                    <a:rPr lang="en-US" i="1">
                                      <a:solidFill>
                                        <a:schemeClr val="bg1"/>
                                      </a:solidFill>
                                      <a:latin typeface="Cambria Math" panose="02040503050406030204" pitchFamily="18" charset="0"/>
                                    </a:rPr>
                                    <m:t>)</m:t>
                                  </m:r>
                                </m:num>
                                <m:den>
                                  <m:r>
                                    <m:rPr>
                                      <m:sty m:val="p"/>
                                    </m:rPr>
                                    <a:rPr lang="en-US">
                                      <a:solidFill>
                                        <a:schemeClr val="bg1"/>
                                      </a:solidFill>
                                      <a:latin typeface="Cambria Math" panose="02040503050406030204" pitchFamily="18" charset="0"/>
                                    </a:rPr>
                                    <m:t>max</m:t>
                                  </m:r>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𝑎</m:t>
                                  </m:r>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𝑖</m:t>
                                      </m:r>
                                    </m:e>
                                  </m:d>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𝑏</m:t>
                                  </m:r>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𝑖</m:t>
                                      </m:r>
                                    </m:e>
                                  </m:d>
                                  <m:r>
                                    <a:rPr lang="en-US" i="1">
                                      <a:solidFill>
                                        <a:schemeClr val="bg1"/>
                                      </a:solidFill>
                                      <a:latin typeface="Cambria Math" panose="02040503050406030204" pitchFamily="18" charset="0"/>
                                    </a:rPr>
                                    <m:t>}</m:t>
                                  </m:r>
                                </m:den>
                              </m:f>
                              <m:r>
                                <a:rPr lang="en-US" b="0" i="1" smtClean="0">
                                  <a:solidFill>
                                    <a:schemeClr val="bg1"/>
                                  </a:solidFill>
                                  <a:latin typeface="Cambria Math" panose="02040503050406030204" pitchFamily="18" charset="0"/>
                                </a:rPr>
                                <m:t>       </m:t>
                              </m:r>
                              <m:d>
                                <m:dPr>
                                  <m:begChr m:val="|"/>
                                  <m:endChr m:val="|"/>
                                  <m:ctrlPr>
                                    <a:rPr lang="en-US" i="1">
                                      <a:solidFill>
                                        <a:schemeClr val="bg1"/>
                                      </a:solidFill>
                                      <a:latin typeface="Cambria Math" panose="02040503050406030204" pitchFamily="18" charset="0"/>
                                    </a:rPr>
                                  </m:ctrlPr>
                                </m:d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𝐶</m:t>
                                      </m:r>
                                    </m:e>
                                    <m:sub>
                                      <m:r>
                                        <a:rPr lang="en-US" i="1">
                                          <a:solidFill>
                                            <a:schemeClr val="bg1"/>
                                          </a:solidFill>
                                          <a:latin typeface="Cambria Math" panose="02040503050406030204" pitchFamily="18" charset="0"/>
                                        </a:rPr>
                                        <m:t>𝑖</m:t>
                                      </m:r>
                                    </m:sub>
                                  </m:sSub>
                                </m:e>
                              </m:d>
                              <m:r>
                                <a:rPr lang="en-US" i="1">
                                  <a:solidFill>
                                    <a:schemeClr val="bg1"/>
                                  </a:solidFill>
                                  <a:latin typeface="Cambria Math" panose="02040503050406030204" pitchFamily="18" charset="0"/>
                                </a:rPr>
                                <m:t>&gt;1</m:t>
                              </m:r>
                            </m:e>
                            <m:e>
                              <m:r>
                                <a:rPr lang="en-US" sz="1800" i="1" smtClean="0">
                                  <a:solidFill>
                                    <a:schemeClr val="bg1"/>
                                  </a:solidFill>
                                  <a:latin typeface="Cambria Math" panose="02040503050406030204" pitchFamily="18" charset="0"/>
                                </a:rPr>
                                <m:t>&amp;</m:t>
                              </m:r>
                              <m:r>
                                <a:rPr lang="en-US" i="1">
                                  <a:solidFill>
                                    <a:schemeClr val="bg1"/>
                                  </a:solidFill>
                                  <a:latin typeface="Cambria Math" panose="02040503050406030204" pitchFamily="18" charset="0"/>
                                </a:rPr>
                                <m:t>0</m:t>
                              </m:r>
                              <m:r>
                                <a:rPr lang="en-US" b="0" i="1" smtClean="0">
                                  <a:solidFill>
                                    <a:schemeClr val="bg1"/>
                                  </a:solidFill>
                                  <a:latin typeface="Cambria Math" panose="02040503050406030204" pitchFamily="18" charset="0"/>
                                </a:rPr>
                                <m:t>                                  </m:t>
                              </m:r>
                              <m:d>
                                <m:dPr>
                                  <m:begChr m:val="|"/>
                                  <m:endChr m:val="|"/>
                                  <m:ctrlPr>
                                    <a:rPr lang="en-US" i="1">
                                      <a:solidFill>
                                        <a:schemeClr val="bg1"/>
                                      </a:solidFill>
                                      <a:latin typeface="Cambria Math" panose="02040503050406030204" pitchFamily="18" charset="0"/>
                                    </a:rPr>
                                  </m:ctrlPr>
                                </m:d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𝐶</m:t>
                                      </m:r>
                                    </m:e>
                                    <m:sub>
                                      <m:r>
                                        <a:rPr lang="en-US" i="1">
                                          <a:solidFill>
                                            <a:schemeClr val="bg1"/>
                                          </a:solidFill>
                                          <a:latin typeface="Cambria Math" panose="02040503050406030204" pitchFamily="18" charset="0"/>
                                        </a:rPr>
                                        <m:t>𝑖</m:t>
                                      </m:r>
                                    </m:sub>
                                  </m:sSub>
                                </m:e>
                              </m:d>
                              <m:r>
                                <a:rPr lang="en-US" i="1">
                                  <a:solidFill>
                                    <a:schemeClr val="bg1"/>
                                  </a:solidFill>
                                  <a:latin typeface="Cambria Math" panose="02040503050406030204" pitchFamily="18" charset="0"/>
                                </a:rPr>
                                <m:t>=1</m:t>
                              </m:r>
                            </m:e>
                          </m:eqArr>
                        </m:e>
                      </m:d>
                    </m:oMath>
                  </m:oMathPara>
                </a14:m>
                <a:endParaRPr lang="en-US" sz="1800" dirty="0">
                  <a:solidFill>
                    <a:schemeClr val="bg1"/>
                  </a:solidFill>
                  <a:latin typeface="Arial" charset="0"/>
                </a:endParaRPr>
              </a:p>
            </p:txBody>
          </p:sp>
        </mc:Choice>
        <mc:Fallback xmlns="">
          <p:sp>
            <p:nvSpPr>
              <p:cNvPr id="15" name="TextBox 14">
                <a:extLst>
                  <a:ext uri="{FF2B5EF4-FFF2-40B4-BE49-F238E27FC236}">
                    <a16:creationId xmlns:a16="http://schemas.microsoft.com/office/drawing/2014/main" id="{01DA1EE4-ED96-B540-BDA4-1303E0E24CCC}"/>
                  </a:ext>
                </a:extLst>
              </p:cNvPr>
              <p:cNvSpPr txBox="1">
                <a:spLocks noRot="1" noChangeAspect="1" noMove="1" noResize="1" noEditPoints="1" noAdjustHandles="1" noChangeArrowheads="1" noChangeShapeType="1" noTextEdit="1"/>
              </p:cNvSpPr>
              <p:nvPr/>
            </p:nvSpPr>
            <p:spPr bwMode="auto">
              <a:xfrm>
                <a:off x="2438400" y="2916167"/>
                <a:ext cx="3728072" cy="1025665"/>
              </a:xfrm>
              <a:prstGeom prst="rect">
                <a:avLst/>
              </a:prstGeom>
              <a:blipFill>
                <a:blip r:embed="rId4"/>
                <a:stretch>
                  <a:fillRect l="-28571" t="-231707" r="-680" b="-326829"/>
                </a:stretch>
              </a:blipFill>
              <a:ln w="12700">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47D58D3-52C9-AA4A-8505-B09D7045673A}"/>
                  </a:ext>
                </a:extLst>
              </p:cNvPr>
              <p:cNvSpPr txBox="1"/>
              <p:nvPr/>
            </p:nvSpPr>
            <p:spPr bwMode="auto">
              <a:xfrm>
                <a:off x="4858229" y="4800600"/>
                <a:ext cx="2616486" cy="736227"/>
              </a:xfrm>
              <a:prstGeom prst="rect">
                <a:avLst/>
              </a:prstGeom>
              <a:noFill/>
              <a:ln w="12700">
                <a:noFill/>
                <a:miter lim="800000"/>
                <a:headEnd/>
                <a:tailEnd/>
              </a:ln>
            </p:spPr>
            <p:txBody>
              <a:bodyPr wrap="none" lIns="0" tIns="0" rIns="0" bIns="0" rtlCol="0">
                <a:spAutoFit/>
              </a:bodyPr>
              <a:lstStyle/>
              <a:p>
                <a:pPr algn="l" eaLnBrk="0" hangingPunct="0">
                  <a:spcBef>
                    <a:spcPct val="50000"/>
                  </a:spcBef>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𝑏</m:t>
                      </m:r>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𝑖</m:t>
                          </m:r>
                        </m:e>
                      </m:d>
                      <m:r>
                        <a:rPr lang="en-US" sz="1800" b="0" i="1" smtClean="0">
                          <a:solidFill>
                            <a:schemeClr val="bg1"/>
                          </a:solidFill>
                          <a:latin typeface="Cambria Math" panose="02040503050406030204" pitchFamily="18" charset="0"/>
                        </a:rPr>
                        <m:t>=</m:t>
                      </m:r>
                      <m:func>
                        <m:funcPr>
                          <m:ctrlPr>
                            <a:rPr lang="en-US" sz="1800" b="0" i="1" smtClean="0">
                              <a:solidFill>
                                <a:schemeClr val="bg1"/>
                              </a:solidFill>
                              <a:latin typeface="Cambria Math" panose="02040503050406030204" pitchFamily="18" charset="0"/>
                            </a:rPr>
                          </m:ctrlPr>
                        </m:funcPr>
                        <m:fName>
                          <m:limLow>
                            <m:limLowPr>
                              <m:ctrlPr>
                                <a:rPr lang="en-US" sz="1800" b="0" i="1" smtClean="0">
                                  <a:solidFill>
                                    <a:schemeClr val="bg1"/>
                                  </a:solidFill>
                                  <a:latin typeface="Cambria Math" panose="02040503050406030204" pitchFamily="18" charset="0"/>
                                </a:rPr>
                              </m:ctrlPr>
                            </m:limLowPr>
                            <m:e>
                              <m:r>
                                <m:rPr>
                                  <m:sty m:val="p"/>
                                </m:rPr>
                                <a:rPr lang="en-US" sz="1800" b="0" i="0" smtClean="0">
                                  <a:solidFill>
                                    <a:schemeClr val="bg1"/>
                                  </a:solidFill>
                                  <a:latin typeface="Cambria Math" panose="02040503050406030204" pitchFamily="18" charset="0"/>
                                </a:rPr>
                                <m:t>min</m:t>
                              </m:r>
                            </m:e>
                            <m:lim>
                              <m:r>
                                <a:rPr lang="en-US" sz="1800" b="0" i="1" smtClean="0">
                                  <a:solidFill>
                                    <a:schemeClr val="bg1"/>
                                  </a:solidFill>
                                  <a:latin typeface="Cambria Math" panose="02040503050406030204" pitchFamily="18" charset="0"/>
                                </a:rPr>
                                <m:t>𝑖</m:t>
                              </m:r>
                              <m:r>
                                <a:rPr lang="en-US" sz="1800" b="0" i="1" smtClean="0">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𝑗</m:t>
                              </m:r>
                            </m:lim>
                          </m:limLow>
                        </m:fName>
                        <m:e>
                          <m:f>
                            <m:fPr>
                              <m:ctrlPr>
                                <a:rPr lang="en-US" sz="1800" b="0" i="1" smtClean="0">
                                  <a:solidFill>
                                    <a:schemeClr val="bg1"/>
                                  </a:solidFill>
                                  <a:latin typeface="Cambria Math" panose="02040503050406030204" pitchFamily="18" charset="0"/>
                                </a:rPr>
                              </m:ctrlPr>
                            </m:fPr>
                            <m:num>
                              <m:r>
                                <a:rPr lang="en-US" sz="1800" b="0" i="1" smtClean="0">
                                  <a:solidFill>
                                    <a:schemeClr val="bg1"/>
                                  </a:solidFill>
                                  <a:latin typeface="Cambria Math" panose="02040503050406030204" pitchFamily="18" charset="0"/>
                                </a:rPr>
                                <m:t>1</m:t>
                              </m:r>
                            </m:num>
                            <m:den>
                              <m:d>
                                <m:dPr>
                                  <m:begChr m:val="|"/>
                                  <m:endChr m:val="|"/>
                                  <m:ctrlPr>
                                    <a:rPr lang="en-US" sz="1800" b="0" i="1" smtClean="0">
                                      <a:solidFill>
                                        <a:schemeClr val="bg1"/>
                                      </a:solidFill>
                                      <a:latin typeface="Cambria Math" panose="02040503050406030204" pitchFamily="18" charset="0"/>
                                    </a:rPr>
                                  </m:ctrlPr>
                                </m:dPr>
                                <m:e>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𝐶</m:t>
                                      </m:r>
                                    </m:e>
                                    <m:sub>
                                      <m:r>
                                        <a:rPr lang="en-US" sz="1800" b="0" i="1" smtClean="0">
                                          <a:solidFill>
                                            <a:schemeClr val="bg1"/>
                                          </a:solidFill>
                                          <a:latin typeface="Cambria Math" panose="02040503050406030204" pitchFamily="18" charset="0"/>
                                        </a:rPr>
                                        <m:t>𝑗</m:t>
                                      </m:r>
                                    </m:sub>
                                  </m:sSub>
                                </m:e>
                              </m:d>
                            </m:den>
                          </m:f>
                        </m:e>
                      </m:func>
                      <m:r>
                        <a:rPr lang="en-US" sz="1800" b="0" i="1" smtClean="0">
                          <a:solidFill>
                            <a:schemeClr val="bg1"/>
                          </a:solidFill>
                          <a:latin typeface="Cambria Math" panose="02040503050406030204" pitchFamily="18" charset="0"/>
                        </a:rPr>
                        <m:t> </m:t>
                      </m:r>
                      <m:nary>
                        <m:naryPr>
                          <m:chr m:val="∑"/>
                          <m:supHide m:val="on"/>
                          <m:ctrlPr>
                            <a:rPr lang="en-US" sz="1800" b="0" i="1" smtClean="0">
                              <a:solidFill>
                                <a:schemeClr val="bg1"/>
                              </a:solidFill>
                              <a:latin typeface="Cambria Math" panose="02040503050406030204" pitchFamily="18" charset="0"/>
                            </a:rPr>
                          </m:ctrlPr>
                        </m:naryPr>
                        <m:sub>
                          <m:r>
                            <m:rPr>
                              <m:brk m:alnAt="7"/>
                            </m:rPr>
                            <a:rPr lang="en-US" sz="1800" b="0" i="1" smtClean="0">
                              <a:solidFill>
                                <a:schemeClr val="bg1"/>
                              </a:solidFill>
                              <a:latin typeface="Cambria Math" panose="02040503050406030204" pitchFamily="18" charset="0"/>
                            </a:rPr>
                            <m:t>𝑗</m:t>
                          </m:r>
                          <m:r>
                            <a:rPr lang="en-US" sz="1800" b="0" i="1" smtClean="0">
                              <a:solidFill>
                                <a:schemeClr val="bg1"/>
                              </a:solidFill>
                              <a:latin typeface="Cambria Math" panose="02040503050406030204" pitchFamily="18" charset="0"/>
                              <a:ea typeface="Cambria Math" panose="02040503050406030204" pitchFamily="18" charset="0"/>
                            </a:rPr>
                            <m:t>∈</m:t>
                          </m:r>
                          <m:sSub>
                            <m:sSubPr>
                              <m:ctrlPr>
                                <a:rPr lang="en-US" sz="1800" b="0" i="1" smtClean="0">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𝐶</m:t>
                              </m:r>
                            </m:e>
                            <m:sub>
                              <m:r>
                                <a:rPr lang="en-US" sz="1800" b="0" i="1" smtClean="0">
                                  <a:solidFill>
                                    <a:schemeClr val="bg1"/>
                                  </a:solidFill>
                                  <a:latin typeface="Cambria Math" panose="02040503050406030204" pitchFamily="18" charset="0"/>
                                  <a:ea typeface="Cambria Math" panose="02040503050406030204" pitchFamily="18" charset="0"/>
                                </a:rPr>
                                <m:t>𝑗</m:t>
                              </m:r>
                            </m:sub>
                          </m:sSub>
                        </m:sub>
                        <m:sup/>
                        <m:e>
                          <m:r>
                            <a:rPr lang="en-US" sz="1800" b="0" i="1" smtClean="0">
                              <a:solidFill>
                                <a:schemeClr val="bg1"/>
                              </a:solidFill>
                              <a:latin typeface="Cambria Math" panose="02040503050406030204" pitchFamily="18" charset="0"/>
                            </a:rPr>
                            <m:t>𝑑</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𝑖</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𝑗</m:t>
                          </m:r>
                          <m:r>
                            <a:rPr lang="en-US" sz="1800" b="0" i="1" smtClean="0">
                              <a:solidFill>
                                <a:schemeClr val="bg1"/>
                              </a:solidFill>
                              <a:latin typeface="Cambria Math" panose="02040503050406030204" pitchFamily="18" charset="0"/>
                            </a:rPr>
                            <m:t>)</m:t>
                          </m:r>
                        </m:e>
                      </m:nary>
                    </m:oMath>
                  </m:oMathPara>
                </a14:m>
                <a:endParaRPr lang="en-US" sz="1800" dirty="0">
                  <a:solidFill>
                    <a:schemeClr val="bg1"/>
                  </a:solidFill>
                  <a:latin typeface="Arial" charset="0"/>
                </a:endParaRPr>
              </a:p>
            </p:txBody>
          </p:sp>
        </mc:Choice>
        <mc:Fallback xmlns="">
          <p:sp>
            <p:nvSpPr>
              <p:cNvPr id="16" name="TextBox 15">
                <a:extLst>
                  <a:ext uri="{FF2B5EF4-FFF2-40B4-BE49-F238E27FC236}">
                    <a16:creationId xmlns:a16="http://schemas.microsoft.com/office/drawing/2014/main" id="{047D58D3-52C9-AA4A-8505-B09D7045673A}"/>
                  </a:ext>
                </a:extLst>
              </p:cNvPr>
              <p:cNvSpPr txBox="1">
                <a:spLocks noRot="1" noChangeAspect="1" noMove="1" noResize="1" noEditPoints="1" noAdjustHandles="1" noChangeArrowheads="1" noChangeShapeType="1" noTextEdit="1"/>
              </p:cNvSpPr>
              <p:nvPr/>
            </p:nvSpPr>
            <p:spPr bwMode="auto">
              <a:xfrm>
                <a:off x="4858229" y="4800600"/>
                <a:ext cx="2616486" cy="736227"/>
              </a:xfrm>
              <a:prstGeom prst="rect">
                <a:avLst/>
              </a:prstGeom>
              <a:blipFill>
                <a:blip r:embed="rId5"/>
                <a:stretch>
                  <a:fillRect l="-1449" t="-134483" r="-2415" b="-177586"/>
                </a:stretch>
              </a:blipFill>
              <a:ln w="12700">
                <a:noFill/>
                <a:miter lim="800000"/>
                <a:headEnd/>
                <a:tailEnd/>
              </a:ln>
            </p:spPr>
            <p:txBody>
              <a:bodyPr/>
              <a:lstStyle/>
              <a:p>
                <a:r>
                  <a:rPr lang="en-US">
                    <a:noFill/>
                  </a:rPr>
                  <a:t> </a:t>
                </a:r>
              </a:p>
            </p:txBody>
          </p:sp>
        </mc:Fallback>
      </mc:AlternateContent>
      <p:sp>
        <p:nvSpPr>
          <p:cNvPr id="17" name="TextBox 16">
            <a:extLst>
              <a:ext uri="{FF2B5EF4-FFF2-40B4-BE49-F238E27FC236}">
                <a16:creationId xmlns:a16="http://schemas.microsoft.com/office/drawing/2014/main" id="{506B74E7-2865-6F43-865A-F767346DE1B0}"/>
              </a:ext>
            </a:extLst>
          </p:cNvPr>
          <p:cNvSpPr txBox="1"/>
          <p:nvPr/>
        </p:nvSpPr>
        <p:spPr bwMode="auto">
          <a:xfrm>
            <a:off x="1143000" y="4434271"/>
            <a:ext cx="2954655" cy="369332"/>
          </a:xfrm>
          <a:prstGeom prst="rect">
            <a:avLst/>
          </a:prstGeom>
          <a:noFill/>
          <a:ln w="12700">
            <a:noFill/>
            <a:miter lim="800000"/>
            <a:headEnd/>
            <a:tailEnd/>
          </a:ln>
        </p:spPr>
        <p:txBody>
          <a:bodyPr wrap="none" rtlCol="0">
            <a:spAutoFit/>
          </a:bodyPr>
          <a:lstStyle/>
          <a:p>
            <a:pPr algn="l" eaLnBrk="0" hangingPunct="0">
              <a:spcBef>
                <a:spcPct val="50000"/>
              </a:spcBef>
            </a:pPr>
            <a:r>
              <a:rPr lang="en-US" sz="1800" dirty="0">
                <a:solidFill>
                  <a:schemeClr val="bg1"/>
                </a:solidFill>
                <a:latin typeface="Arial" charset="0"/>
              </a:rPr>
              <a:t>Mean intra-cluster distance</a:t>
            </a:r>
          </a:p>
        </p:txBody>
      </p:sp>
      <p:sp>
        <p:nvSpPr>
          <p:cNvPr id="18" name="TextBox 17">
            <a:extLst>
              <a:ext uri="{FF2B5EF4-FFF2-40B4-BE49-F238E27FC236}">
                <a16:creationId xmlns:a16="http://schemas.microsoft.com/office/drawing/2014/main" id="{CC2799D0-046F-BB4B-9112-FEDB50DD889D}"/>
              </a:ext>
            </a:extLst>
          </p:cNvPr>
          <p:cNvSpPr txBox="1"/>
          <p:nvPr/>
        </p:nvSpPr>
        <p:spPr bwMode="auto">
          <a:xfrm>
            <a:off x="4648200" y="4431268"/>
            <a:ext cx="3467616" cy="369332"/>
          </a:xfrm>
          <a:prstGeom prst="rect">
            <a:avLst/>
          </a:prstGeom>
          <a:noFill/>
          <a:ln w="12700">
            <a:noFill/>
            <a:miter lim="800000"/>
            <a:headEnd/>
            <a:tailEnd/>
          </a:ln>
        </p:spPr>
        <p:txBody>
          <a:bodyPr wrap="none" rtlCol="0">
            <a:spAutoFit/>
          </a:bodyPr>
          <a:lstStyle/>
          <a:p>
            <a:pPr algn="l" eaLnBrk="0" hangingPunct="0">
              <a:spcBef>
                <a:spcPct val="50000"/>
              </a:spcBef>
            </a:pPr>
            <a:r>
              <a:rPr lang="en-US" sz="1800" dirty="0">
                <a:solidFill>
                  <a:schemeClr val="bg1"/>
                </a:solidFill>
                <a:latin typeface="Arial" charset="0"/>
              </a:rPr>
              <a:t>Mean distance to closest cluster</a:t>
            </a:r>
          </a:p>
        </p:txBody>
      </p:sp>
    </p:spTree>
    <p:extLst>
      <p:ext uri="{BB962C8B-B14F-4D97-AF65-F5344CB8AC3E}">
        <p14:creationId xmlns:p14="http://schemas.microsoft.com/office/powerpoint/2010/main" val="7597396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3B85A-593D-6248-A141-E5AF662096AF}"/>
              </a:ext>
            </a:extLst>
          </p:cNvPr>
          <p:cNvSpPr>
            <a:spLocks noGrp="1"/>
          </p:cNvSpPr>
          <p:nvPr>
            <p:ph type="title"/>
          </p:nvPr>
        </p:nvSpPr>
        <p:spPr/>
        <p:txBody>
          <a:bodyPr/>
          <a:lstStyle/>
          <a:p>
            <a:r>
              <a:rPr lang="en-US" dirty="0"/>
              <a:t>Using The Silhouette Method</a:t>
            </a:r>
          </a:p>
        </p:txBody>
      </p:sp>
      <p:sp>
        <p:nvSpPr>
          <p:cNvPr id="3" name="Content Placeholder 2">
            <a:extLst>
              <a:ext uri="{FF2B5EF4-FFF2-40B4-BE49-F238E27FC236}">
                <a16:creationId xmlns:a16="http://schemas.microsoft.com/office/drawing/2014/main" id="{139C948E-AD2E-8E4A-BE8E-146B6FD67612}"/>
              </a:ext>
            </a:extLst>
          </p:cNvPr>
          <p:cNvSpPr>
            <a:spLocks noGrp="1"/>
          </p:cNvSpPr>
          <p:nvPr>
            <p:ph idx="1"/>
          </p:nvPr>
        </p:nvSpPr>
        <p:spPr>
          <a:xfrm>
            <a:off x="457200" y="1600201"/>
            <a:ext cx="8229600" cy="1981200"/>
          </a:xfrm>
        </p:spPr>
        <p:txBody>
          <a:bodyPr/>
          <a:lstStyle/>
          <a:p>
            <a:pPr marL="514350" indent="-514350">
              <a:buFont typeface="+mj-lt"/>
              <a:buAutoNum type="arabicPeriod"/>
            </a:pPr>
            <a:r>
              <a:rPr lang="en-US" dirty="0"/>
              <a:t>Compute the average silhouette value for </a:t>
            </a:r>
            <a:r>
              <a:rPr lang="en-US" dirty="0" err="1"/>
              <a:t>clusterings</a:t>
            </a:r>
            <a:r>
              <a:rPr lang="en-US" dirty="0"/>
              <a:t> at each value of k.</a:t>
            </a:r>
          </a:p>
          <a:p>
            <a:pPr marL="514350" indent="-514350">
              <a:buFont typeface="+mj-lt"/>
              <a:buAutoNum type="arabicPeriod"/>
            </a:pPr>
            <a:r>
              <a:rPr lang="en-US" dirty="0"/>
              <a:t>Graph</a:t>
            </a:r>
          </a:p>
          <a:p>
            <a:pPr marL="514350" indent="-514350">
              <a:buFont typeface="+mj-lt"/>
              <a:buAutoNum type="arabicPeriod"/>
            </a:pPr>
            <a:r>
              <a:rPr lang="en-US" dirty="0"/>
              <a:t>Pick the peak </a:t>
            </a:r>
          </a:p>
        </p:txBody>
      </p:sp>
      <p:pic>
        <p:nvPicPr>
          <p:cNvPr id="23556" name="Picture 4">
            <a:extLst>
              <a:ext uri="{FF2B5EF4-FFF2-40B4-BE49-F238E27FC236}">
                <a16:creationId xmlns:a16="http://schemas.microsoft.com/office/drawing/2014/main" id="{E7219BA4-5012-F446-AB18-2C46C794AF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1625" y="3886200"/>
            <a:ext cx="3460750" cy="236647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3753FFD-DD88-7D40-A7EE-4734308C34BA}"/>
                  </a:ext>
                </a:extLst>
              </p14:cNvPr>
              <p14:cNvContentPartPr/>
              <p14:nvPr/>
            </p14:nvContentPartPr>
            <p14:xfrm>
              <a:off x="3590736" y="3991474"/>
              <a:ext cx="241200" cy="196200"/>
            </p14:xfrm>
          </p:contentPart>
        </mc:Choice>
        <mc:Fallback xmlns="">
          <p:pic>
            <p:nvPicPr>
              <p:cNvPr id="4" name="Ink 3">
                <a:extLst>
                  <a:ext uri="{FF2B5EF4-FFF2-40B4-BE49-F238E27FC236}">
                    <a16:creationId xmlns:a16="http://schemas.microsoft.com/office/drawing/2014/main" id="{93753FFD-DD88-7D40-A7EE-4734308C34BA}"/>
                  </a:ext>
                </a:extLst>
              </p:cNvPr>
              <p:cNvPicPr/>
              <p:nvPr/>
            </p:nvPicPr>
            <p:blipFill>
              <a:blip r:embed="rId4"/>
              <a:stretch>
                <a:fillRect/>
              </a:stretch>
            </p:blipFill>
            <p:spPr>
              <a:xfrm>
                <a:off x="3581736" y="3982834"/>
                <a:ext cx="258840" cy="213840"/>
              </a:xfrm>
              <a:prstGeom prst="rect">
                <a:avLst/>
              </a:prstGeom>
            </p:spPr>
          </p:pic>
        </mc:Fallback>
      </mc:AlternateContent>
    </p:spTree>
    <p:extLst>
      <p:ext uri="{BB962C8B-B14F-4D97-AF65-F5344CB8AC3E}">
        <p14:creationId xmlns:p14="http://schemas.microsoft.com/office/powerpoint/2010/main" val="16991836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A3738-78A2-314C-9D4E-1B8C4449A193}"/>
              </a:ext>
            </a:extLst>
          </p:cNvPr>
          <p:cNvSpPr>
            <a:spLocks noGrp="1"/>
          </p:cNvSpPr>
          <p:nvPr>
            <p:ph type="title"/>
          </p:nvPr>
        </p:nvSpPr>
        <p:spPr/>
        <p:txBody>
          <a:bodyPr/>
          <a:lstStyle/>
          <a:p>
            <a:r>
              <a:rPr lang="en-US" dirty="0"/>
              <a:t>Choosing K - Summary</a:t>
            </a:r>
          </a:p>
        </p:txBody>
      </p:sp>
      <p:sp>
        <p:nvSpPr>
          <p:cNvPr id="3" name="Content Placeholder 2">
            <a:extLst>
              <a:ext uri="{FF2B5EF4-FFF2-40B4-BE49-F238E27FC236}">
                <a16:creationId xmlns:a16="http://schemas.microsoft.com/office/drawing/2014/main" id="{88D84A47-4DC9-374E-B777-6E93AD25782E}"/>
              </a:ext>
            </a:extLst>
          </p:cNvPr>
          <p:cNvSpPr>
            <a:spLocks noGrp="1"/>
          </p:cNvSpPr>
          <p:nvPr>
            <p:ph idx="1"/>
          </p:nvPr>
        </p:nvSpPr>
        <p:spPr/>
        <p:txBody>
          <a:bodyPr>
            <a:normAutofit fontScale="92500"/>
          </a:bodyPr>
          <a:lstStyle/>
          <a:p>
            <a:pPr marL="457200" indent="-457200">
              <a:buFont typeface="System Font Regular"/>
              <a:buChar char="-"/>
            </a:pPr>
            <a:r>
              <a:rPr lang="en-US" dirty="0"/>
              <a:t>The Elbow method and Silhouette method are complementary.</a:t>
            </a:r>
          </a:p>
          <a:p>
            <a:pPr marL="457200" indent="-457200">
              <a:buFont typeface="System Font Regular"/>
              <a:buChar char="-"/>
            </a:pPr>
            <a:r>
              <a:rPr lang="en-US" dirty="0"/>
              <a:t>Many other methods are available (e.g., statistical methods), and sometimes all can be applied at once using a simple clustering library.</a:t>
            </a:r>
          </a:p>
          <a:p>
            <a:pPr marL="1257300" lvl="1" indent="-457200"/>
            <a:r>
              <a:rPr lang="en-US" dirty="0"/>
              <a:t>Majority vote wins!</a:t>
            </a:r>
          </a:p>
          <a:p>
            <a:pPr marL="457200" indent="-457200">
              <a:buFont typeface="System Font Regular"/>
              <a:buChar char="-"/>
            </a:pPr>
            <a:r>
              <a:rPr lang="en-US" dirty="0"/>
              <a:t>In general, you should apply at least a couple of methods.</a:t>
            </a:r>
          </a:p>
          <a:p>
            <a:pPr marL="457200" indent="-457200">
              <a:buFont typeface="System Font Regular"/>
              <a:buChar char="-"/>
            </a:pPr>
            <a:r>
              <a:rPr lang="en-US" dirty="0"/>
              <a:t>As always, domain knowledge should be your guide!</a:t>
            </a:r>
          </a:p>
        </p:txBody>
      </p:sp>
    </p:spTree>
    <p:extLst>
      <p:ext uri="{BB962C8B-B14F-4D97-AF65-F5344CB8AC3E}">
        <p14:creationId xmlns:p14="http://schemas.microsoft.com/office/powerpoint/2010/main" val="17081316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p>
            <a:fld id="{945FB0CD-4E70-4CDE-9669-B26218E44CD3}" type="slidenum">
              <a:rPr lang="en-US"/>
              <a:pPr/>
              <a:t>69</a:t>
            </a:fld>
            <a:endParaRPr lang="en-US"/>
          </a:p>
        </p:txBody>
      </p:sp>
      <p:sp>
        <p:nvSpPr>
          <p:cNvPr id="52227" name="Rectangle 2"/>
          <p:cNvSpPr>
            <a:spLocks noGrp="1" noChangeArrowheads="1"/>
          </p:cNvSpPr>
          <p:nvPr>
            <p:ph type="title"/>
          </p:nvPr>
        </p:nvSpPr>
        <p:spPr>
          <a:xfrm>
            <a:off x="228600" y="457200"/>
            <a:ext cx="8566150" cy="609600"/>
          </a:xfrm>
        </p:spPr>
        <p:txBody>
          <a:bodyPr/>
          <a:lstStyle/>
          <a:p>
            <a:pPr eaLnBrk="1" hangingPunct="1"/>
            <a:r>
              <a:rPr lang="en-US" altLang="ko-KR" sz="3200" dirty="0">
                <a:ea typeface="굴림" charset="-127"/>
              </a:rPr>
              <a:t>Use </a:t>
            </a:r>
            <a:r>
              <a:rPr lang="en-US" altLang="ko-KR" sz="3200" dirty="0" err="1">
                <a:ea typeface="굴림" charset="-127"/>
              </a:rPr>
              <a:t>Medoids</a:t>
            </a:r>
            <a:r>
              <a:rPr lang="en-US" altLang="ko-KR" sz="3200" dirty="0">
                <a:ea typeface="굴림" charset="-127"/>
              </a:rPr>
              <a:t> to resist outliers in K-means</a:t>
            </a:r>
            <a:endParaRPr lang="en-US" sz="3200" dirty="0">
              <a:ea typeface="굴림" charset="-127"/>
            </a:endParaRPr>
          </a:p>
        </p:txBody>
      </p:sp>
      <p:sp>
        <p:nvSpPr>
          <p:cNvPr id="52228" name="Rectangle 3"/>
          <p:cNvSpPr>
            <a:spLocks noGrp="1" noChangeArrowheads="1"/>
          </p:cNvSpPr>
          <p:nvPr>
            <p:ph type="body" idx="1"/>
          </p:nvPr>
        </p:nvSpPr>
        <p:spPr>
          <a:xfrm>
            <a:off x="304800" y="1371600"/>
            <a:ext cx="8534400" cy="4572000"/>
          </a:xfrm>
        </p:spPr>
        <p:txBody>
          <a:bodyPr/>
          <a:lstStyle/>
          <a:p>
            <a:pPr eaLnBrk="1" hangingPunct="1">
              <a:lnSpc>
                <a:spcPct val="150000"/>
              </a:lnSpc>
            </a:pPr>
            <a:r>
              <a:rPr lang="en-US" altLang="ko-KR" sz="2000" dirty="0">
                <a:ea typeface="굴림" charset="-127"/>
              </a:rPr>
              <a:t>The k-means algorithm is sensitive to outliers !</a:t>
            </a:r>
          </a:p>
          <a:p>
            <a:pPr lvl="1" eaLnBrk="1" hangingPunct="1">
              <a:lnSpc>
                <a:spcPct val="150000"/>
              </a:lnSpc>
            </a:pPr>
            <a:r>
              <a:rPr lang="en-US" altLang="ko-KR" dirty="0">
                <a:ea typeface="굴림" charset="-127"/>
              </a:rPr>
              <a:t>Since an object with an extremely large value may substantially distort the distribution of the data.</a:t>
            </a:r>
          </a:p>
          <a:p>
            <a:pPr eaLnBrk="1" hangingPunct="1">
              <a:lnSpc>
                <a:spcPct val="150000"/>
              </a:lnSpc>
            </a:pPr>
            <a:r>
              <a:rPr lang="en-US" altLang="ko-KR" sz="2000" dirty="0">
                <a:ea typeface="굴림" charset="-127"/>
              </a:rPr>
              <a:t>K-</a:t>
            </a:r>
            <a:r>
              <a:rPr lang="en-US" altLang="ko-KR" sz="2000" dirty="0" err="1">
                <a:ea typeface="굴림" charset="-127"/>
              </a:rPr>
              <a:t>Medoids</a:t>
            </a:r>
            <a:r>
              <a:rPr lang="en-US" altLang="ko-KR" sz="2000" dirty="0">
                <a:ea typeface="굴림" charset="-127"/>
              </a:rPr>
              <a:t>:  Instead of taking the </a:t>
            </a:r>
            <a:r>
              <a:rPr lang="en-US" altLang="ko-KR" sz="2000" b="1" dirty="0">
                <a:ea typeface="굴림" charset="-127"/>
              </a:rPr>
              <a:t>mean</a:t>
            </a:r>
            <a:r>
              <a:rPr lang="en-US" altLang="ko-KR" sz="2000" dirty="0">
                <a:ea typeface="굴림" charset="-127"/>
              </a:rPr>
              <a:t> value of the object in a cluster as a reference point, </a:t>
            </a:r>
            <a:r>
              <a:rPr lang="en-US" altLang="ko-KR" sz="2000" b="1" dirty="0" err="1">
                <a:ea typeface="굴림" charset="-127"/>
              </a:rPr>
              <a:t>medoids</a:t>
            </a:r>
            <a:r>
              <a:rPr lang="en-US" altLang="ko-KR" sz="2000" dirty="0">
                <a:ea typeface="굴림" charset="-127"/>
              </a:rPr>
              <a:t> can be used, which is the </a:t>
            </a:r>
            <a:r>
              <a:rPr lang="en-US" altLang="ko-KR" sz="2000" b="1" u="sng" dirty="0">
                <a:ea typeface="굴림" charset="-127"/>
              </a:rPr>
              <a:t>most centrally located object (data point) in a cluster. </a:t>
            </a:r>
          </a:p>
        </p:txBody>
      </p:sp>
      <p:grpSp>
        <p:nvGrpSpPr>
          <p:cNvPr id="2" name="Group 4"/>
          <p:cNvGrpSpPr>
            <a:grpSpLocks/>
          </p:cNvGrpSpPr>
          <p:nvPr/>
        </p:nvGrpSpPr>
        <p:grpSpPr bwMode="auto">
          <a:xfrm>
            <a:off x="2057400" y="4724400"/>
            <a:ext cx="5257800" cy="1765300"/>
            <a:chOff x="1344" y="3072"/>
            <a:chExt cx="3312" cy="1112"/>
          </a:xfrm>
        </p:grpSpPr>
        <p:grpSp>
          <p:nvGrpSpPr>
            <p:cNvPr id="52230" name="Group 5"/>
            <p:cNvGrpSpPr>
              <a:grpSpLocks/>
            </p:cNvGrpSpPr>
            <p:nvPr/>
          </p:nvGrpSpPr>
          <p:grpSpPr bwMode="auto">
            <a:xfrm>
              <a:off x="1344" y="3072"/>
              <a:ext cx="1248" cy="1112"/>
              <a:chOff x="1728" y="864"/>
              <a:chExt cx="1396" cy="1208"/>
            </a:xfrm>
          </p:grpSpPr>
          <p:sp>
            <p:nvSpPr>
              <p:cNvPr id="52317" name="Rectangle 6"/>
              <p:cNvSpPr>
                <a:spLocks noChangeArrowheads="1"/>
              </p:cNvSpPr>
              <p:nvPr/>
            </p:nvSpPr>
            <p:spPr bwMode="auto">
              <a:xfrm>
                <a:off x="1728" y="864"/>
                <a:ext cx="1396" cy="1208"/>
              </a:xfrm>
              <a:prstGeom prst="rect">
                <a:avLst/>
              </a:prstGeom>
              <a:solidFill>
                <a:srgbClr val="FFFFFF"/>
              </a:solidFill>
              <a:ln w="0">
                <a:solidFill>
                  <a:srgbClr val="000000"/>
                </a:solidFill>
                <a:miter lim="800000"/>
                <a:headEnd/>
                <a:tailEnd/>
              </a:ln>
            </p:spPr>
            <p:txBody>
              <a:bodyPr/>
              <a:lstStyle/>
              <a:p>
                <a:endParaRPr lang="en-US"/>
              </a:p>
            </p:txBody>
          </p:sp>
          <p:sp>
            <p:nvSpPr>
              <p:cNvPr id="52318" name="Rectangle 7"/>
              <p:cNvSpPr>
                <a:spLocks noChangeArrowheads="1"/>
              </p:cNvSpPr>
              <p:nvPr/>
            </p:nvSpPr>
            <p:spPr bwMode="auto">
              <a:xfrm>
                <a:off x="1861" y="950"/>
                <a:ext cx="1198" cy="975"/>
              </a:xfrm>
              <a:prstGeom prst="rect">
                <a:avLst/>
              </a:prstGeom>
              <a:solidFill>
                <a:srgbClr val="FFFFFF"/>
              </a:solidFill>
              <a:ln w="9525">
                <a:noFill/>
                <a:miter lim="800000"/>
                <a:headEnd/>
                <a:tailEnd/>
              </a:ln>
            </p:spPr>
            <p:txBody>
              <a:bodyPr/>
              <a:lstStyle/>
              <a:p>
                <a:endParaRPr lang="en-US"/>
              </a:p>
            </p:txBody>
          </p:sp>
          <p:sp>
            <p:nvSpPr>
              <p:cNvPr id="52319" name="Line 8"/>
              <p:cNvSpPr>
                <a:spLocks noChangeShapeType="1"/>
              </p:cNvSpPr>
              <p:nvPr/>
            </p:nvSpPr>
            <p:spPr bwMode="auto">
              <a:xfrm>
                <a:off x="1861" y="1828"/>
                <a:ext cx="1198" cy="1"/>
              </a:xfrm>
              <a:prstGeom prst="line">
                <a:avLst/>
              </a:prstGeom>
              <a:noFill/>
              <a:ln w="0">
                <a:solidFill>
                  <a:srgbClr val="000000"/>
                </a:solidFill>
                <a:round/>
                <a:headEnd/>
                <a:tailEnd/>
              </a:ln>
            </p:spPr>
            <p:txBody>
              <a:bodyPr/>
              <a:lstStyle/>
              <a:p>
                <a:endParaRPr lang="en-US"/>
              </a:p>
            </p:txBody>
          </p:sp>
          <p:sp>
            <p:nvSpPr>
              <p:cNvPr id="52320" name="Line 9"/>
              <p:cNvSpPr>
                <a:spLocks noChangeShapeType="1"/>
              </p:cNvSpPr>
              <p:nvPr/>
            </p:nvSpPr>
            <p:spPr bwMode="auto">
              <a:xfrm>
                <a:off x="1861" y="1730"/>
                <a:ext cx="1198" cy="1"/>
              </a:xfrm>
              <a:prstGeom prst="line">
                <a:avLst/>
              </a:prstGeom>
              <a:noFill/>
              <a:ln w="0">
                <a:solidFill>
                  <a:srgbClr val="000000"/>
                </a:solidFill>
                <a:round/>
                <a:headEnd/>
                <a:tailEnd/>
              </a:ln>
            </p:spPr>
            <p:txBody>
              <a:bodyPr/>
              <a:lstStyle/>
              <a:p>
                <a:endParaRPr lang="en-US"/>
              </a:p>
            </p:txBody>
          </p:sp>
          <p:sp>
            <p:nvSpPr>
              <p:cNvPr id="52321" name="Line 10"/>
              <p:cNvSpPr>
                <a:spLocks noChangeShapeType="1"/>
              </p:cNvSpPr>
              <p:nvPr/>
            </p:nvSpPr>
            <p:spPr bwMode="auto">
              <a:xfrm>
                <a:off x="1861" y="1633"/>
                <a:ext cx="1198" cy="1"/>
              </a:xfrm>
              <a:prstGeom prst="line">
                <a:avLst/>
              </a:prstGeom>
              <a:noFill/>
              <a:ln w="0">
                <a:solidFill>
                  <a:srgbClr val="000000"/>
                </a:solidFill>
                <a:round/>
                <a:headEnd/>
                <a:tailEnd/>
              </a:ln>
            </p:spPr>
            <p:txBody>
              <a:bodyPr/>
              <a:lstStyle/>
              <a:p>
                <a:endParaRPr lang="en-US"/>
              </a:p>
            </p:txBody>
          </p:sp>
          <p:sp>
            <p:nvSpPr>
              <p:cNvPr id="52322" name="Line 11"/>
              <p:cNvSpPr>
                <a:spLocks noChangeShapeType="1"/>
              </p:cNvSpPr>
              <p:nvPr/>
            </p:nvSpPr>
            <p:spPr bwMode="auto">
              <a:xfrm>
                <a:off x="1861" y="1535"/>
                <a:ext cx="1198" cy="1"/>
              </a:xfrm>
              <a:prstGeom prst="line">
                <a:avLst/>
              </a:prstGeom>
              <a:noFill/>
              <a:ln w="0">
                <a:solidFill>
                  <a:srgbClr val="000000"/>
                </a:solidFill>
                <a:round/>
                <a:headEnd/>
                <a:tailEnd/>
              </a:ln>
            </p:spPr>
            <p:txBody>
              <a:bodyPr/>
              <a:lstStyle/>
              <a:p>
                <a:endParaRPr lang="en-US"/>
              </a:p>
            </p:txBody>
          </p:sp>
          <p:sp>
            <p:nvSpPr>
              <p:cNvPr id="52323" name="Line 12"/>
              <p:cNvSpPr>
                <a:spLocks noChangeShapeType="1"/>
              </p:cNvSpPr>
              <p:nvPr/>
            </p:nvSpPr>
            <p:spPr bwMode="auto">
              <a:xfrm>
                <a:off x="1861" y="1437"/>
                <a:ext cx="1198" cy="1"/>
              </a:xfrm>
              <a:prstGeom prst="line">
                <a:avLst/>
              </a:prstGeom>
              <a:noFill/>
              <a:ln w="0">
                <a:solidFill>
                  <a:srgbClr val="000000"/>
                </a:solidFill>
                <a:round/>
                <a:headEnd/>
                <a:tailEnd/>
              </a:ln>
            </p:spPr>
            <p:txBody>
              <a:bodyPr/>
              <a:lstStyle/>
              <a:p>
                <a:endParaRPr lang="en-US"/>
              </a:p>
            </p:txBody>
          </p:sp>
          <p:sp>
            <p:nvSpPr>
              <p:cNvPr id="52324" name="Line 13"/>
              <p:cNvSpPr>
                <a:spLocks noChangeShapeType="1"/>
              </p:cNvSpPr>
              <p:nvPr/>
            </p:nvSpPr>
            <p:spPr bwMode="auto">
              <a:xfrm>
                <a:off x="1861" y="1340"/>
                <a:ext cx="1198" cy="1"/>
              </a:xfrm>
              <a:prstGeom prst="line">
                <a:avLst/>
              </a:prstGeom>
              <a:noFill/>
              <a:ln w="0">
                <a:solidFill>
                  <a:srgbClr val="000000"/>
                </a:solidFill>
                <a:round/>
                <a:headEnd/>
                <a:tailEnd/>
              </a:ln>
            </p:spPr>
            <p:txBody>
              <a:bodyPr/>
              <a:lstStyle/>
              <a:p>
                <a:endParaRPr lang="en-US"/>
              </a:p>
            </p:txBody>
          </p:sp>
          <p:sp>
            <p:nvSpPr>
              <p:cNvPr id="52325" name="Line 14"/>
              <p:cNvSpPr>
                <a:spLocks noChangeShapeType="1"/>
              </p:cNvSpPr>
              <p:nvPr/>
            </p:nvSpPr>
            <p:spPr bwMode="auto">
              <a:xfrm>
                <a:off x="1861" y="1242"/>
                <a:ext cx="1198" cy="1"/>
              </a:xfrm>
              <a:prstGeom prst="line">
                <a:avLst/>
              </a:prstGeom>
              <a:noFill/>
              <a:ln w="0">
                <a:solidFill>
                  <a:srgbClr val="000000"/>
                </a:solidFill>
                <a:round/>
                <a:headEnd/>
                <a:tailEnd/>
              </a:ln>
            </p:spPr>
            <p:txBody>
              <a:bodyPr/>
              <a:lstStyle/>
              <a:p>
                <a:endParaRPr lang="en-US"/>
              </a:p>
            </p:txBody>
          </p:sp>
          <p:sp>
            <p:nvSpPr>
              <p:cNvPr id="52326" name="Line 15"/>
              <p:cNvSpPr>
                <a:spLocks noChangeShapeType="1"/>
              </p:cNvSpPr>
              <p:nvPr/>
            </p:nvSpPr>
            <p:spPr bwMode="auto">
              <a:xfrm>
                <a:off x="1861" y="1145"/>
                <a:ext cx="1198" cy="1"/>
              </a:xfrm>
              <a:prstGeom prst="line">
                <a:avLst/>
              </a:prstGeom>
              <a:noFill/>
              <a:ln w="0">
                <a:solidFill>
                  <a:srgbClr val="000000"/>
                </a:solidFill>
                <a:round/>
                <a:headEnd/>
                <a:tailEnd/>
              </a:ln>
            </p:spPr>
            <p:txBody>
              <a:bodyPr/>
              <a:lstStyle/>
              <a:p>
                <a:endParaRPr lang="en-US"/>
              </a:p>
            </p:txBody>
          </p:sp>
          <p:sp>
            <p:nvSpPr>
              <p:cNvPr id="52327" name="Line 16"/>
              <p:cNvSpPr>
                <a:spLocks noChangeShapeType="1"/>
              </p:cNvSpPr>
              <p:nvPr/>
            </p:nvSpPr>
            <p:spPr bwMode="auto">
              <a:xfrm>
                <a:off x="1861" y="1047"/>
                <a:ext cx="1198" cy="1"/>
              </a:xfrm>
              <a:prstGeom prst="line">
                <a:avLst/>
              </a:prstGeom>
              <a:noFill/>
              <a:ln w="0">
                <a:solidFill>
                  <a:srgbClr val="000000"/>
                </a:solidFill>
                <a:round/>
                <a:headEnd/>
                <a:tailEnd/>
              </a:ln>
            </p:spPr>
            <p:txBody>
              <a:bodyPr/>
              <a:lstStyle/>
              <a:p>
                <a:endParaRPr lang="en-US"/>
              </a:p>
            </p:txBody>
          </p:sp>
          <p:sp>
            <p:nvSpPr>
              <p:cNvPr id="52328" name="Line 17"/>
              <p:cNvSpPr>
                <a:spLocks noChangeShapeType="1"/>
              </p:cNvSpPr>
              <p:nvPr/>
            </p:nvSpPr>
            <p:spPr bwMode="auto">
              <a:xfrm>
                <a:off x="1861" y="950"/>
                <a:ext cx="1198" cy="1"/>
              </a:xfrm>
              <a:prstGeom prst="line">
                <a:avLst/>
              </a:prstGeom>
              <a:noFill/>
              <a:ln w="0">
                <a:solidFill>
                  <a:srgbClr val="000000"/>
                </a:solidFill>
                <a:round/>
                <a:headEnd/>
                <a:tailEnd/>
              </a:ln>
            </p:spPr>
            <p:txBody>
              <a:bodyPr/>
              <a:lstStyle/>
              <a:p>
                <a:endParaRPr lang="en-US"/>
              </a:p>
            </p:txBody>
          </p:sp>
          <p:sp>
            <p:nvSpPr>
              <p:cNvPr id="52329" name="Line 18"/>
              <p:cNvSpPr>
                <a:spLocks noChangeShapeType="1"/>
              </p:cNvSpPr>
              <p:nvPr/>
            </p:nvSpPr>
            <p:spPr bwMode="auto">
              <a:xfrm>
                <a:off x="1981" y="950"/>
                <a:ext cx="1" cy="975"/>
              </a:xfrm>
              <a:prstGeom prst="line">
                <a:avLst/>
              </a:prstGeom>
              <a:noFill/>
              <a:ln w="0">
                <a:solidFill>
                  <a:srgbClr val="000000"/>
                </a:solidFill>
                <a:round/>
                <a:headEnd/>
                <a:tailEnd/>
              </a:ln>
            </p:spPr>
            <p:txBody>
              <a:bodyPr/>
              <a:lstStyle/>
              <a:p>
                <a:endParaRPr lang="en-US"/>
              </a:p>
            </p:txBody>
          </p:sp>
          <p:sp>
            <p:nvSpPr>
              <p:cNvPr id="52330" name="Line 19"/>
              <p:cNvSpPr>
                <a:spLocks noChangeShapeType="1"/>
              </p:cNvSpPr>
              <p:nvPr/>
            </p:nvSpPr>
            <p:spPr bwMode="auto">
              <a:xfrm>
                <a:off x="2102" y="950"/>
                <a:ext cx="1" cy="975"/>
              </a:xfrm>
              <a:prstGeom prst="line">
                <a:avLst/>
              </a:prstGeom>
              <a:noFill/>
              <a:ln w="0">
                <a:solidFill>
                  <a:srgbClr val="000000"/>
                </a:solidFill>
                <a:round/>
                <a:headEnd/>
                <a:tailEnd/>
              </a:ln>
            </p:spPr>
            <p:txBody>
              <a:bodyPr/>
              <a:lstStyle/>
              <a:p>
                <a:endParaRPr lang="en-US"/>
              </a:p>
            </p:txBody>
          </p:sp>
          <p:sp>
            <p:nvSpPr>
              <p:cNvPr id="52331" name="Line 20"/>
              <p:cNvSpPr>
                <a:spLocks noChangeShapeType="1"/>
              </p:cNvSpPr>
              <p:nvPr/>
            </p:nvSpPr>
            <p:spPr bwMode="auto">
              <a:xfrm>
                <a:off x="2219" y="950"/>
                <a:ext cx="1" cy="975"/>
              </a:xfrm>
              <a:prstGeom prst="line">
                <a:avLst/>
              </a:prstGeom>
              <a:noFill/>
              <a:ln w="0">
                <a:solidFill>
                  <a:srgbClr val="000000"/>
                </a:solidFill>
                <a:round/>
                <a:headEnd/>
                <a:tailEnd/>
              </a:ln>
            </p:spPr>
            <p:txBody>
              <a:bodyPr/>
              <a:lstStyle/>
              <a:p>
                <a:endParaRPr lang="en-US"/>
              </a:p>
            </p:txBody>
          </p:sp>
          <p:sp>
            <p:nvSpPr>
              <p:cNvPr id="52332" name="Line 21"/>
              <p:cNvSpPr>
                <a:spLocks noChangeShapeType="1"/>
              </p:cNvSpPr>
              <p:nvPr/>
            </p:nvSpPr>
            <p:spPr bwMode="auto">
              <a:xfrm>
                <a:off x="2339" y="950"/>
                <a:ext cx="1" cy="975"/>
              </a:xfrm>
              <a:prstGeom prst="line">
                <a:avLst/>
              </a:prstGeom>
              <a:noFill/>
              <a:ln w="0">
                <a:solidFill>
                  <a:srgbClr val="000000"/>
                </a:solidFill>
                <a:round/>
                <a:headEnd/>
                <a:tailEnd/>
              </a:ln>
            </p:spPr>
            <p:txBody>
              <a:bodyPr/>
              <a:lstStyle/>
              <a:p>
                <a:endParaRPr lang="en-US"/>
              </a:p>
            </p:txBody>
          </p:sp>
          <p:sp>
            <p:nvSpPr>
              <p:cNvPr id="52333" name="Line 22"/>
              <p:cNvSpPr>
                <a:spLocks noChangeShapeType="1"/>
              </p:cNvSpPr>
              <p:nvPr/>
            </p:nvSpPr>
            <p:spPr bwMode="auto">
              <a:xfrm>
                <a:off x="2460" y="950"/>
                <a:ext cx="1" cy="975"/>
              </a:xfrm>
              <a:prstGeom prst="line">
                <a:avLst/>
              </a:prstGeom>
              <a:noFill/>
              <a:ln w="0">
                <a:solidFill>
                  <a:srgbClr val="000000"/>
                </a:solidFill>
                <a:round/>
                <a:headEnd/>
                <a:tailEnd/>
              </a:ln>
            </p:spPr>
            <p:txBody>
              <a:bodyPr/>
              <a:lstStyle/>
              <a:p>
                <a:endParaRPr lang="en-US"/>
              </a:p>
            </p:txBody>
          </p:sp>
          <p:sp>
            <p:nvSpPr>
              <p:cNvPr id="52334" name="Line 23"/>
              <p:cNvSpPr>
                <a:spLocks noChangeShapeType="1"/>
              </p:cNvSpPr>
              <p:nvPr/>
            </p:nvSpPr>
            <p:spPr bwMode="auto">
              <a:xfrm>
                <a:off x="2581" y="950"/>
                <a:ext cx="1" cy="975"/>
              </a:xfrm>
              <a:prstGeom prst="line">
                <a:avLst/>
              </a:prstGeom>
              <a:noFill/>
              <a:ln w="0">
                <a:solidFill>
                  <a:srgbClr val="000000"/>
                </a:solidFill>
                <a:round/>
                <a:headEnd/>
                <a:tailEnd/>
              </a:ln>
            </p:spPr>
            <p:txBody>
              <a:bodyPr/>
              <a:lstStyle/>
              <a:p>
                <a:endParaRPr lang="en-US"/>
              </a:p>
            </p:txBody>
          </p:sp>
          <p:sp>
            <p:nvSpPr>
              <p:cNvPr id="52335" name="Line 24"/>
              <p:cNvSpPr>
                <a:spLocks noChangeShapeType="1"/>
              </p:cNvSpPr>
              <p:nvPr/>
            </p:nvSpPr>
            <p:spPr bwMode="auto">
              <a:xfrm>
                <a:off x="2701" y="950"/>
                <a:ext cx="1" cy="975"/>
              </a:xfrm>
              <a:prstGeom prst="line">
                <a:avLst/>
              </a:prstGeom>
              <a:noFill/>
              <a:ln w="0">
                <a:solidFill>
                  <a:srgbClr val="000000"/>
                </a:solidFill>
                <a:round/>
                <a:headEnd/>
                <a:tailEnd/>
              </a:ln>
            </p:spPr>
            <p:txBody>
              <a:bodyPr/>
              <a:lstStyle/>
              <a:p>
                <a:endParaRPr lang="en-US"/>
              </a:p>
            </p:txBody>
          </p:sp>
          <p:sp>
            <p:nvSpPr>
              <p:cNvPr id="52336" name="Line 25"/>
              <p:cNvSpPr>
                <a:spLocks noChangeShapeType="1"/>
              </p:cNvSpPr>
              <p:nvPr/>
            </p:nvSpPr>
            <p:spPr bwMode="auto">
              <a:xfrm>
                <a:off x="2818" y="950"/>
                <a:ext cx="1" cy="975"/>
              </a:xfrm>
              <a:prstGeom prst="line">
                <a:avLst/>
              </a:prstGeom>
              <a:noFill/>
              <a:ln w="0">
                <a:solidFill>
                  <a:srgbClr val="000000"/>
                </a:solidFill>
                <a:round/>
                <a:headEnd/>
                <a:tailEnd/>
              </a:ln>
            </p:spPr>
            <p:txBody>
              <a:bodyPr/>
              <a:lstStyle/>
              <a:p>
                <a:endParaRPr lang="en-US"/>
              </a:p>
            </p:txBody>
          </p:sp>
          <p:sp>
            <p:nvSpPr>
              <p:cNvPr id="52337" name="Line 26"/>
              <p:cNvSpPr>
                <a:spLocks noChangeShapeType="1"/>
              </p:cNvSpPr>
              <p:nvPr/>
            </p:nvSpPr>
            <p:spPr bwMode="auto">
              <a:xfrm>
                <a:off x="2939" y="950"/>
                <a:ext cx="1" cy="975"/>
              </a:xfrm>
              <a:prstGeom prst="line">
                <a:avLst/>
              </a:prstGeom>
              <a:noFill/>
              <a:ln w="0">
                <a:solidFill>
                  <a:srgbClr val="000000"/>
                </a:solidFill>
                <a:round/>
                <a:headEnd/>
                <a:tailEnd/>
              </a:ln>
            </p:spPr>
            <p:txBody>
              <a:bodyPr/>
              <a:lstStyle/>
              <a:p>
                <a:endParaRPr lang="en-US"/>
              </a:p>
            </p:txBody>
          </p:sp>
          <p:sp>
            <p:nvSpPr>
              <p:cNvPr id="52338" name="Line 27"/>
              <p:cNvSpPr>
                <a:spLocks noChangeShapeType="1"/>
              </p:cNvSpPr>
              <p:nvPr/>
            </p:nvSpPr>
            <p:spPr bwMode="auto">
              <a:xfrm>
                <a:off x="3059" y="950"/>
                <a:ext cx="1" cy="975"/>
              </a:xfrm>
              <a:prstGeom prst="line">
                <a:avLst/>
              </a:prstGeom>
              <a:noFill/>
              <a:ln w="0">
                <a:solidFill>
                  <a:srgbClr val="000000"/>
                </a:solidFill>
                <a:round/>
                <a:headEnd/>
                <a:tailEnd/>
              </a:ln>
            </p:spPr>
            <p:txBody>
              <a:bodyPr/>
              <a:lstStyle/>
              <a:p>
                <a:endParaRPr lang="en-US"/>
              </a:p>
            </p:txBody>
          </p:sp>
          <p:sp>
            <p:nvSpPr>
              <p:cNvPr id="52339" name="Rectangle 28"/>
              <p:cNvSpPr>
                <a:spLocks noChangeArrowheads="1"/>
              </p:cNvSpPr>
              <p:nvPr/>
            </p:nvSpPr>
            <p:spPr bwMode="auto">
              <a:xfrm>
                <a:off x="1861" y="950"/>
                <a:ext cx="1198" cy="975"/>
              </a:xfrm>
              <a:prstGeom prst="rect">
                <a:avLst/>
              </a:prstGeom>
              <a:noFill/>
              <a:ln w="6350">
                <a:solidFill>
                  <a:srgbClr val="000000"/>
                </a:solidFill>
                <a:miter lim="800000"/>
                <a:headEnd/>
                <a:tailEnd/>
              </a:ln>
            </p:spPr>
            <p:txBody>
              <a:bodyPr/>
              <a:lstStyle/>
              <a:p>
                <a:endParaRPr lang="en-US"/>
              </a:p>
            </p:txBody>
          </p:sp>
          <p:sp>
            <p:nvSpPr>
              <p:cNvPr id="52340" name="Line 29"/>
              <p:cNvSpPr>
                <a:spLocks noChangeShapeType="1"/>
              </p:cNvSpPr>
              <p:nvPr/>
            </p:nvSpPr>
            <p:spPr bwMode="auto">
              <a:xfrm>
                <a:off x="1861" y="950"/>
                <a:ext cx="1" cy="975"/>
              </a:xfrm>
              <a:prstGeom prst="line">
                <a:avLst/>
              </a:prstGeom>
              <a:noFill/>
              <a:ln w="0">
                <a:solidFill>
                  <a:srgbClr val="000000"/>
                </a:solidFill>
                <a:round/>
                <a:headEnd/>
                <a:tailEnd/>
              </a:ln>
            </p:spPr>
            <p:txBody>
              <a:bodyPr/>
              <a:lstStyle/>
              <a:p>
                <a:endParaRPr lang="en-US"/>
              </a:p>
            </p:txBody>
          </p:sp>
          <p:sp>
            <p:nvSpPr>
              <p:cNvPr id="52341" name="Line 30"/>
              <p:cNvSpPr>
                <a:spLocks noChangeShapeType="1"/>
              </p:cNvSpPr>
              <p:nvPr/>
            </p:nvSpPr>
            <p:spPr bwMode="auto">
              <a:xfrm>
                <a:off x="1849" y="1925"/>
                <a:ext cx="12" cy="1"/>
              </a:xfrm>
              <a:prstGeom prst="line">
                <a:avLst/>
              </a:prstGeom>
              <a:noFill/>
              <a:ln w="0">
                <a:solidFill>
                  <a:srgbClr val="000000"/>
                </a:solidFill>
                <a:round/>
                <a:headEnd/>
                <a:tailEnd/>
              </a:ln>
            </p:spPr>
            <p:txBody>
              <a:bodyPr/>
              <a:lstStyle/>
              <a:p>
                <a:endParaRPr lang="en-US"/>
              </a:p>
            </p:txBody>
          </p:sp>
          <p:sp>
            <p:nvSpPr>
              <p:cNvPr id="52342" name="Line 31"/>
              <p:cNvSpPr>
                <a:spLocks noChangeShapeType="1"/>
              </p:cNvSpPr>
              <p:nvPr/>
            </p:nvSpPr>
            <p:spPr bwMode="auto">
              <a:xfrm>
                <a:off x="1849" y="1828"/>
                <a:ext cx="12" cy="1"/>
              </a:xfrm>
              <a:prstGeom prst="line">
                <a:avLst/>
              </a:prstGeom>
              <a:noFill/>
              <a:ln w="0">
                <a:solidFill>
                  <a:srgbClr val="000000"/>
                </a:solidFill>
                <a:round/>
                <a:headEnd/>
                <a:tailEnd/>
              </a:ln>
            </p:spPr>
            <p:txBody>
              <a:bodyPr/>
              <a:lstStyle/>
              <a:p>
                <a:endParaRPr lang="en-US"/>
              </a:p>
            </p:txBody>
          </p:sp>
          <p:sp>
            <p:nvSpPr>
              <p:cNvPr id="52343" name="Line 32"/>
              <p:cNvSpPr>
                <a:spLocks noChangeShapeType="1"/>
              </p:cNvSpPr>
              <p:nvPr/>
            </p:nvSpPr>
            <p:spPr bwMode="auto">
              <a:xfrm>
                <a:off x="1849" y="1730"/>
                <a:ext cx="12" cy="1"/>
              </a:xfrm>
              <a:prstGeom prst="line">
                <a:avLst/>
              </a:prstGeom>
              <a:noFill/>
              <a:ln w="0">
                <a:solidFill>
                  <a:srgbClr val="000000"/>
                </a:solidFill>
                <a:round/>
                <a:headEnd/>
                <a:tailEnd/>
              </a:ln>
            </p:spPr>
            <p:txBody>
              <a:bodyPr/>
              <a:lstStyle/>
              <a:p>
                <a:endParaRPr lang="en-US"/>
              </a:p>
            </p:txBody>
          </p:sp>
          <p:sp>
            <p:nvSpPr>
              <p:cNvPr id="52344" name="Line 33"/>
              <p:cNvSpPr>
                <a:spLocks noChangeShapeType="1"/>
              </p:cNvSpPr>
              <p:nvPr/>
            </p:nvSpPr>
            <p:spPr bwMode="auto">
              <a:xfrm>
                <a:off x="1849" y="1633"/>
                <a:ext cx="12" cy="1"/>
              </a:xfrm>
              <a:prstGeom prst="line">
                <a:avLst/>
              </a:prstGeom>
              <a:noFill/>
              <a:ln w="0">
                <a:solidFill>
                  <a:srgbClr val="000000"/>
                </a:solidFill>
                <a:round/>
                <a:headEnd/>
                <a:tailEnd/>
              </a:ln>
            </p:spPr>
            <p:txBody>
              <a:bodyPr/>
              <a:lstStyle/>
              <a:p>
                <a:endParaRPr lang="en-US"/>
              </a:p>
            </p:txBody>
          </p:sp>
          <p:sp>
            <p:nvSpPr>
              <p:cNvPr id="52345" name="Line 34"/>
              <p:cNvSpPr>
                <a:spLocks noChangeShapeType="1"/>
              </p:cNvSpPr>
              <p:nvPr/>
            </p:nvSpPr>
            <p:spPr bwMode="auto">
              <a:xfrm>
                <a:off x="1849" y="1535"/>
                <a:ext cx="12" cy="1"/>
              </a:xfrm>
              <a:prstGeom prst="line">
                <a:avLst/>
              </a:prstGeom>
              <a:noFill/>
              <a:ln w="0">
                <a:solidFill>
                  <a:srgbClr val="000000"/>
                </a:solidFill>
                <a:round/>
                <a:headEnd/>
                <a:tailEnd/>
              </a:ln>
            </p:spPr>
            <p:txBody>
              <a:bodyPr/>
              <a:lstStyle/>
              <a:p>
                <a:endParaRPr lang="en-US"/>
              </a:p>
            </p:txBody>
          </p:sp>
          <p:sp>
            <p:nvSpPr>
              <p:cNvPr id="52346" name="Line 35"/>
              <p:cNvSpPr>
                <a:spLocks noChangeShapeType="1"/>
              </p:cNvSpPr>
              <p:nvPr/>
            </p:nvSpPr>
            <p:spPr bwMode="auto">
              <a:xfrm>
                <a:off x="1849" y="1437"/>
                <a:ext cx="12" cy="1"/>
              </a:xfrm>
              <a:prstGeom prst="line">
                <a:avLst/>
              </a:prstGeom>
              <a:noFill/>
              <a:ln w="0">
                <a:solidFill>
                  <a:srgbClr val="000000"/>
                </a:solidFill>
                <a:round/>
                <a:headEnd/>
                <a:tailEnd/>
              </a:ln>
            </p:spPr>
            <p:txBody>
              <a:bodyPr/>
              <a:lstStyle/>
              <a:p>
                <a:endParaRPr lang="en-US"/>
              </a:p>
            </p:txBody>
          </p:sp>
          <p:sp>
            <p:nvSpPr>
              <p:cNvPr id="52347" name="Line 36"/>
              <p:cNvSpPr>
                <a:spLocks noChangeShapeType="1"/>
              </p:cNvSpPr>
              <p:nvPr/>
            </p:nvSpPr>
            <p:spPr bwMode="auto">
              <a:xfrm>
                <a:off x="1849" y="1340"/>
                <a:ext cx="12" cy="1"/>
              </a:xfrm>
              <a:prstGeom prst="line">
                <a:avLst/>
              </a:prstGeom>
              <a:noFill/>
              <a:ln w="0">
                <a:solidFill>
                  <a:srgbClr val="000000"/>
                </a:solidFill>
                <a:round/>
                <a:headEnd/>
                <a:tailEnd/>
              </a:ln>
            </p:spPr>
            <p:txBody>
              <a:bodyPr/>
              <a:lstStyle/>
              <a:p>
                <a:endParaRPr lang="en-US"/>
              </a:p>
            </p:txBody>
          </p:sp>
          <p:sp>
            <p:nvSpPr>
              <p:cNvPr id="52348" name="Line 37"/>
              <p:cNvSpPr>
                <a:spLocks noChangeShapeType="1"/>
              </p:cNvSpPr>
              <p:nvPr/>
            </p:nvSpPr>
            <p:spPr bwMode="auto">
              <a:xfrm>
                <a:off x="1849" y="1242"/>
                <a:ext cx="12" cy="1"/>
              </a:xfrm>
              <a:prstGeom prst="line">
                <a:avLst/>
              </a:prstGeom>
              <a:noFill/>
              <a:ln w="0">
                <a:solidFill>
                  <a:srgbClr val="000000"/>
                </a:solidFill>
                <a:round/>
                <a:headEnd/>
                <a:tailEnd/>
              </a:ln>
            </p:spPr>
            <p:txBody>
              <a:bodyPr/>
              <a:lstStyle/>
              <a:p>
                <a:endParaRPr lang="en-US"/>
              </a:p>
            </p:txBody>
          </p:sp>
          <p:sp>
            <p:nvSpPr>
              <p:cNvPr id="52349" name="Line 38"/>
              <p:cNvSpPr>
                <a:spLocks noChangeShapeType="1"/>
              </p:cNvSpPr>
              <p:nvPr/>
            </p:nvSpPr>
            <p:spPr bwMode="auto">
              <a:xfrm>
                <a:off x="1849" y="1145"/>
                <a:ext cx="12" cy="1"/>
              </a:xfrm>
              <a:prstGeom prst="line">
                <a:avLst/>
              </a:prstGeom>
              <a:noFill/>
              <a:ln w="0">
                <a:solidFill>
                  <a:srgbClr val="000000"/>
                </a:solidFill>
                <a:round/>
                <a:headEnd/>
                <a:tailEnd/>
              </a:ln>
            </p:spPr>
            <p:txBody>
              <a:bodyPr/>
              <a:lstStyle/>
              <a:p>
                <a:endParaRPr lang="en-US"/>
              </a:p>
            </p:txBody>
          </p:sp>
          <p:sp>
            <p:nvSpPr>
              <p:cNvPr id="52350" name="Line 39"/>
              <p:cNvSpPr>
                <a:spLocks noChangeShapeType="1"/>
              </p:cNvSpPr>
              <p:nvPr/>
            </p:nvSpPr>
            <p:spPr bwMode="auto">
              <a:xfrm>
                <a:off x="1849" y="1047"/>
                <a:ext cx="12" cy="1"/>
              </a:xfrm>
              <a:prstGeom prst="line">
                <a:avLst/>
              </a:prstGeom>
              <a:noFill/>
              <a:ln w="0">
                <a:solidFill>
                  <a:srgbClr val="000000"/>
                </a:solidFill>
                <a:round/>
                <a:headEnd/>
                <a:tailEnd/>
              </a:ln>
            </p:spPr>
            <p:txBody>
              <a:bodyPr/>
              <a:lstStyle/>
              <a:p>
                <a:endParaRPr lang="en-US"/>
              </a:p>
            </p:txBody>
          </p:sp>
          <p:sp>
            <p:nvSpPr>
              <p:cNvPr id="52351" name="Line 40"/>
              <p:cNvSpPr>
                <a:spLocks noChangeShapeType="1"/>
              </p:cNvSpPr>
              <p:nvPr/>
            </p:nvSpPr>
            <p:spPr bwMode="auto">
              <a:xfrm>
                <a:off x="1849" y="950"/>
                <a:ext cx="12" cy="1"/>
              </a:xfrm>
              <a:prstGeom prst="line">
                <a:avLst/>
              </a:prstGeom>
              <a:noFill/>
              <a:ln w="0">
                <a:solidFill>
                  <a:srgbClr val="000000"/>
                </a:solidFill>
                <a:round/>
                <a:headEnd/>
                <a:tailEnd/>
              </a:ln>
            </p:spPr>
            <p:txBody>
              <a:bodyPr/>
              <a:lstStyle/>
              <a:p>
                <a:endParaRPr lang="en-US"/>
              </a:p>
            </p:txBody>
          </p:sp>
          <p:sp>
            <p:nvSpPr>
              <p:cNvPr id="52352" name="Line 41"/>
              <p:cNvSpPr>
                <a:spLocks noChangeShapeType="1"/>
              </p:cNvSpPr>
              <p:nvPr/>
            </p:nvSpPr>
            <p:spPr bwMode="auto">
              <a:xfrm>
                <a:off x="1861" y="1925"/>
                <a:ext cx="1198" cy="1"/>
              </a:xfrm>
              <a:prstGeom prst="line">
                <a:avLst/>
              </a:prstGeom>
              <a:noFill/>
              <a:ln w="0">
                <a:solidFill>
                  <a:srgbClr val="000000"/>
                </a:solidFill>
                <a:round/>
                <a:headEnd/>
                <a:tailEnd/>
              </a:ln>
            </p:spPr>
            <p:txBody>
              <a:bodyPr/>
              <a:lstStyle/>
              <a:p>
                <a:endParaRPr lang="en-US"/>
              </a:p>
            </p:txBody>
          </p:sp>
          <p:sp>
            <p:nvSpPr>
              <p:cNvPr id="52353" name="Line 42"/>
              <p:cNvSpPr>
                <a:spLocks noChangeShapeType="1"/>
              </p:cNvSpPr>
              <p:nvPr/>
            </p:nvSpPr>
            <p:spPr bwMode="auto">
              <a:xfrm flipV="1">
                <a:off x="1861" y="1925"/>
                <a:ext cx="1" cy="12"/>
              </a:xfrm>
              <a:prstGeom prst="line">
                <a:avLst/>
              </a:prstGeom>
              <a:noFill/>
              <a:ln w="0">
                <a:solidFill>
                  <a:srgbClr val="000000"/>
                </a:solidFill>
                <a:round/>
                <a:headEnd/>
                <a:tailEnd/>
              </a:ln>
            </p:spPr>
            <p:txBody>
              <a:bodyPr/>
              <a:lstStyle/>
              <a:p>
                <a:endParaRPr lang="en-US"/>
              </a:p>
            </p:txBody>
          </p:sp>
          <p:sp>
            <p:nvSpPr>
              <p:cNvPr id="52354" name="Line 43"/>
              <p:cNvSpPr>
                <a:spLocks noChangeShapeType="1"/>
              </p:cNvSpPr>
              <p:nvPr/>
            </p:nvSpPr>
            <p:spPr bwMode="auto">
              <a:xfrm flipV="1">
                <a:off x="1981" y="1925"/>
                <a:ext cx="1" cy="12"/>
              </a:xfrm>
              <a:prstGeom prst="line">
                <a:avLst/>
              </a:prstGeom>
              <a:noFill/>
              <a:ln w="0">
                <a:solidFill>
                  <a:srgbClr val="000000"/>
                </a:solidFill>
                <a:round/>
                <a:headEnd/>
                <a:tailEnd/>
              </a:ln>
            </p:spPr>
            <p:txBody>
              <a:bodyPr/>
              <a:lstStyle/>
              <a:p>
                <a:endParaRPr lang="en-US"/>
              </a:p>
            </p:txBody>
          </p:sp>
          <p:sp>
            <p:nvSpPr>
              <p:cNvPr id="52355" name="Line 44"/>
              <p:cNvSpPr>
                <a:spLocks noChangeShapeType="1"/>
              </p:cNvSpPr>
              <p:nvPr/>
            </p:nvSpPr>
            <p:spPr bwMode="auto">
              <a:xfrm flipV="1">
                <a:off x="2102" y="1925"/>
                <a:ext cx="1" cy="12"/>
              </a:xfrm>
              <a:prstGeom prst="line">
                <a:avLst/>
              </a:prstGeom>
              <a:noFill/>
              <a:ln w="0">
                <a:solidFill>
                  <a:srgbClr val="000000"/>
                </a:solidFill>
                <a:round/>
                <a:headEnd/>
                <a:tailEnd/>
              </a:ln>
            </p:spPr>
            <p:txBody>
              <a:bodyPr/>
              <a:lstStyle/>
              <a:p>
                <a:endParaRPr lang="en-US"/>
              </a:p>
            </p:txBody>
          </p:sp>
          <p:sp>
            <p:nvSpPr>
              <p:cNvPr id="52356" name="Line 45"/>
              <p:cNvSpPr>
                <a:spLocks noChangeShapeType="1"/>
              </p:cNvSpPr>
              <p:nvPr/>
            </p:nvSpPr>
            <p:spPr bwMode="auto">
              <a:xfrm flipV="1">
                <a:off x="2219" y="1925"/>
                <a:ext cx="1" cy="12"/>
              </a:xfrm>
              <a:prstGeom prst="line">
                <a:avLst/>
              </a:prstGeom>
              <a:noFill/>
              <a:ln w="0">
                <a:solidFill>
                  <a:srgbClr val="000000"/>
                </a:solidFill>
                <a:round/>
                <a:headEnd/>
                <a:tailEnd/>
              </a:ln>
            </p:spPr>
            <p:txBody>
              <a:bodyPr/>
              <a:lstStyle/>
              <a:p>
                <a:endParaRPr lang="en-US"/>
              </a:p>
            </p:txBody>
          </p:sp>
          <p:sp>
            <p:nvSpPr>
              <p:cNvPr id="52357" name="Line 46"/>
              <p:cNvSpPr>
                <a:spLocks noChangeShapeType="1"/>
              </p:cNvSpPr>
              <p:nvPr/>
            </p:nvSpPr>
            <p:spPr bwMode="auto">
              <a:xfrm flipV="1">
                <a:off x="2339" y="1925"/>
                <a:ext cx="1" cy="12"/>
              </a:xfrm>
              <a:prstGeom prst="line">
                <a:avLst/>
              </a:prstGeom>
              <a:noFill/>
              <a:ln w="0">
                <a:solidFill>
                  <a:srgbClr val="000000"/>
                </a:solidFill>
                <a:round/>
                <a:headEnd/>
                <a:tailEnd/>
              </a:ln>
            </p:spPr>
            <p:txBody>
              <a:bodyPr/>
              <a:lstStyle/>
              <a:p>
                <a:endParaRPr lang="en-US"/>
              </a:p>
            </p:txBody>
          </p:sp>
          <p:sp>
            <p:nvSpPr>
              <p:cNvPr id="52358" name="Line 47"/>
              <p:cNvSpPr>
                <a:spLocks noChangeShapeType="1"/>
              </p:cNvSpPr>
              <p:nvPr/>
            </p:nvSpPr>
            <p:spPr bwMode="auto">
              <a:xfrm flipV="1">
                <a:off x="2460" y="1925"/>
                <a:ext cx="1" cy="12"/>
              </a:xfrm>
              <a:prstGeom prst="line">
                <a:avLst/>
              </a:prstGeom>
              <a:noFill/>
              <a:ln w="0">
                <a:solidFill>
                  <a:srgbClr val="000000"/>
                </a:solidFill>
                <a:round/>
                <a:headEnd/>
                <a:tailEnd/>
              </a:ln>
            </p:spPr>
            <p:txBody>
              <a:bodyPr/>
              <a:lstStyle/>
              <a:p>
                <a:endParaRPr lang="en-US"/>
              </a:p>
            </p:txBody>
          </p:sp>
          <p:sp>
            <p:nvSpPr>
              <p:cNvPr id="52359" name="Line 48"/>
              <p:cNvSpPr>
                <a:spLocks noChangeShapeType="1"/>
              </p:cNvSpPr>
              <p:nvPr/>
            </p:nvSpPr>
            <p:spPr bwMode="auto">
              <a:xfrm flipV="1">
                <a:off x="2581" y="1925"/>
                <a:ext cx="1" cy="12"/>
              </a:xfrm>
              <a:prstGeom prst="line">
                <a:avLst/>
              </a:prstGeom>
              <a:noFill/>
              <a:ln w="0">
                <a:solidFill>
                  <a:srgbClr val="000000"/>
                </a:solidFill>
                <a:round/>
                <a:headEnd/>
                <a:tailEnd/>
              </a:ln>
            </p:spPr>
            <p:txBody>
              <a:bodyPr/>
              <a:lstStyle/>
              <a:p>
                <a:endParaRPr lang="en-US"/>
              </a:p>
            </p:txBody>
          </p:sp>
          <p:sp>
            <p:nvSpPr>
              <p:cNvPr id="52360" name="Line 49"/>
              <p:cNvSpPr>
                <a:spLocks noChangeShapeType="1"/>
              </p:cNvSpPr>
              <p:nvPr/>
            </p:nvSpPr>
            <p:spPr bwMode="auto">
              <a:xfrm flipV="1">
                <a:off x="2701" y="1925"/>
                <a:ext cx="1" cy="12"/>
              </a:xfrm>
              <a:prstGeom prst="line">
                <a:avLst/>
              </a:prstGeom>
              <a:noFill/>
              <a:ln w="0">
                <a:solidFill>
                  <a:srgbClr val="000000"/>
                </a:solidFill>
                <a:round/>
                <a:headEnd/>
                <a:tailEnd/>
              </a:ln>
            </p:spPr>
            <p:txBody>
              <a:bodyPr/>
              <a:lstStyle/>
              <a:p>
                <a:endParaRPr lang="en-US"/>
              </a:p>
            </p:txBody>
          </p:sp>
          <p:sp>
            <p:nvSpPr>
              <p:cNvPr id="52361" name="Line 50"/>
              <p:cNvSpPr>
                <a:spLocks noChangeShapeType="1"/>
              </p:cNvSpPr>
              <p:nvPr/>
            </p:nvSpPr>
            <p:spPr bwMode="auto">
              <a:xfrm flipV="1">
                <a:off x="2818" y="1925"/>
                <a:ext cx="1" cy="12"/>
              </a:xfrm>
              <a:prstGeom prst="line">
                <a:avLst/>
              </a:prstGeom>
              <a:noFill/>
              <a:ln w="0">
                <a:solidFill>
                  <a:srgbClr val="000000"/>
                </a:solidFill>
                <a:round/>
                <a:headEnd/>
                <a:tailEnd/>
              </a:ln>
            </p:spPr>
            <p:txBody>
              <a:bodyPr/>
              <a:lstStyle/>
              <a:p>
                <a:endParaRPr lang="en-US"/>
              </a:p>
            </p:txBody>
          </p:sp>
          <p:sp>
            <p:nvSpPr>
              <p:cNvPr id="52362" name="Line 51"/>
              <p:cNvSpPr>
                <a:spLocks noChangeShapeType="1"/>
              </p:cNvSpPr>
              <p:nvPr/>
            </p:nvSpPr>
            <p:spPr bwMode="auto">
              <a:xfrm flipV="1">
                <a:off x="2939" y="1925"/>
                <a:ext cx="1" cy="12"/>
              </a:xfrm>
              <a:prstGeom prst="line">
                <a:avLst/>
              </a:prstGeom>
              <a:noFill/>
              <a:ln w="0">
                <a:solidFill>
                  <a:srgbClr val="000000"/>
                </a:solidFill>
                <a:round/>
                <a:headEnd/>
                <a:tailEnd/>
              </a:ln>
            </p:spPr>
            <p:txBody>
              <a:bodyPr/>
              <a:lstStyle/>
              <a:p>
                <a:endParaRPr lang="en-US"/>
              </a:p>
            </p:txBody>
          </p:sp>
          <p:sp>
            <p:nvSpPr>
              <p:cNvPr id="52363" name="Line 52"/>
              <p:cNvSpPr>
                <a:spLocks noChangeShapeType="1"/>
              </p:cNvSpPr>
              <p:nvPr/>
            </p:nvSpPr>
            <p:spPr bwMode="auto">
              <a:xfrm flipV="1">
                <a:off x="3059" y="1925"/>
                <a:ext cx="1" cy="12"/>
              </a:xfrm>
              <a:prstGeom prst="line">
                <a:avLst/>
              </a:prstGeom>
              <a:noFill/>
              <a:ln w="0">
                <a:solidFill>
                  <a:srgbClr val="000000"/>
                </a:solidFill>
                <a:round/>
                <a:headEnd/>
                <a:tailEnd/>
              </a:ln>
            </p:spPr>
            <p:txBody>
              <a:bodyPr/>
              <a:lstStyle/>
              <a:p>
                <a:endParaRPr lang="en-US"/>
              </a:p>
            </p:txBody>
          </p:sp>
          <p:sp>
            <p:nvSpPr>
              <p:cNvPr id="52364" name="Freeform 53"/>
              <p:cNvSpPr>
                <a:spLocks/>
              </p:cNvSpPr>
              <p:nvPr/>
            </p:nvSpPr>
            <p:spPr bwMode="auto">
              <a:xfrm>
                <a:off x="2191" y="15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52365" name="Freeform 54"/>
              <p:cNvSpPr>
                <a:spLocks/>
              </p:cNvSpPr>
              <p:nvPr/>
            </p:nvSpPr>
            <p:spPr bwMode="auto">
              <a:xfrm>
                <a:off x="2191" y="13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52366" name="Freeform 55"/>
              <p:cNvSpPr>
                <a:spLocks/>
              </p:cNvSpPr>
              <p:nvPr/>
            </p:nvSpPr>
            <p:spPr bwMode="auto">
              <a:xfrm>
                <a:off x="2673" y="16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52367" name="Freeform 56"/>
              <p:cNvSpPr>
                <a:spLocks/>
              </p:cNvSpPr>
              <p:nvPr/>
            </p:nvSpPr>
            <p:spPr bwMode="auto">
              <a:xfrm>
                <a:off x="2311" y="12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52368" name="Freeform 57"/>
              <p:cNvSpPr>
                <a:spLocks/>
              </p:cNvSpPr>
              <p:nvPr/>
            </p:nvSpPr>
            <p:spPr bwMode="auto">
              <a:xfrm>
                <a:off x="2191" y="11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52369" name="Freeform 58"/>
              <p:cNvSpPr>
                <a:spLocks/>
              </p:cNvSpPr>
              <p:nvPr/>
            </p:nvSpPr>
            <p:spPr bwMode="auto">
              <a:xfrm>
                <a:off x="2790"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round/>
                <a:headEnd/>
                <a:tailEnd/>
              </a:ln>
            </p:spPr>
            <p:txBody>
              <a:bodyPr/>
              <a:lstStyle/>
              <a:p>
                <a:endParaRPr lang="en-US"/>
              </a:p>
            </p:txBody>
          </p:sp>
          <p:sp>
            <p:nvSpPr>
              <p:cNvPr id="52370" name="Freeform 59"/>
              <p:cNvSpPr>
                <a:spLocks/>
              </p:cNvSpPr>
              <p:nvPr/>
            </p:nvSpPr>
            <p:spPr bwMode="auto">
              <a:xfrm>
                <a:off x="2311" y="14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52371" name="Freeform 60"/>
              <p:cNvSpPr>
                <a:spLocks/>
              </p:cNvSpPr>
              <p:nvPr/>
            </p:nvSpPr>
            <p:spPr bwMode="auto">
              <a:xfrm>
                <a:off x="2432" y="17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52372" name="Freeform 61"/>
              <p:cNvSpPr>
                <a:spLocks/>
              </p:cNvSpPr>
              <p:nvPr/>
            </p:nvSpPr>
            <p:spPr bwMode="auto">
              <a:xfrm>
                <a:off x="2673" y="15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round/>
                <a:headEnd/>
                <a:tailEnd/>
              </a:ln>
            </p:spPr>
            <p:txBody>
              <a:bodyPr/>
              <a:lstStyle/>
              <a:p>
                <a:endParaRPr lang="en-US"/>
              </a:p>
            </p:txBody>
          </p:sp>
          <p:sp>
            <p:nvSpPr>
              <p:cNvPr id="52373" name="Freeform 62"/>
              <p:cNvSpPr>
                <a:spLocks/>
              </p:cNvSpPr>
              <p:nvPr/>
            </p:nvSpPr>
            <p:spPr bwMode="auto">
              <a:xfrm>
                <a:off x="2432"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52374" name="Rectangle 63"/>
              <p:cNvSpPr>
                <a:spLocks noChangeArrowheads="1"/>
              </p:cNvSpPr>
              <p:nvPr/>
            </p:nvSpPr>
            <p:spPr bwMode="auto">
              <a:xfrm>
                <a:off x="1805" y="1897"/>
                <a:ext cx="30"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0</a:t>
                </a:r>
                <a:endParaRPr lang="ko-KR" altLang="en-US">
                  <a:latin typeface="Tahoma" charset="0"/>
                  <a:ea typeface="굴림" charset="-127"/>
                </a:endParaRPr>
              </a:p>
            </p:txBody>
          </p:sp>
          <p:sp>
            <p:nvSpPr>
              <p:cNvPr id="52375" name="Rectangle 64"/>
              <p:cNvSpPr>
                <a:spLocks noChangeArrowheads="1"/>
              </p:cNvSpPr>
              <p:nvPr/>
            </p:nvSpPr>
            <p:spPr bwMode="auto">
              <a:xfrm>
                <a:off x="1805" y="1799"/>
                <a:ext cx="30"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1</a:t>
                </a:r>
                <a:endParaRPr lang="ko-KR" altLang="en-US">
                  <a:latin typeface="Tahoma" charset="0"/>
                  <a:ea typeface="굴림" charset="-127"/>
                </a:endParaRPr>
              </a:p>
            </p:txBody>
          </p:sp>
          <p:sp>
            <p:nvSpPr>
              <p:cNvPr id="52376" name="Rectangle 65"/>
              <p:cNvSpPr>
                <a:spLocks noChangeArrowheads="1"/>
              </p:cNvSpPr>
              <p:nvPr/>
            </p:nvSpPr>
            <p:spPr bwMode="auto">
              <a:xfrm>
                <a:off x="1805" y="1702"/>
                <a:ext cx="30"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2</a:t>
                </a:r>
                <a:endParaRPr lang="ko-KR" altLang="en-US">
                  <a:latin typeface="Tahoma" charset="0"/>
                  <a:ea typeface="굴림" charset="-127"/>
                </a:endParaRPr>
              </a:p>
            </p:txBody>
          </p:sp>
          <p:sp>
            <p:nvSpPr>
              <p:cNvPr id="52377" name="Rectangle 66"/>
              <p:cNvSpPr>
                <a:spLocks noChangeArrowheads="1"/>
              </p:cNvSpPr>
              <p:nvPr/>
            </p:nvSpPr>
            <p:spPr bwMode="auto">
              <a:xfrm>
                <a:off x="1805" y="1604"/>
                <a:ext cx="30"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3</a:t>
                </a:r>
                <a:endParaRPr lang="ko-KR" altLang="en-US">
                  <a:latin typeface="Tahoma" charset="0"/>
                  <a:ea typeface="굴림" charset="-127"/>
                </a:endParaRPr>
              </a:p>
            </p:txBody>
          </p:sp>
          <p:sp>
            <p:nvSpPr>
              <p:cNvPr id="52378" name="Rectangle 67"/>
              <p:cNvSpPr>
                <a:spLocks noChangeArrowheads="1"/>
              </p:cNvSpPr>
              <p:nvPr/>
            </p:nvSpPr>
            <p:spPr bwMode="auto">
              <a:xfrm>
                <a:off x="1805" y="1507"/>
                <a:ext cx="30"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4</a:t>
                </a:r>
                <a:endParaRPr lang="ko-KR" altLang="en-US">
                  <a:latin typeface="Tahoma" charset="0"/>
                  <a:ea typeface="굴림" charset="-127"/>
                </a:endParaRPr>
              </a:p>
            </p:txBody>
          </p:sp>
          <p:sp>
            <p:nvSpPr>
              <p:cNvPr id="52379" name="Rectangle 68"/>
              <p:cNvSpPr>
                <a:spLocks noChangeArrowheads="1"/>
              </p:cNvSpPr>
              <p:nvPr/>
            </p:nvSpPr>
            <p:spPr bwMode="auto">
              <a:xfrm>
                <a:off x="1805" y="1409"/>
                <a:ext cx="30"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5</a:t>
                </a:r>
                <a:endParaRPr lang="ko-KR" altLang="en-US">
                  <a:latin typeface="Tahoma" charset="0"/>
                  <a:ea typeface="굴림" charset="-127"/>
                </a:endParaRPr>
              </a:p>
            </p:txBody>
          </p:sp>
          <p:sp>
            <p:nvSpPr>
              <p:cNvPr id="52380" name="Rectangle 69"/>
              <p:cNvSpPr>
                <a:spLocks noChangeArrowheads="1"/>
              </p:cNvSpPr>
              <p:nvPr/>
            </p:nvSpPr>
            <p:spPr bwMode="auto">
              <a:xfrm>
                <a:off x="1805" y="1310"/>
                <a:ext cx="30"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6</a:t>
                </a:r>
                <a:endParaRPr lang="ko-KR" altLang="en-US">
                  <a:latin typeface="Tahoma" charset="0"/>
                  <a:ea typeface="굴림" charset="-127"/>
                </a:endParaRPr>
              </a:p>
            </p:txBody>
          </p:sp>
          <p:sp>
            <p:nvSpPr>
              <p:cNvPr id="52381" name="Rectangle 70"/>
              <p:cNvSpPr>
                <a:spLocks noChangeArrowheads="1"/>
              </p:cNvSpPr>
              <p:nvPr/>
            </p:nvSpPr>
            <p:spPr bwMode="auto">
              <a:xfrm>
                <a:off x="1805" y="1214"/>
                <a:ext cx="30"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7</a:t>
                </a:r>
                <a:endParaRPr lang="ko-KR" altLang="en-US">
                  <a:latin typeface="Tahoma" charset="0"/>
                  <a:ea typeface="굴림" charset="-127"/>
                </a:endParaRPr>
              </a:p>
            </p:txBody>
          </p:sp>
          <p:sp>
            <p:nvSpPr>
              <p:cNvPr id="52382" name="Rectangle 71"/>
              <p:cNvSpPr>
                <a:spLocks noChangeArrowheads="1"/>
              </p:cNvSpPr>
              <p:nvPr/>
            </p:nvSpPr>
            <p:spPr bwMode="auto">
              <a:xfrm>
                <a:off x="1805" y="1116"/>
                <a:ext cx="30"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8</a:t>
                </a:r>
                <a:endParaRPr lang="ko-KR" altLang="en-US">
                  <a:latin typeface="Tahoma" charset="0"/>
                  <a:ea typeface="굴림" charset="-127"/>
                </a:endParaRPr>
              </a:p>
            </p:txBody>
          </p:sp>
          <p:sp>
            <p:nvSpPr>
              <p:cNvPr id="52383" name="Rectangle 72"/>
              <p:cNvSpPr>
                <a:spLocks noChangeArrowheads="1"/>
              </p:cNvSpPr>
              <p:nvPr/>
            </p:nvSpPr>
            <p:spPr bwMode="auto">
              <a:xfrm>
                <a:off x="1805" y="1019"/>
                <a:ext cx="30"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9</a:t>
                </a:r>
                <a:endParaRPr lang="ko-KR" altLang="en-US">
                  <a:latin typeface="Tahoma" charset="0"/>
                  <a:ea typeface="굴림" charset="-127"/>
                </a:endParaRPr>
              </a:p>
            </p:txBody>
          </p:sp>
          <p:sp>
            <p:nvSpPr>
              <p:cNvPr id="52384" name="Rectangle 73"/>
              <p:cNvSpPr>
                <a:spLocks noChangeArrowheads="1"/>
              </p:cNvSpPr>
              <p:nvPr/>
            </p:nvSpPr>
            <p:spPr bwMode="auto">
              <a:xfrm>
                <a:off x="1779" y="920"/>
                <a:ext cx="61"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10</a:t>
                </a:r>
                <a:endParaRPr lang="ko-KR" altLang="en-US">
                  <a:latin typeface="Tahoma" charset="0"/>
                  <a:ea typeface="굴림" charset="-127"/>
                </a:endParaRPr>
              </a:p>
            </p:txBody>
          </p:sp>
          <p:sp>
            <p:nvSpPr>
              <p:cNvPr id="52385" name="Rectangle 74"/>
              <p:cNvSpPr>
                <a:spLocks noChangeArrowheads="1"/>
              </p:cNvSpPr>
              <p:nvPr/>
            </p:nvSpPr>
            <p:spPr bwMode="auto">
              <a:xfrm>
                <a:off x="1849" y="1962"/>
                <a:ext cx="30"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0</a:t>
                </a:r>
                <a:endParaRPr lang="ko-KR" altLang="en-US">
                  <a:latin typeface="Tahoma" charset="0"/>
                  <a:ea typeface="굴림" charset="-127"/>
                </a:endParaRPr>
              </a:p>
            </p:txBody>
          </p:sp>
          <p:sp>
            <p:nvSpPr>
              <p:cNvPr id="52386" name="Rectangle 75"/>
              <p:cNvSpPr>
                <a:spLocks noChangeArrowheads="1"/>
              </p:cNvSpPr>
              <p:nvPr/>
            </p:nvSpPr>
            <p:spPr bwMode="auto">
              <a:xfrm>
                <a:off x="1968" y="1962"/>
                <a:ext cx="31"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1</a:t>
                </a:r>
                <a:endParaRPr lang="ko-KR" altLang="en-US">
                  <a:latin typeface="Tahoma" charset="0"/>
                  <a:ea typeface="굴림" charset="-127"/>
                </a:endParaRPr>
              </a:p>
            </p:txBody>
          </p:sp>
          <p:sp>
            <p:nvSpPr>
              <p:cNvPr id="52387" name="Rectangle 76"/>
              <p:cNvSpPr>
                <a:spLocks noChangeArrowheads="1"/>
              </p:cNvSpPr>
              <p:nvPr/>
            </p:nvSpPr>
            <p:spPr bwMode="auto">
              <a:xfrm>
                <a:off x="2090" y="1962"/>
                <a:ext cx="31"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2</a:t>
                </a:r>
                <a:endParaRPr lang="ko-KR" altLang="en-US">
                  <a:latin typeface="Tahoma" charset="0"/>
                  <a:ea typeface="굴림" charset="-127"/>
                </a:endParaRPr>
              </a:p>
            </p:txBody>
          </p:sp>
          <p:sp>
            <p:nvSpPr>
              <p:cNvPr id="52388" name="Rectangle 77"/>
              <p:cNvSpPr>
                <a:spLocks noChangeArrowheads="1"/>
              </p:cNvSpPr>
              <p:nvPr/>
            </p:nvSpPr>
            <p:spPr bwMode="auto">
              <a:xfrm>
                <a:off x="2207" y="1962"/>
                <a:ext cx="30"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3</a:t>
                </a:r>
                <a:endParaRPr lang="ko-KR" altLang="en-US">
                  <a:latin typeface="Tahoma" charset="0"/>
                  <a:ea typeface="굴림" charset="-127"/>
                </a:endParaRPr>
              </a:p>
            </p:txBody>
          </p:sp>
          <p:sp>
            <p:nvSpPr>
              <p:cNvPr id="52389" name="Rectangle 78"/>
              <p:cNvSpPr>
                <a:spLocks noChangeArrowheads="1"/>
              </p:cNvSpPr>
              <p:nvPr/>
            </p:nvSpPr>
            <p:spPr bwMode="auto">
              <a:xfrm>
                <a:off x="2326" y="1962"/>
                <a:ext cx="31"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4</a:t>
                </a:r>
                <a:endParaRPr lang="ko-KR" altLang="en-US">
                  <a:latin typeface="Tahoma" charset="0"/>
                  <a:ea typeface="굴림" charset="-127"/>
                </a:endParaRPr>
              </a:p>
            </p:txBody>
          </p:sp>
          <p:sp>
            <p:nvSpPr>
              <p:cNvPr id="52390" name="Rectangle 79"/>
              <p:cNvSpPr>
                <a:spLocks noChangeArrowheads="1"/>
              </p:cNvSpPr>
              <p:nvPr/>
            </p:nvSpPr>
            <p:spPr bwMode="auto">
              <a:xfrm>
                <a:off x="2448" y="1962"/>
                <a:ext cx="31"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5</a:t>
                </a:r>
                <a:endParaRPr lang="ko-KR" altLang="en-US">
                  <a:latin typeface="Tahoma" charset="0"/>
                  <a:ea typeface="굴림" charset="-127"/>
                </a:endParaRPr>
              </a:p>
            </p:txBody>
          </p:sp>
          <p:sp>
            <p:nvSpPr>
              <p:cNvPr id="52391" name="Rectangle 80"/>
              <p:cNvSpPr>
                <a:spLocks noChangeArrowheads="1"/>
              </p:cNvSpPr>
              <p:nvPr/>
            </p:nvSpPr>
            <p:spPr bwMode="auto">
              <a:xfrm>
                <a:off x="2569" y="1962"/>
                <a:ext cx="30"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6</a:t>
                </a:r>
                <a:endParaRPr lang="ko-KR" altLang="en-US">
                  <a:latin typeface="Tahoma" charset="0"/>
                  <a:ea typeface="굴림" charset="-127"/>
                </a:endParaRPr>
              </a:p>
            </p:txBody>
          </p:sp>
          <p:sp>
            <p:nvSpPr>
              <p:cNvPr id="52392" name="Rectangle 81"/>
              <p:cNvSpPr>
                <a:spLocks noChangeArrowheads="1"/>
              </p:cNvSpPr>
              <p:nvPr/>
            </p:nvSpPr>
            <p:spPr bwMode="auto">
              <a:xfrm>
                <a:off x="2689" y="1962"/>
                <a:ext cx="30"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7</a:t>
                </a:r>
                <a:endParaRPr lang="ko-KR" altLang="en-US">
                  <a:latin typeface="Tahoma" charset="0"/>
                  <a:ea typeface="굴림" charset="-127"/>
                </a:endParaRPr>
              </a:p>
            </p:txBody>
          </p:sp>
          <p:sp>
            <p:nvSpPr>
              <p:cNvPr id="52393" name="Rectangle 82"/>
              <p:cNvSpPr>
                <a:spLocks noChangeArrowheads="1"/>
              </p:cNvSpPr>
              <p:nvPr/>
            </p:nvSpPr>
            <p:spPr bwMode="auto">
              <a:xfrm>
                <a:off x="2806" y="1962"/>
                <a:ext cx="31"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8</a:t>
                </a:r>
                <a:endParaRPr lang="ko-KR" altLang="en-US">
                  <a:latin typeface="Tahoma" charset="0"/>
                  <a:ea typeface="굴림" charset="-127"/>
                </a:endParaRPr>
              </a:p>
            </p:txBody>
          </p:sp>
          <p:sp>
            <p:nvSpPr>
              <p:cNvPr id="52394" name="Rectangle 83"/>
              <p:cNvSpPr>
                <a:spLocks noChangeArrowheads="1"/>
              </p:cNvSpPr>
              <p:nvPr/>
            </p:nvSpPr>
            <p:spPr bwMode="auto">
              <a:xfrm>
                <a:off x="2927" y="1962"/>
                <a:ext cx="30"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9</a:t>
                </a:r>
                <a:endParaRPr lang="ko-KR" altLang="en-US">
                  <a:latin typeface="Tahoma" charset="0"/>
                  <a:ea typeface="굴림" charset="-127"/>
                </a:endParaRPr>
              </a:p>
            </p:txBody>
          </p:sp>
          <p:sp>
            <p:nvSpPr>
              <p:cNvPr id="52395" name="Rectangle 84"/>
              <p:cNvSpPr>
                <a:spLocks noChangeArrowheads="1"/>
              </p:cNvSpPr>
              <p:nvPr/>
            </p:nvSpPr>
            <p:spPr bwMode="auto">
              <a:xfrm>
                <a:off x="3035" y="1962"/>
                <a:ext cx="60"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10</a:t>
                </a:r>
                <a:endParaRPr lang="ko-KR" altLang="en-US">
                  <a:latin typeface="Tahoma" charset="0"/>
                  <a:ea typeface="굴림" charset="-127"/>
                </a:endParaRPr>
              </a:p>
            </p:txBody>
          </p:sp>
          <p:sp>
            <p:nvSpPr>
              <p:cNvPr id="52396" name="Rectangle 85"/>
              <p:cNvSpPr>
                <a:spLocks noChangeArrowheads="1"/>
              </p:cNvSpPr>
              <p:nvPr/>
            </p:nvSpPr>
            <p:spPr bwMode="auto">
              <a:xfrm>
                <a:off x="1728" y="864"/>
                <a:ext cx="1396" cy="1208"/>
              </a:xfrm>
              <a:prstGeom prst="rect">
                <a:avLst/>
              </a:prstGeom>
              <a:noFill/>
              <a:ln w="0">
                <a:solidFill>
                  <a:srgbClr val="000000"/>
                </a:solidFill>
                <a:miter lim="800000"/>
                <a:headEnd/>
                <a:tailEnd/>
              </a:ln>
            </p:spPr>
            <p:txBody>
              <a:bodyPr/>
              <a:lstStyle/>
              <a:p>
                <a:endParaRPr lang="en-US"/>
              </a:p>
            </p:txBody>
          </p:sp>
        </p:grpSp>
        <p:grpSp>
          <p:nvGrpSpPr>
            <p:cNvPr id="52231" name="Group 86"/>
            <p:cNvGrpSpPr>
              <a:grpSpLocks/>
            </p:cNvGrpSpPr>
            <p:nvPr/>
          </p:nvGrpSpPr>
          <p:grpSpPr bwMode="auto">
            <a:xfrm>
              <a:off x="3408" y="3072"/>
              <a:ext cx="1248" cy="1112"/>
              <a:chOff x="3616" y="2464"/>
              <a:chExt cx="1396" cy="1208"/>
            </a:xfrm>
          </p:grpSpPr>
          <p:sp>
            <p:nvSpPr>
              <p:cNvPr id="52233" name="Rectangle 87"/>
              <p:cNvSpPr>
                <a:spLocks noChangeArrowheads="1"/>
              </p:cNvSpPr>
              <p:nvPr/>
            </p:nvSpPr>
            <p:spPr bwMode="auto">
              <a:xfrm>
                <a:off x="3616" y="2464"/>
                <a:ext cx="1396" cy="1208"/>
              </a:xfrm>
              <a:prstGeom prst="rect">
                <a:avLst/>
              </a:prstGeom>
              <a:solidFill>
                <a:srgbClr val="FFFFFF"/>
              </a:solidFill>
              <a:ln w="0">
                <a:solidFill>
                  <a:srgbClr val="000000"/>
                </a:solidFill>
                <a:miter lim="800000"/>
                <a:headEnd/>
                <a:tailEnd/>
              </a:ln>
            </p:spPr>
            <p:txBody>
              <a:bodyPr/>
              <a:lstStyle/>
              <a:p>
                <a:endParaRPr lang="en-US"/>
              </a:p>
            </p:txBody>
          </p:sp>
          <p:sp>
            <p:nvSpPr>
              <p:cNvPr id="52234" name="Rectangle 88"/>
              <p:cNvSpPr>
                <a:spLocks noChangeArrowheads="1"/>
              </p:cNvSpPr>
              <p:nvPr/>
            </p:nvSpPr>
            <p:spPr bwMode="auto">
              <a:xfrm>
                <a:off x="3749" y="2550"/>
                <a:ext cx="1198" cy="975"/>
              </a:xfrm>
              <a:prstGeom prst="rect">
                <a:avLst/>
              </a:prstGeom>
              <a:solidFill>
                <a:srgbClr val="FFFFFF"/>
              </a:solidFill>
              <a:ln w="9525">
                <a:noFill/>
                <a:miter lim="800000"/>
                <a:headEnd/>
                <a:tailEnd/>
              </a:ln>
            </p:spPr>
            <p:txBody>
              <a:bodyPr/>
              <a:lstStyle/>
              <a:p>
                <a:endParaRPr lang="en-US"/>
              </a:p>
            </p:txBody>
          </p:sp>
          <p:sp>
            <p:nvSpPr>
              <p:cNvPr id="52235" name="Line 89"/>
              <p:cNvSpPr>
                <a:spLocks noChangeShapeType="1"/>
              </p:cNvSpPr>
              <p:nvPr/>
            </p:nvSpPr>
            <p:spPr bwMode="auto">
              <a:xfrm>
                <a:off x="3749" y="3428"/>
                <a:ext cx="1198" cy="1"/>
              </a:xfrm>
              <a:prstGeom prst="line">
                <a:avLst/>
              </a:prstGeom>
              <a:noFill/>
              <a:ln w="0">
                <a:solidFill>
                  <a:srgbClr val="000000"/>
                </a:solidFill>
                <a:round/>
                <a:headEnd/>
                <a:tailEnd/>
              </a:ln>
            </p:spPr>
            <p:txBody>
              <a:bodyPr/>
              <a:lstStyle/>
              <a:p>
                <a:endParaRPr lang="en-US"/>
              </a:p>
            </p:txBody>
          </p:sp>
          <p:sp>
            <p:nvSpPr>
              <p:cNvPr id="52236" name="Line 90"/>
              <p:cNvSpPr>
                <a:spLocks noChangeShapeType="1"/>
              </p:cNvSpPr>
              <p:nvPr/>
            </p:nvSpPr>
            <p:spPr bwMode="auto">
              <a:xfrm>
                <a:off x="3749" y="3330"/>
                <a:ext cx="1198" cy="1"/>
              </a:xfrm>
              <a:prstGeom prst="line">
                <a:avLst/>
              </a:prstGeom>
              <a:noFill/>
              <a:ln w="0">
                <a:solidFill>
                  <a:srgbClr val="000000"/>
                </a:solidFill>
                <a:round/>
                <a:headEnd/>
                <a:tailEnd/>
              </a:ln>
            </p:spPr>
            <p:txBody>
              <a:bodyPr/>
              <a:lstStyle/>
              <a:p>
                <a:endParaRPr lang="en-US"/>
              </a:p>
            </p:txBody>
          </p:sp>
          <p:sp>
            <p:nvSpPr>
              <p:cNvPr id="52237" name="Line 91"/>
              <p:cNvSpPr>
                <a:spLocks noChangeShapeType="1"/>
              </p:cNvSpPr>
              <p:nvPr/>
            </p:nvSpPr>
            <p:spPr bwMode="auto">
              <a:xfrm>
                <a:off x="3749" y="3233"/>
                <a:ext cx="1198" cy="1"/>
              </a:xfrm>
              <a:prstGeom prst="line">
                <a:avLst/>
              </a:prstGeom>
              <a:noFill/>
              <a:ln w="0">
                <a:solidFill>
                  <a:srgbClr val="000000"/>
                </a:solidFill>
                <a:round/>
                <a:headEnd/>
                <a:tailEnd/>
              </a:ln>
            </p:spPr>
            <p:txBody>
              <a:bodyPr/>
              <a:lstStyle/>
              <a:p>
                <a:endParaRPr lang="en-US"/>
              </a:p>
            </p:txBody>
          </p:sp>
          <p:sp>
            <p:nvSpPr>
              <p:cNvPr id="52238" name="Line 92"/>
              <p:cNvSpPr>
                <a:spLocks noChangeShapeType="1"/>
              </p:cNvSpPr>
              <p:nvPr/>
            </p:nvSpPr>
            <p:spPr bwMode="auto">
              <a:xfrm>
                <a:off x="3749" y="3135"/>
                <a:ext cx="1198" cy="1"/>
              </a:xfrm>
              <a:prstGeom prst="line">
                <a:avLst/>
              </a:prstGeom>
              <a:noFill/>
              <a:ln w="0">
                <a:solidFill>
                  <a:srgbClr val="000000"/>
                </a:solidFill>
                <a:round/>
                <a:headEnd/>
                <a:tailEnd/>
              </a:ln>
            </p:spPr>
            <p:txBody>
              <a:bodyPr/>
              <a:lstStyle/>
              <a:p>
                <a:endParaRPr lang="en-US"/>
              </a:p>
            </p:txBody>
          </p:sp>
          <p:sp>
            <p:nvSpPr>
              <p:cNvPr id="52239" name="Line 93"/>
              <p:cNvSpPr>
                <a:spLocks noChangeShapeType="1"/>
              </p:cNvSpPr>
              <p:nvPr/>
            </p:nvSpPr>
            <p:spPr bwMode="auto">
              <a:xfrm>
                <a:off x="3749" y="3037"/>
                <a:ext cx="1198" cy="1"/>
              </a:xfrm>
              <a:prstGeom prst="line">
                <a:avLst/>
              </a:prstGeom>
              <a:noFill/>
              <a:ln w="0">
                <a:solidFill>
                  <a:srgbClr val="000000"/>
                </a:solidFill>
                <a:round/>
                <a:headEnd/>
                <a:tailEnd/>
              </a:ln>
            </p:spPr>
            <p:txBody>
              <a:bodyPr/>
              <a:lstStyle/>
              <a:p>
                <a:endParaRPr lang="en-US"/>
              </a:p>
            </p:txBody>
          </p:sp>
          <p:sp>
            <p:nvSpPr>
              <p:cNvPr id="52240" name="Line 94"/>
              <p:cNvSpPr>
                <a:spLocks noChangeShapeType="1"/>
              </p:cNvSpPr>
              <p:nvPr/>
            </p:nvSpPr>
            <p:spPr bwMode="auto">
              <a:xfrm>
                <a:off x="3749" y="2940"/>
                <a:ext cx="1198" cy="1"/>
              </a:xfrm>
              <a:prstGeom prst="line">
                <a:avLst/>
              </a:prstGeom>
              <a:noFill/>
              <a:ln w="0">
                <a:solidFill>
                  <a:srgbClr val="000000"/>
                </a:solidFill>
                <a:round/>
                <a:headEnd/>
                <a:tailEnd/>
              </a:ln>
            </p:spPr>
            <p:txBody>
              <a:bodyPr/>
              <a:lstStyle/>
              <a:p>
                <a:endParaRPr lang="en-US"/>
              </a:p>
            </p:txBody>
          </p:sp>
          <p:sp>
            <p:nvSpPr>
              <p:cNvPr id="52241" name="Line 95"/>
              <p:cNvSpPr>
                <a:spLocks noChangeShapeType="1"/>
              </p:cNvSpPr>
              <p:nvPr/>
            </p:nvSpPr>
            <p:spPr bwMode="auto">
              <a:xfrm>
                <a:off x="3749" y="2842"/>
                <a:ext cx="1198" cy="1"/>
              </a:xfrm>
              <a:prstGeom prst="line">
                <a:avLst/>
              </a:prstGeom>
              <a:noFill/>
              <a:ln w="0">
                <a:solidFill>
                  <a:srgbClr val="000000"/>
                </a:solidFill>
                <a:round/>
                <a:headEnd/>
                <a:tailEnd/>
              </a:ln>
            </p:spPr>
            <p:txBody>
              <a:bodyPr/>
              <a:lstStyle/>
              <a:p>
                <a:endParaRPr lang="en-US"/>
              </a:p>
            </p:txBody>
          </p:sp>
          <p:sp>
            <p:nvSpPr>
              <p:cNvPr id="52242" name="Line 96"/>
              <p:cNvSpPr>
                <a:spLocks noChangeShapeType="1"/>
              </p:cNvSpPr>
              <p:nvPr/>
            </p:nvSpPr>
            <p:spPr bwMode="auto">
              <a:xfrm>
                <a:off x="3749" y="2745"/>
                <a:ext cx="1198" cy="1"/>
              </a:xfrm>
              <a:prstGeom prst="line">
                <a:avLst/>
              </a:prstGeom>
              <a:noFill/>
              <a:ln w="0">
                <a:solidFill>
                  <a:srgbClr val="000000"/>
                </a:solidFill>
                <a:round/>
                <a:headEnd/>
                <a:tailEnd/>
              </a:ln>
            </p:spPr>
            <p:txBody>
              <a:bodyPr/>
              <a:lstStyle/>
              <a:p>
                <a:endParaRPr lang="en-US"/>
              </a:p>
            </p:txBody>
          </p:sp>
          <p:sp>
            <p:nvSpPr>
              <p:cNvPr id="52243" name="Line 97"/>
              <p:cNvSpPr>
                <a:spLocks noChangeShapeType="1"/>
              </p:cNvSpPr>
              <p:nvPr/>
            </p:nvSpPr>
            <p:spPr bwMode="auto">
              <a:xfrm>
                <a:off x="3749" y="2647"/>
                <a:ext cx="1198" cy="1"/>
              </a:xfrm>
              <a:prstGeom prst="line">
                <a:avLst/>
              </a:prstGeom>
              <a:noFill/>
              <a:ln w="0">
                <a:solidFill>
                  <a:srgbClr val="000000"/>
                </a:solidFill>
                <a:round/>
                <a:headEnd/>
                <a:tailEnd/>
              </a:ln>
            </p:spPr>
            <p:txBody>
              <a:bodyPr/>
              <a:lstStyle/>
              <a:p>
                <a:endParaRPr lang="en-US"/>
              </a:p>
            </p:txBody>
          </p:sp>
          <p:sp>
            <p:nvSpPr>
              <p:cNvPr id="52244" name="Line 98"/>
              <p:cNvSpPr>
                <a:spLocks noChangeShapeType="1"/>
              </p:cNvSpPr>
              <p:nvPr/>
            </p:nvSpPr>
            <p:spPr bwMode="auto">
              <a:xfrm>
                <a:off x="3749" y="2550"/>
                <a:ext cx="1198" cy="1"/>
              </a:xfrm>
              <a:prstGeom prst="line">
                <a:avLst/>
              </a:prstGeom>
              <a:noFill/>
              <a:ln w="0">
                <a:solidFill>
                  <a:srgbClr val="000000"/>
                </a:solidFill>
                <a:round/>
                <a:headEnd/>
                <a:tailEnd/>
              </a:ln>
            </p:spPr>
            <p:txBody>
              <a:bodyPr/>
              <a:lstStyle/>
              <a:p>
                <a:endParaRPr lang="en-US"/>
              </a:p>
            </p:txBody>
          </p:sp>
          <p:sp>
            <p:nvSpPr>
              <p:cNvPr id="52245" name="Line 99"/>
              <p:cNvSpPr>
                <a:spLocks noChangeShapeType="1"/>
              </p:cNvSpPr>
              <p:nvPr/>
            </p:nvSpPr>
            <p:spPr bwMode="auto">
              <a:xfrm>
                <a:off x="3869" y="2550"/>
                <a:ext cx="1" cy="975"/>
              </a:xfrm>
              <a:prstGeom prst="line">
                <a:avLst/>
              </a:prstGeom>
              <a:noFill/>
              <a:ln w="0">
                <a:solidFill>
                  <a:srgbClr val="000000"/>
                </a:solidFill>
                <a:round/>
                <a:headEnd/>
                <a:tailEnd/>
              </a:ln>
            </p:spPr>
            <p:txBody>
              <a:bodyPr/>
              <a:lstStyle/>
              <a:p>
                <a:endParaRPr lang="en-US"/>
              </a:p>
            </p:txBody>
          </p:sp>
          <p:sp>
            <p:nvSpPr>
              <p:cNvPr id="52246" name="Line 100"/>
              <p:cNvSpPr>
                <a:spLocks noChangeShapeType="1"/>
              </p:cNvSpPr>
              <p:nvPr/>
            </p:nvSpPr>
            <p:spPr bwMode="auto">
              <a:xfrm>
                <a:off x="3990" y="2550"/>
                <a:ext cx="1" cy="975"/>
              </a:xfrm>
              <a:prstGeom prst="line">
                <a:avLst/>
              </a:prstGeom>
              <a:noFill/>
              <a:ln w="0">
                <a:solidFill>
                  <a:srgbClr val="000000"/>
                </a:solidFill>
                <a:round/>
                <a:headEnd/>
                <a:tailEnd/>
              </a:ln>
            </p:spPr>
            <p:txBody>
              <a:bodyPr/>
              <a:lstStyle/>
              <a:p>
                <a:endParaRPr lang="en-US"/>
              </a:p>
            </p:txBody>
          </p:sp>
          <p:sp>
            <p:nvSpPr>
              <p:cNvPr id="52247" name="Line 101"/>
              <p:cNvSpPr>
                <a:spLocks noChangeShapeType="1"/>
              </p:cNvSpPr>
              <p:nvPr/>
            </p:nvSpPr>
            <p:spPr bwMode="auto">
              <a:xfrm>
                <a:off x="4107" y="2550"/>
                <a:ext cx="1" cy="975"/>
              </a:xfrm>
              <a:prstGeom prst="line">
                <a:avLst/>
              </a:prstGeom>
              <a:noFill/>
              <a:ln w="0">
                <a:solidFill>
                  <a:srgbClr val="000000"/>
                </a:solidFill>
                <a:round/>
                <a:headEnd/>
                <a:tailEnd/>
              </a:ln>
            </p:spPr>
            <p:txBody>
              <a:bodyPr/>
              <a:lstStyle/>
              <a:p>
                <a:endParaRPr lang="en-US"/>
              </a:p>
            </p:txBody>
          </p:sp>
          <p:sp>
            <p:nvSpPr>
              <p:cNvPr id="52248" name="Line 102"/>
              <p:cNvSpPr>
                <a:spLocks noChangeShapeType="1"/>
              </p:cNvSpPr>
              <p:nvPr/>
            </p:nvSpPr>
            <p:spPr bwMode="auto">
              <a:xfrm>
                <a:off x="4227" y="2550"/>
                <a:ext cx="1" cy="975"/>
              </a:xfrm>
              <a:prstGeom prst="line">
                <a:avLst/>
              </a:prstGeom>
              <a:noFill/>
              <a:ln w="0">
                <a:solidFill>
                  <a:srgbClr val="000000"/>
                </a:solidFill>
                <a:round/>
                <a:headEnd/>
                <a:tailEnd/>
              </a:ln>
            </p:spPr>
            <p:txBody>
              <a:bodyPr/>
              <a:lstStyle/>
              <a:p>
                <a:endParaRPr lang="en-US"/>
              </a:p>
            </p:txBody>
          </p:sp>
          <p:sp>
            <p:nvSpPr>
              <p:cNvPr id="52249" name="Line 103"/>
              <p:cNvSpPr>
                <a:spLocks noChangeShapeType="1"/>
              </p:cNvSpPr>
              <p:nvPr/>
            </p:nvSpPr>
            <p:spPr bwMode="auto">
              <a:xfrm>
                <a:off x="4348" y="2550"/>
                <a:ext cx="1" cy="975"/>
              </a:xfrm>
              <a:prstGeom prst="line">
                <a:avLst/>
              </a:prstGeom>
              <a:noFill/>
              <a:ln w="0">
                <a:solidFill>
                  <a:srgbClr val="000000"/>
                </a:solidFill>
                <a:round/>
                <a:headEnd/>
                <a:tailEnd/>
              </a:ln>
            </p:spPr>
            <p:txBody>
              <a:bodyPr/>
              <a:lstStyle/>
              <a:p>
                <a:endParaRPr lang="en-US"/>
              </a:p>
            </p:txBody>
          </p:sp>
          <p:sp>
            <p:nvSpPr>
              <p:cNvPr id="52250" name="Line 104"/>
              <p:cNvSpPr>
                <a:spLocks noChangeShapeType="1"/>
              </p:cNvSpPr>
              <p:nvPr/>
            </p:nvSpPr>
            <p:spPr bwMode="auto">
              <a:xfrm>
                <a:off x="4469" y="2550"/>
                <a:ext cx="1" cy="975"/>
              </a:xfrm>
              <a:prstGeom prst="line">
                <a:avLst/>
              </a:prstGeom>
              <a:noFill/>
              <a:ln w="0">
                <a:solidFill>
                  <a:srgbClr val="000000"/>
                </a:solidFill>
                <a:round/>
                <a:headEnd/>
                <a:tailEnd/>
              </a:ln>
            </p:spPr>
            <p:txBody>
              <a:bodyPr/>
              <a:lstStyle/>
              <a:p>
                <a:endParaRPr lang="en-US"/>
              </a:p>
            </p:txBody>
          </p:sp>
          <p:sp>
            <p:nvSpPr>
              <p:cNvPr id="52251" name="Line 105"/>
              <p:cNvSpPr>
                <a:spLocks noChangeShapeType="1"/>
              </p:cNvSpPr>
              <p:nvPr/>
            </p:nvSpPr>
            <p:spPr bwMode="auto">
              <a:xfrm>
                <a:off x="4589" y="2550"/>
                <a:ext cx="1" cy="975"/>
              </a:xfrm>
              <a:prstGeom prst="line">
                <a:avLst/>
              </a:prstGeom>
              <a:noFill/>
              <a:ln w="0">
                <a:solidFill>
                  <a:srgbClr val="000000"/>
                </a:solidFill>
                <a:round/>
                <a:headEnd/>
                <a:tailEnd/>
              </a:ln>
            </p:spPr>
            <p:txBody>
              <a:bodyPr/>
              <a:lstStyle/>
              <a:p>
                <a:endParaRPr lang="en-US"/>
              </a:p>
            </p:txBody>
          </p:sp>
          <p:sp>
            <p:nvSpPr>
              <p:cNvPr id="52252" name="Line 106"/>
              <p:cNvSpPr>
                <a:spLocks noChangeShapeType="1"/>
              </p:cNvSpPr>
              <p:nvPr/>
            </p:nvSpPr>
            <p:spPr bwMode="auto">
              <a:xfrm>
                <a:off x="4706" y="2550"/>
                <a:ext cx="1" cy="975"/>
              </a:xfrm>
              <a:prstGeom prst="line">
                <a:avLst/>
              </a:prstGeom>
              <a:noFill/>
              <a:ln w="0">
                <a:solidFill>
                  <a:srgbClr val="000000"/>
                </a:solidFill>
                <a:round/>
                <a:headEnd/>
                <a:tailEnd/>
              </a:ln>
            </p:spPr>
            <p:txBody>
              <a:bodyPr/>
              <a:lstStyle/>
              <a:p>
                <a:endParaRPr lang="en-US"/>
              </a:p>
            </p:txBody>
          </p:sp>
          <p:sp>
            <p:nvSpPr>
              <p:cNvPr id="52253" name="Line 107"/>
              <p:cNvSpPr>
                <a:spLocks noChangeShapeType="1"/>
              </p:cNvSpPr>
              <p:nvPr/>
            </p:nvSpPr>
            <p:spPr bwMode="auto">
              <a:xfrm>
                <a:off x="4827" y="2550"/>
                <a:ext cx="1" cy="975"/>
              </a:xfrm>
              <a:prstGeom prst="line">
                <a:avLst/>
              </a:prstGeom>
              <a:noFill/>
              <a:ln w="0">
                <a:solidFill>
                  <a:srgbClr val="000000"/>
                </a:solidFill>
                <a:round/>
                <a:headEnd/>
                <a:tailEnd/>
              </a:ln>
            </p:spPr>
            <p:txBody>
              <a:bodyPr/>
              <a:lstStyle/>
              <a:p>
                <a:endParaRPr lang="en-US"/>
              </a:p>
            </p:txBody>
          </p:sp>
          <p:sp>
            <p:nvSpPr>
              <p:cNvPr id="52254" name="Line 108"/>
              <p:cNvSpPr>
                <a:spLocks noChangeShapeType="1"/>
              </p:cNvSpPr>
              <p:nvPr/>
            </p:nvSpPr>
            <p:spPr bwMode="auto">
              <a:xfrm>
                <a:off x="4947" y="2550"/>
                <a:ext cx="1" cy="975"/>
              </a:xfrm>
              <a:prstGeom prst="line">
                <a:avLst/>
              </a:prstGeom>
              <a:noFill/>
              <a:ln w="0">
                <a:solidFill>
                  <a:srgbClr val="000000"/>
                </a:solidFill>
                <a:round/>
                <a:headEnd/>
                <a:tailEnd/>
              </a:ln>
            </p:spPr>
            <p:txBody>
              <a:bodyPr/>
              <a:lstStyle/>
              <a:p>
                <a:endParaRPr lang="en-US"/>
              </a:p>
            </p:txBody>
          </p:sp>
          <p:sp>
            <p:nvSpPr>
              <p:cNvPr id="52255" name="Rectangle 109"/>
              <p:cNvSpPr>
                <a:spLocks noChangeArrowheads="1"/>
              </p:cNvSpPr>
              <p:nvPr/>
            </p:nvSpPr>
            <p:spPr bwMode="auto">
              <a:xfrm>
                <a:off x="3749" y="2550"/>
                <a:ext cx="1198" cy="975"/>
              </a:xfrm>
              <a:prstGeom prst="rect">
                <a:avLst/>
              </a:prstGeom>
              <a:noFill/>
              <a:ln w="6350">
                <a:solidFill>
                  <a:srgbClr val="000000"/>
                </a:solidFill>
                <a:miter lim="800000"/>
                <a:headEnd/>
                <a:tailEnd/>
              </a:ln>
            </p:spPr>
            <p:txBody>
              <a:bodyPr/>
              <a:lstStyle/>
              <a:p>
                <a:endParaRPr lang="en-US"/>
              </a:p>
            </p:txBody>
          </p:sp>
          <p:sp>
            <p:nvSpPr>
              <p:cNvPr id="52256" name="Line 110"/>
              <p:cNvSpPr>
                <a:spLocks noChangeShapeType="1"/>
              </p:cNvSpPr>
              <p:nvPr/>
            </p:nvSpPr>
            <p:spPr bwMode="auto">
              <a:xfrm>
                <a:off x="3749" y="2550"/>
                <a:ext cx="1" cy="975"/>
              </a:xfrm>
              <a:prstGeom prst="line">
                <a:avLst/>
              </a:prstGeom>
              <a:noFill/>
              <a:ln w="0">
                <a:solidFill>
                  <a:srgbClr val="000000"/>
                </a:solidFill>
                <a:round/>
                <a:headEnd/>
                <a:tailEnd/>
              </a:ln>
            </p:spPr>
            <p:txBody>
              <a:bodyPr/>
              <a:lstStyle/>
              <a:p>
                <a:endParaRPr lang="en-US"/>
              </a:p>
            </p:txBody>
          </p:sp>
          <p:sp>
            <p:nvSpPr>
              <p:cNvPr id="52257" name="Line 111"/>
              <p:cNvSpPr>
                <a:spLocks noChangeShapeType="1"/>
              </p:cNvSpPr>
              <p:nvPr/>
            </p:nvSpPr>
            <p:spPr bwMode="auto">
              <a:xfrm>
                <a:off x="3737" y="3525"/>
                <a:ext cx="12" cy="1"/>
              </a:xfrm>
              <a:prstGeom prst="line">
                <a:avLst/>
              </a:prstGeom>
              <a:noFill/>
              <a:ln w="0">
                <a:solidFill>
                  <a:srgbClr val="000000"/>
                </a:solidFill>
                <a:round/>
                <a:headEnd/>
                <a:tailEnd/>
              </a:ln>
            </p:spPr>
            <p:txBody>
              <a:bodyPr/>
              <a:lstStyle/>
              <a:p>
                <a:endParaRPr lang="en-US"/>
              </a:p>
            </p:txBody>
          </p:sp>
          <p:sp>
            <p:nvSpPr>
              <p:cNvPr id="52258" name="Line 112"/>
              <p:cNvSpPr>
                <a:spLocks noChangeShapeType="1"/>
              </p:cNvSpPr>
              <p:nvPr/>
            </p:nvSpPr>
            <p:spPr bwMode="auto">
              <a:xfrm>
                <a:off x="3737" y="3428"/>
                <a:ext cx="12" cy="1"/>
              </a:xfrm>
              <a:prstGeom prst="line">
                <a:avLst/>
              </a:prstGeom>
              <a:noFill/>
              <a:ln w="0">
                <a:solidFill>
                  <a:srgbClr val="000000"/>
                </a:solidFill>
                <a:round/>
                <a:headEnd/>
                <a:tailEnd/>
              </a:ln>
            </p:spPr>
            <p:txBody>
              <a:bodyPr/>
              <a:lstStyle/>
              <a:p>
                <a:endParaRPr lang="en-US"/>
              </a:p>
            </p:txBody>
          </p:sp>
          <p:sp>
            <p:nvSpPr>
              <p:cNvPr id="52259" name="Line 113"/>
              <p:cNvSpPr>
                <a:spLocks noChangeShapeType="1"/>
              </p:cNvSpPr>
              <p:nvPr/>
            </p:nvSpPr>
            <p:spPr bwMode="auto">
              <a:xfrm>
                <a:off x="3737" y="3330"/>
                <a:ext cx="12" cy="1"/>
              </a:xfrm>
              <a:prstGeom prst="line">
                <a:avLst/>
              </a:prstGeom>
              <a:noFill/>
              <a:ln w="0">
                <a:solidFill>
                  <a:srgbClr val="000000"/>
                </a:solidFill>
                <a:round/>
                <a:headEnd/>
                <a:tailEnd/>
              </a:ln>
            </p:spPr>
            <p:txBody>
              <a:bodyPr/>
              <a:lstStyle/>
              <a:p>
                <a:endParaRPr lang="en-US"/>
              </a:p>
            </p:txBody>
          </p:sp>
          <p:sp>
            <p:nvSpPr>
              <p:cNvPr id="52260" name="Line 114"/>
              <p:cNvSpPr>
                <a:spLocks noChangeShapeType="1"/>
              </p:cNvSpPr>
              <p:nvPr/>
            </p:nvSpPr>
            <p:spPr bwMode="auto">
              <a:xfrm>
                <a:off x="3737" y="3233"/>
                <a:ext cx="12" cy="1"/>
              </a:xfrm>
              <a:prstGeom prst="line">
                <a:avLst/>
              </a:prstGeom>
              <a:noFill/>
              <a:ln w="0">
                <a:solidFill>
                  <a:srgbClr val="000000"/>
                </a:solidFill>
                <a:round/>
                <a:headEnd/>
                <a:tailEnd/>
              </a:ln>
            </p:spPr>
            <p:txBody>
              <a:bodyPr/>
              <a:lstStyle/>
              <a:p>
                <a:endParaRPr lang="en-US"/>
              </a:p>
            </p:txBody>
          </p:sp>
          <p:sp>
            <p:nvSpPr>
              <p:cNvPr id="52261" name="Line 115"/>
              <p:cNvSpPr>
                <a:spLocks noChangeShapeType="1"/>
              </p:cNvSpPr>
              <p:nvPr/>
            </p:nvSpPr>
            <p:spPr bwMode="auto">
              <a:xfrm>
                <a:off x="3737" y="3135"/>
                <a:ext cx="12" cy="1"/>
              </a:xfrm>
              <a:prstGeom prst="line">
                <a:avLst/>
              </a:prstGeom>
              <a:noFill/>
              <a:ln w="0">
                <a:solidFill>
                  <a:srgbClr val="000000"/>
                </a:solidFill>
                <a:round/>
                <a:headEnd/>
                <a:tailEnd/>
              </a:ln>
            </p:spPr>
            <p:txBody>
              <a:bodyPr/>
              <a:lstStyle/>
              <a:p>
                <a:endParaRPr lang="en-US"/>
              </a:p>
            </p:txBody>
          </p:sp>
          <p:sp>
            <p:nvSpPr>
              <p:cNvPr id="52262" name="Line 116"/>
              <p:cNvSpPr>
                <a:spLocks noChangeShapeType="1"/>
              </p:cNvSpPr>
              <p:nvPr/>
            </p:nvSpPr>
            <p:spPr bwMode="auto">
              <a:xfrm>
                <a:off x="3737" y="3037"/>
                <a:ext cx="12" cy="1"/>
              </a:xfrm>
              <a:prstGeom prst="line">
                <a:avLst/>
              </a:prstGeom>
              <a:noFill/>
              <a:ln w="0">
                <a:solidFill>
                  <a:srgbClr val="000000"/>
                </a:solidFill>
                <a:round/>
                <a:headEnd/>
                <a:tailEnd/>
              </a:ln>
            </p:spPr>
            <p:txBody>
              <a:bodyPr/>
              <a:lstStyle/>
              <a:p>
                <a:endParaRPr lang="en-US"/>
              </a:p>
            </p:txBody>
          </p:sp>
          <p:sp>
            <p:nvSpPr>
              <p:cNvPr id="52263" name="Line 117"/>
              <p:cNvSpPr>
                <a:spLocks noChangeShapeType="1"/>
              </p:cNvSpPr>
              <p:nvPr/>
            </p:nvSpPr>
            <p:spPr bwMode="auto">
              <a:xfrm>
                <a:off x="3737" y="2940"/>
                <a:ext cx="12" cy="1"/>
              </a:xfrm>
              <a:prstGeom prst="line">
                <a:avLst/>
              </a:prstGeom>
              <a:noFill/>
              <a:ln w="0">
                <a:solidFill>
                  <a:srgbClr val="000000"/>
                </a:solidFill>
                <a:round/>
                <a:headEnd/>
                <a:tailEnd/>
              </a:ln>
            </p:spPr>
            <p:txBody>
              <a:bodyPr/>
              <a:lstStyle/>
              <a:p>
                <a:endParaRPr lang="en-US"/>
              </a:p>
            </p:txBody>
          </p:sp>
          <p:sp>
            <p:nvSpPr>
              <p:cNvPr id="52264" name="Line 118"/>
              <p:cNvSpPr>
                <a:spLocks noChangeShapeType="1"/>
              </p:cNvSpPr>
              <p:nvPr/>
            </p:nvSpPr>
            <p:spPr bwMode="auto">
              <a:xfrm>
                <a:off x="3737" y="2842"/>
                <a:ext cx="12" cy="1"/>
              </a:xfrm>
              <a:prstGeom prst="line">
                <a:avLst/>
              </a:prstGeom>
              <a:noFill/>
              <a:ln w="0">
                <a:solidFill>
                  <a:srgbClr val="000000"/>
                </a:solidFill>
                <a:round/>
                <a:headEnd/>
                <a:tailEnd/>
              </a:ln>
            </p:spPr>
            <p:txBody>
              <a:bodyPr/>
              <a:lstStyle/>
              <a:p>
                <a:endParaRPr lang="en-US"/>
              </a:p>
            </p:txBody>
          </p:sp>
          <p:sp>
            <p:nvSpPr>
              <p:cNvPr id="52265" name="Line 119"/>
              <p:cNvSpPr>
                <a:spLocks noChangeShapeType="1"/>
              </p:cNvSpPr>
              <p:nvPr/>
            </p:nvSpPr>
            <p:spPr bwMode="auto">
              <a:xfrm>
                <a:off x="3737" y="2745"/>
                <a:ext cx="12" cy="1"/>
              </a:xfrm>
              <a:prstGeom prst="line">
                <a:avLst/>
              </a:prstGeom>
              <a:noFill/>
              <a:ln w="0">
                <a:solidFill>
                  <a:srgbClr val="000000"/>
                </a:solidFill>
                <a:round/>
                <a:headEnd/>
                <a:tailEnd/>
              </a:ln>
            </p:spPr>
            <p:txBody>
              <a:bodyPr/>
              <a:lstStyle/>
              <a:p>
                <a:endParaRPr lang="en-US"/>
              </a:p>
            </p:txBody>
          </p:sp>
          <p:sp>
            <p:nvSpPr>
              <p:cNvPr id="52266" name="Line 120"/>
              <p:cNvSpPr>
                <a:spLocks noChangeShapeType="1"/>
              </p:cNvSpPr>
              <p:nvPr/>
            </p:nvSpPr>
            <p:spPr bwMode="auto">
              <a:xfrm>
                <a:off x="3737" y="2647"/>
                <a:ext cx="12" cy="1"/>
              </a:xfrm>
              <a:prstGeom prst="line">
                <a:avLst/>
              </a:prstGeom>
              <a:noFill/>
              <a:ln w="0">
                <a:solidFill>
                  <a:srgbClr val="000000"/>
                </a:solidFill>
                <a:round/>
                <a:headEnd/>
                <a:tailEnd/>
              </a:ln>
            </p:spPr>
            <p:txBody>
              <a:bodyPr/>
              <a:lstStyle/>
              <a:p>
                <a:endParaRPr lang="en-US"/>
              </a:p>
            </p:txBody>
          </p:sp>
          <p:sp>
            <p:nvSpPr>
              <p:cNvPr id="52267" name="Line 121"/>
              <p:cNvSpPr>
                <a:spLocks noChangeShapeType="1"/>
              </p:cNvSpPr>
              <p:nvPr/>
            </p:nvSpPr>
            <p:spPr bwMode="auto">
              <a:xfrm>
                <a:off x="3737" y="2550"/>
                <a:ext cx="12" cy="1"/>
              </a:xfrm>
              <a:prstGeom prst="line">
                <a:avLst/>
              </a:prstGeom>
              <a:noFill/>
              <a:ln w="0">
                <a:solidFill>
                  <a:srgbClr val="000000"/>
                </a:solidFill>
                <a:round/>
                <a:headEnd/>
                <a:tailEnd/>
              </a:ln>
            </p:spPr>
            <p:txBody>
              <a:bodyPr/>
              <a:lstStyle/>
              <a:p>
                <a:endParaRPr lang="en-US"/>
              </a:p>
            </p:txBody>
          </p:sp>
          <p:sp>
            <p:nvSpPr>
              <p:cNvPr id="52268" name="Line 122"/>
              <p:cNvSpPr>
                <a:spLocks noChangeShapeType="1"/>
              </p:cNvSpPr>
              <p:nvPr/>
            </p:nvSpPr>
            <p:spPr bwMode="auto">
              <a:xfrm>
                <a:off x="3749" y="3525"/>
                <a:ext cx="1198" cy="1"/>
              </a:xfrm>
              <a:prstGeom prst="line">
                <a:avLst/>
              </a:prstGeom>
              <a:noFill/>
              <a:ln w="0">
                <a:solidFill>
                  <a:srgbClr val="000000"/>
                </a:solidFill>
                <a:round/>
                <a:headEnd/>
                <a:tailEnd/>
              </a:ln>
            </p:spPr>
            <p:txBody>
              <a:bodyPr/>
              <a:lstStyle/>
              <a:p>
                <a:endParaRPr lang="en-US"/>
              </a:p>
            </p:txBody>
          </p:sp>
          <p:sp>
            <p:nvSpPr>
              <p:cNvPr id="52269" name="Line 123"/>
              <p:cNvSpPr>
                <a:spLocks noChangeShapeType="1"/>
              </p:cNvSpPr>
              <p:nvPr/>
            </p:nvSpPr>
            <p:spPr bwMode="auto">
              <a:xfrm flipV="1">
                <a:off x="3749" y="3525"/>
                <a:ext cx="1" cy="12"/>
              </a:xfrm>
              <a:prstGeom prst="line">
                <a:avLst/>
              </a:prstGeom>
              <a:noFill/>
              <a:ln w="0">
                <a:solidFill>
                  <a:srgbClr val="000000"/>
                </a:solidFill>
                <a:round/>
                <a:headEnd/>
                <a:tailEnd/>
              </a:ln>
            </p:spPr>
            <p:txBody>
              <a:bodyPr/>
              <a:lstStyle/>
              <a:p>
                <a:endParaRPr lang="en-US"/>
              </a:p>
            </p:txBody>
          </p:sp>
          <p:sp>
            <p:nvSpPr>
              <p:cNvPr id="52270" name="Line 124"/>
              <p:cNvSpPr>
                <a:spLocks noChangeShapeType="1"/>
              </p:cNvSpPr>
              <p:nvPr/>
            </p:nvSpPr>
            <p:spPr bwMode="auto">
              <a:xfrm flipV="1">
                <a:off x="3869" y="3525"/>
                <a:ext cx="1" cy="12"/>
              </a:xfrm>
              <a:prstGeom prst="line">
                <a:avLst/>
              </a:prstGeom>
              <a:noFill/>
              <a:ln w="0">
                <a:solidFill>
                  <a:srgbClr val="000000"/>
                </a:solidFill>
                <a:round/>
                <a:headEnd/>
                <a:tailEnd/>
              </a:ln>
            </p:spPr>
            <p:txBody>
              <a:bodyPr/>
              <a:lstStyle/>
              <a:p>
                <a:endParaRPr lang="en-US"/>
              </a:p>
            </p:txBody>
          </p:sp>
          <p:sp>
            <p:nvSpPr>
              <p:cNvPr id="52271" name="Line 125"/>
              <p:cNvSpPr>
                <a:spLocks noChangeShapeType="1"/>
              </p:cNvSpPr>
              <p:nvPr/>
            </p:nvSpPr>
            <p:spPr bwMode="auto">
              <a:xfrm flipV="1">
                <a:off x="3990" y="3525"/>
                <a:ext cx="1" cy="12"/>
              </a:xfrm>
              <a:prstGeom prst="line">
                <a:avLst/>
              </a:prstGeom>
              <a:noFill/>
              <a:ln w="0">
                <a:solidFill>
                  <a:srgbClr val="000000"/>
                </a:solidFill>
                <a:round/>
                <a:headEnd/>
                <a:tailEnd/>
              </a:ln>
            </p:spPr>
            <p:txBody>
              <a:bodyPr/>
              <a:lstStyle/>
              <a:p>
                <a:endParaRPr lang="en-US"/>
              </a:p>
            </p:txBody>
          </p:sp>
          <p:sp>
            <p:nvSpPr>
              <p:cNvPr id="52272" name="Line 126"/>
              <p:cNvSpPr>
                <a:spLocks noChangeShapeType="1"/>
              </p:cNvSpPr>
              <p:nvPr/>
            </p:nvSpPr>
            <p:spPr bwMode="auto">
              <a:xfrm flipV="1">
                <a:off x="4107" y="3525"/>
                <a:ext cx="1" cy="12"/>
              </a:xfrm>
              <a:prstGeom prst="line">
                <a:avLst/>
              </a:prstGeom>
              <a:noFill/>
              <a:ln w="0">
                <a:solidFill>
                  <a:srgbClr val="000000"/>
                </a:solidFill>
                <a:round/>
                <a:headEnd/>
                <a:tailEnd/>
              </a:ln>
            </p:spPr>
            <p:txBody>
              <a:bodyPr/>
              <a:lstStyle/>
              <a:p>
                <a:endParaRPr lang="en-US"/>
              </a:p>
            </p:txBody>
          </p:sp>
          <p:sp>
            <p:nvSpPr>
              <p:cNvPr id="52273" name="Line 127"/>
              <p:cNvSpPr>
                <a:spLocks noChangeShapeType="1"/>
              </p:cNvSpPr>
              <p:nvPr/>
            </p:nvSpPr>
            <p:spPr bwMode="auto">
              <a:xfrm flipV="1">
                <a:off x="4227" y="3525"/>
                <a:ext cx="1" cy="12"/>
              </a:xfrm>
              <a:prstGeom prst="line">
                <a:avLst/>
              </a:prstGeom>
              <a:noFill/>
              <a:ln w="0">
                <a:solidFill>
                  <a:srgbClr val="000000"/>
                </a:solidFill>
                <a:round/>
                <a:headEnd/>
                <a:tailEnd/>
              </a:ln>
            </p:spPr>
            <p:txBody>
              <a:bodyPr/>
              <a:lstStyle/>
              <a:p>
                <a:endParaRPr lang="en-US"/>
              </a:p>
            </p:txBody>
          </p:sp>
          <p:sp>
            <p:nvSpPr>
              <p:cNvPr id="52274" name="Line 128"/>
              <p:cNvSpPr>
                <a:spLocks noChangeShapeType="1"/>
              </p:cNvSpPr>
              <p:nvPr/>
            </p:nvSpPr>
            <p:spPr bwMode="auto">
              <a:xfrm flipV="1">
                <a:off x="4348" y="3525"/>
                <a:ext cx="1" cy="12"/>
              </a:xfrm>
              <a:prstGeom prst="line">
                <a:avLst/>
              </a:prstGeom>
              <a:noFill/>
              <a:ln w="0">
                <a:solidFill>
                  <a:srgbClr val="000000"/>
                </a:solidFill>
                <a:round/>
                <a:headEnd/>
                <a:tailEnd/>
              </a:ln>
            </p:spPr>
            <p:txBody>
              <a:bodyPr/>
              <a:lstStyle/>
              <a:p>
                <a:endParaRPr lang="en-US"/>
              </a:p>
            </p:txBody>
          </p:sp>
          <p:sp>
            <p:nvSpPr>
              <p:cNvPr id="52275" name="Line 129"/>
              <p:cNvSpPr>
                <a:spLocks noChangeShapeType="1"/>
              </p:cNvSpPr>
              <p:nvPr/>
            </p:nvSpPr>
            <p:spPr bwMode="auto">
              <a:xfrm flipV="1">
                <a:off x="4469" y="3525"/>
                <a:ext cx="1" cy="12"/>
              </a:xfrm>
              <a:prstGeom prst="line">
                <a:avLst/>
              </a:prstGeom>
              <a:noFill/>
              <a:ln w="0">
                <a:solidFill>
                  <a:srgbClr val="000000"/>
                </a:solidFill>
                <a:round/>
                <a:headEnd/>
                <a:tailEnd/>
              </a:ln>
            </p:spPr>
            <p:txBody>
              <a:bodyPr/>
              <a:lstStyle/>
              <a:p>
                <a:endParaRPr lang="en-US"/>
              </a:p>
            </p:txBody>
          </p:sp>
          <p:sp>
            <p:nvSpPr>
              <p:cNvPr id="52276" name="Line 130"/>
              <p:cNvSpPr>
                <a:spLocks noChangeShapeType="1"/>
              </p:cNvSpPr>
              <p:nvPr/>
            </p:nvSpPr>
            <p:spPr bwMode="auto">
              <a:xfrm flipV="1">
                <a:off x="4589" y="3525"/>
                <a:ext cx="1" cy="12"/>
              </a:xfrm>
              <a:prstGeom prst="line">
                <a:avLst/>
              </a:prstGeom>
              <a:noFill/>
              <a:ln w="0">
                <a:solidFill>
                  <a:srgbClr val="000000"/>
                </a:solidFill>
                <a:round/>
                <a:headEnd/>
                <a:tailEnd/>
              </a:ln>
            </p:spPr>
            <p:txBody>
              <a:bodyPr/>
              <a:lstStyle/>
              <a:p>
                <a:endParaRPr lang="en-US"/>
              </a:p>
            </p:txBody>
          </p:sp>
          <p:sp>
            <p:nvSpPr>
              <p:cNvPr id="52277" name="Line 131"/>
              <p:cNvSpPr>
                <a:spLocks noChangeShapeType="1"/>
              </p:cNvSpPr>
              <p:nvPr/>
            </p:nvSpPr>
            <p:spPr bwMode="auto">
              <a:xfrm flipV="1">
                <a:off x="4706" y="3525"/>
                <a:ext cx="1" cy="12"/>
              </a:xfrm>
              <a:prstGeom prst="line">
                <a:avLst/>
              </a:prstGeom>
              <a:noFill/>
              <a:ln w="0">
                <a:solidFill>
                  <a:srgbClr val="000000"/>
                </a:solidFill>
                <a:round/>
                <a:headEnd/>
                <a:tailEnd/>
              </a:ln>
            </p:spPr>
            <p:txBody>
              <a:bodyPr/>
              <a:lstStyle/>
              <a:p>
                <a:endParaRPr lang="en-US"/>
              </a:p>
            </p:txBody>
          </p:sp>
          <p:sp>
            <p:nvSpPr>
              <p:cNvPr id="52278" name="Line 132"/>
              <p:cNvSpPr>
                <a:spLocks noChangeShapeType="1"/>
              </p:cNvSpPr>
              <p:nvPr/>
            </p:nvSpPr>
            <p:spPr bwMode="auto">
              <a:xfrm flipV="1">
                <a:off x="4827" y="3525"/>
                <a:ext cx="1" cy="12"/>
              </a:xfrm>
              <a:prstGeom prst="line">
                <a:avLst/>
              </a:prstGeom>
              <a:noFill/>
              <a:ln w="0">
                <a:solidFill>
                  <a:srgbClr val="000000"/>
                </a:solidFill>
                <a:round/>
                <a:headEnd/>
                <a:tailEnd/>
              </a:ln>
            </p:spPr>
            <p:txBody>
              <a:bodyPr/>
              <a:lstStyle/>
              <a:p>
                <a:endParaRPr lang="en-US"/>
              </a:p>
            </p:txBody>
          </p:sp>
          <p:sp>
            <p:nvSpPr>
              <p:cNvPr id="52279" name="Line 133"/>
              <p:cNvSpPr>
                <a:spLocks noChangeShapeType="1"/>
              </p:cNvSpPr>
              <p:nvPr/>
            </p:nvSpPr>
            <p:spPr bwMode="auto">
              <a:xfrm flipV="1">
                <a:off x="4947" y="3525"/>
                <a:ext cx="1" cy="12"/>
              </a:xfrm>
              <a:prstGeom prst="line">
                <a:avLst/>
              </a:prstGeom>
              <a:noFill/>
              <a:ln w="0">
                <a:solidFill>
                  <a:srgbClr val="000000"/>
                </a:solidFill>
                <a:round/>
                <a:headEnd/>
                <a:tailEnd/>
              </a:ln>
            </p:spPr>
            <p:txBody>
              <a:bodyPr/>
              <a:lstStyle/>
              <a:p>
                <a:endParaRPr lang="en-US"/>
              </a:p>
            </p:txBody>
          </p:sp>
          <p:sp>
            <p:nvSpPr>
              <p:cNvPr id="52280" name="Freeform 134"/>
              <p:cNvSpPr>
                <a:spLocks/>
              </p:cNvSpPr>
              <p:nvPr/>
            </p:nvSpPr>
            <p:spPr bwMode="auto">
              <a:xfrm>
                <a:off x="4079" y="31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52281" name="Freeform 135"/>
              <p:cNvSpPr>
                <a:spLocks/>
              </p:cNvSpPr>
              <p:nvPr/>
            </p:nvSpPr>
            <p:spPr bwMode="auto">
              <a:xfrm>
                <a:off x="4079" y="29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52282" name="Freeform 136"/>
              <p:cNvSpPr>
                <a:spLocks/>
              </p:cNvSpPr>
              <p:nvPr/>
            </p:nvSpPr>
            <p:spPr bwMode="auto">
              <a:xfrm>
                <a:off x="4561" y="32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52283" name="Freeform 137"/>
              <p:cNvSpPr>
                <a:spLocks/>
              </p:cNvSpPr>
              <p:nvPr/>
            </p:nvSpPr>
            <p:spPr bwMode="auto">
              <a:xfrm>
                <a:off x="4199" y="28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52284" name="Freeform 138"/>
              <p:cNvSpPr>
                <a:spLocks/>
              </p:cNvSpPr>
              <p:nvPr/>
            </p:nvSpPr>
            <p:spPr bwMode="auto">
              <a:xfrm>
                <a:off x="4079" y="27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52285" name="Freeform 139"/>
              <p:cNvSpPr>
                <a:spLocks/>
              </p:cNvSpPr>
              <p:nvPr/>
            </p:nvSpPr>
            <p:spPr bwMode="auto">
              <a:xfrm>
                <a:off x="4678"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round/>
                <a:headEnd/>
                <a:tailEnd/>
              </a:ln>
            </p:spPr>
            <p:txBody>
              <a:bodyPr/>
              <a:lstStyle/>
              <a:p>
                <a:endParaRPr lang="en-US"/>
              </a:p>
            </p:txBody>
          </p:sp>
          <p:sp>
            <p:nvSpPr>
              <p:cNvPr id="52286" name="Freeform 140"/>
              <p:cNvSpPr>
                <a:spLocks/>
              </p:cNvSpPr>
              <p:nvPr/>
            </p:nvSpPr>
            <p:spPr bwMode="auto">
              <a:xfrm>
                <a:off x="4199" y="30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52287" name="Freeform 141"/>
              <p:cNvSpPr>
                <a:spLocks/>
              </p:cNvSpPr>
              <p:nvPr/>
            </p:nvSpPr>
            <p:spPr bwMode="auto">
              <a:xfrm>
                <a:off x="4320" y="33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52288" name="Freeform 142"/>
              <p:cNvSpPr>
                <a:spLocks/>
              </p:cNvSpPr>
              <p:nvPr/>
            </p:nvSpPr>
            <p:spPr bwMode="auto">
              <a:xfrm>
                <a:off x="4561" y="31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round/>
                <a:headEnd/>
                <a:tailEnd/>
              </a:ln>
            </p:spPr>
            <p:txBody>
              <a:bodyPr/>
              <a:lstStyle/>
              <a:p>
                <a:endParaRPr lang="en-US"/>
              </a:p>
            </p:txBody>
          </p:sp>
          <p:sp>
            <p:nvSpPr>
              <p:cNvPr id="52289" name="Freeform 143"/>
              <p:cNvSpPr>
                <a:spLocks/>
              </p:cNvSpPr>
              <p:nvPr/>
            </p:nvSpPr>
            <p:spPr bwMode="auto">
              <a:xfrm>
                <a:off x="4320"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52290" name="Rectangle 144"/>
              <p:cNvSpPr>
                <a:spLocks noChangeArrowheads="1"/>
              </p:cNvSpPr>
              <p:nvPr/>
            </p:nvSpPr>
            <p:spPr bwMode="auto">
              <a:xfrm>
                <a:off x="3693" y="3497"/>
                <a:ext cx="30"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0</a:t>
                </a:r>
                <a:endParaRPr lang="ko-KR" altLang="en-US">
                  <a:latin typeface="Tahoma" charset="0"/>
                  <a:ea typeface="굴림" charset="-127"/>
                </a:endParaRPr>
              </a:p>
            </p:txBody>
          </p:sp>
          <p:sp>
            <p:nvSpPr>
              <p:cNvPr id="52291" name="Rectangle 145"/>
              <p:cNvSpPr>
                <a:spLocks noChangeArrowheads="1"/>
              </p:cNvSpPr>
              <p:nvPr/>
            </p:nvSpPr>
            <p:spPr bwMode="auto">
              <a:xfrm>
                <a:off x="3693" y="3399"/>
                <a:ext cx="30"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1</a:t>
                </a:r>
                <a:endParaRPr lang="ko-KR" altLang="en-US">
                  <a:latin typeface="Tahoma" charset="0"/>
                  <a:ea typeface="굴림" charset="-127"/>
                </a:endParaRPr>
              </a:p>
            </p:txBody>
          </p:sp>
          <p:sp>
            <p:nvSpPr>
              <p:cNvPr id="52292" name="Rectangle 146"/>
              <p:cNvSpPr>
                <a:spLocks noChangeArrowheads="1"/>
              </p:cNvSpPr>
              <p:nvPr/>
            </p:nvSpPr>
            <p:spPr bwMode="auto">
              <a:xfrm>
                <a:off x="3693" y="3302"/>
                <a:ext cx="30"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2</a:t>
                </a:r>
                <a:endParaRPr lang="ko-KR" altLang="en-US">
                  <a:latin typeface="Tahoma" charset="0"/>
                  <a:ea typeface="굴림" charset="-127"/>
                </a:endParaRPr>
              </a:p>
            </p:txBody>
          </p:sp>
          <p:sp>
            <p:nvSpPr>
              <p:cNvPr id="52293" name="Rectangle 147"/>
              <p:cNvSpPr>
                <a:spLocks noChangeArrowheads="1"/>
              </p:cNvSpPr>
              <p:nvPr/>
            </p:nvSpPr>
            <p:spPr bwMode="auto">
              <a:xfrm>
                <a:off x="3693" y="3204"/>
                <a:ext cx="30"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3</a:t>
                </a:r>
                <a:endParaRPr lang="ko-KR" altLang="en-US">
                  <a:latin typeface="Tahoma" charset="0"/>
                  <a:ea typeface="굴림" charset="-127"/>
                </a:endParaRPr>
              </a:p>
            </p:txBody>
          </p:sp>
          <p:sp>
            <p:nvSpPr>
              <p:cNvPr id="52294" name="Rectangle 148"/>
              <p:cNvSpPr>
                <a:spLocks noChangeArrowheads="1"/>
              </p:cNvSpPr>
              <p:nvPr/>
            </p:nvSpPr>
            <p:spPr bwMode="auto">
              <a:xfrm>
                <a:off x="3693" y="3107"/>
                <a:ext cx="30"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4</a:t>
                </a:r>
                <a:endParaRPr lang="ko-KR" altLang="en-US">
                  <a:latin typeface="Tahoma" charset="0"/>
                  <a:ea typeface="굴림" charset="-127"/>
                </a:endParaRPr>
              </a:p>
            </p:txBody>
          </p:sp>
          <p:sp>
            <p:nvSpPr>
              <p:cNvPr id="52295" name="Rectangle 149"/>
              <p:cNvSpPr>
                <a:spLocks noChangeArrowheads="1"/>
              </p:cNvSpPr>
              <p:nvPr/>
            </p:nvSpPr>
            <p:spPr bwMode="auto">
              <a:xfrm>
                <a:off x="3693" y="3009"/>
                <a:ext cx="30"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5</a:t>
                </a:r>
                <a:endParaRPr lang="ko-KR" altLang="en-US">
                  <a:latin typeface="Tahoma" charset="0"/>
                  <a:ea typeface="굴림" charset="-127"/>
                </a:endParaRPr>
              </a:p>
            </p:txBody>
          </p:sp>
          <p:sp>
            <p:nvSpPr>
              <p:cNvPr id="52296" name="Rectangle 150"/>
              <p:cNvSpPr>
                <a:spLocks noChangeArrowheads="1"/>
              </p:cNvSpPr>
              <p:nvPr/>
            </p:nvSpPr>
            <p:spPr bwMode="auto">
              <a:xfrm>
                <a:off x="3693" y="2910"/>
                <a:ext cx="30"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6</a:t>
                </a:r>
                <a:endParaRPr lang="ko-KR" altLang="en-US">
                  <a:latin typeface="Tahoma" charset="0"/>
                  <a:ea typeface="굴림" charset="-127"/>
                </a:endParaRPr>
              </a:p>
            </p:txBody>
          </p:sp>
          <p:sp>
            <p:nvSpPr>
              <p:cNvPr id="52297" name="Rectangle 151"/>
              <p:cNvSpPr>
                <a:spLocks noChangeArrowheads="1"/>
              </p:cNvSpPr>
              <p:nvPr/>
            </p:nvSpPr>
            <p:spPr bwMode="auto">
              <a:xfrm>
                <a:off x="3693" y="2814"/>
                <a:ext cx="30"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7</a:t>
                </a:r>
                <a:endParaRPr lang="ko-KR" altLang="en-US">
                  <a:latin typeface="Tahoma" charset="0"/>
                  <a:ea typeface="굴림" charset="-127"/>
                </a:endParaRPr>
              </a:p>
            </p:txBody>
          </p:sp>
          <p:sp>
            <p:nvSpPr>
              <p:cNvPr id="52298" name="Rectangle 152"/>
              <p:cNvSpPr>
                <a:spLocks noChangeArrowheads="1"/>
              </p:cNvSpPr>
              <p:nvPr/>
            </p:nvSpPr>
            <p:spPr bwMode="auto">
              <a:xfrm>
                <a:off x="3693" y="2716"/>
                <a:ext cx="30"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8</a:t>
                </a:r>
                <a:endParaRPr lang="ko-KR" altLang="en-US">
                  <a:latin typeface="Tahoma" charset="0"/>
                  <a:ea typeface="굴림" charset="-127"/>
                </a:endParaRPr>
              </a:p>
            </p:txBody>
          </p:sp>
          <p:sp>
            <p:nvSpPr>
              <p:cNvPr id="52299" name="Rectangle 153"/>
              <p:cNvSpPr>
                <a:spLocks noChangeArrowheads="1"/>
              </p:cNvSpPr>
              <p:nvPr/>
            </p:nvSpPr>
            <p:spPr bwMode="auto">
              <a:xfrm>
                <a:off x="3693" y="2619"/>
                <a:ext cx="30"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9</a:t>
                </a:r>
                <a:endParaRPr lang="ko-KR" altLang="en-US">
                  <a:latin typeface="Tahoma" charset="0"/>
                  <a:ea typeface="굴림" charset="-127"/>
                </a:endParaRPr>
              </a:p>
            </p:txBody>
          </p:sp>
          <p:sp>
            <p:nvSpPr>
              <p:cNvPr id="52300" name="Rectangle 154"/>
              <p:cNvSpPr>
                <a:spLocks noChangeArrowheads="1"/>
              </p:cNvSpPr>
              <p:nvPr/>
            </p:nvSpPr>
            <p:spPr bwMode="auto">
              <a:xfrm>
                <a:off x="3667" y="2520"/>
                <a:ext cx="61"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10</a:t>
                </a:r>
                <a:endParaRPr lang="ko-KR" altLang="en-US">
                  <a:latin typeface="Tahoma" charset="0"/>
                  <a:ea typeface="굴림" charset="-127"/>
                </a:endParaRPr>
              </a:p>
            </p:txBody>
          </p:sp>
          <p:sp>
            <p:nvSpPr>
              <p:cNvPr id="52301" name="Rectangle 155"/>
              <p:cNvSpPr>
                <a:spLocks noChangeArrowheads="1"/>
              </p:cNvSpPr>
              <p:nvPr/>
            </p:nvSpPr>
            <p:spPr bwMode="auto">
              <a:xfrm>
                <a:off x="3737" y="3562"/>
                <a:ext cx="30"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0</a:t>
                </a:r>
                <a:endParaRPr lang="ko-KR" altLang="en-US">
                  <a:latin typeface="Tahoma" charset="0"/>
                  <a:ea typeface="굴림" charset="-127"/>
                </a:endParaRPr>
              </a:p>
            </p:txBody>
          </p:sp>
          <p:sp>
            <p:nvSpPr>
              <p:cNvPr id="52302" name="Rectangle 156"/>
              <p:cNvSpPr>
                <a:spLocks noChangeArrowheads="1"/>
              </p:cNvSpPr>
              <p:nvPr/>
            </p:nvSpPr>
            <p:spPr bwMode="auto">
              <a:xfrm>
                <a:off x="3856" y="3562"/>
                <a:ext cx="31"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1</a:t>
                </a:r>
                <a:endParaRPr lang="ko-KR" altLang="en-US">
                  <a:latin typeface="Tahoma" charset="0"/>
                  <a:ea typeface="굴림" charset="-127"/>
                </a:endParaRPr>
              </a:p>
            </p:txBody>
          </p:sp>
          <p:sp>
            <p:nvSpPr>
              <p:cNvPr id="52303" name="Rectangle 157"/>
              <p:cNvSpPr>
                <a:spLocks noChangeArrowheads="1"/>
              </p:cNvSpPr>
              <p:nvPr/>
            </p:nvSpPr>
            <p:spPr bwMode="auto">
              <a:xfrm>
                <a:off x="3978" y="3562"/>
                <a:ext cx="31"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2</a:t>
                </a:r>
                <a:endParaRPr lang="ko-KR" altLang="en-US">
                  <a:latin typeface="Tahoma" charset="0"/>
                  <a:ea typeface="굴림" charset="-127"/>
                </a:endParaRPr>
              </a:p>
            </p:txBody>
          </p:sp>
          <p:sp>
            <p:nvSpPr>
              <p:cNvPr id="52304" name="Rectangle 158"/>
              <p:cNvSpPr>
                <a:spLocks noChangeArrowheads="1"/>
              </p:cNvSpPr>
              <p:nvPr/>
            </p:nvSpPr>
            <p:spPr bwMode="auto">
              <a:xfrm>
                <a:off x="4095" y="3562"/>
                <a:ext cx="30"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3</a:t>
                </a:r>
                <a:endParaRPr lang="ko-KR" altLang="en-US">
                  <a:latin typeface="Tahoma" charset="0"/>
                  <a:ea typeface="굴림" charset="-127"/>
                </a:endParaRPr>
              </a:p>
            </p:txBody>
          </p:sp>
          <p:sp>
            <p:nvSpPr>
              <p:cNvPr id="52305" name="Rectangle 159"/>
              <p:cNvSpPr>
                <a:spLocks noChangeArrowheads="1"/>
              </p:cNvSpPr>
              <p:nvPr/>
            </p:nvSpPr>
            <p:spPr bwMode="auto">
              <a:xfrm>
                <a:off x="4214" y="3562"/>
                <a:ext cx="31"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4</a:t>
                </a:r>
                <a:endParaRPr lang="ko-KR" altLang="en-US">
                  <a:latin typeface="Tahoma" charset="0"/>
                  <a:ea typeface="굴림" charset="-127"/>
                </a:endParaRPr>
              </a:p>
            </p:txBody>
          </p:sp>
          <p:sp>
            <p:nvSpPr>
              <p:cNvPr id="52306" name="Rectangle 160"/>
              <p:cNvSpPr>
                <a:spLocks noChangeArrowheads="1"/>
              </p:cNvSpPr>
              <p:nvPr/>
            </p:nvSpPr>
            <p:spPr bwMode="auto">
              <a:xfrm>
                <a:off x="4336" y="3562"/>
                <a:ext cx="31"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5</a:t>
                </a:r>
                <a:endParaRPr lang="ko-KR" altLang="en-US">
                  <a:latin typeface="Tahoma" charset="0"/>
                  <a:ea typeface="굴림" charset="-127"/>
                </a:endParaRPr>
              </a:p>
            </p:txBody>
          </p:sp>
          <p:sp>
            <p:nvSpPr>
              <p:cNvPr id="52307" name="Rectangle 161"/>
              <p:cNvSpPr>
                <a:spLocks noChangeArrowheads="1"/>
              </p:cNvSpPr>
              <p:nvPr/>
            </p:nvSpPr>
            <p:spPr bwMode="auto">
              <a:xfrm>
                <a:off x="4457" y="3562"/>
                <a:ext cx="30"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6</a:t>
                </a:r>
                <a:endParaRPr lang="ko-KR" altLang="en-US">
                  <a:latin typeface="Tahoma" charset="0"/>
                  <a:ea typeface="굴림" charset="-127"/>
                </a:endParaRPr>
              </a:p>
            </p:txBody>
          </p:sp>
          <p:sp>
            <p:nvSpPr>
              <p:cNvPr id="52308" name="Rectangle 162"/>
              <p:cNvSpPr>
                <a:spLocks noChangeArrowheads="1"/>
              </p:cNvSpPr>
              <p:nvPr/>
            </p:nvSpPr>
            <p:spPr bwMode="auto">
              <a:xfrm>
                <a:off x="4577" y="3562"/>
                <a:ext cx="30"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7</a:t>
                </a:r>
                <a:endParaRPr lang="ko-KR" altLang="en-US">
                  <a:latin typeface="Tahoma" charset="0"/>
                  <a:ea typeface="굴림" charset="-127"/>
                </a:endParaRPr>
              </a:p>
            </p:txBody>
          </p:sp>
          <p:sp>
            <p:nvSpPr>
              <p:cNvPr id="52309" name="Rectangle 163"/>
              <p:cNvSpPr>
                <a:spLocks noChangeArrowheads="1"/>
              </p:cNvSpPr>
              <p:nvPr/>
            </p:nvSpPr>
            <p:spPr bwMode="auto">
              <a:xfrm>
                <a:off x="4694" y="3562"/>
                <a:ext cx="31"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8</a:t>
                </a:r>
                <a:endParaRPr lang="ko-KR" altLang="en-US">
                  <a:latin typeface="Tahoma" charset="0"/>
                  <a:ea typeface="굴림" charset="-127"/>
                </a:endParaRPr>
              </a:p>
            </p:txBody>
          </p:sp>
          <p:sp>
            <p:nvSpPr>
              <p:cNvPr id="52310" name="Rectangle 164"/>
              <p:cNvSpPr>
                <a:spLocks noChangeArrowheads="1"/>
              </p:cNvSpPr>
              <p:nvPr/>
            </p:nvSpPr>
            <p:spPr bwMode="auto">
              <a:xfrm>
                <a:off x="4815" y="3562"/>
                <a:ext cx="30"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9</a:t>
                </a:r>
                <a:endParaRPr lang="ko-KR" altLang="en-US">
                  <a:latin typeface="Tahoma" charset="0"/>
                  <a:ea typeface="굴림" charset="-127"/>
                </a:endParaRPr>
              </a:p>
            </p:txBody>
          </p:sp>
          <p:sp>
            <p:nvSpPr>
              <p:cNvPr id="52311" name="Rectangle 165"/>
              <p:cNvSpPr>
                <a:spLocks noChangeArrowheads="1"/>
              </p:cNvSpPr>
              <p:nvPr/>
            </p:nvSpPr>
            <p:spPr bwMode="auto">
              <a:xfrm>
                <a:off x="4923" y="3562"/>
                <a:ext cx="60" cy="63"/>
              </a:xfrm>
              <a:prstGeom prst="rect">
                <a:avLst/>
              </a:prstGeom>
              <a:noFill/>
              <a:ln w="9525">
                <a:noFill/>
                <a:miter lim="800000"/>
                <a:headEnd/>
                <a:tailEnd/>
              </a:ln>
            </p:spPr>
            <p:txBody>
              <a:bodyPr wrap="none" lIns="0" tIns="0" rIns="0" bIns="0">
                <a:spAutoFit/>
              </a:bodyPr>
              <a:lstStyle/>
              <a:p>
                <a:r>
                  <a:rPr lang="ko-KR" altLang="en-US" sz="600">
                    <a:solidFill>
                      <a:srgbClr val="000000"/>
                    </a:solidFill>
                    <a:latin typeface="Arial" charset="0"/>
                    <a:ea typeface="굴림" charset="-127"/>
                  </a:rPr>
                  <a:t>10</a:t>
                </a:r>
                <a:endParaRPr lang="ko-KR" altLang="en-US">
                  <a:latin typeface="Tahoma" charset="0"/>
                  <a:ea typeface="굴림" charset="-127"/>
                </a:endParaRPr>
              </a:p>
            </p:txBody>
          </p:sp>
          <p:sp>
            <p:nvSpPr>
              <p:cNvPr id="52312" name="Rectangle 166"/>
              <p:cNvSpPr>
                <a:spLocks noChangeArrowheads="1"/>
              </p:cNvSpPr>
              <p:nvPr/>
            </p:nvSpPr>
            <p:spPr bwMode="auto">
              <a:xfrm>
                <a:off x="3616" y="2464"/>
                <a:ext cx="1396" cy="1208"/>
              </a:xfrm>
              <a:prstGeom prst="rect">
                <a:avLst/>
              </a:prstGeom>
              <a:noFill/>
              <a:ln w="0">
                <a:solidFill>
                  <a:srgbClr val="000000"/>
                </a:solidFill>
                <a:miter lim="800000"/>
                <a:headEnd/>
                <a:tailEnd/>
              </a:ln>
            </p:spPr>
            <p:txBody>
              <a:bodyPr/>
              <a:lstStyle/>
              <a:p>
                <a:endParaRPr lang="en-US"/>
              </a:p>
            </p:txBody>
          </p:sp>
          <p:sp>
            <p:nvSpPr>
              <p:cNvPr id="52313" name="Freeform 167"/>
              <p:cNvSpPr>
                <a:spLocks/>
              </p:cNvSpPr>
              <p:nvPr/>
            </p:nvSpPr>
            <p:spPr bwMode="auto">
              <a:xfrm>
                <a:off x="3955" y="2658"/>
                <a:ext cx="488" cy="597"/>
              </a:xfrm>
              <a:custGeom>
                <a:avLst/>
                <a:gdLst>
                  <a:gd name="T0" fmla="*/ 133 w 728"/>
                  <a:gd name="T1" fmla="*/ 5 h 896"/>
                  <a:gd name="T2" fmla="*/ 74 w 728"/>
                  <a:gd name="T3" fmla="*/ 64 h 896"/>
                  <a:gd name="T4" fmla="*/ 54 w 728"/>
                  <a:gd name="T5" fmla="*/ 93 h 896"/>
                  <a:gd name="T6" fmla="*/ 44 w 728"/>
                  <a:gd name="T7" fmla="*/ 108 h 896"/>
                  <a:gd name="T8" fmla="*/ 14 w 728"/>
                  <a:gd name="T9" fmla="*/ 202 h 896"/>
                  <a:gd name="T10" fmla="*/ 44 w 728"/>
                  <a:gd name="T11" fmla="*/ 468 h 896"/>
                  <a:gd name="T12" fmla="*/ 74 w 728"/>
                  <a:gd name="T13" fmla="*/ 508 h 896"/>
                  <a:gd name="T14" fmla="*/ 223 w 728"/>
                  <a:gd name="T15" fmla="*/ 597 h 896"/>
                  <a:gd name="T16" fmla="*/ 332 w 728"/>
                  <a:gd name="T17" fmla="*/ 567 h 896"/>
                  <a:gd name="T18" fmla="*/ 426 w 728"/>
                  <a:gd name="T19" fmla="*/ 474 h 896"/>
                  <a:gd name="T20" fmla="*/ 461 w 728"/>
                  <a:gd name="T21" fmla="*/ 404 h 896"/>
                  <a:gd name="T22" fmla="*/ 471 w 728"/>
                  <a:gd name="T23" fmla="*/ 375 h 896"/>
                  <a:gd name="T24" fmla="*/ 476 w 728"/>
                  <a:gd name="T25" fmla="*/ 360 h 896"/>
                  <a:gd name="T26" fmla="*/ 456 w 728"/>
                  <a:gd name="T27" fmla="*/ 197 h 896"/>
                  <a:gd name="T28" fmla="*/ 381 w 728"/>
                  <a:gd name="T29" fmla="*/ 89 h 896"/>
                  <a:gd name="T30" fmla="*/ 342 w 728"/>
                  <a:gd name="T31" fmla="*/ 59 h 896"/>
                  <a:gd name="T32" fmla="*/ 312 w 728"/>
                  <a:gd name="T33" fmla="*/ 39 h 896"/>
                  <a:gd name="T34" fmla="*/ 198 w 728"/>
                  <a:gd name="T35" fmla="*/ 0 h 896"/>
                  <a:gd name="T36" fmla="*/ 138 w 728"/>
                  <a:gd name="T37" fmla="*/ 5 h 896"/>
                  <a:gd name="T38" fmla="*/ 123 w 728"/>
                  <a:gd name="T39" fmla="*/ 9 h 896"/>
                  <a:gd name="T40" fmla="*/ 133 w 728"/>
                  <a:gd name="T41" fmla="*/ 5 h 8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28"/>
                  <a:gd name="T64" fmla="*/ 0 h 896"/>
                  <a:gd name="T65" fmla="*/ 728 w 728"/>
                  <a:gd name="T66" fmla="*/ 896 h 8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a:solidFill>
                  <a:schemeClr val="bg1"/>
                </a:solidFill>
                <a:round/>
                <a:headEnd/>
                <a:tailEnd/>
              </a:ln>
            </p:spPr>
            <p:txBody>
              <a:bodyPr wrap="none" anchor="ctr">
                <a:spAutoFit/>
              </a:bodyPr>
              <a:lstStyle/>
              <a:p>
                <a:endParaRPr lang="en-US"/>
              </a:p>
            </p:txBody>
          </p:sp>
          <p:sp>
            <p:nvSpPr>
              <p:cNvPr id="52314" name="Freeform 168"/>
              <p:cNvSpPr>
                <a:spLocks/>
              </p:cNvSpPr>
              <p:nvPr/>
            </p:nvSpPr>
            <p:spPr bwMode="auto">
              <a:xfrm>
                <a:off x="4258" y="2900"/>
                <a:ext cx="538" cy="593"/>
              </a:xfrm>
              <a:custGeom>
                <a:avLst/>
                <a:gdLst>
                  <a:gd name="T0" fmla="*/ 342 w 802"/>
                  <a:gd name="T1" fmla="*/ 29 h 889"/>
                  <a:gd name="T2" fmla="*/ 252 w 802"/>
                  <a:gd name="T3" fmla="*/ 118 h 889"/>
                  <a:gd name="T4" fmla="*/ 158 w 802"/>
                  <a:gd name="T5" fmla="*/ 197 h 889"/>
                  <a:gd name="T6" fmla="*/ 148 w 802"/>
                  <a:gd name="T7" fmla="*/ 212 h 889"/>
                  <a:gd name="T8" fmla="*/ 133 w 802"/>
                  <a:gd name="T9" fmla="*/ 222 h 889"/>
                  <a:gd name="T10" fmla="*/ 128 w 802"/>
                  <a:gd name="T11" fmla="*/ 237 h 889"/>
                  <a:gd name="T12" fmla="*/ 113 w 802"/>
                  <a:gd name="T13" fmla="*/ 257 h 889"/>
                  <a:gd name="T14" fmla="*/ 89 w 802"/>
                  <a:gd name="T15" fmla="*/ 331 h 889"/>
                  <a:gd name="T16" fmla="*/ 74 w 802"/>
                  <a:gd name="T17" fmla="*/ 346 h 889"/>
                  <a:gd name="T18" fmla="*/ 54 w 802"/>
                  <a:gd name="T19" fmla="*/ 375 h 889"/>
                  <a:gd name="T20" fmla="*/ 29 w 802"/>
                  <a:gd name="T21" fmla="*/ 420 h 889"/>
                  <a:gd name="T22" fmla="*/ 9 w 802"/>
                  <a:gd name="T23" fmla="*/ 469 h 889"/>
                  <a:gd name="T24" fmla="*/ 24 w 802"/>
                  <a:gd name="T25" fmla="*/ 563 h 889"/>
                  <a:gd name="T26" fmla="*/ 54 w 802"/>
                  <a:gd name="T27" fmla="*/ 583 h 889"/>
                  <a:gd name="T28" fmla="*/ 83 w 802"/>
                  <a:gd name="T29" fmla="*/ 592 h 889"/>
                  <a:gd name="T30" fmla="*/ 237 w 802"/>
                  <a:gd name="T31" fmla="*/ 583 h 889"/>
                  <a:gd name="T32" fmla="*/ 347 w 802"/>
                  <a:gd name="T33" fmla="*/ 548 h 889"/>
                  <a:gd name="T34" fmla="*/ 382 w 802"/>
                  <a:gd name="T35" fmla="*/ 528 h 889"/>
                  <a:gd name="T36" fmla="*/ 451 w 802"/>
                  <a:gd name="T37" fmla="*/ 434 h 889"/>
                  <a:gd name="T38" fmla="*/ 466 w 802"/>
                  <a:gd name="T39" fmla="*/ 400 h 889"/>
                  <a:gd name="T40" fmla="*/ 501 w 802"/>
                  <a:gd name="T41" fmla="*/ 356 h 889"/>
                  <a:gd name="T42" fmla="*/ 526 w 802"/>
                  <a:gd name="T43" fmla="*/ 301 h 889"/>
                  <a:gd name="T44" fmla="*/ 535 w 802"/>
                  <a:gd name="T45" fmla="*/ 257 h 889"/>
                  <a:gd name="T46" fmla="*/ 436 w 802"/>
                  <a:gd name="T47" fmla="*/ 0 h 889"/>
                  <a:gd name="T48" fmla="*/ 357 w 802"/>
                  <a:gd name="T49" fmla="*/ 15 h 889"/>
                  <a:gd name="T50" fmla="*/ 342 w 802"/>
                  <a:gd name="T51" fmla="*/ 29 h 8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02"/>
                  <a:gd name="T79" fmla="*/ 0 h 889"/>
                  <a:gd name="T80" fmla="*/ 802 w 802"/>
                  <a:gd name="T81" fmla="*/ 889 h 88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a:solidFill>
                  <a:schemeClr val="bg1"/>
                </a:solidFill>
                <a:round/>
                <a:headEnd/>
                <a:tailEnd/>
              </a:ln>
            </p:spPr>
            <p:txBody>
              <a:bodyPr wrap="none" anchor="ctr">
                <a:spAutoFit/>
              </a:bodyPr>
              <a:lstStyle/>
              <a:p>
                <a:endParaRPr lang="en-US"/>
              </a:p>
            </p:txBody>
          </p:sp>
        </p:grpSp>
        <p:sp>
          <p:nvSpPr>
            <p:cNvPr id="52232" name="Line 171"/>
            <p:cNvSpPr>
              <a:spLocks noChangeShapeType="1"/>
            </p:cNvSpPr>
            <p:nvPr/>
          </p:nvSpPr>
          <p:spPr bwMode="auto">
            <a:xfrm>
              <a:off x="2784" y="3648"/>
              <a:ext cx="528" cy="0"/>
            </a:xfrm>
            <a:prstGeom prst="line">
              <a:avLst/>
            </a:prstGeom>
            <a:noFill/>
            <a:ln w="9525">
              <a:solidFill>
                <a:schemeClr val="tx1"/>
              </a:solidFill>
              <a:miter lim="800000"/>
              <a:headEnd/>
              <a:tailEnd type="triangle" w="med" len="med"/>
            </a:ln>
          </p:spPr>
          <p:txBody>
            <a:bodyPr wrap="none"/>
            <a:lstStyle/>
            <a:p>
              <a:endParaRPr lang="en-US"/>
            </a:p>
          </p:txBody>
        </p:sp>
      </p:gr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FEBB2B3-6869-9044-A4EB-18A7437B5D03}"/>
                  </a:ext>
                </a:extLst>
              </p14:cNvPr>
              <p14:cNvContentPartPr/>
              <p14:nvPr/>
            </p14:nvContentPartPr>
            <p14:xfrm>
              <a:off x="6639631" y="5789071"/>
              <a:ext cx="167040" cy="140400"/>
            </p14:xfrm>
          </p:contentPart>
        </mc:Choice>
        <mc:Fallback xmlns="">
          <p:pic>
            <p:nvPicPr>
              <p:cNvPr id="3" name="Ink 2">
                <a:extLst>
                  <a:ext uri="{FF2B5EF4-FFF2-40B4-BE49-F238E27FC236}">
                    <a16:creationId xmlns:a16="http://schemas.microsoft.com/office/drawing/2014/main" id="{DFEBB2B3-6869-9044-A4EB-18A7437B5D03}"/>
                  </a:ext>
                </a:extLst>
              </p:cNvPr>
              <p:cNvPicPr/>
              <p:nvPr/>
            </p:nvPicPr>
            <p:blipFill>
              <a:blip r:embed="rId4"/>
              <a:stretch>
                <a:fillRect/>
              </a:stretch>
            </p:blipFill>
            <p:spPr>
              <a:xfrm>
                <a:off x="6630991" y="5780071"/>
                <a:ext cx="18468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A710F660-8142-414A-A1CF-D02B9BC0F599}"/>
                  </a:ext>
                </a:extLst>
              </p14:cNvPr>
              <p14:cNvContentPartPr/>
              <p14:nvPr/>
            </p14:nvContentPartPr>
            <p14:xfrm>
              <a:off x="6118711" y="5498911"/>
              <a:ext cx="146880" cy="128880"/>
            </p14:xfrm>
          </p:contentPart>
        </mc:Choice>
        <mc:Fallback xmlns="">
          <p:pic>
            <p:nvPicPr>
              <p:cNvPr id="4" name="Ink 3">
                <a:extLst>
                  <a:ext uri="{FF2B5EF4-FFF2-40B4-BE49-F238E27FC236}">
                    <a16:creationId xmlns:a16="http://schemas.microsoft.com/office/drawing/2014/main" id="{A710F660-8142-414A-A1CF-D02B9BC0F599}"/>
                  </a:ext>
                </a:extLst>
              </p:cNvPr>
              <p:cNvPicPr/>
              <p:nvPr/>
            </p:nvPicPr>
            <p:blipFill>
              <a:blip r:embed="rId6"/>
              <a:stretch>
                <a:fillRect/>
              </a:stretch>
            </p:blipFill>
            <p:spPr>
              <a:xfrm>
                <a:off x="6109711" y="5490271"/>
                <a:ext cx="164520" cy="146520"/>
              </a:xfrm>
              <a:prstGeom prst="rect">
                <a:avLst/>
              </a:prstGeom>
            </p:spPr>
          </p:pic>
        </mc:Fallback>
      </mc:AlternateContent>
    </p:spTree>
    <p:extLst>
      <p:ext uri="{BB962C8B-B14F-4D97-AF65-F5344CB8AC3E}">
        <p14:creationId xmlns:p14="http://schemas.microsoft.com/office/powerpoint/2010/main" val="1069814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882" y="381000"/>
            <a:ext cx="7886700" cy="521684"/>
          </a:xfrm>
        </p:spPr>
        <p:txBody>
          <a:bodyPr>
            <a:normAutofit fontScale="90000"/>
          </a:bodyPr>
          <a:lstStyle/>
          <a:p>
            <a:r>
              <a:rPr lang="en-US" dirty="0"/>
              <a:t>When is Clustering Appropriate?</a:t>
            </a:r>
          </a:p>
        </p:txBody>
      </p:sp>
      <p:sp>
        <p:nvSpPr>
          <p:cNvPr id="3" name="Content Placeholder 2"/>
          <p:cNvSpPr>
            <a:spLocks noGrp="1"/>
          </p:cNvSpPr>
          <p:nvPr>
            <p:ph idx="1"/>
          </p:nvPr>
        </p:nvSpPr>
        <p:spPr>
          <a:xfrm>
            <a:off x="227440" y="1143000"/>
            <a:ext cx="8689120" cy="4953000"/>
          </a:xfrm>
        </p:spPr>
        <p:txBody>
          <a:bodyPr>
            <a:normAutofit/>
          </a:bodyPr>
          <a:lstStyle/>
          <a:p>
            <a:pPr marL="285750" indent="-285750">
              <a:buFont typeface="Arial" panose="020B0604020202020204" pitchFamily="34" charset="0"/>
              <a:buChar char="•"/>
            </a:pPr>
            <a:r>
              <a:rPr lang="en-US" sz="1800" dirty="0"/>
              <a:t>Automatic cluster detection is a tool for </a:t>
            </a:r>
            <a:r>
              <a:rPr lang="en-US" sz="1800" dirty="0">
                <a:solidFill>
                  <a:schemeClr val="accent6"/>
                </a:solidFill>
              </a:rPr>
              <a:t>undirected data mining</a:t>
            </a:r>
            <a:r>
              <a:rPr lang="en-US" sz="1800" dirty="0"/>
              <a:t>, because the automatic cluster detection techniques find patterns in the data with no target variable. </a:t>
            </a:r>
          </a:p>
          <a:p>
            <a:pPr marL="285750" indent="-285750">
              <a:buFont typeface="Arial" panose="020B0604020202020204" pitchFamily="34" charset="0"/>
              <a:buChar char="•"/>
            </a:pPr>
            <a:r>
              <a:rPr lang="en-US" sz="1800" dirty="0"/>
              <a:t>Automatic cluster detection is an undirected data mining technique that can be used to learn about the structure of complex data. </a:t>
            </a:r>
            <a:r>
              <a:rPr lang="en-US" sz="1800" dirty="0">
                <a:solidFill>
                  <a:schemeClr val="accent6"/>
                </a:solidFill>
              </a:rPr>
              <a:t>Clustering does not answer any question directly, but studying clusters can lead to valuable insights.</a:t>
            </a:r>
            <a:endParaRPr lang="en-US" sz="1800" dirty="0"/>
          </a:p>
          <a:p>
            <a:pPr marL="285750" indent="-285750">
              <a:buFont typeface="Arial" panose="020B0604020202020204" pitchFamily="34" charset="0"/>
              <a:buChar char="•"/>
            </a:pPr>
            <a:r>
              <a:rPr lang="en-US" sz="1800" dirty="0"/>
              <a:t>One important application of clustering </a:t>
            </a:r>
            <a:r>
              <a:rPr lang="en-US" sz="1800" dirty="0">
                <a:solidFill>
                  <a:schemeClr val="accent6"/>
                </a:solidFill>
              </a:rPr>
              <a:t>is customer segmentation</a:t>
            </a:r>
            <a:r>
              <a:rPr lang="en-US" sz="1800" dirty="0"/>
              <a:t>. Clusters of customers form naturally occurring customer segments of people whose similarities may include similar needs and interests. </a:t>
            </a:r>
          </a:p>
          <a:p>
            <a:pPr marL="285750" indent="-285750">
              <a:buFont typeface="Arial" panose="020B0604020202020204" pitchFamily="34" charset="0"/>
              <a:buChar char="•"/>
            </a:pPr>
            <a:r>
              <a:rPr lang="en-US" sz="1800" dirty="0"/>
              <a:t>Automatic cluster detection is a form of modeling. Clusters are detected in training data and the rules governing the clusters are captured in a model, which can be used to score previously unclassified data. </a:t>
            </a:r>
          </a:p>
          <a:p>
            <a:pPr marL="285750" indent="-285750">
              <a:buFont typeface="Arial" panose="020B0604020202020204" pitchFamily="34" charset="0"/>
              <a:buChar char="•"/>
            </a:pPr>
            <a:r>
              <a:rPr lang="en-US" sz="1800" dirty="0"/>
              <a:t>After cluster labels have been assigned, they often become input to directed data mining models. They may also serve as reporting dimensions.</a:t>
            </a:r>
          </a:p>
          <a:p>
            <a:endParaRPr lang="en-US" sz="1800" dirty="0"/>
          </a:p>
          <a:p>
            <a:endParaRPr lang="en-US" sz="1800" dirty="0"/>
          </a:p>
          <a:p>
            <a:pPr marL="342900" lvl="1" indent="0">
              <a:buNone/>
            </a:pPr>
            <a:endParaRPr lang="en-US" sz="1800" dirty="0"/>
          </a:p>
        </p:txBody>
      </p:sp>
      <p:sp>
        <p:nvSpPr>
          <p:cNvPr id="4" name="TextBox 3"/>
          <p:cNvSpPr txBox="1"/>
          <p:nvPr/>
        </p:nvSpPr>
        <p:spPr>
          <a:xfrm>
            <a:off x="5943600" y="6580957"/>
            <a:ext cx="2895600" cy="246221"/>
          </a:xfrm>
          <a:prstGeom prst="rect">
            <a:avLst/>
          </a:prstGeom>
          <a:noFill/>
        </p:spPr>
        <p:txBody>
          <a:bodyPr wrap="square" rtlCol="0">
            <a:spAutoFit/>
          </a:bodyPr>
          <a:lstStyle/>
          <a:p>
            <a:r>
              <a:rPr lang="en-US" sz="1000" dirty="0" err="1"/>
              <a:t>Linoff</a:t>
            </a:r>
            <a:r>
              <a:rPr lang="en-US" sz="1000" dirty="0"/>
              <a:t> and Berry</a:t>
            </a:r>
          </a:p>
        </p:txBody>
      </p:sp>
    </p:spTree>
    <p:extLst>
      <p:ext uri="{BB962C8B-B14F-4D97-AF65-F5344CB8AC3E}">
        <p14:creationId xmlns:p14="http://schemas.microsoft.com/office/powerpoint/2010/main" val="9967085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PAM: a k-</a:t>
            </a:r>
            <a:r>
              <a:rPr lang="en-US" dirty="0" err="1"/>
              <a:t>Medoid</a:t>
            </a:r>
            <a:r>
              <a:rPr lang="en-US" dirty="0"/>
              <a:t> algorithm</a:t>
            </a:r>
          </a:p>
        </p:txBody>
      </p:sp>
      <p:sp>
        <p:nvSpPr>
          <p:cNvPr id="3" name="Content Placeholder 2"/>
          <p:cNvSpPr>
            <a:spLocks noGrp="1"/>
          </p:cNvSpPr>
          <p:nvPr>
            <p:ph idx="1"/>
          </p:nvPr>
        </p:nvSpPr>
        <p:spPr>
          <a:xfrm>
            <a:off x="685800" y="1524000"/>
            <a:ext cx="7924800" cy="1371600"/>
          </a:xfrm>
        </p:spPr>
        <p:txBody>
          <a:bodyPr/>
          <a:lstStyle/>
          <a:p>
            <a:r>
              <a:rPr lang="en-US" dirty="0">
                <a:hlinkClick r:id="rId2"/>
              </a:rPr>
              <a:t>http://www.cs.umb.edu/cs738/pam1.pdf</a:t>
            </a:r>
            <a:endParaRPr lang="en-US" dirty="0"/>
          </a:p>
          <a:p>
            <a:r>
              <a:rPr lang="en-US" dirty="0"/>
              <a:t>PAM: Partition around </a:t>
            </a:r>
            <a:r>
              <a:rPr lang="en-US" dirty="0" err="1"/>
              <a:t>medoids</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AB27C7FC-5F5C-4993-AA9B-AD2357CBACEF}" type="slidenum">
              <a:rPr lang="en-US" smtClean="0"/>
              <a:pPr/>
              <a:t>70</a:t>
            </a:fld>
            <a:endParaRPr lang="en-US"/>
          </a:p>
        </p:txBody>
      </p:sp>
      <p:pic>
        <p:nvPicPr>
          <p:cNvPr id="5" name="Picture 4"/>
          <p:cNvPicPr>
            <a:picLocks noChangeAspect="1"/>
          </p:cNvPicPr>
          <p:nvPr/>
        </p:nvPicPr>
        <p:blipFill>
          <a:blip r:embed="rId3"/>
          <a:stretch>
            <a:fillRect/>
          </a:stretch>
        </p:blipFill>
        <p:spPr>
          <a:xfrm>
            <a:off x="152400" y="2590800"/>
            <a:ext cx="8763000" cy="2882900"/>
          </a:xfrm>
          <a:prstGeom prst="rect">
            <a:avLst/>
          </a:prstGeom>
        </p:spPr>
      </p:pic>
      <p:sp>
        <p:nvSpPr>
          <p:cNvPr id="6" name="TextBox 5"/>
          <p:cNvSpPr txBox="1"/>
          <p:nvPr/>
        </p:nvSpPr>
        <p:spPr>
          <a:xfrm>
            <a:off x="533400" y="5620788"/>
            <a:ext cx="7848600" cy="954107"/>
          </a:xfrm>
          <a:prstGeom prst="rect">
            <a:avLst/>
          </a:prstGeom>
          <a:noFill/>
        </p:spPr>
        <p:txBody>
          <a:bodyPr wrap="square" rtlCol="0">
            <a:spAutoFit/>
          </a:bodyPr>
          <a:lstStyle/>
          <a:p>
            <a:pPr algn="ctr"/>
            <a:r>
              <a:rPr lang="en-US" sz="2800" dirty="0">
                <a:solidFill>
                  <a:schemeClr val="accent6"/>
                </a:solidFill>
              </a:rPr>
              <a:t>K-</a:t>
            </a:r>
            <a:r>
              <a:rPr lang="en-US" sz="2800" dirty="0" err="1">
                <a:solidFill>
                  <a:schemeClr val="accent6"/>
                </a:solidFill>
              </a:rPr>
              <a:t>Medoid</a:t>
            </a:r>
            <a:r>
              <a:rPr lang="en-US" sz="2800" dirty="0">
                <a:solidFill>
                  <a:schemeClr val="accent6"/>
                </a:solidFill>
              </a:rPr>
              <a:t> is an alternative algorithm to handle outliers. </a:t>
            </a:r>
          </a:p>
        </p:txBody>
      </p:sp>
    </p:spTree>
    <p:extLst>
      <p:ext uri="{BB962C8B-B14F-4D97-AF65-F5344CB8AC3E}">
        <p14:creationId xmlns:p14="http://schemas.microsoft.com/office/powerpoint/2010/main" val="35590958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p:spPr>
        <p:txBody>
          <a:bodyPr/>
          <a:lstStyle/>
          <a:p>
            <a:fld id="{5475911F-CBA4-417D-B778-673BABC5FA49}" type="slidenum">
              <a:rPr lang="en-US"/>
              <a:pPr/>
              <a:t>71</a:t>
            </a:fld>
            <a:endParaRPr lang="en-US"/>
          </a:p>
        </p:txBody>
      </p:sp>
      <p:sp>
        <p:nvSpPr>
          <p:cNvPr id="51203" name="Rectangle 2"/>
          <p:cNvSpPr>
            <a:spLocks noGrp="1" noChangeArrowheads="1"/>
          </p:cNvSpPr>
          <p:nvPr>
            <p:ph type="title"/>
          </p:nvPr>
        </p:nvSpPr>
        <p:spPr>
          <a:xfrm>
            <a:off x="825500" y="665163"/>
            <a:ext cx="7416800" cy="498475"/>
          </a:xfrm>
        </p:spPr>
        <p:txBody>
          <a:bodyPr>
            <a:normAutofit fontScale="90000"/>
          </a:bodyPr>
          <a:lstStyle/>
          <a:p>
            <a:pPr eaLnBrk="1" hangingPunct="1"/>
            <a:r>
              <a:rPr lang="en-US" sz="3200" dirty="0"/>
              <a:t>Variations of the </a:t>
            </a:r>
            <a:r>
              <a:rPr lang="en-US" sz="3200" i="1" dirty="0"/>
              <a:t>K-Means</a:t>
            </a:r>
            <a:r>
              <a:rPr lang="en-US" sz="3200" dirty="0"/>
              <a:t> Method</a:t>
            </a:r>
            <a:endParaRPr lang="en-US" sz="2400" b="1" dirty="0"/>
          </a:p>
        </p:txBody>
      </p:sp>
      <p:sp>
        <p:nvSpPr>
          <p:cNvPr id="51204" name="Rectangle 3"/>
          <p:cNvSpPr>
            <a:spLocks noGrp="1" noChangeArrowheads="1"/>
          </p:cNvSpPr>
          <p:nvPr>
            <p:ph type="body" idx="1"/>
          </p:nvPr>
        </p:nvSpPr>
        <p:spPr>
          <a:xfrm>
            <a:off x="457200" y="3276600"/>
            <a:ext cx="8534400" cy="2133600"/>
          </a:xfrm>
        </p:spPr>
        <p:txBody>
          <a:bodyPr>
            <a:normAutofit/>
          </a:bodyPr>
          <a:lstStyle/>
          <a:p>
            <a:pPr eaLnBrk="1" hangingPunct="1"/>
            <a:r>
              <a:rPr lang="en-US" sz="2000" dirty="0"/>
              <a:t>One variation are the mixture models (</a:t>
            </a:r>
            <a:r>
              <a:rPr lang="en-US" sz="2000" u="sng" dirty="0"/>
              <a:t>soft clustering</a:t>
            </a:r>
            <a:r>
              <a:rPr lang="en-US" sz="2000" dirty="0"/>
              <a:t>)</a:t>
            </a:r>
            <a:endParaRPr lang="en-US" dirty="0"/>
          </a:p>
          <a:p>
            <a:pPr lvl="1" eaLnBrk="1" hangingPunct="1"/>
            <a:r>
              <a:rPr lang="en-US" dirty="0"/>
              <a:t>Estimates clusters from probability distributions</a:t>
            </a:r>
          </a:p>
          <a:p>
            <a:pPr lvl="1" eaLnBrk="1" hangingPunct="1"/>
            <a:r>
              <a:rPr lang="en-US" dirty="0"/>
              <a:t>Includes the </a:t>
            </a:r>
            <a:r>
              <a:rPr lang="en-US" b="1" u="sng" dirty="0"/>
              <a:t>Expectation Maximization (EM) algorithm</a:t>
            </a:r>
          </a:p>
          <a:p>
            <a:pPr lvl="1" eaLnBrk="1" hangingPunct="1"/>
            <a:endParaRPr lang="en-US" dirty="0"/>
          </a:p>
        </p:txBody>
      </p:sp>
      <p:sp>
        <p:nvSpPr>
          <p:cNvPr id="5" name="TextBox 4"/>
          <p:cNvSpPr txBox="1"/>
          <p:nvPr/>
        </p:nvSpPr>
        <p:spPr>
          <a:xfrm>
            <a:off x="228600" y="1752600"/>
            <a:ext cx="7848600" cy="954107"/>
          </a:xfrm>
          <a:prstGeom prst="rect">
            <a:avLst/>
          </a:prstGeom>
          <a:noFill/>
        </p:spPr>
        <p:txBody>
          <a:bodyPr wrap="square" rtlCol="0">
            <a:spAutoFit/>
          </a:bodyPr>
          <a:lstStyle/>
          <a:p>
            <a:pPr algn="ctr"/>
            <a:r>
              <a:rPr lang="en-US" sz="2800" dirty="0">
                <a:solidFill>
                  <a:schemeClr val="accent6"/>
                </a:solidFill>
              </a:rPr>
              <a:t>K-Means is called a </a:t>
            </a:r>
            <a:r>
              <a:rPr lang="en-US" sz="2800" u="sng" dirty="0">
                <a:solidFill>
                  <a:schemeClr val="accent6"/>
                </a:solidFill>
              </a:rPr>
              <a:t>hard cluster</a:t>
            </a:r>
            <a:r>
              <a:rPr lang="en-US" sz="2800" dirty="0">
                <a:solidFill>
                  <a:schemeClr val="accent6"/>
                </a:solidFill>
              </a:rPr>
              <a:t> algorithm because data points can only belong to one cluster.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p:spPr>
        <p:txBody>
          <a:bodyPr/>
          <a:lstStyle/>
          <a:p>
            <a:fld id="{1BD90A71-78F9-434D-86E3-2D6F92F2A61A}" type="slidenum">
              <a:rPr lang="en-US"/>
              <a:pPr/>
              <a:t>72</a:t>
            </a:fld>
            <a:endParaRPr lang="en-US"/>
          </a:p>
        </p:txBody>
      </p:sp>
      <p:sp>
        <p:nvSpPr>
          <p:cNvPr id="53251" name="Rectangle 2"/>
          <p:cNvSpPr>
            <a:spLocks noGrp="1" noChangeArrowheads="1"/>
          </p:cNvSpPr>
          <p:nvPr>
            <p:ph type="title"/>
          </p:nvPr>
        </p:nvSpPr>
        <p:spPr/>
        <p:txBody>
          <a:bodyPr/>
          <a:lstStyle/>
          <a:p>
            <a:pPr eaLnBrk="1" hangingPunct="1"/>
            <a:r>
              <a:rPr lang="en-US"/>
              <a:t>Cluster Validity </a:t>
            </a:r>
          </a:p>
        </p:txBody>
      </p:sp>
      <p:sp>
        <p:nvSpPr>
          <p:cNvPr id="53252" name="Rectangle 3"/>
          <p:cNvSpPr>
            <a:spLocks noGrp="1" noChangeArrowheads="1"/>
          </p:cNvSpPr>
          <p:nvPr>
            <p:ph type="body" idx="1"/>
          </p:nvPr>
        </p:nvSpPr>
        <p:spPr>
          <a:xfrm>
            <a:off x="546847" y="3352800"/>
            <a:ext cx="7924800" cy="2743200"/>
          </a:xfrm>
        </p:spPr>
        <p:txBody>
          <a:bodyPr/>
          <a:lstStyle/>
          <a:p>
            <a:pPr eaLnBrk="1" hangingPunct="1">
              <a:lnSpc>
                <a:spcPct val="80000"/>
              </a:lnSpc>
            </a:pPr>
            <a:r>
              <a:rPr lang="en-US" sz="2000" dirty="0"/>
              <a:t>For supervised classification we have a variety of measures to evaluate how good our model is</a:t>
            </a:r>
          </a:p>
          <a:p>
            <a:pPr lvl="1" eaLnBrk="1" hangingPunct="1">
              <a:lnSpc>
                <a:spcPct val="80000"/>
              </a:lnSpc>
            </a:pPr>
            <a:r>
              <a:rPr lang="en-US" dirty="0"/>
              <a:t>Accuracy, precision, recall</a:t>
            </a:r>
          </a:p>
          <a:p>
            <a:pPr lvl="1" eaLnBrk="1" hangingPunct="1">
              <a:lnSpc>
                <a:spcPct val="80000"/>
              </a:lnSpc>
            </a:pPr>
            <a:endParaRPr lang="en-US" dirty="0"/>
          </a:p>
          <a:p>
            <a:pPr eaLnBrk="1" hangingPunct="1">
              <a:lnSpc>
                <a:spcPct val="80000"/>
              </a:lnSpc>
            </a:pPr>
            <a:r>
              <a:rPr lang="en-US" sz="2000" dirty="0"/>
              <a:t>For cluster analysis, the analogous question is how to evaluate the “goodness” of the resulting clusters?</a:t>
            </a:r>
          </a:p>
          <a:p>
            <a:pPr eaLnBrk="1" hangingPunct="1">
              <a:lnSpc>
                <a:spcPct val="80000"/>
              </a:lnSpc>
            </a:pPr>
            <a:endParaRPr lang="en-US" sz="2000" dirty="0"/>
          </a:p>
          <a:p>
            <a:pPr eaLnBrk="1" hangingPunct="1">
              <a:lnSpc>
                <a:spcPct val="80000"/>
              </a:lnSpc>
            </a:pPr>
            <a:r>
              <a:rPr lang="en-US" sz="2000" dirty="0"/>
              <a:t>Some say “clusters are in the eye of the beholder”! But is that our only option ?</a:t>
            </a:r>
          </a:p>
          <a:p>
            <a:pPr eaLnBrk="1" hangingPunct="1">
              <a:lnSpc>
                <a:spcPct val="80000"/>
              </a:lnSpc>
            </a:pPr>
            <a:endParaRPr lang="en-US" sz="2000" dirty="0"/>
          </a:p>
          <a:p>
            <a:pPr eaLnBrk="1" hangingPunct="1">
              <a:lnSpc>
                <a:spcPct val="80000"/>
              </a:lnSpc>
            </a:pPr>
            <a:endParaRPr lang="en-US" dirty="0"/>
          </a:p>
        </p:txBody>
      </p:sp>
      <p:sp>
        <p:nvSpPr>
          <p:cNvPr id="5" name="TextBox 4"/>
          <p:cNvSpPr txBox="1"/>
          <p:nvPr/>
        </p:nvSpPr>
        <p:spPr>
          <a:xfrm>
            <a:off x="228600" y="1752600"/>
            <a:ext cx="7848600" cy="1200329"/>
          </a:xfrm>
          <a:prstGeom prst="rect">
            <a:avLst/>
          </a:prstGeom>
          <a:noFill/>
        </p:spPr>
        <p:txBody>
          <a:bodyPr wrap="square" rtlCol="0">
            <a:spAutoFit/>
          </a:bodyPr>
          <a:lstStyle/>
          <a:p>
            <a:pPr algn="ctr"/>
            <a:r>
              <a:rPr lang="en-US" sz="2400" dirty="0">
                <a:solidFill>
                  <a:schemeClr val="accent6"/>
                </a:solidFill>
              </a:rPr>
              <a:t>For classification we have training data, so we can evaluate how good the model is. In a cluster, w do not have training so we do not know how good the model is.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5" name="Rectangle 2"/>
          <p:cNvSpPr>
            <a:spLocks noGrp="1" noChangeArrowheads="1"/>
          </p:cNvSpPr>
          <p:nvPr>
            <p:ph type="body" idx="1"/>
          </p:nvPr>
        </p:nvSpPr>
        <p:spPr>
          <a:xfrm>
            <a:off x="424657" y="1317624"/>
            <a:ext cx="8458200" cy="2384425"/>
          </a:xfrm>
        </p:spPr>
        <p:txBody>
          <a:bodyPr>
            <a:normAutofit fontScale="77500" lnSpcReduction="20000"/>
          </a:bodyPr>
          <a:lstStyle/>
          <a:p>
            <a:pPr eaLnBrk="1" hangingPunct="1">
              <a:spcBef>
                <a:spcPct val="0"/>
              </a:spcBef>
            </a:pPr>
            <a:r>
              <a:rPr lang="en-US" sz="2000" dirty="0">
                <a:solidFill>
                  <a:schemeClr val="accent6"/>
                </a:solidFill>
              </a:rPr>
              <a:t>Cluster Cohesion</a:t>
            </a:r>
            <a:r>
              <a:rPr lang="en-US" sz="2000" dirty="0">
                <a:solidFill>
                  <a:srgbClr val="FF9900"/>
                </a:solidFill>
              </a:rPr>
              <a:t>:</a:t>
            </a:r>
            <a:r>
              <a:rPr lang="en-US" sz="2000" dirty="0"/>
              <a:t> Measures how closely related are objects in a cluster</a:t>
            </a:r>
          </a:p>
          <a:p>
            <a:pPr lvl="1" eaLnBrk="1" hangingPunct="1">
              <a:lnSpc>
                <a:spcPct val="130000"/>
              </a:lnSpc>
            </a:pPr>
            <a:r>
              <a:rPr lang="en-US" sz="1800" dirty="0"/>
              <a:t>high </a:t>
            </a:r>
            <a:r>
              <a:rPr lang="en-US" sz="1800" u="sng" dirty="0"/>
              <a:t>intra-class</a:t>
            </a:r>
            <a:r>
              <a:rPr lang="en-US" sz="1800" dirty="0"/>
              <a:t> similarity</a:t>
            </a:r>
          </a:p>
          <a:p>
            <a:pPr lvl="1" eaLnBrk="1" hangingPunct="1">
              <a:lnSpc>
                <a:spcPct val="130000"/>
              </a:lnSpc>
            </a:pPr>
            <a:r>
              <a:rPr lang="en-US" sz="1800" dirty="0"/>
              <a:t>SSE as a cohesion measure</a:t>
            </a:r>
          </a:p>
          <a:p>
            <a:pPr eaLnBrk="1" hangingPunct="1">
              <a:spcBef>
                <a:spcPct val="0"/>
              </a:spcBef>
            </a:pPr>
            <a:r>
              <a:rPr lang="en-US" sz="2000" dirty="0">
                <a:solidFill>
                  <a:schemeClr val="accent6"/>
                </a:solidFill>
              </a:rPr>
              <a:t>Cluster Separation</a:t>
            </a:r>
            <a:r>
              <a:rPr lang="en-US" sz="2000" dirty="0"/>
              <a:t>: Measure how distinct or well-separated a cluster is from other clusters</a:t>
            </a:r>
          </a:p>
          <a:p>
            <a:pPr marL="742950" lvl="2" indent="-342900" eaLnBrk="1" hangingPunct="1">
              <a:spcBef>
                <a:spcPct val="0"/>
              </a:spcBef>
            </a:pPr>
            <a:r>
              <a:rPr lang="en-US" dirty="0"/>
              <a:t>low </a:t>
            </a:r>
            <a:r>
              <a:rPr lang="en-US" u="sng" dirty="0"/>
              <a:t>inter-class</a:t>
            </a:r>
            <a:r>
              <a:rPr lang="en-US" dirty="0"/>
              <a:t> similarity</a:t>
            </a:r>
            <a:br>
              <a:rPr lang="en-US" dirty="0"/>
            </a:br>
            <a:endParaRPr lang="en-US" dirty="0"/>
          </a:p>
          <a:p>
            <a:pPr marL="0" lvl="1" indent="0">
              <a:spcBef>
                <a:spcPct val="0"/>
              </a:spcBef>
              <a:buNone/>
            </a:pPr>
            <a:r>
              <a:rPr lang="en-US" sz="2300" dirty="0">
                <a:solidFill>
                  <a:schemeClr val="accent6"/>
                </a:solidFill>
              </a:rPr>
              <a:t>The Silhouette Method</a:t>
            </a:r>
            <a:r>
              <a:rPr lang="en-US" sz="2300" dirty="0"/>
              <a:t> is one measure that combines these </a:t>
            </a:r>
          </a:p>
          <a:p>
            <a:pPr eaLnBrk="1" hangingPunct="1">
              <a:spcBef>
                <a:spcPct val="0"/>
              </a:spcBef>
            </a:pPr>
            <a:endParaRPr lang="en-US" sz="1700" dirty="0"/>
          </a:p>
          <a:p>
            <a:pPr eaLnBrk="1" hangingPunct="1">
              <a:spcBef>
                <a:spcPct val="0"/>
              </a:spcBef>
            </a:pPr>
            <a:r>
              <a:rPr lang="en-US" sz="2000" dirty="0"/>
              <a:t>Validating the Cluster results can be challenging. </a:t>
            </a:r>
          </a:p>
          <a:p>
            <a:pPr lvl="1" eaLnBrk="1" hangingPunct="1">
              <a:spcBef>
                <a:spcPct val="0"/>
              </a:spcBef>
            </a:pPr>
            <a:r>
              <a:rPr lang="en-US" sz="1600" dirty="0"/>
              <a:t>Comparing the results of a cluster analysis to externally known results</a:t>
            </a:r>
          </a:p>
          <a:p>
            <a:pPr lvl="1" eaLnBrk="1" hangingPunct="1">
              <a:spcBef>
                <a:spcPct val="0"/>
              </a:spcBef>
            </a:pPr>
            <a:r>
              <a:rPr lang="en-US" sz="1600" dirty="0"/>
              <a:t>Confirm with domain experts</a:t>
            </a:r>
            <a:endParaRPr lang="en-US" sz="2000" dirty="0"/>
          </a:p>
          <a:p>
            <a:pPr eaLnBrk="1" hangingPunct="1"/>
            <a:endParaRPr lang="en-US" sz="2000" dirty="0"/>
          </a:p>
        </p:txBody>
      </p:sp>
      <p:sp>
        <p:nvSpPr>
          <p:cNvPr id="54276" name="Rectangle 3"/>
          <p:cNvSpPr>
            <a:spLocks noGrp="1" noChangeArrowheads="1"/>
          </p:cNvSpPr>
          <p:nvPr>
            <p:ph type="title"/>
          </p:nvPr>
        </p:nvSpPr>
        <p:spPr>
          <a:xfrm>
            <a:off x="533401" y="228600"/>
            <a:ext cx="7696200" cy="609600"/>
          </a:xfrm>
        </p:spPr>
        <p:txBody>
          <a:bodyPr/>
          <a:lstStyle/>
          <a:p>
            <a:pPr eaLnBrk="1" hangingPunct="1"/>
            <a:r>
              <a:rPr lang="en-US" sz="3200" dirty="0"/>
              <a:t>Different Methods for Cluster Validation</a:t>
            </a:r>
            <a:endParaRPr lang="en-US" dirty="0"/>
          </a:p>
        </p:txBody>
      </p:sp>
      <p:sp>
        <p:nvSpPr>
          <p:cNvPr id="85" name="Freeform 4" descr="5%">
            <a:extLst>
              <a:ext uri="{FF2B5EF4-FFF2-40B4-BE49-F238E27FC236}">
                <a16:creationId xmlns:a16="http://schemas.microsoft.com/office/drawing/2014/main" id="{05D68C0D-3D32-BE44-97D4-C7FF21868AB0}"/>
              </a:ext>
            </a:extLst>
          </p:cNvPr>
          <p:cNvSpPr>
            <a:spLocks/>
          </p:cNvSpPr>
          <p:nvPr/>
        </p:nvSpPr>
        <p:spPr bwMode="auto">
          <a:xfrm rot="-5400000">
            <a:off x="3677318" y="4109243"/>
            <a:ext cx="1828800" cy="1382713"/>
          </a:xfrm>
          <a:custGeom>
            <a:avLst/>
            <a:gdLst>
              <a:gd name="T0" fmla="*/ 1324198 w 598"/>
              <a:gd name="T1" fmla="*/ 146330 h 652"/>
              <a:gd name="T2" fmla="*/ 758432 w 598"/>
              <a:gd name="T3" fmla="*/ 0 h 652"/>
              <a:gd name="T4" fmla="*/ 464845 w 598"/>
              <a:gd name="T5" fmla="*/ 72105 h 652"/>
              <a:gd name="T6" fmla="*/ 382274 w 598"/>
              <a:gd name="T7" fmla="*/ 203590 h 652"/>
              <a:gd name="T8" fmla="*/ 214074 w 598"/>
              <a:gd name="T9" fmla="*/ 364765 h 652"/>
              <a:gd name="T10" fmla="*/ 149852 w 598"/>
              <a:gd name="T11" fmla="*/ 377489 h 652"/>
              <a:gd name="T12" fmla="*/ 88688 w 598"/>
              <a:gd name="T13" fmla="*/ 466560 h 652"/>
              <a:gd name="T14" fmla="*/ 45873 w 598"/>
              <a:gd name="T15" fmla="*/ 553509 h 652"/>
              <a:gd name="T16" fmla="*/ 88688 w 598"/>
              <a:gd name="T17" fmla="*/ 814359 h 652"/>
              <a:gd name="T18" fmla="*/ 296645 w 598"/>
              <a:gd name="T19" fmla="*/ 873739 h 652"/>
              <a:gd name="T20" fmla="*/ 235481 w 598"/>
              <a:gd name="T21" fmla="*/ 1032793 h 652"/>
              <a:gd name="T22" fmla="*/ 318052 w 598"/>
              <a:gd name="T23" fmla="*/ 1308488 h 652"/>
              <a:gd name="T24" fmla="*/ 507660 w 598"/>
              <a:gd name="T25" fmla="*/ 1367868 h 652"/>
              <a:gd name="T26" fmla="*/ 568824 w 598"/>
              <a:gd name="T27" fmla="*/ 1382713 h 652"/>
              <a:gd name="T28" fmla="*/ 737025 w 598"/>
              <a:gd name="T29" fmla="*/ 1280918 h 652"/>
              <a:gd name="T30" fmla="*/ 1073426 w 598"/>
              <a:gd name="T31" fmla="*/ 1382713 h 652"/>
              <a:gd name="T32" fmla="*/ 1367013 w 598"/>
              <a:gd name="T33" fmla="*/ 1251228 h 652"/>
              <a:gd name="T34" fmla="*/ 1596377 w 598"/>
              <a:gd name="T35" fmla="*/ 1149433 h 652"/>
              <a:gd name="T36" fmla="*/ 1743171 w 598"/>
              <a:gd name="T37" fmla="*/ 945844 h 652"/>
              <a:gd name="T38" fmla="*/ 1639192 w 598"/>
              <a:gd name="T39" fmla="*/ 829204 h 652"/>
              <a:gd name="T40" fmla="*/ 1721763 w 598"/>
              <a:gd name="T41" fmla="*/ 742254 h 652"/>
              <a:gd name="T42" fmla="*/ 1828800 w 598"/>
              <a:gd name="T43" fmla="*/ 610769 h 652"/>
              <a:gd name="T44" fmla="*/ 1785985 w 598"/>
              <a:gd name="T45" fmla="*/ 407179 h 652"/>
              <a:gd name="T46" fmla="*/ 1367013 w 598"/>
              <a:gd name="T47" fmla="*/ 203590 h 652"/>
              <a:gd name="T48" fmla="*/ 1324198 w 598"/>
              <a:gd name="T49" fmla="*/ 146330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charset="0"/>
              <a:cs typeface="Times New Roman" charset="0"/>
            </a:endParaRPr>
          </a:p>
        </p:txBody>
      </p:sp>
      <p:sp>
        <p:nvSpPr>
          <p:cNvPr id="86" name="Oval 5">
            <a:extLst>
              <a:ext uri="{FF2B5EF4-FFF2-40B4-BE49-F238E27FC236}">
                <a16:creationId xmlns:a16="http://schemas.microsoft.com/office/drawing/2014/main" id="{39C7E8BF-0728-3441-8AE7-F807C41606AE}"/>
              </a:ext>
            </a:extLst>
          </p:cNvPr>
          <p:cNvSpPr>
            <a:spLocks noChangeArrowheads="1"/>
          </p:cNvSpPr>
          <p:nvPr/>
        </p:nvSpPr>
        <p:spPr bwMode="auto">
          <a:xfrm rot="-5400000">
            <a:off x="4967161" y="5029200"/>
            <a:ext cx="76200" cy="76200"/>
          </a:xfrm>
          <a:prstGeom prst="ellipse">
            <a:avLst/>
          </a:prstGeom>
          <a:solidFill>
            <a:srgbClr val="000000"/>
          </a:solidFill>
          <a:ln w="12700">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charset="0"/>
              <a:cs typeface="Times New Roman" charset="0"/>
            </a:endParaRPr>
          </a:p>
        </p:txBody>
      </p:sp>
      <p:sp>
        <p:nvSpPr>
          <p:cNvPr id="87" name="Oval 6">
            <a:extLst>
              <a:ext uri="{FF2B5EF4-FFF2-40B4-BE49-F238E27FC236}">
                <a16:creationId xmlns:a16="http://schemas.microsoft.com/office/drawing/2014/main" id="{13AE00B6-4A7E-7A41-8AE8-ACF039DC7C30}"/>
              </a:ext>
            </a:extLst>
          </p:cNvPr>
          <p:cNvSpPr>
            <a:spLocks noChangeArrowheads="1"/>
          </p:cNvSpPr>
          <p:nvPr/>
        </p:nvSpPr>
        <p:spPr bwMode="auto">
          <a:xfrm rot="-5400000">
            <a:off x="4890961" y="4267200"/>
            <a:ext cx="76200" cy="76200"/>
          </a:xfrm>
          <a:prstGeom prst="ellipse">
            <a:avLst/>
          </a:prstGeom>
          <a:solidFill>
            <a:srgbClr val="000000"/>
          </a:solidFill>
          <a:ln w="12700">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charset="0"/>
              <a:cs typeface="Times New Roman" charset="0"/>
            </a:endParaRPr>
          </a:p>
        </p:txBody>
      </p:sp>
      <p:sp>
        <p:nvSpPr>
          <p:cNvPr id="88" name="Oval 7">
            <a:extLst>
              <a:ext uri="{FF2B5EF4-FFF2-40B4-BE49-F238E27FC236}">
                <a16:creationId xmlns:a16="http://schemas.microsoft.com/office/drawing/2014/main" id="{88C7D22D-9B79-4541-A08B-52C5AF817512}"/>
              </a:ext>
            </a:extLst>
          </p:cNvPr>
          <p:cNvSpPr>
            <a:spLocks noChangeArrowheads="1"/>
          </p:cNvSpPr>
          <p:nvPr/>
        </p:nvSpPr>
        <p:spPr bwMode="auto">
          <a:xfrm rot="-5400000">
            <a:off x="4052761" y="4724400"/>
            <a:ext cx="76200" cy="76200"/>
          </a:xfrm>
          <a:prstGeom prst="ellipse">
            <a:avLst/>
          </a:prstGeom>
          <a:solidFill>
            <a:srgbClr val="000000"/>
          </a:solidFill>
          <a:ln w="12700">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charset="0"/>
              <a:cs typeface="Times New Roman" charset="0"/>
            </a:endParaRPr>
          </a:p>
        </p:txBody>
      </p:sp>
      <p:sp>
        <p:nvSpPr>
          <p:cNvPr id="89" name="Oval 8">
            <a:extLst>
              <a:ext uri="{FF2B5EF4-FFF2-40B4-BE49-F238E27FC236}">
                <a16:creationId xmlns:a16="http://schemas.microsoft.com/office/drawing/2014/main" id="{45F4C79B-D63B-9F4E-9670-FCEAFCAAB41F}"/>
              </a:ext>
            </a:extLst>
          </p:cNvPr>
          <p:cNvSpPr>
            <a:spLocks noChangeArrowheads="1"/>
          </p:cNvSpPr>
          <p:nvPr/>
        </p:nvSpPr>
        <p:spPr bwMode="auto">
          <a:xfrm rot="-5400000">
            <a:off x="5117974" y="4570413"/>
            <a:ext cx="76200" cy="76200"/>
          </a:xfrm>
          <a:prstGeom prst="ellipse">
            <a:avLst/>
          </a:prstGeom>
          <a:solidFill>
            <a:srgbClr val="000000"/>
          </a:solidFill>
          <a:ln w="12700">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charset="0"/>
              <a:cs typeface="Times New Roman" charset="0"/>
            </a:endParaRPr>
          </a:p>
        </p:txBody>
      </p:sp>
      <p:sp>
        <p:nvSpPr>
          <p:cNvPr id="90" name="Freeform 9" descr="5%">
            <a:extLst>
              <a:ext uri="{FF2B5EF4-FFF2-40B4-BE49-F238E27FC236}">
                <a16:creationId xmlns:a16="http://schemas.microsoft.com/office/drawing/2014/main" id="{9DA97782-A0C9-3740-B2FA-2589DB4CCAEE}"/>
              </a:ext>
            </a:extLst>
          </p:cNvPr>
          <p:cNvSpPr>
            <a:spLocks/>
          </p:cNvSpPr>
          <p:nvPr/>
        </p:nvSpPr>
        <p:spPr bwMode="auto">
          <a:xfrm rot="5400000" flipV="1">
            <a:off x="6567361" y="3962400"/>
            <a:ext cx="1828800" cy="1676400"/>
          </a:xfrm>
          <a:custGeom>
            <a:avLst/>
            <a:gdLst>
              <a:gd name="T0" fmla="*/ 1324198 w 598"/>
              <a:gd name="T1" fmla="*/ 177410 h 652"/>
              <a:gd name="T2" fmla="*/ 758432 w 598"/>
              <a:gd name="T3" fmla="*/ 0 h 652"/>
              <a:gd name="T4" fmla="*/ 464845 w 598"/>
              <a:gd name="T5" fmla="*/ 87420 h 652"/>
              <a:gd name="T6" fmla="*/ 382274 w 598"/>
              <a:gd name="T7" fmla="*/ 246832 h 652"/>
              <a:gd name="T8" fmla="*/ 214074 w 598"/>
              <a:gd name="T9" fmla="*/ 442240 h 652"/>
              <a:gd name="T10" fmla="*/ 149852 w 598"/>
              <a:gd name="T11" fmla="*/ 457667 h 652"/>
              <a:gd name="T12" fmla="*/ 88688 w 598"/>
              <a:gd name="T13" fmla="*/ 565656 h 652"/>
              <a:gd name="T14" fmla="*/ 45873 w 598"/>
              <a:gd name="T15" fmla="*/ 671074 h 652"/>
              <a:gd name="T16" fmla="*/ 88688 w 598"/>
              <a:gd name="T17" fmla="*/ 987328 h 652"/>
              <a:gd name="T18" fmla="*/ 296645 w 598"/>
              <a:gd name="T19" fmla="*/ 1059320 h 652"/>
              <a:gd name="T20" fmla="*/ 235481 w 598"/>
              <a:gd name="T21" fmla="*/ 1252158 h 652"/>
              <a:gd name="T22" fmla="*/ 318052 w 598"/>
              <a:gd name="T23" fmla="*/ 1586409 h 652"/>
              <a:gd name="T24" fmla="*/ 507660 w 598"/>
              <a:gd name="T25" fmla="*/ 1658402 h 652"/>
              <a:gd name="T26" fmla="*/ 568824 w 598"/>
              <a:gd name="T27" fmla="*/ 1676400 h 652"/>
              <a:gd name="T28" fmla="*/ 737025 w 598"/>
              <a:gd name="T29" fmla="*/ 1552984 h 652"/>
              <a:gd name="T30" fmla="*/ 1073426 w 598"/>
              <a:gd name="T31" fmla="*/ 1676400 h 652"/>
              <a:gd name="T32" fmla="*/ 1367013 w 598"/>
              <a:gd name="T33" fmla="*/ 1516988 h 652"/>
              <a:gd name="T34" fmla="*/ 1596377 w 598"/>
              <a:gd name="T35" fmla="*/ 1393572 h 652"/>
              <a:gd name="T36" fmla="*/ 1743171 w 598"/>
              <a:gd name="T37" fmla="*/ 1146740 h 652"/>
              <a:gd name="T38" fmla="*/ 1639192 w 598"/>
              <a:gd name="T39" fmla="*/ 1005326 h 652"/>
              <a:gd name="T40" fmla="*/ 1721763 w 598"/>
              <a:gd name="T41" fmla="*/ 899908 h 652"/>
              <a:gd name="T42" fmla="*/ 1828800 w 598"/>
              <a:gd name="T43" fmla="*/ 740496 h 652"/>
              <a:gd name="T44" fmla="*/ 1785985 w 598"/>
              <a:gd name="T45" fmla="*/ 493664 h 652"/>
              <a:gd name="T46" fmla="*/ 1367013 w 598"/>
              <a:gd name="T47" fmla="*/ 246832 h 652"/>
              <a:gd name="T48" fmla="*/ 1324198 w 598"/>
              <a:gd name="T49" fmla="*/ 177410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charset="0"/>
              <a:cs typeface="Times New Roman" charset="0"/>
            </a:endParaRPr>
          </a:p>
        </p:txBody>
      </p:sp>
      <p:sp>
        <p:nvSpPr>
          <p:cNvPr id="91" name="Oval 10">
            <a:extLst>
              <a:ext uri="{FF2B5EF4-FFF2-40B4-BE49-F238E27FC236}">
                <a16:creationId xmlns:a16="http://schemas.microsoft.com/office/drawing/2014/main" id="{F12A7D63-C5A9-3F43-8A93-C1D439FD146F}"/>
              </a:ext>
            </a:extLst>
          </p:cNvPr>
          <p:cNvSpPr>
            <a:spLocks noChangeArrowheads="1"/>
          </p:cNvSpPr>
          <p:nvPr/>
        </p:nvSpPr>
        <p:spPr bwMode="auto">
          <a:xfrm rot="5400000" flipV="1">
            <a:off x="8091361" y="4419600"/>
            <a:ext cx="76200" cy="76200"/>
          </a:xfrm>
          <a:prstGeom prst="ellipse">
            <a:avLst/>
          </a:prstGeom>
          <a:solidFill>
            <a:srgbClr val="000000"/>
          </a:solidFill>
          <a:ln w="12700">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charset="0"/>
              <a:cs typeface="Times New Roman" charset="0"/>
            </a:endParaRPr>
          </a:p>
        </p:txBody>
      </p:sp>
      <p:sp>
        <p:nvSpPr>
          <p:cNvPr id="92" name="Oval 11">
            <a:extLst>
              <a:ext uri="{FF2B5EF4-FFF2-40B4-BE49-F238E27FC236}">
                <a16:creationId xmlns:a16="http://schemas.microsoft.com/office/drawing/2014/main" id="{4EA33F45-9F37-5B4F-944C-C6200CAAFCBA}"/>
              </a:ext>
            </a:extLst>
          </p:cNvPr>
          <p:cNvSpPr>
            <a:spLocks noChangeArrowheads="1"/>
          </p:cNvSpPr>
          <p:nvPr/>
        </p:nvSpPr>
        <p:spPr bwMode="auto">
          <a:xfrm rot="5400000" flipV="1">
            <a:off x="6730874" y="4419600"/>
            <a:ext cx="76200" cy="76200"/>
          </a:xfrm>
          <a:prstGeom prst="ellipse">
            <a:avLst/>
          </a:prstGeom>
          <a:solidFill>
            <a:srgbClr val="000000"/>
          </a:solidFill>
          <a:ln w="12700">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charset="0"/>
              <a:cs typeface="Times New Roman" charset="0"/>
            </a:endParaRPr>
          </a:p>
        </p:txBody>
      </p:sp>
      <p:sp>
        <p:nvSpPr>
          <p:cNvPr id="93" name="Oval 12">
            <a:extLst>
              <a:ext uri="{FF2B5EF4-FFF2-40B4-BE49-F238E27FC236}">
                <a16:creationId xmlns:a16="http://schemas.microsoft.com/office/drawing/2014/main" id="{A90EC723-6292-A14C-AF35-D2404ADBDAFE}"/>
              </a:ext>
            </a:extLst>
          </p:cNvPr>
          <p:cNvSpPr>
            <a:spLocks noChangeArrowheads="1"/>
          </p:cNvSpPr>
          <p:nvPr/>
        </p:nvSpPr>
        <p:spPr bwMode="auto">
          <a:xfrm rot="5400000" flipV="1">
            <a:off x="7253161" y="5029200"/>
            <a:ext cx="76200" cy="76200"/>
          </a:xfrm>
          <a:prstGeom prst="ellipse">
            <a:avLst/>
          </a:prstGeom>
          <a:solidFill>
            <a:srgbClr val="000000"/>
          </a:solidFill>
          <a:ln w="12700">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charset="0"/>
              <a:cs typeface="Times New Roman" charset="0"/>
            </a:endParaRPr>
          </a:p>
        </p:txBody>
      </p:sp>
      <p:sp>
        <p:nvSpPr>
          <p:cNvPr id="94" name="Oval 13">
            <a:extLst>
              <a:ext uri="{FF2B5EF4-FFF2-40B4-BE49-F238E27FC236}">
                <a16:creationId xmlns:a16="http://schemas.microsoft.com/office/drawing/2014/main" id="{344110C5-A068-B241-9B26-53D044FD6776}"/>
              </a:ext>
            </a:extLst>
          </p:cNvPr>
          <p:cNvSpPr>
            <a:spLocks noChangeArrowheads="1"/>
          </p:cNvSpPr>
          <p:nvPr/>
        </p:nvSpPr>
        <p:spPr bwMode="auto">
          <a:xfrm rot="5400000" flipV="1">
            <a:off x="7253161" y="4038600"/>
            <a:ext cx="76200" cy="76200"/>
          </a:xfrm>
          <a:prstGeom prst="ellipse">
            <a:avLst/>
          </a:prstGeom>
          <a:solidFill>
            <a:srgbClr val="000000"/>
          </a:solidFill>
          <a:ln w="12700">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charset="0"/>
              <a:cs typeface="Times New Roman" charset="0"/>
            </a:endParaRPr>
          </a:p>
        </p:txBody>
      </p:sp>
      <p:sp>
        <p:nvSpPr>
          <p:cNvPr id="95" name="Line 14">
            <a:extLst>
              <a:ext uri="{FF2B5EF4-FFF2-40B4-BE49-F238E27FC236}">
                <a16:creationId xmlns:a16="http://schemas.microsoft.com/office/drawing/2014/main" id="{5D9ED2EA-4D16-6C4E-9410-908285CC2E39}"/>
              </a:ext>
            </a:extLst>
          </p:cNvPr>
          <p:cNvSpPr>
            <a:spLocks noChangeShapeType="1"/>
          </p:cNvSpPr>
          <p:nvPr/>
        </p:nvSpPr>
        <p:spPr bwMode="auto">
          <a:xfrm>
            <a:off x="5043361" y="5029200"/>
            <a:ext cx="2209800" cy="76200"/>
          </a:xfrm>
          <a:prstGeom prst="line">
            <a:avLst/>
          </a:prstGeom>
          <a:noFill/>
          <a:ln w="6350">
            <a:solidFill>
              <a:srgbClr val="FFCC00"/>
            </a:solidFill>
            <a:round/>
            <a:headEnd/>
            <a:tailEnd/>
          </a:ln>
        </p:spPr>
        <p:txBody>
          <a:bodyPr/>
          <a:lstStyle/>
          <a:p>
            <a:pPr fontAlgn="base">
              <a:spcBef>
                <a:spcPct val="0"/>
              </a:spcBef>
              <a:spcAft>
                <a:spcPct val="0"/>
              </a:spcAft>
            </a:pPr>
            <a:endParaRPr lang="en-US" sz="2400">
              <a:solidFill>
                <a:srgbClr val="000000"/>
              </a:solidFill>
              <a:latin typeface="Times New Roman" charset="0"/>
              <a:cs typeface="Times New Roman" charset="0"/>
            </a:endParaRPr>
          </a:p>
        </p:txBody>
      </p:sp>
      <p:sp>
        <p:nvSpPr>
          <p:cNvPr id="96" name="Line 15">
            <a:extLst>
              <a:ext uri="{FF2B5EF4-FFF2-40B4-BE49-F238E27FC236}">
                <a16:creationId xmlns:a16="http://schemas.microsoft.com/office/drawing/2014/main" id="{E4150C06-97EA-504A-A21D-5BF60A19446F}"/>
              </a:ext>
            </a:extLst>
          </p:cNvPr>
          <p:cNvSpPr>
            <a:spLocks noChangeShapeType="1"/>
          </p:cNvSpPr>
          <p:nvPr/>
        </p:nvSpPr>
        <p:spPr bwMode="auto">
          <a:xfrm flipV="1">
            <a:off x="5043361" y="4495800"/>
            <a:ext cx="1676400" cy="533400"/>
          </a:xfrm>
          <a:prstGeom prst="line">
            <a:avLst/>
          </a:prstGeom>
          <a:noFill/>
          <a:ln w="6350">
            <a:solidFill>
              <a:srgbClr val="FFCC00"/>
            </a:solidFill>
            <a:round/>
            <a:headEnd/>
            <a:tailEnd/>
          </a:ln>
        </p:spPr>
        <p:txBody>
          <a:bodyPr/>
          <a:lstStyle/>
          <a:p>
            <a:pPr fontAlgn="base">
              <a:spcBef>
                <a:spcPct val="0"/>
              </a:spcBef>
              <a:spcAft>
                <a:spcPct val="0"/>
              </a:spcAft>
            </a:pPr>
            <a:endParaRPr lang="en-US" sz="2400">
              <a:solidFill>
                <a:srgbClr val="000000"/>
              </a:solidFill>
              <a:latin typeface="Times New Roman" charset="0"/>
              <a:cs typeface="Times New Roman" charset="0"/>
            </a:endParaRPr>
          </a:p>
        </p:txBody>
      </p:sp>
      <p:sp>
        <p:nvSpPr>
          <p:cNvPr id="97" name="Line 16">
            <a:extLst>
              <a:ext uri="{FF2B5EF4-FFF2-40B4-BE49-F238E27FC236}">
                <a16:creationId xmlns:a16="http://schemas.microsoft.com/office/drawing/2014/main" id="{8C2A2867-C140-7146-86B6-8A1D21460BD5}"/>
              </a:ext>
            </a:extLst>
          </p:cNvPr>
          <p:cNvSpPr>
            <a:spLocks noChangeShapeType="1"/>
          </p:cNvSpPr>
          <p:nvPr/>
        </p:nvSpPr>
        <p:spPr bwMode="auto">
          <a:xfrm flipV="1">
            <a:off x="5043361" y="4114800"/>
            <a:ext cx="2209800" cy="914400"/>
          </a:xfrm>
          <a:prstGeom prst="line">
            <a:avLst/>
          </a:prstGeom>
          <a:noFill/>
          <a:ln w="6350">
            <a:solidFill>
              <a:srgbClr val="FFCC00"/>
            </a:solidFill>
            <a:round/>
            <a:headEnd/>
            <a:tailEnd/>
          </a:ln>
        </p:spPr>
        <p:txBody>
          <a:bodyPr/>
          <a:lstStyle/>
          <a:p>
            <a:pPr fontAlgn="base">
              <a:spcBef>
                <a:spcPct val="0"/>
              </a:spcBef>
              <a:spcAft>
                <a:spcPct val="0"/>
              </a:spcAft>
            </a:pPr>
            <a:endParaRPr lang="en-US" sz="2400">
              <a:solidFill>
                <a:srgbClr val="000000"/>
              </a:solidFill>
              <a:latin typeface="Times New Roman" charset="0"/>
              <a:cs typeface="Times New Roman" charset="0"/>
            </a:endParaRPr>
          </a:p>
        </p:txBody>
      </p:sp>
      <p:sp>
        <p:nvSpPr>
          <p:cNvPr id="98" name="Line 17">
            <a:extLst>
              <a:ext uri="{FF2B5EF4-FFF2-40B4-BE49-F238E27FC236}">
                <a16:creationId xmlns:a16="http://schemas.microsoft.com/office/drawing/2014/main" id="{972E0006-1400-F343-B2F7-83E4AC2135A0}"/>
              </a:ext>
            </a:extLst>
          </p:cNvPr>
          <p:cNvSpPr>
            <a:spLocks noChangeShapeType="1"/>
          </p:cNvSpPr>
          <p:nvPr/>
        </p:nvSpPr>
        <p:spPr bwMode="auto">
          <a:xfrm flipV="1">
            <a:off x="5043361" y="4495800"/>
            <a:ext cx="3048000" cy="533400"/>
          </a:xfrm>
          <a:prstGeom prst="line">
            <a:avLst/>
          </a:prstGeom>
          <a:noFill/>
          <a:ln w="6350">
            <a:solidFill>
              <a:srgbClr val="FFCC00"/>
            </a:solidFill>
            <a:round/>
            <a:headEnd/>
            <a:tailEnd/>
          </a:ln>
        </p:spPr>
        <p:txBody>
          <a:bodyPr/>
          <a:lstStyle/>
          <a:p>
            <a:pPr fontAlgn="base">
              <a:spcBef>
                <a:spcPct val="0"/>
              </a:spcBef>
              <a:spcAft>
                <a:spcPct val="0"/>
              </a:spcAft>
            </a:pPr>
            <a:endParaRPr lang="en-US" sz="2400">
              <a:solidFill>
                <a:srgbClr val="000000"/>
              </a:solidFill>
              <a:latin typeface="Times New Roman" charset="0"/>
              <a:cs typeface="Times New Roman" charset="0"/>
            </a:endParaRPr>
          </a:p>
        </p:txBody>
      </p:sp>
      <p:sp>
        <p:nvSpPr>
          <p:cNvPr id="99" name="Line 18">
            <a:extLst>
              <a:ext uri="{FF2B5EF4-FFF2-40B4-BE49-F238E27FC236}">
                <a16:creationId xmlns:a16="http://schemas.microsoft.com/office/drawing/2014/main" id="{FE294C89-91BC-3C4D-BFA2-DCC9BDAF56D7}"/>
              </a:ext>
            </a:extLst>
          </p:cNvPr>
          <p:cNvSpPr>
            <a:spLocks noChangeShapeType="1"/>
          </p:cNvSpPr>
          <p:nvPr/>
        </p:nvSpPr>
        <p:spPr bwMode="auto">
          <a:xfrm>
            <a:off x="5195761" y="4648200"/>
            <a:ext cx="2057400" cy="457200"/>
          </a:xfrm>
          <a:prstGeom prst="line">
            <a:avLst/>
          </a:prstGeom>
          <a:noFill/>
          <a:ln w="6350">
            <a:solidFill>
              <a:srgbClr val="FFCC00"/>
            </a:solidFill>
            <a:round/>
            <a:headEnd/>
            <a:tailEnd/>
          </a:ln>
        </p:spPr>
        <p:txBody>
          <a:bodyPr/>
          <a:lstStyle/>
          <a:p>
            <a:pPr fontAlgn="base">
              <a:spcBef>
                <a:spcPct val="0"/>
              </a:spcBef>
              <a:spcAft>
                <a:spcPct val="0"/>
              </a:spcAft>
            </a:pPr>
            <a:endParaRPr lang="en-US" sz="2400">
              <a:solidFill>
                <a:srgbClr val="000000"/>
              </a:solidFill>
              <a:latin typeface="Times New Roman" charset="0"/>
              <a:cs typeface="Times New Roman" charset="0"/>
            </a:endParaRPr>
          </a:p>
        </p:txBody>
      </p:sp>
      <p:sp>
        <p:nvSpPr>
          <p:cNvPr id="100" name="Line 19">
            <a:extLst>
              <a:ext uri="{FF2B5EF4-FFF2-40B4-BE49-F238E27FC236}">
                <a16:creationId xmlns:a16="http://schemas.microsoft.com/office/drawing/2014/main" id="{1959C452-327A-6744-ADBE-1AD1DDAF8F51}"/>
              </a:ext>
            </a:extLst>
          </p:cNvPr>
          <p:cNvSpPr>
            <a:spLocks noChangeShapeType="1"/>
          </p:cNvSpPr>
          <p:nvPr/>
        </p:nvSpPr>
        <p:spPr bwMode="auto">
          <a:xfrm flipV="1">
            <a:off x="5195761" y="4495800"/>
            <a:ext cx="1524000" cy="152400"/>
          </a:xfrm>
          <a:prstGeom prst="line">
            <a:avLst/>
          </a:prstGeom>
          <a:noFill/>
          <a:ln w="6350">
            <a:solidFill>
              <a:srgbClr val="FFCC00"/>
            </a:solidFill>
            <a:round/>
            <a:headEnd/>
            <a:tailEnd/>
          </a:ln>
        </p:spPr>
        <p:txBody>
          <a:bodyPr/>
          <a:lstStyle/>
          <a:p>
            <a:pPr fontAlgn="base">
              <a:spcBef>
                <a:spcPct val="0"/>
              </a:spcBef>
              <a:spcAft>
                <a:spcPct val="0"/>
              </a:spcAft>
            </a:pPr>
            <a:endParaRPr lang="en-US" sz="2400">
              <a:solidFill>
                <a:srgbClr val="000000"/>
              </a:solidFill>
              <a:latin typeface="Times New Roman" charset="0"/>
              <a:cs typeface="Times New Roman" charset="0"/>
            </a:endParaRPr>
          </a:p>
        </p:txBody>
      </p:sp>
      <p:sp>
        <p:nvSpPr>
          <p:cNvPr id="101" name="Line 20">
            <a:extLst>
              <a:ext uri="{FF2B5EF4-FFF2-40B4-BE49-F238E27FC236}">
                <a16:creationId xmlns:a16="http://schemas.microsoft.com/office/drawing/2014/main" id="{4C583FD9-D999-2D41-B38F-96A5EE31B8A3}"/>
              </a:ext>
            </a:extLst>
          </p:cNvPr>
          <p:cNvSpPr>
            <a:spLocks noChangeShapeType="1"/>
          </p:cNvSpPr>
          <p:nvPr/>
        </p:nvSpPr>
        <p:spPr bwMode="auto">
          <a:xfrm flipV="1">
            <a:off x="5195761" y="4114800"/>
            <a:ext cx="2057400" cy="533400"/>
          </a:xfrm>
          <a:prstGeom prst="line">
            <a:avLst/>
          </a:prstGeom>
          <a:noFill/>
          <a:ln w="6350">
            <a:solidFill>
              <a:srgbClr val="FFCC00"/>
            </a:solidFill>
            <a:round/>
            <a:headEnd/>
            <a:tailEnd/>
          </a:ln>
        </p:spPr>
        <p:txBody>
          <a:bodyPr/>
          <a:lstStyle/>
          <a:p>
            <a:pPr fontAlgn="base">
              <a:spcBef>
                <a:spcPct val="0"/>
              </a:spcBef>
              <a:spcAft>
                <a:spcPct val="0"/>
              </a:spcAft>
            </a:pPr>
            <a:endParaRPr lang="en-US" sz="2400">
              <a:solidFill>
                <a:srgbClr val="000000"/>
              </a:solidFill>
              <a:latin typeface="Times New Roman" charset="0"/>
              <a:cs typeface="Times New Roman" charset="0"/>
            </a:endParaRPr>
          </a:p>
        </p:txBody>
      </p:sp>
      <p:sp>
        <p:nvSpPr>
          <p:cNvPr id="102" name="Line 21">
            <a:extLst>
              <a:ext uri="{FF2B5EF4-FFF2-40B4-BE49-F238E27FC236}">
                <a16:creationId xmlns:a16="http://schemas.microsoft.com/office/drawing/2014/main" id="{A2FE96B2-D9D9-0649-ACC8-F313B656374D}"/>
              </a:ext>
            </a:extLst>
          </p:cNvPr>
          <p:cNvSpPr>
            <a:spLocks noChangeShapeType="1"/>
          </p:cNvSpPr>
          <p:nvPr/>
        </p:nvSpPr>
        <p:spPr bwMode="auto">
          <a:xfrm flipV="1">
            <a:off x="5195761" y="4495800"/>
            <a:ext cx="2895600" cy="152400"/>
          </a:xfrm>
          <a:prstGeom prst="line">
            <a:avLst/>
          </a:prstGeom>
          <a:noFill/>
          <a:ln w="6350">
            <a:solidFill>
              <a:srgbClr val="FFCC00"/>
            </a:solidFill>
            <a:round/>
            <a:headEnd/>
            <a:tailEnd/>
          </a:ln>
        </p:spPr>
        <p:txBody>
          <a:bodyPr/>
          <a:lstStyle/>
          <a:p>
            <a:pPr fontAlgn="base">
              <a:spcBef>
                <a:spcPct val="0"/>
              </a:spcBef>
              <a:spcAft>
                <a:spcPct val="0"/>
              </a:spcAft>
            </a:pPr>
            <a:endParaRPr lang="en-US" sz="2400">
              <a:solidFill>
                <a:srgbClr val="000000"/>
              </a:solidFill>
              <a:latin typeface="Times New Roman" charset="0"/>
              <a:cs typeface="Times New Roman" charset="0"/>
            </a:endParaRPr>
          </a:p>
        </p:txBody>
      </p:sp>
      <p:sp>
        <p:nvSpPr>
          <p:cNvPr id="103" name="Line 22">
            <a:extLst>
              <a:ext uri="{FF2B5EF4-FFF2-40B4-BE49-F238E27FC236}">
                <a16:creationId xmlns:a16="http://schemas.microsoft.com/office/drawing/2014/main" id="{AAE82F4A-1736-9749-8A9E-617981273C8A}"/>
              </a:ext>
            </a:extLst>
          </p:cNvPr>
          <p:cNvSpPr>
            <a:spLocks noChangeShapeType="1"/>
          </p:cNvSpPr>
          <p:nvPr/>
        </p:nvSpPr>
        <p:spPr bwMode="auto">
          <a:xfrm>
            <a:off x="4128961" y="4724400"/>
            <a:ext cx="3124200" cy="381000"/>
          </a:xfrm>
          <a:prstGeom prst="line">
            <a:avLst/>
          </a:prstGeom>
          <a:noFill/>
          <a:ln w="6350">
            <a:solidFill>
              <a:srgbClr val="FFCC00"/>
            </a:solidFill>
            <a:round/>
            <a:headEnd/>
            <a:tailEnd/>
          </a:ln>
        </p:spPr>
        <p:txBody>
          <a:bodyPr/>
          <a:lstStyle/>
          <a:p>
            <a:pPr fontAlgn="base">
              <a:spcBef>
                <a:spcPct val="0"/>
              </a:spcBef>
              <a:spcAft>
                <a:spcPct val="0"/>
              </a:spcAft>
            </a:pPr>
            <a:endParaRPr lang="en-US" sz="2400">
              <a:solidFill>
                <a:srgbClr val="000000"/>
              </a:solidFill>
              <a:latin typeface="Times New Roman" charset="0"/>
              <a:cs typeface="Times New Roman" charset="0"/>
            </a:endParaRPr>
          </a:p>
        </p:txBody>
      </p:sp>
      <p:sp>
        <p:nvSpPr>
          <p:cNvPr id="104" name="Line 23">
            <a:extLst>
              <a:ext uri="{FF2B5EF4-FFF2-40B4-BE49-F238E27FC236}">
                <a16:creationId xmlns:a16="http://schemas.microsoft.com/office/drawing/2014/main" id="{25076321-BF83-DE45-AEE5-C5A922803117}"/>
              </a:ext>
            </a:extLst>
          </p:cNvPr>
          <p:cNvSpPr>
            <a:spLocks noChangeShapeType="1"/>
          </p:cNvSpPr>
          <p:nvPr/>
        </p:nvSpPr>
        <p:spPr bwMode="auto">
          <a:xfrm flipV="1">
            <a:off x="4128961" y="4495800"/>
            <a:ext cx="3962400" cy="228600"/>
          </a:xfrm>
          <a:prstGeom prst="line">
            <a:avLst/>
          </a:prstGeom>
          <a:noFill/>
          <a:ln w="6350">
            <a:solidFill>
              <a:srgbClr val="FFCC00"/>
            </a:solidFill>
            <a:round/>
            <a:headEnd/>
            <a:tailEnd/>
          </a:ln>
        </p:spPr>
        <p:txBody>
          <a:bodyPr/>
          <a:lstStyle/>
          <a:p>
            <a:pPr fontAlgn="base">
              <a:spcBef>
                <a:spcPct val="0"/>
              </a:spcBef>
              <a:spcAft>
                <a:spcPct val="0"/>
              </a:spcAft>
            </a:pPr>
            <a:endParaRPr lang="en-US" sz="2400">
              <a:solidFill>
                <a:srgbClr val="000000"/>
              </a:solidFill>
              <a:latin typeface="Times New Roman" charset="0"/>
              <a:cs typeface="Times New Roman" charset="0"/>
            </a:endParaRPr>
          </a:p>
        </p:txBody>
      </p:sp>
      <p:sp>
        <p:nvSpPr>
          <p:cNvPr id="105" name="Line 24">
            <a:extLst>
              <a:ext uri="{FF2B5EF4-FFF2-40B4-BE49-F238E27FC236}">
                <a16:creationId xmlns:a16="http://schemas.microsoft.com/office/drawing/2014/main" id="{2A788AAE-1A5C-0F4C-A666-DC00D2040172}"/>
              </a:ext>
            </a:extLst>
          </p:cNvPr>
          <p:cNvSpPr>
            <a:spLocks noChangeShapeType="1"/>
          </p:cNvSpPr>
          <p:nvPr/>
        </p:nvSpPr>
        <p:spPr bwMode="auto">
          <a:xfrm flipV="1">
            <a:off x="4128961" y="4114800"/>
            <a:ext cx="3124200" cy="609600"/>
          </a:xfrm>
          <a:prstGeom prst="line">
            <a:avLst/>
          </a:prstGeom>
          <a:noFill/>
          <a:ln w="6350">
            <a:solidFill>
              <a:srgbClr val="FFCC00"/>
            </a:solidFill>
            <a:round/>
            <a:headEnd/>
            <a:tailEnd/>
          </a:ln>
        </p:spPr>
        <p:txBody>
          <a:bodyPr/>
          <a:lstStyle/>
          <a:p>
            <a:pPr fontAlgn="base">
              <a:spcBef>
                <a:spcPct val="0"/>
              </a:spcBef>
              <a:spcAft>
                <a:spcPct val="0"/>
              </a:spcAft>
            </a:pPr>
            <a:endParaRPr lang="en-US" sz="2400">
              <a:solidFill>
                <a:srgbClr val="000000"/>
              </a:solidFill>
              <a:latin typeface="Times New Roman" charset="0"/>
              <a:cs typeface="Times New Roman" charset="0"/>
            </a:endParaRPr>
          </a:p>
        </p:txBody>
      </p:sp>
      <p:sp>
        <p:nvSpPr>
          <p:cNvPr id="106" name="Line 25">
            <a:extLst>
              <a:ext uri="{FF2B5EF4-FFF2-40B4-BE49-F238E27FC236}">
                <a16:creationId xmlns:a16="http://schemas.microsoft.com/office/drawing/2014/main" id="{06BE6683-652F-814C-824B-59D8847940B3}"/>
              </a:ext>
            </a:extLst>
          </p:cNvPr>
          <p:cNvSpPr>
            <a:spLocks noChangeShapeType="1"/>
          </p:cNvSpPr>
          <p:nvPr/>
        </p:nvSpPr>
        <p:spPr bwMode="auto">
          <a:xfrm flipV="1">
            <a:off x="4128961" y="4495800"/>
            <a:ext cx="2590800" cy="228600"/>
          </a:xfrm>
          <a:prstGeom prst="line">
            <a:avLst/>
          </a:prstGeom>
          <a:noFill/>
          <a:ln w="6350">
            <a:solidFill>
              <a:srgbClr val="FFCC00"/>
            </a:solidFill>
            <a:round/>
            <a:headEnd/>
            <a:tailEnd/>
          </a:ln>
        </p:spPr>
        <p:txBody>
          <a:bodyPr/>
          <a:lstStyle/>
          <a:p>
            <a:pPr fontAlgn="base">
              <a:spcBef>
                <a:spcPct val="0"/>
              </a:spcBef>
              <a:spcAft>
                <a:spcPct val="0"/>
              </a:spcAft>
            </a:pPr>
            <a:endParaRPr lang="en-US" sz="2400">
              <a:solidFill>
                <a:srgbClr val="000000"/>
              </a:solidFill>
              <a:latin typeface="Times New Roman" charset="0"/>
              <a:cs typeface="Times New Roman" charset="0"/>
            </a:endParaRPr>
          </a:p>
        </p:txBody>
      </p:sp>
      <p:sp>
        <p:nvSpPr>
          <p:cNvPr id="107" name="Line 26">
            <a:extLst>
              <a:ext uri="{FF2B5EF4-FFF2-40B4-BE49-F238E27FC236}">
                <a16:creationId xmlns:a16="http://schemas.microsoft.com/office/drawing/2014/main" id="{006FC4A4-D6C6-2047-8D04-E1E81A1EFF55}"/>
              </a:ext>
            </a:extLst>
          </p:cNvPr>
          <p:cNvSpPr>
            <a:spLocks noChangeShapeType="1"/>
          </p:cNvSpPr>
          <p:nvPr/>
        </p:nvSpPr>
        <p:spPr bwMode="auto">
          <a:xfrm>
            <a:off x="4967161" y="4267200"/>
            <a:ext cx="2286000" cy="838200"/>
          </a:xfrm>
          <a:prstGeom prst="line">
            <a:avLst/>
          </a:prstGeom>
          <a:noFill/>
          <a:ln w="6350">
            <a:solidFill>
              <a:srgbClr val="FFCC00"/>
            </a:solidFill>
            <a:round/>
            <a:headEnd/>
            <a:tailEnd/>
          </a:ln>
        </p:spPr>
        <p:txBody>
          <a:bodyPr/>
          <a:lstStyle/>
          <a:p>
            <a:pPr fontAlgn="base">
              <a:spcBef>
                <a:spcPct val="0"/>
              </a:spcBef>
              <a:spcAft>
                <a:spcPct val="0"/>
              </a:spcAft>
            </a:pPr>
            <a:endParaRPr lang="en-US" sz="2400">
              <a:solidFill>
                <a:srgbClr val="000000"/>
              </a:solidFill>
              <a:latin typeface="Times New Roman" charset="0"/>
              <a:cs typeface="Times New Roman" charset="0"/>
            </a:endParaRPr>
          </a:p>
        </p:txBody>
      </p:sp>
      <p:sp>
        <p:nvSpPr>
          <p:cNvPr id="108" name="Line 27">
            <a:extLst>
              <a:ext uri="{FF2B5EF4-FFF2-40B4-BE49-F238E27FC236}">
                <a16:creationId xmlns:a16="http://schemas.microsoft.com/office/drawing/2014/main" id="{C30CBD6F-9E4D-BA47-9AD5-C723A3AFCC3F}"/>
              </a:ext>
            </a:extLst>
          </p:cNvPr>
          <p:cNvSpPr>
            <a:spLocks noChangeShapeType="1"/>
          </p:cNvSpPr>
          <p:nvPr/>
        </p:nvSpPr>
        <p:spPr bwMode="auto">
          <a:xfrm>
            <a:off x="4967161" y="4267200"/>
            <a:ext cx="1752600" cy="228600"/>
          </a:xfrm>
          <a:prstGeom prst="line">
            <a:avLst/>
          </a:prstGeom>
          <a:noFill/>
          <a:ln w="6350">
            <a:solidFill>
              <a:srgbClr val="FFCC00"/>
            </a:solidFill>
            <a:round/>
            <a:headEnd/>
            <a:tailEnd/>
          </a:ln>
        </p:spPr>
        <p:txBody>
          <a:bodyPr/>
          <a:lstStyle/>
          <a:p>
            <a:pPr fontAlgn="base">
              <a:spcBef>
                <a:spcPct val="0"/>
              </a:spcBef>
              <a:spcAft>
                <a:spcPct val="0"/>
              </a:spcAft>
            </a:pPr>
            <a:endParaRPr lang="en-US" sz="2400">
              <a:solidFill>
                <a:srgbClr val="000000"/>
              </a:solidFill>
              <a:latin typeface="Times New Roman" charset="0"/>
              <a:cs typeface="Times New Roman" charset="0"/>
            </a:endParaRPr>
          </a:p>
        </p:txBody>
      </p:sp>
      <p:sp>
        <p:nvSpPr>
          <p:cNvPr id="109" name="Line 28">
            <a:extLst>
              <a:ext uri="{FF2B5EF4-FFF2-40B4-BE49-F238E27FC236}">
                <a16:creationId xmlns:a16="http://schemas.microsoft.com/office/drawing/2014/main" id="{BE3335DD-4D47-5D4F-A2E9-4710B755DAEF}"/>
              </a:ext>
            </a:extLst>
          </p:cNvPr>
          <p:cNvSpPr>
            <a:spLocks noChangeShapeType="1"/>
          </p:cNvSpPr>
          <p:nvPr/>
        </p:nvSpPr>
        <p:spPr bwMode="auto">
          <a:xfrm flipV="1">
            <a:off x="4967161" y="4114800"/>
            <a:ext cx="2286000" cy="152400"/>
          </a:xfrm>
          <a:prstGeom prst="line">
            <a:avLst/>
          </a:prstGeom>
          <a:noFill/>
          <a:ln w="6350">
            <a:solidFill>
              <a:srgbClr val="FFCC00"/>
            </a:solidFill>
            <a:round/>
            <a:headEnd/>
            <a:tailEnd/>
          </a:ln>
        </p:spPr>
        <p:txBody>
          <a:bodyPr/>
          <a:lstStyle/>
          <a:p>
            <a:pPr fontAlgn="base">
              <a:spcBef>
                <a:spcPct val="0"/>
              </a:spcBef>
              <a:spcAft>
                <a:spcPct val="0"/>
              </a:spcAft>
            </a:pPr>
            <a:endParaRPr lang="en-US" sz="2400">
              <a:solidFill>
                <a:srgbClr val="000000"/>
              </a:solidFill>
              <a:latin typeface="Times New Roman" charset="0"/>
              <a:cs typeface="Times New Roman" charset="0"/>
            </a:endParaRPr>
          </a:p>
        </p:txBody>
      </p:sp>
      <p:sp>
        <p:nvSpPr>
          <p:cNvPr id="110" name="Line 29">
            <a:extLst>
              <a:ext uri="{FF2B5EF4-FFF2-40B4-BE49-F238E27FC236}">
                <a16:creationId xmlns:a16="http://schemas.microsoft.com/office/drawing/2014/main" id="{66C64FD6-8D8D-5E41-8CD3-C7650D08127B}"/>
              </a:ext>
            </a:extLst>
          </p:cNvPr>
          <p:cNvSpPr>
            <a:spLocks noChangeShapeType="1"/>
          </p:cNvSpPr>
          <p:nvPr/>
        </p:nvSpPr>
        <p:spPr bwMode="auto">
          <a:xfrm>
            <a:off x="4967161" y="4267200"/>
            <a:ext cx="3124200" cy="228600"/>
          </a:xfrm>
          <a:prstGeom prst="line">
            <a:avLst/>
          </a:prstGeom>
          <a:noFill/>
          <a:ln w="6350">
            <a:solidFill>
              <a:srgbClr val="FFCC00"/>
            </a:solidFill>
            <a:round/>
            <a:headEnd/>
            <a:tailEnd/>
          </a:ln>
        </p:spPr>
        <p:txBody>
          <a:bodyPr/>
          <a:lstStyle/>
          <a:p>
            <a:pPr fontAlgn="base">
              <a:spcBef>
                <a:spcPct val="0"/>
              </a:spcBef>
              <a:spcAft>
                <a:spcPct val="0"/>
              </a:spcAft>
            </a:pPr>
            <a:endParaRPr lang="en-US" sz="2400">
              <a:solidFill>
                <a:srgbClr val="000000"/>
              </a:solidFill>
              <a:latin typeface="Times New Roman" charset="0"/>
              <a:cs typeface="Times New Roman" charset="0"/>
            </a:endParaRPr>
          </a:p>
        </p:txBody>
      </p:sp>
      <p:sp>
        <p:nvSpPr>
          <p:cNvPr id="111" name="Freeform 30" descr="5%">
            <a:extLst>
              <a:ext uri="{FF2B5EF4-FFF2-40B4-BE49-F238E27FC236}">
                <a16:creationId xmlns:a16="http://schemas.microsoft.com/office/drawing/2014/main" id="{17C114F1-71E4-F949-BA9E-38B0B11D2E27}"/>
              </a:ext>
            </a:extLst>
          </p:cNvPr>
          <p:cNvSpPr>
            <a:spLocks/>
          </p:cNvSpPr>
          <p:nvPr/>
        </p:nvSpPr>
        <p:spPr bwMode="auto">
          <a:xfrm rot="-5400000">
            <a:off x="1304005" y="4169569"/>
            <a:ext cx="1828800" cy="1382712"/>
          </a:xfrm>
          <a:custGeom>
            <a:avLst/>
            <a:gdLst>
              <a:gd name="T0" fmla="*/ 1324198 w 598"/>
              <a:gd name="T1" fmla="*/ 146330 h 652"/>
              <a:gd name="T2" fmla="*/ 758432 w 598"/>
              <a:gd name="T3" fmla="*/ 0 h 652"/>
              <a:gd name="T4" fmla="*/ 464845 w 598"/>
              <a:gd name="T5" fmla="*/ 72105 h 652"/>
              <a:gd name="T6" fmla="*/ 382274 w 598"/>
              <a:gd name="T7" fmla="*/ 203589 h 652"/>
              <a:gd name="T8" fmla="*/ 214074 w 598"/>
              <a:gd name="T9" fmla="*/ 364765 h 652"/>
              <a:gd name="T10" fmla="*/ 149852 w 598"/>
              <a:gd name="T11" fmla="*/ 377489 h 652"/>
              <a:gd name="T12" fmla="*/ 88688 w 598"/>
              <a:gd name="T13" fmla="*/ 466559 h 652"/>
              <a:gd name="T14" fmla="*/ 45873 w 598"/>
              <a:gd name="T15" fmla="*/ 553509 h 652"/>
              <a:gd name="T16" fmla="*/ 88688 w 598"/>
              <a:gd name="T17" fmla="*/ 814358 h 652"/>
              <a:gd name="T18" fmla="*/ 296645 w 598"/>
              <a:gd name="T19" fmla="*/ 873738 h 652"/>
              <a:gd name="T20" fmla="*/ 235481 w 598"/>
              <a:gd name="T21" fmla="*/ 1032793 h 652"/>
              <a:gd name="T22" fmla="*/ 318052 w 598"/>
              <a:gd name="T23" fmla="*/ 1308487 h 652"/>
              <a:gd name="T24" fmla="*/ 507660 w 598"/>
              <a:gd name="T25" fmla="*/ 1367867 h 652"/>
              <a:gd name="T26" fmla="*/ 568824 w 598"/>
              <a:gd name="T27" fmla="*/ 1382712 h 652"/>
              <a:gd name="T28" fmla="*/ 737025 w 598"/>
              <a:gd name="T29" fmla="*/ 1280917 h 652"/>
              <a:gd name="T30" fmla="*/ 1073426 w 598"/>
              <a:gd name="T31" fmla="*/ 1382712 h 652"/>
              <a:gd name="T32" fmla="*/ 1367013 w 598"/>
              <a:gd name="T33" fmla="*/ 1251227 h 652"/>
              <a:gd name="T34" fmla="*/ 1596377 w 598"/>
              <a:gd name="T35" fmla="*/ 1149432 h 652"/>
              <a:gd name="T36" fmla="*/ 1743171 w 598"/>
              <a:gd name="T37" fmla="*/ 945843 h 652"/>
              <a:gd name="T38" fmla="*/ 1639192 w 598"/>
              <a:gd name="T39" fmla="*/ 829203 h 652"/>
              <a:gd name="T40" fmla="*/ 1721763 w 598"/>
              <a:gd name="T41" fmla="*/ 742253 h 652"/>
              <a:gd name="T42" fmla="*/ 1828800 w 598"/>
              <a:gd name="T43" fmla="*/ 610768 h 652"/>
              <a:gd name="T44" fmla="*/ 1785985 w 598"/>
              <a:gd name="T45" fmla="*/ 407179 h 652"/>
              <a:gd name="T46" fmla="*/ 1367013 w 598"/>
              <a:gd name="T47" fmla="*/ 203589 h 652"/>
              <a:gd name="T48" fmla="*/ 1324198 w 598"/>
              <a:gd name="T49" fmla="*/ 146330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charset="0"/>
              <a:cs typeface="Times New Roman" charset="0"/>
            </a:endParaRPr>
          </a:p>
        </p:txBody>
      </p:sp>
      <p:sp>
        <p:nvSpPr>
          <p:cNvPr id="112" name="Oval 31">
            <a:extLst>
              <a:ext uri="{FF2B5EF4-FFF2-40B4-BE49-F238E27FC236}">
                <a16:creationId xmlns:a16="http://schemas.microsoft.com/office/drawing/2014/main" id="{B5F943FE-9F67-F140-B605-A9812952CE77}"/>
              </a:ext>
            </a:extLst>
          </p:cNvPr>
          <p:cNvSpPr>
            <a:spLocks noChangeArrowheads="1"/>
          </p:cNvSpPr>
          <p:nvPr/>
        </p:nvSpPr>
        <p:spPr bwMode="auto">
          <a:xfrm rot="-5400000">
            <a:off x="2593849" y="5089525"/>
            <a:ext cx="76200" cy="76200"/>
          </a:xfrm>
          <a:prstGeom prst="ellipse">
            <a:avLst/>
          </a:prstGeom>
          <a:solidFill>
            <a:srgbClr val="000000"/>
          </a:solidFill>
          <a:ln w="12700">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charset="0"/>
              <a:cs typeface="Times New Roman" charset="0"/>
            </a:endParaRPr>
          </a:p>
        </p:txBody>
      </p:sp>
      <p:sp>
        <p:nvSpPr>
          <p:cNvPr id="113" name="Oval 32">
            <a:extLst>
              <a:ext uri="{FF2B5EF4-FFF2-40B4-BE49-F238E27FC236}">
                <a16:creationId xmlns:a16="http://schemas.microsoft.com/office/drawing/2014/main" id="{AB57E637-7CE1-B746-9BE1-FA991964631F}"/>
              </a:ext>
            </a:extLst>
          </p:cNvPr>
          <p:cNvSpPr>
            <a:spLocks noChangeArrowheads="1"/>
          </p:cNvSpPr>
          <p:nvPr/>
        </p:nvSpPr>
        <p:spPr bwMode="auto">
          <a:xfrm rot="-5400000">
            <a:off x="2517649" y="4327525"/>
            <a:ext cx="76200" cy="76200"/>
          </a:xfrm>
          <a:prstGeom prst="ellipse">
            <a:avLst/>
          </a:prstGeom>
          <a:solidFill>
            <a:srgbClr val="000000"/>
          </a:solidFill>
          <a:ln w="12700">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charset="0"/>
              <a:cs typeface="Times New Roman" charset="0"/>
            </a:endParaRPr>
          </a:p>
        </p:txBody>
      </p:sp>
      <p:sp>
        <p:nvSpPr>
          <p:cNvPr id="114" name="Oval 33">
            <a:extLst>
              <a:ext uri="{FF2B5EF4-FFF2-40B4-BE49-F238E27FC236}">
                <a16:creationId xmlns:a16="http://schemas.microsoft.com/office/drawing/2014/main" id="{3E54D8B6-9F2D-F348-96B8-16D55391464C}"/>
              </a:ext>
            </a:extLst>
          </p:cNvPr>
          <p:cNvSpPr>
            <a:spLocks noChangeArrowheads="1"/>
          </p:cNvSpPr>
          <p:nvPr/>
        </p:nvSpPr>
        <p:spPr bwMode="auto">
          <a:xfrm rot="-5400000">
            <a:off x="1679449" y="4784725"/>
            <a:ext cx="76200" cy="76200"/>
          </a:xfrm>
          <a:prstGeom prst="ellipse">
            <a:avLst/>
          </a:prstGeom>
          <a:solidFill>
            <a:srgbClr val="000000"/>
          </a:solidFill>
          <a:ln w="12700">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charset="0"/>
              <a:cs typeface="Times New Roman" charset="0"/>
            </a:endParaRPr>
          </a:p>
        </p:txBody>
      </p:sp>
      <p:sp>
        <p:nvSpPr>
          <p:cNvPr id="115" name="Oval 34">
            <a:extLst>
              <a:ext uri="{FF2B5EF4-FFF2-40B4-BE49-F238E27FC236}">
                <a16:creationId xmlns:a16="http://schemas.microsoft.com/office/drawing/2014/main" id="{6D933528-F054-5441-8FD5-5224808DE47A}"/>
              </a:ext>
            </a:extLst>
          </p:cNvPr>
          <p:cNvSpPr>
            <a:spLocks noChangeArrowheads="1"/>
          </p:cNvSpPr>
          <p:nvPr/>
        </p:nvSpPr>
        <p:spPr bwMode="auto">
          <a:xfrm rot="-5400000">
            <a:off x="2744661" y="4630738"/>
            <a:ext cx="76200" cy="76200"/>
          </a:xfrm>
          <a:prstGeom prst="ellipse">
            <a:avLst/>
          </a:prstGeom>
          <a:solidFill>
            <a:srgbClr val="000000"/>
          </a:solidFill>
          <a:ln w="12700">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charset="0"/>
              <a:cs typeface="Times New Roman" charset="0"/>
            </a:endParaRPr>
          </a:p>
        </p:txBody>
      </p:sp>
      <p:sp>
        <p:nvSpPr>
          <p:cNvPr id="116" name="Line 35">
            <a:extLst>
              <a:ext uri="{FF2B5EF4-FFF2-40B4-BE49-F238E27FC236}">
                <a16:creationId xmlns:a16="http://schemas.microsoft.com/office/drawing/2014/main" id="{3F8CB8ED-F6E5-A641-A298-BD7D32ED9D80}"/>
              </a:ext>
            </a:extLst>
          </p:cNvPr>
          <p:cNvSpPr>
            <a:spLocks noChangeShapeType="1"/>
          </p:cNvSpPr>
          <p:nvPr/>
        </p:nvSpPr>
        <p:spPr bwMode="auto">
          <a:xfrm flipV="1">
            <a:off x="1755649" y="4403725"/>
            <a:ext cx="762000" cy="381000"/>
          </a:xfrm>
          <a:prstGeom prst="line">
            <a:avLst/>
          </a:prstGeom>
          <a:noFill/>
          <a:ln w="6350">
            <a:solidFill>
              <a:srgbClr val="FFCC00"/>
            </a:solidFill>
            <a:round/>
            <a:headEnd/>
            <a:tailEnd/>
          </a:ln>
        </p:spPr>
        <p:txBody>
          <a:bodyPr/>
          <a:lstStyle/>
          <a:p>
            <a:pPr fontAlgn="base">
              <a:spcBef>
                <a:spcPct val="0"/>
              </a:spcBef>
              <a:spcAft>
                <a:spcPct val="0"/>
              </a:spcAft>
            </a:pPr>
            <a:endParaRPr lang="en-US" sz="2400">
              <a:solidFill>
                <a:srgbClr val="000000"/>
              </a:solidFill>
              <a:latin typeface="Times New Roman" charset="0"/>
              <a:cs typeface="Times New Roman" charset="0"/>
            </a:endParaRPr>
          </a:p>
        </p:txBody>
      </p:sp>
      <p:sp>
        <p:nvSpPr>
          <p:cNvPr id="117" name="Line 36">
            <a:extLst>
              <a:ext uri="{FF2B5EF4-FFF2-40B4-BE49-F238E27FC236}">
                <a16:creationId xmlns:a16="http://schemas.microsoft.com/office/drawing/2014/main" id="{258DAF8E-528E-BE4F-B978-D9D2DB39BA43}"/>
              </a:ext>
            </a:extLst>
          </p:cNvPr>
          <p:cNvSpPr>
            <a:spLocks noChangeShapeType="1"/>
          </p:cNvSpPr>
          <p:nvPr/>
        </p:nvSpPr>
        <p:spPr bwMode="auto">
          <a:xfrm flipH="1" flipV="1">
            <a:off x="2517649" y="4403725"/>
            <a:ext cx="76200" cy="685800"/>
          </a:xfrm>
          <a:prstGeom prst="line">
            <a:avLst/>
          </a:prstGeom>
          <a:noFill/>
          <a:ln w="6350">
            <a:solidFill>
              <a:srgbClr val="FFCC00"/>
            </a:solidFill>
            <a:round/>
            <a:headEnd/>
            <a:tailEnd/>
          </a:ln>
        </p:spPr>
        <p:txBody>
          <a:bodyPr/>
          <a:lstStyle/>
          <a:p>
            <a:pPr fontAlgn="base">
              <a:spcBef>
                <a:spcPct val="0"/>
              </a:spcBef>
              <a:spcAft>
                <a:spcPct val="0"/>
              </a:spcAft>
            </a:pPr>
            <a:endParaRPr lang="en-US" sz="2400">
              <a:solidFill>
                <a:srgbClr val="000000"/>
              </a:solidFill>
              <a:latin typeface="Times New Roman" charset="0"/>
              <a:cs typeface="Times New Roman" charset="0"/>
            </a:endParaRPr>
          </a:p>
        </p:txBody>
      </p:sp>
      <p:sp>
        <p:nvSpPr>
          <p:cNvPr id="118" name="Line 37">
            <a:extLst>
              <a:ext uri="{FF2B5EF4-FFF2-40B4-BE49-F238E27FC236}">
                <a16:creationId xmlns:a16="http://schemas.microsoft.com/office/drawing/2014/main" id="{054171F0-CAD8-1748-9BE5-9ECEAF70EF07}"/>
              </a:ext>
            </a:extLst>
          </p:cNvPr>
          <p:cNvSpPr>
            <a:spLocks noChangeShapeType="1"/>
          </p:cNvSpPr>
          <p:nvPr/>
        </p:nvSpPr>
        <p:spPr bwMode="auto">
          <a:xfrm>
            <a:off x="1755649" y="4784725"/>
            <a:ext cx="838200" cy="304800"/>
          </a:xfrm>
          <a:prstGeom prst="line">
            <a:avLst/>
          </a:prstGeom>
          <a:noFill/>
          <a:ln w="6350">
            <a:solidFill>
              <a:srgbClr val="FFCC00"/>
            </a:solidFill>
            <a:round/>
            <a:headEnd/>
            <a:tailEnd/>
          </a:ln>
        </p:spPr>
        <p:txBody>
          <a:bodyPr/>
          <a:lstStyle/>
          <a:p>
            <a:pPr fontAlgn="base">
              <a:spcBef>
                <a:spcPct val="0"/>
              </a:spcBef>
              <a:spcAft>
                <a:spcPct val="0"/>
              </a:spcAft>
            </a:pPr>
            <a:endParaRPr lang="en-US" sz="2400">
              <a:solidFill>
                <a:srgbClr val="000000"/>
              </a:solidFill>
              <a:latin typeface="Times New Roman" charset="0"/>
              <a:cs typeface="Times New Roman" charset="0"/>
            </a:endParaRPr>
          </a:p>
        </p:txBody>
      </p:sp>
      <p:sp>
        <p:nvSpPr>
          <p:cNvPr id="119" name="Line 38">
            <a:extLst>
              <a:ext uri="{FF2B5EF4-FFF2-40B4-BE49-F238E27FC236}">
                <a16:creationId xmlns:a16="http://schemas.microsoft.com/office/drawing/2014/main" id="{F6732389-C589-BE43-A2A6-0EBDCFB856A2}"/>
              </a:ext>
            </a:extLst>
          </p:cNvPr>
          <p:cNvSpPr>
            <a:spLocks noChangeShapeType="1"/>
          </p:cNvSpPr>
          <p:nvPr/>
        </p:nvSpPr>
        <p:spPr bwMode="auto">
          <a:xfrm flipH="1" flipV="1">
            <a:off x="2517649" y="4403725"/>
            <a:ext cx="228600" cy="304800"/>
          </a:xfrm>
          <a:prstGeom prst="line">
            <a:avLst/>
          </a:prstGeom>
          <a:noFill/>
          <a:ln w="6350">
            <a:solidFill>
              <a:srgbClr val="FFCC00"/>
            </a:solidFill>
            <a:round/>
            <a:headEnd/>
            <a:tailEnd/>
          </a:ln>
        </p:spPr>
        <p:txBody>
          <a:bodyPr/>
          <a:lstStyle/>
          <a:p>
            <a:pPr fontAlgn="base">
              <a:spcBef>
                <a:spcPct val="0"/>
              </a:spcBef>
              <a:spcAft>
                <a:spcPct val="0"/>
              </a:spcAft>
            </a:pPr>
            <a:endParaRPr lang="en-US" sz="2400">
              <a:solidFill>
                <a:srgbClr val="000000"/>
              </a:solidFill>
              <a:latin typeface="Times New Roman" charset="0"/>
              <a:cs typeface="Times New Roman" charset="0"/>
            </a:endParaRPr>
          </a:p>
        </p:txBody>
      </p:sp>
      <p:sp>
        <p:nvSpPr>
          <p:cNvPr id="120" name="Line 39">
            <a:extLst>
              <a:ext uri="{FF2B5EF4-FFF2-40B4-BE49-F238E27FC236}">
                <a16:creationId xmlns:a16="http://schemas.microsoft.com/office/drawing/2014/main" id="{804733BB-7143-EE42-B63D-6DF4831C4433}"/>
              </a:ext>
            </a:extLst>
          </p:cNvPr>
          <p:cNvSpPr>
            <a:spLocks noChangeShapeType="1"/>
          </p:cNvSpPr>
          <p:nvPr/>
        </p:nvSpPr>
        <p:spPr bwMode="auto">
          <a:xfrm flipH="1">
            <a:off x="1755649" y="4708525"/>
            <a:ext cx="990600" cy="76200"/>
          </a:xfrm>
          <a:prstGeom prst="line">
            <a:avLst/>
          </a:prstGeom>
          <a:noFill/>
          <a:ln w="6350">
            <a:solidFill>
              <a:srgbClr val="FFCC00"/>
            </a:solidFill>
            <a:round/>
            <a:headEnd/>
            <a:tailEnd/>
          </a:ln>
        </p:spPr>
        <p:txBody>
          <a:bodyPr/>
          <a:lstStyle/>
          <a:p>
            <a:pPr fontAlgn="base">
              <a:spcBef>
                <a:spcPct val="0"/>
              </a:spcBef>
              <a:spcAft>
                <a:spcPct val="0"/>
              </a:spcAft>
            </a:pPr>
            <a:endParaRPr lang="en-US" sz="2400">
              <a:solidFill>
                <a:srgbClr val="000000"/>
              </a:solidFill>
              <a:latin typeface="Times New Roman" charset="0"/>
              <a:cs typeface="Times New Roman" charset="0"/>
            </a:endParaRPr>
          </a:p>
        </p:txBody>
      </p:sp>
      <p:sp>
        <p:nvSpPr>
          <p:cNvPr id="121" name="Line 40">
            <a:extLst>
              <a:ext uri="{FF2B5EF4-FFF2-40B4-BE49-F238E27FC236}">
                <a16:creationId xmlns:a16="http://schemas.microsoft.com/office/drawing/2014/main" id="{0E68710F-470F-F549-A17C-4F2D497FEA1D}"/>
              </a:ext>
            </a:extLst>
          </p:cNvPr>
          <p:cNvSpPr>
            <a:spLocks noChangeShapeType="1"/>
          </p:cNvSpPr>
          <p:nvPr/>
        </p:nvSpPr>
        <p:spPr bwMode="auto">
          <a:xfrm flipH="1">
            <a:off x="2593849" y="4708525"/>
            <a:ext cx="152400" cy="381000"/>
          </a:xfrm>
          <a:prstGeom prst="line">
            <a:avLst/>
          </a:prstGeom>
          <a:noFill/>
          <a:ln w="6350">
            <a:solidFill>
              <a:srgbClr val="FFCC00"/>
            </a:solidFill>
            <a:round/>
            <a:headEnd/>
            <a:tailEnd/>
          </a:ln>
        </p:spPr>
        <p:txBody>
          <a:bodyPr/>
          <a:lstStyle/>
          <a:p>
            <a:pPr fontAlgn="base">
              <a:spcBef>
                <a:spcPct val="0"/>
              </a:spcBef>
              <a:spcAft>
                <a:spcPct val="0"/>
              </a:spcAft>
            </a:pPr>
            <a:endParaRPr lang="en-US" sz="2400">
              <a:solidFill>
                <a:srgbClr val="000000"/>
              </a:solidFill>
              <a:latin typeface="Times New Roman" charset="0"/>
              <a:cs typeface="Times New Roman" charset="0"/>
            </a:endParaRPr>
          </a:p>
        </p:txBody>
      </p:sp>
      <p:sp>
        <p:nvSpPr>
          <p:cNvPr id="122" name="Rectangle 41">
            <a:extLst>
              <a:ext uri="{FF2B5EF4-FFF2-40B4-BE49-F238E27FC236}">
                <a16:creationId xmlns:a16="http://schemas.microsoft.com/office/drawing/2014/main" id="{AE509DBE-8254-1042-B4BD-C386CB992D48}"/>
              </a:ext>
            </a:extLst>
          </p:cNvPr>
          <p:cNvSpPr>
            <a:spLocks noChangeArrowheads="1"/>
          </p:cNvSpPr>
          <p:nvPr/>
        </p:nvSpPr>
        <p:spPr bwMode="auto">
          <a:xfrm>
            <a:off x="536449" y="5486400"/>
            <a:ext cx="1201737" cy="396875"/>
          </a:xfrm>
          <a:prstGeom prst="rect">
            <a:avLst/>
          </a:prstGeom>
          <a:noFill/>
          <a:ln w="12700">
            <a:noFill/>
            <a:miter lim="800000"/>
            <a:headEnd/>
            <a:tailEnd/>
          </a:ln>
        </p:spPr>
        <p:txBody>
          <a:bodyPr wrap="none">
            <a:spAutoFit/>
          </a:bodyPr>
          <a:lstStyle/>
          <a:p>
            <a:pPr eaLnBrk="0" fontAlgn="base" hangingPunct="0">
              <a:spcBef>
                <a:spcPct val="0"/>
              </a:spcBef>
              <a:spcAft>
                <a:spcPct val="0"/>
              </a:spcAft>
            </a:pPr>
            <a:r>
              <a:rPr lang="en-US" sz="2000">
                <a:solidFill>
                  <a:srgbClr val="000000"/>
                </a:solidFill>
                <a:latin typeface="Arial" charset="0"/>
                <a:cs typeface="Times New Roman" charset="0"/>
              </a:rPr>
              <a:t>cohesion</a:t>
            </a:r>
          </a:p>
        </p:txBody>
      </p:sp>
      <p:sp>
        <p:nvSpPr>
          <p:cNvPr id="123" name="Rectangle 42">
            <a:extLst>
              <a:ext uri="{FF2B5EF4-FFF2-40B4-BE49-F238E27FC236}">
                <a16:creationId xmlns:a16="http://schemas.microsoft.com/office/drawing/2014/main" id="{4DE0F92C-B577-8B48-BBA6-A78233813C78}"/>
              </a:ext>
            </a:extLst>
          </p:cNvPr>
          <p:cNvSpPr>
            <a:spLocks noChangeArrowheads="1"/>
          </p:cNvSpPr>
          <p:nvPr/>
        </p:nvSpPr>
        <p:spPr bwMode="auto">
          <a:xfrm>
            <a:off x="5271961" y="5486400"/>
            <a:ext cx="1370013" cy="396875"/>
          </a:xfrm>
          <a:prstGeom prst="rect">
            <a:avLst/>
          </a:prstGeom>
          <a:noFill/>
          <a:ln w="12700">
            <a:noFill/>
            <a:miter lim="800000"/>
            <a:headEnd/>
            <a:tailEnd/>
          </a:ln>
        </p:spPr>
        <p:txBody>
          <a:bodyPr wrap="none">
            <a:spAutoFit/>
          </a:bodyPr>
          <a:lstStyle/>
          <a:p>
            <a:pPr eaLnBrk="0" fontAlgn="base" hangingPunct="0">
              <a:spcBef>
                <a:spcPct val="0"/>
              </a:spcBef>
              <a:spcAft>
                <a:spcPct val="0"/>
              </a:spcAft>
            </a:pPr>
            <a:r>
              <a:rPr lang="en-US" sz="2000">
                <a:solidFill>
                  <a:srgbClr val="000000"/>
                </a:solidFill>
                <a:latin typeface="Arial" charset="0"/>
                <a:cs typeface="Times New Roman" charset="0"/>
              </a:rPr>
              <a:t>separation</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lstStyle/>
          <a:p>
            <a:fld id="{E513D635-1614-4B27-B416-C2D0C4BD4A4E}" type="slidenum">
              <a:rPr lang="en-US"/>
              <a:pPr/>
              <a:t>74</a:t>
            </a:fld>
            <a:endParaRPr lang="en-US"/>
          </a:p>
        </p:txBody>
      </p:sp>
      <p:sp>
        <p:nvSpPr>
          <p:cNvPr id="50179" name="Rectangle 2"/>
          <p:cNvSpPr>
            <a:spLocks noGrp="1" noChangeArrowheads="1"/>
          </p:cNvSpPr>
          <p:nvPr>
            <p:ph type="title"/>
          </p:nvPr>
        </p:nvSpPr>
        <p:spPr>
          <a:xfrm>
            <a:off x="825500" y="665163"/>
            <a:ext cx="7346950" cy="442912"/>
          </a:xfrm>
        </p:spPr>
        <p:txBody>
          <a:bodyPr>
            <a:normAutofit fontScale="90000"/>
          </a:bodyPr>
          <a:lstStyle/>
          <a:p>
            <a:pPr eaLnBrk="1" hangingPunct="1"/>
            <a:r>
              <a:rPr lang="en-US" sz="3200"/>
              <a:t>Comments on the </a:t>
            </a:r>
            <a:r>
              <a:rPr lang="en-US" sz="3200" i="1"/>
              <a:t>K-Means</a:t>
            </a:r>
            <a:r>
              <a:rPr lang="en-US" sz="3200"/>
              <a:t> Method</a:t>
            </a:r>
            <a:endParaRPr lang="en-US" sz="2400" b="1"/>
          </a:p>
        </p:txBody>
      </p:sp>
      <p:sp>
        <p:nvSpPr>
          <p:cNvPr id="50180" name="Rectangle 3"/>
          <p:cNvSpPr>
            <a:spLocks noGrp="1" noChangeArrowheads="1"/>
          </p:cNvSpPr>
          <p:nvPr>
            <p:ph type="body" idx="1"/>
          </p:nvPr>
        </p:nvSpPr>
        <p:spPr>
          <a:xfrm>
            <a:off x="304800" y="1447800"/>
            <a:ext cx="8534400" cy="4953000"/>
          </a:xfrm>
        </p:spPr>
        <p:txBody>
          <a:bodyPr/>
          <a:lstStyle/>
          <a:p>
            <a:pPr eaLnBrk="1" hangingPunct="1">
              <a:lnSpc>
                <a:spcPct val="120000"/>
              </a:lnSpc>
            </a:pPr>
            <a:r>
              <a:rPr lang="en-US" sz="2000" u="sng" dirty="0"/>
              <a:t>Strength:</a:t>
            </a:r>
            <a:r>
              <a:rPr lang="en-US" sz="2000" dirty="0"/>
              <a:t> </a:t>
            </a:r>
            <a:r>
              <a:rPr lang="en-US" sz="2000" i="1" dirty="0"/>
              <a:t>Relatively efficient</a:t>
            </a:r>
            <a:r>
              <a:rPr lang="en-US" sz="2000" dirty="0"/>
              <a:t>: </a:t>
            </a:r>
          </a:p>
          <a:p>
            <a:pPr eaLnBrk="1" hangingPunct="1">
              <a:lnSpc>
                <a:spcPct val="120000"/>
              </a:lnSpc>
            </a:pPr>
            <a:endParaRPr lang="en-US" sz="2000" u="sng" dirty="0"/>
          </a:p>
          <a:p>
            <a:pPr eaLnBrk="1" hangingPunct="1">
              <a:lnSpc>
                <a:spcPct val="120000"/>
              </a:lnSpc>
            </a:pPr>
            <a:r>
              <a:rPr lang="en-US" sz="2000" u="sng" dirty="0"/>
              <a:t>Weakness</a:t>
            </a:r>
            <a:endParaRPr lang="en-US" sz="2000" dirty="0"/>
          </a:p>
          <a:p>
            <a:pPr lvl="1" eaLnBrk="1" hangingPunct="1">
              <a:lnSpc>
                <a:spcPct val="120000"/>
              </a:lnSpc>
            </a:pPr>
            <a:r>
              <a:rPr lang="en-US" dirty="0"/>
              <a:t>Need to specify </a:t>
            </a:r>
            <a:r>
              <a:rPr lang="en-US" i="1" dirty="0"/>
              <a:t>k, </a:t>
            </a:r>
            <a:r>
              <a:rPr lang="en-US" dirty="0"/>
              <a:t>the </a:t>
            </a:r>
            <a:r>
              <a:rPr lang="en-US" i="1" dirty="0"/>
              <a:t>number</a:t>
            </a:r>
            <a:r>
              <a:rPr lang="en-US" dirty="0"/>
              <a:t> of clusters, in advance. Can be challenging. </a:t>
            </a:r>
          </a:p>
          <a:p>
            <a:pPr lvl="1" eaLnBrk="1" hangingPunct="1">
              <a:lnSpc>
                <a:spcPct val="120000"/>
              </a:lnSpc>
            </a:pPr>
            <a:r>
              <a:rPr lang="en-US" dirty="0"/>
              <a:t>Sensitive noisy data and </a:t>
            </a:r>
            <a:r>
              <a:rPr lang="en-US" i="1" dirty="0"/>
              <a:t>outliers</a:t>
            </a:r>
            <a:endParaRPr lang="en-US" dirty="0"/>
          </a:p>
          <a:p>
            <a:pPr lvl="1" eaLnBrk="1" hangingPunct="1">
              <a:lnSpc>
                <a:spcPct val="120000"/>
              </a:lnSpc>
            </a:pPr>
            <a:r>
              <a:rPr lang="en-US" dirty="0"/>
              <a:t>Not suitable to discover clusters with </a:t>
            </a:r>
            <a:r>
              <a:rPr lang="en-US" i="1" dirty="0"/>
              <a:t>non-convex shapes</a:t>
            </a:r>
          </a:p>
        </p:txBody>
      </p:sp>
      <p:grpSp>
        <p:nvGrpSpPr>
          <p:cNvPr id="2" name="Group 1">
            <a:extLst>
              <a:ext uri="{FF2B5EF4-FFF2-40B4-BE49-F238E27FC236}">
                <a16:creationId xmlns:a16="http://schemas.microsoft.com/office/drawing/2014/main" id="{13762B0C-4F8A-CC4C-94FA-2BA752883DD6}"/>
              </a:ext>
            </a:extLst>
          </p:cNvPr>
          <p:cNvGrpSpPr/>
          <p:nvPr/>
        </p:nvGrpSpPr>
        <p:grpSpPr>
          <a:xfrm>
            <a:off x="4038600" y="5110549"/>
            <a:ext cx="1066800" cy="1212273"/>
            <a:chOff x="3733800" y="4592637"/>
            <a:chExt cx="1676400" cy="1905000"/>
          </a:xfrm>
        </p:grpSpPr>
        <p:sp>
          <p:nvSpPr>
            <p:cNvPr id="5" name="Rounded Rectangle 4"/>
            <p:cNvSpPr/>
            <p:nvPr/>
          </p:nvSpPr>
          <p:spPr bwMode="auto">
            <a:xfrm>
              <a:off x="3962400" y="5049837"/>
              <a:ext cx="1219200" cy="11430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p:txBody>
        </p:sp>
        <p:cxnSp>
          <p:nvCxnSpPr>
            <p:cNvPr id="6" name="Straight Connector 5"/>
            <p:cNvCxnSpPr/>
            <p:nvPr/>
          </p:nvCxnSpPr>
          <p:spPr bwMode="auto">
            <a:xfrm flipH="1">
              <a:off x="3733800" y="4592637"/>
              <a:ext cx="1676400" cy="1905000"/>
            </a:xfrm>
            <a:prstGeom prst="line">
              <a:avLst/>
            </a:prstGeom>
            <a:solidFill>
              <a:schemeClr val="accent1"/>
            </a:solidFill>
            <a:ln w="190500"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41078209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p:spPr>
        <p:txBody>
          <a:bodyPr/>
          <a:lstStyle/>
          <a:p>
            <a:fld id="{602C674F-8B71-4030-B169-38CE44A843C3}" type="slidenum">
              <a:rPr lang="en-US"/>
              <a:pPr/>
              <a:t>75</a:t>
            </a:fld>
            <a:endParaRPr lang="en-US"/>
          </a:p>
        </p:txBody>
      </p:sp>
      <p:sp>
        <p:nvSpPr>
          <p:cNvPr id="56323" name="Rectangle 2"/>
          <p:cNvSpPr>
            <a:spLocks noGrp="1" noChangeArrowheads="1"/>
          </p:cNvSpPr>
          <p:nvPr>
            <p:ph type="body" idx="1"/>
          </p:nvPr>
        </p:nvSpPr>
        <p:spPr>
          <a:xfrm>
            <a:off x="457200" y="1600200"/>
            <a:ext cx="8382000" cy="3048000"/>
          </a:xfrm>
        </p:spPr>
        <p:txBody>
          <a:bodyPr>
            <a:normAutofit fontScale="85000" lnSpcReduction="20000"/>
          </a:bodyPr>
          <a:lstStyle/>
          <a:p>
            <a:pPr eaLnBrk="1" hangingPunct="1">
              <a:lnSpc>
                <a:spcPts val="3200"/>
              </a:lnSpc>
              <a:spcBef>
                <a:spcPts val="800"/>
              </a:spcBef>
              <a:spcAft>
                <a:spcPts val="800"/>
              </a:spcAft>
              <a:buSzPct val="85000"/>
              <a:buFontTx/>
              <a:buNone/>
            </a:pPr>
            <a:r>
              <a:rPr lang="en-US" dirty="0"/>
              <a:t>   “The validation of clustering structures is the most difficult and frustrating part of cluster analysis. </a:t>
            </a:r>
          </a:p>
          <a:p>
            <a:pPr eaLnBrk="1" hangingPunct="1">
              <a:lnSpc>
                <a:spcPts val="3200"/>
              </a:lnSpc>
              <a:spcBef>
                <a:spcPts val="800"/>
              </a:spcBef>
              <a:spcAft>
                <a:spcPts val="800"/>
              </a:spcAft>
              <a:buSzPct val="85000"/>
              <a:buFontTx/>
              <a:buNone/>
            </a:pPr>
            <a:r>
              <a:rPr lang="en-US" dirty="0"/>
              <a:t>   Without a strong effort in this direction, cluster analysis will remain a black art accessible only to those true believers who have experience and great courage.”</a:t>
            </a:r>
          </a:p>
          <a:p>
            <a:pPr eaLnBrk="1" hangingPunct="1">
              <a:spcBef>
                <a:spcPct val="0"/>
              </a:spcBef>
              <a:buSzPct val="85000"/>
            </a:pPr>
            <a:endParaRPr lang="en-US" dirty="0"/>
          </a:p>
          <a:p>
            <a:pPr eaLnBrk="1" hangingPunct="1">
              <a:spcBef>
                <a:spcPct val="0"/>
              </a:spcBef>
              <a:buSzPct val="85000"/>
              <a:buFontTx/>
              <a:buNone/>
            </a:pPr>
            <a:r>
              <a:rPr lang="en-US" i="1" dirty="0"/>
              <a:t>Algorithms for Clustering Data</a:t>
            </a:r>
            <a:r>
              <a:rPr lang="en-US" dirty="0"/>
              <a:t>, Jain and </a:t>
            </a:r>
            <a:r>
              <a:rPr lang="en-US" dirty="0" err="1"/>
              <a:t>Dubes</a:t>
            </a:r>
            <a:endParaRPr lang="en-US" dirty="0"/>
          </a:p>
        </p:txBody>
      </p:sp>
      <p:sp>
        <p:nvSpPr>
          <p:cNvPr id="56324" name="Rectangle 3"/>
          <p:cNvSpPr>
            <a:spLocks noGrp="1" noChangeArrowheads="1"/>
          </p:cNvSpPr>
          <p:nvPr>
            <p:ph type="title"/>
          </p:nvPr>
        </p:nvSpPr>
        <p:spPr/>
        <p:txBody>
          <a:bodyPr/>
          <a:lstStyle/>
          <a:p>
            <a:pPr eaLnBrk="1" hangingPunct="1"/>
            <a:r>
              <a:rPr lang="en-US" sz="3200"/>
              <a:t>Final Comment on Cluster Validity</a:t>
            </a:r>
          </a:p>
        </p:txBody>
      </p:sp>
      <p:sp>
        <p:nvSpPr>
          <p:cNvPr id="5" name="TextBox 4"/>
          <p:cNvSpPr txBox="1"/>
          <p:nvPr/>
        </p:nvSpPr>
        <p:spPr>
          <a:xfrm>
            <a:off x="457200" y="4756558"/>
            <a:ext cx="7848600" cy="1815882"/>
          </a:xfrm>
          <a:prstGeom prst="rect">
            <a:avLst/>
          </a:prstGeom>
          <a:noFill/>
        </p:spPr>
        <p:txBody>
          <a:bodyPr wrap="square" rtlCol="0">
            <a:spAutoFit/>
          </a:bodyPr>
          <a:lstStyle/>
          <a:p>
            <a:pPr algn="ctr"/>
            <a:r>
              <a:rPr lang="en-US" sz="2800" dirty="0">
                <a:solidFill>
                  <a:schemeClr val="accent6"/>
                </a:solidFill>
              </a:rPr>
              <a:t>Make sure you spend enough time to inspect clusters. Experiment with different k values to see impact on results.</a:t>
            </a:r>
          </a:p>
          <a:p>
            <a:pPr algn="ctr"/>
            <a:r>
              <a:rPr lang="en-US" sz="2800" dirty="0">
                <a:solidFill>
                  <a:schemeClr val="accent6"/>
                </a:solidFill>
              </a:rPr>
              <a:t>Not Easy But Important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6A13BA-20BC-FF44-9ABD-6C0CA9F6036D}"/>
              </a:ext>
            </a:extLst>
          </p:cNvPr>
          <p:cNvSpPr>
            <a:spLocks noGrp="1"/>
          </p:cNvSpPr>
          <p:nvPr>
            <p:ph type="title"/>
          </p:nvPr>
        </p:nvSpPr>
        <p:spPr/>
        <p:txBody>
          <a:bodyPr/>
          <a:lstStyle/>
          <a:p>
            <a:r>
              <a:rPr lang="en-US" dirty="0"/>
              <a:t>HIERARCHICAL AGGLOMERATIVE CLUSTERING</a:t>
            </a:r>
          </a:p>
        </p:txBody>
      </p:sp>
      <p:sp>
        <p:nvSpPr>
          <p:cNvPr id="5" name="Text Placeholder 4">
            <a:extLst>
              <a:ext uri="{FF2B5EF4-FFF2-40B4-BE49-F238E27FC236}">
                <a16:creationId xmlns:a16="http://schemas.microsoft.com/office/drawing/2014/main" id="{69103275-7EDB-B24C-ABF9-0CDD403F048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71417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p:cNvSpPr>
            <a:spLocks noGrp="1"/>
          </p:cNvSpPr>
          <p:nvPr>
            <p:ph type="sldNum" sz="quarter" idx="12"/>
          </p:nvPr>
        </p:nvSpPr>
        <p:spPr>
          <a:noFill/>
        </p:spPr>
        <p:txBody>
          <a:bodyPr/>
          <a:lstStyle/>
          <a:p>
            <a:fld id="{7937C617-1971-41BB-9DAC-3394FC7BCC41}" type="slidenum">
              <a:rPr lang="en-US"/>
              <a:pPr/>
              <a:t>77</a:t>
            </a:fld>
            <a:endParaRPr lang="en-US"/>
          </a:p>
        </p:txBody>
      </p:sp>
      <p:sp>
        <p:nvSpPr>
          <p:cNvPr id="18436" name="Rectangle 2"/>
          <p:cNvSpPr>
            <a:spLocks noGrp="1" noChangeArrowheads="1"/>
          </p:cNvSpPr>
          <p:nvPr>
            <p:ph type="title"/>
          </p:nvPr>
        </p:nvSpPr>
        <p:spPr/>
        <p:txBody>
          <a:bodyPr/>
          <a:lstStyle/>
          <a:p>
            <a:r>
              <a:rPr lang="en-US"/>
              <a:t>Hierarchical Clustering </a:t>
            </a:r>
          </a:p>
        </p:txBody>
      </p:sp>
      <p:sp>
        <p:nvSpPr>
          <p:cNvPr id="18437" name="Rectangle 3"/>
          <p:cNvSpPr>
            <a:spLocks noGrp="1" noChangeArrowheads="1"/>
          </p:cNvSpPr>
          <p:nvPr>
            <p:ph type="body" idx="1"/>
          </p:nvPr>
        </p:nvSpPr>
        <p:spPr/>
        <p:txBody>
          <a:bodyPr/>
          <a:lstStyle/>
          <a:p>
            <a:r>
              <a:rPr lang="en-US" dirty="0"/>
              <a:t>Produces a set of nested clusters organized as a hierarchical tree</a:t>
            </a:r>
          </a:p>
          <a:p>
            <a:r>
              <a:rPr lang="en-US" dirty="0"/>
              <a:t>Can be visualized as a </a:t>
            </a:r>
            <a:r>
              <a:rPr lang="en-US" dirty="0" err="1"/>
              <a:t>dendrogram</a:t>
            </a:r>
            <a:endParaRPr lang="en-US" dirty="0"/>
          </a:p>
          <a:p>
            <a:pPr lvl="1"/>
            <a:r>
              <a:rPr lang="en-US" dirty="0"/>
              <a:t>A tree like diagram that records the sequences of merges or splits</a:t>
            </a:r>
          </a:p>
        </p:txBody>
      </p:sp>
      <p:pic>
        <p:nvPicPr>
          <p:cNvPr id="18438" name="Picture 4"/>
          <p:cNvPicPr>
            <a:picLocks noChangeAspect="1" noChangeArrowheads="1"/>
          </p:cNvPicPr>
          <p:nvPr/>
        </p:nvPicPr>
        <p:blipFill>
          <a:blip r:embed="rId3" cstate="print"/>
          <a:srcRect/>
          <a:stretch>
            <a:fillRect/>
          </a:stretch>
        </p:blipFill>
        <p:spPr bwMode="auto">
          <a:xfrm>
            <a:off x="1371600" y="3859213"/>
            <a:ext cx="3459163" cy="2160587"/>
          </a:xfrm>
          <a:prstGeom prst="rect">
            <a:avLst/>
          </a:prstGeom>
          <a:noFill/>
          <a:ln w="12700">
            <a:noFill/>
            <a:miter lim="800000"/>
            <a:headEnd/>
            <a:tailEnd/>
          </a:ln>
        </p:spPr>
      </p:pic>
      <p:graphicFrame>
        <p:nvGraphicFramePr>
          <p:cNvPr id="18434" name="Object 2"/>
          <p:cNvGraphicFramePr>
            <a:graphicFrameLocks noChangeAspect="1"/>
          </p:cNvGraphicFramePr>
          <p:nvPr/>
        </p:nvGraphicFramePr>
        <p:xfrm>
          <a:off x="5257800" y="3629025"/>
          <a:ext cx="2319338" cy="2360613"/>
        </p:xfrm>
        <a:graphic>
          <a:graphicData uri="http://schemas.openxmlformats.org/presentationml/2006/ole">
            <mc:AlternateContent xmlns:mc="http://schemas.openxmlformats.org/markup-compatibility/2006">
              <mc:Choice xmlns:v="urn:schemas-microsoft-com:vml" Requires="v">
                <p:oleObj spid="_x0000_s17412" name="VISIO" r:id="rId4" imgW="3163511" imgH="3230582" progId="Visio.Drawing.11">
                  <p:embed/>
                </p:oleObj>
              </mc:Choice>
              <mc:Fallback>
                <p:oleObj name="VISIO" r:id="rId4" imgW="3163511" imgH="3230582" progId="Visio.Drawing.11">
                  <p:embed/>
                  <p:pic>
                    <p:nvPicPr>
                      <p:cNvPr id="1843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3629025"/>
                        <a:ext cx="2319338" cy="23606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849643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97" name="Text Box 40"/>
          <p:cNvSpPr txBox="1">
            <a:spLocks noChangeArrowheads="1"/>
          </p:cNvSpPr>
          <p:nvPr/>
        </p:nvSpPr>
        <p:spPr bwMode="auto">
          <a:xfrm>
            <a:off x="152400" y="304800"/>
            <a:ext cx="8991600" cy="579438"/>
          </a:xfrm>
          <a:prstGeom prst="rect">
            <a:avLst/>
          </a:prstGeom>
          <a:noFill/>
          <a:ln w="12700">
            <a:noFill/>
            <a:miter lim="800000"/>
            <a:headEnd type="none" w="sm" len="sm"/>
            <a:tailEnd type="none" w="sm" len="sm"/>
          </a:ln>
        </p:spPr>
        <p:txBody>
          <a:bodyPr>
            <a:spAutoFit/>
          </a:bodyPr>
          <a:lstStyle/>
          <a:p>
            <a:pPr eaLnBrk="0" hangingPunct="0"/>
            <a:r>
              <a:rPr lang="en-US" altLang="zh-CN" sz="3200" i="1" dirty="0">
                <a:solidFill>
                  <a:schemeClr val="bg1"/>
                </a:solidFill>
                <a:ea typeface="SimSun" pitchFamily="2" charset="-122"/>
              </a:rPr>
              <a:t>Dendrogram:</a:t>
            </a:r>
            <a:r>
              <a:rPr lang="en-US" altLang="zh-CN" sz="3200" dirty="0">
                <a:solidFill>
                  <a:schemeClr val="bg1"/>
                </a:solidFill>
                <a:ea typeface="SimSun" pitchFamily="2" charset="-122"/>
              </a:rPr>
              <a:t> Shows How the Clusters are Merged</a:t>
            </a:r>
          </a:p>
        </p:txBody>
      </p:sp>
      <p:sp>
        <p:nvSpPr>
          <p:cNvPr id="19499" name="Rectangle 42"/>
          <p:cNvSpPr>
            <a:spLocks noChangeArrowheads="1"/>
          </p:cNvSpPr>
          <p:nvPr/>
        </p:nvSpPr>
        <p:spPr bwMode="auto">
          <a:xfrm>
            <a:off x="381000" y="1600200"/>
            <a:ext cx="8229600" cy="1338828"/>
          </a:xfrm>
          <a:prstGeom prst="rect">
            <a:avLst/>
          </a:prstGeom>
          <a:noFill/>
          <a:ln w="9525">
            <a:noFill/>
            <a:miter lim="800000"/>
            <a:headEnd/>
            <a:tailEnd/>
          </a:ln>
        </p:spPr>
        <p:txBody>
          <a:bodyPr>
            <a:spAutoFit/>
          </a:bodyPr>
          <a:lstStyle/>
          <a:p>
            <a:pPr lvl="1" eaLnBrk="0" hangingPunct="0">
              <a:lnSpc>
                <a:spcPct val="90000"/>
              </a:lnSpc>
            </a:pPr>
            <a:r>
              <a:rPr lang="en-US" altLang="zh-CN" dirty="0">
                <a:solidFill>
                  <a:schemeClr val="bg1"/>
                </a:solidFill>
                <a:ea typeface="SimSun" pitchFamily="2" charset="-122"/>
              </a:rPr>
              <a:t>Decompose data objects into a several levels of nested partitioning (</a:t>
            </a:r>
            <a:r>
              <a:rPr lang="en-US" altLang="zh-CN" u="sng" dirty="0">
                <a:solidFill>
                  <a:schemeClr val="bg1"/>
                </a:solidFill>
                <a:ea typeface="SimSun" pitchFamily="2" charset="-122"/>
              </a:rPr>
              <a:t>tree</a:t>
            </a:r>
            <a:r>
              <a:rPr lang="en-US" altLang="zh-CN" dirty="0">
                <a:solidFill>
                  <a:schemeClr val="bg1"/>
                </a:solidFill>
                <a:ea typeface="SimSun" pitchFamily="2" charset="-122"/>
              </a:rPr>
              <a:t> of clusters), called a </a:t>
            </a:r>
            <a:r>
              <a:rPr lang="en-US" altLang="zh-CN" u="sng" dirty="0" err="1">
                <a:solidFill>
                  <a:schemeClr val="bg1"/>
                </a:solidFill>
                <a:ea typeface="SimSun" pitchFamily="2" charset="-122"/>
              </a:rPr>
              <a:t>dendrogram</a:t>
            </a:r>
            <a:r>
              <a:rPr lang="en-US" altLang="zh-CN" dirty="0">
                <a:solidFill>
                  <a:schemeClr val="bg1"/>
                </a:solidFill>
                <a:ea typeface="SimSun" pitchFamily="2" charset="-122"/>
              </a:rPr>
              <a:t>. </a:t>
            </a:r>
          </a:p>
          <a:p>
            <a:pPr lvl="1" eaLnBrk="0" hangingPunct="0">
              <a:lnSpc>
                <a:spcPct val="90000"/>
              </a:lnSpc>
            </a:pPr>
            <a:endParaRPr lang="en-US" altLang="zh-CN" dirty="0">
              <a:solidFill>
                <a:schemeClr val="bg1"/>
              </a:solidFill>
              <a:ea typeface="SimSun" pitchFamily="2" charset="-122"/>
            </a:endParaRPr>
          </a:p>
          <a:p>
            <a:pPr lvl="1" eaLnBrk="0" hangingPunct="0">
              <a:lnSpc>
                <a:spcPct val="90000"/>
              </a:lnSpc>
            </a:pPr>
            <a:r>
              <a:rPr lang="en-US" altLang="zh-CN" dirty="0">
                <a:solidFill>
                  <a:schemeClr val="bg1"/>
                </a:solidFill>
                <a:ea typeface="SimSun" pitchFamily="2" charset="-122"/>
              </a:rPr>
              <a:t>A </a:t>
            </a:r>
            <a:r>
              <a:rPr lang="en-US" altLang="zh-CN" u="sng" dirty="0">
                <a:solidFill>
                  <a:schemeClr val="bg1"/>
                </a:solidFill>
                <a:ea typeface="SimSun" pitchFamily="2" charset="-122"/>
              </a:rPr>
              <a:t>clustering</a:t>
            </a:r>
            <a:r>
              <a:rPr lang="en-US" altLang="zh-CN" dirty="0">
                <a:solidFill>
                  <a:schemeClr val="bg1"/>
                </a:solidFill>
                <a:ea typeface="SimSun" pitchFamily="2" charset="-122"/>
              </a:rPr>
              <a:t> of the data objects is obtained by </a:t>
            </a:r>
            <a:r>
              <a:rPr lang="en-US" altLang="zh-CN" u="sng" dirty="0">
                <a:solidFill>
                  <a:schemeClr val="bg1"/>
                </a:solidFill>
                <a:ea typeface="SimSun" pitchFamily="2" charset="-122"/>
              </a:rPr>
              <a:t>cutting</a:t>
            </a:r>
            <a:r>
              <a:rPr lang="en-US" altLang="zh-CN" dirty="0">
                <a:solidFill>
                  <a:schemeClr val="bg1"/>
                </a:solidFill>
                <a:ea typeface="SimSun" pitchFamily="2" charset="-122"/>
              </a:rPr>
              <a:t> the </a:t>
            </a:r>
            <a:r>
              <a:rPr lang="en-US" altLang="zh-CN" dirty="0" err="1">
                <a:solidFill>
                  <a:schemeClr val="bg1"/>
                </a:solidFill>
                <a:ea typeface="SimSun" pitchFamily="2" charset="-122"/>
              </a:rPr>
              <a:t>dendrogram</a:t>
            </a:r>
            <a:r>
              <a:rPr lang="en-US" altLang="zh-CN" dirty="0">
                <a:solidFill>
                  <a:schemeClr val="bg1"/>
                </a:solidFill>
                <a:ea typeface="SimSun" pitchFamily="2" charset="-122"/>
              </a:rPr>
              <a:t> at the desired level, then each </a:t>
            </a:r>
            <a:r>
              <a:rPr lang="en-US" altLang="zh-CN" u="sng" dirty="0">
                <a:solidFill>
                  <a:schemeClr val="bg1"/>
                </a:solidFill>
                <a:ea typeface="SimSun" pitchFamily="2" charset="-122"/>
              </a:rPr>
              <a:t>connected component</a:t>
            </a:r>
            <a:r>
              <a:rPr lang="en-US" altLang="zh-CN" dirty="0">
                <a:solidFill>
                  <a:schemeClr val="bg1"/>
                </a:solidFill>
                <a:ea typeface="SimSun" pitchFamily="2" charset="-122"/>
              </a:rPr>
              <a:t> forms a cluster.</a:t>
            </a:r>
          </a:p>
        </p:txBody>
      </p:sp>
      <p:pic>
        <p:nvPicPr>
          <p:cNvPr id="5" name="Picture 4"/>
          <p:cNvPicPr>
            <a:picLocks noChangeAspect="1" noChangeArrowheads="1"/>
          </p:cNvPicPr>
          <p:nvPr/>
        </p:nvPicPr>
        <p:blipFill>
          <a:blip r:embed="rId2" cstate="print"/>
          <a:srcRect/>
          <a:stretch>
            <a:fillRect/>
          </a:stretch>
        </p:blipFill>
        <p:spPr bwMode="auto">
          <a:xfrm>
            <a:off x="2667000" y="3505200"/>
            <a:ext cx="3459163" cy="2160587"/>
          </a:xfrm>
          <a:prstGeom prst="rect">
            <a:avLst/>
          </a:prstGeom>
          <a:noFill/>
          <a:ln w="12700">
            <a:noFill/>
            <a:miter lim="800000"/>
            <a:headEnd/>
            <a:tailEnd/>
          </a:ln>
        </p:spPr>
      </p:pic>
    </p:spTree>
    <p:extLst>
      <p:ext uri="{BB962C8B-B14F-4D97-AF65-F5344CB8AC3E}">
        <p14:creationId xmlns:p14="http://schemas.microsoft.com/office/powerpoint/2010/main" val="21897420"/>
      </p:ext>
    </p:extLst>
  </p:cSld>
  <p:clrMapOvr>
    <a:masterClrMapping/>
  </p:clrMapOvr>
  <p:transition>
    <p:zo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4C3E964F-6C0E-4DB2-B0FE-BAD495D5BAAA}" type="slidenum">
              <a:rPr lang="en-US"/>
              <a:pPr/>
              <a:t>79</a:t>
            </a:fld>
            <a:endParaRPr lang="en-US"/>
          </a:p>
        </p:txBody>
      </p:sp>
      <p:sp>
        <p:nvSpPr>
          <p:cNvPr id="20483" name="Rectangle 2"/>
          <p:cNvSpPr>
            <a:spLocks noGrp="1" noChangeArrowheads="1"/>
          </p:cNvSpPr>
          <p:nvPr>
            <p:ph type="title"/>
          </p:nvPr>
        </p:nvSpPr>
        <p:spPr/>
        <p:txBody>
          <a:bodyPr/>
          <a:lstStyle/>
          <a:p>
            <a:r>
              <a:rPr lang="en-US"/>
              <a:t>Strengths of Hierarchical Clustering</a:t>
            </a:r>
          </a:p>
        </p:txBody>
      </p:sp>
      <p:sp>
        <p:nvSpPr>
          <p:cNvPr id="20484" name="Rectangle 3"/>
          <p:cNvSpPr>
            <a:spLocks noGrp="1" noChangeArrowheads="1"/>
          </p:cNvSpPr>
          <p:nvPr>
            <p:ph type="body" idx="1"/>
          </p:nvPr>
        </p:nvSpPr>
        <p:spPr/>
        <p:txBody>
          <a:bodyPr/>
          <a:lstStyle/>
          <a:p>
            <a:pPr>
              <a:lnSpc>
                <a:spcPct val="90000"/>
              </a:lnSpc>
            </a:pPr>
            <a:r>
              <a:rPr lang="en-US" dirty="0"/>
              <a:t>Do not have to assume any particular number of clusters</a:t>
            </a:r>
          </a:p>
          <a:p>
            <a:pPr lvl="1">
              <a:lnSpc>
                <a:spcPct val="90000"/>
              </a:lnSpc>
            </a:pPr>
            <a:r>
              <a:rPr lang="en-US" dirty="0"/>
              <a:t>Any desired number of clusters can be obtained by ‘cutting’ the </a:t>
            </a:r>
            <a:r>
              <a:rPr lang="en-US" dirty="0" err="1"/>
              <a:t>dendrogram</a:t>
            </a:r>
            <a:r>
              <a:rPr lang="en-US" dirty="0"/>
              <a:t> at the proper level</a:t>
            </a:r>
          </a:p>
          <a:p>
            <a:pPr>
              <a:lnSpc>
                <a:spcPct val="90000"/>
              </a:lnSpc>
              <a:buFontTx/>
              <a:buNone/>
            </a:pPr>
            <a:endParaRPr lang="en-US" dirty="0"/>
          </a:p>
          <a:p>
            <a:pPr>
              <a:lnSpc>
                <a:spcPct val="90000"/>
              </a:lnSpc>
            </a:pPr>
            <a:r>
              <a:rPr lang="en-US" dirty="0"/>
              <a:t>They may correspond to meaningful taxonomies</a:t>
            </a:r>
          </a:p>
        </p:txBody>
      </p:sp>
    </p:spTree>
    <p:extLst>
      <p:ext uri="{BB962C8B-B14F-4D97-AF65-F5344CB8AC3E}">
        <p14:creationId xmlns:p14="http://schemas.microsoft.com/office/powerpoint/2010/main" val="2348831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5875DC19-5989-444B-A6C8-FD3D4E062DC4}" type="slidenum">
              <a:rPr lang="en-US"/>
              <a:pPr/>
              <a:t>8</a:t>
            </a:fld>
            <a:endParaRPr lang="en-US"/>
          </a:p>
        </p:txBody>
      </p:sp>
      <p:sp>
        <p:nvSpPr>
          <p:cNvPr id="23555" name="Rectangle 2"/>
          <p:cNvSpPr>
            <a:spLocks noGrp="1" noChangeArrowheads="1"/>
          </p:cNvSpPr>
          <p:nvPr>
            <p:ph type="title"/>
          </p:nvPr>
        </p:nvSpPr>
        <p:spPr>
          <a:xfrm>
            <a:off x="381000" y="665162"/>
            <a:ext cx="8250238" cy="554038"/>
          </a:xfrm>
          <a:noFill/>
        </p:spPr>
        <p:txBody>
          <a:bodyPr lIns="92075" tIns="46038" rIns="92075" bIns="46038">
            <a:normAutofit fontScale="90000"/>
          </a:bodyPr>
          <a:lstStyle/>
          <a:p>
            <a:pPr eaLnBrk="1" hangingPunct="1"/>
            <a:r>
              <a:rPr lang="en-US" sz="3200" dirty="0"/>
              <a:t>Requirements of Clustering in Data Mining </a:t>
            </a:r>
          </a:p>
        </p:txBody>
      </p:sp>
      <p:sp>
        <p:nvSpPr>
          <p:cNvPr id="23556" name="Rectangle 3"/>
          <p:cNvSpPr>
            <a:spLocks noGrp="1" noChangeArrowheads="1"/>
          </p:cNvSpPr>
          <p:nvPr>
            <p:ph type="body" idx="1"/>
          </p:nvPr>
        </p:nvSpPr>
        <p:spPr>
          <a:xfrm>
            <a:off x="381000" y="1447800"/>
            <a:ext cx="5372100" cy="5105400"/>
          </a:xfrm>
          <a:noFill/>
        </p:spPr>
        <p:txBody>
          <a:bodyPr lIns="92075" tIns="46038" rIns="92075" bIns="46038">
            <a:normAutofit fontScale="92500" lnSpcReduction="20000"/>
          </a:bodyPr>
          <a:lstStyle/>
          <a:p>
            <a:pPr eaLnBrk="1" hangingPunct="1">
              <a:lnSpc>
                <a:spcPct val="110000"/>
              </a:lnSpc>
            </a:pPr>
            <a:r>
              <a:rPr lang="en-US" dirty="0"/>
              <a:t>Scalability</a:t>
            </a:r>
          </a:p>
          <a:p>
            <a:pPr lvl="1" eaLnBrk="1" hangingPunct="1">
              <a:lnSpc>
                <a:spcPct val="110000"/>
              </a:lnSpc>
            </a:pPr>
            <a:r>
              <a:rPr lang="en-US" dirty="0"/>
              <a:t>Ability to explore large data set</a:t>
            </a:r>
          </a:p>
          <a:p>
            <a:pPr eaLnBrk="1" hangingPunct="1">
              <a:lnSpc>
                <a:spcPct val="110000"/>
              </a:lnSpc>
            </a:pPr>
            <a:endParaRPr lang="en-US" dirty="0"/>
          </a:p>
          <a:p>
            <a:pPr eaLnBrk="1" hangingPunct="1">
              <a:lnSpc>
                <a:spcPct val="110000"/>
              </a:lnSpc>
            </a:pPr>
            <a:r>
              <a:rPr lang="en-US" dirty="0"/>
              <a:t>Ability to deal with </a:t>
            </a:r>
            <a:r>
              <a:rPr lang="en-US" u="sng" dirty="0"/>
              <a:t>different types </a:t>
            </a:r>
            <a:r>
              <a:rPr lang="en-US" dirty="0"/>
              <a:t>of attributes</a:t>
            </a:r>
          </a:p>
          <a:p>
            <a:pPr lvl="1" eaLnBrk="1" hangingPunct="1">
              <a:lnSpc>
                <a:spcPct val="110000"/>
              </a:lnSpc>
            </a:pPr>
            <a:r>
              <a:rPr lang="en-US" dirty="0"/>
              <a:t>Nominal, ordinal, numeric</a:t>
            </a:r>
          </a:p>
          <a:p>
            <a:pPr lvl="1" eaLnBrk="1" hangingPunct="1">
              <a:lnSpc>
                <a:spcPct val="110000"/>
              </a:lnSpc>
            </a:pPr>
            <a:r>
              <a:rPr lang="en-US" dirty="0"/>
              <a:t>When we calculate dist. measure between variables, can algorithm handle all different variable types?</a:t>
            </a:r>
          </a:p>
          <a:p>
            <a:pPr eaLnBrk="1" hangingPunct="1">
              <a:lnSpc>
                <a:spcPct val="110000"/>
              </a:lnSpc>
            </a:pPr>
            <a:endParaRPr lang="en-US" dirty="0"/>
          </a:p>
          <a:p>
            <a:pPr eaLnBrk="1" hangingPunct="1">
              <a:lnSpc>
                <a:spcPct val="110000"/>
              </a:lnSpc>
            </a:pPr>
            <a:r>
              <a:rPr lang="en-US" dirty="0"/>
              <a:t>Discovery of clusters with arbitrary shape</a:t>
            </a:r>
          </a:p>
          <a:p>
            <a:pPr lvl="1" eaLnBrk="1" hangingPunct="1">
              <a:lnSpc>
                <a:spcPct val="110000"/>
              </a:lnSpc>
            </a:pPr>
            <a:r>
              <a:rPr lang="en-US" dirty="0"/>
              <a:t>Spherical vs. other shapes</a:t>
            </a:r>
          </a:p>
        </p:txBody>
      </p:sp>
      <p:grpSp>
        <p:nvGrpSpPr>
          <p:cNvPr id="5" name="Group 4"/>
          <p:cNvGrpSpPr/>
          <p:nvPr/>
        </p:nvGrpSpPr>
        <p:grpSpPr>
          <a:xfrm>
            <a:off x="5954714" y="1407775"/>
            <a:ext cx="2351086" cy="1914486"/>
            <a:chOff x="5867400" y="4356437"/>
            <a:chExt cx="2667000" cy="2578200"/>
          </a:xfrm>
        </p:grpSpPr>
        <p:grpSp>
          <p:nvGrpSpPr>
            <p:cNvPr id="4" name="Group 3"/>
            <p:cNvGrpSpPr/>
            <p:nvPr/>
          </p:nvGrpSpPr>
          <p:grpSpPr>
            <a:xfrm>
              <a:off x="6286500" y="4356437"/>
              <a:ext cx="1447800" cy="1447800"/>
              <a:chOff x="1143000" y="4191000"/>
              <a:chExt cx="1447800" cy="1447800"/>
            </a:xfrm>
          </p:grpSpPr>
          <p:sp>
            <p:nvSpPr>
              <p:cNvPr id="8" name="Oval 7"/>
              <p:cNvSpPr/>
              <p:nvPr/>
            </p:nvSpPr>
            <p:spPr bwMode="auto">
              <a:xfrm>
                <a:off x="1524000" y="4191000"/>
                <a:ext cx="5334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9" name="Oval 8"/>
              <p:cNvSpPr/>
              <p:nvPr/>
            </p:nvSpPr>
            <p:spPr bwMode="auto">
              <a:xfrm>
                <a:off x="2057400" y="5029200"/>
                <a:ext cx="5334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0" name="Oval 9"/>
              <p:cNvSpPr/>
              <p:nvPr/>
            </p:nvSpPr>
            <p:spPr bwMode="auto">
              <a:xfrm>
                <a:off x="1143000" y="5029200"/>
                <a:ext cx="5334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p:txBody>
          </p:sp>
        </p:grpSp>
        <p:sp>
          <p:nvSpPr>
            <p:cNvPr id="2" name="TextBox 1"/>
            <p:cNvSpPr txBox="1"/>
            <p:nvPr/>
          </p:nvSpPr>
          <p:spPr>
            <a:xfrm>
              <a:off x="5867400" y="5918974"/>
              <a:ext cx="2667000" cy="1015663"/>
            </a:xfrm>
            <a:prstGeom prst="rect">
              <a:avLst/>
            </a:prstGeom>
            <a:noFill/>
          </p:spPr>
          <p:txBody>
            <a:bodyPr wrap="square" rtlCol="0">
              <a:spAutoFit/>
            </a:bodyPr>
            <a:lstStyle/>
            <a:p>
              <a:r>
                <a:rPr lang="en-US" sz="2000" dirty="0">
                  <a:solidFill>
                    <a:schemeClr val="bg1"/>
                  </a:solidFill>
                </a:rPr>
                <a:t>Easy to cluster using distance-based </a:t>
              </a:r>
              <a:r>
                <a:rPr lang="en-US" sz="2000" dirty="0"/>
                <a:t>methods</a:t>
              </a:r>
            </a:p>
          </p:txBody>
        </p:sp>
      </p:grpSp>
      <p:grpSp>
        <p:nvGrpSpPr>
          <p:cNvPr id="3" name="Group 2"/>
          <p:cNvGrpSpPr/>
          <p:nvPr/>
        </p:nvGrpSpPr>
        <p:grpSpPr>
          <a:xfrm>
            <a:off x="6015038" y="3733921"/>
            <a:ext cx="2671762" cy="1981080"/>
            <a:chOff x="5334000" y="3400403"/>
            <a:chExt cx="2819400" cy="3177860"/>
          </a:xfrm>
        </p:grpSpPr>
        <p:sp>
          <p:nvSpPr>
            <p:cNvPr id="11" name="Rounded Rectangle 10"/>
            <p:cNvSpPr/>
            <p:nvPr/>
          </p:nvSpPr>
          <p:spPr bwMode="auto">
            <a:xfrm>
              <a:off x="6285797" y="3905203"/>
              <a:ext cx="749775" cy="11430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p:txBody>
        </p:sp>
        <p:cxnSp>
          <p:nvCxnSpPr>
            <p:cNvPr id="14" name="Straight Connector 13"/>
            <p:cNvCxnSpPr/>
            <p:nvPr/>
          </p:nvCxnSpPr>
          <p:spPr bwMode="auto">
            <a:xfrm flipH="1">
              <a:off x="5822483" y="3400403"/>
              <a:ext cx="1676400" cy="1905000"/>
            </a:xfrm>
            <a:prstGeom prst="line">
              <a:avLst/>
            </a:prstGeom>
            <a:solidFill>
              <a:schemeClr val="accent1"/>
            </a:solidFill>
            <a:ln w="190500" cap="flat" cmpd="sng" algn="ctr">
              <a:solidFill>
                <a:srgbClr val="FF0000"/>
              </a:solidFill>
              <a:prstDash val="solid"/>
              <a:round/>
              <a:headEnd type="none" w="med" len="med"/>
              <a:tailEnd type="none" w="med" len="med"/>
            </a:ln>
            <a:effectLst/>
          </p:spPr>
        </p:cxnSp>
        <p:sp>
          <p:nvSpPr>
            <p:cNvPr id="16" name="TextBox 15"/>
            <p:cNvSpPr txBox="1"/>
            <p:nvPr/>
          </p:nvSpPr>
          <p:spPr>
            <a:xfrm>
              <a:off x="5334000" y="5562600"/>
              <a:ext cx="2819400" cy="1015663"/>
            </a:xfrm>
            <a:prstGeom prst="rect">
              <a:avLst/>
            </a:prstGeom>
            <a:noFill/>
          </p:spPr>
          <p:txBody>
            <a:bodyPr wrap="square" rtlCol="0">
              <a:spAutoFit/>
            </a:bodyPr>
            <a:lstStyle/>
            <a:p>
              <a:r>
                <a:rPr lang="en-US" sz="2000" dirty="0">
                  <a:solidFill>
                    <a:schemeClr val="bg1"/>
                  </a:solidFill>
                </a:rPr>
                <a:t>Difficult to cluster because the two clusters are overlapped</a:t>
              </a:r>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4A3BD268-9A27-4CA1-8417-641E862C1E3F}" type="slidenum">
              <a:rPr lang="en-US"/>
              <a:pPr/>
              <a:t>80</a:t>
            </a:fld>
            <a:endParaRPr lang="en-US"/>
          </a:p>
        </p:txBody>
      </p:sp>
      <p:sp>
        <p:nvSpPr>
          <p:cNvPr id="22531" name="Rectangle 2"/>
          <p:cNvSpPr>
            <a:spLocks noGrp="1" noChangeArrowheads="1"/>
          </p:cNvSpPr>
          <p:nvPr>
            <p:ph type="title"/>
          </p:nvPr>
        </p:nvSpPr>
        <p:spPr>
          <a:xfrm>
            <a:off x="304800" y="609600"/>
            <a:ext cx="8280400" cy="552450"/>
          </a:xfrm>
        </p:spPr>
        <p:txBody>
          <a:bodyPr>
            <a:normAutofit fontScale="90000"/>
          </a:bodyPr>
          <a:lstStyle/>
          <a:p>
            <a:r>
              <a:rPr lang="en-US" dirty="0"/>
              <a:t>Agglomerative Clustering Algorithm</a:t>
            </a:r>
          </a:p>
        </p:txBody>
      </p:sp>
      <p:sp>
        <p:nvSpPr>
          <p:cNvPr id="22532" name="Rectangle 3"/>
          <p:cNvSpPr>
            <a:spLocks noGrp="1" noChangeArrowheads="1"/>
          </p:cNvSpPr>
          <p:nvPr>
            <p:ph type="body" idx="1"/>
          </p:nvPr>
        </p:nvSpPr>
        <p:spPr>
          <a:xfrm>
            <a:off x="903288" y="1524000"/>
            <a:ext cx="7623175" cy="4876800"/>
          </a:xfrm>
        </p:spPr>
        <p:txBody>
          <a:bodyPr>
            <a:normAutofit lnSpcReduction="10000"/>
          </a:bodyPr>
          <a:lstStyle/>
          <a:p>
            <a:pPr marL="533400" indent="-533400">
              <a:lnSpc>
                <a:spcPct val="90000"/>
              </a:lnSpc>
            </a:pPr>
            <a:r>
              <a:rPr lang="en-US" sz="2000" dirty="0"/>
              <a:t>More popular hierarchical clustering technique</a:t>
            </a:r>
          </a:p>
          <a:p>
            <a:pPr marL="2209800" lvl="4" indent="-381000">
              <a:lnSpc>
                <a:spcPct val="90000"/>
              </a:lnSpc>
            </a:pPr>
            <a:endParaRPr lang="en-US" sz="2000" dirty="0"/>
          </a:p>
          <a:p>
            <a:pPr marL="533400" indent="-533400">
              <a:lnSpc>
                <a:spcPct val="90000"/>
              </a:lnSpc>
            </a:pPr>
            <a:r>
              <a:rPr lang="en-US" sz="2000" dirty="0"/>
              <a:t>Basic algorithm is straightforward</a:t>
            </a:r>
          </a:p>
          <a:p>
            <a:pPr marL="990600" lvl="1" indent="-533400">
              <a:lnSpc>
                <a:spcPct val="90000"/>
              </a:lnSpc>
              <a:buFontTx/>
              <a:buAutoNum type="arabicPeriod"/>
            </a:pPr>
            <a:r>
              <a:rPr lang="en-US" dirty="0"/>
              <a:t>Let each data point be a cluster</a:t>
            </a:r>
          </a:p>
          <a:p>
            <a:pPr marL="990600" lvl="1" indent="-533400">
              <a:lnSpc>
                <a:spcPct val="90000"/>
              </a:lnSpc>
              <a:buFontTx/>
              <a:buAutoNum type="arabicPeriod"/>
            </a:pPr>
            <a:r>
              <a:rPr lang="en-US" dirty="0"/>
              <a:t>Compute the distance matrix</a:t>
            </a:r>
          </a:p>
          <a:p>
            <a:pPr marL="990600" lvl="1" indent="-533400">
              <a:lnSpc>
                <a:spcPct val="90000"/>
              </a:lnSpc>
              <a:buFontTx/>
              <a:buAutoNum type="arabicPeriod"/>
            </a:pPr>
            <a:r>
              <a:rPr lang="en-US" b="1" dirty="0"/>
              <a:t>Repeat</a:t>
            </a:r>
          </a:p>
          <a:p>
            <a:pPr marL="990600" lvl="1" indent="-533400">
              <a:lnSpc>
                <a:spcPct val="90000"/>
              </a:lnSpc>
              <a:buFont typeface="Wingdings" charset="2"/>
              <a:buAutoNum type="arabicPeriod"/>
            </a:pPr>
            <a:r>
              <a:rPr lang="en-US" dirty="0"/>
              <a:t>	</a:t>
            </a:r>
            <a:r>
              <a:rPr lang="en-US" dirty="0">
                <a:solidFill>
                  <a:srgbClr val="FF0000"/>
                </a:solidFill>
              </a:rPr>
              <a:t>Merge the two closest clusters</a:t>
            </a:r>
          </a:p>
          <a:p>
            <a:pPr marL="990600" lvl="1" indent="-533400">
              <a:lnSpc>
                <a:spcPct val="90000"/>
              </a:lnSpc>
              <a:buFont typeface="Wingdings" charset="2"/>
              <a:buAutoNum type="arabicPeriod"/>
            </a:pPr>
            <a:r>
              <a:rPr lang="en-US" dirty="0"/>
              <a:t>	Update the distance matrix</a:t>
            </a:r>
          </a:p>
          <a:p>
            <a:pPr marL="990600" lvl="1" indent="-533400">
              <a:lnSpc>
                <a:spcPct val="90000"/>
              </a:lnSpc>
              <a:buFontTx/>
              <a:buAutoNum type="arabicPeriod"/>
            </a:pPr>
            <a:r>
              <a:rPr lang="en-US" b="1" dirty="0"/>
              <a:t>Until</a:t>
            </a:r>
            <a:r>
              <a:rPr lang="en-US" dirty="0"/>
              <a:t> only a single cluster remains</a:t>
            </a:r>
          </a:p>
          <a:p>
            <a:pPr marL="990600" lvl="1" indent="-533400">
              <a:lnSpc>
                <a:spcPct val="90000"/>
              </a:lnSpc>
              <a:buFontTx/>
              <a:buNone/>
            </a:pPr>
            <a:r>
              <a:rPr lang="en-US" dirty="0"/>
              <a:t> </a:t>
            </a:r>
          </a:p>
          <a:p>
            <a:pPr marL="533400" indent="-533400">
              <a:lnSpc>
                <a:spcPct val="90000"/>
              </a:lnSpc>
            </a:pPr>
            <a:r>
              <a:rPr lang="en-US" sz="2000" dirty="0"/>
              <a:t>Key operation is the computation of the distance of two clusters</a:t>
            </a:r>
          </a:p>
          <a:p>
            <a:pPr marL="990600" lvl="1" indent="-533400">
              <a:lnSpc>
                <a:spcPct val="90000"/>
              </a:lnSpc>
            </a:pPr>
            <a:r>
              <a:rPr lang="en-US" dirty="0"/>
              <a:t>Different approaches to defining the distance between clusters distinguish the different algorithms</a:t>
            </a:r>
          </a:p>
        </p:txBody>
      </p:sp>
    </p:spTree>
    <p:extLst>
      <p:ext uri="{BB962C8B-B14F-4D97-AF65-F5344CB8AC3E}">
        <p14:creationId xmlns:p14="http://schemas.microsoft.com/office/powerpoint/2010/main" val="25801667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a:noFill/>
        </p:spPr>
        <p:txBody>
          <a:bodyPr/>
          <a:lstStyle/>
          <a:p>
            <a:fld id="{0D762635-C74A-4532-9215-8844216425BD}" type="slidenum">
              <a:rPr lang="en-US">
                <a:solidFill>
                  <a:schemeClr val="bg1"/>
                </a:solidFill>
              </a:rPr>
              <a:pPr/>
              <a:t>81</a:t>
            </a:fld>
            <a:endParaRPr lang="en-US">
              <a:solidFill>
                <a:schemeClr val="bg1"/>
              </a:solidFill>
            </a:endParaRPr>
          </a:p>
        </p:txBody>
      </p:sp>
      <p:sp>
        <p:nvSpPr>
          <p:cNvPr id="23556" name="Rectangle 2"/>
          <p:cNvSpPr>
            <a:spLocks noGrp="1" noChangeArrowheads="1"/>
          </p:cNvSpPr>
          <p:nvPr>
            <p:ph type="title"/>
          </p:nvPr>
        </p:nvSpPr>
        <p:spPr/>
        <p:txBody>
          <a:bodyPr/>
          <a:lstStyle/>
          <a:p>
            <a:r>
              <a:rPr lang="en-US">
                <a:solidFill>
                  <a:schemeClr val="bg1"/>
                </a:solidFill>
              </a:rPr>
              <a:t>Starting Situation </a:t>
            </a:r>
          </a:p>
        </p:txBody>
      </p:sp>
      <p:sp>
        <p:nvSpPr>
          <p:cNvPr id="23557" name="Rectangle 3"/>
          <p:cNvSpPr>
            <a:spLocks noGrp="1" noChangeArrowheads="1"/>
          </p:cNvSpPr>
          <p:nvPr>
            <p:ph type="body" idx="1"/>
          </p:nvPr>
        </p:nvSpPr>
        <p:spPr/>
        <p:txBody>
          <a:bodyPr/>
          <a:lstStyle/>
          <a:p>
            <a:r>
              <a:rPr lang="en-US" dirty="0">
                <a:solidFill>
                  <a:schemeClr val="bg1"/>
                </a:solidFill>
              </a:rPr>
              <a:t>Start with clusters of individual points and a distance matrix</a:t>
            </a:r>
          </a:p>
          <a:p>
            <a:pPr lvl="1"/>
            <a:endParaRPr lang="en-US" dirty="0">
              <a:solidFill>
                <a:schemeClr val="bg1"/>
              </a:solidFill>
            </a:endParaRPr>
          </a:p>
        </p:txBody>
      </p:sp>
      <p:sp>
        <p:nvSpPr>
          <p:cNvPr id="23558" name="Oval 4"/>
          <p:cNvSpPr>
            <a:spLocks noChangeArrowheads="1"/>
          </p:cNvSpPr>
          <p:nvPr/>
        </p:nvSpPr>
        <p:spPr bwMode="auto">
          <a:xfrm>
            <a:off x="685800" y="4403725"/>
            <a:ext cx="228600" cy="228600"/>
          </a:xfrm>
          <a:prstGeom prst="ellipse">
            <a:avLst/>
          </a:prstGeom>
          <a:solidFill>
            <a:schemeClr val="bg1"/>
          </a:solidFill>
          <a:ln w="12700">
            <a:solidFill>
              <a:schemeClr val="tx1"/>
            </a:solidFill>
            <a:round/>
            <a:headEnd/>
            <a:tailEnd/>
          </a:ln>
        </p:spPr>
        <p:txBody>
          <a:bodyPr wrap="none" anchor="ctr"/>
          <a:lstStyle/>
          <a:p>
            <a:endParaRPr lang="en-US">
              <a:solidFill>
                <a:schemeClr val="bg1"/>
              </a:solidFill>
            </a:endParaRPr>
          </a:p>
        </p:txBody>
      </p:sp>
      <p:sp>
        <p:nvSpPr>
          <p:cNvPr id="23559" name="Oval 5"/>
          <p:cNvSpPr>
            <a:spLocks noChangeArrowheads="1"/>
          </p:cNvSpPr>
          <p:nvPr/>
        </p:nvSpPr>
        <p:spPr bwMode="auto">
          <a:xfrm>
            <a:off x="2743200" y="5470525"/>
            <a:ext cx="228600" cy="228600"/>
          </a:xfrm>
          <a:prstGeom prst="ellipse">
            <a:avLst/>
          </a:prstGeom>
          <a:solidFill>
            <a:schemeClr val="bg1"/>
          </a:solidFill>
          <a:ln w="12700">
            <a:solidFill>
              <a:schemeClr val="tx1"/>
            </a:solidFill>
            <a:round/>
            <a:headEnd/>
            <a:tailEnd/>
          </a:ln>
        </p:spPr>
        <p:txBody>
          <a:bodyPr wrap="none" anchor="ctr"/>
          <a:lstStyle/>
          <a:p>
            <a:endParaRPr lang="en-US">
              <a:solidFill>
                <a:schemeClr val="bg1"/>
              </a:solidFill>
            </a:endParaRPr>
          </a:p>
        </p:txBody>
      </p:sp>
      <p:sp>
        <p:nvSpPr>
          <p:cNvPr id="23560" name="Oval 6"/>
          <p:cNvSpPr>
            <a:spLocks noChangeArrowheads="1"/>
          </p:cNvSpPr>
          <p:nvPr/>
        </p:nvSpPr>
        <p:spPr bwMode="auto">
          <a:xfrm>
            <a:off x="1600200" y="3565525"/>
            <a:ext cx="228600" cy="228600"/>
          </a:xfrm>
          <a:prstGeom prst="ellipse">
            <a:avLst/>
          </a:prstGeom>
          <a:solidFill>
            <a:schemeClr val="bg1"/>
          </a:solidFill>
          <a:ln w="12700">
            <a:solidFill>
              <a:schemeClr val="tx1"/>
            </a:solidFill>
            <a:round/>
            <a:headEnd/>
            <a:tailEnd/>
          </a:ln>
        </p:spPr>
        <p:txBody>
          <a:bodyPr wrap="none" anchor="ctr"/>
          <a:lstStyle/>
          <a:p>
            <a:endParaRPr lang="en-US">
              <a:solidFill>
                <a:schemeClr val="bg1"/>
              </a:solidFill>
            </a:endParaRPr>
          </a:p>
        </p:txBody>
      </p:sp>
      <p:sp>
        <p:nvSpPr>
          <p:cNvPr id="23561" name="Oval 7"/>
          <p:cNvSpPr>
            <a:spLocks noChangeArrowheads="1"/>
          </p:cNvSpPr>
          <p:nvPr/>
        </p:nvSpPr>
        <p:spPr bwMode="auto">
          <a:xfrm>
            <a:off x="1447800" y="5318125"/>
            <a:ext cx="228600" cy="228600"/>
          </a:xfrm>
          <a:prstGeom prst="ellipse">
            <a:avLst/>
          </a:prstGeom>
          <a:solidFill>
            <a:schemeClr val="bg1"/>
          </a:solidFill>
          <a:ln w="12700">
            <a:solidFill>
              <a:schemeClr val="tx1"/>
            </a:solidFill>
            <a:round/>
            <a:headEnd/>
            <a:tailEnd/>
          </a:ln>
        </p:spPr>
        <p:txBody>
          <a:bodyPr wrap="none" anchor="ctr"/>
          <a:lstStyle/>
          <a:p>
            <a:endParaRPr lang="en-US">
              <a:solidFill>
                <a:schemeClr val="bg1"/>
              </a:solidFill>
            </a:endParaRPr>
          </a:p>
        </p:txBody>
      </p:sp>
      <p:sp>
        <p:nvSpPr>
          <p:cNvPr id="23562" name="Oval 8"/>
          <p:cNvSpPr>
            <a:spLocks noChangeArrowheads="1"/>
          </p:cNvSpPr>
          <p:nvPr/>
        </p:nvSpPr>
        <p:spPr bwMode="auto">
          <a:xfrm>
            <a:off x="3124200" y="3565525"/>
            <a:ext cx="228600" cy="228600"/>
          </a:xfrm>
          <a:prstGeom prst="ellipse">
            <a:avLst/>
          </a:prstGeom>
          <a:solidFill>
            <a:schemeClr val="bg1"/>
          </a:solidFill>
          <a:ln w="12700">
            <a:solidFill>
              <a:schemeClr val="tx1"/>
            </a:solidFill>
            <a:round/>
            <a:headEnd/>
            <a:tailEnd/>
          </a:ln>
        </p:spPr>
        <p:txBody>
          <a:bodyPr wrap="none" anchor="ctr"/>
          <a:lstStyle/>
          <a:p>
            <a:endParaRPr lang="en-US">
              <a:solidFill>
                <a:schemeClr val="bg1"/>
              </a:solidFill>
            </a:endParaRPr>
          </a:p>
        </p:txBody>
      </p:sp>
      <p:sp>
        <p:nvSpPr>
          <p:cNvPr id="23563" name="Oval 9"/>
          <p:cNvSpPr>
            <a:spLocks noChangeArrowheads="1"/>
          </p:cNvSpPr>
          <p:nvPr/>
        </p:nvSpPr>
        <p:spPr bwMode="auto">
          <a:xfrm>
            <a:off x="1600200" y="2955925"/>
            <a:ext cx="228600" cy="228600"/>
          </a:xfrm>
          <a:prstGeom prst="ellipse">
            <a:avLst/>
          </a:prstGeom>
          <a:solidFill>
            <a:schemeClr val="bg1"/>
          </a:solidFill>
          <a:ln w="12700">
            <a:solidFill>
              <a:schemeClr val="tx1"/>
            </a:solidFill>
            <a:round/>
            <a:headEnd/>
            <a:tailEnd/>
          </a:ln>
        </p:spPr>
        <p:txBody>
          <a:bodyPr wrap="none" anchor="ctr"/>
          <a:lstStyle/>
          <a:p>
            <a:endParaRPr lang="en-US">
              <a:solidFill>
                <a:schemeClr val="bg1"/>
              </a:solidFill>
            </a:endParaRPr>
          </a:p>
        </p:txBody>
      </p:sp>
      <p:sp>
        <p:nvSpPr>
          <p:cNvPr id="23564" name="Oval 10"/>
          <p:cNvSpPr>
            <a:spLocks noChangeArrowheads="1"/>
          </p:cNvSpPr>
          <p:nvPr/>
        </p:nvSpPr>
        <p:spPr bwMode="auto">
          <a:xfrm>
            <a:off x="457200" y="4708525"/>
            <a:ext cx="228600" cy="228600"/>
          </a:xfrm>
          <a:prstGeom prst="ellipse">
            <a:avLst/>
          </a:prstGeom>
          <a:solidFill>
            <a:schemeClr val="bg1"/>
          </a:solidFill>
          <a:ln w="12700">
            <a:solidFill>
              <a:schemeClr val="tx1"/>
            </a:solidFill>
            <a:round/>
            <a:headEnd/>
            <a:tailEnd/>
          </a:ln>
        </p:spPr>
        <p:txBody>
          <a:bodyPr wrap="none" anchor="ctr"/>
          <a:lstStyle/>
          <a:p>
            <a:endParaRPr lang="en-US">
              <a:solidFill>
                <a:schemeClr val="bg1"/>
              </a:solidFill>
            </a:endParaRPr>
          </a:p>
        </p:txBody>
      </p:sp>
      <p:sp>
        <p:nvSpPr>
          <p:cNvPr id="23565" name="Oval 11"/>
          <p:cNvSpPr>
            <a:spLocks noChangeArrowheads="1"/>
          </p:cNvSpPr>
          <p:nvPr/>
        </p:nvSpPr>
        <p:spPr bwMode="auto">
          <a:xfrm>
            <a:off x="1828800" y="5318125"/>
            <a:ext cx="228600" cy="228600"/>
          </a:xfrm>
          <a:prstGeom prst="ellipse">
            <a:avLst/>
          </a:prstGeom>
          <a:solidFill>
            <a:schemeClr val="bg1"/>
          </a:solidFill>
          <a:ln w="12700">
            <a:solidFill>
              <a:schemeClr val="tx1"/>
            </a:solidFill>
            <a:round/>
            <a:headEnd/>
            <a:tailEnd/>
          </a:ln>
        </p:spPr>
        <p:txBody>
          <a:bodyPr wrap="none" anchor="ctr"/>
          <a:lstStyle/>
          <a:p>
            <a:endParaRPr lang="en-US">
              <a:solidFill>
                <a:schemeClr val="bg1"/>
              </a:solidFill>
            </a:endParaRPr>
          </a:p>
        </p:txBody>
      </p:sp>
      <p:sp>
        <p:nvSpPr>
          <p:cNvPr id="23566" name="Oval 12"/>
          <p:cNvSpPr>
            <a:spLocks noChangeArrowheads="1"/>
          </p:cNvSpPr>
          <p:nvPr/>
        </p:nvSpPr>
        <p:spPr bwMode="auto">
          <a:xfrm>
            <a:off x="3124200" y="5089525"/>
            <a:ext cx="228600" cy="228600"/>
          </a:xfrm>
          <a:prstGeom prst="ellipse">
            <a:avLst/>
          </a:prstGeom>
          <a:solidFill>
            <a:schemeClr val="bg1"/>
          </a:solidFill>
          <a:ln w="12700">
            <a:solidFill>
              <a:schemeClr val="tx1"/>
            </a:solidFill>
            <a:round/>
            <a:headEnd/>
            <a:tailEnd/>
          </a:ln>
        </p:spPr>
        <p:txBody>
          <a:bodyPr wrap="none" anchor="ctr"/>
          <a:lstStyle/>
          <a:p>
            <a:endParaRPr lang="en-US">
              <a:solidFill>
                <a:schemeClr val="bg1"/>
              </a:solidFill>
            </a:endParaRPr>
          </a:p>
        </p:txBody>
      </p:sp>
      <p:sp>
        <p:nvSpPr>
          <p:cNvPr id="23567" name="Oval 13"/>
          <p:cNvSpPr>
            <a:spLocks noChangeArrowheads="1"/>
          </p:cNvSpPr>
          <p:nvPr/>
        </p:nvSpPr>
        <p:spPr bwMode="auto">
          <a:xfrm>
            <a:off x="2133600" y="3032125"/>
            <a:ext cx="228600" cy="228600"/>
          </a:xfrm>
          <a:prstGeom prst="ellipse">
            <a:avLst/>
          </a:prstGeom>
          <a:solidFill>
            <a:schemeClr val="bg1"/>
          </a:solidFill>
          <a:ln w="12700">
            <a:solidFill>
              <a:schemeClr val="tx1"/>
            </a:solidFill>
            <a:round/>
            <a:headEnd/>
            <a:tailEnd/>
          </a:ln>
        </p:spPr>
        <p:txBody>
          <a:bodyPr wrap="none" anchor="ctr"/>
          <a:lstStyle/>
          <a:p>
            <a:endParaRPr lang="en-US">
              <a:solidFill>
                <a:schemeClr val="bg1"/>
              </a:solidFill>
            </a:endParaRPr>
          </a:p>
        </p:txBody>
      </p:sp>
      <p:sp>
        <p:nvSpPr>
          <p:cNvPr id="23568" name="Oval 14"/>
          <p:cNvSpPr>
            <a:spLocks noChangeArrowheads="1"/>
          </p:cNvSpPr>
          <p:nvPr/>
        </p:nvSpPr>
        <p:spPr bwMode="auto">
          <a:xfrm>
            <a:off x="3200400" y="4098925"/>
            <a:ext cx="228600" cy="228600"/>
          </a:xfrm>
          <a:prstGeom prst="ellipse">
            <a:avLst/>
          </a:prstGeom>
          <a:solidFill>
            <a:schemeClr val="bg1"/>
          </a:solidFill>
          <a:ln w="12700">
            <a:solidFill>
              <a:schemeClr val="tx1"/>
            </a:solidFill>
            <a:round/>
            <a:headEnd/>
            <a:tailEnd/>
          </a:ln>
        </p:spPr>
        <p:txBody>
          <a:bodyPr wrap="none" anchor="ctr"/>
          <a:lstStyle/>
          <a:p>
            <a:endParaRPr lang="en-US">
              <a:solidFill>
                <a:schemeClr val="bg1"/>
              </a:solidFill>
            </a:endParaRPr>
          </a:p>
        </p:txBody>
      </p:sp>
      <p:sp>
        <p:nvSpPr>
          <p:cNvPr id="23569" name="Oval 15"/>
          <p:cNvSpPr>
            <a:spLocks noChangeArrowheads="1"/>
          </p:cNvSpPr>
          <p:nvPr/>
        </p:nvSpPr>
        <p:spPr bwMode="auto">
          <a:xfrm>
            <a:off x="3733800" y="3184525"/>
            <a:ext cx="228600" cy="228600"/>
          </a:xfrm>
          <a:prstGeom prst="ellipse">
            <a:avLst/>
          </a:prstGeom>
          <a:solidFill>
            <a:schemeClr val="bg1"/>
          </a:solidFill>
          <a:ln w="12700">
            <a:solidFill>
              <a:schemeClr val="tx1"/>
            </a:solidFill>
            <a:round/>
            <a:headEnd/>
            <a:tailEnd/>
          </a:ln>
        </p:spPr>
        <p:txBody>
          <a:bodyPr wrap="none" anchor="ctr"/>
          <a:lstStyle/>
          <a:p>
            <a:endParaRPr lang="en-US">
              <a:solidFill>
                <a:schemeClr val="bg1"/>
              </a:solidFill>
            </a:endParaRPr>
          </a:p>
        </p:txBody>
      </p:sp>
      <p:grpSp>
        <p:nvGrpSpPr>
          <p:cNvPr id="23570" name="Group 16"/>
          <p:cNvGrpSpPr>
            <a:grpSpLocks/>
          </p:cNvGrpSpPr>
          <p:nvPr/>
        </p:nvGrpSpPr>
        <p:grpSpPr bwMode="auto">
          <a:xfrm>
            <a:off x="5257800" y="2392363"/>
            <a:ext cx="3200400" cy="2789237"/>
            <a:chOff x="3456" y="1622"/>
            <a:chExt cx="2160" cy="2058"/>
          </a:xfrm>
        </p:grpSpPr>
        <p:sp>
          <p:nvSpPr>
            <p:cNvPr id="23572" name="Line 17"/>
            <p:cNvSpPr>
              <a:spLocks noChangeShapeType="1"/>
            </p:cNvSpPr>
            <p:nvPr/>
          </p:nvSpPr>
          <p:spPr bwMode="auto">
            <a:xfrm>
              <a:off x="3696" y="1622"/>
              <a:ext cx="0" cy="1680"/>
            </a:xfrm>
            <a:prstGeom prst="line">
              <a:avLst/>
            </a:prstGeom>
            <a:noFill/>
            <a:ln w="12700">
              <a:solidFill>
                <a:schemeClr val="tx1"/>
              </a:solidFill>
              <a:round/>
              <a:headEnd/>
              <a:tailEnd/>
            </a:ln>
          </p:spPr>
          <p:txBody>
            <a:bodyPr/>
            <a:lstStyle/>
            <a:p>
              <a:endParaRPr lang="en-US">
                <a:solidFill>
                  <a:schemeClr val="bg1"/>
                </a:solidFill>
              </a:endParaRPr>
            </a:p>
          </p:txBody>
        </p:sp>
        <p:sp>
          <p:nvSpPr>
            <p:cNvPr id="23573" name="Line 18"/>
            <p:cNvSpPr>
              <a:spLocks noChangeShapeType="1"/>
            </p:cNvSpPr>
            <p:nvPr/>
          </p:nvSpPr>
          <p:spPr bwMode="auto">
            <a:xfrm>
              <a:off x="3504" y="1814"/>
              <a:ext cx="1872" cy="0"/>
            </a:xfrm>
            <a:prstGeom prst="line">
              <a:avLst/>
            </a:prstGeom>
            <a:noFill/>
            <a:ln w="12700">
              <a:solidFill>
                <a:schemeClr val="tx1"/>
              </a:solidFill>
              <a:round/>
              <a:headEnd/>
              <a:tailEnd/>
            </a:ln>
          </p:spPr>
          <p:txBody>
            <a:bodyPr/>
            <a:lstStyle/>
            <a:p>
              <a:endParaRPr lang="en-US">
                <a:solidFill>
                  <a:schemeClr val="bg1"/>
                </a:solidFill>
              </a:endParaRPr>
            </a:p>
          </p:txBody>
        </p:sp>
        <p:sp>
          <p:nvSpPr>
            <p:cNvPr id="23574" name="Line 19"/>
            <p:cNvSpPr>
              <a:spLocks noChangeShapeType="1"/>
            </p:cNvSpPr>
            <p:nvPr/>
          </p:nvSpPr>
          <p:spPr bwMode="auto">
            <a:xfrm>
              <a:off x="4012" y="1622"/>
              <a:ext cx="0" cy="1680"/>
            </a:xfrm>
            <a:prstGeom prst="line">
              <a:avLst/>
            </a:prstGeom>
            <a:noFill/>
            <a:ln w="12700">
              <a:solidFill>
                <a:schemeClr val="tx1"/>
              </a:solidFill>
              <a:round/>
              <a:headEnd/>
              <a:tailEnd/>
            </a:ln>
          </p:spPr>
          <p:txBody>
            <a:bodyPr/>
            <a:lstStyle/>
            <a:p>
              <a:endParaRPr lang="en-US">
                <a:solidFill>
                  <a:schemeClr val="bg1"/>
                </a:solidFill>
              </a:endParaRPr>
            </a:p>
          </p:txBody>
        </p:sp>
        <p:sp>
          <p:nvSpPr>
            <p:cNvPr id="23575" name="Line 20"/>
            <p:cNvSpPr>
              <a:spLocks noChangeShapeType="1"/>
            </p:cNvSpPr>
            <p:nvPr/>
          </p:nvSpPr>
          <p:spPr bwMode="auto">
            <a:xfrm>
              <a:off x="4329" y="1622"/>
              <a:ext cx="0" cy="1680"/>
            </a:xfrm>
            <a:prstGeom prst="line">
              <a:avLst/>
            </a:prstGeom>
            <a:noFill/>
            <a:ln w="12700">
              <a:solidFill>
                <a:schemeClr val="tx1"/>
              </a:solidFill>
              <a:round/>
              <a:headEnd/>
              <a:tailEnd/>
            </a:ln>
          </p:spPr>
          <p:txBody>
            <a:bodyPr/>
            <a:lstStyle/>
            <a:p>
              <a:endParaRPr lang="en-US">
                <a:solidFill>
                  <a:schemeClr val="bg1"/>
                </a:solidFill>
              </a:endParaRPr>
            </a:p>
          </p:txBody>
        </p:sp>
        <p:sp>
          <p:nvSpPr>
            <p:cNvPr id="23576" name="Line 21"/>
            <p:cNvSpPr>
              <a:spLocks noChangeShapeType="1"/>
            </p:cNvSpPr>
            <p:nvPr/>
          </p:nvSpPr>
          <p:spPr bwMode="auto">
            <a:xfrm>
              <a:off x="4646" y="1622"/>
              <a:ext cx="0" cy="1680"/>
            </a:xfrm>
            <a:prstGeom prst="line">
              <a:avLst/>
            </a:prstGeom>
            <a:noFill/>
            <a:ln w="12700">
              <a:solidFill>
                <a:schemeClr val="tx1"/>
              </a:solidFill>
              <a:round/>
              <a:headEnd/>
              <a:tailEnd/>
            </a:ln>
          </p:spPr>
          <p:txBody>
            <a:bodyPr/>
            <a:lstStyle/>
            <a:p>
              <a:endParaRPr lang="en-US">
                <a:solidFill>
                  <a:schemeClr val="bg1"/>
                </a:solidFill>
              </a:endParaRPr>
            </a:p>
          </p:txBody>
        </p:sp>
        <p:sp>
          <p:nvSpPr>
            <p:cNvPr id="23577" name="Line 22"/>
            <p:cNvSpPr>
              <a:spLocks noChangeShapeType="1"/>
            </p:cNvSpPr>
            <p:nvPr/>
          </p:nvSpPr>
          <p:spPr bwMode="auto">
            <a:xfrm>
              <a:off x="4963" y="1622"/>
              <a:ext cx="0" cy="1680"/>
            </a:xfrm>
            <a:prstGeom prst="line">
              <a:avLst/>
            </a:prstGeom>
            <a:noFill/>
            <a:ln w="12700">
              <a:solidFill>
                <a:schemeClr val="tx1"/>
              </a:solidFill>
              <a:round/>
              <a:headEnd/>
              <a:tailEnd/>
            </a:ln>
          </p:spPr>
          <p:txBody>
            <a:bodyPr/>
            <a:lstStyle/>
            <a:p>
              <a:endParaRPr lang="en-US">
                <a:solidFill>
                  <a:schemeClr val="bg1"/>
                </a:solidFill>
              </a:endParaRPr>
            </a:p>
          </p:txBody>
        </p:sp>
        <p:sp>
          <p:nvSpPr>
            <p:cNvPr id="23578" name="Line 23"/>
            <p:cNvSpPr>
              <a:spLocks noChangeShapeType="1"/>
            </p:cNvSpPr>
            <p:nvPr/>
          </p:nvSpPr>
          <p:spPr bwMode="auto">
            <a:xfrm>
              <a:off x="5280" y="1622"/>
              <a:ext cx="0" cy="1680"/>
            </a:xfrm>
            <a:prstGeom prst="line">
              <a:avLst/>
            </a:prstGeom>
            <a:noFill/>
            <a:ln w="12700">
              <a:solidFill>
                <a:schemeClr val="tx1"/>
              </a:solidFill>
              <a:round/>
              <a:headEnd/>
              <a:tailEnd/>
            </a:ln>
          </p:spPr>
          <p:txBody>
            <a:bodyPr/>
            <a:lstStyle/>
            <a:p>
              <a:endParaRPr lang="en-US">
                <a:solidFill>
                  <a:schemeClr val="bg1"/>
                </a:solidFill>
              </a:endParaRPr>
            </a:p>
          </p:txBody>
        </p:sp>
        <p:sp>
          <p:nvSpPr>
            <p:cNvPr id="23579" name="Line 24"/>
            <p:cNvSpPr>
              <a:spLocks noChangeShapeType="1"/>
            </p:cNvSpPr>
            <p:nvPr/>
          </p:nvSpPr>
          <p:spPr bwMode="auto">
            <a:xfrm>
              <a:off x="3504" y="2073"/>
              <a:ext cx="1872" cy="0"/>
            </a:xfrm>
            <a:prstGeom prst="line">
              <a:avLst/>
            </a:prstGeom>
            <a:noFill/>
            <a:ln w="12700">
              <a:solidFill>
                <a:schemeClr val="tx1"/>
              </a:solidFill>
              <a:round/>
              <a:headEnd/>
              <a:tailEnd/>
            </a:ln>
          </p:spPr>
          <p:txBody>
            <a:bodyPr/>
            <a:lstStyle/>
            <a:p>
              <a:endParaRPr lang="en-US">
                <a:solidFill>
                  <a:schemeClr val="bg1"/>
                </a:solidFill>
              </a:endParaRPr>
            </a:p>
          </p:txBody>
        </p:sp>
        <p:sp>
          <p:nvSpPr>
            <p:cNvPr id="23580" name="Line 25"/>
            <p:cNvSpPr>
              <a:spLocks noChangeShapeType="1"/>
            </p:cNvSpPr>
            <p:nvPr/>
          </p:nvSpPr>
          <p:spPr bwMode="auto">
            <a:xfrm>
              <a:off x="3504" y="2332"/>
              <a:ext cx="1872" cy="0"/>
            </a:xfrm>
            <a:prstGeom prst="line">
              <a:avLst/>
            </a:prstGeom>
            <a:noFill/>
            <a:ln w="12700">
              <a:solidFill>
                <a:schemeClr val="tx1"/>
              </a:solidFill>
              <a:round/>
              <a:headEnd/>
              <a:tailEnd/>
            </a:ln>
          </p:spPr>
          <p:txBody>
            <a:bodyPr/>
            <a:lstStyle/>
            <a:p>
              <a:endParaRPr lang="en-US">
                <a:solidFill>
                  <a:schemeClr val="bg1"/>
                </a:solidFill>
              </a:endParaRPr>
            </a:p>
          </p:txBody>
        </p:sp>
        <p:sp>
          <p:nvSpPr>
            <p:cNvPr id="23581" name="Line 26"/>
            <p:cNvSpPr>
              <a:spLocks noChangeShapeType="1"/>
            </p:cNvSpPr>
            <p:nvPr/>
          </p:nvSpPr>
          <p:spPr bwMode="auto">
            <a:xfrm>
              <a:off x="3504" y="2591"/>
              <a:ext cx="1872" cy="0"/>
            </a:xfrm>
            <a:prstGeom prst="line">
              <a:avLst/>
            </a:prstGeom>
            <a:noFill/>
            <a:ln w="12700">
              <a:solidFill>
                <a:schemeClr val="tx1"/>
              </a:solidFill>
              <a:round/>
              <a:headEnd/>
              <a:tailEnd/>
            </a:ln>
          </p:spPr>
          <p:txBody>
            <a:bodyPr/>
            <a:lstStyle/>
            <a:p>
              <a:endParaRPr lang="en-US">
                <a:solidFill>
                  <a:schemeClr val="bg1"/>
                </a:solidFill>
              </a:endParaRPr>
            </a:p>
          </p:txBody>
        </p:sp>
        <p:sp>
          <p:nvSpPr>
            <p:cNvPr id="23582" name="Line 27"/>
            <p:cNvSpPr>
              <a:spLocks noChangeShapeType="1"/>
            </p:cNvSpPr>
            <p:nvPr/>
          </p:nvSpPr>
          <p:spPr bwMode="auto">
            <a:xfrm>
              <a:off x="3504" y="2850"/>
              <a:ext cx="1872" cy="0"/>
            </a:xfrm>
            <a:prstGeom prst="line">
              <a:avLst/>
            </a:prstGeom>
            <a:noFill/>
            <a:ln w="12700">
              <a:solidFill>
                <a:schemeClr val="tx1"/>
              </a:solidFill>
              <a:round/>
              <a:headEnd/>
              <a:tailEnd/>
            </a:ln>
          </p:spPr>
          <p:txBody>
            <a:bodyPr/>
            <a:lstStyle/>
            <a:p>
              <a:endParaRPr lang="en-US">
                <a:solidFill>
                  <a:schemeClr val="bg1"/>
                </a:solidFill>
              </a:endParaRPr>
            </a:p>
          </p:txBody>
        </p:sp>
        <p:sp>
          <p:nvSpPr>
            <p:cNvPr id="23583" name="Line 28"/>
            <p:cNvSpPr>
              <a:spLocks noChangeShapeType="1"/>
            </p:cNvSpPr>
            <p:nvPr/>
          </p:nvSpPr>
          <p:spPr bwMode="auto">
            <a:xfrm>
              <a:off x="3504" y="3110"/>
              <a:ext cx="1872" cy="0"/>
            </a:xfrm>
            <a:prstGeom prst="line">
              <a:avLst/>
            </a:prstGeom>
            <a:noFill/>
            <a:ln w="12700">
              <a:solidFill>
                <a:schemeClr val="tx1"/>
              </a:solidFill>
              <a:round/>
              <a:headEnd/>
              <a:tailEnd/>
            </a:ln>
          </p:spPr>
          <p:txBody>
            <a:bodyPr/>
            <a:lstStyle/>
            <a:p>
              <a:endParaRPr lang="en-US">
                <a:solidFill>
                  <a:schemeClr val="bg1"/>
                </a:solidFill>
              </a:endParaRPr>
            </a:p>
          </p:txBody>
        </p:sp>
        <p:sp>
          <p:nvSpPr>
            <p:cNvPr id="23584" name="Text Box 29"/>
            <p:cNvSpPr txBox="1">
              <a:spLocks noChangeArrowheads="1"/>
            </p:cNvSpPr>
            <p:nvPr/>
          </p:nvSpPr>
          <p:spPr bwMode="auto">
            <a:xfrm>
              <a:off x="3456" y="1862"/>
              <a:ext cx="336" cy="225"/>
            </a:xfrm>
            <a:prstGeom prst="rect">
              <a:avLst/>
            </a:prstGeom>
            <a:noFill/>
            <a:ln w="12700">
              <a:noFill/>
              <a:miter lim="800000"/>
              <a:headEnd/>
              <a:tailEnd/>
            </a:ln>
          </p:spPr>
          <p:txBody>
            <a:bodyPr>
              <a:spAutoFit/>
            </a:bodyPr>
            <a:lstStyle/>
            <a:p>
              <a:pPr eaLnBrk="0" hangingPunct="0">
                <a:spcBef>
                  <a:spcPct val="50000"/>
                </a:spcBef>
              </a:pPr>
              <a:r>
                <a:rPr lang="en-US" sz="1400" b="1">
                  <a:solidFill>
                    <a:schemeClr val="bg1"/>
                  </a:solidFill>
                  <a:latin typeface="Arial" charset="0"/>
                </a:rPr>
                <a:t>p1</a:t>
              </a:r>
            </a:p>
          </p:txBody>
        </p:sp>
        <p:sp>
          <p:nvSpPr>
            <p:cNvPr id="23585" name="Text Box 30"/>
            <p:cNvSpPr txBox="1">
              <a:spLocks noChangeArrowheads="1"/>
            </p:cNvSpPr>
            <p:nvPr/>
          </p:nvSpPr>
          <p:spPr bwMode="auto">
            <a:xfrm>
              <a:off x="3456" y="2390"/>
              <a:ext cx="336" cy="225"/>
            </a:xfrm>
            <a:prstGeom prst="rect">
              <a:avLst/>
            </a:prstGeom>
            <a:noFill/>
            <a:ln w="12700">
              <a:noFill/>
              <a:miter lim="800000"/>
              <a:headEnd/>
              <a:tailEnd/>
            </a:ln>
          </p:spPr>
          <p:txBody>
            <a:bodyPr>
              <a:spAutoFit/>
            </a:bodyPr>
            <a:lstStyle/>
            <a:p>
              <a:pPr eaLnBrk="0" hangingPunct="0">
                <a:spcBef>
                  <a:spcPct val="50000"/>
                </a:spcBef>
              </a:pPr>
              <a:r>
                <a:rPr lang="en-US" sz="1400" b="1">
                  <a:solidFill>
                    <a:schemeClr val="bg1"/>
                  </a:solidFill>
                  <a:latin typeface="Arial" charset="0"/>
                </a:rPr>
                <a:t>p3</a:t>
              </a:r>
            </a:p>
          </p:txBody>
        </p:sp>
        <p:sp>
          <p:nvSpPr>
            <p:cNvPr id="23586" name="Text Box 31"/>
            <p:cNvSpPr txBox="1">
              <a:spLocks noChangeArrowheads="1"/>
            </p:cNvSpPr>
            <p:nvPr/>
          </p:nvSpPr>
          <p:spPr bwMode="auto">
            <a:xfrm>
              <a:off x="3456" y="2917"/>
              <a:ext cx="336" cy="225"/>
            </a:xfrm>
            <a:prstGeom prst="rect">
              <a:avLst/>
            </a:prstGeom>
            <a:noFill/>
            <a:ln w="12700">
              <a:noFill/>
              <a:miter lim="800000"/>
              <a:headEnd/>
              <a:tailEnd/>
            </a:ln>
          </p:spPr>
          <p:txBody>
            <a:bodyPr>
              <a:spAutoFit/>
            </a:bodyPr>
            <a:lstStyle/>
            <a:p>
              <a:pPr eaLnBrk="0" hangingPunct="0">
                <a:spcBef>
                  <a:spcPct val="50000"/>
                </a:spcBef>
              </a:pPr>
              <a:r>
                <a:rPr lang="en-US" sz="1400" b="1">
                  <a:solidFill>
                    <a:schemeClr val="bg1"/>
                  </a:solidFill>
                  <a:latin typeface="Arial" charset="0"/>
                </a:rPr>
                <a:t>p5</a:t>
              </a:r>
            </a:p>
          </p:txBody>
        </p:sp>
        <p:sp>
          <p:nvSpPr>
            <p:cNvPr id="23587" name="Text Box 32"/>
            <p:cNvSpPr txBox="1">
              <a:spLocks noChangeArrowheads="1"/>
            </p:cNvSpPr>
            <p:nvPr/>
          </p:nvSpPr>
          <p:spPr bwMode="auto">
            <a:xfrm>
              <a:off x="3456" y="2679"/>
              <a:ext cx="336" cy="227"/>
            </a:xfrm>
            <a:prstGeom prst="rect">
              <a:avLst/>
            </a:prstGeom>
            <a:noFill/>
            <a:ln w="12700">
              <a:noFill/>
              <a:miter lim="800000"/>
              <a:headEnd/>
              <a:tailEnd/>
            </a:ln>
          </p:spPr>
          <p:txBody>
            <a:bodyPr>
              <a:spAutoFit/>
            </a:bodyPr>
            <a:lstStyle/>
            <a:p>
              <a:pPr eaLnBrk="0" hangingPunct="0">
                <a:spcBef>
                  <a:spcPct val="50000"/>
                </a:spcBef>
              </a:pPr>
              <a:r>
                <a:rPr lang="en-US" sz="1400" b="1">
                  <a:solidFill>
                    <a:schemeClr val="bg1"/>
                  </a:solidFill>
                  <a:latin typeface="Arial" charset="0"/>
                </a:rPr>
                <a:t>p4</a:t>
              </a:r>
            </a:p>
          </p:txBody>
        </p:sp>
        <p:sp>
          <p:nvSpPr>
            <p:cNvPr id="23588" name="Text Box 33"/>
            <p:cNvSpPr txBox="1">
              <a:spLocks noChangeArrowheads="1"/>
            </p:cNvSpPr>
            <p:nvPr/>
          </p:nvSpPr>
          <p:spPr bwMode="auto">
            <a:xfrm>
              <a:off x="3456" y="2150"/>
              <a:ext cx="336" cy="225"/>
            </a:xfrm>
            <a:prstGeom prst="rect">
              <a:avLst/>
            </a:prstGeom>
            <a:noFill/>
            <a:ln w="12700">
              <a:noFill/>
              <a:miter lim="800000"/>
              <a:headEnd/>
              <a:tailEnd/>
            </a:ln>
          </p:spPr>
          <p:txBody>
            <a:bodyPr>
              <a:spAutoFit/>
            </a:bodyPr>
            <a:lstStyle/>
            <a:p>
              <a:pPr eaLnBrk="0" hangingPunct="0">
                <a:spcBef>
                  <a:spcPct val="50000"/>
                </a:spcBef>
              </a:pPr>
              <a:r>
                <a:rPr lang="en-US" sz="1400" b="1">
                  <a:solidFill>
                    <a:schemeClr val="bg1"/>
                  </a:solidFill>
                  <a:latin typeface="Arial" charset="0"/>
                </a:rPr>
                <a:t>p2</a:t>
              </a:r>
            </a:p>
          </p:txBody>
        </p:sp>
        <p:sp>
          <p:nvSpPr>
            <p:cNvPr id="23589" name="Text Box 34"/>
            <p:cNvSpPr txBox="1">
              <a:spLocks noChangeArrowheads="1"/>
            </p:cNvSpPr>
            <p:nvPr/>
          </p:nvSpPr>
          <p:spPr bwMode="auto">
            <a:xfrm>
              <a:off x="3744" y="1622"/>
              <a:ext cx="337" cy="225"/>
            </a:xfrm>
            <a:prstGeom prst="rect">
              <a:avLst/>
            </a:prstGeom>
            <a:noFill/>
            <a:ln w="12700">
              <a:noFill/>
              <a:miter lim="800000"/>
              <a:headEnd/>
              <a:tailEnd/>
            </a:ln>
          </p:spPr>
          <p:txBody>
            <a:bodyPr>
              <a:spAutoFit/>
            </a:bodyPr>
            <a:lstStyle/>
            <a:p>
              <a:pPr eaLnBrk="0" hangingPunct="0">
                <a:spcBef>
                  <a:spcPct val="50000"/>
                </a:spcBef>
              </a:pPr>
              <a:r>
                <a:rPr lang="en-US" sz="1400" b="1">
                  <a:solidFill>
                    <a:schemeClr val="bg1"/>
                  </a:solidFill>
                  <a:latin typeface="Arial" charset="0"/>
                </a:rPr>
                <a:t>p1</a:t>
              </a:r>
            </a:p>
          </p:txBody>
        </p:sp>
        <p:sp>
          <p:nvSpPr>
            <p:cNvPr id="23590" name="Text Box 35"/>
            <p:cNvSpPr txBox="1">
              <a:spLocks noChangeArrowheads="1"/>
            </p:cNvSpPr>
            <p:nvPr/>
          </p:nvSpPr>
          <p:spPr bwMode="auto">
            <a:xfrm>
              <a:off x="4032" y="1622"/>
              <a:ext cx="336" cy="225"/>
            </a:xfrm>
            <a:prstGeom prst="rect">
              <a:avLst/>
            </a:prstGeom>
            <a:noFill/>
            <a:ln w="12700">
              <a:noFill/>
              <a:miter lim="800000"/>
              <a:headEnd/>
              <a:tailEnd/>
            </a:ln>
          </p:spPr>
          <p:txBody>
            <a:bodyPr>
              <a:spAutoFit/>
            </a:bodyPr>
            <a:lstStyle/>
            <a:p>
              <a:pPr eaLnBrk="0" hangingPunct="0">
                <a:spcBef>
                  <a:spcPct val="50000"/>
                </a:spcBef>
              </a:pPr>
              <a:r>
                <a:rPr lang="en-US" sz="1400" b="1">
                  <a:solidFill>
                    <a:schemeClr val="bg1"/>
                  </a:solidFill>
                  <a:latin typeface="Arial" charset="0"/>
                </a:rPr>
                <a:t>p2</a:t>
              </a:r>
            </a:p>
          </p:txBody>
        </p:sp>
        <p:sp>
          <p:nvSpPr>
            <p:cNvPr id="23591" name="Text Box 36"/>
            <p:cNvSpPr txBox="1">
              <a:spLocks noChangeArrowheads="1"/>
            </p:cNvSpPr>
            <p:nvPr/>
          </p:nvSpPr>
          <p:spPr bwMode="auto">
            <a:xfrm>
              <a:off x="4368" y="1622"/>
              <a:ext cx="336" cy="225"/>
            </a:xfrm>
            <a:prstGeom prst="rect">
              <a:avLst/>
            </a:prstGeom>
            <a:noFill/>
            <a:ln w="12700">
              <a:noFill/>
              <a:miter lim="800000"/>
              <a:headEnd/>
              <a:tailEnd/>
            </a:ln>
          </p:spPr>
          <p:txBody>
            <a:bodyPr>
              <a:spAutoFit/>
            </a:bodyPr>
            <a:lstStyle/>
            <a:p>
              <a:pPr eaLnBrk="0" hangingPunct="0">
                <a:spcBef>
                  <a:spcPct val="50000"/>
                </a:spcBef>
              </a:pPr>
              <a:r>
                <a:rPr lang="en-US" sz="1400" b="1">
                  <a:solidFill>
                    <a:schemeClr val="bg1"/>
                  </a:solidFill>
                  <a:latin typeface="Arial" charset="0"/>
                </a:rPr>
                <a:t>p3</a:t>
              </a:r>
            </a:p>
          </p:txBody>
        </p:sp>
        <p:sp>
          <p:nvSpPr>
            <p:cNvPr id="23592" name="Text Box 37"/>
            <p:cNvSpPr txBox="1">
              <a:spLocks noChangeArrowheads="1"/>
            </p:cNvSpPr>
            <p:nvPr/>
          </p:nvSpPr>
          <p:spPr bwMode="auto">
            <a:xfrm>
              <a:off x="4704" y="1622"/>
              <a:ext cx="336" cy="225"/>
            </a:xfrm>
            <a:prstGeom prst="rect">
              <a:avLst/>
            </a:prstGeom>
            <a:noFill/>
            <a:ln w="12700">
              <a:noFill/>
              <a:miter lim="800000"/>
              <a:headEnd/>
              <a:tailEnd/>
            </a:ln>
          </p:spPr>
          <p:txBody>
            <a:bodyPr>
              <a:spAutoFit/>
            </a:bodyPr>
            <a:lstStyle/>
            <a:p>
              <a:pPr eaLnBrk="0" hangingPunct="0">
                <a:spcBef>
                  <a:spcPct val="50000"/>
                </a:spcBef>
              </a:pPr>
              <a:r>
                <a:rPr lang="en-US" sz="1400" b="1">
                  <a:solidFill>
                    <a:schemeClr val="bg1"/>
                  </a:solidFill>
                  <a:latin typeface="Arial" charset="0"/>
                </a:rPr>
                <a:t>p4</a:t>
              </a:r>
            </a:p>
          </p:txBody>
        </p:sp>
        <p:sp>
          <p:nvSpPr>
            <p:cNvPr id="23593" name="Text Box 38"/>
            <p:cNvSpPr txBox="1">
              <a:spLocks noChangeArrowheads="1"/>
            </p:cNvSpPr>
            <p:nvPr/>
          </p:nvSpPr>
          <p:spPr bwMode="auto">
            <a:xfrm>
              <a:off x="4944" y="1622"/>
              <a:ext cx="336" cy="225"/>
            </a:xfrm>
            <a:prstGeom prst="rect">
              <a:avLst/>
            </a:prstGeom>
            <a:noFill/>
            <a:ln w="12700">
              <a:noFill/>
              <a:miter lim="800000"/>
              <a:headEnd/>
              <a:tailEnd/>
            </a:ln>
          </p:spPr>
          <p:txBody>
            <a:bodyPr>
              <a:spAutoFit/>
            </a:bodyPr>
            <a:lstStyle/>
            <a:p>
              <a:pPr eaLnBrk="0" hangingPunct="0">
                <a:spcBef>
                  <a:spcPct val="50000"/>
                </a:spcBef>
              </a:pPr>
              <a:r>
                <a:rPr lang="en-US" sz="1400" b="1">
                  <a:solidFill>
                    <a:schemeClr val="bg1"/>
                  </a:solidFill>
                  <a:latin typeface="Arial" charset="0"/>
                </a:rPr>
                <a:t>p5</a:t>
              </a:r>
            </a:p>
          </p:txBody>
        </p:sp>
        <p:sp>
          <p:nvSpPr>
            <p:cNvPr id="23594" name="Text Box 39"/>
            <p:cNvSpPr txBox="1">
              <a:spLocks noChangeArrowheads="1"/>
            </p:cNvSpPr>
            <p:nvPr/>
          </p:nvSpPr>
          <p:spPr bwMode="auto">
            <a:xfrm>
              <a:off x="5280" y="1622"/>
              <a:ext cx="336" cy="248"/>
            </a:xfrm>
            <a:prstGeom prst="rect">
              <a:avLst/>
            </a:prstGeom>
            <a:noFill/>
            <a:ln w="12700">
              <a:noFill/>
              <a:miter lim="800000"/>
              <a:headEnd/>
              <a:tailEnd/>
            </a:ln>
          </p:spPr>
          <p:txBody>
            <a:bodyPr>
              <a:spAutoFit/>
            </a:bodyPr>
            <a:lstStyle/>
            <a:p>
              <a:pPr eaLnBrk="0" hangingPunct="0">
                <a:spcBef>
                  <a:spcPct val="50000"/>
                </a:spcBef>
              </a:pPr>
              <a:r>
                <a:rPr lang="en-US" sz="1600" b="1">
                  <a:solidFill>
                    <a:schemeClr val="bg1"/>
                  </a:solidFill>
                  <a:latin typeface="Arial" charset="0"/>
                </a:rPr>
                <a:t>. . .</a:t>
              </a:r>
            </a:p>
          </p:txBody>
        </p:sp>
        <p:sp>
          <p:nvSpPr>
            <p:cNvPr id="23595" name="Text Box 40"/>
            <p:cNvSpPr txBox="1">
              <a:spLocks noChangeArrowheads="1"/>
            </p:cNvSpPr>
            <p:nvPr/>
          </p:nvSpPr>
          <p:spPr bwMode="auto">
            <a:xfrm>
              <a:off x="3504" y="3072"/>
              <a:ext cx="192" cy="608"/>
            </a:xfrm>
            <a:prstGeom prst="rect">
              <a:avLst/>
            </a:prstGeom>
            <a:noFill/>
            <a:ln w="12700">
              <a:noFill/>
              <a:miter lim="800000"/>
              <a:headEnd/>
              <a:tailEnd/>
            </a:ln>
          </p:spPr>
          <p:txBody>
            <a:bodyPr>
              <a:spAutoFit/>
            </a:bodyPr>
            <a:lstStyle/>
            <a:p>
              <a:pPr eaLnBrk="0" hangingPunct="0">
                <a:spcBef>
                  <a:spcPct val="50000"/>
                </a:spcBef>
              </a:pPr>
              <a:r>
                <a:rPr lang="en-US" sz="1200" b="1">
                  <a:solidFill>
                    <a:schemeClr val="bg1"/>
                  </a:solidFill>
                  <a:latin typeface="Arial" charset="0"/>
                </a:rPr>
                <a:t>.</a:t>
              </a:r>
            </a:p>
            <a:p>
              <a:pPr eaLnBrk="0" hangingPunct="0">
                <a:spcBef>
                  <a:spcPct val="50000"/>
                </a:spcBef>
              </a:pPr>
              <a:r>
                <a:rPr lang="en-US" sz="1200" b="1">
                  <a:solidFill>
                    <a:schemeClr val="bg1"/>
                  </a:solidFill>
                  <a:latin typeface="Arial" charset="0"/>
                </a:rPr>
                <a:t>.</a:t>
              </a:r>
            </a:p>
            <a:p>
              <a:pPr eaLnBrk="0" hangingPunct="0">
                <a:spcBef>
                  <a:spcPct val="50000"/>
                </a:spcBef>
              </a:pPr>
              <a:r>
                <a:rPr lang="en-US" sz="1200" b="1">
                  <a:solidFill>
                    <a:schemeClr val="bg1"/>
                  </a:solidFill>
                  <a:latin typeface="Arial" charset="0"/>
                </a:rPr>
                <a:t>.</a:t>
              </a:r>
            </a:p>
          </p:txBody>
        </p:sp>
      </p:grpSp>
      <p:sp>
        <p:nvSpPr>
          <p:cNvPr id="23571" name="Text Box 41"/>
          <p:cNvSpPr txBox="1">
            <a:spLocks noChangeArrowheads="1"/>
          </p:cNvSpPr>
          <p:nvPr/>
        </p:nvSpPr>
        <p:spPr bwMode="auto">
          <a:xfrm>
            <a:off x="5791200" y="4860925"/>
            <a:ext cx="2514600" cy="396875"/>
          </a:xfrm>
          <a:prstGeom prst="rect">
            <a:avLst/>
          </a:prstGeom>
          <a:noFill/>
          <a:ln w="12700">
            <a:noFill/>
            <a:miter lim="800000"/>
            <a:headEnd/>
            <a:tailEnd/>
          </a:ln>
        </p:spPr>
        <p:txBody>
          <a:bodyPr>
            <a:spAutoFit/>
          </a:bodyPr>
          <a:lstStyle/>
          <a:p>
            <a:pPr eaLnBrk="0" hangingPunct="0">
              <a:spcBef>
                <a:spcPct val="50000"/>
              </a:spcBef>
            </a:pPr>
            <a:r>
              <a:rPr lang="en-US" sz="2000" b="1" dirty="0">
                <a:solidFill>
                  <a:schemeClr val="bg1"/>
                </a:solidFill>
                <a:latin typeface="Arial" charset="0"/>
              </a:rPr>
              <a:t>Distance Matrix</a:t>
            </a:r>
          </a:p>
        </p:txBody>
      </p:sp>
      <p:graphicFrame>
        <p:nvGraphicFramePr>
          <p:cNvPr id="23554" name="Object 2"/>
          <p:cNvGraphicFramePr>
            <a:graphicFrameLocks noGrp="1" noChangeAspect="1"/>
          </p:cNvGraphicFramePr>
          <p:nvPr>
            <p:ph sz="half" idx="4294967295"/>
            <p:extLst>
              <p:ext uri="{D42A27DB-BD31-4B8C-83A1-F6EECF244321}">
                <p14:modId xmlns:p14="http://schemas.microsoft.com/office/powerpoint/2010/main" val="3756429349"/>
              </p:ext>
            </p:extLst>
          </p:nvPr>
        </p:nvGraphicFramePr>
        <p:xfrm>
          <a:off x="4822825" y="5556916"/>
          <a:ext cx="3863975" cy="673100"/>
        </p:xfrm>
        <a:graphic>
          <a:graphicData uri="http://schemas.openxmlformats.org/presentationml/2006/ole">
            <mc:AlternateContent xmlns:mc="http://schemas.openxmlformats.org/markup-compatibility/2006">
              <mc:Choice xmlns:v="urn:schemas-microsoft-com:vml" Requires="v">
                <p:oleObj spid="_x0000_s18436" name="Visio" r:id="rId3" imgW="7949438" imgH="1399827" progId="Visio.Drawing.11">
                  <p:embed/>
                </p:oleObj>
              </mc:Choice>
              <mc:Fallback>
                <p:oleObj name="Visio" r:id="rId3" imgW="7949438" imgH="1399827" progId="Visio.Drawing.11">
                  <p:embed/>
                  <p:pic>
                    <p:nvPicPr>
                      <p:cNvPr id="23554"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2825" y="5556916"/>
                        <a:ext cx="3863975" cy="673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628596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381000" y="152400"/>
            <a:ext cx="8280400" cy="552450"/>
          </a:xfrm>
          <a:noFill/>
          <a:ln>
            <a:noFill/>
          </a:ln>
        </p:spPr>
        <p:txBody>
          <a:bodyPr>
            <a:normAutofit fontScale="90000"/>
          </a:bodyPr>
          <a:lstStyle/>
          <a:p>
            <a:r>
              <a:rPr lang="en-US" sz="3200" dirty="0">
                <a:solidFill>
                  <a:schemeClr val="bg1"/>
                </a:solidFill>
              </a:rPr>
              <a:t>How to Define Inter-Cluster Distance</a:t>
            </a:r>
          </a:p>
        </p:txBody>
      </p:sp>
      <p:sp>
        <p:nvSpPr>
          <p:cNvPr id="27654" name="Line 29"/>
          <p:cNvSpPr>
            <a:spLocks noChangeShapeType="1"/>
          </p:cNvSpPr>
          <p:nvPr/>
        </p:nvSpPr>
        <p:spPr bwMode="auto">
          <a:xfrm>
            <a:off x="3810000" y="2181224"/>
            <a:ext cx="1066800" cy="0"/>
          </a:xfrm>
          <a:prstGeom prst="line">
            <a:avLst/>
          </a:prstGeom>
          <a:noFill/>
          <a:ln w="25400">
            <a:solidFill>
              <a:schemeClr val="bg1"/>
            </a:solidFill>
            <a:round/>
            <a:headEnd type="triangle" w="med" len="med"/>
            <a:tailEnd type="triangle" w="med" len="med"/>
          </a:ln>
        </p:spPr>
        <p:txBody>
          <a:bodyPr/>
          <a:lstStyle/>
          <a:p>
            <a:endParaRPr lang="en-US">
              <a:solidFill>
                <a:schemeClr val="bg1"/>
              </a:solidFill>
            </a:endParaRPr>
          </a:p>
        </p:txBody>
      </p:sp>
      <p:sp>
        <p:nvSpPr>
          <p:cNvPr id="27655" name="Text Box 30"/>
          <p:cNvSpPr txBox="1">
            <a:spLocks noChangeArrowheads="1"/>
          </p:cNvSpPr>
          <p:nvPr/>
        </p:nvSpPr>
        <p:spPr bwMode="auto">
          <a:xfrm>
            <a:off x="3810000" y="1724024"/>
            <a:ext cx="1447800" cy="336550"/>
          </a:xfrm>
          <a:prstGeom prst="rect">
            <a:avLst/>
          </a:prstGeom>
          <a:noFill/>
          <a:ln w="12700">
            <a:noFill/>
            <a:miter lim="800000"/>
            <a:headEnd/>
            <a:tailEnd/>
          </a:ln>
        </p:spPr>
        <p:txBody>
          <a:bodyPr>
            <a:spAutoFit/>
          </a:bodyPr>
          <a:lstStyle/>
          <a:p>
            <a:pPr eaLnBrk="0" hangingPunct="0">
              <a:spcBef>
                <a:spcPct val="50000"/>
              </a:spcBef>
            </a:pPr>
            <a:r>
              <a:rPr lang="en-US" sz="1600" b="1">
                <a:solidFill>
                  <a:schemeClr val="bg1"/>
                </a:solidFill>
                <a:latin typeface="Arial" charset="0"/>
              </a:rPr>
              <a:t>Similarity?</a:t>
            </a:r>
          </a:p>
        </p:txBody>
      </p:sp>
      <p:sp>
        <p:nvSpPr>
          <p:cNvPr id="27656" name="Rectangle 31"/>
          <p:cNvSpPr>
            <a:spLocks noChangeArrowheads="1"/>
          </p:cNvSpPr>
          <p:nvPr/>
        </p:nvSpPr>
        <p:spPr bwMode="auto">
          <a:xfrm>
            <a:off x="381000" y="3505200"/>
            <a:ext cx="5791200" cy="3124200"/>
          </a:xfrm>
          <a:prstGeom prst="rect">
            <a:avLst/>
          </a:prstGeom>
          <a:noFill/>
          <a:ln w="12700">
            <a:noFill/>
            <a:miter lim="800000"/>
            <a:headEnd/>
            <a:tailEnd/>
          </a:ln>
        </p:spPr>
        <p:txBody>
          <a:bodyPr lIns="90488" tIns="44450" rIns="90488" bIns="44450"/>
          <a:lstStyle/>
          <a:p>
            <a:pPr marL="342900" indent="-342900">
              <a:spcBef>
                <a:spcPts val="200"/>
              </a:spcBef>
              <a:spcAft>
                <a:spcPts val="200"/>
              </a:spcAft>
              <a:buFontTx/>
              <a:buChar char="•"/>
            </a:pPr>
            <a:r>
              <a:rPr lang="en-US" sz="2000" dirty="0">
                <a:solidFill>
                  <a:schemeClr val="bg1"/>
                </a:solidFill>
              </a:rPr>
              <a:t>Single-linkage</a:t>
            </a:r>
          </a:p>
          <a:p>
            <a:pPr marL="342900" indent="-342900">
              <a:spcBef>
                <a:spcPts val="200"/>
              </a:spcBef>
              <a:spcAft>
                <a:spcPts val="200"/>
              </a:spcAft>
              <a:buFontTx/>
              <a:buChar char="•"/>
            </a:pPr>
            <a:r>
              <a:rPr lang="en-US" sz="2000" dirty="0">
                <a:solidFill>
                  <a:schemeClr val="bg1"/>
                </a:solidFill>
              </a:rPr>
              <a:t>Complete-linkage</a:t>
            </a:r>
          </a:p>
          <a:p>
            <a:pPr marL="342900" indent="-342900">
              <a:spcBef>
                <a:spcPts val="200"/>
              </a:spcBef>
              <a:spcAft>
                <a:spcPts val="200"/>
              </a:spcAft>
              <a:buFontTx/>
              <a:buChar char="•"/>
            </a:pPr>
            <a:r>
              <a:rPr lang="en-US" sz="2000" dirty="0">
                <a:solidFill>
                  <a:schemeClr val="bg1"/>
                </a:solidFill>
              </a:rPr>
              <a:t>Average-linkage</a:t>
            </a:r>
          </a:p>
          <a:p>
            <a:pPr marL="342900" indent="-342900">
              <a:spcBef>
                <a:spcPts val="200"/>
              </a:spcBef>
              <a:spcAft>
                <a:spcPts val="200"/>
              </a:spcAft>
              <a:buFontTx/>
              <a:buChar char="•"/>
            </a:pPr>
            <a:r>
              <a:rPr lang="en-US" sz="2000" dirty="0">
                <a:solidFill>
                  <a:schemeClr val="bg1"/>
                </a:solidFill>
              </a:rPr>
              <a:t>Centroid-linkage</a:t>
            </a:r>
          </a:p>
          <a:p>
            <a:pPr marL="342900" indent="-342900">
              <a:spcBef>
                <a:spcPts val="200"/>
              </a:spcBef>
              <a:spcAft>
                <a:spcPts val="200"/>
              </a:spcAft>
              <a:buFontTx/>
              <a:buChar char="•"/>
            </a:pPr>
            <a:r>
              <a:rPr lang="en-US" sz="2000" dirty="0">
                <a:solidFill>
                  <a:schemeClr val="bg1"/>
                </a:solidFill>
              </a:rPr>
              <a:t>Ward’s method</a:t>
            </a:r>
          </a:p>
        </p:txBody>
      </p:sp>
      <p:sp>
        <p:nvSpPr>
          <p:cNvPr id="27657" name="Freeform 32" descr="5%"/>
          <p:cNvSpPr>
            <a:spLocks/>
          </p:cNvSpPr>
          <p:nvPr/>
        </p:nvSpPr>
        <p:spPr bwMode="auto">
          <a:xfrm rot="-5400000">
            <a:off x="2062957" y="1413667"/>
            <a:ext cx="1828800" cy="1382713"/>
          </a:xfrm>
          <a:custGeom>
            <a:avLst/>
            <a:gdLst>
              <a:gd name="T0" fmla="*/ 1324198 w 598"/>
              <a:gd name="T1" fmla="*/ 146330 h 652"/>
              <a:gd name="T2" fmla="*/ 758432 w 598"/>
              <a:gd name="T3" fmla="*/ 0 h 652"/>
              <a:gd name="T4" fmla="*/ 464845 w 598"/>
              <a:gd name="T5" fmla="*/ 72105 h 652"/>
              <a:gd name="T6" fmla="*/ 382274 w 598"/>
              <a:gd name="T7" fmla="*/ 203590 h 652"/>
              <a:gd name="T8" fmla="*/ 214074 w 598"/>
              <a:gd name="T9" fmla="*/ 364765 h 652"/>
              <a:gd name="T10" fmla="*/ 149852 w 598"/>
              <a:gd name="T11" fmla="*/ 377489 h 652"/>
              <a:gd name="T12" fmla="*/ 88688 w 598"/>
              <a:gd name="T13" fmla="*/ 466560 h 652"/>
              <a:gd name="T14" fmla="*/ 45873 w 598"/>
              <a:gd name="T15" fmla="*/ 553509 h 652"/>
              <a:gd name="T16" fmla="*/ 88688 w 598"/>
              <a:gd name="T17" fmla="*/ 814359 h 652"/>
              <a:gd name="T18" fmla="*/ 296645 w 598"/>
              <a:gd name="T19" fmla="*/ 873739 h 652"/>
              <a:gd name="T20" fmla="*/ 235481 w 598"/>
              <a:gd name="T21" fmla="*/ 1032793 h 652"/>
              <a:gd name="T22" fmla="*/ 318052 w 598"/>
              <a:gd name="T23" fmla="*/ 1308488 h 652"/>
              <a:gd name="T24" fmla="*/ 507660 w 598"/>
              <a:gd name="T25" fmla="*/ 1367868 h 652"/>
              <a:gd name="T26" fmla="*/ 568824 w 598"/>
              <a:gd name="T27" fmla="*/ 1382713 h 652"/>
              <a:gd name="T28" fmla="*/ 737025 w 598"/>
              <a:gd name="T29" fmla="*/ 1280918 h 652"/>
              <a:gd name="T30" fmla="*/ 1073426 w 598"/>
              <a:gd name="T31" fmla="*/ 1382713 h 652"/>
              <a:gd name="T32" fmla="*/ 1367013 w 598"/>
              <a:gd name="T33" fmla="*/ 1251228 h 652"/>
              <a:gd name="T34" fmla="*/ 1596377 w 598"/>
              <a:gd name="T35" fmla="*/ 1149433 h 652"/>
              <a:gd name="T36" fmla="*/ 1743171 w 598"/>
              <a:gd name="T37" fmla="*/ 945844 h 652"/>
              <a:gd name="T38" fmla="*/ 1639192 w 598"/>
              <a:gd name="T39" fmla="*/ 829204 h 652"/>
              <a:gd name="T40" fmla="*/ 1721763 w 598"/>
              <a:gd name="T41" fmla="*/ 742254 h 652"/>
              <a:gd name="T42" fmla="*/ 1828800 w 598"/>
              <a:gd name="T43" fmla="*/ 610769 h 652"/>
              <a:gd name="T44" fmla="*/ 1785985 w 598"/>
              <a:gd name="T45" fmla="*/ 407179 h 652"/>
              <a:gd name="T46" fmla="*/ 1367013 w 598"/>
              <a:gd name="T47" fmla="*/ 203590 h 652"/>
              <a:gd name="T48" fmla="*/ 1324198 w 598"/>
              <a:gd name="T49" fmla="*/ 146330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a:solidFill>
              <a:schemeClr val="bg1"/>
            </a:solidFill>
            <a:round/>
            <a:headEnd/>
            <a:tailEnd/>
          </a:ln>
        </p:spPr>
        <p:txBody>
          <a:bodyPr/>
          <a:lstStyle/>
          <a:p>
            <a:endParaRPr lang="en-US">
              <a:solidFill>
                <a:schemeClr val="bg1"/>
              </a:solidFill>
            </a:endParaRPr>
          </a:p>
        </p:txBody>
      </p:sp>
      <p:sp>
        <p:nvSpPr>
          <p:cNvPr id="27658" name="Oval 33"/>
          <p:cNvSpPr>
            <a:spLocks noChangeArrowheads="1"/>
          </p:cNvSpPr>
          <p:nvPr/>
        </p:nvSpPr>
        <p:spPr bwMode="auto">
          <a:xfrm rot="-5400000">
            <a:off x="3352800" y="2333624"/>
            <a:ext cx="76200" cy="76200"/>
          </a:xfrm>
          <a:prstGeom prst="ellipse">
            <a:avLst/>
          </a:prstGeom>
          <a:solidFill>
            <a:schemeClr val="accent1"/>
          </a:solidFill>
          <a:ln w="12700">
            <a:solidFill>
              <a:schemeClr val="bg1"/>
            </a:solidFill>
            <a:round/>
            <a:headEnd/>
            <a:tailEnd/>
          </a:ln>
        </p:spPr>
        <p:txBody>
          <a:bodyPr wrap="none" anchor="ctr"/>
          <a:lstStyle/>
          <a:p>
            <a:endParaRPr lang="en-US">
              <a:solidFill>
                <a:schemeClr val="bg1"/>
              </a:solidFill>
            </a:endParaRPr>
          </a:p>
        </p:txBody>
      </p:sp>
      <p:sp>
        <p:nvSpPr>
          <p:cNvPr id="27659" name="Oval 34"/>
          <p:cNvSpPr>
            <a:spLocks noChangeArrowheads="1"/>
          </p:cNvSpPr>
          <p:nvPr/>
        </p:nvSpPr>
        <p:spPr bwMode="auto">
          <a:xfrm rot="-5400000">
            <a:off x="3276600" y="1571624"/>
            <a:ext cx="76200" cy="76200"/>
          </a:xfrm>
          <a:prstGeom prst="ellipse">
            <a:avLst/>
          </a:prstGeom>
          <a:solidFill>
            <a:schemeClr val="accent1"/>
          </a:solidFill>
          <a:ln w="12700">
            <a:solidFill>
              <a:schemeClr val="bg1"/>
            </a:solidFill>
            <a:round/>
            <a:headEnd/>
            <a:tailEnd/>
          </a:ln>
        </p:spPr>
        <p:txBody>
          <a:bodyPr wrap="none" anchor="ctr"/>
          <a:lstStyle/>
          <a:p>
            <a:endParaRPr lang="en-US">
              <a:solidFill>
                <a:schemeClr val="bg1"/>
              </a:solidFill>
            </a:endParaRPr>
          </a:p>
        </p:txBody>
      </p:sp>
      <p:sp>
        <p:nvSpPr>
          <p:cNvPr id="27660" name="Oval 35"/>
          <p:cNvSpPr>
            <a:spLocks noChangeArrowheads="1"/>
          </p:cNvSpPr>
          <p:nvPr/>
        </p:nvSpPr>
        <p:spPr bwMode="auto">
          <a:xfrm rot="-5400000">
            <a:off x="2438400" y="2028824"/>
            <a:ext cx="76200" cy="76200"/>
          </a:xfrm>
          <a:prstGeom prst="ellipse">
            <a:avLst/>
          </a:prstGeom>
          <a:solidFill>
            <a:schemeClr val="accent1"/>
          </a:solidFill>
          <a:ln w="12700">
            <a:solidFill>
              <a:schemeClr val="bg1"/>
            </a:solidFill>
            <a:round/>
            <a:headEnd/>
            <a:tailEnd/>
          </a:ln>
        </p:spPr>
        <p:txBody>
          <a:bodyPr wrap="none" anchor="ctr"/>
          <a:lstStyle/>
          <a:p>
            <a:endParaRPr lang="en-US">
              <a:solidFill>
                <a:schemeClr val="bg1"/>
              </a:solidFill>
            </a:endParaRPr>
          </a:p>
        </p:txBody>
      </p:sp>
      <p:sp>
        <p:nvSpPr>
          <p:cNvPr id="27661" name="Oval 36"/>
          <p:cNvSpPr>
            <a:spLocks noChangeArrowheads="1"/>
          </p:cNvSpPr>
          <p:nvPr/>
        </p:nvSpPr>
        <p:spPr bwMode="auto">
          <a:xfrm rot="-5400000">
            <a:off x="3503613" y="1874837"/>
            <a:ext cx="76200" cy="76200"/>
          </a:xfrm>
          <a:prstGeom prst="ellipse">
            <a:avLst/>
          </a:prstGeom>
          <a:solidFill>
            <a:schemeClr val="accent1"/>
          </a:solidFill>
          <a:ln w="12700">
            <a:solidFill>
              <a:schemeClr val="bg1"/>
            </a:solidFill>
            <a:round/>
            <a:headEnd/>
            <a:tailEnd/>
          </a:ln>
        </p:spPr>
        <p:txBody>
          <a:bodyPr wrap="none" anchor="ctr"/>
          <a:lstStyle/>
          <a:p>
            <a:endParaRPr lang="en-US">
              <a:solidFill>
                <a:schemeClr val="bg1"/>
              </a:solidFill>
            </a:endParaRPr>
          </a:p>
        </p:txBody>
      </p:sp>
      <p:sp>
        <p:nvSpPr>
          <p:cNvPr id="27662" name="Freeform 37" descr="5%"/>
          <p:cNvSpPr>
            <a:spLocks/>
          </p:cNvSpPr>
          <p:nvPr/>
        </p:nvSpPr>
        <p:spPr bwMode="auto">
          <a:xfrm rot="5400000" flipV="1">
            <a:off x="4953000" y="1266824"/>
            <a:ext cx="1828800" cy="1676400"/>
          </a:xfrm>
          <a:custGeom>
            <a:avLst/>
            <a:gdLst>
              <a:gd name="T0" fmla="*/ 1324198 w 598"/>
              <a:gd name="T1" fmla="*/ 177410 h 652"/>
              <a:gd name="T2" fmla="*/ 758432 w 598"/>
              <a:gd name="T3" fmla="*/ 0 h 652"/>
              <a:gd name="T4" fmla="*/ 464845 w 598"/>
              <a:gd name="T5" fmla="*/ 87420 h 652"/>
              <a:gd name="T6" fmla="*/ 382274 w 598"/>
              <a:gd name="T7" fmla="*/ 246832 h 652"/>
              <a:gd name="T8" fmla="*/ 214074 w 598"/>
              <a:gd name="T9" fmla="*/ 442240 h 652"/>
              <a:gd name="T10" fmla="*/ 149852 w 598"/>
              <a:gd name="T11" fmla="*/ 457667 h 652"/>
              <a:gd name="T12" fmla="*/ 88688 w 598"/>
              <a:gd name="T13" fmla="*/ 565656 h 652"/>
              <a:gd name="T14" fmla="*/ 45873 w 598"/>
              <a:gd name="T15" fmla="*/ 671074 h 652"/>
              <a:gd name="T16" fmla="*/ 88688 w 598"/>
              <a:gd name="T17" fmla="*/ 987328 h 652"/>
              <a:gd name="T18" fmla="*/ 296645 w 598"/>
              <a:gd name="T19" fmla="*/ 1059320 h 652"/>
              <a:gd name="T20" fmla="*/ 235481 w 598"/>
              <a:gd name="T21" fmla="*/ 1252158 h 652"/>
              <a:gd name="T22" fmla="*/ 318052 w 598"/>
              <a:gd name="T23" fmla="*/ 1586409 h 652"/>
              <a:gd name="T24" fmla="*/ 507660 w 598"/>
              <a:gd name="T25" fmla="*/ 1658402 h 652"/>
              <a:gd name="T26" fmla="*/ 568824 w 598"/>
              <a:gd name="T27" fmla="*/ 1676400 h 652"/>
              <a:gd name="T28" fmla="*/ 737025 w 598"/>
              <a:gd name="T29" fmla="*/ 1552984 h 652"/>
              <a:gd name="T30" fmla="*/ 1073426 w 598"/>
              <a:gd name="T31" fmla="*/ 1676400 h 652"/>
              <a:gd name="T32" fmla="*/ 1367013 w 598"/>
              <a:gd name="T33" fmla="*/ 1516988 h 652"/>
              <a:gd name="T34" fmla="*/ 1596377 w 598"/>
              <a:gd name="T35" fmla="*/ 1393572 h 652"/>
              <a:gd name="T36" fmla="*/ 1743171 w 598"/>
              <a:gd name="T37" fmla="*/ 1146740 h 652"/>
              <a:gd name="T38" fmla="*/ 1639192 w 598"/>
              <a:gd name="T39" fmla="*/ 1005326 h 652"/>
              <a:gd name="T40" fmla="*/ 1721763 w 598"/>
              <a:gd name="T41" fmla="*/ 899908 h 652"/>
              <a:gd name="T42" fmla="*/ 1828800 w 598"/>
              <a:gd name="T43" fmla="*/ 740496 h 652"/>
              <a:gd name="T44" fmla="*/ 1785985 w 598"/>
              <a:gd name="T45" fmla="*/ 493664 h 652"/>
              <a:gd name="T46" fmla="*/ 1367013 w 598"/>
              <a:gd name="T47" fmla="*/ 246832 h 652"/>
              <a:gd name="T48" fmla="*/ 1324198 w 598"/>
              <a:gd name="T49" fmla="*/ 177410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a:solidFill>
              <a:schemeClr val="bg1"/>
            </a:solidFill>
            <a:round/>
            <a:headEnd/>
            <a:tailEnd/>
          </a:ln>
        </p:spPr>
        <p:txBody>
          <a:bodyPr/>
          <a:lstStyle/>
          <a:p>
            <a:endParaRPr lang="en-US">
              <a:solidFill>
                <a:schemeClr val="bg1"/>
              </a:solidFill>
            </a:endParaRPr>
          </a:p>
        </p:txBody>
      </p:sp>
      <p:sp>
        <p:nvSpPr>
          <p:cNvPr id="27663" name="Oval 38"/>
          <p:cNvSpPr>
            <a:spLocks noChangeArrowheads="1"/>
          </p:cNvSpPr>
          <p:nvPr/>
        </p:nvSpPr>
        <p:spPr bwMode="auto">
          <a:xfrm rot="5400000" flipV="1">
            <a:off x="6477000" y="1724024"/>
            <a:ext cx="76200" cy="76200"/>
          </a:xfrm>
          <a:prstGeom prst="ellipse">
            <a:avLst/>
          </a:prstGeom>
          <a:solidFill>
            <a:schemeClr val="accent1"/>
          </a:solidFill>
          <a:ln w="12700">
            <a:solidFill>
              <a:schemeClr val="bg1"/>
            </a:solidFill>
            <a:round/>
            <a:headEnd/>
            <a:tailEnd/>
          </a:ln>
        </p:spPr>
        <p:txBody>
          <a:bodyPr wrap="none" anchor="ctr"/>
          <a:lstStyle/>
          <a:p>
            <a:endParaRPr lang="en-US">
              <a:solidFill>
                <a:schemeClr val="bg1"/>
              </a:solidFill>
            </a:endParaRPr>
          </a:p>
        </p:txBody>
      </p:sp>
      <p:sp>
        <p:nvSpPr>
          <p:cNvPr id="27664" name="Oval 39"/>
          <p:cNvSpPr>
            <a:spLocks noChangeArrowheads="1"/>
          </p:cNvSpPr>
          <p:nvPr/>
        </p:nvSpPr>
        <p:spPr bwMode="auto">
          <a:xfrm rot="5400000" flipV="1">
            <a:off x="5116513" y="1722437"/>
            <a:ext cx="76200" cy="76200"/>
          </a:xfrm>
          <a:prstGeom prst="ellipse">
            <a:avLst/>
          </a:prstGeom>
          <a:solidFill>
            <a:schemeClr val="accent1"/>
          </a:solidFill>
          <a:ln w="12700">
            <a:solidFill>
              <a:schemeClr val="bg1"/>
            </a:solidFill>
            <a:round/>
            <a:headEnd/>
            <a:tailEnd/>
          </a:ln>
        </p:spPr>
        <p:txBody>
          <a:bodyPr wrap="none" anchor="ctr"/>
          <a:lstStyle/>
          <a:p>
            <a:endParaRPr lang="en-US">
              <a:solidFill>
                <a:schemeClr val="bg1"/>
              </a:solidFill>
            </a:endParaRPr>
          </a:p>
        </p:txBody>
      </p:sp>
      <p:sp>
        <p:nvSpPr>
          <p:cNvPr id="27665" name="Oval 40"/>
          <p:cNvSpPr>
            <a:spLocks noChangeArrowheads="1"/>
          </p:cNvSpPr>
          <p:nvPr/>
        </p:nvSpPr>
        <p:spPr bwMode="auto">
          <a:xfrm rot="5400000" flipV="1">
            <a:off x="5638800" y="2333624"/>
            <a:ext cx="76200" cy="76200"/>
          </a:xfrm>
          <a:prstGeom prst="ellipse">
            <a:avLst/>
          </a:prstGeom>
          <a:solidFill>
            <a:schemeClr val="accent1"/>
          </a:solidFill>
          <a:ln w="12700">
            <a:solidFill>
              <a:schemeClr val="bg1"/>
            </a:solidFill>
            <a:round/>
            <a:headEnd/>
            <a:tailEnd/>
          </a:ln>
        </p:spPr>
        <p:txBody>
          <a:bodyPr wrap="none" anchor="ctr"/>
          <a:lstStyle/>
          <a:p>
            <a:endParaRPr lang="en-US">
              <a:solidFill>
                <a:schemeClr val="bg1"/>
              </a:solidFill>
            </a:endParaRPr>
          </a:p>
        </p:txBody>
      </p:sp>
      <p:sp>
        <p:nvSpPr>
          <p:cNvPr id="27666" name="Oval 41"/>
          <p:cNvSpPr>
            <a:spLocks noChangeArrowheads="1"/>
          </p:cNvSpPr>
          <p:nvPr/>
        </p:nvSpPr>
        <p:spPr bwMode="auto">
          <a:xfrm rot="5400000" flipV="1">
            <a:off x="5638800" y="1343024"/>
            <a:ext cx="76200" cy="76200"/>
          </a:xfrm>
          <a:prstGeom prst="ellipse">
            <a:avLst/>
          </a:prstGeom>
          <a:solidFill>
            <a:schemeClr val="accent1"/>
          </a:solidFill>
          <a:ln w="12700">
            <a:solidFill>
              <a:schemeClr val="bg1"/>
            </a:solidFill>
            <a:round/>
            <a:headEnd/>
            <a:tailEnd/>
          </a:ln>
        </p:spPr>
        <p:txBody>
          <a:bodyPr wrap="none" anchor="ctr"/>
          <a:lstStyle/>
          <a:p>
            <a:endParaRPr lang="en-US">
              <a:solidFill>
                <a:schemeClr val="bg1"/>
              </a:solidFill>
            </a:endParaRPr>
          </a:p>
        </p:txBody>
      </p:sp>
    </p:spTree>
    <p:extLst>
      <p:ext uri="{BB962C8B-B14F-4D97-AF65-F5344CB8AC3E}">
        <p14:creationId xmlns:p14="http://schemas.microsoft.com/office/powerpoint/2010/main" val="7180938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65717997-48BD-4507-A030-0781B795FE14}" type="slidenum">
              <a:rPr lang="en-US"/>
              <a:pPr/>
              <a:t>83</a:t>
            </a:fld>
            <a:endParaRPr lang="en-US"/>
          </a:p>
        </p:txBody>
      </p:sp>
      <p:sp>
        <p:nvSpPr>
          <p:cNvPr id="28675" name="Rectangle 2"/>
          <p:cNvSpPr>
            <a:spLocks noGrp="1" noChangeArrowheads="1"/>
          </p:cNvSpPr>
          <p:nvPr>
            <p:ph type="title"/>
          </p:nvPr>
        </p:nvSpPr>
        <p:spPr>
          <a:xfrm>
            <a:off x="381000" y="533400"/>
            <a:ext cx="8280400" cy="552450"/>
          </a:xfrm>
        </p:spPr>
        <p:txBody>
          <a:bodyPr>
            <a:normAutofit fontScale="90000"/>
          </a:bodyPr>
          <a:lstStyle/>
          <a:p>
            <a:r>
              <a:rPr lang="en-US" sz="3200" dirty="0"/>
              <a:t>How to Define Inter-Cluster Distance</a:t>
            </a:r>
          </a:p>
        </p:txBody>
      </p:sp>
      <p:sp>
        <p:nvSpPr>
          <p:cNvPr id="28676" name="Rectangle 3"/>
          <p:cNvSpPr>
            <a:spLocks noGrp="1" noChangeArrowheads="1"/>
          </p:cNvSpPr>
          <p:nvPr>
            <p:ph type="body" idx="1"/>
          </p:nvPr>
        </p:nvSpPr>
        <p:spPr>
          <a:xfrm>
            <a:off x="903288" y="3035300"/>
            <a:ext cx="4573587" cy="3109913"/>
          </a:xfrm>
        </p:spPr>
        <p:txBody>
          <a:bodyPr/>
          <a:lstStyle/>
          <a:p>
            <a:pPr marL="990600" lvl="1" indent="-533400">
              <a:lnSpc>
                <a:spcPct val="90000"/>
              </a:lnSpc>
              <a:buFontTx/>
              <a:buNone/>
            </a:pPr>
            <a:r>
              <a:rPr lang="en-US" sz="900" dirty="0"/>
              <a:t> </a:t>
            </a:r>
          </a:p>
        </p:txBody>
      </p:sp>
      <p:sp>
        <p:nvSpPr>
          <p:cNvPr id="28678" name="Freeform 29" descr="5%"/>
          <p:cNvSpPr>
            <a:spLocks/>
          </p:cNvSpPr>
          <p:nvPr/>
        </p:nvSpPr>
        <p:spPr bwMode="auto">
          <a:xfrm rot="-5400000">
            <a:off x="1834357" y="1642267"/>
            <a:ext cx="1828800" cy="1382713"/>
          </a:xfrm>
          <a:custGeom>
            <a:avLst/>
            <a:gdLst>
              <a:gd name="T0" fmla="*/ 1324198 w 598"/>
              <a:gd name="T1" fmla="*/ 146330 h 652"/>
              <a:gd name="T2" fmla="*/ 758432 w 598"/>
              <a:gd name="T3" fmla="*/ 0 h 652"/>
              <a:gd name="T4" fmla="*/ 464845 w 598"/>
              <a:gd name="T5" fmla="*/ 72105 h 652"/>
              <a:gd name="T6" fmla="*/ 382274 w 598"/>
              <a:gd name="T7" fmla="*/ 203590 h 652"/>
              <a:gd name="T8" fmla="*/ 214074 w 598"/>
              <a:gd name="T9" fmla="*/ 364765 h 652"/>
              <a:gd name="T10" fmla="*/ 149852 w 598"/>
              <a:gd name="T11" fmla="*/ 377489 h 652"/>
              <a:gd name="T12" fmla="*/ 88688 w 598"/>
              <a:gd name="T13" fmla="*/ 466560 h 652"/>
              <a:gd name="T14" fmla="*/ 45873 w 598"/>
              <a:gd name="T15" fmla="*/ 553509 h 652"/>
              <a:gd name="T16" fmla="*/ 88688 w 598"/>
              <a:gd name="T17" fmla="*/ 814359 h 652"/>
              <a:gd name="T18" fmla="*/ 296645 w 598"/>
              <a:gd name="T19" fmla="*/ 873739 h 652"/>
              <a:gd name="T20" fmla="*/ 235481 w 598"/>
              <a:gd name="T21" fmla="*/ 1032793 h 652"/>
              <a:gd name="T22" fmla="*/ 318052 w 598"/>
              <a:gd name="T23" fmla="*/ 1308488 h 652"/>
              <a:gd name="T24" fmla="*/ 507660 w 598"/>
              <a:gd name="T25" fmla="*/ 1367868 h 652"/>
              <a:gd name="T26" fmla="*/ 568824 w 598"/>
              <a:gd name="T27" fmla="*/ 1382713 h 652"/>
              <a:gd name="T28" fmla="*/ 737025 w 598"/>
              <a:gd name="T29" fmla="*/ 1280918 h 652"/>
              <a:gd name="T30" fmla="*/ 1073426 w 598"/>
              <a:gd name="T31" fmla="*/ 1382713 h 652"/>
              <a:gd name="T32" fmla="*/ 1367013 w 598"/>
              <a:gd name="T33" fmla="*/ 1251228 h 652"/>
              <a:gd name="T34" fmla="*/ 1596377 w 598"/>
              <a:gd name="T35" fmla="*/ 1149433 h 652"/>
              <a:gd name="T36" fmla="*/ 1743171 w 598"/>
              <a:gd name="T37" fmla="*/ 945844 h 652"/>
              <a:gd name="T38" fmla="*/ 1639192 w 598"/>
              <a:gd name="T39" fmla="*/ 829204 h 652"/>
              <a:gd name="T40" fmla="*/ 1721763 w 598"/>
              <a:gd name="T41" fmla="*/ 742254 h 652"/>
              <a:gd name="T42" fmla="*/ 1828800 w 598"/>
              <a:gd name="T43" fmla="*/ 610769 h 652"/>
              <a:gd name="T44" fmla="*/ 1785985 w 598"/>
              <a:gd name="T45" fmla="*/ 407179 h 652"/>
              <a:gd name="T46" fmla="*/ 1367013 w 598"/>
              <a:gd name="T47" fmla="*/ 203590 h 652"/>
              <a:gd name="T48" fmla="*/ 1324198 w 598"/>
              <a:gd name="T49" fmla="*/ 146330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a:solidFill>
              <a:schemeClr val="bg1"/>
            </a:solidFill>
            <a:round/>
            <a:headEnd/>
            <a:tailEnd/>
          </a:ln>
        </p:spPr>
        <p:txBody>
          <a:bodyPr/>
          <a:lstStyle/>
          <a:p>
            <a:endParaRPr lang="en-US"/>
          </a:p>
        </p:txBody>
      </p:sp>
      <p:sp>
        <p:nvSpPr>
          <p:cNvPr id="28679" name="Oval 30"/>
          <p:cNvSpPr>
            <a:spLocks noChangeArrowheads="1"/>
          </p:cNvSpPr>
          <p:nvPr/>
        </p:nvSpPr>
        <p:spPr bwMode="auto">
          <a:xfrm rot="-5400000">
            <a:off x="3124200" y="2562224"/>
            <a:ext cx="76200" cy="76200"/>
          </a:xfrm>
          <a:prstGeom prst="ellipse">
            <a:avLst/>
          </a:prstGeom>
          <a:solidFill>
            <a:schemeClr val="bg2"/>
          </a:solidFill>
          <a:ln w="12700">
            <a:solidFill>
              <a:schemeClr val="tx1"/>
            </a:solidFill>
            <a:round/>
            <a:headEnd/>
            <a:tailEnd/>
          </a:ln>
        </p:spPr>
        <p:txBody>
          <a:bodyPr wrap="none" anchor="ctr"/>
          <a:lstStyle/>
          <a:p>
            <a:endParaRPr lang="en-US"/>
          </a:p>
        </p:txBody>
      </p:sp>
      <p:sp>
        <p:nvSpPr>
          <p:cNvPr id="28680" name="Oval 31"/>
          <p:cNvSpPr>
            <a:spLocks noChangeArrowheads="1"/>
          </p:cNvSpPr>
          <p:nvPr/>
        </p:nvSpPr>
        <p:spPr bwMode="auto">
          <a:xfrm rot="-5400000">
            <a:off x="3048000" y="1800224"/>
            <a:ext cx="76200" cy="76200"/>
          </a:xfrm>
          <a:prstGeom prst="ellipse">
            <a:avLst/>
          </a:prstGeom>
          <a:solidFill>
            <a:schemeClr val="bg2"/>
          </a:solidFill>
          <a:ln w="12700">
            <a:solidFill>
              <a:schemeClr val="tx1"/>
            </a:solidFill>
            <a:round/>
            <a:headEnd/>
            <a:tailEnd/>
          </a:ln>
        </p:spPr>
        <p:txBody>
          <a:bodyPr wrap="none" anchor="ctr"/>
          <a:lstStyle/>
          <a:p>
            <a:endParaRPr lang="en-US"/>
          </a:p>
        </p:txBody>
      </p:sp>
      <p:sp>
        <p:nvSpPr>
          <p:cNvPr id="28681" name="Oval 32"/>
          <p:cNvSpPr>
            <a:spLocks noChangeArrowheads="1"/>
          </p:cNvSpPr>
          <p:nvPr/>
        </p:nvSpPr>
        <p:spPr bwMode="auto">
          <a:xfrm rot="-5400000">
            <a:off x="2209800" y="2257424"/>
            <a:ext cx="76200" cy="76200"/>
          </a:xfrm>
          <a:prstGeom prst="ellipse">
            <a:avLst/>
          </a:prstGeom>
          <a:solidFill>
            <a:schemeClr val="bg2"/>
          </a:solidFill>
          <a:ln w="12700">
            <a:solidFill>
              <a:schemeClr val="tx1"/>
            </a:solidFill>
            <a:round/>
            <a:headEnd/>
            <a:tailEnd/>
          </a:ln>
        </p:spPr>
        <p:txBody>
          <a:bodyPr wrap="none" anchor="ctr"/>
          <a:lstStyle/>
          <a:p>
            <a:endParaRPr lang="en-US"/>
          </a:p>
        </p:txBody>
      </p:sp>
      <p:sp>
        <p:nvSpPr>
          <p:cNvPr id="28682" name="Oval 33"/>
          <p:cNvSpPr>
            <a:spLocks noChangeArrowheads="1"/>
          </p:cNvSpPr>
          <p:nvPr/>
        </p:nvSpPr>
        <p:spPr bwMode="auto">
          <a:xfrm rot="-5400000">
            <a:off x="3275013" y="2103437"/>
            <a:ext cx="76200" cy="76200"/>
          </a:xfrm>
          <a:prstGeom prst="ellipse">
            <a:avLst/>
          </a:prstGeom>
          <a:solidFill>
            <a:schemeClr val="bg2"/>
          </a:solidFill>
          <a:ln w="12700">
            <a:solidFill>
              <a:schemeClr val="tx1"/>
            </a:solidFill>
            <a:round/>
            <a:headEnd/>
            <a:tailEnd/>
          </a:ln>
        </p:spPr>
        <p:txBody>
          <a:bodyPr wrap="none" anchor="ctr"/>
          <a:lstStyle/>
          <a:p>
            <a:endParaRPr lang="en-US"/>
          </a:p>
        </p:txBody>
      </p:sp>
      <p:sp>
        <p:nvSpPr>
          <p:cNvPr id="28683" name="Freeform 34" descr="5%"/>
          <p:cNvSpPr>
            <a:spLocks/>
          </p:cNvSpPr>
          <p:nvPr/>
        </p:nvSpPr>
        <p:spPr bwMode="auto">
          <a:xfrm rot="5400000" flipV="1">
            <a:off x="4724400" y="1495424"/>
            <a:ext cx="1828800" cy="1676400"/>
          </a:xfrm>
          <a:custGeom>
            <a:avLst/>
            <a:gdLst>
              <a:gd name="T0" fmla="*/ 1324198 w 598"/>
              <a:gd name="T1" fmla="*/ 177410 h 652"/>
              <a:gd name="T2" fmla="*/ 758432 w 598"/>
              <a:gd name="T3" fmla="*/ 0 h 652"/>
              <a:gd name="T4" fmla="*/ 464845 w 598"/>
              <a:gd name="T5" fmla="*/ 87420 h 652"/>
              <a:gd name="T6" fmla="*/ 382274 w 598"/>
              <a:gd name="T7" fmla="*/ 246832 h 652"/>
              <a:gd name="T8" fmla="*/ 214074 w 598"/>
              <a:gd name="T9" fmla="*/ 442240 h 652"/>
              <a:gd name="T10" fmla="*/ 149852 w 598"/>
              <a:gd name="T11" fmla="*/ 457667 h 652"/>
              <a:gd name="T12" fmla="*/ 88688 w 598"/>
              <a:gd name="T13" fmla="*/ 565656 h 652"/>
              <a:gd name="T14" fmla="*/ 45873 w 598"/>
              <a:gd name="T15" fmla="*/ 671074 h 652"/>
              <a:gd name="T16" fmla="*/ 88688 w 598"/>
              <a:gd name="T17" fmla="*/ 987328 h 652"/>
              <a:gd name="T18" fmla="*/ 296645 w 598"/>
              <a:gd name="T19" fmla="*/ 1059320 h 652"/>
              <a:gd name="T20" fmla="*/ 235481 w 598"/>
              <a:gd name="T21" fmla="*/ 1252158 h 652"/>
              <a:gd name="T22" fmla="*/ 318052 w 598"/>
              <a:gd name="T23" fmla="*/ 1586409 h 652"/>
              <a:gd name="T24" fmla="*/ 507660 w 598"/>
              <a:gd name="T25" fmla="*/ 1658402 h 652"/>
              <a:gd name="T26" fmla="*/ 568824 w 598"/>
              <a:gd name="T27" fmla="*/ 1676400 h 652"/>
              <a:gd name="T28" fmla="*/ 737025 w 598"/>
              <a:gd name="T29" fmla="*/ 1552984 h 652"/>
              <a:gd name="T30" fmla="*/ 1073426 w 598"/>
              <a:gd name="T31" fmla="*/ 1676400 h 652"/>
              <a:gd name="T32" fmla="*/ 1367013 w 598"/>
              <a:gd name="T33" fmla="*/ 1516988 h 652"/>
              <a:gd name="T34" fmla="*/ 1596377 w 598"/>
              <a:gd name="T35" fmla="*/ 1393572 h 652"/>
              <a:gd name="T36" fmla="*/ 1743171 w 598"/>
              <a:gd name="T37" fmla="*/ 1146740 h 652"/>
              <a:gd name="T38" fmla="*/ 1639192 w 598"/>
              <a:gd name="T39" fmla="*/ 1005326 h 652"/>
              <a:gd name="T40" fmla="*/ 1721763 w 598"/>
              <a:gd name="T41" fmla="*/ 899908 h 652"/>
              <a:gd name="T42" fmla="*/ 1828800 w 598"/>
              <a:gd name="T43" fmla="*/ 740496 h 652"/>
              <a:gd name="T44" fmla="*/ 1785985 w 598"/>
              <a:gd name="T45" fmla="*/ 493664 h 652"/>
              <a:gd name="T46" fmla="*/ 1367013 w 598"/>
              <a:gd name="T47" fmla="*/ 246832 h 652"/>
              <a:gd name="T48" fmla="*/ 1324198 w 598"/>
              <a:gd name="T49" fmla="*/ 177410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a:solidFill>
              <a:schemeClr val="bg1"/>
            </a:solidFill>
            <a:round/>
            <a:headEnd/>
            <a:tailEnd/>
          </a:ln>
        </p:spPr>
        <p:txBody>
          <a:bodyPr/>
          <a:lstStyle/>
          <a:p>
            <a:endParaRPr lang="en-US"/>
          </a:p>
        </p:txBody>
      </p:sp>
      <p:sp>
        <p:nvSpPr>
          <p:cNvPr id="28684" name="Oval 35"/>
          <p:cNvSpPr>
            <a:spLocks noChangeArrowheads="1"/>
          </p:cNvSpPr>
          <p:nvPr/>
        </p:nvSpPr>
        <p:spPr bwMode="auto">
          <a:xfrm rot="5400000" flipV="1">
            <a:off x="6248400" y="1952624"/>
            <a:ext cx="76200" cy="76200"/>
          </a:xfrm>
          <a:prstGeom prst="ellipse">
            <a:avLst/>
          </a:prstGeom>
          <a:solidFill>
            <a:schemeClr val="bg2"/>
          </a:solidFill>
          <a:ln w="12700">
            <a:solidFill>
              <a:schemeClr val="tx1"/>
            </a:solidFill>
            <a:round/>
            <a:headEnd/>
            <a:tailEnd/>
          </a:ln>
        </p:spPr>
        <p:txBody>
          <a:bodyPr wrap="none" anchor="ctr"/>
          <a:lstStyle/>
          <a:p>
            <a:endParaRPr lang="en-US"/>
          </a:p>
        </p:txBody>
      </p:sp>
      <p:sp>
        <p:nvSpPr>
          <p:cNvPr id="28685" name="Oval 36"/>
          <p:cNvSpPr>
            <a:spLocks noChangeArrowheads="1"/>
          </p:cNvSpPr>
          <p:nvPr/>
        </p:nvSpPr>
        <p:spPr bwMode="auto">
          <a:xfrm rot="5400000" flipV="1">
            <a:off x="4887913" y="1951037"/>
            <a:ext cx="76200" cy="76200"/>
          </a:xfrm>
          <a:prstGeom prst="ellipse">
            <a:avLst/>
          </a:prstGeom>
          <a:solidFill>
            <a:schemeClr val="bg2"/>
          </a:solidFill>
          <a:ln w="12700">
            <a:solidFill>
              <a:schemeClr val="tx1"/>
            </a:solidFill>
            <a:round/>
            <a:headEnd/>
            <a:tailEnd/>
          </a:ln>
        </p:spPr>
        <p:txBody>
          <a:bodyPr wrap="none" anchor="ctr"/>
          <a:lstStyle/>
          <a:p>
            <a:endParaRPr lang="en-US"/>
          </a:p>
        </p:txBody>
      </p:sp>
      <p:sp>
        <p:nvSpPr>
          <p:cNvPr id="28686" name="Oval 37"/>
          <p:cNvSpPr>
            <a:spLocks noChangeArrowheads="1"/>
          </p:cNvSpPr>
          <p:nvPr/>
        </p:nvSpPr>
        <p:spPr bwMode="auto">
          <a:xfrm rot="5400000" flipV="1">
            <a:off x="5410200" y="2562224"/>
            <a:ext cx="76200" cy="76200"/>
          </a:xfrm>
          <a:prstGeom prst="ellipse">
            <a:avLst/>
          </a:prstGeom>
          <a:solidFill>
            <a:schemeClr val="bg2"/>
          </a:solidFill>
          <a:ln w="12700">
            <a:solidFill>
              <a:schemeClr val="tx1"/>
            </a:solidFill>
            <a:round/>
            <a:headEnd/>
            <a:tailEnd/>
          </a:ln>
        </p:spPr>
        <p:txBody>
          <a:bodyPr wrap="none" anchor="ctr"/>
          <a:lstStyle/>
          <a:p>
            <a:endParaRPr lang="en-US"/>
          </a:p>
        </p:txBody>
      </p:sp>
      <p:sp>
        <p:nvSpPr>
          <p:cNvPr id="28687" name="Oval 38"/>
          <p:cNvSpPr>
            <a:spLocks noChangeArrowheads="1"/>
          </p:cNvSpPr>
          <p:nvPr/>
        </p:nvSpPr>
        <p:spPr bwMode="auto">
          <a:xfrm rot="5400000" flipV="1">
            <a:off x="5410200" y="1571624"/>
            <a:ext cx="76200" cy="76200"/>
          </a:xfrm>
          <a:prstGeom prst="ellipse">
            <a:avLst/>
          </a:prstGeom>
          <a:solidFill>
            <a:schemeClr val="bg2"/>
          </a:solidFill>
          <a:ln w="12700">
            <a:solidFill>
              <a:schemeClr val="tx1"/>
            </a:solidFill>
            <a:round/>
            <a:headEnd/>
            <a:tailEnd/>
          </a:ln>
        </p:spPr>
        <p:txBody>
          <a:bodyPr wrap="none" anchor="ctr"/>
          <a:lstStyle/>
          <a:p>
            <a:endParaRPr lang="en-US"/>
          </a:p>
        </p:txBody>
      </p:sp>
      <p:sp>
        <p:nvSpPr>
          <p:cNvPr id="28688" name="Line 39"/>
          <p:cNvSpPr>
            <a:spLocks noChangeShapeType="1"/>
          </p:cNvSpPr>
          <p:nvPr/>
        </p:nvSpPr>
        <p:spPr bwMode="auto">
          <a:xfrm flipV="1">
            <a:off x="3352800" y="1952624"/>
            <a:ext cx="1524000" cy="152400"/>
          </a:xfrm>
          <a:prstGeom prst="line">
            <a:avLst/>
          </a:prstGeom>
          <a:noFill/>
          <a:ln w="25400">
            <a:solidFill>
              <a:srgbClr val="FFCC00"/>
            </a:solidFill>
            <a:round/>
            <a:headEnd type="triangle" w="med" len="med"/>
            <a:tailEnd type="triangle" w="med" len="med"/>
          </a:ln>
        </p:spPr>
        <p:txBody>
          <a:bodyPr/>
          <a:lstStyle/>
          <a:p>
            <a:endParaRPr lang="en-US"/>
          </a:p>
        </p:txBody>
      </p:sp>
      <p:sp>
        <p:nvSpPr>
          <p:cNvPr id="28690" name="Rectangle 41"/>
          <p:cNvSpPr>
            <a:spLocks noChangeArrowheads="1"/>
          </p:cNvSpPr>
          <p:nvPr/>
        </p:nvSpPr>
        <p:spPr bwMode="auto">
          <a:xfrm>
            <a:off x="381000" y="3581400"/>
            <a:ext cx="7924800" cy="3124200"/>
          </a:xfrm>
          <a:prstGeom prst="rect">
            <a:avLst/>
          </a:prstGeom>
          <a:noFill/>
          <a:ln w="12700">
            <a:noFill/>
            <a:miter lim="800000"/>
            <a:headEnd/>
            <a:tailEnd/>
          </a:ln>
        </p:spPr>
        <p:txBody>
          <a:bodyPr lIns="90488" tIns="44450" rIns="90488" bIns="44450"/>
          <a:lstStyle/>
          <a:p>
            <a:pPr marL="342900" indent="-342900">
              <a:spcBef>
                <a:spcPts val="200"/>
              </a:spcBef>
              <a:spcAft>
                <a:spcPts val="200"/>
              </a:spcAft>
              <a:buFontTx/>
              <a:buChar char="•"/>
            </a:pPr>
            <a:r>
              <a:rPr lang="en-US" sz="2000" dirty="0">
                <a:solidFill>
                  <a:srgbClr val="FF0000"/>
                </a:solidFill>
              </a:rPr>
              <a:t>Single-linkage</a:t>
            </a:r>
          </a:p>
          <a:p>
            <a:pPr marL="800100" lvl="1" indent="-342900">
              <a:spcBef>
                <a:spcPts val="200"/>
              </a:spcBef>
              <a:spcAft>
                <a:spcPts val="200"/>
              </a:spcAft>
              <a:buFontTx/>
              <a:buChar char="•"/>
            </a:pPr>
            <a:r>
              <a:rPr lang="en-US" sz="2000" dirty="0">
                <a:solidFill>
                  <a:schemeClr val="bg1"/>
                </a:solidFill>
              </a:rPr>
              <a:t>Minimum distance between two clusters</a:t>
            </a:r>
          </a:p>
          <a:p>
            <a:pPr marL="800100" lvl="1" indent="-342900">
              <a:spcBef>
                <a:spcPts val="200"/>
              </a:spcBef>
              <a:spcAft>
                <a:spcPts val="200"/>
              </a:spcAft>
              <a:buFontTx/>
              <a:buChar char="•"/>
            </a:pPr>
            <a:r>
              <a:rPr lang="en-US" sz="2000" dirty="0">
                <a:solidFill>
                  <a:schemeClr val="bg1"/>
                </a:solidFill>
              </a:rPr>
              <a:t>The distance between a pair of closest members</a:t>
            </a:r>
          </a:p>
          <a:p>
            <a:pPr marL="342900" indent="-342900">
              <a:spcBef>
                <a:spcPts val="200"/>
              </a:spcBef>
              <a:spcAft>
                <a:spcPts val="200"/>
              </a:spcAft>
              <a:buFontTx/>
              <a:buChar char="•"/>
            </a:pPr>
            <a:r>
              <a:rPr lang="en-US" sz="2000" dirty="0">
                <a:solidFill>
                  <a:schemeClr val="bg1"/>
                </a:solidFill>
              </a:rPr>
              <a:t>Pros and cons</a:t>
            </a:r>
          </a:p>
          <a:p>
            <a:pPr marL="800100" lvl="1" indent="-342900">
              <a:spcBef>
                <a:spcPts val="200"/>
              </a:spcBef>
              <a:spcAft>
                <a:spcPts val="200"/>
              </a:spcAft>
              <a:buFontTx/>
              <a:buChar char="•"/>
            </a:pPr>
            <a:r>
              <a:rPr lang="en-US" sz="2000" dirty="0">
                <a:solidFill>
                  <a:schemeClr val="bg1"/>
                </a:solidFill>
              </a:rPr>
              <a:t>Depends only on the distance ordering</a:t>
            </a:r>
          </a:p>
          <a:p>
            <a:pPr marL="800100" lvl="1" indent="-342900">
              <a:spcBef>
                <a:spcPts val="200"/>
              </a:spcBef>
              <a:spcAft>
                <a:spcPts val="200"/>
              </a:spcAft>
              <a:buFontTx/>
              <a:buChar char="•"/>
            </a:pPr>
            <a:r>
              <a:rPr lang="en-US" sz="2000" dirty="0">
                <a:solidFill>
                  <a:schemeClr val="bg1"/>
                </a:solidFill>
              </a:rPr>
              <a:t>Sensitive to outliers</a:t>
            </a:r>
          </a:p>
          <a:p>
            <a:pPr marL="800100" lvl="1" indent="-342900">
              <a:spcBef>
                <a:spcPts val="200"/>
              </a:spcBef>
              <a:spcAft>
                <a:spcPts val="200"/>
              </a:spcAft>
              <a:buFontTx/>
              <a:buChar char="•"/>
            </a:pPr>
            <a:r>
              <a:rPr lang="en-US" sz="2000" dirty="0">
                <a:solidFill>
                  <a:schemeClr val="bg1"/>
                </a:solidFill>
              </a:rPr>
              <a:t>Clusters with large diameters</a:t>
            </a:r>
          </a:p>
          <a:p>
            <a:pPr marL="800100" lvl="1" indent="-342900">
              <a:spcBef>
                <a:spcPts val="200"/>
              </a:spcBef>
              <a:spcAft>
                <a:spcPts val="200"/>
              </a:spcAft>
              <a:buFontTx/>
              <a:buChar char="•"/>
            </a:pPr>
            <a:endParaRPr lang="en-US" sz="2000" dirty="0"/>
          </a:p>
        </p:txBody>
      </p:sp>
    </p:spTree>
    <p:extLst>
      <p:ext uri="{BB962C8B-B14F-4D97-AF65-F5344CB8AC3E}">
        <p14:creationId xmlns:p14="http://schemas.microsoft.com/office/powerpoint/2010/main" val="27290137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Single-linkage</a:t>
            </a:r>
          </a:p>
        </p:txBody>
      </p:sp>
      <p:sp>
        <p:nvSpPr>
          <p:cNvPr id="4" name="Slide Number Placeholder 3"/>
          <p:cNvSpPr>
            <a:spLocks noGrp="1"/>
          </p:cNvSpPr>
          <p:nvPr>
            <p:ph type="sldNum" sz="quarter" idx="12"/>
          </p:nvPr>
        </p:nvSpPr>
        <p:spPr/>
        <p:txBody>
          <a:bodyPr/>
          <a:lstStyle/>
          <a:p>
            <a:fld id="{A7AF917A-5EA8-441B-9FA0-30D205D18555}" type="slidenum">
              <a:rPr lang="en-US" smtClean="0"/>
              <a:pPr/>
              <a:t>84</a:t>
            </a:fld>
            <a:endParaRPr lang="en-US"/>
          </a:p>
        </p:txBody>
      </p:sp>
      <p:pic>
        <p:nvPicPr>
          <p:cNvPr id="5" name="Picture 2"/>
          <p:cNvPicPr>
            <a:picLocks noChangeAspect="1" noChangeArrowheads="1"/>
          </p:cNvPicPr>
          <p:nvPr/>
        </p:nvPicPr>
        <p:blipFill>
          <a:blip r:embed="rId2" cstate="print"/>
          <a:srcRect/>
          <a:stretch>
            <a:fillRect/>
          </a:stretch>
        </p:blipFill>
        <p:spPr bwMode="auto">
          <a:xfrm>
            <a:off x="1066800" y="1501728"/>
            <a:ext cx="6781800" cy="5356272"/>
          </a:xfrm>
          <a:prstGeom prst="rect">
            <a:avLst/>
          </a:prstGeom>
          <a:noFill/>
          <a:ln w="9525">
            <a:noFill/>
            <a:miter lim="800000"/>
            <a:headEnd/>
            <a:tailEnd/>
          </a:ln>
        </p:spPr>
      </p:pic>
    </p:spTree>
    <p:extLst>
      <p:ext uri="{BB962C8B-B14F-4D97-AF65-F5344CB8AC3E}">
        <p14:creationId xmlns:p14="http://schemas.microsoft.com/office/powerpoint/2010/main" val="19782511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7D2633D5-8EBA-413F-A5FE-697C9066A4B0}" type="slidenum">
              <a:rPr lang="en-US"/>
              <a:pPr/>
              <a:t>85</a:t>
            </a:fld>
            <a:endParaRPr lang="en-US"/>
          </a:p>
        </p:txBody>
      </p:sp>
      <p:sp>
        <p:nvSpPr>
          <p:cNvPr id="29699" name="Rectangle 2"/>
          <p:cNvSpPr>
            <a:spLocks noGrp="1" noChangeArrowheads="1"/>
          </p:cNvSpPr>
          <p:nvPr>
            <p:ph type="title"/>
          </p:nvPr>
        </p:nvSpPr>
        <p:spPr>
          <a:xfrm>
            <a:off x="381000" y="609600"/>
            <a:ext cx="8280400" cy="552450"/>
          </a:xfrm>
        </p:spPr>
        <p:txBody>
          <a:bodyPr>
            <a:normAutofit fontScale="90000"/>
          </a:bodyPr>
          <a:lstStyle/>
          <a:p>
            <a:r>
              <a:rPr lang="en-US" sz="3200" dirty="0"/>
              <a:t>How to Define Inter-Cluster Distance</a:t>
            </a:r>
          </a:p>
        </p:txBody>
      </p:sp>
      <p:sp>
        <p:nvSpPr>
          <p:cNvPr id="29702" name="Freeform 29" descr="5%"/>
          <p:cNvSpPr>
            <a:spLocks/>
          </p:cNvSpPr>
          <p:nvPr/>
        </p:nvSpPr>
        <p:spPr bwMode="auto">
          <a:xfrm rot="-5400000">
            <a:off x="2352677" y="1701005"/>
            <a:ext cx="1828800" cy="1382713"/>
          </a:xfrm>
          <a:custGeom>
            <a:avLst/>
            <a:gdLst>
              <a:gd name="T0" fmla="*/ 1324198 w 598"/>
              <a:gd name="T1" fmla="*/ 146330 h 652"/>
              <a:gd name="T2" fmla="*/ 758432 w 598"/>
              <a:gd name="T3" fmla="*/ 0 h 652"/>
              <a:gd name="T4" fmla="*/ 464845 w 598"/>
              <a:gd name="T5" fmla="*/ 72105 h 652"/>
              <a:gd name="T6" fmla="*/ 382274 w 598"/>
              <a:gd name="T7" fmla="*/ 203590 h 652"/>
              <a:gd name="T8" fmla="*/ 214074 w 598"/>
              <a:gd name="T9" fmla="*/ 364765 h 652"/>
              <a:gd name="T10" fmla="*/ 149852 w 598"/>
              <a:gd name="T11" fmla="*/ 377489 h 652"/>
              <a:gd name="T12" fmla="*/ 88688 w 598"/>
              <a:gd name="T13" fmla="*/ 466560 h 652"/>
              <a:gd name="T14" fmla="*/ 45873 w 598"/>
              <a:gd name="T15" fmla="*/ 553509 h 652"/>
              <a:gd name="T16" fmla="*/ 88688 w 598"/>
              <a:gd name="T17" fmla="*/ 814359 h 652"/>
              <a:gd name="T18" fmla="*/ 296645 w 598"/>
              <a:gd name="T19" fmla="*/ 873739 h 652"/>
              <a:gd name="T20" fmla="*/ 235481 w 598"/>
              <a:gd name="T21" fmla="*/ 1032793 h 652"/>
              <a:gd name="T22" fmla="*/ 318052 w 598"/>
              <a:gd name="T23" fmla="*/ 1308488 h 652"/>
              <a:gd name="T24" fmla="*/ 507660 w 598"/>
              <a:gd name="T25" fmla="*/ 1367868 h 652"/>
              <a:gd name="T26" fmla="*/ 568824 w 598"/>
              <a:gd name="T27" fmla="*/ 1382713 h 652"/>
              <a:gd name="T28" fmla="*/ 737025 w 598"/>
              <a:gd name="T29" fmla="*/ 1280918 h 652"/>
              <a:gd name="T30" fmla="*/ 1073426 w 598"/>
              <a:gd name="T31" fmla="*/ 1382713 h 652"/>
              <a:gd name="T32" fmla="*/ 1367013 w 598"/>
              <a:gd name="T33" fmla="*/ 1251228 h 652"/>
              <a:gd name="T34" fmla="*/ 1596377 w 598"/>
              <a:gd name="T35" fmla="*/ 1149433 h 652"/>
              <a:gd name="T36" fmla="*/ 1743171 w 598"/>
              <a:gd name="T37" fmla="*/ 945844 h 652"/>
              <a:gd name="T38" fmla="*/ 1639192 w 598"/>
              <a:gd name="T39" fmla="*/ 829204 h 652"/>
              <a:gd name="T40" fmla="*/ 1721763 w 598"/>
              <a:gd name="T41" fmla="*/ 742254 h 652"/>
              <a:gd name="T42" fmla="*/ 1828800 w 598"/>
              <a:gd name="T43" fmla="*/ 610769 h 652"/>
              <a:gd name="T44" fmla="*/ 1785985 w 598"/>
              <a:gd name="T45" fmla="*/ 407179 h 652"/>
              <a:gd name="T46" fmla="*/ 1367013 w 598"/>
              <a:gd name="T47" fmla="*/ 203590 h 652"/>
              <a:gd name="T48" fmla="*/ 1324198 w 598"/>
              <a:gd name="T49" fmla="*/ 146330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a:solidFill>
              <a:schemeClr val="bg1"/>
            </a:solidFill>
            <a:round/>
            <a:headEnd/>
            <a:tailEnd/>
          </a:ln>
        </p:spPr>
        <p:txBody>
          <a:bodyPr/>
          <a:lstStyle/>
          <a:p>
            <a:endParaRPr lang="en-US"/>
          </a:p>
        </p:txBody>
      </p:sp>
      <p:sp>
        <p:nvSpPr>
          <p:cNvPr id="29703" name="Oval 30"/>
          <p:cNvSpPr>
            <a:spLocks noChangeArrowheads="1"/>
          </p:cNvSpPr>
          <p:nvPr/>
        </p:nvSpPr>
        <p:spPr bwMode="auto">
          <a:xfrm rot="-5400000">
            <a:off x="3642520" y="2620962"/>
            <a:ext cx="76200" cy="76200"/>
          </a:xfrm>
          <a:prstGeom prst="ellipse">
            <a:avLst/>
          </a:prstGeom>
          <a:solidFill>
            <a:schemeClr val="bg2"/>
          </a:solidFill>
          <a:ln w="12700">
            <a:solidFill>
              <a:schemeClr val="bg1"/>
            </a:solidFill>
            <a:round/>
            <a:headEnd/>
            <a:tailEnd/>
          </a:ln>
        </p:spPr>
        <p:txBody>
          <a:bodyPr wrap="none" anchor="ctr"/>
          <a:lstStyle/>
          <a:p>
            <a:endParaRPr lang="en-US"/>
          </a:p>
        </p:txBody>
      </p:sp>
      <p:sp>
        <p:nvSpPr>
          <p:cNvPr id="29704" name="Oval 31"/>
          <p:cNvSpPr>
            <a:spLocks noChangeArrowheads="1"/>
          </p:cNvSpPr>
          <p:nvPr/>
        </p:nvSpPr>
        <p:spPr bwMode="auto">
          <a:xfrm rot="-5400000">
            <a:off x="3566320" y="1858962"/>
            <a:ext cx="76200" cy="76200"/>
          </a:xfrm>
          <a:prstGeom prst="ellipse">
            <a:avLst/>
          </a:prstGeom>
          <a:solidFill>
            <a:schemeClr val="bg2"/>
          </a:solidFill>
          <a:ln w="12700">
            <a:solidFill>
              <a:schemeClr val="bg1"/>
            </a:solidFill>
            <a:round/>
            <a:headEnd/>
            <a:tailEnd/>
          </a:ln>
        </p:spPr>
        <p:txBody>
          <a:bodyPr wrap="none" anchor="ctr"/>
          <a:lstStyle/>
          <a:p>
            <a:endParaRPr lang="en-US"/>
          </a:p>
        </p:txBody>
      </p:sp>
      <p:sp>
        <p:nvSpPr>
          <p:cNvPr id="29705" name="Oval 32"/>
          <p:cNvSpPr>
            <a:spLocks noChangeArrowheads="1"/>
          </p:cNvSpPr>
          <p:nvPr/>
        </p:nvSpPr>
        <p:spPr bwMode="auto">
          <a:xfrm rot="-5400000">
            <a:off x="2728120" y="2316162"/>
            <a:ext cx="76200" cy="76200"/>
          </a:xfrm>
          <a:prstGeom prst="ellipse">
            <a:avLst/>
          </a:prstGeom>
          <a:solidFill>
            <a:schemeClr val="bg2"/>
          </a:solidFill>
          <a:ln w="12700">
            <a:solidFill>
              <a:schemeClr val="bg1"/>
            </a:solidFill>
            <a:round/>
            <a:headEnd/>
            <a:tailEnd/>
          </a:ln>
        </p:spPr>
        <p:txBody>
          <a:bodyPr wrap="none" anchor="ctr"/>
          <a:lstStyle/>
          <a:p>
            <a:endParaRPr lang="en-US"/>
          </a:p>
        </p:txBody>
      </p:sp>
      <p:sp>
        <p:nvSpPr>
          <p:cNvPr id="29706" name="Oval 33"/>
          <p:cNvSpPr>
            <a:spLocks noChangeArrowheads="1"/>
          </p:cNvSpPr>
          <p:nvPr/>
        </p:nvSpPr>
        <p:spPr bwMode="auto">
          <a:xfrm rot="-5400000">
            <a:off x="3793333" y="2162175"/>
            <a:ext cx="76200" cy="76200"/>
          </a:xfrm>
          <a:prstGeom prst="ellipse">
            <a:avLst/>
          </a:prstGeom>
          <a:solidFill>
            <a:schemeClr val="bg2"/>
          </a:solidFill>
          <a:ln w="12700">
            <a:solidFill>
              <a:schemeClr val="bg1"/>
            </a:solidFill>
            <a:round/>
            <a:headEnd/>
            <a:tailEnd/>
          </a:ln>
        </p:spPr>
        <p:txBody>
          <a:bodyPr wrap="none" anchor="ctr"/>
          <a:lstStyle/>
          <a:p>
            <a:endParaRPr lang="en-US"/>
          </a:p>
        </p:txBody>
      </p:sp>
      <p:sp>
        <p:nvSpPr>
          <p:cNvPr id="29707" name="Freeform 34" descr="5%"/>
          <p:cNvSpPr>
            <a:spLocks/>
          </p:cNvSpPr>
          <p:nvPr/>
        </p:nvSpPr>
        <p:spPr bwMode="auto">
          <a:xfrm rot="5400000" flipV="1">
            <a:off x="5242720" y="1554162"/>
            <a:ext cx="1828800" cy="1676400"/>
          </a:xfrm>
          <a:custGeom>
            <a:avLst/>
            <a:gdLst>
              <a:gd name="T0" fmla="*/ 1324198 w 598"/>
              <a:gd name="T1" fmla="*/ 177410 h 652"/>
              <a:gd name="T2" fmla="*/ 758432 w 598"/>
              <a:gd name="T3" fmla="*/ 0 h 652"/>
              <a:gd name="T4" fmla="*/ 464845 w 598"/>
              <a:gd name="T5" fmla="*/ 87420 h 652"/>
              <a:gd name="T6" fmla="*/ 382274 w 598"/>
              <a:gd name="T7" fmla="*/ 246832 h 652"/>
              <a:gd name="T8" fmla="*/ 214074 w 598"/>
              <a:gd name="T9" fmla="*/ 442240 h 652"/>
              <a:gd name="T10" fmla="*/ 149852 w 598"/>
              <a:gd name="T11" fmla="*/ 457667 h 652"/>
              <a:gd name="T12" fmla="*/ 88688 w 598"/>
              <a:gd name="T13" fmla="*/ 565656 h 652"/>
              <a:gd name="T14" fmla="*/ 45873 w 598"/>
              <a:gd name="T15" fmla="*/ 671074 h 652"/>
              <a:gd name="T16" fmla="*/ 88688 w 598"/>
              <a:gd name="T17" fmla="*/ 987328 h 652"/>
              <a:gd name="T18" fmla="*/ 296645 w 598"/>
              <a:gd name="T19" fmla="*/ 1059320 h 652"/>
              <a:gd name="T20" fmla="*/ 235481 w 598"/>
              <a:gd name="T21" fmla="*/ 1252158 h 652"/>
              <a:gd name="T22" fmla="*/ 318052 w 598"/>
              <a:gd name="T23" fmla="*/ 1586409 h 652"/>
              <a:gd name="T24" fmla="*/ 507660 w 598"/>
              <a:gd name="T25" fmla="*/ 1658402 h 652"/>
              <a:gd name="T26" fmla="*/ 568824 w 598"/>
              <a:gd name="T27" fmla="*/ 1676400 h 652"/>
              <a:gd name="T28" fmla="*/ 737025 w 598"/>
              <a:gd name="T29" fmla="*/ 1552984 h 652"/>
              <a:gd name="T30" fmla="*/ 1073426 w 598"/>
              <a:gd name="T31" fmla="*/ 1676400 h 652"/>
              <a:gd name="T32" fmla="*/ 1367013 w 598"/>
              <a:gd name="T33" fmla="*/ 1516988 h 652"/>
              <a:gd name="T34" fmla="*/ 1596377 w 598"/>
              <a:gd name="T35" fmla="*/ 1393572 h 652"/>
              <a:gd name="T36" fmla="*/ 1743171 w 598"/>
              <a:gd name="T37" fmla="*/ 1146740 h 652"/>
              <a:gd name="T38" fmla="*/ 1639192 w 598"/>
              <a:gd name="T39" fmla="*/ 1005326 h 652"/>
              <a:gd name="T40" fmla="*/ 1721763 w 598"/>
              <a:gd name="T41" fmla="*/ 899908 h 652"/>
              <a:gd name="T42" fmla="*/ 1828800 w 598"/>
              <a:gd name="T43" fmla="*/ 740496 h 652"/>
              <a:gd name="T44" fmla="*/ 1785985 w 598"/>
              <a:gd name="T45" fmla="*/ 493664 h 652"/>
              <a:gd name="T46" fmla="*/ 1367013 w 598"/>
              <a:gd name="T47" fmla="*/ 246832 h 652"/>
              <a:gd name="T48" fmla="*/ 1324198 w 598"/>
              <a:gd name="T49" fmla="*/ 177410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a:solidFill>
              <a:schemeClr val="bg1"/>
            </a:solidFill>
            <a:round/>
            <a:headEnd/>
            <a:tailEnd/>
          </a:ln>
        </p:spPr>
        <p:txBody>
          <a:bodyPr/>
          <a:lstStyle/>
          <a:p>
            <a:endParaRPr lang="en-US"/>
          </a:p>
        </p:txBody>
      </p:sp>
      <p:sp>
        <p:nvSpPr>
          <p:cNvPr id="29708" name="Oval 35"/>
          <p:cNvSpPr>
            <a:spLocks noChangeArrowheads="1"/>
          </p:cNvSpPr>
          <p:nvPr/>
        </p:nvSpPr>
        <p:spPr bwMode="auto">
          <a:xfrm rot="5400000" flipV="1">
            <a:off x="6766720" y="2011362"/>
            <a:ext cx="76200" cy="76200"/>
          </a:xfrm>
          <a:prstGeom prst="ellipse">
            <a:avLst/>
          </a:prstGeom>
          <a:solidFill>
            <a:schemeClr val="bg2"/>
          </a:solidFill>
          <a:ln w="12700">
            <a:solidFill>
              <a:schemeClr val="bg1"/>
            </a:solidFill>
            <a:round/>
            <a:headEnd/>
            <a:tailEnd/>
          </a:ln>
        </p:spPr>
        <p:txBody>
          <a:bodyPr wrap="none" anchor="ctr"/>
          <a:lstStyle/>
          <a:p>
            <a:endParaRPr lang="en-US"/>
          </a:p>
        </p:txBody>
      </p:sp>
      <p:sp>
        <p:nvSpPr>
          <p:cNvPr id="29709" name="Oval 36"/>
          <p:cNvSpPr>
            <a:spLocks noChangeArrowheads="1"/>
          </p:cNvSpPr>
          <p:nvPr/>
        </p:nvSpPr>
        <p:spPr bwMode="auto">
          <a:xfrm rot="5400000" flipV="1">
            <a:off x="5406233" y="2009775"/>
            <a:ext cx="76200" cy="76200"/>
          </a:xfrm>
          <a:prstGeom prst="ellipse">
            <a:avLst/>
          </a:prstGeom>
          <a:solidFill>
            <a:schemeClr val="bg2"/>
          </a:solidFill>
          <a:ln w="12700">
            <a:solidFill>
              <a:schemeClr val="bg1"/>
            </a:solidFill>
            <a:round/>
            <a:headEnd/>
            <a:tailEnd/>
          </a:ln>
        </p:spPr>
        <p:txBody>
          <a:bodyPr wrap="none" anchor="ctr"/>
          <a:lstStyle/>
          <a:p>
            <a:endParaRPr lang="en-US"/>
          </a:p>
        </p:txBody>
      </p:sp>
      <p:sp>
        <p:nvSpPr>
          <p:cNvPr id="29710" name="Oval 37"/>
          <p:cNvSpPr>
            <a:spLocks noChangeArrowheads="1"/>
          </p:cNvSpPr>
          <p:nvPr/>
        </p:nvSpPr>
        <p:spPr bwMode="auto">
          <a:xfrm rot="5400000" flipV="1">
            <a:off x="5928520" y="2620962"/>
            <a:ext cx="76200" cy="76200"/>
          </a:xfrm>
          <a:prstGeom prst="ellipse">
            <a:avLst/>
          </a:prstGeom>
          <a:solidFill>
            <a:schemeClr val="bg2"/>
          </a:solidFill>
          <a:ln w="12700">
            <a:solidFill>
              <a:schemeClr val="bg1"/>
            </a:solidFill>
            <a:round/>
            <a:headEnd/>
            <a:tailEnd/>
          </a:ln>
        </p:spPr>
        <p:txBody>
          <a:bodyPr wrap="none" anchor="ctr"/>
          <a:lstStyle/>
          <a:p>
            <a:endParaRPr lang="en-US"/>
          </a:p>
        </p:txBody>
      </p:sp>
      <p:sp>
        <p:nvSpPr>
          <p:cNvPr id="29711" name="Oval 38"/>
          <p:cNvSpPr>
            <a:spLocks noChangeArrowheads="1"/>
          </p:cNvSpPr>
          <p:nvPr/>
        </p:nvSpPr>
        <p:spPr bwMode="auto">
          <a:xfrm rot="5400000" flipV="1">
            <a:off x="5928520" y="1630362"/>
            <a:ext cx="76200" cy="76200"/>
          </a:xfrm>
          <a:prstGeom prst="ellipse">
            <a:avLst/>
          </a:prstGeom>
          <a:solidFill>
            <a:schemeClr val="bg2"/>
          </a:solidFill>
          <a:ln w="12700">
            <a:solidFill>
              <a:schemeClr val="bg1"/>
            </a:solidFill>
            <a:round/>
            <a:headEnd/>
            <a:tailEnd/>
          </a:ln>
        </p:spPr>
        <p:txBody>
          <a:bodyPr wrap="none" anchor="ctr"/>
          <a:lstStyle/>
          <a:p>
            <a:endParaRPr lang="en-US"/>
          </a:p>
        </p:txBody>
      </p:sp>
      <p:sp>
        <p:nvSpPr>
          <p:cNvPr id="29712" name="Line 39"/>
          <p:cNvSpPr>
            <a:spLocks noChangeShapeType="1"/>
          </p:cNvSpPr>
          <p:nvPr/>
        </p:nvSpPr>
        <p:spPr bwMode="auto">
          <a:xfrm flipV="1">
            <a:off x="2804320" y="2087562"/>
            <a:ext cx="3962400" cy="228600"/>
          </a:xfrm>
          <a:prstGeom prst="line">
            <a:avLst/>
          </a:prstGeom>
          <a:noFill/>
          <a:ln w="25400">
            <a:solidFill>
              <a:srgbClr val="FF0000"/>
            </a:solidFill>
            <a:round/>
            <a:headEnd type="triangle" w="med" len="med"/>
            <a:tailEnd type="triangle" w="med" len="med"/>
          </a:ln>
        </p:spPr>
        <p:txBody>
          <a:bodyPr/>
          <a:lstStyle/>
          <a:p>
            <a:endParaRPr lang="en-US"/>
          </a:p>
        </p:txBody>
      </p:sp>
      <p:sp>
        <p:nvSpPr>
          <p:cNvPr id="29714" name="Rectangle 41"/>
          <p:cNvSpPr>
            <a:spLocks noChangeArrowheads="1"/>
          </p:cNvSpPr>
          <p:nvPr/>
        </p:nvSpPr>
        <p:spPr bwMode="auto">
          <a:xfrm>
            <a:off x="381000" y="3657600"/>
            <a:ext cx="5791200" cy="3124200"/>
          </a:xfrm>
          <a:prstGeom prst="rect">
            <a:avLst/>
          </a:prstGeom>
          <a:noFill/>
          <a:ln w="12700">
            <a:noFill/>
            <a:miter lim="800000"/>
            <a:headEnd/>
            <a:tailEnd/>
          </a:ln>
        </p:spPr>
        <p:txBody>
          <a:bodyPr lIns="90488" tIns="44450" rIns="90488" bIns="44450"/>
          <a:lstStyle/>
          <a:p>
            <a:pPr marL="342900" indent="-342900">
              <a:spcBef>
                <a:spcPts val="200"/>
              </a:spcBef>
              <a:spcAft>
                <a:spcPts val="200"/>
              </a:spcAft>
              <a:buFontTx/>
              <a:buChar char="•"/>
            </a:pPr>
            <a:r>
              <a:rPr lang="en-US" sz="2000" dirty="0">
                <a:solidFill>
                  <a:srgbClr val="FF0000"/>
                </a:solidFill>
              </a:rPr>
              <a:t>Complete-linkage</a:t>
            </a:r>
          </a:p>
          <a:p>
            <a:pPr marL="800100" lvl="1" indent="-342900">
              <a:spcBef>
                <a:spcPts val="200"/>
              </a:spcBef>
              <a:spcAft>
                <a:spcPts val="200"/>
              </a:spcAft>
              <a:buFontTx/>
              <a:buChar char="•"/>
            </a:pPr>
            <a:r>
              <a:rPr lang="en-US" sz="2000" dirty="0">
                <a:solidFill>
                  <a:schemeClr val="bg1"/>
                </a:solidFill>
              </a:rPr>
              <a:t>Maximum distance between clusters</a:t>
            </a:r>
          </a:p>
          <a:p>
            <a:pPr marL="800100" lvl="1" indent="-342900">
              <a:spcBef>
                <a:spcPts val="200"/>
              </a:spcBef>
              <a:spcAft>
                <a:spcPts val="200"/>
              </a:spcAft>
              <a:buFontTx/>
              <a:buChar char="•"/>
            </a:pPr>
            <a:r>
              <a:rPr lang="en-US" sz="2000" dirty="0">
                <a:solidFill>
                  <a:schemeClr val="bg1"/>
                </a:solidFill>
              </a:rPr>
              <a:t>The distance between a pair of farthest members</a:t>
            </a:r>
          </a:p>
          <a:p>
            <a:pPr marL="342900" indent="-342900">
              <a:spcBef>
                <a:spcPts val="200"/>
              </a:spcBef>
              <a:spcAft>
                <a:spcPts val="200"/>
              </a:spcAft>
              <a:buFontTx/>
              <a:buChar char="•"/>
            </a:pPr>
            <a:r>
              <a:rPr lang="en-US" sz="2000" dirty="0">
                <a:solidFill>
                  <a:schemeClr val="bg1"/>
                </a:solidFill>
              </a:rPr>
              <a:t>Pros and cons</a:t>
            </a:r>
          </a:p>
          <a:p>
            <a:pPr marL="800100" lvl="1" indent="-342900">
              <a:spcBef>
                <a:spcPts val="200"/>
              </a:spcBef>
              <a:spcAft>
                <a:spcPts val="200"/>
              </a:spcAft>
              <a:buFontTx/>
              <a:buChar char="•"/>
            </a:pPr>
            <a:r>
              <a:rPr lang="en-US" sz="2000" dirty="0">
                <a:solidFill>
                  <a:schemeClr val="bg1"/>
                </a:solidFill>
              </a:rPr>
              <a:t>Depends only on the distance ordering</a:t>
            </a:r>
          </a:p>
          <a:p>
            <a:pPr marL="800100" lvl="1" indent="-342900">
              <a:spcBef>
                <a:spcPts val="200"/>
              </a:spcBef>
              <a:spcAft>
                <a:spcPts val="200"/>
              </a:spcAft>
              <a:buFontTx/>
              <a:buChar char="•"/>
            </a:pPr>
            <a:r>
              <a:rPr lang="en-US" sz="2000" dirty="0">
                <a:solidFill>
                  <a:schemeClr val="bg1"/>
                </a:solidFill>
              </a:rPr>
              <a:t>Sensitive to outliers</a:t>
            </a:r>
          </a:p>
          <a:p>
            <a:pPr marL="800100" lvl="1" indent="-342900">
              <a:spcBef>
                <a:spcPts val="200"/>
              </a:spcBef>
              <a:spcAft>
                <a:spcPts val="200"/>
              </a:spcAft>
              <a:buFontTx/>
              <a:buChar char="•"/>
            </a:pPr>
            <a:r>
              <a:rPr lang="en-US" sz="2000" dirty="0">
                <a:solidFill>
                  <a:schemeClr val="bg1"/>
                </a:solidFill>
              </a:rPr>
              <a:t>Clusters with small diameters</a:t>
            </a:r>
          </a:p>
          <a:p>
            <a:pPr marL="800100" lvl="1" indent="-342900">
              <a:spcBef>
                <a:spcPts val="200"/>
              </a:spcBef>
              <a:spcAft>
                <a:spcPts val="200"/>
              </a:spcAft>
              <a:buFontTx/>
              <a:buChar char="•"/>
            </a:pPr>
            <a:endParaRPr lang="en-US" sz="2000" dirty="0"/>
          </a:p>
        </p:txBody>
      </p:sp>
      <p:sp>
        <p:nvSpPr>
          <p:cNvPr id="42" name="Text Box 41"/>
          <p:cNvSpPr txBox="1">
            <a:spLocks noChangeArrowheads="1"/>
          </p:cNvSpPr>
          <p:nvPr/>
        </p:nvSpPr>
        <p:spPr bwMode="auto">
          <a:xfrm>
            <a:off x="5791200" y="4860925"/>
            <a:ext cx="2514600" cy="396875"/>
          </a:xfrm>
          <a:prstGeom prst="rect">
            <a:avLst/>
          </a:prstGeom>
          <a:noFill/>
          <a:ln w="12700">
            <a:noFill/>
            <a:miter lim="800000"/>
            <a:headEnd/>
            <a:tailEnd/>
          </a:ln>
        </p:spPr>
        <p:txBody>
          <a:bodyPr>
            <a:spAutoFit/>
          </a:bodyPr>
          <a:lstStyle/>
          <a:p>
            <a:pPr eaLnBrk="0" hangingPunct="0">
              <a:spcBef>
                <a:spcPct val="50000"/>
              </a:spcBef>
            </a:pPr>
            <a:r>
              <a:rPr lang="en-US" sz="2000" b="1" dirty="0">
                <a:latin typeface="Arial" charset="0"/>
              </a:rPr>
              <a:t>Distance Matrix</a:t>
            </a:r>
          </a:p>
        </p:txBody>
      </p:sp>
    </p:spTree>
    <p:extLst>
      <p:ext uri="{BB962C8B-B14F-4D97-AF65-F5344CB8AC3E}">
        <p14:creationId xmlns:p14="http://schemas.microsoft.com/office/powerpoint/2010/main" val="13261206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Complete-linkage</a:t>
            </a:r>
          </a:p>
        </p:txBody>
      </p:sp>
      <p:sp>
        <p:nvSpPr>
          <p:cNvPr id="4" name="Slide Number Placeholder 3"/>
          <p:cNvSpPr>
            <a:spLocks noGrp="1"/>
          </p:cNvSpPr>
          <p:nvPr>
            <p:ph type="sldNum" sz="quarter" idx="12"/>
          </p:nvPr>
        </p:nvSpPr>
        <p:spPr/>
        <p:txBody>
          <a:bodyPr/>
          <a:lstStyle/>
          <a:p>
            <a:fld id="{A7AF917A-5EA8-441B-9FA0-30D205D18555}" type="slidenum">
              <a:rPr lang="en-US" smtClean="0"/>
              <a:pPr/>
              <a:t>86</a:t>
            </a:fld>
            <a:endParaRPr lang="en-US"/>
          </a:p>
        </p:txBody>
      </p:sp>
      <p:pic>
        <p:nvPicPr>
          <p:cNvPr id="5" name="Picture 2"/>
          <p:cNvPicPr>
            <a:picLocks noChangeAspect="1" noChangeArrowheads="1"/>
          </p:cNvPicPr>
          <p:nvPr/>
        </p:nvPicPr>
        <p:blipFill>
          <a:blip r:embed="rId2" cstate="print"/>
          <a:srcRect/>
          <a:stretch>
            <a:fillRect/>
          </a:stretch>
        </p:blipFill>
        <p:spPr bwMode="auto">
          <a:xfrm>
            <a:off x="762000" y="1371600"/>
            <a:ext cx="6324599" cy="5178420"/>
          </a:xfrm>
          <a:prstGeom prst="rect">
            <a:avLst/>
          </a:prstGeom>
          <a:noFill/>
          <a:ln w="9525">
            <a:noFill/>
            <a:miter lim="800000"/>
            <a:headEnd/>
            <a:tailEnd/>
          </a:ln>
        </p:spPr>
      </p:pic>
    </p:spTree>
    <p:extLst>
      <p:ext uri="{BB962C8B-B14F-4D97-AF65-F5344CB8AC3E}">
        <p14:creationId xmlns:p14="http://schemas.microsoft.com/office/powerpoint/2010/main" val="14569659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noFill/>
          </a:ln>
        </p:spPr>
        <p:txBody>
          <a:bodyPr/>
          <a:lstStyle/>
          <a:p>
            <a:fld id="{0CEE426A-7A09-4B4A-8219-B3BA7028126C}" type="slidenum">
              <a:rPr lang="en-US">
                <a:solidFill>
                  <a:schemeClr val="bg1"/>
                </a:solidFill>
              </a:rPr>
              <a:pPr/>
              <a:t>87</a:t>
            </a:fld>
            <a:endParaRPr lang="en-US">
              <a:solidFill>
                <a:schemeClr val="bg1"/>
              </a:solidFill>
            </a:endParaRPr>
          </a:p>
        </p:txBody>
      </p:sp>
      <p:sp>
        <p:nvSpPr>
          <p:cNvPr id="30723" name="Rectangle 2"/>
          <p:cNvSpPr>
            <a:spLocks noGrp="1" noChangeArrowheads="1"/>
          </p:cNvSpPr>
          <p:nvPr>
            <p:ph type="title"/>
          </p:nvPr>
        </p:nvSpPr>
        <p:spPr>
          <a:xfrm>
            <a:off x="381000" y="685800"/>
            <a:ext cx="8280400" cy="552450"/>
          </a:xfrm>
          <a:noFill/>
          <a:ln>
            <a:noFill/>
          </a:ln>
        </p:spPr>
        <p:txBody>
          <a:bodyPr>
            <a:normAutofit fontScale="90000"/>
          </a:bodyPr>
          <a:lstStyle/>
          <a:p>
            <a:r>
              <a:rPr lang="en-US" sz="3200" dirty="0">
                <a:solidFill>
                  <a:schemeClr val="bg1"/>
                </a:solidFill>
              </a:rPr>
              <a:t>How to Define Inter-Cluster Distance</a:t>
            </a:r>
          </a:p>
        </p:txBody>
      </p:sp>
      <p:sp>
        <p:nvSpPr>
          <p:cNvPr id="30726" name="Freeform 29" descr="5%"/>
          <p:cNvSpPr>
            <a:spLocks/>
          </p:cNvSpPr>
          <p:nvPr/>
        </p:nvSpPr>
        <p:spPr bwMode="auto">
          <a:xfrm rot="-5400000">
            <a:off x="-146843" y="1823243"/>
            <a:ext cx="1828800" cy="1382713"/>
          </a:xfrm>
          <a:custGeom>
            <a:avLst/>
            <a:gdLst>
              <a:gd name="T0" fmla="*/ 1324198 w 598"/>
              <a:gd name="T1" fmla="*/ 146330 h 652"/>
              <a:gd name="T2" fmla="*/ 758432 w 598"/>
              <a:gd name="T3" fmla="*/ 0 h 652"/>
              <a:gd name="T4" fmla="*/ 464845 w 598"/>
              <a:gd name="T5" fmla="*/ 72105 h 652"/>
              <a:gd name="T6" fmla="*/ 382274 w 598"/>
              <a:gd name="T7" fmla="*/ 203590 h 652"/>
              <a:gd name="T8" fmla="*/ 214074 w 598"/>
              <a:gd name="T9" fmla="*/ 364765 h 652"/>
              <a:gd name="T10" fmla="*/ 149852 w 598"/>
              <a:gd name="T11" fmla="*/ 377489 h 652"/>
              <a:gd name="T12" fmla="*/ 88688 w 598"/>
              <a:gd name="T13" fmla="*/ 466560 h 652"/>
              <a:gd name="T14" fmla="*/ 45873 w 598"/>
              <a:gd name="T15" fmla="*/ 553509 h 652"/>
              <a:gd name="T16" fmla="*/ 88688 w 598"/>
              <a:gd name="T17" fmla="*/ 814359 h 652"/>
              <a:gd name="T18" fmla="*/ 296645 w 598"/>
              <a:gd name="T19" fmla="*/ 873739 h 652"/>
              <a:gd name="T20" fmla="*/ 235481 w 598"/>
              <a:gd name="T21" fmla="*/ 1032793 h 652"/>
              <a:gd name="T22" fmla="*/ 318052 w 598"/>
              <a:gd name="T23" fmla="*/ 1308488 h 652"/>
              <a:gd name="T24" fmla="*/ 507660 w 598"/>
              <a:gd name="T25" fmla="*/ 1367868 h 652"/>
              <a:gd name="T26" fmla="*/ 568824 w 598"/>
              <a:gd name="T27" fmla="*/ 1382713 h 652"/>
              <a:gd name="T28" fmla="*/ 737025 w 598"/>
              <a:gd name="T29" fmla="*/ 1280918 h 652"/>
              <a:gd name="T30" fmla="*/ 1073426 w 598"/>
              <a:gd name="T31" fmla="*/ 1382713 h 652"/>
              <a:gd name="T32" fmla="*/ 1367013 w 598"/>
              <a:gd name="T33" fmla="*/ 1251228 h 652"/>
              <a:gd name="T34" fmla="*/ 1596377 w 598"/>
              <a:gd name="T35" fmla="*/ 1149433 h 652"/>
              <a:gd name="T36" fmla="*/ 1743171 w 598"/>
              <a:gd name="T37" fmla="*/ 945844 h 652"/>
              <a:gd name="T38" fmla="*/ 1639192 w 598"/>
              <a:gd name="T39" fmla="*/ 829204 h 652"/>
              <a:gd name="T40" fmla="*/ 1721763 w 598"/>
              <a:gd name="T41" fmla="*/ 742254 h 652"/>
              <a:gd name="T42" fmla="*/ 1828800 w 598"/>
              <a:gd name="T43" fmla="*/ 610769 h 652"/>
              <a:gd name="T44" fmla="*/ 1785985 w 598"/>
              <a:gd name="T45" fmla="*/ 407179 h 652"/>
              <a:gd name="T46" fmla="*/ 1367013 w 598"/>
              <a:gd name="T47" fmla="*/ 203590 h 652"/>
              <a:gd name="T48" fmla="*/ 1324198 w 598"/>
              <a:gd name="T49" fmla="*/ 146330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a:solidFill>
              <a:schemeClr val="bg1"/>
            </a:solidFill>
            <a:round/>
            <a:headEnd/>
            <a:tailEnd/>
          </a:ln>
        </p:spPr>
        <p:txBody>
          <a:bodyPr/>
          <a:lstStyle/>
          <a:p>
            <a:endParaRPr lang="en-US">
              <a:solidFill>
                <a:schemeClr val="bg1"/>
              </a:solidFill>
            </a:endParaRPr>
          </a:p>
        </p:txBody>
      </p:sp>
      <p:sp>
        <p:nvSpPr>
          <p:cNvPr id="30727" name="Oval 30"/>
          <p:cNvSpPr>
            <a:spLocks noChangeArrowheads="1"/>
          </p:cNvSpPr>
          <p:nvPr/>
        </p:nvSpPr>
        <p:spPr bwMode="auto">
          <a:xfrm rot="-5400000">
            <a:off x="1143000" y="2743200"/>
            <a:ext cx="76200" cy="76200"/>
          </a:xfrm>
          <a:prstGeom prst="ellipse">
            <a:avLst/>
          </a:prstGeom>
          <a:solidFill>
            <a:schemeClr val="bg2"/>
          </a:solidFill>
          <a:ln w="12700">
            <a:solidFill>
              <a:schemeClr val="bg1"/>
            </a:solidFill>
            <a:round/>
            <a:headEnd/>
            <a:tailEnd/>
          </a:ln>
        </p:spPr>
        <p:txBody>
          <a:bodyPr wrap="none" anchor="ctr"/>
          <a:lstStyle/>
          <a:p>
            <a:endParaRPr lang="en-US">
              <a:solidFill>
                <a:schemeClr val="bg1"/>
              </a:solidFill>
            </a:endParaRPr>
          </a:p>
        </p:txBody>
      </p:sp>
      <p:sp>
        <p:nvSpPr>
          <p:cNvPr id="30728" name="Oval 31"/>
          <p:cNvSpPr>
            <a:spLocks noChangeArrowheads="1"/>
          </p:cNvSpPr>
          <p:nvPr/>
        </p:nvSpPr>
        <p:spPr bwMode="auto">
          <a:xfrm rot="-5400000">
            <a:off x="1066800" y="1981200"/>
            <a:ext cx="76200" cy="76200"/>
          </a:xfrm>
          <a:prstGeom prst="ellipse">
            <a:avLst/>
          </a:prstGeom>
          <a:solidFill>
            <a:schemeClr val="bg2"/>
          </a:solidFill>
          <a:ln w="12700">
            <a:solidFill>
              <a:schemeClr val="bg1"/>
            </a:solidFill>
            <a:round/>
            <a:headEnd/>
            <a:tailEnd/>
          </a:ln>
        </p:spPr>
        <p:txBody>
          <a:bodyPr wrap="none" anchor="ctr"/>
          <a:lstStyle/>
          <a:p>
            <a:endParaRPr lang="en-US">
              <a:solidFill>
                <a:schemeClr val="bg1"/>
              </a:solidFill>
            </a:endParaRPr>
          </a:p>
        </p:txBody>
      </p:sp>
      <p:sp>
        <p:nvSpPr>
          <p:cNvPr id="30729" name="Oval 32"/>
          <p:cNvSpPr>
            <a:spLocks noChangeArrowheads="1"/>
          </p:cNvSpPr>
          <p:nvPr/>
        </p:nvSpPr>
        <p:spPr bwMode="auto">
          <a:xfrm rot="-5400000">
            <a:off x="228600" y="2438400"/>
            <a:ext cx="76200" cy="76200"/>
          </a:xfrm>
          <a:prstGeom prst="ellipse">
            <a:avLst/>
          </a:prstGeom>
          <a:solidFill>
            <a:schemeClr val="bg2"/>
          </a:solidFill>
          <a:ln w="12700">
            <a:solidFill>
              <a:schemeClr val="bg1"/>
            </a:solidFill>
            <a:round/>
            <a:headEnd/>
            <a:tailEnd/>
          </a:ln>
        </p:spPr>
        <p:txBody>
          <a:bodyPr wrap="none" anchor="ctr"/>
          <a:lstStyle/>
          <a:p>
            <a:endParaRPr lang="en-US">
              <a:solidFill>
                <a:schemeClr val="bg1"/>
              </a:solidFill>
            </a:endParaRPr>
          </a:p>
        </p:txBody>
      </p:sp>
      <p:sp>
        <p:nvSpPr>
          <p:cNvPr id="30730" name="Oval 33"/>
          <p:cNvSpPr>
            <a:spLocks noChangeArrowheads="1"/>
          </p:cNvSpPr>
          <p:nvPr/>
        </p:nvSpPr>
        <p:spPr bwMode="auto">
          <a:xfrm rot="-5400000">
            <a:off x="1293813" y="2284413"/>
            <a:ext cx="76200" cy="76200"/>
          </a:xfrm>
          <a:prstGeom prst="ellipse">
            <a:avLst/>
          </a:prstGeom>
          <a:solidFill>
            <a:schemeClr val="bg2"/>
          </a:solidFill>
          <a:ln w="12700">
            <a:solidFill>
              <a:schemeClr val="bg1"/>
            </a:solidFill>
            <a:round/>
            <a:headEnd/>
            <a:tailEnd/>
          </a:ln>
        </p:spPr>
        <p:txBody>
          <a:bodyPr wrap="none" anchor="ctr"/>
          <a:lstStyle/>
          <a:p>
            <a:endParaRPr lang="en-US">
              <a:solidFill>
                <a:schemeClr val="bg1"/>
              </a:solidFill>
            </a:endParaRPr>
          </a:p>
        </p:txBody>
      </p:sp>
      <p:sp>
        <p:nvSpPr>
          <p:cNvPr id="30731" name="Freeform 34" descr="5%"/>
          <p:cNvSpPr>
            <a:spLocks/>
          </p:cNvSpPr>
          <p:nvPr/>
        </p:nvSpPr>
        <p:spPr bwMode="auto">
          <a:xfrm rot="5400000" flipV="1">
            <a:off x="2743200" y="1676400"/>
            <a:ext cx="1828800" cy="1676400"/>
          </a:xfrm>
          <a:custGeom>
            <a:avLst/>
            <a:gdLst>
              <a:gd name="T0" fmla="*/ 1324198 w 598"/>
              <a:gd name="T1" fmla="*/ 177410 h 652"/>
              <a:gd name="T2" fmla="*/ 758432 w 598"/>
              <a:gd name="T3" fmla="*/ 0 h 652"/>
              <a:gd name="T4" fmla="*/ 464845 w 598"/>
              <a:gd name="T5" fmla="*/ 87420 h 652"/>
              <a:gd name="T6" fmla="*/ 382274 w 598"/>
              <a:gd name="T7" fmla="*/ 246832 h 652"/>
              <a:gd name="T8" fmla="*/ 214074 w 598"/>
              <a:gd name="T9" fmla="*/ 442240 h 652"/>
              <a:gd name="T10" fmla="*/ 149852 w 598"/>
              <a:gd name="T11" fmla="*/ 457667 h 652"/>
              <a:gd name="T12" fmla="*/ 88688 w 598"/>
              <a:gd name="T13" fmla="*/ 565656 h 652"/>
              <a:gd name="T14" fmla="*/ 45873 w 598"/>
              <a:gd name="T15" fmla="*/ 671074 h 652"/>
              <a:gd name="T16" fmla="*/ 88688 w 598"/>
              <a:gd name="T17" fmla="*/ 987328 h 652"/>
              <a:gd name="T18" fmla="*/ 296645 w 598"/>
              <a:gd name="T19" fmla="*/ 1059320 h 652"/>
              <a:gd name="T20" fmla="*/ 235481 w 598"/>
              <a:gd name="T21" fmla="*/ 1252158 h 652"/>
              <a:gd name="T22" fmla="*/ 318052 w 598"/>
              <a:gd name="T23" fmla="*/ 1586409 h 652"/>
              <a:gd name="T24" fmla="*/ 507660 w 598"/>
              <a:gd name="T25" fmla="*/ 1658402 h 652"/>
              <a:gd name="T26" fmla="*/ 568824 w 598"/>
              <a:gd name="T27" fmla="*/ 1676400 h 652"/>
              <a:gd name="T28" fmla="*/ 737025 w 598"/>
              <a:gd name="T29" fmla="*/ 1552984 h 652"/>
              <a:gd name="T30" fmla="*/ 1073426 w 598"/>
              <a:gd name="T31" fmla="*/ 1676400 h 652"/>
              <a:gd name="T32" fmla="*/ 1367013 w 598"/>
              <a:gd name="T33" fmla="*/ 1516988 h 652"/>
              <a:gd name="T34" fmla="*/ 1596377 w 598"/>
              <a:gd name="T35" fmla="*/ 1393572 h 652"/>
              <a:gd name="T36" fmla="*/ 1743171 w 598"/>
              <a:gd name="T37" fmla="*/ 1146740 h 652"/>
              <a:gd name="T38" fmla="*/ 1639192 w 598"/>
              <a:gd name="T39" fmla="*/ 1005326 h 652"/>
              <a:gd name="T40" fmla="*/ 1721763 w 598"/>
              <a:gd name="T41" fmla="*/ 899908 h 652"/>
              <a:gd name="T42" fmla="*/ 1828800 w 598"/>
              <a:gd name="T43" fmla="*/ 740496 h 652"/>
              <a:gd name="T44" fmla="*/ 1785985 w 598"/>
              <a:gd name="T45" fmla="*/ 493664 h 652"/>
              <a:gd name="T46" fmla="*/ 1367013 w 598"/>
              <a:gd name="T47" fmla="*/ 246832 h 652"/>
              <a:gd name="T48" fmla="*/ 1324198 w 598"/>
              <a:gd name="T49" fmla="*/ 177410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a:solidFill>
              <a:schemeClr val="bg1"/>
            </a:solidFill>
            <a:round/>
            <a:headEnd/>
            <a:tailEnd/>
          </a:ln>
        </p:spPr>
        <p:txBody>
          <a:bodyPr/>
          <a:lstStyle/>
          <a:p>
            <a:endParaRPr lang="en-US">
              <a:solidFill>
                <a:schemeClr val="bg1"/>
              </a:solidFill>
            </a:endParaRPr>
          </a:p>
        </p:txBody>
      </p:sp>
      <p:sp>
        <p:nvSpPr>
          <p:cNvPr id="30732" name="Oval 35"/>
          <p:cNvSpPr>
            <a:spLocks noChangeArrowheads="1"/>
          </p:cNvSpPr>
          <p:nvPr/>
        </p:nvSpPr>
        <p:spPr bwMode="auto">
          <a:xfrm rot="5400000" flipV="1">
            <a:off x="4267200" y="2133600"/>
            <a:ext cx="76200" cy="76200"/>
          </a:xfrm>
          <a:prstGeom prst="ellipse">
            <a:avLst/>
          </a:prstGeom>
          <a:solidFill>
            <a:schemeClr val="bg2"/>
          </a:solidFill>
          <a:ln w="12700">
            <a:solidFill>
              <a:schemeClr val="bg1"/>
            </a:solidFill>
            <a:round/>
            <a:headEnd/>
            <a:tailEnd/>
          </a:ln>
        </p:spPr>
        <p:txBody>
          <a:bodyPr wrap="none" anchor="ctr"/>
          <a:lstStyle/>
          <a:p>
            <a:endParaRPr lang="en-US">
              <a:solidFill>
                <a:schemeClr val="bg1"/>
              </a:solidFill>
            </a:endParaRPr>
          </a:p>
        </p:txBody>
      </p:sp>
      <p:sp>
        <p:nvSpPr>
          <p:cNvPr id="30733" name="Oval 36"/>
          <p:cNvSpPr>
            <a:spLocks noChangeArrowheads="1"/>
          </p:cNvSpPr>
          <p:nvPr/>
        </p:nvSpPr>
        <p:spPr bwMode="auto">
          <a:xfrm rot="5400000" flipV="1">
            <a:off x="2906713" y="2133600"/>
            <a:ext cx="76200" cy="76200"/>
          </a:xfrm>
          <a:prstGeom prst="ellipse">
            <a:avLst/>
          </a:prstGeom>
          <a:solidFill>
            <a:schemeClr val="bg2"/>
          </a:solidFill>
          <a:ln w="12700">
            <a:solidFill>
              <a:schemeClr val="bg1"/>
            </a:solidFill>
            <a:round/>
            <a:headEnd/>
            <a:tailEnd/>
          </a:ln>
        </p:spPr>
        <p:txBody>
          <a:bodyPr wrap="none" anchor="ctr"/>
          <a:lstStyle/>
          <a:p>
            <a:endParaRPr lang="en-US">
              <a:solidFill>
                <a:schemeClr val="bg1"/>
              </a:solidFill>
            </a:endParaRPr>
          </a:p>
        </p:txBody>
      </p:sp>
      <p:sp>
        <p:nvSpPr>
          <p:cNvPr id="30734" name="Oval 37"/>
          <p:cNvSpPr>
            <a:spLocks noChangeArrowheads="1"/>
          </p:cNvSpPr>
          <p:nvPr/>
        </p:nvSpPr>
        <p:spPr bwMode="auto">
          <a:xfrm rot="5400000" flipV="1">
            <a:off x="3429000" y="2743200"/>
            <a:ext cx="76200" cy="76200"/>
          </a:xfrm>
          <a:prstGeom prst="ellipse">
            <a:avLst/>
          </a:prstGeom>
          <a:solidFill>
            <a:schemeClr val="bg2"/>
          </a:solidFill>
          <a:ln w="12700">
            <a:solidFill>
              <a:schemeClr val="bg1"/>
            </a:solidFill>
            <a:round/>
            <a:headEnd/>
            <a:tailEnd/>
          </a:ln>
        </p:spPr>
        <p:txBody>
          <a:bodyPr wrap="none" anchor="ctr"/>
          <a:lstStyle/>
          <a:p>
            <a:endParaRPr lang="en-US">
              <a:solidFill>
                <a:schemeClr val="bg1"/>
              </a:solidFill>
            </a:endParaRPr>
          </a:p>
        </p:txBody>
      </p:sp>
      <p:sp>
        <p:nvSpPr>
          <p:cNvPr id="30735" name="Oval 38"/>
          <p:cNvSpPr>
            <a:spLocks noChangeArrowheads="1"/>
          </p:cNvSpPr>
          <p:nvPr/>
        </p:nvSpPr>
        <p:spPr bwMode="auto">
          <a:xfrm rot="5400000" flipV="1">
            <a:off x="3429000" y="1752600"/>
            <a:ext cx="76200" cy="76200"/>
          </a:xfrm>
          <a:prstGeom prst="ellipse">
            <a:avLst/>
          </a:prstGeom>
          <a:solidFill>
            <a:schemeClr val="bg2"/>
          </a:solidFill>
          <a:ln w="12700">
            <a:solidFill>
              <a:schemeClr val="bg1"/>
            </a:solidFill>
            <a:round/>
            <a:headEnd/>
            <a:tailEnd/>
          </a:ln>
        </p:spPr>
        <p:txBody>
          <a:bodyPr wrap="none" anchor="ctr"/>
          <a:lstStyle/>
          <a:p>
            <a:endParaRPr lang="en-US">
              <a:solidFill>
                <a:schemeClr val="bg1"/>
              </a:solidFill>
            </a:endParaRPr>
          </a:p>
        </p:txBody>
      </p:sp>
      <p:sp>
        <p:nvSpPr>
          <p:cNvPr id="30736" name="Line 39"/>
          <p:cNvSpPr>
            <a:spLocks noChangeShapeType="1"/>
          </p:cNvSpPr>
          <p:nvPr/>
        </p:nvSpPr>
        <p:spPr bwMode="auto">
          <a:xfrm>
            <a:off x="1219200" y="2743200"/>
            <a:ext cx="2209800" cy="7620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solidFill>
                <a:schemeClr val="bg1"/>
              </a:solidFill>
            </a:endParaRPr>
          </a:p>
        </p:txBody>
      </p:sp>
      <p:sp>
        <p:nvSpPr>
          <p:cNvPr id="30737" name="Line 40"/>
          <p:cNvSpPr>
            <a:spLocks noChangeShapeType="1"/>
          </p:cNvSpPr>
          <p:nvPr/>
        </p:nvSpPr>
        <p:spPr bwMode="auto">
          <a:xfrm flipV="1">
            <a:off x="1219200" y="2209800"/>
            <a:ext cx="1676400" cy="53340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solidFill>
                <a:schemeClr val="bg1"/>
              </a:solidFill>
            </a:endParaRPr>
          </a:p>
        </p:txBody>
      </p:sp>
      <p:sp>
        <p:nvSpPr>
          <p:cNvPr id="30738" name="Line 41"/>
          <p:cNvSpPr>
            <a:spLocks noChangeShapeType="1"/>
          </p:cNvSpPr>
          <p:nvPr/>
        </p:nvSpPr>
        <p:spPr bwMode="auto">
          <a:xfrm flipV="1">
            <a:off x="1219200" y="1828800"/>
            <a:ext cx="2209800" cy="91440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solidFill>
                <a:schemeClr val="bg1"/>
              </a:solidFill>
            </a:endParaRPr>
          </a:p>
        </p:txBody>
      </p:sp>
      <p:sp>
        <p:nvSpPr>
          <p:cNvPr id="30739" name="Line 42"/>
          <p:cNvSpPr>
            <a:spLocks noChangeShapeType="1"/>
          </p:cNvSpPr>
          <p:nvPr/>
        </p:nvSpPr>
        <p:spPr bwMode="auto">
          <a:xfrm flipV="1">
            <a:off x="1219200" y="2209800"/>
            <a:ext cx="3048000" cy="53340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solidFill>
                <a:schemeClr val="bg1"/>
              </a:solidFill>
            </a:endParaRPr>
          </a:p>
        </p:txBody>
      </p:sp>
      <p:sp>
        <p:nvSpPr>
          <p:cNvPr id="30740" name="Line 43"/>
          <p:cNvSpPr>
            <a:spLocks noChangeShapeType="1"/>
          </p:cNvSpPr>
          <p:nvPr/>
        </p:nvSpPr>
        <p:spPr bwMode="auto">
          <a:xfrm>
            <a:off x="1371600" y="2362200"/>
            <a:ext cx="2057400" cy="45720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solidFill>
                <a:schemeClr val="bg1"/>
              </a:solidFill>
            </a:endParaRPr>
          </a:p>
        </p:txBody>
      </p:sp>
      <p:sp>
        <p:nvSpPr>
          <p:cNvPr id="30741" name="Line 44"/>
          <p:cNvSpPr>
            <a:spLocks noChangeShapeType="1"/>
          </p:cNvSpPr>
          <p:nvPr/>
        </p:nvSpPr>
        <p:spPr bwMode="auto">
          <a:xfrm flipV="1">
            <a:off x="1371600" y="2209800"/>
            <a:ext cx="1524000" cy="152400"/>
          </a:xfrm>
          <a:prstGeom prst="line">
            <a:avLst/>
          </a:prstGeom>
          <a:noFill/>
          <a:ln w="6350">
            <a:solidFill>
              <a:schemeClr val="bg1"/>
            </a:solidFill>
            <a:round/>
            <a:headEnd/>
            <a:tailEnd/>
          </a:ln>
        </p:spPr>
        <p:txBody>
          <a:bodyPr/>
          <a:lstStyle/>
          <a:p>
            <a:endParaRPr lang="en-US">
              <a:solidFill>
                <a:schemeClr val="bg1"/>
              </a:solidFill>
            </a:endParaRPr>
          </a:p>
        </p:txBody>
      </p:sp>
      <p:sp>
        <p:nvSpPr>
          <p:cNvPr id="30742" name="Line 45"/>
          <p:cNvSpPr>
            <a:spLocks noChangeShapeType="1"/>
          </p:cNvSpPr>
          <p:nvPr/>
        </p:nvSpPr>
        <p:spPr bwMode="auto">
          <a:xfrm flipV="1">
            <a:off x="1371600" y="1828800"/>
            <a:ext cx="2057400" cy="53340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solidFill>
                <a:schemeClr val="bg1"/>
              </a:solidFill>
            </a:endParaRPr>
          </a:p>
        </p:txBody>
      </p:sp>
      <p:sp>
        <p:nvSpPr>
          <p:cNvPr id="30743" name="Line 46"/>
          <p:cNvSpPr>
            <a:spLocks noChangeShapeType="1"/>
          </p:cNvSpPr>
          <p:nvPr/>
        </p:nvSpPr>
        <p:spPr bwMode="auto">
          <a:xfrm flipV="1">
            <a:off x="1371600" y="2209800"/>
            <a:ext cx="2895600" cy="152400"/>
          </a:xfrm>
          <a:prstGeom prst="line">
            <a:avLst/>
          </a:prstGeom>
          <a:noFill/>
          <a:ln w="6350">
            <a:solidFill>
              <a:schemeClr val="bg1"/>
            </a:solidFill>
            <a:round/>
            <a:headEnd/>
            <a:tailEnd/>
          </a:ln>
        </p:spPr>
        <p:txBody>
          <a:bodyPr/>
          <a:lstStyle/>
          <a:p>
            <a:endParaRPr lang="en-US">
              <a:solidFill>
                <a:schemeClr val="bg1"/>
              </a:solidFill>
            </a:endParaRPr>
          </a:p>
        </p:txBody>
      </p:sp>
      <p:sp>
        <p:nvSpPr>
          <p:cNvPr id="30744" name="Line 47"/>
          <p:cNvSpPr>
            <a:spLocks noChangeShapeType="1"/>
          </p:cNvSpPr>
          <p:nvPr/>
        </p:nvSpPr>
        <p:spPr bwMode="auto">
          <a:xfrm>
            <a:off x="304800" y="2438400"/>
            <a:ext cx="3124200" cy="38100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solidFill>
                <a:schemeClr val="bg1"/>
              </a:solidFill>
            </a:endParaRPr>
          </a:p>
        </p:txBody>
      </p:sp>
      <p:sp>
        <p:nvSpPr>
          <p:cNvPr id="30745" name="Line 48"/>
          <p:cNvSpPr>
            <a:spLocks noChangeShapeType="1"/>
          </p:cNvSpPr>
          <p:nvPr/>
        </p:nvSpPr>
        <p:spPr bwMode="auto">
          <a:xfrm flipV="1">
            <a:off x="304800" y="2209800"/>
            <a:ext cx="3962400" cy="228600"/>
          </a:xfrm>
          <a:prstGeom prst="line">
            <a:avLst/>
          </a:prstGeom>
          <a:noFill/>
          <a:ln w="6350">
            <a:solidFill>
              <a:schemeClr val="bg1"/>
            </a:solidFill>
            <a:round/>
            <a:headEnd/>
            <a:tailEnd/>
          </a:ln>
        </p:spPr>
        <p:txBody>
          <a:bodyPr/>
          <a:lstStyle/>
          <a:p>
            <a:endParaRPr lang="en-US" dirty="0">
              <a:solidFill>
                <a:schemeClr val="bg1"/>
              </a:solidFill>
            </a:endParaRPr>
          </a:p>
        </p:txBody>
      </p:sp>
      <p:sp>
        <p:nvSpPr>
          <p:cNvPr id="30746" name="Line 49"/>
          <p:cNvSpPr>
            <a:spLocks noChangeShapeType="1"/>
          </p:cNvSpPr>
          <p:nvPr/>
        </p:nvSpPr>
        <p:spPr bwMode="auto">
          <a:xfrm flipV="1">
            <a:off x="304800" y="1828800"/>
            <a:ext cx="3124200" cy="60960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solidFill>
                <a:schemeClr val="bg1"/>
              </a:solidFill>
            </a:endParaRPr>
          </a:p>
        </p:txBody>
      </p:sp>
      <p:sp>
        <p:nvSpPr>
          <p:cNvPr id="30747" name="Line 50"/>
          <p:cNvSpPr>
            <a:spLocks noChangeShapeType="1"/>
          </p:cNvSpPr>
          <p:nvPr/>
        </p:nvSpPr>
        <p:spPr bwMode="auto">
          <a:xfrm flipV="1">
            <a:off x="304800" y="2209800"/>
            <a:ext cx="2590800" cy="22860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solidFill>
                <a:schemeClr val="bg1"/>
              </a:solidFill>
            </a:endParaRPr>
          </a:p>
        </p:txBody>
      </p:sp>
      <p:sp>
        <p:nvSpPr>
          <p:cNvPr id="30748" name="Line 51"/>
          <p:cNvSpPr>
            <a:spLocks noChangeShapeType="1"/>
          </p:cNvSpPr>
          <p:nvPr/>
        </p:nvSpPr>
        <p:spPr bwMode="auto">
          <a:xfrm>
            <a:off x="1143000" y="1981200"/>
            <a:ext cx="2286000" cy="83820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solidFill>
                <a:schemeClr val="bg1"/>
              </a:solidFill>
            </a:endParaRPr>
          </a:p>
        </p:txBody>
      </p:sp>
      <p:sp>
        <p:nvSpPr>
          <p:cNvPr id="30749" name="Line 52"/>
          <p:cNvSpPr>
            <a:spLocks noChangeShapeType="1"/>
          </p:cNvSpPr>
          <p:nvPr/>
        </p:nvSpPr>
        <p:spPr bwMode="auto">
          <a:xfrm>
            <a:off x="1143000" y="1981200"/>
            <a:ext cx="1752600" cy="22860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solidFill>
                <a:schemeClr val="bg1"/>
              </a:solidFill>
            </a:endParaRPr>
          </a:p>
        </p:txBody>
      </p:sp>
      <p:sp>
        <p:nvSpPr>
          <p:cNvPr id="30750" name="Line 53"/>
          <p:cNvSpPr>
            <a:spLocks noChangeShapeType="1"/>
          </p:cNvSpPr>
          <p:nvPr/>
        </p:nvSpPr>
        <p:spPr bwMode="auto">
          <a:xfrm flipV="1">
            <a:off x="1143000" y="1828800"/>
            <a:ext cx="2286000" cy="15240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solidFill>
                <a:schemeClr val="bg1"/>
              </a:solidFill>
            </a:endParaRPr>
          </a:p>
        </p:txBody>
      </p:sp>
      <p:sp>
        <p:nvSpPr>
          <p:cNvPr id="30751" name="Line 54"/>
          <p:cNvSpPr>
            <a:spLocks noChangeShapeType="1"/>
          </p:cNvSpPr>
          <p:nvPr/>
        </p:nvSpPr>
        <p:spPr bwMode="auto">
          <a:xfrm>
            <a:off x="1143000" y="1981200"/>
            <a:ext cx="3124200" cy="22860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endParaRPr lang="en-US">
              <a:solidFill>
                <a:schemeClr val="bg1"/>
              </a:solidFill>
            </a:endParaRPr>
          </a:p>
        </p:txBody>
      </p:sp>
      <p:sp>
        <p:nvSpPr>
          <p:cNvPr id="30753" name="Rectangle 56"/>
          <p:cNvSpPr>
            <a:spLocks noChangeArrowheads="1"/>
          </p:cNvSpPr>
          <p:nvPr/>
        </p:nvSpPr>
        <p:spPr bwMode="auto">
          <a:xfrm>
            <a:off x="304800" y="4038600"/>
            <a:ext cx="8534400" cy="2590800"/>
          </a:xfrm>
          <a:prstGeom prst="rect">
            <a:avLst/>
          </a:prstGeom>
          <a:noFill/>
          <a:ln w="12700">
            <a:noFill/>
            <a:miter lim="800000"/>
            <a:headEnd/>
            <a:tailEnd/>
          </a:ln>
        </p:spPr>
        <p:txBody>
          <a:bodyPr lIns="90488" tIns="44450" rIns="90488" bIns="44450"/>
          <a:lstStyle/>
          <a:p>
            <a:pPr marL="342900" indent="-342900">
              <a:spcBef>
                <a:spcPts val="200"/>
              </a:spcBef>
              <a:spcAft>
                <a:spcPts val="200"/>
              </a:spcAft>
              <a:buFontTx/>
              <a:buChar char="•"/>
            </a:pPr>
            <a:r>
              <a:rPr lang="en-US" dirty="0">
                <a:solidFill>
                  <a:schemeClr val="bg1"/>
                </a:solidFill>
              </a:rPr>
              <a:t>To overcome sensitivity to outliers:</a:t>
            </a:r>
          </a:p>
          <a:p>
            <a:pPr marL="800100" lvl="1" indent="-342900">
              <a:spcBef>
                <a:spcPts val="200"/>
              </a:spcBef>
              <a:spcAft>
                <a:spcPts val="200"/>
              </a:spcAft>
              <a:buFontTx/>
              <a:buChar char="•"/>
            </a:pPr>
            <a:r>
              <a:rPr lang="en-US" dirty="0">
                <a:solidFill>
                  <a:schemeClr val="bg1"/>
                </a:solidFill>
              </a:rPr>
              <a:t>Average-linkage: The average distance between each pair of members of the two clusters</a:t>
            </a:r>
          </a:p>
          <a:p>
            <a:pPr marL="800100" lvl="1" indent="-342900">
              <a:spcBef>
                <a:spcPts val="200"/>
              </a:spcBef>
              <a:spcAft>
                <a:spcPts val="200"/>
              </a:spcAft>
              <a:buFontTx/>
              <a:buChar char="•"/>
            </a:pPr>
            <a:r>
              <a:rPr lang="en-US" dirty="0">
                <a:solidFill>
                  <a:schemeClr val="bg1"/>
                </a:solidFill>
              </a:rPr>
              <a:t>Centroid-linkage: Distance between two centroids</a:t>
            </a:r>
            <a:endParaRPr lang="en-US" sz="2000" dirty="0">
              <a:solidFill>
                <a:schemeClr val="bg1"/>
              </a:solidFill>
            </a:endParaRPr>
          </a:p>
          <a:p>
            <a:pPr>
              <a:spcBef>
                <a:spcPts val="200"/>
              </a:spcBef>
              <a:spcAft>
                <a:spcPts val="200"/>
              </a:spcAft>
            </a:pPr>
            <a:endParaRPr lang="en-US" sz="2000" dirty="0">
              <a:solidFill>
                <a:schemeClr val="bg1"/>
              </a:solidFill>
            </a:endParaRPr>
          </a:p>
        </p:txBody>
      </p:sp>
      <p:sp>
        <p:nvSpPr>
          <p:cNvPr id="59" name="Freeform 3" descr="5%"/>
          <p:cNvSpPr>
            <a:spLocks/>
          </p:cNvSpPr>
          <p:nvPr/>
        </p:nvSpPr>
        <p:spPr bwMode="auto">
          <a:xfrm rot="-5400000">
            <a:off x="4425157" y="1823243"/>
            <a:ext cx="1828800" cy="1382713"/>
          </a:xfrm>
          <a:custGeom>
            <a:avLst/>
            <a:gdLst>
              <a:gd name="T0" fmla="*/ 1324198 w 598"/>
              <a:gd name="T1" fmla="*/ 146330 h 652"/>
              <a:gd name="T2" fmla="*/ 758432 w 598"/>
              <a:gd name="T3" fmla="*/ 0 h 652"/>
              <a:gd name="T4" fmla="*/ 464845 w 598"/>
              <a:gd name="T5" fmla="*/ 72105 h 652"/>
              <a:gd name="T6" fmla="*/ 382274 w 598"/>
              <a:gd name="T7" fmla="*/ 203590 h 652"/>
              <a:gd name="T8" fmla="*/ 214074 w 598"/>
              <a:gd name="T9" fmla="*/ 364765 h 652"/>
              <a:gd name="T10" fmla="*/ 149852 w 598"/>
              <a:gd name="T11" fmla="*/ 377489 h 652"/>
              <a:gd name="T12" fmla="*/ 88688 w 598"/>
              <a:gd name="T13" fmla="*/ 466560 h 652"/>
              <a:gd name="T14" fmla="*/ 45873 w 598"/>
              <a:gd name="T15" fmla="*/ 553509 h 652"/>
              <a:gd name="T16" fmla="*/ 88688 w 598"/>
              <a:gd name="T17" fmla="*/ 814359 h 652"/>
              <a:gd name="T18" fmla="*/ 296645 w 598"/>
              <a:gd name="T19" fmla="*/ 873739 h 652"/>
              <a:gd name="T20" fmla="*/ 235481 w 598"/>
              <a:gd name="T21" fmla="*/ 1032793 h 652"/>
              <a:gd name="T22" fmla="*/ 318052 w 598"/>
              <a:gd name="T23" fmla="*/ 1308488 h 652"/>
              <a:gd name="T24" fmla="*/ 507660 w 598"/>
              <a:gd name="T25" fmla="*/ 1367868 h 652"/>
              <a:gd name="T26" fmla="*/ 568824 w 598"/>
              <a:gd name="T27" fmla="*/ 1382713 h 652"/>
              <a:gd name="T28" fmla="*/ 737025 w 598"/>
              <a:gd name="T29" fmla="*/ 1280918 h 652"/>
              <a:gd name="T30" fmla="*/ 1073426 w 598"/>
              <a:gd name="T31" fmla="*/ 1382713 h 652"/>
              <a:gd name="T32" fmla="*/ 1367013 w 598"/>
              <a:gd name="T33" fmla="*/ 1251228 h 652"/>
              <a:gd name="T34" fmla="*/ 1596377 w 598"/>
              <a:gd name="T35" fmla="*/ 1149433 h 652"/>
              <a:gd name="T36" fmla="*/ 1743171 w 598"/>
              <a:gd name="T37" fmla="*/ 945844 h 652"/>
              <a:gd name="T38" fmla="*/ 1639192 w 598"/>
              <a:gd name="T39" fmla="*/ 829204 h 652"/>
              <a:gd name="T40" fmla="*/ 1721763 w 598"/>
              <a:gd name="T41" fmla="*/ 742254 h 652"/>
              <a:gd name="T42" fmla="*/ 1828800 w 598"/>
              <a:gd name="T43" fmla="*/ 610769 h 652"/>
              <a:gd name="T44" fmla="*/ 1785985 w 598"/>
              <a:gd name="T45" fmla="*/ 407179 h 652"/>
              <a:gd name="T46" fmla="*/ 1367013 w 598"/>
              <a:gd name="T47" fmla="*/ 203590 h 652"/>
              <a:gd name="T48" fmla="*/ 1324198 w 598"/>
              <a:gd name="T49" fmla="*/ 146330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a:solidFill>
              <a:schemeClr val="bg1"/>
            </a:solidFill>
            <a:round/>
            <a:headEnd/>
            <a:tailEnd/>
          </a:ln>
        </p:spPr>
        <p:txBody>
          <a:bodyPr/>
          <a:lstStyle/>
          <a:p>
            <a:endParaRPr lang="en-US">
              <a:solidFill>
                <a:schemeClr val="bg1"/>
              </a:solidFill>
            </a:endParaRPr>
          </a:p>
        </p:txBody>
      </p:sp>
      <p:sp>
        <p:nvSpPr>
          <p:cNvPr id="60" name="Oval 31"/>
          <p:cNvSpPr>
            <a:spLocks noChangeArrowheads="1"/>
          </p:cNvSpPr>
          <p:nvPr/>
        </p:nvSpPr>
        <p:spPr bwMode="auto">
          <a:xfrm rot="-5400000">
            <a:off x="5715000" y="2743200"/>
            <a:ext cx="76200" cy="76200"/>
          </a:xfrm>
          <a:prstGeom prst="ellipse">
            <a:avLst/>
          </a:prstGeom>
          <a:solidFill>
            <a:schemeClr val="bg2"/>
          </a:solidFill>
          <a:ln w="12700">
            <a:solidFill>
              <a:schemeClr val="bg1"/>
            </a:solidFill>
            <a:round/>
            <a:headEnd/>
            <a:tailEnd/>
          </a:ln>
        </p:spPr>
        <p:txBody>
          <a:bodyPr wrap="none" anchor="ctr"/>
          <a:lstStyle/>
          <a:p>
            <a:endParaRPr lang="en-US">
              <a:solidFill>
                <a:schemeClr val="bg1"/>
              </a:solidFill>
            </a:endParaRPr>
          </a:p>
        </p:txBody>
      </p:sp>
      <p:sp>
        <p:nvSpPr>
          <p:cNvPr id="61" name="Oval 32"/>
          <p:cNvSpPr>
            <a:spLocks noChangeArrowheads="1"/>
          </p:cNvSpPr>
          <p:nvPr/>
        </p:nvSpPr>
        <p:spPr bwMode="auto">
          <a:xfrm rot="-5400000">
            <a:off x="5638800" y="1981200"/>
            <a:ext cx="76200" cy="76200"/>
          </a:xfrm>
          <a:prstGeom prst="ellipse">
            <a:avLst/>
          </a:prstGeom>
          <a:solidFill>
            <a:schemeClr val="bg2"/>
          </a:solidFill>
          <a:ln w="12700">
            <a:solidFill>
              <a:schemeClr val="bg1"/>
            </a:solidFill>
            <a:round/>
            <a:headEnd/>
            <a:tailEnd/>
          </a:ln>
        </p:spPr>
        <p:txBody>
          <a:bodyPr wrap="none" anchor="ctr"/>
          <a:lstStyle/>
          <a:p>
            <a:endParaRPr lang="en-US">
              <a:solidFill>
                <a:schemeClr val="bg1"/>
              </a:solidFill>
            </a:endParaRPr>
          </a:p>
        </p:txBody>
      </p:sp>
      <p:sp>
        <p:nvSpPr>
          <p:cNvPr id="62" name="Oval 33"/>
          <p:cNvSpPr>
            <a:spLocks noChangeArrowheads="1"/>
          </p:cNvSpPr>
          <p:nvPr/>
        </p:nvSpPr>
        <p:spPr bwMode="auto">
          <a:xfrm rot="-5400000">
            <a:off x="4800600" y="2438400"/>
            <a:ext cx="76200" cy="76200"/>
          </a:xfrm>
          <a:prstGeom prst="ellipse">
            <a:avLst/>
          </a:prstGeom>
          <a:solidFill>
            <a:schemeClr val="bg2"/>
          </a:solidFill>
          <a:ln w="12700">
            <a:solidFill>
              <a:schemeClr val="bg1"/>
            </a:solidFill>
            <a:round/>
            <a:headEnd/>
            <a:tailEnd/>
          </a:ln>
        </p:spPr>
        <p:txBody>
          <a:bodyPr wrap="none" anchor="ctr"/>
          <a:lstStyle/>
          <a:p>
            <a:endParaRPr lang="en-US">
              <a:solidFill>
                <a:schemeClr val="bg1"/>
              </a:solidFill>
            </a:endParaRPr>
          </a:p>
        </p:txBody>
      </p:sp>
      <p:sp>
        <p:nvSpPr>
          <p:cNvPr id="63" name="Oval 34"/>
          <p:cNvSpPr>
            <a:spLocks noChangeArrowheads="1"/>
          </p:cNvSpPr>
          <p:nvPr/>
        </p:nvSpPr>
        <p:spPr bwMode="auto">
          <a:xfrm rot="-5400000">
            <a:off x="5865813" y="2284413"/>
            <a:ext cx="76200" cy="76200"/>
          </a:xfrm>
          <a:prstGeom prst="ellipse">
            <a:avLst/>
          </a:prstGeom>
          <a:solidFill>
            <a:schemeClr val="bg2"/>
          </a:solidFill>
          <a:ln w="12700">
            <a:solidFill>
              <a:schemeClr val="bg1"/>
            </a:solidFill>
            <a:round/>
            <a:headEnd/>
            <a:tailEnd/>
          </a:ln>
        </p:spPr>
        <p:txBody>
          <a:bodyPr wrap="none" anchor="ctr"/>
          <a:lstStyle/>
          <a:p>
            <a:endParaRPr lang="en-US">
              <a:solidFill>
                <a:schemeClr val="bg1"/>
              </a:solidFill>
            </a:endParaRPr>
          </a:p>
        </p:txBody>
      </p:sp>
      <p:sp>
        <p:nvSpPr>
          <p:cNvPr id="64" name="Freeform 35" descr="5%"/>
          <p:cNvSpPr>
            <a:spLocks/>
          </p:cNvSpPr>
          <p:nvPr/>
        </p:nvSpPr>
        <p:spPr bwMode="auto">
          <a:xfrm rot="5400000" flipV="1">
            <a:off x="7315200" y="1676400"/>
            <a:ext cx="1828800" cy="1676400"/>
          </a:xfrm>
          <a:custGeom>
            <a:avLst/>
            <a:gdLst>
              <a:gd name="T0" fmla="*/ 1324198 w 598"/>
              <a:gd name="T1" fmla="*/ 177410 h 652"/>
              <a:gd name="T2" fmla="*/ 758432 w 598"/>
              <a:gd name="T3" fmla="*/ 0 h 652"/>
              <a:gd name="T4" fmla="*/ 464845 w 598"/>
              <a:gd name="T5" fmla="*/ 87420 h 652"/>
              <a:gd name="T6" fmla="*/ 382274 w 598"/>
              <a:gd name="T7" fmla="*/ 246832 h 652"/>
              <a:gd name="T8" fmla="*/ 214074 w 598"/>
              <a:gd name="T9" fmla="*/ 442240 h 652"/>
              <a:gd name="T10" fmla="*/ 149852 w 598"/>
              <a:gd name="T11" fmla="*/ 457667 h 652"/>
              <a:gd name="T12" fmla="*/ 88688 w 598"/>
              <a:gd name="T13" fmla="*/ 565656 h 652"/>
              <a:gd name="T14" fmla="*/ 45873 w 598"/>
              <a:gd name="T15" fmla="*/ 671074 h 652"/>
              <a:gd name="T16" fmla="*/ 88688 w 598"/>
              <a:gd name="T17" fmla="*/ 987328 h 652"/>
              <a:gd name="T18" fmla="*/ 296645 w 598"/>
              <a:gd name="T19" fmla="*/ 1059320 h 652"/>
              <a:gd name="T20" fmla="*/ 235481 w 598"/>
              <a:gd name="T21" fmla="*/ 1252158 h 652"/>
              <a:gd name="T22" fmla="*/ 318052 w 598"/>
              <a:gd name="T23" fmla="*/ 1586409 h 652"/>
              <a:gd name="T24" fmla="*/ 507660 w 598"/>
              <a:gd name="T25" fmla="*/ 1658402 h 652"/>
              <a:gd name="T26" fmla="*/ 568824 w 598"/>
              <a:gd name="T27" fmla="*/ 1676400 h 652"/>
              <a:gd name="T28" fmla="*/ 737025 w 598"/>
              <a:gd name="T29" fmla="*/ 1552984 h 652"/>
              <a:gd name="T30" fmla="*/ 1073426 w 598"/>
              <a:gd name="T31" fmla="*/ 1676400 h 652"/>
              <a:gd name="T32" fmla="*/ 1367013 w 598"/>
              <a:gd name="T33" fmla="*/ 1516988 h 652"/>
              <a:gd name="T34" fmla="*/ 1596377 w 598"/>
              <a:gd name="T35" fmla="*/ 1393572 h 652"/>
              <a:gd name="T36" fmla="*/ 1743171 w 598"/>
              <a:gd name="T37" fmla="*/ 1146740 h 652"/>
              <a:gd name="T38" fmla="*/ 1639192 w 598"/>
              <a:gd name="T39" fmla="*/ 1005326 h 652"/>
              <a:gd name="T40" fmla="*/ 1721763 w 598"/>
              <a:gd name="T41" fmla="*/ 899908 h 652"/>
              <a:gd name="T42" fmla="*/ 1828800 w 598"/>
              <a:gd name="T43" fmla="*/ 740496 h 652"/>
              <a:gd name="T44" fmla="*/ 1785985 w 598"/>
              <a:gd name="T45" fmla="*/ 493664 h 652"/>
              <a:gd name="T46" fmla="*/ 1367013 w 598"/>
              <a:gd name="T47" fmla="*/ 246832 h 652"/>
              <a:gd name="T48" fmla="*/ 1324198 w 598"/>
              <a:gd name="T49" fmla="*/ 177410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a:solidFill>
              <a:schemeClr val="bg1"/>
            </a:solidFill>
            <a:round/>
            <a:headEnd/>
            <a:tailEnd/>
          </a:ln>
        </p:spPr>
        <p:txBody>
          <a:bodyPr/>
          <a:lstStyle/>
          <a:p>
            <a:endParaRPr lang="en-US">
              <a:solidFill>
                <a:schemeClr val="bg1"/>
              </a:solidFill>
            </a:endParaRPr>
          </a:p>
        </p:txBody>
      </p:sp>
      <p:sp>
        <p:nvSpPr>
          <p:cNvPr id="65" name="Oval 36"/>
          <p:cNvSpPr>
            <a:spLocks noChangeArrowheads="1"/>
          </p:cNvSpPr>
          <p:nvPr/>
        </p:nvSpPr>
        <p:spPr bwMode="auto">
          <a:xfrm rot="5400000" flipV="1">
            <a:off x="8839200" y="2133600"/>
            <a:ext cx="76200" cy="76200"/>
          </a:xfrm>
          <a:prstGeom prst="ellipse">
            <a:avLst/>
          </a:prstGeom>
          <a:solidFill>
            <a:schemeClr val="bg2"/>
          </a:solidFill>
          <a:ln w="12700">
            <a:solidFill>
              <a:schemeClr val="bg1"/>
            </a:solidFill>
            <a:round/>
            <a:headEnd/>
            <a:tailEnd/>
          </a:ln>
        </p:spPr>
        <p:txBody>
          <a:bodyPr wrap="none" anchor="ctr"/>
          <a:lstStyle/>
          <a:p>
            <a:endParaRPr lang="en-US">
              <a:solidFill>
                <a:schemeClr val="bg1"/>
              </a:solidFill>
            </a:endParaRPr>
          </a:p>
        </p:txBody>
      </p:sp>
      <p:sp>
        <p:nvSpPr>
          <p:cNvPr id="66" name="Oval 37"/>
          <p:cNvSpPr>
            <a:spLocks noChangeArrowheads="1"/>
          </p:cNvSpPr>
          <p:nvPr/>
        </p:nvSpPr>
        <p:spPr bwMode="auto">
          <a:xfrm rot="5400000" flipV="1">
            <a:off x="7478713" y="2132013"/>
            <a:ext cx="76200" cy="76200"/>
          </a:xfrm>
          <a:prstGeom prst="ellipse">
            <a:avLst/>
          </a:prstGeom>
          <a:solidFill>
            <a:schemeClr val="bg2"/>
          </a:solidFill>
          <a:ln w="12700">
            <a:solidFill>
              <a:schemeClr val="bg1"/>
            </a:solidFill>
            <a:round/>
            <a:headEnd/>
            <a:tailEnd/>
          </a:ln>
        </p:spPr>
        <p:txBody>
          <a:bodyPr wrap="none" anchor="ctr"/>
          <a:lstStyle/>
          <a:p>
            <a:endParaRPr lang="en-US">
              <a:solidFill>
                <a:schemeClr val="bg1"/>
              </a:solidFill>
            </a:endParaRPr>
          </a:p>
        </p:txBody>
      </p:sp>
      <p:sp>
        <p:nvSpPr>
          <p:cNvPr id="67" name="Oval 38"/>
          <p:cNvSpPr>
            <a:spLocks noChangeArrowheads="1"/>
          </p:cNvSpPr>
          <p:nvPr/>
        </p:nvSpPr>
        <p:spPr bwMode="auto">
          <a:xfrm rot="5400000" flipV="1">
            <a:off x="8001000" y="2743200"/>
            <a:ext cx="76200" cy="76200"/>
          </a:xfrm>
          <a:prstGeom prst="ellipse">
            <a:avLst/>
          </a:prstGeom>
          <a:solidFill>
            <a:schemeClr val="bg2"/>
          </a:solidFill>
          <a:ln w="12700">
            <a:solidFill>
              <a:schemeClr val="bg1"/>
            </a:solidFill>
            <a:round/>
            <a:headEnd/>
            <a:tailEnd/>
          </a:ln>
        </p:spPr>
        <p:txBody>
          <a:bodyPr wrap="none" anchor="ctr"/>
          <a:lstStyle/>
          <a:p>
            <a:endParaRPr lang="en-US">
              <a:solidFill>
                <a:schemeClr val="bg1"/>
              </a:solidFill>
            </a:endParaRPr>
          </a:p>
        </p:txBody>
      </p:sp>
      <p:sp>
        <p:nvSpPr>
          <p:cNvPr id="68" name="Oval 39"/>
          <p:cNvSpPr>
            <a:spLocks noChangeArrowheads="1"/>
          </p:cNvSpPr>
          <p:nvPr/>
        </p:nvSpPr>
        <p:spPr bwMode="auto">
          <a:xfrm rot="5400000" flipV="1">
            <a:off x="8001000" y="1752600"/>
            <a:ext cx="76200" cy="76200"/>
          </a:xfrm>
          <a:prstGeom prst="ellipse">
            <a:avLst/>
          </a:prstGeom>
          <a:solidFill>
            <a:schemeClr val="bg2"/>
          </a:solidFill>
          <a:ln w="12700">
            <a:solidFill>
              <a:schemeClr val="bg1"/>
            </a:solidFill>
            <a:round/>
            <a:headEnd/>
            <a:tailEnd/>
          </a:ln>
        </p:spPr>
        <p:txBody>
          <a:bodyPr wrap="none" anchor="ctr"/>
          <a:lstStyle/>
          <a:p>
            <a:endParaRPr lang="en-US">
              <a:solidFill>
                <a:schemeClr val="bg1"/>
              </a:solidFill>
            </a:endParaRPr>
          </a:p>
        </p:txBody>
      </p:sp>
      <p:sp>
        <p:nvSpPr>
          <p:cNvPr id="69" name="Text Box 42"/>
          <p:cNvSpPr txBox="1">
            <a:spLocks noChangeArrowheads="1"/>
          </p:cNvSpPr>
          <p:nvPr/>
        </p:nvSpPr>
        <p:spPr bwMode="auto">
          <a:xfrm>
            <a:off x="5181600" y="2362200"/>
            <a:ext cx="228600" cy="304800"/>
          </a:xfrm>
          <a:prstGeom prst="rect">
            <a:avLst/>
          </a:prstGeom>
          <a:noFill/>
          <a:ln w="12700">
            <a:solidFill>
              <a:schemeClr val="bg1"/>
            </a:solidFill>
            <a:miter lim="800000"/>
            <a:headEnd/>
            <a:tailEnd/>
          </a:ln>
        </p:spPr>
        <p:txBody>
          <a:bodyPr>
            <a:spAutoFit/>
          </a:bodyPr>
          <a:lstStyle/>
          <a:p>
            <a:pPr eaLnBrk="0" hangingPunct="0">
              <a:spcBef>
                <a:spcPct val="50000"/>
              </a:spcBef>
            </a:pPr>
            <a:r>
              <a:rPr lang="en-US" sz="1400" b="1">
                <a:solidFill>
                  <a:schemeClr val="bg1"/>
                </a:solidFill>
                <a:latin typeface="Arial" charset="0"/>
                <a:sym typeface="Symbol" charset="2"/>
              </a:rPr>
              <a:t></a:t>
            </a:r>
          </a:p>
        </p:txBody>
      </p:sp>
      <p:sp>
        <p:nvSpPr>
          <p:cNvPr id="70" name="Text Box 43"/>
          <p:cNvSpPr txBox="1">
            <a:spLocks noChangeArrowheads="1"/>
          </p:cNvSpPr>
          <p:nvPr/>
        </p:nvSpPr>
        <p:spPr bwMode="auto">
          <a:xfrm>
            <a:off x="8077200" y="2362200"/>
            <a:ext cx="228600" cy="304800"/>
          </a:xfrm>
          <a:prstGeom prst="rect">
            <a:avLst/>
          </a:prstGeom>
          <a:noFill/>
          <a:ln w="12700">
            <a:solidFill>
              <a:schemeClr val="bg1"/>
            </a:solidFill>
            <a:miter lim="800000"/>
            <a:headEnd/>
            <a:tailEnd/>
          </a:ln>
        </p:spPr>
        <p:txBody>
          <a:bodyPr>
            <a:spAutoFit/>
          </a:bodyPr>
          <a:lstStyle/>
          <a:p>
            <a:pPr eaLnBrk="0" hangingPunct="0">
              <a:spcBef>
                <a:spcPct val="50000"/>
              </a:spcBef>
            </a:pPr>
            <a:r>
              <a:rPr lang="en-US" sz="1400" b="1">
                <a:solidFill>
                  <a:schemeClr val="bg1"/>
                </a:solidFill>
                <a:latin typeface="Arial" charset="0"/>
                <a:sym typeface="Symbol" charset="2"/>
              </a:rPr>
              <a:t></a:t>
            </a:r>
          </a:p>
        </p:txBody>
      </p:sp>
      <p:sp>
        <p:nvSpPr>
          <p:cNvPr id="58" name="Line 2"/>
          <p:cNvSpPr>
            <a:spLocks noChangeShapeType="1"/>
          </p:cNvSpPr>
          <p:nvPr/>
        </p:nvSpPr>
        <p:spPr bwMode="auto">
          <a:xfrm flipV="1">
            <a:off x="5334000" y="2514600"/>
            <a:ext cx="2895600" cy="0"/>
          </a:xfrm>
          <a:prstGeom prst="line">
            <a:avLst/>
          </a:prstGeom>
          <a:ln>
            <a:headEnd type="triangle" w="med" len="me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en-US">
              <a:solidFill>
                <a:schemeClr val="bg1"/>
              </a:solidFill>
            </a:endParaRPr>
          </a:p>
        </p:txBody>
      </p:sp>
    </p:spTree>
    <p:extLst>
      <p:ext uri="{BB962C8B-B14F-4D97-AF65-F5344CB8AC3E}">
        <p14:creationId xmlns:p14="http://schemas.microsoft.com/office/powerpoint/2010/main" val="148530514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68D9A-2DC1-A647-BC50-DABFE5868360}"/>
              </a:ext>
            </a:extLst>
          </p:cNvPr>
          <p:cNvSpPr>
            <a:spLocks noGrp="1"/>
          </p:cNvSpPr>
          <p:nvPr>
            <p:ph type="title"/>
          </p:nvPr>
        </p:nvSpPr>
        <p:spPr/>
        <p:txBody>
          <a:bodyPr/>
          <a:lstStyle/>
          <a:p>
            <a:r>
              <a:rPr lang="en-US" dirty="0"/>
              <a:t>How to Define Inter-Cluster Distance</a:t>
            </a:r>
          </a:p>
        </p:txBody>
      </p:sp>
      <p:sp>
        <p:nvSpPr>
          <p:cNvPr id="3" name="Content Placeholder 2">
            <a:extLst>
              <a:ext uri="{FF2B5EF4-FFF2-40B4-BE49-F238E27FC236}">
                <a16:creationId xmlns:a16="http://schemas.microsoft.com/office/drawing/2014/main" id="{5F8771F3-87E4-0541-BA36-197E9148DEBF}"/>
              </a:ext>
            </a:extLst>
          </p:cNvPr>
          <p:cNvSpPr>
            <a:spLocks noGrp="1"/>
          </p:cNvSpPr>
          <p:nvPr>
            <p:ph idx="1"/>
          </p:nvPr>
        </p:nvSpPr>
        <p:spPr/>
        <p:txBody>
          <a:bodyPr/>
          <a:lstStyle/>
          <a:p>
            <a:r>
              <a:rPr lang="en-US" dirty="0"/>
              <a:t>Ward’s method: minimize the increase in SSE for each cluster</a:t>
            </a:r>
          </a:p>
          <a:p>
            <a:endParaRPr lang="en-US" dirty="0"/>
          </a:p>
          <a:p>
            <a:r>
              <a:rPr lang="en-US" dirty="0"/>
              <a:t>Recall:</a:t>
            </a:r>
          </a:p>
        </p:txBody>
      </p:sp>
      <p:graphicFrame>
        <p:nvGraphicFramePr>
          <p:cNvPr id="4" name="Object 4">
            <a:extLst>
              <a:ext uri="{FF2B5EF4-FFF2-40B4-BE49-F238E27FC236}">
                <a16:creationId xmlns:a16="http://schemas.microsoft.com/office/drawing/2014/main" id="{F66EBE32-F518-6A47-8665-AF346537A67A}"/>
              </a:ext>
            </a:extLst>
          </p:cNvPr>
          <p:cNvGraphicFramePr>
            <a:graphicFrameLocks noChangeAspect="1"/>
          </p:cNvGraphicFramePr>
          <p:nvPr>
            <p:extLst>
              <p:ext uri="{D42A27DB-BD31-4B8C-83A1-F6EECF244321}">
                <p14:modId xmlns:p14="http://schemas.microsoft.com/office/powerpoint/2010/main" val="2083082613"/>
              </p:ext>
            </p:extLst>
          </p:nvPr>
        </p:nvGraphicFramePr>
        <p:xfrm>
          <a:off x="3059906" y="2895600"/>
          <a:ext cx="3024188" cy="903288"/>
        </p:xfrm>
        <a:graphic>
          <a:graphicData uri="http://schemas.openxmlformats.org/presentationml/2006/ole">
            <mc:AlternateContent xmlns:mc="http://schemas.openxmlformats.org/markup-compatibility/2006">
              <mc:Choice xmlns:v="urn:schemas-microsoft-com:vml" Requires="v">
                <p:oleObj spid="_x0000_s20481" name="Equation" r:id="rId3" imgW="1511280" imgH="457200" progId="Equation.3">
                  <p:embed/>
                </p:oleObj>
              </mc:Choice>
              <mc:Fallback>
                <p:oleObj name="Equation" r:id="rId3" imgW="1511280" imgH="457200" progId="Equation.3">
                  <p:embed/>
                  <p:pic>
                    <p:nvPicPr>
                      <p:cNvPr id="5529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906" y="2895600"/>
                        <a:ext cx="3024188" cy="9032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 name="TextBox 5">
            <a:extLst>
              <a:ext uri="{FF2B5EF4-FFF2-40B4-BE49-F238E27FC236}">
                <a16:creationId xmlns:a16="http://schemas.microsoft.com/office/drawing/2014/main" id="{A1575B27-D214-8247-B418-324AA0637839}"/>
              </a:ext>
            </a:extLst>
          </p:cNvPr>
          <p:cNvSpPr txBox="1"/>
          <p:nvPr/>
        </p:nvSpPr>
        <p:spPr bwMode="auto">
          <a:xfrm>
            <a:off x="457200" y="4612144"/>
            <a:ext cx="4595360" cy="1733808"/>
          </a:xfrm>
          <a:prstGeom prst="rect">
            <a:avLst/>
          </a:prstGeom>
          <a:noFill/>
          <a:ln w="12700">
            <a:noFill/>
            <a:miter lim="800000"/>
            <a:headEnd/>
            <a:tailEnd/>
          </a:ln>
        </p:spPr>
        <p:txBody>
          <a:bodyPr wrap="square">
            <a:spAutoFit/>
          </a:bodyPr>
          <a:lstStyle/>
          <a:p>
            <a:pPr marL="342900" indent="-342900">
              <a:spcBef>
                <a:spcPts val="200"/>
              </a:spcBef>
              <a:spcAft>
                <a:spcPts val="200"/>
              </a:spcAft>
              <a:buFontTx/>
              <a:buChar char="•"/>
            </a:pPr>
            <a:r>
              <a:rPr lang="en-US" sz="2000" dirty="0">
                <a:solidFill>
                  <a:schemeClr val="bg1"/>
                </a:solidFill>
              </a:rPr>
              <a:t>Pros and cons</a:t>
            </a:r>
          </a:p>
          <a:p>
            <a:pPr marL="800100" lvl="1" indent="-342900">
              <a:spcBef>
                <a:spcPts val="200"/>
              </a:spcBef>
              <a:spcAft>
                <a:spcPts val="200"/>
              </a:spcAft>
              <a:buFontTx/>
              <a:buChar char="•"/>
            </a:pPr>
            <a:r>
              <a:rPr lang="en-US" sz="2000" dirty="0">
                <a:solidFill>
                  <a:schemeClr val="bg1"/>
                </a:solidFill>
              </a:rPr>
              <a:t>Creates compact, evenly sized clusters</a:t>
            </a:r>
          </a:p>
          <a:p>
            <a:pPr marL="800100" lvl="1" indent="-342900">
              <a:spcBef>
                <a:spcPts val="200"/>
              </a:spcBef>
              <a:spcAft>
                <a:spcPts val="200"/>
              </a:spcAft>
              <a:buFontTx/>
              <a:buChar char="•"/>
            </a:pPr>
            <a:r>
              <a:rPr lang="en-US" sz="2000" dirty="0">
                <a:solidFill>
                  <a:schemeClr val="bg1"/>
                </a:solidFill>
              </a:rPr>
              <a:t>Presumes clusters of similar density</a:t>
            </a:r>
          </a:p>
        </p:txBody>
      </p:sp>
    </p:spTree>
    <p:extLst>
      <p:ext uri="{BB962C8B-B14F-4D97-AF65-F5344CB8AC3E}">
        <p14:creationId xmlns:p14="http://schemas.microsoft.com/office/powerpoint/2010/main" val="13371993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866B0123-B985-4B3F-8E14-45FEEE2BB36B}" type="slidenum">
              <a:rPr lang="en-US"/>
              <a:pPr/>
              <a:t>89</a:t>
            </a:fld>
            <a:endParaRPr lang="en-US"/>
          </a:p>
        </p:txBody>
      </p:sp>
      <p:sp>
        <p:nvSpPr>
          <p:cNvPr id="33795" name="Rectangle 2"/>
          <p:cNvSpPr>
            <a:spLocks noGrp="1" noChangeArrowheads="1"/>
          </p:cNvSpPr>
          <p:nvPr>
            <p:ph type="title"/>
          </p:nvPr>
        </p:nvSpPr>
        <p:spPr/>
        <p:txBody>
          <a:bodyPr/>
          <a:lstStyle/>
          <a:p>
            <a:r>
              <a:rPr lang="en-US" sz="2800"/>
              <a:t>Hierarchical Clustering:  Problems and Limitations</a:t>
            </a:r>
          </a:p>
        </p:txBody>
      </p:sp>
      <p:sp>
        <p:nvSpPr>
          <p:cNvPr id="33796" name="Rectangle 3"/>
          <p:cNvSpPr>
            <a:spLocks noGrp="1" noChangeArrowheads="1"/>
          </p:cNvSpPr>
          <p:nvPr>
            <p:ph type="body" idx="1"/>
          </p:nvPr>
        </p:nvSpPr>
        <p:spPr/>
        <p:txBody>
          <a:bodyPr>
            <a:normAutofit fontScale="85000" lnSpcReduction="20000"/>
          </a:bodyPr>
          <a:lstStyle/>
          <a:p>
            <a:r>
              <a:rPr lang="en-US" dirty="0"/>
              <a:t>Once a decision is made to combine two clusters, it cannot be undone</a:t>
            </a:r>
          </a:p>
          <a:p>
            <a:pPr lvl="4"/>
            <a:endParaRPr lang="en-US" dirty="0"/>
          </a:p>
          <a:p>
            <a:r>
              <a:rPr lang="en-US" dirty="0"/>
              <a:t>No objective function is directly minimized–how to choose a cutoff?</a:t>
            </a:r>
          </a:p>
          <a:p>
            <a:pPr lvl="4"/>
            <a:endParaRPr lang="en-US" dirty="0"/>
          </a:p>
          <a:p>
            <a:r>
              <a:rPr lang="en-US" dirty="0"/>
              <a:t>Different linkage calculations have problems with one or more of the following:</a:t>
            </a:r>
          </a:p>
          <a:p>
            <a:pPr lvl="1"/>
            <a:r>
              <a:rPr lang="en-US" dirty="0"/>
              <a:t>Sensitivity to noise and outliers</a:t>
            </a:r>
          </a:p>
          <a:p>
            <a:pPr lvl="1"/>
            <a:r>
              <a:rPr lang="en-US" dirty="0"/>
              <a:t>Difficulty handling different sized clusters and convex shapes</a:t>
            </a:r>
          </a:p>
          <a:p>
            <a:pPr lvl="1"/>
            <a:r>
              <a:rPr lang="en-US" dirty="0"/>
              <a:t>Breaking large clusters</a:t>
            </a:r>
          </a:p>
          <a:p>
            <a:br>
              <a:rPr lang="en-US" dirty="0"/>
            </a:br>
            <a:r>
              <a:rPr lang="en-US" dirty="0"/>
              <a:t>Note that Ward’s method and complete linkage are usually preferred</a:t>
            </a:r>
          </a:p>
        </p:txBody>
      </p:sp>
    </p:spTree>
    <p:extLst>
      <p:ext uri="{BB962C8B-B14F-4D97-AF65-F5344CB8AC3E}">
        <p14:creationId xmlns:p14="http://schemas.microsoft.com/office/powerpoint/2010/main" val="976436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458200" cy="609600"/>
          </a:xfrm>
        </p:spPr>
        <p:txBody>
          <a:bodyPr>
            <a:normAutofit fontScale="90000"/>
          </a:bodyPr>
          <a:lstStyle/>
          <a:p>
            <a:r>
              <a:rPr lang="en-US" dirty="0"/>
              <a:t>Requirements for effective cluster analysis</a:t>
            </a:r>
          </a:p>
        </p:txBody>
      </p:sp>
      <p:sp>
        <p:nvSpPr>
          <p:cNvPr id="3" name="Content Placeholder 2"/>
          <p:cNvSpPr>
            <a:spLocks noGrp="1"/>
          </p:cNvSpPr>
          <p:nvPr>
            <p:ph idx="1"/>
          </p:nvPr>
        </p:nvSpPr>
        <p:spPr>
          <a:xfrm>
            <a:off x="304800" y="1430020"/>
            <a:ext cx="8458200" cy="4876800"/>
          </a:xfrm>
        </p:spPr>
        <p:txBody>
          <a:bodyPr>
            <a:normAutofit fontScale="85000" lnSpcReduction="10000"/>
          </a:bodyPr>
          <a:lstStyle/>
          <a:p>
            <a:pPr marL="457200" indent="-457200" eaLnBrk="1" hangingPunct="1">
              <a:lnSpc>
                <a:spcPct val="110000"/>
              </a:lnSpc>
              <a:buFont typeface="Arial" panose="020B0604020202020204" pitchFamily="34" charset="0"/>
              <a:buChar char="•"/>
            </a:pPr>
            <a:r>
              <a:rPr lang="en-US" dirty="0"/>
              <a:t>Some domain knowledge very helpful for determining input parameters and clustering technique</a:t>
            </a:r>
          </a:p>
          <a:p>
            <a:pPr lvl="1" eaLnBrk="1" hangingPunct="1">
              <a:lnSpc>
                <a:spcPct val="110000"/>
              </a:lnSpc>
            </a:pPr>
            <a:r>
              <a:rPr lang="en-US" dirty="0"/>
              <a:t>The number of desired clusters</a:t>
            </a:r>
          </a:p>
          <a:p>
            <a:pPr marL="457200" indent="-457200" eaLnBrk="1" hangingPunct="1">
              <a:lnSpc>
                <a:spcPct val="150000"/>
              </a:lnSpc>
              <a:buFont typeface="Arial" panose="020B0604020202020204" pitchFamily="34" charset="0"/>
              <a:buChar char="•"/>
            </a:pPr>
            <a:r>
              <a:rPr lang="en-US" dirty="0"/>
              <a:t>Strategy for noise and outliers</a:t>
            </a:r>
          </a:p>
          <a:p>
            <a:pPr marL="457200" indent="-457200" eaLnBrk="1" hangingPunct="1">
              <a:lnSpc>
                <a:spcPct val="150000"/>
              </a:lnSpc>
              <a:buFont typeface="Arial" panose="020B0604020202020204" pitchFamily="34" charset="0"/>
              <a:buChar char="•"/>
            </a:pPr>
            <a:r>
              <a:rPr lang="en-US" dirty="0"/>
              <a:t>Insensitive to order of input records</a:t>
            </a:r>
          </a:p>
          <a:p>
            <a:pPr marL="457200" indent="-457200" eaLnBrk="1" hangingPunct="1">
              <a:lnSpc>
                <a:spcPct val="150000"/>
              </a:lnSpc>
              <a:buFont typeface="Arial" panose="020B0604020202020204" pitchFamily="34" charset="0"/>
              <a:buChar char="•"/>
            </a:pPr>
            <a:r>
              <a:rPr lang="en-US" dirty="0"/>
              <a:t>High dimensionality (though depends on technique!)</a:t>
            </a:r>
          </a:p>
          <a:p>
            <a:pPr lvl="1" eaLnBrk="1" hangingPunct="1">
              <a:lnSpc>
                <a:spcPct val="150000"/>
              </a:lnSpc>
            </a:pPr>
            <a:r>
              <a:rPr lang="en-US" dirty="0"/>
              <a:t>Sparse data</a:t>
            </a:r>
          </a:p>
          <a:p>
            <a:pPr marL="457200" indent="-457200" eaLnBrk="1" hangingPunct="1">
              <a:lnSpc>
                <a:spcPct val="150000"/>
              </a:lnSpc>
              <a:buFont typeface="Arial" panose="020B0604020202020204" pitchFamily="34" charset="0"/>
              <a:buChar char="•"/>
            </a:pPr>
            <a:r>
              <a:rPr lang="en-US" dirty="0"/>
              <a:t>Interpretability and usability</a:t>
            </a:r>
          </a:p>
          <a:p>
            <a:pPr lvl="1" eaLnBrk="1" hangingPunct="1">
              <a:lnSpc>
                <a:spcPct val="150000"/>
              </a:lnSpc>
            </a:pPr>
            <a:r>
              <a:rPr lang="en-US" dirty="0"/>
              <a:t>Able to explain the patterns observed</a:t>
            </a:r>
          </a:p>
          <a:p>
            <a:endParaRPr lang="en-US" dirty="0"/>
          </a:p>
        </p:txBody>
      </p:sp>
      <p:sp>
        <p:nvSpPr>
          <p:cNvPr id="4" name="Slide Number Placeholder 3"/>
          <p:cNvSpPr>
            <a:spLocks noGrp="1"/>
          </p:cNvSpPr>
          <p:nvPr>
            <p:ph type="sldNum" sz="quarter" idx="12"/>
          </p:nvPr>
        </p:nvSpPr>
        <p:spPr/>
        <p:txBody>
          <a:bodyPr/>
          <a:lstStyle/>
          <a:p>
            <a:fld id="{AB27C7FC-5F5C-4993-AA9B-AD2357CBACEF}" type="slidenum">
              <a:rPr lang="en-US" smtClean="0"/>
              <a:pPr/>
              <a:t>9</a:t>
            </a:fld>
            <a:endParaRPr lang="en-US"/>
          </a:p>
        </p:txBody>
      </p:sp>
      <p:sp>
        <p:nvSpPr>
          <p:cNvPr id="5" name="TextBox 4"/>
          <p:cNvSpPr txBox="1"/>
          <p:nvPr/>
        </p:nvSpPr>
        <p:spPr>
          <a:xfrm>
            <a:off x="609600" y="6243935"/>
            <a:ext cx="7543800" cy="369332"/>
          </a:xfrm>
          <a:prstGeom prst="rect">
            <a:avLst/>
          </a:prstGeom>
          <a:noFill/>
        </p:spPr>
        <p:txBody>
          <a:bodyPr wrap="square" rtlCol="0">
            <a:spAutoFit/>
          </a:bodyPr>
          <a:lstStyle/>
          <a:p>
            <a:r>
              <a:rPr lang="en-US" dirty="0">
                <a:solidFill>
                  <a:schemeClr val="accent6"/>
                </a:solidFill>
              </a:rPr>
              <a:t>These are the main aspects needed for effective clustering</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fontScale="85000" lnSpcReduction="10000"/>
          </a:bodyPr>
          <a:lstStyle/>
          <a:p>
            <a:r>
              <a:rPr lang="en-US" dirty="0"/>
              <a:t>In Orange the </a:t>
            </a:r>
            <a:r>
              <a:rPr lang="en-US" dirty="0" err="1"/>
              <a:t>HierarchicalClusterer</a:t>
            </a:r>
            <a:r>
              <a:rPr lang="en-US" dirty="0"/>
              <a:t> is a classic HAC algorithm. </a:t>
            </a:r>
          </a:p>
          <a:p>
            <a:endParaRPr lang="en-US" dirty="0"/>
          </a:p>
          <a:p>
            <a:r>
              <a:rPr lang="en-US" dirty="0"/>
              <a:t>Question 1: using the “classes to clusters evaluation”, run </a:t>
            </a:r>
            <a:r>
              <a:rPr lang="en-US" dirty="0" err="1"/>
              <a:t>HierarchicalClusterer</a:t>
            </a:r>
            <a:r>
              <a:rPr lang="en-US" dirty="0"/>
              <a:t> on the Iris data using single linkage and complete linkage. Which one led to better result? Can you explain why?</a:t>
            </a:r>
          </a:p>
          <a:p>
            <a:endParaRPr lang="en-US" dirty="0"/>
          </a:p>
          <a:p>
            <a:r>
              <a:rPr lang="en-US" dirty="0"/>
              <a:t>Question 2: compare k-Means and HAC performance in clustering animals in the zoo data set. Which algorithm gave better result (based on Orange’s class-to-cluster accuracy measure), in what parameter setting?</a:t>
            </a:r>
          </a:p>
          <a:p>
            <a:endParaRPr lang="en-US" dirty="0"/>
          </a:p>
        </p:txBody>
      </p:sp>
      <p:sp>
        <p:nvSpPr>
          <p:cNvPr id="4" name="Slide Number Placeholder 3"/>
          <p:cNvSpPr>
            <a:spLocks noGrp="1"/>
          </p:cNvSpPr>
          <p:nvPr>
            <p:ph type="sldNum" sz="quarter" idx="12"/>
          </p:nvPr>
        </p:nvSpPr>
        <p:spPr/>
        <p:txBody>
          <a:bodyPr/>
          <a:lstStyle/>
          <a:p>
            <a:fld id="{A7AF917A-5EA8-441B-9FA0-30D205D18555}" type="slidenum">
              <a:rPr lang="en-US" smtClean="0"/>
              <a:pPr/>
              <a:t>90</a:t>
            </a:fld>
            <a:endParaRPr lang="en-US"/>
          </a:p>
        </p:txBody>
      </p:sp>
    </p:spTree>
    <p:extLst>
      <p:ext uri="{BB962C8B-B14F-4D97-AF65-F5344CB8AC3E}">
        <p14:creationId xmlns:p14="http://schemas.microsoft.com/office/powerpoint/2010/main" val="3972072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12700">
          <a:noFill/>
          <a:miter lim="800000"/>
          <a:headEnd/>
          <a:tailEnd/>
        </a:ln>
      </a:spPr>
      <a:bodyPr wrap="none" rtlCol="0">
        <a:spAutoFit/>
      </a:bodyPr>
      <a:lstStyle>
        <a:defPPr algn="l" eaLnBrk="0" hangingPunct="0">
          <a:spcBef>
            <a:spcPct val="50000"/>
          </a:spcBef>
          <a:defRPr sz="1800" dirty="0" smtClean="0">
            <a:solidFill>
              <a:schemeClr val="bg1"/>
            </a:solidFill>
            <a:latin typeface="Arial"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17607</TotalTime>
  <Words>5062</Words>
  <Application>Microsoft Macintosh PowerPoint</Application>
  <PresentationFormat>On-screen Show (4:3)</PresentationFormat>
  <Paragraphs>826</Paragraphs>
  <Slides>90</Slides>
  <Notes>23</Notes>
  <HiddenSlides>1</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5</vt:i4>
      </vt:variant>
      <vt:variant>
        <vt:lpstr>Slide Titles</vt:lpstr>
      </vt:variant>
      <vt:variant>
        <vt:i4>90</vt:i4>
      </vt:variant>
    </vt:vector>
  </HeadingPairs>
  <TitlesOfParts>
    <vt:vector size="106" baseType="lpstr">
      <vt:lpstr>Arial</vt:lpstr>
      <vt:lpstr>Avenir Light</vt:lpstr>
      <vt:lpstr>Avenir Next</vt:lpstr>
      <vt:lpstr>Avenir Next Medium</vt:lpstr>
      <vt:lpstr>Calibri</vt:lpstr>
      <vt:lpstr>Cambria Math</vt:lpstr>
      <vt:lpstr>System Font Regular</vt:lpstr>
      <vt:lpstr>Tahoma</vt:lpstr>
      <vt:lpstr>Times New Roman</vt:lpstr>
      <vt:lpstr>Wingdings</vt:lpstr>
      <vt:lpstr>Office Theme</vt:lpstr>
      <vt:lpstr>VISIO</vt:lpstr>
      <vt:lpstr>Equation</vt:lpstr>
      <vt:lpstr>Bitmap Image</vt:lpstr>
      <vt:lpstr>Worksheet</vt:lpstr>
      <vt:lpstr>Visio</vt:lpstr>
      <vt:lpstr>IST407/707  Applied Machine Learning </vt:lpstr>
      <vt:lpstr>Helpful textbook chapters</vt:lpstr>
      <vt:lpstr>Cluster Analysis </vt:lpstr>
      <vt:lpstr>What is Cluster Analysis?</vt:lpstr>
      <vt:lpstr>Why is Cluster Analysis Used ? </vt:lpstr>
      <vt:lpstr>What is Cluster Analysis?</vt:lpstr>
      <vt:lpstr>When is Clustering Appropriate?</vt:lpstr>
      <vt:lpstr>Requirements of Clustering in Data Mining </vt:lpstr>
      <vt:lpstr>Requirements for effective cluster analysis</vt:lpstr>
      <vt:lpstr>Types of Clusterings</vt:lpstr>
      <vt:lpstr>Partitional Clustering</vt:lpstr>
      <vt:lpstr>Partitional Clustering</vt:lpstr>
      <vt:lpstr>Hierarchical Clustering</vt:lpstr>
      <vt:lpstr>Hierarchical Clustering</vt:lpstr>
      <vt:lpstr>Major Clustering Approaches</vt:lpstr>
      <vt:lpstr>Where Can I Apply K-Means? Here is a list of nine interesting use cases for k-means.</vt:lpstr>
      <vt:lpstr>Where Can I Apply K-Means? Here is a list of nine interesting use cases for k-means.</vt:lpstr>
      <vt:lpstr>Where Can I Apply K-Means? Here is a list of ten interesting use cases for k-means.</vt:lpstr>
      <vt:lpstr>Aside: Heilmeier’s catechsim</vt:lpstr>
      <vt:lpstr>Class Discussion</vt:lpstr>
      <vt:lpstr>Distance Measures</vt:lpstr>
      <vt:lpstr>Distance Measures (chapter 2.4)</vt:lpstr>
      <vt:lpstr>Numeric Attributes</vt:lpstr>
      <vt:lpstr>Manhattan Distance</vt:lpstr>
      <vt:lpstr>Euclidean distance</vt:lpstr>
      <vt:lpstr>Properties of distance measure</vt:lpstr>
      <vt:lpstr>Distance between nominal values</vt:lpstr>
      <vt:lpstr>Method 1: simple matching</vt:lpstr>
      <vt:lpstr>Method 2: convert nominal to binary variables</vt:lpstr>
      <vt:lpstr>Binary variables: symmetric or asymmetric</vt:lpstr>
      <vt:lpstr>Binary variables: symmetric or asymmetric</vt:lpstr>
      <vt:lpstr>Symmetric binary attributes</vt:lpstr>
      <vt:lpstr>Asymmetric binary attributes</vt:lpstr>
      <vt:lpstr>Distance between ordinal values</vt:lpstr>
      <vt:lpstr>Attributes of Mixed Types</vt:lpstr>
      <vt:lpstr>Similarity measure</vt:lpstr>
      <vt:lpstr>Vector space representation and Cosine similarity</vt:lpstr>
      <vt:lpstr>Cosine similarity</vt:lpstr>
      <vt:lpstr>Importance of Normalization</vt:lpstr>
      <vt:lpstr>Potential Problem Type 1 </vt:lpstr>
      <vt:lpstr>PowerPoint Presentation</vt:lpstr>
      <vt:lpstr>An example of normalization in Information Retrieval</vt:lpstr>
      <vt:lpstr>Longer docs tend to be far away from short ones based on raw Euclidean distance</vt:lpstr>
      <vt:lpstr>Normalization by doc length (L-1)</vt:lpstr>
      <vt:lpstr>Normalization by Euclidean length (L-2)</vt:lpstr>
      <vt:lpstr>Compare results with/without normalization</vt:lpstr>
      <vt:lpstr>Weighted distance/similarity</vt:lpstr>
      <vt:lpstr>Similarity/Distance measure in R</vt:lpstr>
      <vt:lpstr>Summary of distance/similarity</vt:lpstr>
      <vt:lpstr>K-MEANS ALGORITHM</vt:lpstr>
      <vt:lpstr>Centroid / Medoid of a Cluster</vt:lpstr>
      <vt:lpstr>The K-Means Clustering Method </vt:lpstr>
      <vt:lpstr>The K-Means Clustering Method </vt:lpstr>
      <vt:lpstr>Importance of Choosing Initial Centroids</vt:lpstr>
      <vt:lpstr>Importance of Choosing Initial Centroids</vt:lpstr>
      <vt:lpstr>Importance of Choosing Initial Centroids …</vt:lpstr>
      <vt:lpstr>Importance of Choosing Initial Centroids …</vt:lpstr>
      <vt:lpstr>TUNING K-MEANS</vt:lpstr>
      <vt:lpstr>Solutions to Initial Centroids Problem</vt:lpstr>
      <vt:lpstr>Compare SSE of different initial centroids</vt:lpstr>
      <vt:lpstr>Be careful with SSE</vt:lpstr>
      <vt:lpstr>What if the iteration never stops?</vt:lpstr>
      <vt:lpstr>Choosing K</vt:lpstr>
      <vt:lpstr>The Elbow Method</vt:lpstr>
      <vt:lpstr>The Elbow Method: Limitations</vt:lpstr>
      <vt:lpstr>The Silhouette Method</vt:lpstr>
      <vt:lpstr>Using The Silhouette Method</vt:lpstr>
      <vt:lpstr>Choosing K - Summary</vt:lpstr>
      <vt:lpstr>Use Medoids to resist outliers in K-means</vt:lpstr>
      <vt:lpstr>PAM: a k-Medoid algorithm</vt:lpstr>
      <vt:lpstr>Variations of the K-Means Method</vt:lpstr>
      <vt:lpstr>Cluster Validity </vt:lpstr>
      <vt:lpstr>Different Methods for Cluster Validation</vt:lpstr>
      <vt:lpstr>Comments on the K-Means Method</vt:lpstr>
      <vt:lpstr>Final Comment on Cluster Validity</vt:lpstr>
      <vt:lpstr>HIERARCHICAL AGGLOMERATIVE CLUSTERING</vt:lpstr>
      <vt:lpstr>Hierarchical Clustering </vt:lpstr>
      <vt:lpstr>PowerPoint Presentation</vt:lpstr>
      <vt:lpstr>Strengths of Hierarchical Clustering</vt:lpstr>
      <vt:lpstr>Agglomerative Clustering Algorithm</vt:lpstr>
      <vt:lpstr>Starting Situation </vt:lpstr>
      <vt:lpstr>How to Define Inter-Cluster Distance</vt:lpstr>
      <vt:lpstr>How to Define Inter-Cluster Distance</vt:lpstr>
      <vt:lpstr>Single-linkage</vt:lpstr>
      <vt:lpstr>How to Define Inter-Cluster Distance</vt:lpstr>
      <vt:lpstr>Complete-linkage</vt:lpstr>
      <vt:lpstr>How to Define Inter-Cluster Distance</vt:lpstr>
      <vt:lpstr>How to Define Inter-Cluster Distance</vt:lpstr>
      <vt:lpstr>Hierarchical Clustering:  Problems and Limitations</vt:lpstr>
      <vt:lpstr>Exercise</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byu</dc:creator>
  <cp:lastModifiedBy>Joshua E Introne</cp:lastModifiedBy>
  <cp:revision>515</cp:revision>
  <dcterms:created xsi:type="dcterms:W3CDTF">2013-11-04T21:34:08Z</dcterms:created>
  <dcterms:modified xsi:type="dcterms:W3CDTF">2022-02-15T13:46:04Z</dcterms:modified>
</cp:coreProperties>
</file>