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4" r:id="rId9"/>
    <p:sldId id="265" r:id="rId10"/>
    <p:sldId id="266" r:id="rId11"/>
    <p:sldId id="279" r:id="rId12"/>
    <p:sldId id="270" r:id="rId13"/>
    <p:sldId id="277" r:id="rId14"/>
  </p:sldIdLst>
  <p:sldSz cx="18288000" cy="10287000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va Sans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0BE67-83C1-4D70-BAE1-F1F748C653D7}" v="244" dt="2023-08-08T17:38:16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148478799305016E-2"/>
          <c:y val="0.14621889189033854"/>
          <c:w val="0.96385152120069495"/>
          <c:h val="0.76633197310190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acc.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50800" dir="7380000" sx="102000" sy="102000" algn="ctr" rotWithShape="0">
                <a:schemeClr val="accent2">
                  <a:lumMod val="75000"/>
                  <a:alpha val="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VGG-19</c:v>
                </c:pt>
                <c:pt idx="1">
                  <c:v>VGG-16</c:v>
                </c:pt>
                <c:pt idx="2">
                  <c:v>Proposed Model</c:v>
                </c:pt>
                <c:pt idx="3">
                  <c:v>Alex Net</c:v>
                </c:pt>
                <c:pt idx="4">
                  <c:v>Le-Net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95</c:v>
                </c:pt>
                <c:pt idx="1">
                  <c:v>93</c:v>
                </c:pt>
                <c:pt idx="2">
                  <c:v>92</c:v>
                </c:pt>
                <c:pt idx="3">
                  <c:v>93</c:v>
                </c:pt>
                <c:pt idx="4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12-4826-861D-8D83E75AE4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acc.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VGG-19</c:v>
                </c:pt>
                <c:pt idx="1">
                  <c:v>VGG-16</c:v>
                </c:pt>
                <c:pt idx="2">
                  <c:v>Proposed Model</c:v>
                </c:pt>
                <c:pt idx="3">
                  <c:v>Alex Net</c:v>
                </c:pt>
                <c:pt idx="4">
                  <c:v>Le-Net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90</c:v>
                </c:pt>
                <c:pt idx="1">
                  <c:v>87</c:v>
                </c:pt>
                <c:pt idx="2">
                  <c:v>80</c:v>
                </c:pt>
                <c:pt idx="3">
                  <c:v>80</c:v>
                </c:pt>
                <c:pt idx="4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12-4826-861D-8D83E75AE4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8342255"/>
        <c:axId val="862720735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VGG-19</c:v>
                      </c:pt>
                      <c:pt idx="1">
                        <c:v>VGG-16</c:v>
                      </c:pt>
                      <c:pt idx="2">
                        <c:v>Proposed Model</c:v>
                      </c:pt>
                      <c:pt idx="3">
                        <c:v>Alex Net</c:v>
                      </c:pt>
                      <c:pt idx="4">
                        <c:v>Le-Net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1">
                        <c:v>2</c:v>
                      </c:pt>
                      <c:pt idx="3">
                        <c:v>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312-4826-861D-8D83E75AE415}"/>
                  </c:ext>
                </c:extLst>
              </c15:ser>
            </c15:filteredBarSeries>
          </c:ext>
        </c:extLst>
      </c:barChart>
      <c:catAx>
        <c:axId val="85834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720735"/>
        <c:crosses val="autoZero"/>
        <c:auto val="1"/>
        <c:lblAlgn val="ctr"/>
        <c:lblOffset val="100"/>
        <c:noMultiLvlLbl val="0"/>
      </c:catAx>
      <c:valAx>
        <c:axId val="8627207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342255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piosenka/100-bird-speci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98376" y="5663139"/>
            <a:ext cx="7140875" cy="3595161"/>
          </a:xfrm>
          <a:custGeom>
            <a:avLst/>
            <a:gdLst/>
            <a:ahLst/>
            <a:cxnLst/>
            <a:rect l="l" t="t" r="r" b="b"/>
            <a:pathLst>
              <a:path w="7140875" h="3595161">
                <a:moveTo>
                  <a:pt x="0" y="0"/>
                </a:moveTo>
                <a:lnTo>
                  <a:pt x="7140875" y="0"/>
                </a:lnTo>
                <a:lnTo>
                  <a:pt x="7140875" y="3595161"/>
                </a:lnTo>
                <a:lnTo>
                  <a:pt x="0" y="3595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65" t="-9964" r="-4736" b="-44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77914" y="745277"/>
            <a:ext cx="12871939" cy="875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31"/>
              </a:lnSpc>
            </a:pPr>
            <a:r>
              <a:rPr lang="en-US" sz="5236" u="sng" dirty="0">
                <a:solidFill>
                  <a:srgbClr val="FF914D"/>
                </a:solidFill>
                <a:latin typeface="Canva Sans Bold"/>
              </a:rPr>
              <a:t>Bird Species Classification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91000" y="1751813"/>
            <a:ext cx="13933243" cy="1460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8"/>
              </a:lnSpc>
              <a:spcBef>
                <a:spcPct val="0"/>
              </a:spcBef>
            </a:pPr>
            <a:r>
              <a:rPr lang="en-US" sz="4227" u="sng" dirty="0">
                <a:solidFill>
                  <a:srgbClr val="FFFFFF"/>
                </a:solidFill>
                <a:latin typeface="Canva Sans Bold"/>
                <a:hlinkClick r:id="rId3" tooltip="https://www.kaggle.com/datasets/gpiosenka/100-bird-species"/>
              </a:rPr>
              <a:t> https://www.kaggle.com/datasets/gpiosenka/100-bird-species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601317" y="4788611"/>
            <a:ext cx="7315200" cy="875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31"/>
              </a:lnSpc>
              <a:spcBef>
                <a:spcPct val="0"/>
              </a:spcBef>
            </a:pPr>
            <a:r>
              <a:rPr lang="en-US" sz="4400" dirty="0">
                <a:solidFill>
                  <a:srgbClr val="A282A4"/>
                </a:solidFill>
                <a:latin typeface="Canva Sans Bold"/>
              </a:rPr>
              <a:t>Problem Statement: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7580D-FC93-D570-16B1-1EC9820678DC}"/>
              </a:ext>
            </a:extLst>
          </p:cNvPr>
          <p:cNvSpPr txBox="1"/>
          <p:nvPr/>
        </p:nvSpPr>
        <p:spPr>
          <a:xfrm>
            <a:off x="152400" y="6134100"/>
            <a:ext cx="92049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Nowadays, it has become a hobby of watching birds for human beings. Due to the different features of the bird with their color, size, and viewing angle of birds , humans are unable to identify and classify the bird species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Our project will helps to classify the bird species</a:t>
            </a:r>
          </a:p>
          <a:p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8CD41D-230E-4F9F-01B8-2AA16EF9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621" y="1566305"/>
            <a:ext cx="3267739" cy="14022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03614" y="528467"/>
            <a:ext cx="6016586" cy="89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31"/>
              </a:lnSpc>
              <a:spcBef>
                <a:spcPct val="0"/>
              </a:spcBef>
            </a:pPr>
            <a:r>
              <a:rPr lang="en-US" sz="5236" u="sng">
                <a:solidFill>
                  <a:srgbClr val="FF914D"/>
                </a:solidFill>
                <a:latin typeface="Canva Sans Bold"/>
              </a:rPr>
              <a:t>Confusion Matrix:-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CB0A93-27EB-1594-A7E6-795AB331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02967"/>
            <a:ext cx="7848600" cy="728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-2667000" y="342900"/>
            <a:ext cx="11404371" cy="89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31"/>
              </a:lnSpc>
              <a:spcBef>
                <a:spcPct val="0"/>
              </a:spcBef>
            </a:pPr>
            <a:r>
              <a:rPr lang="en-US" sz="5236" u="sng" dirty="0" err="1">
                <a:solidFill>
                  <a:srgbClr val="FF914D"/>
                </a:solidFill>
                <a:latin typeface="Canva Sans Bold"/>
              </a:rPr>
              <a:t>Comparision</a:t>
            </a:r>
            <a:r>
              <a:rPr lang="en-US" sz="5236" u="sng" dirty="0">
                <a:solidFill>
                  <a:srgbClr val="FF914D"/>
                </a:solidFill>
                <a:latin typeface="Canva Sans Bold"/>
              </a:rPr>
              <a:t>:-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306A629-58F5-0F3F-FDC1-B976B73BA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670939"/>
              </p:ext>
            </p:extLst>
          </p:nvPr>
        </p:nvGraphicFramePr>
        <p:xfrm>
          <a:off x="2209800" y="1663700"/>
          <a:ext cx="11963400" cy="751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063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198471"/>
            <a:ext cx="7646099" cy="8088529"/>
          </a:xfrm>
          <a:custGeom>
            <a:avLst/>
            <a:gdLst/>
            <a:ahLst/>
            <a:cxnLst/>
            <a:rect l="l" t="t" r="r" b="b"/>
            <a:pathLst>
              <a:path w="7646099" h="8088529">
                <a:moveTo>
                  <a:pt x="0" y="0"/>
                </a:moveTo>
                <a:lnTo>
                  <a:pt x="7646099" y="0"/>
                </a:lnTo>
                <a:lnTo>
                  <a:pt x="7646099" y="8088529"/>
                </a:lnTo>
                <a:lnTo>
                  <a:pt x="0" y="8088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071030" y="2198471"/>
            <a:ext cx="6976876" cy="7874675"/>
          </a:xfrm>
          <a:custGeom>
            <a:avLst/>
            <a:gdLst/>
            <a:ahLst/>
            <a:cxnLst/>
            <a:rect l="l" t="t" r="r" b="b"/>
            <a:pathLst>
              <a:path w="6976876" h="7874675">
                <a:moveTo>
                  <a:pt x="0" y="0"/>
                </a:moveTo>
                <a:lnTo>
                  <a:pt x="6976876" y="0"/>
                </a:lnTo>
                <a:lnTo>
                  <a:pt x="6976876" y="7874676"/>
                </a:lnTo>
                <a:lnTo>
                  <a:pt x="0" y="78746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83829" y="528467"/>
            <a:ext cx="12775525" cy="89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31"/>
              </a:lnSpc>
              <a:spcBef>
                <a:spcPct val="0"/>
              </a:spcBef>
            </a:pPr>
            <a:r>
              <a:rPr lang="en-US" sz="5236" u="sng">
                <a:solidFill>
                  <a:srgbClr val="FF914D"/>
                </a:solidFill>
                <a:latin typeface="Canva Sans Bold"/>
              </a:rPr>
              <a:t>Predicting the species of Birds:-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5836" y="1728668"/>
            <a:ext cx="8196165" cy="6539032"/>
          </a:xfrm>
          <a:custGeom>
            <a:avLst/>
            <a:gdLst/>
            <a:ahLst/>
            <a:cxnLst/>
            <a:rect l="l" t="t" r="r" b="b"/>
            <a:pathLst>
              <a:path w="7647415" h="8140074">
                <a:moveTo>
                  <a:pt x="0" y="0"/>
                </a:moveTo>
                <a:lnTo>
                  <a:pt x="7647415" y="0"/>
                </a:lnTo>
                <a:lnTo>
                  <a:pt x="7647415" y="8140074"/>
                </a:lnTo>
                <a:lnTo>
                  <a:pt x="0" y="8140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9906000" y="1728668"/>
            <a:ext cx="7153317" cy="6539032"/>
          </a:xfrm>
          <a:custGeom>
            <a:avLst/>
            <a:gdLst/>
            <a:ahLst/>
            <a:cxnLst/>
            <a:rect l="l" t="t" r="r" b="b"/>
            <a:pathLst>
              <a:path w="7511323" h="8140074">
                <a:moveTo>
                  <a:pt x="0" y="0"/>
                </a:moveTo>
                <a:lnTo>
                  <a:pt x="7511324" y="0"/>
                </a:lnTo>
                <a:lnTo>
                  <a:pt x="7511324" y="8140074"/>
                </a:lnTo>
                <a:lnTo>
                  <a:pt x="0" y="81400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83829" y="528467"/>
            <a:ext cx="12775525" cy="89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31"/>
              </a:lnSpc>
              <a:spcBef>
                <a:spcPct val="0"/>
              </a:spcBef>
            </a:pPr>
            <a:r>
              <a:rPr lang="en-US" sz="5236" u="sng">
                <a:solidFill>
                  <a:srgbClr val="FF914D"/>
                </a:solidFill>
                <a:latin typeface="Canva Sans Bold"/>
              </a:rPr>
              <a:t>Predicting the species of Birds:-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48796E0-2251-CC09-AB34-3A52C440AC03}"/>
              </a:ext>
            </a:extLst>
          </p:cNvPr>
          <p:cNvSpPr txBox="1"/>
          <p:nvPr/>
        </p:nvSpPr>
        <p:spPr>
          <a:xfrm>
            <a:off x="3023997" y="7518784"/>
            <a:ext cx="11535357" cy="2079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281"/>
              </a:lnSpc>
            </a:pPr>
            <a:r>
              <a:rPr lang="en-US" sz="7200" u="sng" dirty="0">
                <a:solidFill>
                  <a:srgbClr val="FF914D"/>
                </a:solidFill>
                <a:latin typeface="Algerian" panose="04020705040A02060702" pitchFamily="82" charset="0"/>
              </a:rPr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98377" y="3083056"/>
            <a:ext cx="4836950" cy="6818539"/>
          </a:xfrm>
          <a:custGeom>
            <a:avLst/>
            <a:gdLst/>
            <a:ahLst/>
            <a:cxnLst/>
            <a:rect l="l" t="t" r="r" b="b"/>
            <a:pathLst>
              <a:path w="4836950" h="6818539">
                <a:moveTo>
                  <a:pt x="0" y="0"/>
                </a:moveTo>
                <a:lnTo>
                  <a:pt x="4836950" y="0"/>
                </a:lnTo>
                <a:lnTo>
                  <a:pt x="4836950" y="6818539"/>
                </a:lnTo>
                <a:lnTo>
                  <a:pt x="0" y="68185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564744" y="753632"/>
            <a:ext cx="15930206" cy="872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7396" lvl="1" indent="-543698" algn="ctr">
              <a:lnSpc>
                <a:spcPts val="7051"/>
              </a:lnSpc>
              <a:buFont typeface="Arial"/>
              <a:buChar char="•"/>
            </a:pPr>
            <a:r>
              <a:rPr lang="en-US" sz="5036">
                <a:solidFill>
                  <a:srgbClr val="FFFFFF"/>
                </a:solidFill>
                <a:latin typeface="Canva Sans Bold"/>
              </a:rPr>
              <a:t>The Data-set contains of total 525 Bird-Species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4744" y="2582823"/>
            <a:ext cx="11502985" cy="89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30575" lvl="1" indent="-565287" algn="ctr">
              <a:lnSpc>
                <a:spcPts val="7331"/>
              </a:lnSpc>
              <a:buFont typeface="Arial"/>
              <a:buChar char="•"/>
            </a:pPr>
            <a:r>
              <a:rPr lang="en-US" sz="5236" dirty="0">
                <a:solidFill>
                  <a:srgbClr val="FFFFFF"/>
                </a:solidFill>
                <a:latin typeface="Canva Sans Bold"/>
              </a:rPr>
              <a:t>Considered only 10 bird species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64744" y="4247809"/>
            <a:ext cx="10370344" cy="89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30575" lvl="1" indent="-565287" algn="ctr">
              <a:lnSpc>
                <a:spcPts val="7331"/>
              </a:lnSpc>
              <a:buFont typeface="Arial"/>
              <a:buChar char="•"/>
            </a:pPr>
            <a:r>
              <a:rPr lang="en-US" sz="5236">
                <a:solidFill>
                  <a:srgbClr val="FFFFFF"/>
                </a:solidFill>
                <a:latin typeface="Canva Sans Bold"/>
              </a:rPr>
              <a:t>To reduce the  Training 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197862" y="2166461"/>
            <a:ext cx="7366278" cy="1068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61"/>
              </a:lnSpc>
              <a:spcBef>
                <a:spcPct val="0"/>
              </a:spcBef>
            </a:pPr>
            <a:r>
              <a:rPr lang="en-US" sz="6257">
                <a:solidFill>
                  <a:srgbClr val="FBFAF8"/>
                </a:solidFill>
                <a:latin typeface="Canva Sans Bold"/>
              </a:rPr>
              <a:t>Start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4615040" y="2762871"/>
            <a:ext cx="1951180" cy="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0804670" y="2743853"/>
            <a:ext cx="243845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6582918" y="1753660"/>
            <a:ext cx="4221752" cy="1980385"/>
          </a:xfrm>
          <a:custGeom>
            <a:avLst/>
            <a:gdLst/>
            <a:ahLst/>
            <a:cxnLst/>
            <a:rect l="l" t="t" r="r" b="b"/>
            <a:pathLst>
              <a:path w="4221752" h="1980385">
                <a:moveTo>
                  <a:pt x="0" y="0"/>
                </a:moveTo>
                <a:lnTo>
                  <a:pt x="4221752" y="0"/>
                </a:lnTo>
                <a:lnTo>
                  <a:pt x="4221752" y="1980385"/>
                </a:lnTo>
                <a:lnTo>
                  <a:pt x="0" y="19803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3506776" y="1956153"/>
            <a:ext cx="3585391" cy="1332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 dirty="0">
                <a:solidFill>
                  <a:srgbClr val="FFFFFF"/>
                </a:solidFill>
                <a:latin typeface="Canva Sans Bold"/>
              </a:rPr>
              <a:t>Data </a:t>
            </a:r>
          </a:p>
          <a:p>
            <a:pPr algn="ctr">
              <a:lnSpc>
                <a:spcPts val="5369"/>
              </a:lnSpc>
              <a:spcBef>
                <a:spcPct val="0"/>
              </a:spcBef>
            </a:pPr>
            <a:r>
              <a:rPr lang="en-US" sz="3835" dirty="0">
                <a:solidFill>
                  <a:srgbClr val="FFFFFF"/>
                </a:solidFill>
                <a:latin typeface="Canva Sans Bold"/>
              </a:rPr>
              <a:t>Pre-Processing</a:t>
            </a:r>
          </a:p>
        </p:txBody>
      </p:sp>
      <p:sp>
        <p:nvSpPr>
          <p:cNvPr id="7" name="Freeform 7"/>
          <p:cNvSpPr/>
          <p:nvPr/>
        </p:nvSpPr>
        <p:spPr>
          <a:xfrm>
            <a:off x="13252341" y="1933654"/>
            <a:ext cx="4221752" cy="1980385"/>
          </a:xfrm>
          <a:custGeom>
            <a:avLst/>
            <a:gdLst/>
            <a:ahLst/>
            <a:cxnLst/>
            <a:rect l="l" t="t" r="r" b="b"/>
            <a:pathLst>
              <a:path w="4221752" h="1980385">
                <a:moveTo>
                  <a:pt x="0" y="0"/>
                </a:moveTo>
                <a:lnTo>
                  <a:pt x="4221752" y="0"/>
                </a:lnTo>
                <a:lnTo>
                  <a:pt x="4221752" y="1980385"/>
                </a:lnTo>
                <a:lnTo>
                  <a:pt x="0" y="19803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350058" y="334672"/>
            <a:ext cx="7366278" cy="979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4"/>
              </a:lnSpc>
              <a:spcBef>
                <a:spcPct val="0"/>
              </a:spcBef>
            </a:pPr>
            <a:r>
              <a:rPr lang="en-US" sz="5681" u="sng">
                <a:solidFill>
                  <a:srgbClr val="FF914D"/>
                </a:solidFill>
                <a:latin typeface="Canva Sans Bold"/>
              </a:rPr>
              <a:t>Work-Flow Diagram:-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82918" y="1999773"/>
            <a:ext cx="4124206" cy="721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8"/>
              </a:lnSpc>
              <a:spcBef>
                <a:spcPct val="0"/>
              </a:spcBef>
            </a:pPr>
            <a:r>
              <a:rPr lang="en-US" sz="4270" dirty="0">
                <a:solidFill>
                  <a:srgbClr val="FFFFFF"/>
                </a:solidFill>
                <a:latin typeface="Canva Sans Bold"/>
              </a:rPr>
              <a:t>Data Collection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524" y="4742714"/>
            <a:ext cx="5051298" cy="1441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5"/>
              </a:lnSpc>
            </a:pPr>
            <a:r>
              <a:rPr lang="en-US" sz="4168">
                <a:solidFill>
                  <a:srgbClr val="FFFFFF"/>
                </a:solidFill>
                <a:latin typeface="Canva Sans Bold"/>
              </a:rPr>
              <a:t>Importing required </a:t>
            </a:r>
          </a:p>
          <a:p>
            <a:pPr algn="ctr">
              <a:lnSpc>
                <a:spcPts val="5835"/>
              </a:lnSpc>
              <a:spcBef>
                <a:spcPct val="0"/>
              </a:spcBef>
            </a:pPr>
            <a:r>
              <a:rPr lang="en-US" sz="4168">
                <a:solidFill>
                  <a:srgbClr val="FFFFFF"/>
                </a:solidFill>
                <a:latin typeface="Canva Sans Bold"/>
              </a:rPr>
              <a:t>Libraries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650368" y="4285514"/>
            <a:ext cx="6086853" cy="2232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1"/>
              </a:lnSpc>
            </a:pPr>
            <a:r>
              <a:rPr lang="en-US" sz="4279">
                <a:solidFill>
                  <a:srgbClr val="FFFFFF"/>
                </a:solidFill>
                <a:latin typeface="Canva Sans Bold"/>
              </a:rPr>
              <a:t>Collecting the </a:t>
            </a:r>
          </a:p>
          <a:p>
            <a:pPr algn="ctr">
              <a:lnSpc>
                <a:spcPts val="5991"/>
              </a:lnSpc>
            </a:pPr>
            <a:r>
              <a:rPr lang="en-US" sz="4279">
                <a:solidFill>
                  <a:srgbClr val="FFFFFF"/>
                </a:solidFill>
                <a:latin typeface="Canva Sans Bold"/>
              </a:rPr>
              <a:t>required dataset</a:t>
            </a:r>
          </a:p>
          <a:p>
            <a:pPr algn="ctr">
              <a:lnSpc>
                <a:spcPts val="5991"/>
              </a:lnSpc>
              <a:spcBef>
                <a:spcPct val="0"/>
              </a:spcBef>
            </a:pPr>
            <a:r>
              <a:rPr lang="en-US" sz="4279">
                <a:solidFill>
                  <a:srgbClr val="FFFFFF"/>
                </a:solidFill>
                <a:latin typeface="Canva Sans Bold"/>
              </a:rPr>
              <a:t>for training and testing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140248" y="4285514"/>
            <a:ext cx="6147752" cy="2922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7"/>
              </a:lnSpc>
            </a:pPr>
            <a:r>
              <a:rPr lang="en-US" sz="4184">
                <a:solidFill>
                  <a:srgbClr val="FFFFFF"/>
                </a:solidFill>
                <a:latin typeface="Canva Sans Bold"/>
              </a:rPr>
              <a:t>the data undergoes pre-processing to compatible with </a:t>
            </a:r>
          </a:p>
          <a:p>
            <a:pPr algn="ctr">
              <a:lnSpc>
                <a:spcPts val="5857"/>
              </a:lnSpc>
              <a:spcBef>
                <a:spcPct val="0"/>
              </a:spcBef>
            </a:pPr>
            <a:r>
              <a:rPr lang="en-US" sz="4184">
                <a:solidFill>
                  <a:srgbClr val="FFFFFF"/>
                </a:solidFill>
                <a:latin typeface="Canva Sans Bold"/>
              </a:rPr>
              <a:t>VGG-16 Model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7443613" y="2946253"/>
            <a:ext cx="844387" cy="19045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3092853" y="7579944"/>
            <a:ext cx="15195147" cy="1490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5"/>
              </a:lnSpc>
              <a:spcBef>
                <a:spcPct val="0"/>
              </a:spcBef>
            </a:pPr>
            <a:r>
              <a:rPr lang="en-US" sz="4289">
                <a:solidFill>
                  <a:srgbClr val="FFFFFF"/>
                </a:solidFill>
                <a:latin typeface="Canva Sans Bold"/>
              </a:rPr>
              <a:t>Includes imaze image resizing , normalization of pixel values and data augementation like croping &amp; rotation</a:t>
            </a:r>
          </a:p>
        </p:txBody>
      </p:sp>
      <p:sp>
        <p:nvSpPr>
          <p:cNvPr id="15" name="Freeform 15"/>
          <p:cNvSpPr/>
          <p:nvPr/>
        </p:nvSpPr>
        <p:spPr>
          <a:xfrm>
            <a:off x="1165353" y="1953772"/>
            <a:ext cx="3449687" cy="1618217"/>
          </a:xfrm>
          <a:custGeom>
            <a:avLst/>
            <a:gdLst/>
            <a:ahLst/>
            <a:cxnLst/>
            <a:rect l="l" t="t" r="r" b="b"/>
            <a:pathLst>
              <a:path w="3449687" h="1618217">
                <a:moveTo>
                  <a:pt x="0" y="0"/>
                </a:moveTo>
                <a:lnTo>
                  <a:pt x="3449687" y="0"/>
                </a:lnTo>
                <a:lnTo>
                  <a:pt x="3449687" y="1618217"/>
                </a:lnTo>
                <a:lnTo>
                  <a:pt x="0" y="1618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597" y="538406"/>
            <a:ext cx="4221752" cy="1980385"/>
          </a:xfrm>
          <a:custGeom>
            <a:avLst/>
            <a:gdLst/>
            <a:ahLst/>
            <a:cxnLst/>
            <a:rect l="l" t="t" r="r" b="b"/>
            <a:pathLst>
              <a:path w="4221752" h="1980385">
                <a:moveTo>
                  <a:pt x="0" y="0"/>
                </a:moveTo>
                <a:lnTo>
                  <a:pt x="4221752" y="0"/>
                </a:lnTo>
                <a:lnTo>
                  <a:pt x="4221752" y="1980386"/>
                </a:lnTo>
                <a:lnTo>
                  <a:pt x="0" y="1980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137636" y="1009320"/>
            <a:ext cx="3731300" cy="89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31"/>
              </a:lnSpc>
              <a:spcBef>
                <a:spcPct val="0"/>
              </a:spcBef>
            </a:pPr>
            <a:r>
              <a:rPr lang="en-US" sz="5236">
                <a:solidFill>
                  <a:srgbClr val="FFFFFF"/>
                </a:solidFill>
                <a:latin typeface="Canva Sans Bold"/>
              </a:rPr>
              <a:t>Apply CNN </a:t>
            </a:r>
          </a:p>
        </p:txBody>
      </p:sp>
      <p:sp>
        <p:nvSpPr>
          <p:cNvPr id="4" name="Freeform 4"/>
          <p:cNvSpPr/>
          <p:nvPr/>
        </p:nvSpPr>
        <p:spPr>
          <a:xfrm>
            <a:off x="9427454" y="538406"/>
            <a:ext cx="4221752" cy="1980385"/>
          </a:xfrm>
          <a:custGeom>
            <a:avLst/>
            <a:gdLst/>
            <a:ahLst/>
            <a:cxnLst/>
            <a:rect l="l" t="t" r="r" b="b"/>
            <a:pathLst>
              <a:path w="4221752" h="1980385">
                <a:moveTo>
                  <a:pt x="0" y="0"/>
                </a:moveTo>
                <a:lnTo>
                  <a:pt x="4221752" y="0"/>
                </a:lnTo>
                <a:lnTo>
                  <a:pt x="4221752" y="1980386"/>
                </a:lnTo>
                <a:lnTo>
                  <a:pt x="0" y="1980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9855501" y="623546"/>
            <a:ext cx="3365659" cy="1819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31"/>
              </a:lnSpc>
            </a:pPr>
            <a:r>
              <a:rPr lang="en-US" sz="5236">
                <a:solidFill>
                  <a:srgbClr val="FFFFFF"/>
                </a:solidFill>
                <a:latin typeface="Canva Sans Bold"/>
              </a:rPr>
              <a:t>Feature </a:t>
            </a:r>
          </a:p>
          <a:p>
            <a:pPr algn="ctr">
              <a:lnSpc>
                <a:spcPts val="7331"/>
              </a:lnSpc>
              <a:spcBef>
                <a:spcPct val="0"/>
              </a:spcBef>
            </a:pPr>
            <a:r>
              <a:rPr lang="en-US" sz="5236">
                <a:solidFill>
                  <a:srgbClr val="FFFFFF"/>
                </a:solidFill>
                <a:latin typeface="Canva Sans Bold"/>
              </a:rPr>
              <a:t>Extraction</a:t>
            </a:r>
          </a:p>
        </p:txBody>
      </p:sp>
      <p:sp>
        <p:nvSpPr>
          <p:cNvPr id="6" name="AutoShape 6"/>
          <p:cNvSpPr/>
          <p:nvPr/>
        </p:nvSpPr>
        <p:spPr>
          <a:xfrm>
            <a:off x="5250349" y="1528599"/>
            <a:ext cx="417710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 flipV="1">
            <a:off x="357" y="1547646"/>
            <a:ext cx="1016020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0" y="2887103"/>
            <a:ext cx="8255903" cy="1715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68184" lvl="1" indent="-534092" algn="ctr">
              <a:lnSpc>
                <a:spcPts val="6926"/>
              </a:lnSpc>
              <a:buFont typeface="Arial"/>
              <a:buChar char="•"/>
            </a:pPr>
            <a:r>
              <a:rPr lang="en-US" sz="4947" dirty="0">
                <a:solidFill>
                  <a:srgbClr val="FFFFFF"/>
                </a:solidFill>
                <a:latin typeface="Canva Sans Bold"/>
              </a:rPr>
              <a:t>preprocessed data is</a:t>
            </a:r>
          </a:p>
          <a:p>
            <a:pPr algn="ctr">
              <a:lnSpc>
                <a:spcPts val="6926"/>
              </a:lnSpc>
            </a:pPr>
            <a:r>
              <a:rPr lang="en-US" sz="4947" dirty="0">
                <a:solidFill>
                  <a:srgbClr val="FFFFFF"/>
                </a:solidFill>
                <a:latin typeface="Canva Sans Bold"/>
              </a:rPr>
              <a:t>       set into CNN Model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3588" y="5048250"/>
            <a:ext cx="8685134" cy="1687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49571" lvl="1" indent="-524786" algn="ctr">
              <a:lnSpc>
                <a:spcPts val="6805"/>
              </a:lnSpc>
              <a:buFont typeface="Arial"/>
              <a:buChar char="•"/>
            </a:pPr>
            <a:r>
              <a:rPr lang="en-US" sz="4861" dirty="0">
                <a:solidFill>
                  <a:srgbClr val="FFFFFF"/>
                </a:solidFill>
                <a:latin typeface="Canva Sans Bold"/>
              </a:rPr>
              <a:t>It consists of CNN layers,</a:t>
            </a:r>
          </a:p>
          <a:p>
            <a:pPr algn="ctr">
              <a:lnSpc>
                <a:spcPts val="6805"/>
              </a:lnSpc>
            </a:pPr>
            <a:r>
              <a:rPr lang="en-US" sz="4861" dirty="0">
                <a:solidFill>
                  <a:srgbClr val="FFFFFF"/>
                </a:solidFill>
                <a:latin typeface="Canva Sans Bold"/>
              </a:rPr>
              <a:t> feature extraction modules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298722" y="2887103"/>
            <a:ext cx="8700968" cy="2484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21585" lvl="1" indent="-510792" algn="ctr">
              <a:lnSpc>
                <a:spcPts val="6624"/>
              </a:lnSpc>
              <a:buFont typeface="Arial"/>
              <a:buChar char="•"/>
            </a:pPr>
            <a:r>
              <a:rPr lang="en-US" sz="4731" dirty="0">
                <a:solidFill>
                  <a:srgbClr val="FFFFFF"/>
                </a:solidFill>
                <a:latin typeface="Canva Sans Bold"/>
              </a:rPr>
              <a:t>CNN model extracts </a:t>
            </a:r>
          </a:p>
          <a:p>
            <a:pPr algn="ctr">
              <a:lnSpc>
                <a:spcPts val="6624"/>
              </a:lnSpc>
            </a:pPr>
            <a:r>
              <a:rPr lang="en-US" sz="4731" dirty="0">
                <a:solidFill>
                  <a:srgbClr val="FFFFFF"/>
                </a:solidFill>
                <a:latin typeface="Canva Sans Bold"/>
              </a:rPr>
              <a:t>features from different layers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3822585" y="1490499"/>
            <a:ext cx="417710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8136" y="615175"/>
            <a:ext cx="4221752" cy="1980385"/>
          </a:xfrm>
          <a:custGeom>
            <a:avLst/>
            <a:gdLst/>
            <a:ahLst/>
            <a:cxnLst/>
            <a:rect l="l" t="t" r="r" b="b"/>
            <a:pathLst>
              <a:path w="4221752" h="1980385">
                <a:moveTo>
                  <a:pt x="0" y="0"/>
                </a:moveTo>
                <a:lnTo>
                  <a:pt x="4221751" y="0"/>
                </a:lnTo>
                <a:lnTo>
                  <a:pt x="4221751" y="1980386"/>
                </a:lnTo>
                <a:lnTo>
                  <a:pt x="0" y="1980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-3398970" y="1586318"/>
            <a:ext cx="417710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176067" y="1053623"/>
            <a:ext cx="3488598" cy="1065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27"/>
              </a:lnSpc>
              <a:spcBef>
                <a:spcPct val="0"/>
              </a:spcBef>
            </a:pPr>
            <a:r>
              <a:rPr lang="en-US" sz="6234" dirty="0">
                <a:solidFill>
                  <a:srgbClr val="FFFFFF"/>
                </a:solidFill>
                <a:latin typeface="Canva Sans Bold"/>
              </a:rPr>
              <a:t>Training</a:t>
            </a:r>
          </a:p>
        </p:txBody>
      </p:sp>
      <p:sp>
        <p:nvSpPr>
          <p:cNvPr id="5" name="Freeform 5"/>
          <p:cNvSpPr/>
          <p:nvPr/>
        </p:nvSpPr>
        <p:spPr>
          <a:xfrm>
            <a:off x="6640099" y="615175"/>
            <a:ext cx="4221752" cy="1980385"/>
          </a:xfrm>
          <a:custGeom>
            <a:avLst/>
            <a:gdLst/>
            <a:ahLst/>
            <a:cxnLst/>
            <a:rect l="l" t="t" r="r" b="b"/>
            <a:pathLst>
              <a:path w="4221752" h="1980385">
                <a:moveTo>
                  <a:pt x="0" y="0"/>
                </a:moveTo>
                <a:lnTo>
                  <a:pt x="4221752" y="0"/>
                </a:lnTo>
                <a:lnTo>
                  <a:pt x="4221752" y="1980386"/>
                </a:lnTo>
                <a:lnTo>
                  <a:pt x="0" y="1980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7166575" y="957213"/>
            <a:ext cx="3274300" cy="10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27"/>
              </a:lnSpc>
              <a:spcBef>
                <a:spcPct val="0"/>
              </a:spcBef>
            </a:pPr>
            <a:r>
              <a:rPr lang="en-US" sz="6234" dirty="0">
                <a:solidFill>
                  <a:srgbClr val="FFFFFF"/>
                </a:solidFill>
                <a:latin typeface="Canva Sans Bold"/>
              </a:rPr>
              <a:t>Testing</a:t>
            </a:r>
          </a:p>
        </p:txBody>
      </p:sp>
      <p:sp>
        <p:nvSpPr>
          <p:cNvPr id="7" name="AutoShape 7"/>
          <p:cNvSpPr/>
          <p:nvPr/>
        </p:nvSpPr>
        <p:spPr>
          <a:xfrm>
            <a:off x="4999887" y="1605368"/>
            <a:ext cx="1640212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2502063" y="615175"/>
            <a:ext cx="4221752" cy="1980385"/>
          </a:xfrm>
          <a:custGeom>
            <a:avLst/>
            <a:gdLst/>
            <a:ahLst/>
            <a:cxnLst/>
            <a:rect l="l" t="t" r="r" b="b"/>
            <a:pathLst>
              <a:path w="4221752" h="1980385">
                <a:moveTo>
                  <a:pt x="0" y="0"/>
                </a:moveTo>
                <a:lnTo>
                  <a:pt x="4221752" y="0"/>
                </a:lnTo>
                <a:lnTo>
                  <a:pt x="4221752" y="1980386"/>
                </a:lnTo>
                <a:lnTo>
                  <a:pt x="0" y="1980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3004081" y="519925"/>
            <a:ext cx="3217716" cy="1917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1"/>
              </a:lnSpc>
            </a:pPr>
            <a:r>
              <a:rPr lang="en-US" sz="5565">
                <a:solidFill>
                  <a:srgbClr val="FFFFFF"/>
                </a:solidFill>
                <a:latin typeface="Canva Sans Bold"/>
              </a:rPr>
              <a:t>o/p &amp; </a:t>
            </a:r>
          </a:p>
          <a:p>
            <a:pPr algn="ctr">
              <a:lnSpc>
                <a:spcPts val="7791"/>
              </a:lnSpc>
              <a:spcBef>
                <a:spcPct val="0"/>
              </a:spcBef>
            </a:pPr>
            <a:r>
              <a:rPr lang="en-US" sz="5565">
                <a:solidFill>
                  <a:srgbClr val="FFFFFF"/>
                </a:solidFill>
                <a:latin typeface="Canva Sans Bold"/>
              </a:rPr>
              <a:t>Accuracy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0861851" y="1605368"/>
            <a:ext cx="1640212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0" y="3342934"/>
            <a:ext cx="5819993" cy="1593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4084" lvl="1" indent="-497042" algn="ctr">
              <a:lnSpc>
                <a:spcPts val="6446"/>
              </a:lnSpc>
              <a:buFont typeface="Arial"/>
              <a:buChar char="•"/>
            </a:pPr>
            <a:r>
              <a:rPr lang="en-US" sz="4604" dirty="0">
                <a:solidFill>
                  <a:srgbClr val="FFFFFF"/>
                </a:solidFill>
                <a:latin typeface="Canva Sans Bold"/>
              </a:rPr>
              <a:t>Feeding labelled </a:t>
            </a:r>
          </a:p>
          <a:p>
            <a:pPr algn="ctr">
              <a:lnSpc>
                <a:spcPts val="6446"/>
              </a:lnSpc>
            </a:pPr>
            <a:r>
              <a:rPr lang="en-US" sz="4604" dirty="0">
                <a:solidFill>
                  <a:srgbClr val="FFFFFF"/>
                </a:solidFill>
                <a:latin typeface="Canva Sans Bold"/>
              </a:rPr>
              <a:t>data into model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3538" y="5701500"/>
            <a:ext cx="6486561" cy="1425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3158" lvl="1" indent="-441579" algn="ctr">
              <a:lnSpc>
                <a:spcPts val="5726"/>
              </a:lnSpc>
              <a:buFont typeface="Arial"/>
              <a:buChar char="•"/>
            </a:pPr>
            <a:r>
              <a:rPr lang="en-US" sz="4090">
                <a:solidFill>
                  <a:srgbClr val="FFFFFF"/>
                </a:solidFill>
                <a:latin typeface="Canva Sans Bold"/>
              </a:rPr>
              <a:t>Loss Function-</a:t>
            </a:r>
          </a:p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FFFFFF"/>
                </a:solidFill>
                <a:latin typeface="Canva Sans Bold"/>
              </a:rPr>
              <a:t>Categorical Crossentropy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3538" y="7844294"/>
            <a:ext cx="6486561" cy="7668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86300" lvl="1" indent="-493150" algn="ctr">
              <a:lnSpc>
                <a:spcPts val="6395"/>
              </a:lnSpc>
              <a:buFont typeface="Arial"/>
              <a:buChar char="•"/>
            </a:pPr>
            <a:r>
              <a:rPr lang="en-US" sz="4568" dirty="0">
                <a:solidFill>
                  <a:srgbClr val="FFFFFF"/>
                </a:solidFill>
                <a:latin typeface="Canva Sans Bold"/>
              </a:rPr>
              <a:t>Optimizer-Adam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40099" y="3064587"/>
            <a:ext cx="6321981" cy="1598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9907" lvl="1" indent="-494954" algn="ctr">
              <a:lnSpc>
                <a:spcPts val="6419"/>
              </a:lnSpc>
              <a:buFont typeface="Arial"/>
              <a:buChar char="•"/>
            </a:pPr>
            <a:r>
              <a:rPr lang="en-US" sz="4585" dirty="0">
                <a:solidFill>
                  <a:srgbClr val="FFFFFF"/>
                </a:solidFill>
                <a:latin typeface="Canva Sans Bold"/>
              </a:rPr>
              <a:t>Evaluation of </a:t>
            </a:r>
          </a:p>
          <a:p>
            <a:pPr algn="ctr">
              <a:lnSpc>
                <a:spcPts val="6419"/>
              </a:lnSpc>
            </a:pPr>
            <a:r>
              <a:rPr lang="en-US" sz="4585" dirty="0">
                <a:solidFill>
                  <a:srgbClr val="FFFFFF"/>
                </a:solidFill>
                <a:latin typeface="Canva Sans Bold"/>
              </a:rPr>
              <a:t>trained model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996707" y="5331816"/>
            <a:ext cx="11010711" cy="825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6889" lvl="1" indent="-528444" algn="ctr">
              <a:lnSpc>
                <a:spcPts val="6853"/>
              </a:lnSpc>
              <a:buFont typeface="Arial"/>
              <a:buChar char="•"/>
            </a:pPr>
            <a:r>
              <a:rPr lang="en-US" sz="4895" dirty="0">
                <a:solidFill>
                  <a:srgbClr val="FFFFFF"/>
                </a:solidFill>
                <a:latin typeface="Canva Sans Bold"/>
              </a:rPr>
              <a:t>Predicting Species classification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197055" y="6702304"/>
            <a:ext cx="10610016" cy="89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30575" lvl="1" indent="-565287" algn="ctr">
              <a:lnSpc>
                <a:spcPts val="7331"/>
              </a:lnSpc>
              <a:buFont typeface="Arial"/>
              <a:buChar char="•"/>
            </a:pPr>
            <a:r>
              <a:rPr lang="en-US" sz="5236" dirty="0">
                <a:solidFill>
                  <a:srgbClr val="FFFFFF"/>
                </a:solidFill>
                <a:latin typeface="Canva Sans Bold"/>
              </a:rPr>
              <a:t>And calculating the Accuracy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5560" y="528467"/>
            <a:ext cx="6206847" cy="89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31"/>
              </a:lnSpc>
              <a:spcBef>
                <a:spcPct val="0"/>
              </a:spcBef>
            </a:pPr>
            <a:r>
              <a:rPr lang="en-US" sz="5236" u="sng" dirty="0">
                <a:solidFill>
                  <a:srgbClr val="FF914D"/>
                </a:solidFill>
                <a:latin typeface="Canva Sans Bold"/>
              </a:rPr>
              <a:t>CNN Model used:-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D3C04-89C6-1534-2317-30F1D744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1" y="1562100"/>
            <a:ext cx="10658649" cy="76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E25F10-E198-1743-DCE4-B70C9EB292F5}"/>
              </a:ext>
            </a:extLst>
          </p:cNvPr>
          <p:cNvSpPr txBox="1"/>
          <p:nvPr/>
        </p:nvSpPr>
        <p:spPr>
          <a:xfrm>
            <a:off x="9448800" y="4457700"/>
            <a:ext cx="9144000" cy="184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5288" lvl="1" algn="ctr">
              <a:lnSpc>
                <a:spcPts val="7331"/>
              </a:lnSpc>
            </a:pPr>
            <a:r>
              <a:rPr lang="en-US" sz="3600" dirty="0">
                <a:solidFill>
                  <a:srgbClr val="FFFFFF"/>
                </a:solidFill>
                <a:latin typeface="Canva Sans Bold"/>
              </a:rPr>
              <a:t>4 CNN layers </a:t>
            </a:r>
          </a:p>
          <a:p>
            <a:pPr marL="565288" lvl="1" algn="ctr">
              <a:lnSpc>
                <a:spcPts val="7331"/>
              </a:lnSpc>
            </a:pPr>
            <a:r>
              <a:rPr lang="en-US" sz="3600" dirty="0">
                <a:solidFill>
                  <a:srgbClr val="FFFFFF"/>
                </a:solidFill>
                <a:latin typeface="Canva Sans Bold"/>
              </a:rPr>
              <a:t>3 Fully Connected Layers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528467"/>
            <a:ext cx="11404371" cy="89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31"/>
              </a:lnSpc>
              <a:spcBef>
                <a:spcPct val="0"/>
              </a:spcBef>
            </a:pPr>
            <a:r>
              <a:rPr lang="en-US" sz="5236" u="sng" dirty="0">
                <a:solidFill>
                  <a:srgbClr val="FF914D"/>
                </a:solidFill>
                <a:latin typeface="Canva Sans Bold"/>
              </a:rPr>
              <a:t>CNN  Architecture:-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D13B52-928C-FC33-3D2A-29D4A833EAA6}"/>
              </a:ext>
            </a:extLst>
          </p:cNvPr>
          <p:cNvSpPr/>
          <p:nvPr/>
        </p:nvSpPr>
        <p:spPr>
          <a:xfrm>
            <a:off x="990600" y="3543300"/>
            <a:ext cx="990600" cy="3200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IN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04AA2-F87F-BC18-2F53-8C6F6235719E}"/>
              </a:ext>
            </a:extLst>
          </p:cNvPr>
          <p:cNvSpPr/>
          <p:nvPr/>
        </p:nvSpPr>
        <p:spPr>
          <a:xfrm>
            <a:off x="2103145" y="4114800"/>
            <a:ext cx="762000" cy="2057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20C91-7249-44F7-2E7F-21D56245C7D7}"/>
              </a:ext>
            </a:extLst>
          </p:cNvPr>
          <p:cNvSpPr/>
          <p:nvPr/>
        </p:nvSpPr>
        <p:spPr>
          <a:xfrm>
            <a:off x="3550630" y="3489960"/>
            <a:ext cx="990600" cy="3200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5331B-EF8D-E12F-17D9-4E76CDF56317}"/>
              </a:ext>
            </a:extLst>
          </p:cNvPr>
          <p:cNvSpPr/>
          <p:nvPr/>
        </p:nvSpPr>
        <p:spPr>
          <a:xfrm>
            <a:off x="5877317" y="3543300"/>
            <a:ext cx="990600" cy="3200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4317D9-B0AA-EF72-4035-FE8F2D0E7E08}"/>
              </a:ext>
            </a:extLst>
          </p:cNvPr>
          <p:cNvSpPr/>
          <p:nvPr/>
        </p:nvSpPr>
        <p:spPr>
          <a:xfrm>
            <a:off x="8410106" y="3512820"/>
            <a:ext cx="990600" cy="3200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E7AEB5-C5C8-0984-6A09-310935CE1B43}"/>
              </a:ext>
            </a:extLst>
          </p:cNvPr>
          <p:cNvSpPr/>
          <p:nvPr/>
        </p:nvSpPr>
        <p:spPr>
          <a:xfrm>
            <a:off x="4652952" y="4114800"/>
            <a:ext cx="762000" cy="2057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9EFE58-132A-946D-B1E4-26A91268367D}"/>
              </a:ext>
            </a:extLst>
          </p:cNvPr>
          <p:cNvSpPr/>
          <p:nvPr/>
        </p:nvSpPr>
        <p:spPr>
          <a:xfrm>
            <a:off x="6990137" y="4114800"/>
            <a:ext cx="762000" cy="2057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8ECBE1-3F13-B23F-53E4-547B6C2DB43F}"/>
              </a:ext>
            </a:extLst>
          </p:cNvPr>
          <p:cNvSpPr/>
          <p:nvPr/>
        </p:nvSpPr>
        <p:spPr>
          <a:xfrm>
            <a:off x="11653414" y="3169920"/>
            <a:ext cx="838200" cy="3840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9AA44C-887D-8A01-D01C-9BA7D4E97A97}"/>
              </a:ext>
            </a:extLst>
          </p:cNvPr>
          <p:cNvSpPr/>
          <p:nvPr/>
        </p:nvSpPr>
        <p:spPr>
          <a:xfrm>
            <a:off x="14019097" y="3169920"/>
            <a:ext cx="838200" cy="3840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2D0FB3-5A99-0DF0-A4DE-ADE7822CE956}"/>
              </a:ext>
            </a:extLst>
          </p:cNvPr>
          <p:cNvSpPr/>
          <p:nvPr/>
        </p:nvSpPr>
        <p:spPr>
          <a:xfrm>
            <a:off x="16154400" y="3169920"/>
            <a:ext cx="838200" cy="3840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AA72AA-BC00-D732-B354-995C2A45EFDE}"/>
              </a:ext>
            </a:extLst>
          </p:cNvPr>
          <p:cNvSpPr txBox="1"/>
          <p:nvPr/>
        </p:nvSpPr>
        <p:spPr>
          <a:xfrm rot="16200000">
            <a:off x="-1046424" y="4813012"/>
            <a:ext cx="49084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n/>
                <a:solidFill>
                  <a:srgbClr val="FF0000"/>
                </a:solidFill>
              </a:rPr>
              <a:t>CNN Layer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A6FD44-1868-8F82-84BD-C08D908D40DD}"/>
              </a:ext>
            </a:extLst>
          </p:cNvPr>
          <p:cNvSpPr txBox="1"/>
          <p:nvPr/>
        </p:nvSpPr>
        <p:spPr>
          <a:xfrm rot="16200000">
            <a:off x="327692" y="4905047"/>
            <a:ext cx="9357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n/>
              </a:rPr>
              <a:t>Max. Pooling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1C5C0-B5CF-0449-246A-C4EF6CC1FF54}"/>
              </a:ext>
            </a:extLst>
          </p:cNvPr>
          <p:cNvSpPr txBox="1"/>
          <p:nvPr/>
        </p:nvSpPr>
        <p:spPr>
          <a:xfrm rot="16200000">
            <a:off x="2653733" y="4912667"/>
            <a:ext cx="9357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n/>
              </a:rPr>
              <a:t>Max. Pooling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D6F66C-985B-8B99-85EC-484D14D19150}"/>
              </a:ext>
            </a:extLst>
          </p:cNvPr>
          <p:cNvSpPr/>
          <p:nvPr/>
        </p:nvSpPr>
        <p:spPr>
          <a:xfrm>
            <a:off x="9520967" y="4152900"/>
            <a:ext cx="762000" cy="2057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D2989B-1A9C-5EF3-EE4A-354F6B9A4B18}"/>
              </a:ext>
            </a:extLst>
          </p:cNvPr>
          <p:cNvSpPr txBox="1"/>
          <p:nvPr/>
        </p:nvSpPr>
        <p:spPr>
          <a:xfrm rot="16200000">
            <a:off x="5168335" y="4981884"/>
            <a:ext cx="9357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n/>
              </a:rPr>
              <a:t>Max. Pooling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0A9600-91B3-9BED-9916-D7B7EF066070}"/>
              </a:ext>
            </a:extLst>
          </p:cNvPr>
          <p:cNvSpPr txBox="1"/>
          <p:nvPr/>
        </p:nvSpPr>
        <p:spPr>
          <a:xfrm rot="16200000">
            <a:off x="-708290" y="4882187"/>
            <a:ext cx="63931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n/>
              </a:rPr>
              <a:t>Max. Pooling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44CB7A-C9FD-4711-6625-B3B4CC238BC8}"/>
              </a:ext>
            </a:extLst>
          </p:cNvPr>
          <p:cNvSpPr txBox="1"/>
          <p:nvPr/>
        </p:nvSpPr>
        <p:spPr>
          <a:xfrm rot="16200000">
            <a:off x="1576282" y="4813012"/>
            <a:ext cx="49084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n/>
                <a:solidFill>
                  <a:srgbClr val="FF0000"/>
                </a:solidFill>
              </a:rPr>
              <a:t>CNN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1D94ED-7C0D-7E02-4529-6B60E457321B}"/>
              </a:ext>
            </a:extLst>
          </p:cNvPr>
          <p:cNvSpPr txBox="1"/>
          <p:nvPr/>
        </p:nvSpPr>
        <p:spPr>
          <a:xfrm rot="16200000">
            <a:off x="3953635" y="4920328"/>
            <a:ext cx="49084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n/>
                <a:solidFill>
                  <a:srgbClr val="FF0000"/>
                </a:solidFill>
              </a:rPr>
              <a:t>CNN Layer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953E0C-9F13-E36D-1CBF-F7E34E6AD72B}"/>
              </a:ext>
            </a:extLst>
          </p:cNvPr>
          <p:cNvSpPr txBox="1"/>
          <p:nvPr/>
        </p:nvSpPr>
        <p:spPr>
          <a:xfrm rot="16200000">
            <a:off x="6466648" y="4851110"/>
            <a:ext cx="49084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n/>
                <a:solidFill>
                  <a:srgbClr val="FF0000"/>
                </a:solidFill>
              </a:rPr>
              <a:t>CNN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54EEC9-A361-357A-6643-C805E85A2049}"/>
              </a:ext>
            </a:extLst>
          </p:cNvPr>
          <p:cNvSpPr txBox="1"/>
          <p:nvPr/>
        </p:nvSpPr>
        <p:spPr>
          <a:xfrm rot="16200000">
            <a:off x="9657563" y="4485352"/>
            <a:ext cx="49084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n/>
                <a:solidFill>
                  <a:schemeClr val="accent3"/>
                </a:solidFill>
              </a:rPr>
              <a:t>FCL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3F3471-5592-5BF3-EC75-F5DD44608B22}"/>
              </a:ext>
            </a:extLst>
          </p:cNvPr>
          <p:cNvSpPr txBox="1"/>
          <p:nvPr/>
        </p:nvSpPr>
        <p:spPr>
          <a:xfrm rot="16200000">
            <a:off x="12001109" y="4485351"/>
            <a:ext cx="49084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n/>
                <a:solidFill>
                  <a:schemeClr val="accent3"/>
                </a:solidFill>
              </a:rPr>
              <a:t>FCL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AAA91-BD3C-4974-1B70-0259F0BE0C81}"/>
              </a:ext>
            </a:extLst>
          </p:cNvPr>
          <p:cNvSpPr txBox="1"/>
          <p:nvPr/>
        </p:nvSpPr>
        <p:spPr>
          <a:xfrm rot="16200000">
            <a:off x="14111229" y="4553932"/>
            <a:ext cx="49084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n/>
                <a:solidFill>
                  <a:schemeClr val="accent3"/>
                </a:solidFill>
              </a:rPr>
              <a:t>FCL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C75272-16EA-DFB6-0318-7ECA1D83E094}"/>
              </a:ext>
            </a:extLst>
          </p:cNvPr>
          <p:cNvSpPr txBox="1"/>
          <p:nvPr/>
        </p:nvSpPr>
        <p:spPr>
          <a:xfrm>
            <a:off x="14233145" y="6863074"/>
            <a:ext cx="49084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n/>
                <a:solidFill>
                  <a:schemeClr val="accent3"/>
                </a:solidFill>
              </a:rPr>
              <a:t>Soft max.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B4BE92-CC0A-40C5-3E4C-289D9F807BE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65145" y="5090160"/>
            <a:ext cx="6854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694966-53CC-07BF-E90E-C12103F95512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414952" y="5143500"/>
            <a:ext cx="462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1485E6-F06A-88E0-43EA-1FFE15192F46}"/>
              </a:ext>
            </a:extLst>
          </p:cNvPr>
          <p:cNvCxnSpPr>
            <a:cxnSpLocks/>
          </p:cNvCxnSpPr>
          <p:nvPr/>
        </p:nvCxnSpPr>
        <p:spPr>
          <a:xfrm>
            <a:off x="7724621" y="5090160"/>
            <a:ext cx="6854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DB08A8-E61F-E7A9-7CFD-3B344B873962}"/>
              </a:ext>
            </a:extLst>
          </p:cNvPr>
          <p:cNvCxnSpPr>
            <a:cxnSpLocks/>
          </p:cNvCxnSpPr>
          <p:nvPr/>
        </p:nvCxnSpPr>
        <p:spPr>
          <a:xfrm>
            <a:off x="10282967" y="5090160"/>
            <a:ext cx="1375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CD4704-1827-DCBD-2A33-43A542749BC3}"/>
              </a:ext>
            </a:extLst>
          </p:cNvPr>
          <p:cNvCxnSpPr>
            <a:cxnSpLocks/>
          </p:cNvCxnSpPr>
          <p:nvPr/>
        </p:nvCxnSpPr>
        <p:spPr>
          <a:xfrm>
            <a:off x="12496800" y="4991100"/>
            <a:ext cx="1539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C6694B-7258-49BD-E277-B98DCE89AB22}"/>
              </a:ext>
            </a:extLst>
          </p:cNvPr>
          <p:cNvCxnSpPr>
            <a:cxnSpLocks/>
          </p:cNvCxnSpPr>
          <p:nvPr/>
        </p:nvCxnSpPr>
        <p:spPr>
          <a:xfrm>
            <a:off x="14747701" y="4991100"/>
            <a:ext cx="1406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47990" y="753632"/>
            <a:ext cx="4038410" cy="875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31"/>
              </a:lnSpc>
              <a:spcBef>
                <a:spcPct val="0"/>
              </a:spcBef>
            </a:pPr>
            <a:r>
              <a:rPr lang="en-US" sz="5236" u="sng" dirty="0">
                <a:solidFill>
                  <a:schemeClr val="accent6">
                    <a:lumMod val="75000"/>
                  </a:schemeClr>
                </a:solidFill>
                <a:latin typeface="Canva Sans Bold"/>
              </a:rPr>
              <a:t>Accuracy:-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C1937-5A26-BEF5-E599-002A8C8D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10" y="1943100"/>
            <a:ext cx="13974890" cy="5264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DADBF-786C-43D1-3C83-4308849A708F}"/>
              </a:ext>
            </a:extLst>
          </p:cNvPr>
          <p:cNvSpPr txBox="1"/>
          <p:nvPr/>
        </p:nvSpPr>
        <p:spPr>
          <a:xfrm>
            <a:off x="6858000" y="7521650"/>
            <a:ext cx="112241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FFFFFF"/>
                </a:solidFill>
                <a:latin typeface="Canva Sans Bold"/>
              </a:rPr>
              <a:t>We got 92% train acc.  And 80% valid acc.</a:t>
            </a:r>
          </a:p>
          <a:p>
            <a:r>
              <a:rPr lang="en-US" sz="2400" u="sng" dirty="0">
                <a:solidFill>
                  <a:srgbClr val="FFFFFF"/>
                </a:solidFill>
                <a:latin typeface="Canva Sans Bold"/>
              </a:rPr>
              <a:t>And this is the max accuracy we for 35 </a:t>
            </a:r>
            <a:r>
              <a:rPr lang="en-US" sz="2400" u="sng" dirty="0" err="1">
                <a:solidFill>
                  <a:srgbClr val="FFFFFF"/>
                </a:solidFill>
                <a:latin typeface="Canva Sans Bold"/>
              </a:rPr>
              <a:t>epchos</a:t>
            </a:r>
            <a:r>
              <a:rPr lang="en-US" sz="2400" u="sng" dirty="0">
                <a:solidFill>
                  <a:srgbClr val="FFFFFF"/>
                </a:solidFill>
                <a:latin typeface="Canva Sans Bold"/>
              </a:rPr>
              <a:t> after several executions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753600" y="1104900"/>
            <a:ext cx="7254724" cy="834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31"/>
              </a:lnSpc>
              <a:spcBef>
                <a:spcPct val="0"/>
              </a:spcBef>
            </a:pPr>
            <a:r>
              <a:rPr lang="en-US" sz="4000" b="1" u="sng" dirty="0">
                <a:solidFill>
                  <a:schemeClr val="accent6">
                    <a:lumMod val="75000"/>
                  </a:schemeClr>
                </a:solidFill>
                <a:latin typeface="Canva Sans Bold"/>
              </a:rPr>
              <a:t>Train vs </a:t>
            </a:r>
            <a:r>
              <a:rPr lang="en-US" sz="4000" b="1" u="sng" dirty="0" err="1">
                <a:solidFill>
                  <a:schemeClr val="accent6">
                    <a:lumMod val="75000"/>
                  </a:schemeClr>
                </a:solidFill>
                <a:latin typeface="Canva Sans Bold"/>
              </a:rPr>
              <a:t>Vald</a:t>
            </a:r>
            <a:r>
              <a:rPr lang="en-US" sz="4000" b="1" u="sng" dirty="0">
                <a:solidFill>
                  <a:schemeClr val="accent6">
                    <a:lumMod val="75000"/>
                  </a:schemeClr>
                </a:solidFill>
                <a:latin typeface="Canva Sans Bold"/>
              </a:rPr>
              <a:t>. Loss:-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30480" y="952500"/>
            <a:ext cx="8088511" cy="834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31"/>
              </a:lnSpc>
              <a:spcBef>
                <a:spcPct val="0"/>
              </a:spcBef>
            </a:pPr>
            <a:r>
              <a:rPr lang="en-US" sz="4000" b="1" u="sng" dirty="0">
                <a:solidFill>
                  <a:schemeClr val="accent6">
                    <a:lumMod val="75000"/>
                  </a:schemeClr>
                </a:solidFill>
                <a:latin typeface="Canva Sans Bold"/>
              </a:rPr>
              <a:t>Train vs </a:t>
            </a:r>
            <a:r>
              <a:rPr lang="en-US" sz="4000" b="1" u="sng" dirty="0" err="1">
                <a:solidFill>
                  <a:schemeClr val="accent6">
                    <a:lumMod val="75000"/>
                  </a:schemeClr>
                </a:solidFill>
                <a:latin typeface="Canva Sans Bold"/>
              </a:rPr>
              <a:t>Vald</a:t>
            </a:r>
            <a:r>
              <a:rPr lang="en-US" sz="4000" b="1" u="sng" dirty="0">
                <a:solidFill>
                  <a:schemeClr val="accent6">
                    <a:lumMod val="75000"/>
                  </a:schemeClr>
                </a:solidFill>
                <a:latin typeface="Canva Sans Bold"/>
              </a:rPr>
              <a:t>. Accuracy:-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716886-047A-7878-BB0D-ED292F144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00" y="2204866"/>
            <a:ext cx="8130874" cy="613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E1C18B-6869-B85E-AE7F-7D8E56DC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296" y="2204866"/>
            <a:ext cx="7929029" cy="598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292</Words>
  <Application>Microsoft Office PowerPoint</Application>
  <PresentationFormat>Custom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Arial</vt:lpstr>
      <vt:lpstr>Algerian</vt:lpstr>
      <vt:lpstr>Times New Roman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Species Classification -Deep Learning Project</dc:title>
  <dc:creator>chaithanya chaithu</dc:creator>
  <cp:lastModifiedBy>chaithanya chaithu</cp:lastModifiedBy>
  <cp:revision>3</cp:revision>
  <dcterms:created xsi:type="dcterms:W3CDTF">2006-08-16T00:00:00Z</dcterms:created>
  <dcterms:modified xsi:type="dcterms:W3CDTF">2023-08-08T17:38:49Z</dcterms:modified>
  <dc:identifier>DAFqIaupJgo</dc:identifier>
</cp:coreProperties>
</file>