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46" r:id="rId9"/>
    <p:sldId id="347" r:id="rId10"/>
    <p:sldId id="308" r:id="rId11"/>
    <p:sldId id="309" r:id="rId12"/>
    <p:sldId id="310" r:id="rId13"/>
    <p:sldId id="311" r:id="rId14"/>
    <p:sldId id="312" r:id="rId15"/>
    <p:sldId id="313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DDBA7F-46E2-489B-883A-5DA3800A6DF8}" type="datetimeFigureOut">
              <a:rPr lang="en-US" smtClean="0"/>
              <a:pPr/>
              <a:t>16/01/2013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8978539-AEB1-4EF2-976B-0CDE61B1F5C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750" y="1295401"/>
            <a:ext cx="91122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800" dirty="0" smtClean="0"/>
              <a:t>ASP.NET </a:t>
            </a:r>
            <a:r>
              <a:rPr lang="en-US" sz="2800" dirty="0"/>
              <a:t>pages (officially known as </a:t>
            </a:r>
            <a:r>
              <a:rPr lang="en-US" sz="2800" i="1" dirty="0">
                <a:solidFill>
                  <a:srgbClr val="0070C0"/>
                </a:solidFill>
              </a:rPr>
              <a:t>web forms</a:t>
            </a:r>
            <a:r>
              <a:rPr lang="en-US" sz="2800" i="1" dirty="0"/>
              <a:t>) are a vital part of an ASP.NET application</a:t>
            </a:r>
            <a:r>
              <a:rPr lang="en-US" sz="2800" i="1" dirty="0" smtClean="0"/>
              <a:t>.</a:t>
            </a:r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endParaRPr lang="en-US" sz="2800" i="1" dirty="0"/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800" b="1" i="1" dirty="0"/>
              <a:t> </a:t>
            </a:r>
            <a:r>
              <a:rPr lang="en-US" sz="2800" dirty="0"/>
              <a:t>Provide the actual output of a web application—the web pages that clients request and view in their browsers</a:t>
            </a:r>
            <a:r>
              <a:rPr lang="en-US" sz="2800" dirty="0" smtClean="0"/>
              <a:t>.</a:t>
            </a:r>
          </a:p>
          <a:p>
            <a:pPr>
              <a:spcAft>
                <a:spcPts val="1800"/>
              </a:spcAft>
            </a:pPr>
            <a:endParaRPr lang="en-US" sz="2800" dirty="0"/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800" dirty="0"/>
              <a:t> Web forms allow you to create a web application using the </a:t>
            </a:r>
            <a:r>
              <a:rPr lang="en-US" sz="2800" dirty="0" smtClean="0">
                <a:solidFill>
                  <a:srgbClr val="0070C0"/>
                </a:solidFill>
              </a:rPr>
              <a:t>some </a:t>
            </a:r>
            <a:r>
              <a:rPr lang="en-US" sz="2800" dirty="0">
                <a:solidFill>
                  <a:srgbClr val="0070C0"/>
                </a:solidFill>
              </a:rPr>
              <a:t>control-based interface as a Windows application.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lin/>
          </a:gradFill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</a:t>
            </a: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FORMS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</a:t>
            </a:r>
            <a:r>
              <a:rPr lang="en-US" b="1" dirty="0" smtClean="0"/>
              <a:t>                    Automatic </a:t>
            </a:r>
            <a:r>
              <a:rPr lang="en-US" b="1" dirty="0" err="1" smtClean="0"/>
              <a:t>Postbacks</a:t>
            </a:r>
            <a:endParaRPr lang="en-US" dirty="0" smtClean="0"/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220396F-D5F5-4D58-85F9-C62415CBA5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95400"/>
            <a:ext cx="8839200" cy="519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700" dirty="0"/>
              <a:t>All client action cannot be handled. e.g. mouse movement because of server side processing.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dirty="0"/>
              <a:t> If want to do, can use Java Script or Ajax.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dirty="0"/>
              <a:t> ASP.NET web controls extend this model with an </a:t>
            </a:r>
            <a:r>
              <a:rPr lang="en-US" sz="2700" i="1" dirty="0"/>
              <a:t>automatic </a:t>
            </a:r>
            <a:r>
              <a:rPr lang="en-US" sz="2700" i="1" dirty="0" err="1"/>
              <a:t>postback</a:t>
            </a:r>
            <a:r>
              <a:rPr lang="en-US" sz="2700" i="1" dirty="0"/>
              <a:t> feature.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i="1" dirty="0"/>
              <a:t> </a:t>
            </a:r>
            <a:r>
              <a:rPr lang="en-US" sz="2700" dirty="0"/>
              <a:t>To use automatic </a:t>
            </a:r>
            <a:r>
              <a:rPr lang="en-US" sz="2700" dirty="0" err="1"/>
              <a:t>postback</a:t>
            </a:r>
            <a:r>
              <a:rPr lang="en-US" sz="2700" dirty="0"/>
              <a:t> set the </a:t>
            </a:r>
            <a:r>
              <a:rPr lang="en-US" sz="2700" dirty="0" err="1"/>
              <a:t>AutoPostBack</a:t>
            </a:r>
            <a:r>
              <a:rPr lang="en-US" sz="2700" dirty="0"/>
              <a:t> property of a web control to true (the default is false)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dirty="0"/>
              <a:t> ASP.NET adds a JavaScript function to the rendered HTML page named __</a:t>
            </a:r>
            <a:r>
              <a:rPr lang="en-US" sz="2700" dirty="0" err="1"/>
              <a:t>doPostBack</a:t>
            </a:r>
            <a:r>
              <a:rPr lang="en-US" sz="2700" dirty="0"/>
              <a:t>() </a:t>
            </a:r>
            <a:r>
              <a:rPr lang="en-US" sz="2700" b="1" dirty="0">
                <a:solidFill>
                  <a:srgbClr val="00B0F0"/>
                </a:solidFill>
              </a:rPr>
              <a:t>(</a:t>
            </a:r>
            <a:r>
              <a:rPr lang="en-US" sz="2700" b="1" dirty="0" err="1">
                <a:solidFill>
                  <a:srgbClr val="00B0F0"/>
                </a:solidFill>
              </a:rPr>
              <a:t>AutoPostBack</a:t>
            </a:r>
            <a:r>
              <a:rPr lang="en-US" sz="2700" b="1" dirty="0">
                <a:solidFill>
                  <a:srgbClr val="00B0F0"/>
                </a:solidFill>
              </a:rPr>
              <a:t> =true)</a:t>
            </a:r>
          </a:p>
          <a:p>
            <a:pPr>
              <a:spcAft>
                <a:spcPts val="800"/>
              </a:spcAft>
            </a:pPr>
            <a:endParaRPr lang="en-US" sz="27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</a:t>
            </a:r>
            <a:r>
              <a:rPr lang="en-US" b="1" dirty="0" smtClean="0"/>
              <a:t>                          View </a:t>
            </a:r>
            <a:r>
              <a:rPr lang="en-US" b="1" dirty="0" smtClean="0"/>
              <a:t>State</a:t>
            </a:r>
            <a:endParaRPr lang="en-US" dirty="0" smtClean="0"/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E4083E0-802D-444C-83C2-5B05441BC66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1219200"/>
            <a:ext cx="90233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3200" dirty="0"/>
              <a:t>View state solves another problem that occurs because of the stateless nature of HTTP—lost changes</a:t>
            </a:r>
            <a:r>
              <a:rPr lang="en-US" sz="3200" dirty="0" smtClean="0"/>
              <a:t>.</a:t>
            </a: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ASP.NET has its own integrated </a:t>
            </a:r>
            <a:r>
              <a:rPr lang="en-US" sz="3200" b="1" dirty="0">
                <a:solidFill>
                  <a:srgbClr val="CC00CC"/>
                </a:solidFill>
              </a:rPr>
              <a:t>state serialization mechanism</a:t>
            </a:r>
            <a:r>
              <a:rPr lang="en-US" sz="3200" b="1" dirty="0" smtClean="0">
                <a:solidFill>
                  <a:srgbClr val="CC00CC"/>
                </a:solidFill>
              </a:rPr>
              <a:t>.</a:t>
            </a:r>
            <a:endParaRPr lang="en-US" sz="3200" b="1" dirty="0">
              <a:solidFill>
                <a:srgbClr val="CC00C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ASP.NET examines all the properties, if changed  makes a note of this information in a name/value collection.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ASP.NET takes all the information it has </a:t>
            </a:r>
            <a:r>
              <a:rPr lang="en-US" sz="3200" dirty="0" smtClean="0"/>
              <a:t>collected </a:t>
            </a:r>
            <a:r>
              <a:rPr lang="en-US" sz="3200" dirty="0"/>
              <a:t>and then serializes it as a Base64 string.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</a:t>
            </a:r>
            <a:r>
              <a:rPr lang="en-US" b="1" dirty="0" smtClean="0"/>
              <a:t>                   View </a:t>
            </a:r>
            <a:r>
              <a:rPr lang="en-US" b="1" dirty="0" smtClean="0"/>
              <a:t>State cont..</a:t>
            </a:r>
            <a:endParaRPr lang="en-US" dirty="0" smtClean="0"/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2327BF6-EDB0-490B-B918-72FD05BC552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73025" y="1143000"/>
            <a:ext cx="907097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sz="2600" dirty="0"/>
              <a:t>The next time the page is posted back, ASP.NET follows these steps: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ASP.NET re-creates the page and control objects based on its defaults (first requested state)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 Next, ASP.NET </a:t>
            </a:r>
            <a:r>
              <a:rPr lang="en-US" sz="2600" dirty="0" err="1"/>
              <a:t>deserializes</a:t>
            </a:r>
            <a:r>
              <a:rPr lang="en-US" sz="2600" dirty="0"/>
              <a:t> the view state information and updates all the controls.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ASP.NET adjusts the page according to the posted back form data.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 Now event-handling code can get involved.         </a:t>
            </a:r>
            <a:endParaRPr lang="en-US" sz="2600" dirty="0" smtClean="0"/>
          </a:p>
          <a:p>
            <a:pPr marL="514350" indent="-514350">
              <a:spcAft>
                <a:spcPts val="800"/>
              </a:spcAft>
              <a:defRPr/>
            </a:pPr>
            <a:r>
              <a:rPr lang="en-US" sz="2600" dirty="0"/>
              <a:t> </a:t>
            </a:r>
            <a:r>
              <a:rPr lang="en-US" sz="2600" dirty="0" smtClean="0"/>
              <a:t>      </a:t>
            </a:r>
            <a:r>
              <a:rPr lang="en-US" sz="2600" b="1" dirty="0">
                <a:solidFill>
                  <a:srgbClr val="0070C0"/>
                </a:solidFill>
              </a:rPr>
              <a:t>e.g.</a:t>
            </a:r>
            <a:r>
              <a:rPr lang="en-US" sz="2600" dirty="0"/>
              <a:t> code can react to change the page, move to a new page, or perform a completely different operation</a:t>
            </a:r>
            <a:r>
              <a:rPr lang="en-US" sz="2800" dirty="0"/>
              <a:t>. </a:t>
            </a:r>
          </a:p>
          <a:p>
            <a:pPr marL="514350" indent="-514350">
              <a:spcAft>
                <a:spcPts val="800"/>
              </a:spcAft>
              <a:defRPr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b="1" dirty="0" smtClean="0"/>
              <a:t>View </a:t>
            </a:r>
            <a:r>
              <a:rPr lang="en-US" b="1" dirty="0" smtClean="0"/>
              <a:t>State (First Request) cont..</a:t>
            </a:r>
            <a:endParaRPr lang="en-US" dirty="0" smtClean="0"/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126C8B4-BC95-4183-BC48-F78613BA477F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8" y="1066800"/>
            <a:ext cx="90852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0">
            <a:lin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    View </a:t>
            </a:r>
            <a:r>
              <a:rPr lang="en-US" b="1" dirty="0" smtClean="0"/>
              <a:t>State(</a:t>
            </a:r>
            <a:r>
              <a:rPr lang="en-US" b="1" dirty="0" err="1" smtClean="0"/>
              <a:t>Postback</a:t>
            </a:r>
            <a:r>
              <a:rPr lang="en-US" b="1" dirty="0" smtClean="0"/>
              <a:t> Request) cont..</a:t>
            </a:r>
            <a:endParaRPr lang="en-US" dirty="0" smtClean="0"/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CBD6A2D-4B15-403F-91E2-58CB3433112D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0662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en-US" b="1" dirty="0" smtClean="0"/>
              <a:t>                        </a:t>
            </a:r>
            <a:r>
              <a:rPr lang="en-US" b="1" dirty="0" smtClean="0"/>
              <a:t>View State cont..</a:t>
            </a:r>
            <a:endParaRPr lang="en-US" dirty="0" smtClean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C173AA7-4E82-47CD-ABED-3E4D1175EC0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175" y="3810000"/>
            <a:ext cx="888682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Note: </a:t>
            </a:r>
            <a:r>
              <a:rPr lang="en-US" sz="2800" dirty="0"/>
              <a:t>It is absolutely essential to your success as an ASP.NET programmer to remember </a:t>
            </a:r>
            <a:r>
              <a:rPr lang="en-US" sz="2800" b="1" dirty="0">
                <a:solidFill>
                  <a:srgbClr val="00B0F0"/>
                </a:solidFill>
              </a:rPr>
              <a:t>that the web form is re-created with </a:t>
            </a:r>
            <a:r>
              <a:rPr lang="en-US" sz="2800" b="1" i="1" dirty="0">
                <a:solidFill>
                  <a:srgbClr val="00B0F0"/>
                </a:solidFill>
              </a:rPr>
              <a:t>every round-trip.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It does not persist or remain in memory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b="1" i="1" dirty="0">
                <a:solidFill>
                  <a:srgbClr val="00B0F0"/>
                </a:solidFill>
              </a:rPr>
              <a:t>longer than it takes to render a single </a:t>
            </a:r>
            <a:r>
              <a:rPr lang="en-US" sz="2800" b="1" dirty="0">
                <a:solidFill>
                  <a:srgbClr val="00B0F0"/>
                </a:solidFill>
              </a:rPr>
              <a:t>request.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219200"/>
            <a:ext cx="8686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Note: </a:t>
            </a:r>
            <a:r>
              <a:rPr lang="en-US" sz="2800" b="1" dirty="0"/>
              <a:t>Even if you set </a:t>
            </a:r>
            <a:r>
              <a:rPr lang="en-US" sz="2800" b="1" dirty="0" err="1"/>
              <a:t>EnableViewState</a:t>
            </a:r>
            <a:r>
              <a:rPr lang="en-US" sz="2800" b="1" dirty="0"/>
              <a:t> to false, the control can still hold onto a smaller amount of view state </a:t>
            </a:r>
            <a:r>
              <a:rPr lang="en-US" sz="2800" dirty="0"/>
              <a:t>information.</a:t>
            </a:r>
          </a:p>
          <a:p>
            <a:r>
              <a:rPr lang="en-US" sz="2800" dirty="0"/>
              <a:t>This privileged view state information is known as </a:t>
            </a:r>
            <a:r>
              <a:rPr lang="en-US" sz="2800" b="1" i="1" dirty="0">
                <a:solidFill>
                  <a:srgbClr val="0070C0"/>
                </a:solidFill>
              </a:rPr>
              <a:t>control state</a:t>
            </a:r>
            <a:r>
              <a:rPr lang="en-US" sz="2800" i="1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and it can never be disabled</a:t>
            </a:r>
            <a:r>
              <a:rPr lang="en-US" sz="2800" i="1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Web Forms Processing Stages</a:t>
            </a:r>
            <a:endParaRPr lang="en-US" dirty="0" smtClean="0"/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78C0358-CD72-4C20-BE2E-5EB7ADC2EC0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04800" y="1371600"/>
            <a:ext cx="88392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 On the server side, processing an ASP.NET web form takes place in stages.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The following list shows the major processing stages </a:t>
            </a:r>
          </a:p>
          <a:p>
            <a:pPr lvl="1"/>
            <a:r>
              <a:rPr lang="en-US" sz="3200" dirty="0"/>
              <a:t>    • Page framework initialization</a:t>
            </a:r>
          </a:p>
          <a:p>
            <a:pPr lvl="2"/>
            <a:r>
              <a:rPr lang="en-US" sz="3200" dirty="0"/>
              <a:t>• User code initialization</a:t>
            </a:r>
          </a:p>
          <a:p>
            <a:pPr lvl="2"/>
            <a:r>
              <a:rPr lang="en-US" sz="3200" dirty="0"/>
              <a:t>• Validation</a:t>
            </a:r>
          </a:p>
          <a:p>
            <a:pPr lvl="2"/>
            <a:r>
              <a:rPr lang="en-US" sz="3200" dirty="0"/>
              <a:t>• Event handling</a:t>
            </a:r>
          </a:p>
          <a:p>
            <a:pPr lvl="2"/>
            <a:r>
              <a:rPr lang="en-US" sz="3200" dirty="0"/>
              <a:t>• Automatic data binding</a:t>
            </a:r>
          </a:p>
          <a:p>
            <a:pPr lvl="2"/>
            <a:r>
              <a:rPr lang="en-US" sz="3200" dirty="0"/>
              <a:t>• Cleanup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   Web Forms Processing Stages cont..</a:t>
            </a:r>
            <a:endParaRPr lang="en-US" dirty="0" smtClean="0"/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605479-5E77-4190-97D5-716E7A912C1E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23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Page Framework Initialization</a:t>
            </a:r>
            <a:endParaRPr lang="en-US" dirty="0" smtClean="0"/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9EE54DB-3085-4030-8182-4870FB0F379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1828800"/>
            <a:ext cx="89916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ASP.NET first creates the page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Generates all the controls defined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ASP.NET </a:t>
            </a:r>
            <a:r>
              <a:rPr lang="en-US" sz="3200" dirty="0" err="1"/>
              <a:t>deserializes</a:t>
            </a:r>
            <a:r>
              <a:rPr lang="en-US" sz="3200" dirty="0"/>
              <a:t> the view state information (not being requested for the first </a:t>
            </a:r>
            <a:r>
              <a:rPr lang="en-US" sz="3200" dirty="0" smtClean="0"/>
              <a:t>if </a:t>
            </a:r>
            <a:r>
              <a:rPr lang="en-US" sz="3200" dirty="0"/>
              <a:t>it’s </a:t>
            </a:r>
            <a:r>
              <a:rPr lang="en-US" sz="3200" dirty="0" err="1" smtClean="0"/>
              <a:t>postback</a:t>
            </a:r>
            <a:r>
              <a:rPr lang="en-US" sz="3200" dirty="0"/>
              <a:t>),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Next </a:t>
            </a:r>
            <a:r>
              <a:rPr lang="en-US" sz="3200" dirty="0" err="1"/>
              <a:t>Page.Init</a:t>
            </a:r>
            <a:r>
              <a:rPr lang="en-US" sz="3200" dirty="0"/>
              <a:t> event fires (rarely handled by the web page, because it’s still too early to perform page initialization)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User Code Initialization</a:t>
            </a:r>
            <a:endParaRPr lang="en-US" dirty="0" smtClean="0"/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374B61F-C08D-4B11-8F76-B8FD90C7EBC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1103313"/>
            <a:ext cx="894238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At this stage of the processing, the </a:t>
            </a:r>
            <a:r>
              <a:rPr lang="en-US" sz="2600" dirty="0" err="1"/>
              <a:t>Page.Load</a:t>
            </a:r>
            <a:r>
              <a:rPr lang="en-US" sz="2600" dirty="0"/>
              <a:t> event is fired.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The </a:t>
            </a:r>
            <a:r>
              <a:rPr lang="en-US" sz="2600" dirty="0" err="1"/>
              <a:t>Page.Load</a:t>
            </a:r>
            <a:r>
              <a:rPr lang="en-US" sz="2600" dirty="0"/>
              <a:t> event </a:t>
            </a:r>
            <a:r>
              <a:rPr lang="en-US" sz="2600" i="1" dirty="0"/>
              <a:t>always fires, regardless of whether the page is being requested for the first </a:t>
            </a:r>
            <a:r>
              <a:rPr lang="en-US" sz="2600" dirty="0"/>
              <a:t>time or whether it is being requested as part of a </a:t>
            </a:r>
            <a:r>
              <a:rPr lang="en-US" sz="2600" dirty="0" err="1"/>
              <a:t>postback</a:t>
            </a:r>
            <a:r>
              <a:rPr lang="en-US" sz="2600" dirty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To determine the current state of the page, check the </a:t>
            </a:r>
            <a:r>
              <a:rPr lang="en-US" sz="2600" dirty="0" err="1"/>
              <a:t>IsPostBack</a:t>
            </a:r>
            <a:r>
              <a:rPr lang="en-US" sz="2600" dirty="0"/>
              <a:t> property of the page, which will be false the first time the page is requested. Here’s an example:</a:t>
            </a:r>
          </a:p>
          <a:p>
            <a:r>
              <a:rPr lang="en-US" sz="2600" dirty="0">
                <a:solidFill>
                  <a:srgbClr val="0070C0"/>
                </a:solidFill>
              </a:rPr>
              <a:t>if (!</a:t>
            </a:r>
            <a:r>
              <a:rPr lang="en-US" sz="2600" dirty="0" err="1">
                <a:solidFill>
                  <a:srgbClr val="0070C0"/>
                </a:solidFill>
              </a:rPr>
              <a:t>IsPostBack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r>
              <a:rPr lang="en-US" sz="2600" dirty="0">
                <a:solidFill>
                  <a:srgbClr val="0070C0"/>
                </a:solidFill>
              </a:rPr>
              <a:t>{</a:t>
            </a:r>
          </a:p>
          <a:p>
            <a:r>
              <a:rPr lang="en-US" sz="2600" dirty="0">
                <a:solidFill>
                  <a:srgbClr val="0070C0"/>
                </a:solidFill>
              </a:rPr>
              <a:t>	// It's safe to initialize the controls for the first time.</a:t>
            </a:r>
          </a:p>
          <a:p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 err="1">
                <a:solidFill>
                  <a:srgbClr val="0070C0"/>
                </a:solidFill>
              </a:rPr>
              <a:t>FirstName.Text</a:t>
            </a:r>
            <a:r>
              <a:rPr lang="en-US" sz="2600" dirty="0">
                <a:solidFill>
                  <a:srgbClr val="0070C0"/>
                </a:solidFill>
              </a:rPr>
              <a:t> = "Enter your name here";</a:t>
            </a:r>
          </a:p>
          <a:p>
            <a:r>
              <a:rPr lang="en-US" sz="2600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</a:t>
            </a:r>
            <a:r>
              <a:rPr lang="en-US" b="1" dirty="0" smtClean="0"/>
              <a:t>                     Page </a:t>
            </a:r>
            <a:r>
              <a:rPr lang="en-US" b="1" dirty="0" smtClean="0"/>
              <a:t>Processing</a:t>
            </a:r>
            <a:endParaRPr lang="en-US" dirty="0" smtClean="0"/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1EE7ABF-074C-4C99-BF98-B5252790FCC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28600" y="1524000"/>
            <a:ext cx="891540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600" dirty="0"/>
              <a:t> </a:t>
            </a:r>
            <a:r>
              <a:rPr lang="en-US" sz="3400" dirty="0" smtClean="0"/>
              <a:t>Goal </a:t>
            </a:r>
            <a:r>
              <a:rPr lang="en-US" sz="3400" dirty="0"/>
              <a:t>of ASP.NET </a:t>
            </a:r>
            <a:r>
              <a:rPr lang="en-US" sz="3400" dirty="0" smtClean="0"/>
              <a:t>developers is to </a:t>
            </a:r>
            <a:r>
              <a:rPr lang="en-US" sz="3400" dirty="0"/>
              <a:t>develop web forms in the same way that Windows developers can build applications.</a:t>
            </a:r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400" dirty="0"/>
              <a:t> Web applications are very different from traditional rich desktop/client applications:</a:t>
            </a:r>
          </a:p>
          <a:p>
            <a:pPr lvl="1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400" dirty="0"/>
              <a:t> Web applications execute on the server.</a:t>
            </a:r>
          </a:p>
          <a:p>
            <a:pPr lvl="1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400" dirty="0"/>
              <a:t> Web applications are stateless.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Validation</a:t>
            </a:r>
            <a:endParaRPr lang="en-US" dirty="0" smtClean="0"/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BE3B780-B37D-4AA6-9EFD-C55D113E060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52400" y="1447800"/>
            <a:ext cx="874871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/>
              <a:t> ASP.NET includes validation controls that can automatically validate other user input controls and display error messages.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/>
              <a:t> Validation controls fire after the page is loaded but before any other events take Place.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/>
              <a:t> validation controls are self-sufficient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Event Handling</a:t>
            </a:r>
            <a:endParaRPr lang="en-US" dirty="0" smtClean="0"/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B269FBC-5A4B-47BF-A540-70E03012CF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07950" y="1143000"/>
            <a:ext cx="8883650" cy="552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At this point, the page is fully loaded and validated.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 ASP.NET will now fire all the events since the last </a:t>
            </a:r>
            <a:r>
              <a:rPr lang="en-US" sz="2000" dirty="0" err="1"/>
              <a:t>postback</a:t>
            </a:r>
            <a:endParaRPr lang="en-US" sz="2000" dirty="0"/>
          </a:p>
          <a:p>
            <a:pPr lvl="1"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Immediate response events </a:t>
            </a:r>
          </a:p>
          <a:p>
            <a:pPr lvl="1"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000" b="1" dirty="0"/>
              <a:t> Change events </a:t>
            </a:r>
            <a:r>
              <a:rPr lang="en-US" sz="2000" dirty="0"/>
              <a:t>	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 ASP.NET’s event model is still quite different from a traditional Windows environment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 If you change text in the text box and click submit button, ASP.NET raises all of the following events (in this order):</a:t>
            </a:r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Page.Init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Page.Load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TextBox.TextChanged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Button.Click</a:t>
            </a:r>
            <a:r>
              <a:rPr lang="en-US" sz="2000" dirty="0"/>
              <a:t>	</a:t>
            </a:r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Page.PreRender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Page.Unload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</a:t>
            </a:r>
            <a:r>
              <a:rPr lang="en-US" b="1" dirty="0" smtClean="0"/>
              <a:t>              Automatic </a:t>
            </a:r>
            <a:r>
              <a:rPr lang="en-US" b="1" dirty="0" smtClean="0"/>
              <a:t>Data Binding</a:t>
            </a:r>
            <a:endParaRPr lang="en-US" dirty="0" smtClean="0"/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D194D46-3669-4889-BE9A-101942B97A9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1143000"/>
            <a:ext cx="8915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When you use the data source controls, ASP.NET automatically performs updates and queries against your data source as part of the page life cycle.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Changes are performed after all the control events have been handled but just before the </a:t>
            </a:r>
            <a:r>
              <a:rPr lang="en-US" sz="2600" dirty="0" err="1"/>
              <a:t>Page.PreRender</a:t>
            </a:r>
            <a:r>
              <a:rPr lang="en-US" sz="2600" dirty="0"/>
              <a:t> </a:t>
            </a:r>
            <a:r>
              <a:rPr lang="en-US" sz="2600" dirty="0" smtClean="0"/>
              <a:t> event </a:t>
            </a:r>
            <a:r>
              <a:rPr lang="en-US" sz="2600" dirty="0"/>
              <a:t>fires.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After the </a:t>
            </a:r>
            <a:r>
              <a:rPr lang="en-US" sz="2600" dirty="0" err="1"/>
              <a:t>Page.PreRender</a:t>
            </a:r>
            <a:r>
              <a:rPr lang="en-US" sz="2600" dirty="0"/>
              <a:t> </a:t>
            </a:r>
            <a:r>
              <a:rPr lang="en-US" sz="2600" dirty="0" smtClean="0"/>
              <a:t> event </a:t>
            </a:r>
            <a:r>
              <a:rPr lang="en-US" sz="2600" dirty="0"/>
              <a:t>fires, the data source controls perform their queries and insert the retrieved data into linked controls.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This is the last stop in the page life cycle.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err="1"/>
              <a:t>Page.PreRender</a:t>
            </a:r>
            <a:r>
              <a:rPr lang="en-US" sz="2600" dirty="0"/>
              <a:t> is last action before the page is rendered into HTML.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</a:t>
            </a:r>
            <a:r>
              <a:rPr lang="en-US" b="1" dirty="0" smtClean="0"/>
              <a:t>                         </a:t>
            </a:r>
            <a:r>
              <a:rPr lang="en-US" b="1" dirty="0" smtClean="0"/>
              <a:t>Cleanup </a:t>
            </a:r>
            <a:endParaRPr lang="en-US" dirty="0" smtClean="0"/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CF8EEDB-D884-444B-9E87-8ADB4A6E096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1447800"/>
            <a:ext cx="87630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At the end of its life cycle, the page is rendered to HTML.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err="1"/>
              <a:t>Page.Unload</a:t>
            </a:r>
            <a:r>
              <a:rPr lang="en-US" sz="2600" dirty="0"/>
              <a:t> event is fired.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 At this point, the page objects are still available, but the final HTML is already rendered and can’t be changed.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garbage collection service that runs periodically to release memory  tied to objects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unmanaged resources must be to release explicitly (e.g. Windows file handles and ODBC database connections)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When the garbage collector collects the page, the </a:t>
            </a:r>
            <a:r>
              <a:rPr lang="en-US" sz="2600" dirty="0" err="1"/>
              <a:t>Page.Disposed</a:t>
            </a:r>
            <a:r>
              <a:rPr lang="en-US" sz="2600" dirty="0"/>
              <a:t> event fires.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sz="4000" dirty="0" smtClean="0"/>
              <a:t>Summary of Web Forms Processing Stages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7C0BD70-849C-4D63-8B35-5F417AD77A3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762000" y="2209800"/>
            <a:ext cx="7239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buFont typeface="Arial" charset="0"/>
              <a:buChar char="•"/>
            </a:pPr>
            <a:r>
              <a:rPr lang="en-US" sz="3200" dirty="0"/>
              <a:t> Page framework initialization</a:t>
            </a:r>
          </a:p>
          <a:p>
            <a:pPr lvl="2"/>
            <a:r>
              <a:rPr lang="en-US" sz="3200" dirty="0"/>
              <a:t>• User code initialization</a:t>
            </a:r>
          </a:p>
          <a:p>
            <a:pPr lvl="2"/>
            <a:r>
              <a:rPr lang="en-US" sz="3200" dirty="0"/>
              <a:t>• Validation</a:t>
            </a:r>
          </a:p>
          <a:p>
            <a:pPr lvl="2"/>
            <a:r>
              <a:rPr lang="en-US" sz="3200" dirty="0"/>
              <a:t>• Event handling</a:t>
            </a:r>
          </a:p>
          <a:p>
            <a:pPr lvl="2"/>
            <a:r>
              <a:rPr lang="en-US" sz="3200" dirty="0"/>
              <a:t>• Automatic data binding</a:t>
            </a:r>
          </a:p>
          <a:p>
            <a:pPr lvl="2"/>
            <a:r>
              <a:rPr lang="en-US" sz="3200" dirty="0"/>
              <a:t>• Cleanup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b="1" dirty="0" smtClean="0"/>
              <a:t>   The Page As a Control Container</a:t>
            </a:r>
            <a:endParaRPr lang="en-US" dirty="0" smtClean="0"/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24A7433-E795-4389-AB7A-B21CEE01CB1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43000"/>
            <a:ext cx="87630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500" dirty="0"/>
              <a:t>To render a page, the web form needs to collaborate with all its constituent controls</a:t>
            </a:r>
            <a:r>
              <a:rPr lang="en-US" sz="2500" dirty="0" smtClean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endParaRPr lang="en-US" sz="2500" dirty="0"/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500" dirty="0"/>
              <a:t> </a:t>
            </a:r>
            <a:r>
              <a:rPr lang="en-US" sz="2500" dirty="0">
                <a:solidFill>
                  <a:srgbClr val="CC00CC"/>
                </a:solidFill>
              </a:rPr>
              <a:t>When ASP.NET first creates a page, it inspects the .</a:t>
            </a:r>
            <a:r>
              <a:rPr lang="en-US" sz="2500" dirty="0" err="1">
                <a:solidFill>
                  <a:srgbClr val="CC00CC"/>
                </a:solidFill>
              </a:rPr>
              <a:t>aspx</a:t>
            </a:r>
            <a:r>
              <a:rPr lang="en-US" sz="2500" dirty="0">
                <a:solidFill>
                  <a:srgbClr val="CC00CC"/>
                </a:solidFill>
              </a:rPr>
              <a:t> file for each element it finds with the </a:t>
            </a:r>
            <a:r>
              <a:rPr lang="en-US" sz="2500" dirty="0" err="1">
                <a:solidFill>
                  <a:srgbClr val="CC00CC"/>
                </a:solidFill>
              </a:rPr>
              <a:t>runat</a:t>
            </a:r>
            <a:r>
              <a:rPr lang="en-US" sz="2500" dirty="0">
                <a:solidFill>
                  <a:srgbClr val="CC00CC"/>
                </a:solidFill>
              </a:rPr>
              <a:t>="server" attribute, it creates and configures a control object, and then it adds this control as a </a:t>
            </a:r>
            <a:r>
              <a:rPr lang="en-US" sz="2500" i="1" dirty="0">
                <a:solidFill>
                  <a:srgbClr val="CC00CC"/>
                </a:solidFill>
              </a:rPr>
              <a:t>child control of the page</a:t>
            </a:r>
            <a:r>
              <a:rPr lang="en-US" sz="2500" i="1" dirty="0" smtClean="0">
                <a:solidFill>
                  <a:srgbClr val="CC00CC"/>
                </a:solidFill>
              </a:rPr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endParaRPr lang="en-US" sz="2500" i="1" dirty="0">
              <a:solidFill>
                <a:srgbClr val="CC00CC"/>
              </a:solidFill>
            </a:endParaRP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500" i="1" dirty="0"/>
              <a:t> </a:t>
            </a:r>
            <a:r>
              <a:rPr lang="en-US" sz="2500" dirty="0" err="1"/>
              <a:t>Page.Controls</a:t>
            </a:r>
            <a:r>
              <a:rPr lang="en-US" sz="2500" dirty="0"/>
              <a:t> collection contains all child controls on the page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500" dirty="0"/>
              <a:t> ASP.NET models the entire page using control objects, including elements that don’t correspond to server-side content.</a:t>
            </a:r>
          </a:p>
          <a:p>
            <a:pPr>
              <a:spcAft>
                <a:spcPts val="1200"/>
              </a:spcAft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</a:t>
            </a:r>
            <a:r>
              <a:rPr lang="en-US" b="1" dirty="0" smtClean="0"/>
              <a:t>                  The </a:t>
            </a:r>
            <a:r>
              <a:rPr lang="en-US" b="1" dirty="0" smtClean="0"/>
              <a:t>Page Header</a:t>
            </a:r>
            <a:endParaRPr lang="en-US" dirty="0" smtClean="0"/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ADDAE9A-1879-4244-87A4-D575B71B78D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0813" y="1066800"/>
            <a:ext cx="86868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600" dirty="0"/>
              <a:t>Web form can also contain a single </a:t>
            </a:r>
            <a:r>
              <a:rPr lang="en-US" sz="2600" dirty="0" err="1"/>
              <a:t>HtmlHead</a:t>
            </a:r>
            <a:r>
              <a:rPr lang="en-US" sz="2600" dirty="0"/>
              <a:t> control, which provides server-side access to the &lt;head&gt; tag</a:t>
            </a:r>
            <a:r>
              <a:rPr lang="en-US" sz="2600" dirty="0" smtClean="0"/>
              <a:t>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en-US" sz="2600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Visual Studio default is to always make the &lt;head&gt; tag into a server-side </a:t>
            </a:r>
            <a:r>
              <a:rPr lang="en-US" sz="2600" dirty="0" smtClean="0"/>
              <a:t>control</a:t>
            </a:r>
          </a:p>
          <a:p>
            <a:pPr>
              <a:spcAft>
                <a:spcPts val="600"/>
              </a:spcAft>
            </a:pPr>
            <a:endParaRPr lang="en-US" sz="2600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 Head includes other details such as the title, metadata tags (useful for providing keywords to search engines</a:t>
            </a:r>
            <a:r>
              <a:rPr lang="en-US" sz="2600" dirty="0" smtClean="0"/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en-US" sz="2600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b="1" dirty="0"/>
              <a:t>Title: This is the title of the HTML page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b="1" dirty="0"/>
              <a:t> </a:t>
            </a:r>
            <a:r>
              <a:rPr lang="en-US" sz="2600" b="1" dirty="0" err="1"/>
              <a:t>StyleSheet</a:t>
            </a:r>
            <a:r>
              <a:rPr lang="en-US" sz="2600" b="1" dirty="0"/>
              <a:t>: </a:t>
            </a:r>
            <a:r>
              <a:rPr lang="en-US" sz="2600" b="1" dirty="0" err="1"/>
              <a:t>IStyleSheet</a:t>
            </a:r>
            <a:r>
              <a:rPr lang="en-US" sz="2600" b="1" dirty="0"/>
              <a:t> object that represents inline styles </a:t>
            </a:r>
          </a:p>
          <a:p>
            <a:pPr>
              <a:spcAft>
                <a:spcPts val="600"/>
              </a:spcAft>
            </a:pPr>
            <a:endParaRPr 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</a:t>
            </a:r>
            <a:r>
              <a:rPr lang="en-US" b="1" dirty="0" smtClean="0"/>
              <a:t>                     The </a:t>
            </a:r>
            <a:r>
              <a:rPr lang="en-US" b="1" dirty="0" smtClean="0"/>
              <a:t>Page Class</a:t>
            </a:r>
            <a:endParaRPr lang="en-US" dirty="0" smtClean="0"/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C55EA8-0595-41F3-8C84-B3EA2A2281E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0" y="1295400"/>
            <a:ext cx="89154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200" dirty="0"/>
              <a:t>All web forms are actually instances of the ASP.NET Page class </a:t>
            </a:r>
            <a:r>
              <a:rPr lang="en-US" sz="2200" b="1" dirty="0">
                <a:solidFill>
                  <a:srgbClr val="00B0F0"/>
                </a:solidFill>
              </a:rPr>
              <a:t>(</a:t>
            </a:r>
            <a:r>
              <a:rPr lang="en-US" sz="2200" b="1" dirty="0" err="1">
                <a:solidFill>
                  <a:srgbClr val="00B0F0"/>
                </a:solidFill>
              </a:rPr>
              <a:t>System.Web.UI</a:t>
            </a:r>
            <a:r>
              <a:rPr lang="en-US" sz="2200" b="1" dirty="0">
                <a:solidFill>
                  <a:srgbClr val="00B0F0"/>
                </a:solidFill>
              </a:rPr>
              <a:t> namespace)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200" dirty="0"/>
              <a:t> Code-behind class explicitly derives from </a:t>
            </a:r>
            <a:r>
              <a:rPr lang="en-US" sz="2200" dirty="0" err="1"/>
              <a:t>System.Web.UI.Page</a:t>
            </a:r>
            <a:r>
              <a:rPr lang="en-US" sz="2200" dirty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200" dirty="0"/>
              <a:t> means that every web form you create is equipped with an enormous amount of out-of-the-box functionality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200" dirty="0"/>
              <a:t> Page class gives your code the following extremely useful properties:</a:t>
            </a:r>
          </a:p>
          <a:p>
            <a:r>
              <a:rPr lang="en-US" sz="2200" dirty="0"/>
              <a:t>	• Session</a:t>
            </a:r>
          </a:p>
          <a:p>
            <a:r>
              <a:rPr lang="en-US" sz="2200" dirty="0"/>
              <a:t>	• Application</a:t>
            </a:r>
          </a:p>
          <a:p>
            <a:r>
              <a:rPr lang="en-US" sz="2200" dirty="0"/>
              <a:t>	• Cache</a:t>
            </a:r>
          </a:p>
          <a:p>
            <a:r>
              <a:rPr lang="en-US" sz="2200" dirty="0"/>
              <a:t>	• Request</a:t>
            </a:r>
          </a:p>
          <a:p>
            <a:r>
              <a:rPr lang="en-US" sz="2200" dirty="0"/>
              <a:t>	• Response</a:t>
            </a:r>
          </a:p>
          <a:p>
            <a:r>
              <a:rPr lang="en-US" sz="2200" dirty="0"/>
              <a:t>	• Server</a:t>
            </a:r>
          </a:p>
          <a:p>
            <a:r>
              <a:rPr lang="en-US" sz="2200" dirty="0"/>
              <a:t>	• User</a:t>
            </a:r>
          </a:p>
          <a:p>
            <a:r>
              <a:rPr lang="en-US" sz="2200" dirty="0"/>
              <a:t>	• Trace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Session, Application, and Cache</a:t>
            </a:r>
            <a:endParaRPr lang="en-US" dirty="0" smtClean="0"/>
          </a:p>
        </p:txBody>
      </p:sp>
      <p:sp>
        <p:nvSpPr>
          <p:cNvPr id="4710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442D95A-B2B1-4398-9DBA-668C79D062D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71600"/>
            <a:ext cx="902335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Session object </a:t>
            </a:r>
            <a:r>
              <a:rPr lang="en-US" sz="2400" dirty="0"/>
              <a:t>is an instance of the </a:t>
            </a:r>
            <a:r>
              <a:rPr lang="en-US" sz="2400" dirty="0" err="1"/>
              <a:t>System.Web.SessionState.HttpSessionState</a:t>
            </a:r>
            <a:r>
              <a:rPr lang="en-US" sz="2400" dirty="0"/>
              <a:t> class.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The Session object provides dictionary-style access to a set of name/value pairs.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Session state is often used to maintain user specific information.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Application object </a:t>
            </a:r>
            <a:r>
              <a:rPr lang="en-US" sz="2400" dirty="0"/>
              <a:t>is an instance of the </a:t>
            </a:r>
            <a:r>
              <a:rPr lang="en-US" sz="2400" dirty="0" err="1"/>
              <a:t>System.Web.HttpApplicationState</a:t>
            </a:r>
            <a:r>
              <a:rPr lang="en-US" sz="2400" dirty="0"/>
              <a:t> class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Data is global to the entire application.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Cache object </a:t>
            </a:r>
            <a:r>
              <a:rPr lang="en-US" sz="2400" dirty="0"/>
              <a:t>is an instance of the </a:t>
            </a:r>
            <a:r>
              <a:rPr lang="en-US" sz="2400" dirty="0" err="1"/>
              <a:t>System.Web.Caching.Cache</a:t>
            </a:r>
            <a:r>
              <a:rPr lang="en-US" sz="2400" dirty="0"/>
              <a:t> class.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Scalable storage mechanism because ASP.NET can remove objects if server memory becomes scarce.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</a:t>
            </a:r>
            <a:r>
              <a:rPr lang="en-US" b="1" dirty="0" smtClean="0"/>
              <a:t>                        </a:t>
            </a:r>
            <a:r>
              <a:rPr lang="en-US" b="1" dirty="0" smtClean="0"/>
              <a:t>Request Object</a:t>
            </a:r>
            <a:endParaRPr lang="en-US" dirty="0" smtClean="0"/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06186DC-8995-4F6E-8161-08A3E6DC293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03213" y="1225550"/>
            <a:ext cx="88407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An instance of the </a:t>
            </a:r>
            <a:r>
              <a:rPr lang="en-US" sz="3200" dirty="0" err="1"/>
              <a:t>System.Web.HttpRequest</a:t>
            </a:r>
            <a:r>
              <a:rPr lang="en-US" sz="3200" dirty="0"/>
              <a:t> class.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Object represents the values and properties of the HTTP request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contains all the </a:t>
            </a:r>
            <a:r>
              <a:rPr lang="en-US" sz="3200" dirty="0" err="1"/>
              <a:t>URLparameters</a:t>
            </a:r>
            <a:r>
              <a:rPr lang="en-US" sz="3200" dirty="0"/>
              <a:t> and all other information sent by a client.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Much of the information provided by the Request object is wrapped by higher-level abstractions.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Can examine cookies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</a:t>
            </a:r>
            <a:r>
              <a:rPr lang="en-US" b="1" dirty="0" smtClean="0"/>
              <a:t>                          HTML </a:t>
            </a:r>
            <a:r>
              <a:rPr lang="en-US" b="1" dirty="0" smtClean="0"/>
              <a:t>Forms</a:t>
            </a:r>
            <a:endParaRPr lang="en-US" dirty="0" smtClean="0"/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AE17D18-5D7E-402C-9FB6-96E07D7A0A9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1219200"/>
            <a:ext cx="901065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</a:t>
            </a:r>
            <a:r>
              <a:rPr lang="en-US" sz="2800" dirty="0"/>
              <a:t>Simplest way to send client-side data to the server is using a </a:t>
            </a:r>
            <a:r>
              <a:rPr lang="en-US" sz="2800" dirty="0">
                <a:solidFill>
                  <a:srgbClr val="00B0F0"/>
                </a:solidFill>
              </a:rPr>
              <a:t>&lt;form&gt; </a:t>
            </a:r>
            <a:r>
              <a:rPr lang="en-US" sz="2800" dirty="0"/>
              <a:t>tag 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800" dirty="0"/>
              <a:t> Inside the &lt;form&gt; tag, can place other </a:t>
            </a:r>
            <a:r>
              <a:rPr lang="en-US" sz="2800" dirty="0">
                <a:solidFill>
                  <a:srgbClr val="00B0F0"/>
                </a:solidFill>
              </a:rPr>
              <a:t>&lt;input&gt; </a:t>
            </a:r>
            <a:r>
              <a:rPr lang="en-US" sz="2800" dirty="0"/>
              <a:t>tags to represent basic user interface ingredients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7620000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      </a:t>
            </a:r>
            <a:r>
              <a:rPr lang="en-US" b="1" dirty="0" smtClean="0"/>
              <a:t>                   </a:t>
            </a:r>
            <a:r>
              <a:rPr lang="en-US" b="1" dirty="0" smtClean="0"/>
              <a:t>Request Object cont..</a:t>
            </a:r>
            <a:endParaRPr lang="en-US" dirty="0" smtClean="0"/>
          </a:p>
        </p:txBody>
      </p:sp>
      <p:sp>
        <p:nvSpPr>
          <p:cNvPr id="4915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5091A93-3391-4275-B920-7EBEDD96DBEA}" type="slidenum">
              <a:rPr lang="en-US" smtClean="0"/>
              <a:pPr/>
              <a:t>30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19200"/>
          <a:ext cx="891669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238"/>
                <a:gridCol w="6289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Property 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Description</a:t>
                      </a:r>
                      <a:endParaRPr lang="en-US" sz="2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AnonymousID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identifies the current user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ApplicationPath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PhysicalApplicationPath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ApplicationPath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gets the ASP.NET application’s virtual directory (URL), while 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PhysicalApplicationPath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gets the “real” directory.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link to an 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HttpBrowserCapabilities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ClientCertificate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HttpClientCertificate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gets the security certificate for the current request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collection of cookies sent with this request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</a:t>
            </a:r>
            <a:r>
              <a:rPr lang="en-US" b="1" dirty="0" smtClean="0"/>
              <a:t>                   </a:t>
            </a:r>
            <a:r>
              <a:rPr lang="en-US" b="1" dirty="0" smtClean="0"/>
              <a:t>Request Object cont..</a:t>
            </a:r>
            <a:endParaRPr lang="en-US" dirty="0" smtClean="0"/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77E5B15-D644-4D49-B056-3109F489A1B8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1371599"/>
          <a:ext cx="89154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58"/>
                <a:gridCol w="628854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Property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the collection of form variables that were posted back to the page.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Headers and</a:t>
                      </a:r>
                    </a:p>
                    <a:p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ServerVariables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HTTP headers and server variables, indexed by name.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IsAuthenticated</a:t>
                      </a:r>
                      <a:r>
                        <a:rPr lang="en-US" sz="2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23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IsSecureConnection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return true if the user has been successfully authenticated and if the user is connected over SSL (Secure Sockets Layer).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IsLocal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returns true if the user is requesting the page from the local computer.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QueryString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the parameters that were passed along with </a:t>
                      </a:r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thequery</a:t>
                      </a:r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string.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</a:t>
            </a:r>
            <a:r>
              <a:rPr lang="en-US" b="1" dirty="0" smtClean="0"/>
              <a:t>             Request </a:t>
            </a:r>
            <a:r>
              <a:rPr lang="en-US" b="1" dirty="0" smtClean="0"/>
              <a:t>Object cont..</a:t>
            </a:r>
            <a:endParaRPr lang="en-US" dirty="0" smtClean="0"/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FB70240-B16B-4DB7-9AA0-16A0D29CC72D}" type="slidenum">
              <a:rPr lang="en-US" smtClean="0"/>
              <a:pPr/>
              <a:t>32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371600"/>
          <a:ext cx="8762703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1"/>
                <a:gridCol w="6095702"/>
              </a:tblGrid>
              <a:tr h="4435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Property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1744478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UrlReferrer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Uri object that represents the current address for</a:t>
                      </a:r>
                    </a:p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page and the page where the user is coming from</a:t>
                      </a:r>
                      <a:endParaRPr lang="en-US" sz="2800" dirty="0"/>
                    </a:p>
                  </a:txBody>
                  <a:tcPr/>
                </a:tc>
              </a:tr>
              <a:tr h="502646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UserAgent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string representing the browser type.</a:t>
                      </a:r>
                      <a:endParaRPr lang="en-US" sz="2800" dirty="0"/>
                    </a:p>
                  </a:txBody>
                  <a:tcPr/>
                </a:tc>
              </a:tr>
              <a:tr h="1330534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UserHostAddress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UserHostName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the IP address and the DNS name of the remote client</a:t>
                      </a:r>
                      <a:endParaRPr lang="en-US" sz="2800" dirty="0"/>
                    </a:p>
                  </a:txBody>
                  <a:tcPr/>
                </a:tc>
              </a:tr>
              <a:tr h="916590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UserLanguages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sorted string array that lists the client’s language preferences.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</a:t>
            </a:r>
            <a:r>
              <a:rPr lang="en-US" b="1" dirty="0" smtClean="0"/>
              <a:t>                   Response </a:t>
            </a:r>
            <a:r>
              <a:rPr lang="en-US" b="1" dirty="0" smtClean="0"/>
              <a:t>object</a:t>
            </a:r>
            <a:endParaRPr lang="en-US" dirty="0" smtClean="0"/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56538D2-1C6A-42B1-8C50-B258B058BB4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28600" y="2286000"/>
            <a:ext cx="86106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Response object is an instance of the </a:t>
            </a:r>
            <a:r>
              <a:rPr lang="en-US" sz="3200" dirty="0" err="1"/>
              <a:t>System.Web.HttpResponse</a:t>
            </a:r>
            <a:r>
              <a:rPr lang="en-US" sz="3200" dirty="0"/>
              <a:t> class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err="1"/>
              <a:t>HttpResponse</a:t>
            </a:r>
            <a:r>
              <a:rPr lang="en-US" sz="3200" dirty="0"/>
              <a:t> does still provide some important functionality—namely, cookie and Redirect() method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</a:t>
            </a:r>
            <a:r>
              <a:rPr lang="en-US" b="1" dirty="0" smtClean="0"/>
              <a:t>             </a:t>
            </a:r>
            <a:r>
              <a:rPr lang="en-US" b="1" dirty="0" smtClean="0"/>
              <a:t>Response object cont..</a:t>
            </a:r>
            <a:endParaRPr lang="en-US" dirty="0" smtClean="0"/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BEA535D-BE4B-4796-AE84-7D6CEDF81E6D}" type="slidenum">
              <a:rPr lang="en-US" smtClean="0"/>
              <a:pPr/>
              <a:t>34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6525" y="1055370"/>
          <a:ext cx="884049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787"/>
                <a:gridCol w="62357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BufferOutput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set true or false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HttpCachePolicy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allows you to configure output caching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cookies sent with the response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 and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ExpiresAbsolute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properties to cache the rendered HTML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sClientConnected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value indicating whether the client is still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connected to the server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transfers the user to another page in your application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a different website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text directly to the response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BinaryWrite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WriteFile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you to take binary content from a byte array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from a file and write it directly to the response stream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     Server </a:t>
            </a:r>
            <a:r>
              <a:rPr lang="en-US" b="1" dirty="0" smtClean="0"/>
              <a:t>Object</a:t>
            </a:r>
            <a:endParaRPr lang="en-US" dirty="0" smtClean="0"/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1441F07-62DD-46B0-8311-3CA95226844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0" y="1066800"/>
            <a:ext cx="8839200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Server object is an instance of the </a:t>
            </a:r>
            <a:r>
              <a:rPr lang="en-US" sz="2600" b="1" dirty="0" err="1">
                <a:solidFill>
                  <a:srgbClr val="0070C0"/>
                </a:solidFill>
              </a:rPr>
              <a:t>System.Web.HttpServerUtility</a:t>
            </a:r>
            <a:r>
              <a:rPr lang="en-US" sz="2600" b="1" dirty="0">
                <a:solidFill>
                  <a:srgbClr val="0070C0"/>
                </a:solidFill>
              </a:rPr>
              <a:t> class.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2011680"/>
          <a:ext cx="884049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787"/>
                <a:gridCol w="6235703"/>
              </a:tblGrid>
              <a:tr h="121285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49724">
                <a:tc>
                  <a:txBody>
                    <a:bodyPr/>
                    <a:lstStyle/>
                    <a:p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MachineName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name of the computer on which the page is running.</a:t>
                      </a:r>
                      <a:endParaRPr lang="en-US" sz="2600" dirty="0"/>
                    </a:p>
                  </a:txBody>
                  <a:tcPr/>
                </a:tc>
              </a:tr>
              <a:tr h="618743">
                <a:tc>
                  <a:txBody>
                    <a:bodyPr/>
                    <a:lstStyle/>
                    <a:p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GetLastError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exception object for the most recently encountered error.</a:t>
                      </a:r>
                      <a:endParaRPr lang="en-US" sz="2600" dirty="0"/>
                    </a:p>
                  </a:txBody>
                  <a:tcPr/>
                </a:tc>
              </a:tr>
              <a:tr h="349724">
                <a:tc>
                  <a:txBody>
                    <a:bodyPr/>
                    <a:lstStyle/>
                    <a:p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HtmlEncode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and</a:t>
                      </a:r>
                    </a:p>
                    <a:p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HtmlDecode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an ordinary string into a string with legal HTML characters (and back again).</a:t>
                      </a:r>
                      <a:endParaRPr lang="en-US" sz="2600" dirty="0"/>
                    </a:p>
                  </a:txBody>
                  <a:tcPr/>
                </a:tc>
              </a:tr>
              <a:tr h="618743">
                <a:tc>
                  <a:txBody>
                    <a:bodyPr/>
                    <a:lstStyle/>
                    <a:p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UrlEncode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and</a:t>
                      </a:r>
                    </a:p>
                    <a:p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UrlDecode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an ordinary string into a string with legal URL characters (and back again).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</a:t>
            </a:r>
            <a:r>
              <a:rPr lang="en-US" b="1" dirty="0" smtClean="0"/>
              <a:t>                 Server </a:t>
            </a:r>
            <a:r>
              <a:rPr lang="en-US" b="1" dirty="0" smtClean="0"/>
              <a:t>Object cont..</a:t>
            </a:r>
            <a:endParaRPr lang="en-US" dirty="0" smtClean="0"/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53F3526-9DCE-4C97-9169-6981EC744845}" type="slidenum">
              <a:rPr lang="en-US" smtClean="0"/>
              <a:pPr/>
              <a:t>36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510" y="1600200"/>
          <a:ext cx="884049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270"/>
                <a:gridCol w="6017220"/>
              </a:tblGrid>
              <a:tr h="492593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1709587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UrlTokenEncode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and</a:t>
                      </a:r>
                    </a:p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UrlTokenDecode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the same work as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UrlEncode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UrlDecode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except they work on a byte array that contains Base64-encoded data.</a:t>
                      </a:r>
                      <a:endParaRPr lang="en-US" sz="2800" dirty="0"/>
                    </a:p>
                  </a:txBody>
                  <a:tcPr/>
                </a:tc>
              </a:tr>
              <a:tr h="1303922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MapPath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physical file path that corresponds to a specified virtual file path.</a:t>
                      </a:r>
                      <a:endParaRPr lang="en-US" sz="2800" dirty="0"/>
                    </a:p>
                  </a:txBody>
                  <a:tcPr/>
                </a:tc>
              </a:tr>
              <a:tr h="898258"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Transfers execution to another web page in the current application.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i="1" dirty="0" smtClean="0"/>
              <a:t>           </a:t>
            </a:r>
            <a:r>
              <a:rPr lang="en-US" i="1" dirty="0" smtClean="0"/>
              <a:t>         Common </a:t>
            </a:r>
            <a:r>
              <a:rPr lang="en-US" i="1" dirty="0" smtClean="0"/>
              <a:t>HTML Entities</a:t>
            </a:r>
            <a:endParaRPr lang="en-US" dirty="0" smtClean="0"/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25F6B81-DCCE-485F-AF3E-935470DAB958}" type="slidenum">
              <a:rPr lang="en-US" smtClean="0"/>
              <a:pPr/>
              <a:t>37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0650" y="1828800"/>
          <a:ext cx="8840491" cy="419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75"/>
                <a:gridCol w="4343100"/>
                <a:gridCol w="2817516"/>
              </a:tblGrid>
              <a:tr h="362585">
                <a:tc>
                  <a:txBody>
                    <a:bodyPr/>
                    <a:lstStyle/>
                    <a:p>
                      <a:pPr algn="ctr"/>
                      <a:r>
                        <a:rPr lang="en-US" sz="3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3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3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Encoded Entity</a:t>
                      </a:r>
                      <a:endParaRPr lang="en-US" sz="3400" b="1" dirty="0"/>
                    </a:p>
                  </a:txBody>
                  <a:tcPr/>
                </a:tc>
              </a:tr>
              <a:tr h="618743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breaking space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3400" dirty="0"/>
                    </a:p>
                  </a:txBody>
                  <a:tcPr/>
                </a:tc>
              </a:tr>
              <a:tr h="618743"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Less-than symbol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3400" dirty="0"/>
                    </a:p>
                  </a:txBody>
                  <a:tcPr/>
                </a:tc>
              </a:tr>
              <a:tr h="447979"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Greater-than symbol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3400" dirty="0"/>
                    </a:p>
                  </a:txBody>
                  <a:tcPr/>
                </a:tc>
              </a:tr>
              <a:tr h="447979"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Ampersand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  <a:endParaRPr lang="en-US" sz="3400" dirty="0"/>
                    </a:p>
                  </a:txBody>
                  <a:tcPr/>
                </a:tc>
              </a:tr>
              <a:tr h="447979"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Quotation mark</a:t>
                      </a:r>
                      <a:endParaRPr 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  <a:endParaRPr lang="en-US" sz="3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2192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User object represents information about the user making the request of the web server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allows you to test that user’s role membership.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Implements </a:t>
            </a:r>
            <a:r>
              <a:rPr lang="en-US" sz="2800" dirty="0" err="1" smtClean="0"/>
              <a:t>System.Security.Principal.Iprincipal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can authenticate a user based </a:t>
            </a:r>
            <a:r>
              <a:rPr lang="en-US" sz="2800" dirty="0" smtClean="0"/>
              <a:t>on specific </a:t>
            </a:r>
            <a:r>
              <a:rPr lang="en-US" sz="2800" dirty="0" smtClean="0"/>
              <a:t>class depends Windows account information using IIS or through cookie-based authentication with a dedicated login page.</a:t>
            </a:r>
          </a:p>
          <a:p>
            <a:endParaRPr lang="en-US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dirty="0" smtClean="0"/>
              <a:t>                                    </a:t>
            </a:r>
            <a:r>
              <a:rPr lang="en-US" dirty="0" smtClean="0"/>
              <a:t>User Object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</a:t>
            </a:r>
            <a:r>
              <a:rPr lang="en-US" b="1" dirty="0" smtClean="0"/>
              <a:t>                          </a:t>
            </a:r>
            <a:r>
              <a:rPr lang="en-US" b="1" dirty="0" smtClean="0"/>
              <a:t>HTML Forms cont..</a:t>
            </a:r>
            <a:endParaRPr lang="en-US" dirty="0" smtClean="0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DD915B0-781F-4A3E-8CF6-169A36DAC65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1981200"/>
            <a:ext cx="8763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ASP.NET uses control model.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txtFirstName.Text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</a:t>
            </a:r>
            <a:r>
              <a:rPr lang="en-US" b="1" dirty="0" smtClean="0"/>
              <a:t>            Dynamic </a:t>
            </a:r>
            <a:r>
              <a:rPr lang="en-US" b="1" dirty="0" smtClean="0"/>
              <a:t>User Interface</a:t>
            </a:r>
            <a:endParaRPr lang="en-US" dirty="0" smtClean="0"/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7B7F11E-89BE-46CC-B829-C8A466C91EE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1289050"/>
            <a:ext cx="8839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 Control model makes life easier for retrieving form information</a:t>
            </a:r>
          </a:p>
          <a:p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In classic ASP insert a script block that would write the raw HTML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string message = "&lt;span style=\"</a:t>
            </a:r>
            <a:r>
              <a:rPr lang="en-US" sz="2200" dirty="0" err="1">
                <a:solidFill>
                  <a:srgbClr val="0070C0"/>
                </a:solidFill>
              </a:rPr>
              <a:t>color:Red</a:t>
            </a:r>
            <a:r>
              <a:rPr lang="en-US" sz="2200" dirty="0">
                <a:solidFill>
                  <a:srgbClr val="0070C0"/>
                </a:solidFill>
              </a:rPr>
              <a:t>\"&gt;Welcome " +</a:t>
            </a:r>
          </a:p>
          <a:p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err="1">
                <a:solidFill>
                  <a:srgbClr val="0070C0"/>
                </a:solidFill>
              </a:rPr>
              <a:t>FirstName</a:t>
            </a:r>
            <a:r>
              <a:rPr lang="en-US" sz="2200" dirty="0">
                <a:solidFill>
                  <a:srgbClr val="0070C0"/>
                </a:solidFill>
              </a:rPr>
              <a:t> + " " + </a:t>
            </a:r>
            <a:r>
              <a:rPr lang="en-US" sz="2200" dirty="0" err="1">
                <a:solidFill>
                  <a:srgbClr val="0070C0"/>
                </a:solidFill>
              </a:rPr>
              <a:t>LastName</a:t>
            </a:r>
            <a:r>
              <a:rPr lang="en-US" sz="2200" dirty="0">
                <a:solidFill>
                  <a:srgbClr val="0070C0"/>
                </a:solidFill>
              </a:rPr>
              <a:t> + "&lt;/span&gt;";</a:t>
            </a:r>
          </a:p>
          <a:p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err="1">
                <a:solidFill>
                  <a:srgbClr val="0070C0"/>
                </a:solidFill>
              </a:rPr>
              <a:t>Response.Write</a:t>
            </a:r>
            <a:r>
              <a:rPr lang="en-US" sz="2200" dirty="0">
                <a:solidFill>
                  <a:srgbClr val="0070C0"/>
                </a:solidFill>
              </a:rPr>
              <a:t>(message</a:t>
            </a:r>
            <a:r>
              <a:rPr lang="en-US" sz="2200" dirty="0" smtClean="0">
                <a:solidFill>
                  <a:srgbClr val="0070C0"/>
                </a:solidFill>
              </a:rPr>
              <a:t>);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On the other hand, with Label control in ASP.NET</a:t>
            </a:r>
          </a:p>
          <a:p>
            <a:endParaRPr lang="en-US" sz="2200" dirty="0"/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&lt;</a:t>
            </a:r>
            <a:r>
              <a:rPr lang="en-US" sz="2200" dirty="0" err="1">
                <a:solidFill>
                  <a:srgbClr val="0070C0"/>
                </a:solidFill>
              </a:rPr>
              <a:t>asp:Label</a:t>
            </a:r>
            <a:r>
              <a:rPr lang="en-US" sz="2200" dirty="0">
                <a:solidFill>
                  <a:srgbClr val="0070C0"/>
                </a:solidFill>
              </a:rPr>
              <a:t> id="</a:t>
            </a:r>
            <a:r>
              <a:rPr lang="en-US" sz="2200" dirty="0" err="1">
                <a:solidFill>
                  <a:srgbClr val="0070C0"/>
                </a:solidFill>
              </a:rPr>
              <a:t>lblWelcome</a:t>
            </a:r>
            <a:r>
              <a:rPr lang="en-US" sz="2200" dirty="0">
                <a:solidFill>
                  <a:srgbClr val="0070C0"/>
                </a:solidFill>
              </a:rPr>
              <a:t>" </a:t>
            </a:r>
            <a:r>
              <a:rPr lang="en-US" sz="2200" dirty="0" err="1">
                <a:solidFill>
                  <a:srgbClr val="0070C0"/>
                </a:solidFill>
              </a:rPr>
              <a:t>runat</a:t>
            </a:r>
            <a:r>
              <a:rPr lang="en-US" sz="2200" dirty="0">
                <a:solidFill>
                  <a:srgbClr val="0070C0"/>
                </a:solidFill>
              </a:rPr>
              <a:t>="server" </a:t>
            </a:r>
            <a:r>
              <a:rPr lang="en-US" sz="2200" dirty="0" smtClean="0">
                <a:solidFill>
                  <a:srgbClr val="0070C0"/>
                </a:solidFill>
              </a:rPr>
              <a:t>/&gt;</a:t>
            </a:r>
            <a:endParaRPr lang="en-US" sz="2200" dirty="0"/>
          </a:p>
          <a:p>
            <a:r>
              <a:rPr lang="en-US" sz="2200" dirty="0"/>
              <a:t>     Now you can simply set its properties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      </a:t>
            </a:r>
            <a:r>
              <a:rPr lang="en-US" sz="2200" dirty="0" err="1">
                <a:solidFill>
                  <a:srgbClr val="0070C0"/>
                </a:solidFill>
              </a:rPr>
              <a:t>lblWelcome.Text</a:t>
            </a:r>
            <a:r>
              <a:rPr lang="en-US" sz="2200" dirty="0">
                <a:solidFill>
                  <a:srgbClr val="0070C0"/>
                </a:solidFill>
              </a:rPr>
              <a:t> = "Welcome " + </a:t>
            </a:r>
            <a:r>
              <a:rPr lang="en-US" sz="2200" dirty="0" err="1">
                <a:solidFill>
                  <a:srgbClr val="0070C0"/>
                </a:solidFill>
              </a:rPr>
              <a:t>FirstName</a:t>
            </a:r>
            <a:r>
              <a:rPr lang="en-US" sz="2200" dirty="0">
                <a:solidFill>
                  <a:srgbClr val="0070C0"/>
                </a:solidFill>
              </a:rPr>
              <a:t> + " " + </a:t>
            </a:r>
            <a:r>
              <a:rPr lang="en-US" sz="2200" dirty="0" err="1">
                <a:solidFill>
                  <a:srgbClr val="0070C0"/>
                </a:solidFill>
              </a:rPr>
              <a:t>LastName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     </a:t>
            </a:r>
            <a:r>
              <a:rPr lang="en-US" sz="2200" dirty="0" err="1">
                <a:solidFill>
                  <a:srgbClr val="0070C0"/>
                </a:solidFill>
              </a:rPr>
              <a:t>lblWelcome.ForeColor</a:t>
            </a:r>
            <a:r>
              <a:rPr lang="en-US" sz="2200" dirty="0">
                <a:solidFill>
                  <a:srgbClr val="0070C0"/>
                </a:solidFill>
              </a:rPr>
              <a:t> = </a:t>
            </a:r>
            <a:r>
              <a:rPr lang="en-US" sz="2200" dirty="0" err="1">
                <a:solidFill>
                  <a:srgbClr val="0070C0"/>
                </a:solidFill>
              </a:rPr>
              <a:t>Color.Red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Note: Not Necessary to KNOW HTML  markup syntax.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</a:t>
            </a:r>
            <a:r>
              <a:rPr lang="en-US" sz="2200" b="1" dirty="0">
                <a:solidFill>
                  <a:srgbClr val="7030A0"/>
                </a:solidFill>
              </a:rPr>
              <a:t>Hides the low-level HTML details.</a:t>
            </a:r>
            <a:endParaRPr lang="en-US" sz="2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</a:t>
            </a:r>
            <a:r>
              <a:rPr lang="en-US" b="1" dirty="0" smtClean="0"/>
              <a:t>        The </a:t>
            </a:r>
            <a:r>
              <a:rPr lang="en-US" b="1" dirty="0" smtClean="0"/>
              <a:t>ASP.NET Event Model</a:t>
            </a:r>
            <a:endParaRPr lang="en-US" dirty="0" smtClean="0"/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116446F-D48F-49B7-B31C-C510FCD6B7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1371600"/>
            <a:ext cx="87915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dirty="0"/>
              <a:t> Classic ASP uses a linear processing model</a:t>
            </a:r>
            <a:r>
              <a:rPr lang="en-US" sz="2800" dirty="0" smtClean="0"/>
              <a:t>.			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Code execution is from start to end.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More  code for even simple web page.</a:t>
            </a:r>
            <a:endParaRPr lang="en-US" sz="2800" dirty="0" smtClean="0"/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</a:rPr>
              <a:t>Example of three buttons on HTML form</a:t>
            </a:r>
            <a:r>
              <a:rPr lang="en-US" sz="2800" dirty="0" smtClean="0">
                <a:solidFill>
                  <a:srgbClr val="CC00CC"/>
                </a:solidFill>
              </a:rPr>
              <a:t>)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rgbClr val="CC00CC"/>
                </a:solidFill>
              </a:rPr>
              <a:t> </a:t>
            </a:r>
            <a:r>
              <a:rPr lang="en-US" sz="2800" dirty="0" smtClean="0">
                <a:solidFill>
                  <a:srgbClr val="CC00CC"/>
                </a:solidFill>
              </a:rPr>
              <a:t> script code must determine which button is clicked</a:t>
            </a:r>
          </a:p>
          <a:p>
            <a:pPr>
              <a:defRPr/>
            </a:pPr>
            <a:r>
              <a:rPr lang="en-US" sz="2800" dirty="0" smtClean="0">
                <a:solidFill>
                  <a:srgbClr val="CC00CC"/>
                </a:solidFill>
              </a:rPr>
              <a:t> </a:t>
            </a:r>
            <a:r>
              <a:rPr lang="en-US" sz="2800" dirty="0" smtClean="0">
                <a:solidFill>
                  <a:srgbClr val="CC00CC"/>
                </a:solidFill>
              </a:rPr>
              <a:t>     and execute code accordingly</a:t>
            </a:r>
          </a:p>
          <a:p>
            <a:pPr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/>
              <a:t> ASP.NET provides </a:t>
            </a:r>
            <a:r>
              <a:rPr lang="en-US" sz="2800" i="1" dirty="0"/>
              <a:t>event-driven model.</a:t>
            </a:r>
          </a:p>
          <a:p>
            <a:pPr>
              <a:defRPr/>
            </a:pP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b="1" dirty="0" smtClean="0"/>
              <a:t>    The ASP.NET Event Model cont..</a:t>
            </a:r>
            <a:endParaRPr lang="en-US" dirty="0" smtClean="0"/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CCDF9C9-724E-42B1-8E75-BF757F9C1E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/>
              <a:t>Here’s a brief outline of event driven model: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800" b="1" dirty="0" smtClean="0"/>
              <a:t>Your page runs for the first time. ASP.NET creates page, &amp; control objects, the initialization code executes, and then the page is rendered to HTML and returned to the client. </a:t>
            </a:r>
            <a:endParaRPr lang="en-US" sz="2800" b="1" dirty="0" smtClean="0"/>
          </a:p>
          <a:p>
            <a:pPr marL="514350" indent="-514350">
              <a:buFontTx/>
              <a:buAutoNum type="arabicPeriod"/>
              <a:defRPr/>
            </a:pPr>
            <a:endParaRPr lang="en-US" sz="2800" b="1" dirty="0" smtClean="0"/>
          </a:p>
          <a:p>
            <a:pPr marL="514350" indent="-514350">
              <a:buFontTx/>
              <a:buAutoNum type="arabicPeriod"/>
              <a:defRPr/>
            </a:pPr>
            <a:r>
              <a:rPr lang="en-US" sz="2800" b="1" dirty="0" smtClean="0"/>
              <a:t> At some point, the user does something that triggers a </a:t>
            </a:r>
            <a:r>
              <a:rPr lang="en-US" sz="2800" b="1" dirty="0" err="1" smtClean="0"/>
              <a:t>postback</a:t>
            </a:r>
            <a:r>
              <a:rPr lang="en-US" sz="2800" b="1" dirty="0" smtClean="0"/>
              <a:t>, such as clicking a button. &amp; page is submitted with all the form data</a:t>
            </a:r>
            <a:r>
              <a:rPr lang="en-US" sz="2800" b="1" dirty="0" smtClean="0"/>
              <a:t>.</a:t>
            </a:r>
          </a:p>
          <a:p>
            <a:pPr marL="514350" indent="-514350">
              <a:buFontTx/>
              <a:buAutoNum type="arabicPeriod"/>
              <a:defRPr/>
            </a:pPr>
            <a:endParaRPr lang="en-US" sz="2800" b="1" dirty="0" smtClean="0"/>
          </a:p>
          <a:p>
            <a:pPr marL="514350" indent="-514350">
              <a:spcAft>
                <a:spcPts val="1200"/>
              </a:spcAft>
              <a:buFont typeface="Calibri" pitchFamily="34" charset="0"/>
              <a:buAutoNum type="arabicPeriod" startAt="3"/>
            </a:pPr>
            <a:r>
              <a:rPr lang="en-US" sz="2800" b="1" dirty="0" smtClean="0"/>
              <a:t> </a:t>
            </a:r>
            <a:r>
              <a:rPr lang="en-US" sz="2800" b="1" dirty="0"/>
              <a:t>ASP.NET intercepts the returned page and re-creates the page objects.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752600"/>
            <a:ext cx="7848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</a:pPr>
            <a:r>
              <a:rPr lang="en-US" sz="2800" dirty="0" smtClean="0"/>
              <a:t>4.   </a:t>
            </a:r>
            <a:r>
              <a:rPr lang="en-US" sz="2800" b="1" dirty="0" smtClean="0"/>
              <a:t>Next</a:t>
            </a:r>
            <a:r>
              <a:rPr lang="en-US" sz="2800" b="1" dirty="0" smtClean="0"/>
              <a:t>, ASP.NET checks what operation triggered the </a:t>
            </a:r>
            <a:r>
              <a:rPr lang="en-US" sz="2800" b="1" dirty="0" err="1" smtClean="0"/>
              <a:t>postback</a:t>
            </a:r>
            <a:r>
              <a:rPr lang="en-US" sz="2800" b="1" dirty="0" smtClean="0"/>
              <a:t>, and raises the appropriate event </a:t>
            </a:r>
            <a:r>
              <a:rPr lang="en-US" sz="2800" b="1" dirty="0" smtClean="0"/>
              <a:t>procedure.</a:t>
            </a:r>
          </a:p>
          <a:p>
            <a:pPr marL="514350" indent="-514350">
              <a:spcAft>
                <a:spcPts val="1200"/>
              </a:spcAft>
            </a:pPr>
            <a:r>
              <a:rPr lang="en-US" sz="2800" b="1" dirty="0" smtClean="0"/>
              <a:t>5.    The modified page is rendered to HTML and returned to the client. The page objects are released from memory. </a:t>
            </a:r>
          </a:p>
          <a:p>
            <a:pPr marL="514350" indent="-514350">
              <a:spcAft>
                <a:spcPts val="1200"/>
              </a:spcAft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C00CC"/>
                </a:solidFill>
              </a:rPr>
              <a:t>If another </a:t>
            </a:r>
            <a:r>
              <a:rPr lang="en-US" sz="2800" b="1" dirty="0" err="1" smtClean="0">
                <a:solidFill>
                  <a:srgbClr val="CC00CC"/>
                </a:solidFill>
              </a:rPr>
              <a:t>postback</a:t>
            </a:r>
            <a:r>
              <a:rPr lang="en-US" sz="2800" b="1" dirty="0" smtClean="0">
                <a:solidFill>
                  <a:srgbClr val="CC00CC"/>
                </a:solidFill>
              </a:rPr>
              <a:t> occurs, ASP.NET repeats the process in steps 2 through 4.</a:t>
            </a:r>
            <a:endParaRPr lang="en-US" sz="2800" b="1" dirty="0">
              <a:solidFill>
                <a:srgbClr val="CC00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lin/>
          </a:gradFill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The ASP.NET Event Model cont..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371600"/>
            <a:ext cx="8534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1.User request web form from server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2.Web server respond back with requested web form.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3.User enters the data and submits the form to web server.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4.Web server process the form  and sends the result back to the client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Step 3 ????</a:t>
            </a:r>
          </a:p>
          <a:p>
            <a:r>
              <a:rPr lang="en-US" sz="2400" b="1" dirty="0" smtClean="0"/>
              <a:t>Step 3 &amp; Step 4 ????</a:t>
            </a:r>
          </a:p>
          <a:p>
            <a:endParaRPr lang="en-US" b="1" dirty="0" smtClean="0"/>
          </a:p>
          <a:p>
            <a:r>
              <a:rPr lang="en-US" sz="2400" b="1" dirty="0" err="1" smtClean="0">
                <a:solidFill>
                  <a:srgbClr val="CC00CC"/>
                </a:solidFill>
              </a:rPr>
              <a:t>PostBack</a:t>
            </a:r>
            <a:r>
              <a:rPr lang="en-US" sz="2400" b="1" dirty="0" smtClean="0">
                <a:solidFill>
                  <a:srgbClr val="CC00CC"/>
                </a:solidFill>
              </a:rPr>
              <a:t> is the name given to the process of submitting an ASP.NET page to the server for processing.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lin/>
          </a:gradFill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       POSTBACK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2289</Words>
  <Application>Microsoft Office PowerPoint</Application>
  <PresentationFormat>On-screen Show (4:3)</PresentationFormat>
  <Paragraphs>354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       </vt:lpstr>
      <vt:lpstr>                                 Page Processing</vt:lpstr>
      <vt:lpstr>                                        HTML Forms</vt:lpstr>
      <vt:lpstr>                             HTML Forms cont..</vt:lpstr>
      <vt:lpstr>                     Dynamic User Interface</vt:lpstr>
      <vt:lpstr>               The ASP.NET Event Model</vt:lpstr>
      <vt:lpstr>    The ASP.NET Event Model cont..</vt:lpstr>
      <vt:lpstr>Slide 8</vt:lpstr>
      <vt:lpstr>                                           POSTBACK</vt:lpstr>
      <vt:lpstr>                         Automatic Postbacks</vt:lpstr>
      <vt:lpstr>                                           View State</vt:lpstr>
      <vt:lpstr>                               View State cont..</vt:lpstr>
      <vt:lpstr>View State (First Request) cont..</vt:lpstr>
      <vt:lpstr>    View State(Postback Request) cont..</vt:lpstr>
      <vt:lpstr>                                View State cont..</vt:lpstr>
      <vt:lpstr>      Web Forms Processing Stages</vt:lpstr>
      <vt:lpstr>   Web Forms Processing Stages cont..</vt:lpstr>
      <vt:lpstr>    Page Framework Initialization</vt:lpstr>
      <vt:lpstr>      User Code Initialization</vt:lpstr>
      <vt:lpstr>                    Validation</vt:lpstr>
      <vt:lpstr>             Event Handling</vt:lpstr>
      <vt:lpstr>                    Automatic Data Binding</vt:lpstr>
      <vt:lpstr>                                               Cleanup </vt:lpstr>
      <vt:lpstr>Summary of Web Forms Processing Stages</vt:lpstr>
      <vt:lpstr>   The Page As a Control Container</vt:lpstr>
      <vt:lpstr>                               The Page Header</vt:lpstr>
      <vt:lpstr>                                   The Page Class</vt:lpstr>
      <vt:lpstr>   Session, Application, and Cache</vt:lpstr>
      <vt:lpstr>                                  Request Object</vt:lpstr>
      <vt:lpstr>                         Request Object cont..</vt:lpstr>
      <vt:lpstr>                       Request Object cont..</vt:lpstr>
      <vt:lpstr>                        Request Object cont..</vt:lpstr>
      <vt:lpstr>                                Response object</vt:lpstr>
      <vt:lpstr>                      Response object cont..</vt:lpstr>
      <vt:lpstr>                                     Server Object</vt:lpstr>
      <vt:lpstr>                          Server Object cont..</vt:lpstr>
      <vt:lpstr>                    Common HTML Entities</vt:lpstr>
      <vt:lpstr>                                       User Object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</dc:creator>
  <cp:lastModifiedBy>madhu</cp:lastModifiedBy>
  <cp:revision>108</cp:revision>
  <dcterms:created xsi:type="dcterms:W3CDTF">2013-01-15T02:57:09Z</dcterms:created>
  <dcterms:modified xsi:type="dcterms:W3CDTF">2013-01-16T03:02:28Z</dcterms:modified>
</cp:coreProperties>
</file>