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301" r:id="rId2"/>
    <p:sldId id="302" r:id="rId3"/>
    <p:sldId id="303" r:id="rId4"/>
    <p:sldId id="304" r:id="rId5"/>
    <p:sldId id="305" r:id="rId6"/>
    <p:sldId id="306" r:id="rId7"/>
    <p:sldId id="307" r:id="rId8"/>
    <p:sldId id="346" r:id="rId9"/>
    <p:sldId id="347" r:id="rId10"/>
    <p:sldId id="308" r:id="rId11"/>
    <p:sldId id="309" r:id="rId12"/>
    <p:sldId id="310" r:id="rId13"/>
    <p:sldId id="311" r:id="rId14"/>
    <p:sldId id="312" r:id="rId15"/>
    <p:sldId id="313" r:id="rId16"/>
    <p:sldId id="322" r:id="rId17"/>
    <p:sldId id="323" r:id="rId18"/>
    <p:sldId id="324" r:id="rId19"/>
    <p:sldId id="325" r:id="rId20"/>
    <p:sldId id="326" r:id="rId21"/>
    <p:sldId id="327" r:id="rId22"/>
    <p:sldId id="328" r:id="rId23"/>
    <p:sldId id="329" r:id="rId24"/>
    <p:sldId id="330" r:id="rId25"/>
    <p:sldId id="331" r:id="rId26"/>
    <p:sldId id="332" r:id="rId27"/>
    <p:sldId id="333" r:id="rId28"/>
    <p:sldId id="334" r:id="rId29"/>
    <p:sldId id="335" r:id="rId30"/>
    <p:sldId id="336" r:id="rId31"/>
    <p:sldId id="337" r:id="rId32"/>
    <p:sldId id="338" r:id="rId33"/>
    <p:sldId id="339" r:id="rId34"/>
    <p:sldId id="340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DBA7F-46E2-489B-883A-5DA3800A6DF8}" type="datetimeFigureOut">
              <a:rPr lang="en-US" smtClean="0"/>
              <a:pPr/>
              <a:t>7/26/2015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ECE4F-6E31-47B3-A432-573FB4E2EE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DBA7F-46E2-489B-883A-5DA3800A6DF8}" type="datetimeFigureOut">
              <a:rPr lang="en-US" smtClean="0"/>
              <a:pPr/>
              <a:t>7/26/2015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ECE4F-6E31-47B3-A432-573FB4E2EE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DBA7F-46E2-489B-883A-5DA3800A6DF8}" type="datetimeFigureOut">
              <a:rPr lang="en-US" smtClean="0"/>
              <a:pPr/>
              <a:t>7/26/2015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ECE4F-6E31-47B3-A432-573FB4E2EE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DBA7F-46E2-489B-883A-5DA3800A6DF8}" type="datetimeFigureOut">
              <a:rPr lang="en-US" smtClean="0"/>
              <a:pPr/>
              <a:t>7/26/2015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ECE4F-6E31-47B3-A432-573FB4E2EE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DBA7F-46E2-489B-883A-5DA3800A6DF8}" type="datetimeFigureOut">
              <a:rPr lang="en-US" smtClean="0"/>
              <a:pPr/>
              <a:t>7/26/2015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ECE4F-6E31-47B3-A432-573FB4E2EE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DBA7F-46E2-489B-883A-5DA3800A6DF8}" type="datetimeFigureOut">
              <a:rPr lang="en-US" smtClean="0"/>
              <a:pPr/>
              <a:t>7/26/2015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ECE4F-6E31-47B3-A432-573FB4E2EE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DBA7F-46E2-489B-883A-5DA3800A6DF8}" type="datetimeFigureOut">
              <a:rPr lang="en-US" smtClean="0"/>
              <a:pPr/>
              <a:t>7/26/2015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ECE4F-6E31-47B3-A432-573FB4E2EE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DBA7F-46E2-489B-883A-5DA3800A6DF8}" type="datetimeFigureOut">
              <a:rPr lang="en-US" smtClean="0"/>
              <a:pPr/>
              <a:t>7/26/2015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ECE4F-6E31-47B3-A432-573FB4E2EE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DBA7F-46E2-489B-883A-5DA3800A6DF8}" type="datetimeFigureOut">
              <a:rPr lang="en-US" smtClean="0"/>
              <a:pPr/>
              <a:t>7/26/2015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ECE4F-6E31-47B3-A432-573FB4E2EE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DBA7F-46E2-489B-883A-5DA3800A6DF8}" type="datetimeFigureOut">
              <a:rPr lang="en-US" smtClean="0"/>
              <a:pPr/>
              <a:t>7/26/2015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ECE4F-6E31-47B3-A432-573FB4E2EE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DBA7F-46E2-489B-883A-5DA3800A6DF8}" type="datetimeFigureOut">
              <a:rPr lang="en-US" smtClean="0"/>
              <a:pPr/>
              <a:t>7/26/2015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204ECE4F-6E31-47B3-A432-573FB4E2EED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8DDBA7F-46E2-489B-883A-5DA3800A6DF8}" type="datetimeFigureOut">
              <a:rPr lang="en-US" smtClean="0"/>
              <a:pPr/>
              <a:t>7/26/2015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04ECE4F-6E31-47B3-A432-573FB4E2EEDF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Slide Number Placeholder 2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08978539-AEB1-4EF2-976B-0CDE61B1F5C8}" type="slidenum">
              <a:rPr lang="en-US" smtClean="0"/>
              <a:pPr/>
              <a:t>1</a:t>
            </a:fld>
            <a:endParaRPr lang="en-US" dirty="0" smtClean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1750" y="1295401"/>
            <a:ext cx="9112250" cy="4893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Aft>
                <a:spcPts val="1800"/>
              </a:spcAft>
              <a:buFont typeface="Wingdings" pitchFamily="2" charset="2"/>
              <a:buChar char="q"/>
            </a:pPr>
            <a:r>
              <a:rPr lang="en-US" sz="2800" dirty="0" smtClean="0"/>
              <a:t>ASP.NET </a:t>
            </a:r>
            <a:r>
              <a:rPr lang="en-US" sz="2800" dirty="0"/>
              <a:t>pages (officially known as </a:t>
            </a:r>
            <a:r>
              <a:rPr lang="en-US" sz="2800" i="1" dirty="0">
                <a:solidFill>
                  <a:srgbClr val="0070C0"/>
                </a:solidFill>
              </a:rPr>
              <a:t>web forms</a:t>
            </a:r>
            <a:r>
              <a:rPr lang="en-US" sz="2800" i="1" dirty="0"/>
              <a:t>) are a vital part of an ASP.NET application</a:t>
            </a:r>
            <a:r>
              <a:rPr lang="en-US" sz="2800" i="1" dirty="0" smtClean="0"/>
              <a:t>.</a:t>
            </a:r>
          </a:p>
          <a:p>
            <a:pPr>
              <a:spcAft>
                <a:spcPts val="1800"/>
              </a:spcAft>
              <a:buFont typeface="Wingdings" pitchFamily="2" charset="2"/>
              <a:buChar char="q"/>
            </a:pPr>
            <a:endParaRPr lang="en-US" sz="2800" i="1" dirty="0"/>
          </a:p>
          <a:p>
            <a:pPr>
              <a:spcAft>
                <a:spcPts val="1800"/>
              </a:spcAft>
              <a:buFont typeface="Wingdings" pitchFamily="2" charset="2"/>
              <a:buChar char="q"/>
            </a:pPr>
            <a:r>
              <a:rPr lang="en-US" sz="2800" b="1" i="1" dirty="0"/>
              <a:t> </a:t>
            </a:r>
            <a:r>
              <a:rPr lang="en-US" sz="2800" dirty="0"/>
              <a:t>Provide the actual output of a web application—the web pages that clients request and view in their browsers</a:t>
            </a:r>
            <a:r>
              <a:rPr lang="en-US" sz="2800" dirty="0" smtClean="0"/>
              <a:t>.</a:t>
            </a:r>
          </a:p>
          <a:p>
            <a:pPr>
              <a:spcAft>
                <a:spcPts val="1800"/>
              </a:spcAft>
            </a:pPr>
            <a:endParaRPr lang="en-US" sz="2800" dirty="0"/>
          </a:p>
          <a:p>
            <a:pPr>
              <a:spcAft>
                <a:spcPts val="1800"/>
              </a:spcAft>
              <a:buFont typeface="Wingdings" pitchFamily="2" charset="2"/>
              <a:buChar char="q"/>
            </a:pPr>
            <a:r>
              <a:rPr lang="en-US" sz="2800" dirty="0"/>
              <a:t> Web forms allow you to create a web application using the </a:t>
            </a:r>
            <a:r>
              <a:rPr lang="en-US" sz="2800" dirty="0" smtClean="0">
                <a:solidFill>
                  <a:srgbClr val="0070C0"/>
                </a:solidFill>
              </a:rPr>
              <a:t>some </a:t>
            </a:r>
            <a:r>
              <a:rPr lang="en-US" sz="2800" dirty="0">
                <a:solidFill>
                  <a:srgbClr val="0070C0"/>
                </a:solidFill>
              </a:rPr>
              <a:t>control-based interface as a Windows application.</a:t>
            </a:r>
            <a:endParaRPr lang="en-US" sz="28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</a:t>
            </a: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lin/>
          </a:gradFill>
        </p:spPr>
        <p:txBody>
          <a:bodyPr vert="horz" lIns="0" tIns="45720" rIns="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                                </a:t>
            </a:r>
            <a:r>
              <a:rPr kumimoji="0" lang="en-US" sz="6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WEB</a:t>
            </a:r>
            <a:r>
              <a:rPr kumimoji="0" lang="en-US" sz="6600" b="1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FORMS</a:t>
            </a:r>
            <a:endParaRPr kumimoji="0" lang="en-US" sz="66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gradFill rotWithShape="0">
            <a:lin/>
          </a:gradFill>
        </p:spPr>
        <p:txBody>
          <a:bodyPr/>
          <a:lstStyle/>
          <a:p>
            <a:r>
              <a:rPr lang="en-US" b="1" dirty="0" smtClean="0"/>
              <a:t>                         Automatic </a:t>
            </a:r>
            <a:r>
              <a:rPr lang="en-US" b="1" dirty="0" err="1" smtClean="0"/>
              <a:t>Postbacks</a:t>
            </a:r>
            <a:endParaRPr lang="en-US" dirty="0" smtClean="0"/>
          </a:p>
        </p:txBody>
      </p:sp>
      <p:sp>
        <p:nvSpPr>
          <p:cNvPr id="20483" name="Slide Number Placeholder 2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6220396F-D5F5-4D58-85F9-C62415CBA561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04800" y="1295400"/>
            <a:ext cx="8839200" cy="5191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Aft>
                <a:spcPts val="800"/>
              </a:spcAft>
              <a:buFont typeface="Wingdings" pitchFamily="2" charset="2"/>
              <a:buChar char="q"/>
            </a:pPr>
            <a:r>
              <a:rPr lang="en-US" sz="2800" dirty="0"/>
              <a:t> </a:t>
            </a:r>
            <a:r>
              <a:rPr lang="en-US" sz="2700" dirty="0"/>
              <a:t>All client action cannot be handled. e.g. mouse movement because of server side processing.</a:t>
            </a:r>
          </a:p>
          <a:p>
            <a:pPr>
              <a:spcAft>
                <a:spcPts val="800"/>
              </a:spcAft>
              <a:buFont typeface="Wingdings" pitchFamily="2" charset="2"/>
              <a:buChar char="q"/>
            </a:pPr>
            <a:r>
              <a:rPr lang="en-US" sz="2700" dirty="0"/>
              <a:t> If want to do, can use Java Script or Ajax.</a:t>
            </a:r>
          </a:p>
          <a:p>
            <a:pPr>
              <a:spcAft>
                <a:spcPts val="800"/>
              </a:spcAft>
              <a:buFont typeface="Wingdings" pitchFamily="2" charset="2"/>
              <a:buChar char="q"/>
            </a:pPr>
            <a:r>
              <a:rPr lang="en-US" sz="2700" dirty="0"/>
              <a:t> ASP.NET web controls extend this model with an </a:t>
            </a:r>
            <a:r>
              <a:rPr lang="en-US" sz="2700" i="1" dirty="0"/>
              <a:t>automatic </a:t>
            </a:r>
            <a:r>
              <a:rPr lang="en-US" sz="2700" i="1" dirty="0" err="1"/>
              <a:t>postback</a:t>
            </a:r>
            <a:r>
              <a:rPr lang="en-US" sz="2700" i="1" dirty="0"/>
              <a:t> feature.</a:t>
            </a:r>
          </a:p>
          <a:p>
            <a:pPr>
              <a:spcAft>
                <a:spcPts val="800"/>
              </a:spcAft>
              <a:buFont typeface="Wingdings" pitchFamily="2" charset="2"/>
              <a:buChar char="q"/>
            </a:pPr>
            <a:r>
              <a:rPr lang="en-US" sz="2700" i="1" dirty="0"/>
              <a:t> </a:t>
            </a:r>
            <a:r>
              <a:rPr lang="en-US" sz="2700" dirty="0"/>
              <a:t>To use automatic </a:t>
            </a:r>
            <a:r>
              <a:rPr lang="en-US" sz="2700" dirty="0" err="1"/>
              <a:t>postback</a:t>
            </a:r>
            <a:r>
              <a:rPr lang="en-US" sz="2700" dirty="0"/>
              <a:t> set the </a:t>
            </a:r>
            <a:r>
              <a:rPr lang="en-US" sz="2700" dirty="0" err="1"/>
              <a:t>AutoPostBack</a:t>
            </a:r>
            <a:r>
              <a:rPr lang="en-US" sz="2700" dirty="0"/>
              <a:t> property of a web control to true (the default is false)</a:t>
            </a:r>
          </a:p>
          <a:p>
            <a:pPr>
              <a:spcAft>
                <a:spcPts val="800"/>
              </a:spcAft>
              <a:buFont typeface="Wingdings" pitchFamily="2" charset="2"/>
              <a:buChar char="q"/>
            </a:pPr>
            <a:r>
              <a:rPr lang="en-US" sz="2700" dirty="0"/>
              <a:t> ASP.NET adds a JavaScript function to the rendered HTML page named __</a:t>
            </a:r>
            <a:r>
              <a:rPr lang="en-US" sz="2700" dirty="0" err="1"/>
              <a:t>doPostBack</a:t>
            </a:r>
            <a:r>
              <a:rPr lang="en-US" sz="2700" dirty="0"/>
              <a:t>() </a:t>
            </a:r>
            <a:r>
              <a:rPr lang="en-US" sz="2700" b="1" dirty="0">
                <a:solidFill>
                  <a:srgbClr val="00B0F0"/>
                </a:solidFill>
              </a:rPr>
              <a:t>(</a:t>
            </a:r>
            <a:r>
              <a:rPr lang="en-US" sz="2700" b="1" dirty="0" err="1">
                <a:solidFill>
                  <a:srgbClr val="00B0F0"/>
                </a:solidFill>
              </a:rPr>
              <a:t>AutoPostBack</a:t>
            </a:r>
            <a:r>
              <a:rPr lang="en-US" sz="2700" b="1" dirty="0">
                <a:solidFill>
                  <a:srgbClr val="00B0F0"/>
                </a:solidFill>
              </a:rPr>
              <a:t> =true)</a:t>
            </a:r>
          </a:p>
          <a:p>
            <a:pPr>
              <a:spcAft>
                <a:spcPts val="800"/>
              </a:spcAft>
            </a:pPr>
            <a:endParaRPr lang="en-US" sz="2700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gradFill rotWithShape="0">
            <a:lin/>
          </a:gradFill>
        </p:spPr>
        <p:txBody>
          <a:bodyPr/>
          <a:lstStyle/>
          <a:p>
            <a:r>
              <a:rPr lang="en-US" b="1" dirty="0" smtClean="0"/>
              <a:t>                                           View State</a:t>
            </a:r>
            <a:endParaRPr lang="en-US" dirty="0" smtClean="0"/>
          </a:p>
        </p:txBody>
      </p:sp>
      <p:sp>
        <p:nvSpPr>
          <p:cNvPr id="21507" name="Slide Number Placeholder 2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5E4083E0-802D-444C-83C2-5B05441BC668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21508" name="Rectangle 3"/>
          <p:cNvSpPr>
            <a:spLocks noChangeArrowheads="1"/>
          </p:cNvSpPr>
          <p:nvPr/>
        </p:nvSpPr>
        <p:spPr bwMode="auto">
          <a:xfrm>
            <a:off x="0" y="1219200"/>
            <a:ext cx="902335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800" dirty="0"/>
              <a:t> </a:t>
            </a:r>
            <a:r>
              <a:rPr lang="en-US" sz="3200" dirty="0"/>
              <a:t>View state solves another problem that occurs because of the stateless nature of HTTP—lost changes</a:t>
            </a:r>
            <a:r>
              <a:rPr lang="en-US" sz="3200" dirty="0" smtClean="0"/>
              <a:t>.</a:t>
            </a:r>
            <a:endParaRPr lang="en-US" sz="3200" dirty="0"/>
          </a:p>
          <a:p>
            <a:pPr>
              <a:buFont typeface="Wingdings" pitchFamily="2" charset="2"/>
              <a:buChar char="q"/>
            </a:pPr>
            <a:r>
              <a:rPr lang="en-US" sz="3200" dirty="0"/>
              <a:t> ASP.NET has its own integrated </a:t>
            </a:r>
            <a:r>
              <a:rPr lang="en-US" sz="3200" b="1" dirty="0">
                <a:solidFill>
                  <a:srgbClr val="CC00CC"/>
                </a:solidFill>
              </a:rPr>
              <a:t>state serialization mechanism</a:t>
            </a:r>
            <a:r>
              <a:rPr lang="en-US" sz="3200" b="1" dirty="0" smtClean="0">
                <a:solidFill>
                  <a:srgbClr val="CC00CC"/>
                </a:solidFill>
              </a:rPr>
              <a:t>.</a:t>
            </a:r>
            <a:endParaRPr lang="en-US" sz="3200" b="1" dirty="0">
              <a:solidFill>
                <a:srgbClr val="CC00CC"/>
              </a:solidFill>
            </a:endParaRPr>
          </a:p>
          <a:p>
            <a:pPr>
              <a:buFont typeface="Wingdings" pitchFamily="2" charset="2"/>
              <a:buChar char="q"/>
            </a:pPr>
            <a:r>
              <a:rPr lang="en-US" sz="3200" dirty="0"/>
              <a:t> ASP.NET examines all the properties, if changed  makes a note of this information in a name/value collection.</a:t>
            </a:r>
          </a:p>
          <a:p>
            <a:pPr>
              <a:buFont typeface="Wingdings" pitchFamily="2" charset="2"/>
              <a:buChar char="q"/>
            </a:pPr>
            <a:r>
              <a:rPr lang="en-US" sz="3200" dirty="0"/>
              <a:t> ASP.NET takes all the information it has </a:t>
            </a:r>
            <a:r>
              <a:rPr lang="en-US" sz="3200" dirty="0" smtClean="0"/>
              <a:t>collected </a:t>
            </a:r>
            <a:r>
              <a:rPr lang="en-US" sz="3200" dirty="0"/>
              <a:t>and then serializes it as a Base64 string.</a:t>
            </a:r>
            <a:endParaRPr lang="en-US" sz="3200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gradFill rotWithShape="0">
            <a:lin/>
          </a:gradFill>
        </p:spPr>
        <p:txBody>
          <a:bodyPr/>
          <a:lstStyle/>
          <a:p>
            <a:r>
              <a:rPr lang="en-US" b="1" dirty="0" smtClean="0"/>
              <a:t>                               View State cont..</a:t>
            </a:r>
            <a:endParaRPr lang="en-US" dirty="0" smtClean="0"/>
          </a:p>
        </p:txBody>
      </p:sp>
      <p:sp>
        <p:nvSpPr>
          <p:cNvPr id="22531" name="Slide Number Placeholder 2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22327BF6-EDB0-490B-B918-72FD05BC5525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4" name="Rectangle 3"/>
          <p:cNvSpPr/>
          <p:nvPr/>
        </p:nvSpPr>
        <p:spPr>
          <a:xfrm>
            <a:off x="73025" y="1143000"/>
            <a:ext cx="9070975" cy="55707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800"/>
              </a:spcAft>
              <a:defRPr/>
            </a:pPr>
            <a:r>
              <a:rPr lang="en-US" sz="2600" dirty="0"/>
              <a:t>The next time the page is posted back, ASP.NET follows these steps:</a:t>
            </a:r>
          </a:p>
          <a:p>
            <a:pPr marL="514350" indent="-514350">
              <a:spcAft>
                <a:spcPts val="800"/>
              </a:spcAft>
              <a:buFont typeface="+mj-lt"/>
              <a:buAutoNum type="arabicPeriod"/>
              <a:defRPr/>
            </a:pPr>
            <a:r>
              <a:rPr lang="en-US" sz="2600" dirty="0"/>
              <a:t>ASP.NET re-creates the page and control objects based on its defaults (first requested state)</a:t>
            </a:r>
          </a:p>
          <a:p>
            <a:pPr marL="514350" indent="-514350">
              <a:spcAft>
                <a:spcPts val="800"/>
              </a:spcAft>
              <a:buFont typeface="+mj-lt"/>
              <a:buAutoNum type="arabicPeriod"/>
              <a:defRPr/>
            </a:pPr>
            <a:r>
              <a:rPr lang="en-US" sz="2600" dirty="0"/>
              <a:t> Next, ASP.NET </a:t>
            </a:r>
            <a:r>
              <a:rPr lang="en-US" sz="2600" dirty="0" err="1"/>
              <a:t>deserializes</a:t>
            </a:r>
            <a:r>
              <a:rPr lang="en-US" sz="2600" dirty="0"/>
              <a:t> the view state information and updates all the controls.</a:t>
            </a:r>
          </a:p>
          <a:p>
            <a:pPr marL="514350" indent="-514350">
              <a:spcAft>
                <a:spcPts val="800"/>
              </a:spcAft>
              <a:buFont typeface="+mj-lt"/>
              <a:buAutoNum type="arabicPeriod"/>
              <a:defRPr/>
            </a:pPr>
            <a:r>
              <a:rPr lang="en-US" sz="2600" dirty="0"/>
              <a:t>ASP.NET adjusts the page according to the posted back form data.</a:t>
            </a:r>
          </a:p>
          <a:p>
            <a:pPr marL="514350" indent="-514350">
              <a:spcAft>
                <a:spcPts val="800"/>
              </a:spcAft>
              <a:buFont typeface="+mj-lt"/>
              <a:buAutoNum type="arabicPeriod"/>
              <a:defRPr/>
            </a:pPr>
            <a:r>
              <a:rPr lang="en-US" sz="2600" dirty="0"/>
              <a:t> Now event-handling code can get involved.         </a:t>
            </a:r>
            <a:endParaRPr lang="en-US" sz="2600" dirty="0" smtClean="0"/>
          </a:p>
          <a:p>
            <a:pPr marL="514350" indent="-514350">
              <a:spcAft>
                <a:spcPts val="800"/>
              </a:spcAft>
              <a:defRPr/>
            </a:pPr>
            <a:r>
              <a:rPr lang="en-US" sz="2600" dirty="0"/>
              <a:t> </a:t>
            </a:r>
            <a:r>
              <a:rPr lang="en-US" sz="2600" dirty="0" smtClean="0"/>
              <a:t>      </a:t>
            </a:r>
            <a:r>
              <a:rPr lang="en-US" sz="2600" b="1" dirty="0">
                <a:solidFill>
                  <a:srgbClr val="0070C0"/>
                </a:solidFill>
              </a:rPr>
              <a:t>e.g.</a:t>
            </a:r>
            <a:r>
              <a:rPr lang="en-US" sz="2600" dirty="0"/>
              <a:t> code can react to change the page, move to a new page, or perform a completely different operation</a:t>
            </a:r>
            <a:r>
              <a:rPr lang="en-US" sz="2800" dirty="0"/>
              <a:t>. </a:t>
            </a:r>
          </a:p>
          <a:p>
            <a:pPr marL="514350" indent="-514350">
              <a:spcAft>
                <a:spcPts val="800"/>
              </a:spcAft>
              <a:defRPr/>
            </a:pPr>
            <a:endParaRPr lang="en-US" sz="2800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gradFill rotWithShape="0">
            <a:lin/>
          </a:gradFill>
        </p:spPr>
        <p:txBody>
          <a:bodyPr>
            <a:normAutofit/>
          </a:bodyPr>
          <a:lstStyle/>
          <a:p>
            <a:r>
              <a:rPr lang="en-US" b="1" dirty="0" smtClean="0"/>
              <a:t>View State (First Request) cont..</a:t>
            </a:r>
            <a:endParaRPr lang="en-US" dirty="0" smtClean="0"/>
          </a:p>
        </p:txBody>
      </p:sp>
      <p:sp>
        <p:nvSpPr>
          <p:cNvPr id="23555" name="Slide Number Placeholder 2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8126C8B4-BC95-4183-BC48-F78613BA477F}" type="slidenum">
              <a:rPr lang="en-US" smtClean="0"/>
              <a:pPr/>
              <a:t>13</a:t>
            </a:fld>
            <a:endParaRPr lang="en-US" smtClean="0"/>
          </a:p>
        </p:txBody>
      </p:sp>
      <p:pic>
        <p:nvPicPr>
          <p:cNvPr id="2355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738" y="1066800"/>
            <a:ext cx="9085262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  <a:gradFill rotWithShape="0">
            <a:lin/>
          </a:gradFill>
        </p:spPr>
        <p:txBody>
          <a:bodyPr>
            <a:normAutofit fontScale="90000"/>
          </a:bodyPr>
          <a:lstStyle/>
          <a:p>
            <a:r>
              <a:rPr lang="en-US" b="1" dirty="0" smtClean="0"/>
              <a:t>    View State(</a:t>
            </a:r>
            <a:r>
              <a:rPr lang="en-US" b="1" dirty="0" err="1" smtClean="0"/>
              <a:t>Postback</a:t>
            </a:r>
            <a:r>
              <a:rPr lang="en-US" b="1" dirty="0" smtClean="0"/>
              <a:t> Request) cont..</a:t>
            </a:r>
            <a:endParaRPr lang="en-US" dirty="0" smtClean="0"/>
          </a:p>
        </p:txBody>
      </p:sp>
      <p:sp>
        <p:nvSpPr>
          <p:cNvPr id="24579" name="Slide Number Placeholder 2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DCBD6A2D-4B15-403F-91E2-58CB3433112D}" type="slidenum">
              <a:rPr lang="en-US" smtClean="0"/>
              <a:pPr/>
              <a:t>14</a:t>
            </a:fld>
            <a:endParaRPr lang="en-US" smtClean="0"/>
          </a:p>
        </p:txBody>
      </p:sp>
      <p:pic>
        <p:nvPicPr>
          <p:cNvPr id="24580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066800"/>
            <a:ext cx="9066213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gradFill rotWithShape="0">
            <a:lin/>
          </a:gradFill>
        </p:spPr>
        <p:txBody>
          <a:bodyPr/>
          <a:lstStyle/>
          <a:p>
            <a:r>
              <a:rPr lang="en-US" b="1" dirty="0" smtClean="0"/>
              <a:t>                                View State cont..</a:t>
            </a:r>
            <a:endParaRPr lang="en-US" dirty="0" smtClean="0"/>
          </a:p>
        </p:txBody>
      </p:sp>
      <p:sp>
        <p:nvSpPr>
          <p:cNvPr id="25603" name="Slide Number Placeholder 2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4C173AA7-4E82-47CD-ABED-3E4D1175EC09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57175" y="3810000"/>
            <a:ext cx="8886825" cy="2246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dirty="0">
                <a:solidFill>
                  <a:srgbClr val="0070C0"/>
                </a:solidFill>
              </a:rPr>
              <a:t>Note: </a:t>
            </a:r>
            <a:r>
              <a:rPr lang="en-US" sz="2800" dirty="0"/>
              <a:t>It is absolutely essential to your success as an ASP.NET programmer to remember </a:t>
            </a:r>
            <a:r>
              <a:rPr lang="en-US" sz="2800" b="1" dirty="0">
                <a:solidFill>
                  <a:srgbClr val="00B0F0"/>
                </a:solidFill>
              </a:rPr>
              <a:t>that the web form is re-created with </a:t>
            </a:r>
            <a:r>
              <a:rPr lang="en-US" sz="2800" b="1" i="1" dirty="0">
                <a:solidFill>
                  <a:srgbClr val="00B0F0"/>
                </a:solidFill>
              </a:rPr>
              <a:t>every round-trip.</a:t>
            </a:r>
            <a:r>
              <a:rPr lang="en-US" sz="2800" i="1" dirty="0">
                <a:solidFill>
                  <a:srgbClr val="00B0F0"/>
                </a:solidFill>
              </a:rPr>
              <a:t> </a:t>
            </a:r>
            <a:r>
              <a:rPr lang="en-US" sz="2800" i="1" dirty="0"/>
              <a:t>It does not persist or remain in memory</a:t>
            </a:r>
            <a:r>
              <a:rPr lang="en-US" sz="2800" i="1" dirty="0">
                <a:solidFill>
                  <a:srgbClr val="00B0F0"/>
                </a:solidFill>
              </a:rPr>
              <a:t> </a:t>
            </a:r>
            <a:r>
              <a:rPr lang="en-US" sz="2800" b="1" i="1" dirty="0">
                <a:solidFill>
                  <a:srgbClr val="00B0F0"/>
                </a:solidFill>
              </a:rPr>
              <a:t>longer than it takes to render a single </a:t>
            </a:r>
            <a:r>
              <a:rPr lang="en-US" sz="2800" b="1" dirty="0">
                <a:solidFill>
                  <a:srgbClr val="00B0F0"/>
                </a:solidFill>
              </a:rPr>
              <a:t>request.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28600" y="1219200"/>
            <a:ext cx="8686800" cy="224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Note: </a:t>
            </a:r>
            <a:r>
              <a:rPr lang="en-US" sz="2800" b="1" dirty="0"/>
              <a:t>Even if you set </a:t>
            </a:r>
            <a:r>
              <a:rPr lang="en-US" sz="2800" b="1" dirty="0" err="1"/>
              <a:t>EnableViewState</a:t>
            </a:r>
            <a:r>
              <a:rPr lang="en-US" sz="2800" b="1" dirty="0"/>
              <a:t> to false, the control can still hold onto a smaller amount of view state </a:t>
            </a:r>
            <a:r>
              <a:rPr lang="en-US" sz="2800" dirty="0"/>
              <a:t>information.</a:t>
            </a:r>
          </a:p>
          <a:p>
            <a:r>
              <a:rPr lang="en-US" sz="2800" dirty="0"/>
              <a:t>This privileged view state information is known as </a:t>
            </a:r>
            <a:r>
              <a:rPr lang="en-US" sz="2800" b="1" i="1" dirty="0">
                <a:solidFill>
                  <a:srgbClr val="0070C0"/>
                </a:solidFill>
              </a:rPr>
              <a:t>control state</a:t>
            </a:r>
            <a:r>
              <a:rPr lang="en-US" sz="2800" i="1" dirty="0"/>
              <a:t>, </a:t>
            </a:r>
            <a:r>
              <a:rPr lang="en-US" sz="2800" b="1" i="1" dirty="0">
                <a:solidFill>
                  <a:srgbClr val="FF0000"/>
                </a:solidFill>
              </a:rPr>
              <a:t>and it can never be disabled</a:t>
            </a:r>
            <a:r>
              <a:rPr lang="en-US" sz="2800" i="1" dirty="0"/>
              <a:t>.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gradFill rotWithShape="0">
            <a:lin/>
          </a:gradFill>
        </p:spPr>
        <p:txBody>
          <a:bodyPr/>
          <a:lstStyle/>
          <a:p>
            <a:r>
              <a:rPr lang="en-US" b="1" dirty="0" smtClean="0"/>
              <a:t>      Web Forms Processing Stages</a:t>
            </a:r>
            <a:endParaRPr lang="en-US" dirty="0" smtClean="0"/>
          </a:p>
        </p:txBody>
      </p:sp>
      <p:sp>
        <p:nvSpPr>
          <p:cNvPr id="34819" name="Slide Number Placeholder 2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278C0358-CD72-4C20-BE2E-5EB7ADC2EC00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34820" name="Rectangle 3"/>
          <p:cNvSpPr>
            <a:spLocks noChangeArrowheads="1"/>
          </p:cNvSpPr>
          <p:nvPr/>
        </p:nvSpPr>
        <p:spPr bwMode="auto">
          <a:xfrm>
            <a:off x="304800" y="1371600"/>
            <a:ext cx="88392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sz="3200" dirty="0"/>
              <a:t> On the server side, processing an ASP.NET web form takes place in stages.</a:t>
            </a:r>
          </a:p>
          <a:p>
            <a:pPr>
              <a:buFont typeface="Wingdings" pitchFamily="2" charset="2"/>
              <a:buChar char="q"/>
            </a:pPr>
            <a:r>
              <a:rPr lang="en-US" sz="3200" dirty="0"/>
              <a:t> The following list shows the major processing stages </a:t>
            </a:r>
          </a:p>
          <a:p>
            <a:pPr lvl="1"/>
            <a:r>
              <a:rPr lang="en-US" sz="3200" dirty="0"/>
              <a:t>    • Page framework initialization</a:t>
            </a:r>
          </a:p>
          <a:p>
            <a:pPr lvl="2"/>
            <a:r>
              <a:rPr lang="en-US" sz="3200" dirty="0"/>
              <a:t>• User code initialization</a:t>
            </a:r>
          </a:p>
          <a:p>
            <a:pPr lvl="2"/>
            <a:r>
              <a:rPr lang="en-US" sz="3200" dirty="0"/>
              <a:t>• Validation</a:t>
            </a:r>
          </a:p>
          <a:p>
            <a:pPr lvl="2"/>
            <a:r>
              <a:rPr lang="en-US" sz="3200" dirty="0"/>
              <a:t>• Event handling</a:t>
            </a:r>
          </a:p>
          <a:p>
            <a:pPr lvl="2"/>
            <a:r>
              <a:rPr lang="en-US" sz="3200" dirty="0"/>
              <a:t>• Automatic data binding</a:t>
            </a:r>
          </a:p>
          <a:p>
            <a:pPr lvl="2"/>
            <a:r>
              <a:rPr lang="en-US" sz="3200" dirty="0"/>
              <a:t>• Cleanup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gradFill rotWithShape="0">
            <a:lin/>
          </a:gradFill>
        </p:spPr>
        <p:txBody>
          <a:bodyPr>
            <a:normAutofit fontScale="90000"/>
          </a:bodyPr>
          <a:lstStyle/>
          <a:p>
            <a:r>
              <a:rPr lang="en-US" b="1" dirty="0" smtClean="0"/>
              <a:t>   Web Forms Processing Stages cont..</a:t>
            </a:r>
            <a:endParaRPr lang="en-US" dirty="0" smtClean="0"/>
          </a:p>
        </p:txBody>
      </p:sp>
      <p:sp>
        <p:nvSpPr>
          <p:cNvPr id="35843" name="Slide Number Placeholder 2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45605479-5E77-4190-97D5-716E7A912C1E}" type="slidenum">
              <a:rPr lang="en-US" smtClean="0"/>
              <a:pPr/>
              <a:t>17</a:t>
            </a:fld>
            <a:endParaRPr lang="en-US" smtClean="0"/>
          </a:p>
        </p:txBody>
      </p:sp>
      <p:pic>
        <p:nvPicPr>
          <p:cNvPr id="3584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1295400"/>
            <a:ext cx="72390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gradFill rotWithShape="0">
            <a:lin/>
          </a:gradFill>
        </p:spPr>
        <p:txBody>
          <a:bodyPr/>
          <a:lstStyle/>
          <a:p>
            <a:r>
              <a:rPr lang="en-US" b="1" dirty="0" smtClean="0"/>
              <a:t>    Page Framework Initialization</a:t>
            </a:r>
            <a:endParaRPr lang="en-US" dirty="0" smtClean="0"/>
          </a:p>
        </p:txBody>
      </p:sp>
      <p:sp>
        <p:nvSpPr>
          <p:cNvPr id="36867" name="Slide Number Placeholder 2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69EE54DB-3085-4030-8182-4870FB0F3793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36868" name="Rectangle 3"/>
          <p:cNvSpPr>
            <a:spLocks noChangeArrowheads="1"/>
          </p:cNvSpPr>
          <p:nvPr/>
        </p:nvSpPr>
        <p:spPr bwMode="auto">
          <a:xfrm>
            <a:off x="0" y="1828800"/>
            <a:ext cx="8991600" cy="40010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Aft>
                <a:spcPts val="1200"/>
              </a:spcAft>
              <a:buFont typeface="Wingdings" pitchFamily="2" charset="2"/>
              <a:buChar char="q"/>
            </a:pPr>
            <a:r>
              <a:rPr lang="en-US" sz="3200" dirty="0"/>
              <a:t> ASP.NET first creates the page</a:t>
            </a:r>
          </a:p>
          <a:p>
            <a:pPr>
              <a:spcAft>
                <a:spcPts val="1200"/>
              </a:spcAft>
              <a:buFont typeface="Wingdings" pitchFamily="2" charset="2"/>
              <a:buChar char="q"/>
            </a:pPr>
            <a:r>
              <a:rPr lang="en-US" sz="3200" dirty="0"/>
              <a:t> Generates all the controls defined</a:t>
            </a:r>
          </a:p>
          <a:p>
            <a:pPr>
              <a:spcAft>
                <a:spcPts val="1200"/>
              </a:spcAft>
              <a:buFont typeface="Wingdings" pitchFamily="2" charset="2"/>
              <a:buChar char="q"/>
            </a:pPr>
            <a:r>
              <a:rPr lang="en-US" sz="3200" dirty="0"/>
              <a:t> ASP.NET </a:t>
            </a:r>
            <a:r>
              <a:rPr lang="en-US" sz="3200" dirty="0" err="1"/>
              <a:t>deserializes</a:t>
            </a:r>
            <a:r>
              <a:rPr lang="en-US" sz="3200" dirty="0"/>
              <a:t> the view state information (not being requested for the first </a:t>
            </a:r>
            <a:r>
              <a:rPr lang="en-US" sz="3200" dirty="0" smtClean="0"/>
              <a:t>if </a:t>
            </a:r>
            <a:r>
              <a:rPr lang="en-US" sz="3200" dirty="0"/>
              <a:t>it’s </a:t>
            </a:r>
            <a:r>
              <a:rPr lang="en-US" sz="3200" dirty="0" err="1" smtClean="0"/>
              <a:t>postback</a:t>
            </a:r>
            <a:r>
              <a:rPr lang="en-US" sz="3200" dirty="0"/>
              <a:t>),</a:t>
            </a:r>
          </a:p>
          <a:p>
            <a:pPr>
              <a:spcAft>
                <a:spcPts val="1200"/>
              </a:spcAft>
              <a:buFont typeface="Wingdings" pitchFamily="2" charset="2"/>
              <a:buChar char="q"/>
            </a:pPr>
            <a:r>
              <a:rPr lang="en-US" sz="3200" dirty="0"/>
              <a:t> Next </a:t>
            </a:r>
            <a:r>
              <a:rPr lang="en-US" sz="3200" dirty="0" err="1"/>
              <a:t>Page.Init</a:t>
            </a:r>
            <a:r>
              <a:rPr lang="en-US" sz="3200" dirty="0"/>
              <a:t> event fires (rarely handled by the web page, because it’s still too early to perform page initialization)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gradFill rotWithShape="0">
            <a:lin/>
          </a:gradFill>
        </p:spPr>
        <p:txBody>
          <a:bodyPr/>
          <a:lstStyle/>
          <a:p>
            <a:r>
              <a:rPr lang="en-US" b="1" dirty="0" smtClean="0"/>
              <a:t>      User Code Initialization</a:t>
            </a:r>
            <a:endParaRPr lang="en-US" dirty="0" smtClean="0"/>
          </a:p>
        </p:txBody>
      </p:sp>
      <p:sp>
        <p:nvSpPr>
          <p:cNvPr id="37891" name="Slide Number Placeholder 2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2374B61F-C08D-4B11-8F76-B8FD90C7EBCB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37892" name="Rectangle 3"/>
          <p:cNvSpPr>
            <a:spLocks noChangeArrowheads="1"/>
          </p:cNvSpPr>
          <p:nvPr/>
        </p:nvSpPr>
        <p:spPr bwMode="auto">
          <a:xfrm>
            <a:off x="0" y="1103313"/>
            <a:ext cx="8942387" cy="5754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Aft>
                <a:spcPts val="1200"/>
              </a:spcAft>
              <a:buFont typeface="Wingdings" pitchFamily="2" charset="2"/>
              <a:buChar char="q"/>
            </a:pPr>
            <a:r>
              <a:rPr lang="en-US" sz="2600" dirty="0"/>
              <a:t> At this stage of the processing, the </a:t>
            </a:r>
            <a:r>
              <a:rPr lang="en-US" sz="2600" dirty="0" err="1"/>
              <a:t>Page.Load</a:t>
            </a:r>
            <a:r>
              <a:rPr lang="en-US" sz="2600" dirty="0"/>
              <a:t> event is fired.</a:t>
            </a:r>
          </a:p>
          <a:p>
            <a:pPr>
              <a:spcAft>
                <a:spcPts val="1200"/>
              </a:spcAft>
              <a:buFont typeface="Wingdings" pitchFamily="2" charset="2"/>
              <a:buChar char="q"/>
            </a:pPr>
            <a:r>
              <a:rPr lang="en-US" sz="2600" dirty="0"/>
              <a:t> The </a:t>
            </a:r>
            <a:r>
              <a:rPr lang="en-US" sz="2600" dirty="0" err="1"/>
              <a:t>Page.Load</a:t>
            </a:r>
            <a:r>
              <a:rPr lang="en-US" sz="2600" dirty="0"/>
              <a:t> event </a:t>
            </a:r>
            <a:r>
              <a:rPr lang="en-US" sz="2600" i="1" dirty="0"/>
              <a:t>always fires, regardless of whether the page is being requested for the first </a:t>
            </a:r>
            <a:r>
              <a:rPr lang="en-US" sz="2600" dirty="0"/>
              <a:t>time or whether it is being requested as part of a </a:t>
            </a:r>
            <a:r>
              <a:rPr lang="en-US" sz="2600" dirty="0" err="1"/>
              <a:t>postback</a:t>
            </a:r>
            <a:r>
              <a:rPr lang="en-US" sz="2600" dirty="0"/>
              <a:t>.</a:t>
            </a:r>
          </a:p>
          <a:p>
            <a:pPr>
              <a:spcAft>
                <a:spcPts val="1200"/>
              </a:spcAft>
              <a:buFont typeface="Wingdings" pitchFamily="2" charset="2"/>
              <a:buChar char="q"/>
            </a:pPr>
            <a:r>
              <a:rPr lang="en-US" sz="2600" dirty="0"/>
              <a:t> To determine the current state of the page, check the </a:t>
            </a:r>
            <a:r>
              <a:rPr lang="en-US" sz="2600" dirty="0" err="1"/>
              <a:t>IsPostBack</a:t>
            </a:r>
            <a:r>
              <a:rPr lang="en-US" sz="2600" dirty="0"/>
              <a:t> property of the page, which will be false the first time the page is requested. Here’s an example:</a:t>
            </a:r>
          </a:p>
          <a:p>
            <a:r>
              <a:rPr lang="en-US" sz="2600" dirty="0">
                <a:solidFill>
                  <a:srgbClr val="0070C0"/>
                </a:solidFill>
              </a:rPr>
              <a:t>if (!</a:t>
            </a:r>
            <a:r>
              <a:rPr lang="en-US" sz="2600" dirty="0" err="1">
                <a:solidFill>
                  <a:srgbClr val="0070C0"/>
                </a:solidFill>
              </a:rPr>
              <a:t>IsPostBack</a:t>
            </a:r>
            <a:r>
              <a:rPr lang="en-US" sz="2600" dirty="0">
                <a:solidFill>
                  <a:srgbClr val="0070C0"/>
                </a:solidFill>
              </a:rPr>
              <a:t>)</a:t>
            </a:r>
          </a:p>
          <a:p>
            <a:r>
              <a:rPr lang="en-US" sz="2600" dirty="0">
                <a:solidFill>
                  <a:srgbClr val="0070C0"/>
                </a:solidFill>
              </a:rPr>
              <a:t>{</a:t>
            </a:r>
          </a:p>
          <a:p>
            <a:r>
              <a:rPr lang="en-US" sz="2600" dirty="0">
                <a:solidFill>
                  <a:srgbClr val="0070C0"/>
                </a:solidFill>
              </a:rPr>
              <a:t>	// It's safe to initialize the controls for the first time.</a:t>
            </a:r>
          </a:p>
          <a:p>
            <a:r>
              <a:rPr lang="en-US" sz="2600" dirty="0">
                <a:solidFill>
                  <a:srgbClr val="0070C0"/>
                </a:solidFill>
              </a:rPr>
              <a:t>	</a:t>
            </a:r>
            <a:r>
              <a:rPr lang="en-US" sz="2600" dirty="0" err="1">
                <a:solidFill>
                  <a:srgbClr val="0070C0"/>
                </a:solidFill>
              </a:rPr>
              <a:t>FirstName.Text</a:t>
            </a:r>
            <a:r>
              <a:rPr lang="en-US" sz="2600" dirty="0">
                <a:solidFill>
                  <a:srgbClr val="0070C0"/>
                </a:solidFill>
              </a:rPr>
              <a:t> = "Enter your name here";</a:t>
            </a:r>
          </a:p>
          <a:p>
            <a:r>
              <a:rPr lang="en-US" sz="2600" dirty="0">
                <a:solidFill>
                  <a:srgbClr val="0070C0"/>
                </a:solidFill>
              </a:rPr>
              <a:t>}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gradFill rotWithShape="0">
            <a:lin/>
          </a:gradFill>
        </p:spPr>
        <p:txBody>
          <a:bodyPr/>
          <a:lstStyle/>
          <a:p>
            <a:r>
              <a:rPr lang="en-US" b="1" dirty="0" smtClean="0"/>
              <a:t>                                 Page Processing</a:t>
            </a:r>
            <a:endParaRPr lang="en-US" dirty="0" smtClean="0"/>
          </a:p>
        </p:txBody>
      </p:sp>
      <p:sp>
        <p:nvSpPr>
          <p:cNvPr id="14339" name="Slide Number Placeholder 2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51EE7ABF-074C-4C99-BF98-B5252790FCC8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14340" name="Rectangle 3"/>
          <p:cNvSpPr>
            <a:spLocks noChangeArrowheads="1"/>
          </p:cNvSpPr>
          <p:nvPr/>
        </p:nvSpPr>
        <p:spPr bwMode="auto">
          <a:xfrm>
            <a:off x="228600" y="1524000"/>
            <a:ext cx="8915400" cy="4478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Aft>
                <a:spcPts val="1800"/>
              </a:spcAft>
              <a:buFont typeface="Wingdings" pitchFamily="2" charset="2"/>
              <a:buChar char="q"/>
            </a:pPr>
            <a:r>
              <a:rPr lang="en-US" sz="3600" dirty="0"/>
              <a:t> </a:t>
            </a:r>
            <a:r>
              <a:rPr lang="en-US" sz="3400" dirty="0" smtClean="0"/>
              <a:t>Goal </a:t>
            </a:r>
            <a:r>
              <a:rPr lang="en-US" sz="3400" dirty="0"/>
              <a:t>of ASP.NET </a:t>
            </a:r>
            <a:r>
              <a:rPr lang="en-US" sz="3400" dirty="0" smtClean="0"/>
              <a:t>developers is to </a:t>
            </a:r>
            <a:r>
              <a:rPr lang="en-US" sz="3400" dirty="0"/>
              <a:t>develop web forms in the same way that Windows developers can build applications.</a:t>
            </a:r>
          </a:p>
          <a:p>
            <a:pPr>
              <a:spcAft>
                <a:spcPts val="1800"/>
              </a:spcAft>
              <a:buFont typeface="Wingdings" pitchFamily="2" charset="2"/>
              <a:buChar char="q"/>
            </a:pPr>
            <a:r>
              <a:rPr lang="en-US" sz="3400" dirty="0"/>
              <a:t> Web applications are very different from traditional rich desktop/client applications:</a:t>
            </a:r>
          </a:p>
          <a:p>
            <a:pPr lvl="1">
              <a:spcAft>
                <a:spcPts val="1800"/>
              </a:spcAft>
              <a:buFont typeface="Wingdings" pitchFamily="2" charset="2"/>
              <a:buChar char="q"/>
            </a:pPr>
            <a:r>
              <a:rPr lang="en-US" sz="3400" dirty="0"/>
              <a:t> Web applications execute on the server.</a:t>
            </a:r>
          </a:p>
          <a:p>
            <a:pPr lvl="1">
              <a:spcAft>
                <a:spcPts val="1800"/>
              </a:spcAft>
              <a:buFont typeface="Wingdings" pitchFamily="2" charset="2"/>
              <a:buChar char="q"/>
            </a:pPr>
            <a:r>
              <a:rPr lang="en-US" sz="3400" dirty="0"/>
              <a:t> Web applications are stateless.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gradFill rotWithShape="0">
            <a:lin/>
          </a:gradFill>
        </p:spPr>
        <p:txBody>
          <a:bodyPr/>
          <a:lstStyle/>
          <a:p>
            <a:r>
              <a:rPr lang="en-US" b="1" dirty="0" smtClean="0"/>
              <a:t>                    Validation</a:t>
            </a:r>
            <a:endParaRPr lang="en-US" dirty="0" smtClean="0"/>
          </a:p>
        </p:txBody>
      </p:sp>
      <p:sp>
        <p:nvSpPr>
          <p:cNvPr id="38915" name="Slide Number Placeholder 2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7BE3B780-B37D-4AA6-9EFD-C55D113E060B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38916" name="Rectangle 3"/>
          <p:cNvSpPr>
            <a:spLocks noChangeArrowheads="1"/>
          </p:cNvSpPr>
          <p:nvPr/>
        </p:nvSpPr>
        <p:spPr bwMode="auto">
          <a:xfrm>
            <a:off x="152400" y="1447800"/>
            <a:ext cx="8748712" cy="4832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Aft>
                <a:spcPts val="1200"/>
              </a:spcAft>
              <a:buFont typeface="Wingdings" pitchFamily="2" charset="2"/>
              <a:buChar char="q"/>
            </a:pPr>
            <a:r>
              <a:rPr lang="en-US" sz="3600" dirty="0"/>
              <a:t> ASP.NET includes validation controls that can automatically validate other user input controls and display error messages.</a:t>
            </a:r>
          </a:p>
          <a:p>
            <a:pPr>
              <a:spcAft>
                <a:spcPts val="1200"/>
              </a:spcAft>
              <a:buFont typeface="Wingdings" pitchFamily="2" charset="2"/>
              <a:buChar char="q"/>
            </a:pPr>
            <a:r>
              <a:rPr lang="en-US" sz="3600" dirty="0"/>
              <a:t> Validation controls fire after the page is loaded but before any other events take Place.</a:t>
            </a:r>
          </a:p>
          <a:p>
            <a:pPr>
              <a:spcAft>
                <a:spcPts val="1200"/>
              </a:spcAft>
              <a:buFont typeface="Wingdings" pitchFamily="2" charset="2"/>
              <a:buChar char="q"/>
            </a:pPr>
            <a:r>
              <a:rPr lang="en-US" sz="3600" dirty="0"/>
              <a:t> validation controls are self-sufficient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gradFill rotWithShape="0">
            <a:lin/>
          </a:gradFill>
        </p:spPr>
        <p:txBody>
          <a:bodyPr/>
          <a:lstStyle/>
          <a:p>
            <a:r>
              <a:rPr lang="en-US" b="1" dirty="0" smtClean="0"/>
              <a:t>             Event Handling</a:t>
            </a:r>
            <a:endParaRPr lang="en-US" dirty="0" smtClean="0"/>
          </a:p>
        </p:txBody>
      </p:sp>
      <p:sp>
        <p:nvSpPr>
          <p:cNvPr id="39939" name="Slide Number Placeholder 2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2B269FBC-5A4B-47BF-A540-70E03012CF16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39940" name="Rectangle 3"/>
          <p:cNvSpPr>
            <a:spLocks noChangeArrowheads="1"/>
          </p:cNvSpPr>
          <p:nvPr/>
        </p:nvSpPr>
        <p:spPr bwMode="auto">
          <a:xfrm>
            <a:off x="107950" y="1143000"/>
            <a:ext cx="8883650" cy="5529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Aft>
                <a:spcPts val="800"/>
              </a:spcAft>
              <a:buFont typeface="Wingdings" pitchFamily="2" charset="2"/>
              <a:buChar char="q"/>
            </a:pPr>
            <a:r>
              <a:rPr lang="en-US" dirty="0"/>
              <a:t> </a:t>
            </a:r>
            <a:r>
              <a:rPr lang="en-US" sz="2000" dirty="0"/>
              <a:t>At this point, the page is fully loaded and validated.</a:t>
            </a:r>
          </a:p>
          <a:p>
            <a:pPr>
              <a:spcAft>
                <a:spcPts val="800"/>
              </a:spcAft>
              <a:buFont typeface="Wingdings" pitchFamily="2" charset="2"/>
              <a:buChar char="q"/>
            </a:pPr>
            <a:r>
              <a:rPr lang="en-US" sz="2000" dirty="0"/>
              <a:t> ASP.NET will now fire all the events since the last </a:t>
            </a:r>
            <a:r>
              <a:rPr lang="en-US" sz="2000" dirty="0" err="1"/>
              <a:t>postback</a:t>
            </a:r>
            <a:endParaRPr lang="en-US" sz="2000" dirty="0"/>
          </a:p>
          <a:p>
            <a:pPr lvl="1">
              <a:spcAft>
                <a:spcPts val="800"/>
              </a:spcAft>
              <a:buFont typeface="Wingdings" pitchFamily="2" charset="2"/>
              <a:buChar char="Ø"/>
            </a:pPr>
            <a:r>
              <a:rPr lang="en-US" sz="2000" dirty="0"/>
              <a:t> </a:t>
            </a:r>
            <a:r>
              <a:rPr lang="en-US" sz="2000" b="1" dirty="0"/>
              <a:t>Immediate response events </a:t>
            </a:r>
          </a:p>
          <a:p>
            <a:pPr lvl="1">
              <a:spcAft>
                <a:spcPts val="800"/>
              </a:spcAft>
              <a:buFont typeface="Wingdings" pitchFamily="2" charset="2"/>
              <a:buChar char="Ø"/>
            </a:pPr>
            <a:r>
              <a:rPr lang="en-US" sz="2000" b="1" dirty="0"/>
              <a:t> Change events </a:t>
            </a:r>
            <a:r>
              <a:rPr lang="en-US" sz="2000" dirty="0"/>
              <a:t>	</a:t>
            </a:r>
          </a:p>
          <a:p>
            <a:pPr>
              <a:spcAft>
                <a:spcPts val="800"/>
              </a:spcAft>
              <a:buFont typeface="Wingdings" pitchFamily="2" charset="2"/>
              <a:buChar char="q"/>
            </a:pPr>
            <a:r>
              <a:rPr lang="en-US" sz="2000" dirty="0"/>
              <a:t> ASP.NET’s event model is still quite different from a traditional Windows environment</a:t>
            </a:r>
          </a:p>
          <a:p>
            <a:pPr>
              <a:spcAft>
                <a:spcPts val="800"/>
              </a:spcAft>
              <a:buFont typeface="Wingdings" pitchFamily="2" charset="2"/>
              <a:buChar char="q"/>
            </a:pPr>
            <a:r>
              <a:rPr lang="en-US" sz="2000" dirty="0"/>
              <a:t> If you change text in the text box and click submit button, ASP.NET raises all of the following events (in this order):</a:t>
            </a:r>
          </a:p>
          <a:p>
            <a:pPr>
              <a:spcAft>
                <a:spcPts val="800"/>
              </a:spcAft>
            </a:pPr>
            <a:r>
              <a:rPr lang="en-US" sz="2000" dirty="0"/>
              <a:t>	• </a:t>
            </a:r>
            <a:r>
              <a:rPr lang="en-US" sz="2000" dirty="0" err="1"/>
              <a:t>Page.Init</a:t>
            </a:r>
            <a:endParaRPr lang="en-US" sz="2000" dirty="0"/>
          </a:p>
          <a:p>
            <a:pPr>
              <a:spcAft>
                <a:spcPts val="800"/>
              </a:spcAft>
            </a:pPr>
            <a:r>
              <a:rPr lang="en-US" sz="2000" dirty="0"/>
              <a:t>	• </a:t>
            </a:r>
            <a:r>
              <a:rPr lang="en-US" sz="2000" dirty="0" err="1"/>
              <a:t>Page.Load</a:t>
            </a:r>
            <a:endParaRPr lang="en-US" sz="2000" dirty="0"/>
          </a:p>
          <a:p>
            <a:pPr>
              <a:spcAft>
                <a:spcPts val="800"/>
              </a:spcAft>
            </a:pPr>
            <a:r>
              <a:rPr lang="en-US" sz="2000" dirty="0"/>
              <a:t>	• </a:t>
            </a:r>
            <a:r>
              <a:rPr lang="en-US" sz="2000" dirty="0" err="1"/>
              <a:t>TextBox.TextChanged</a:t>
            </a:r>
            <a:endParaRPr lang="en-US" sz="2000" dirty="0"/>
          </a:p>
          <a:p>
            <a:pPr>
              <a:spcAft>
                <a:spcPts val="800"/>
              </a:spcAft>
            </a:pPr>
            <a:r>
              <a:rPr lang="en-US" sz="2000" dirty="0"/>
              <a:t>	• </a:t>
            </a:r>
            <a:r>
              <a:rPr lang="en-US" sz="2000" dirty="0" err="1"/>
              <a:t>Button.Click</a:t>
            </a:r>
            <a:r>
              <a:rPr lang="en-US" sz="2000" dirty="0"/>
              <a:t>	</a:t>
            </a:r>
          </a:p>
          <a:p>
            <a:pPr>
              <a:spcAft>
                <a:spcPts val="800"/>
              </a:spcAft>
            </a:pPr>
            <a:r>
              <a:rPr lang="en-US" sz="2000" dirty="0"/>
              <a:t>	• </a:t>
            </a:r>
            <a:r>
              <a:rPr lang="en-US" sz="2000" dirty="0" err="1"/>
              <a:t>Page.PreRender</a:t>
            </a:r>
            <a:endParaRPr lang="en-US" sz="2000" dirty="0"/>
          </a:p>
          <a:p>
            <a:pPr>
              <a:spcAft>
                <a:spcPts val="800"/>
              </a:spcAft>
            </a:pPr>
            <a:r>
              <a:rPr lang="en-US" sz="2000" dirty="0"/>
              <a:t>	• </a:t>
            </a:r>
            <a:r>
              <a:rPr lang="en-US" sz="2000" dirty="0" err="1"/>
              <a:t>Page.Unload</a:t>
            </a:r>
            <a:endParaRPr lang="en-US" sz="20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gradFill rotWithShape="0">
            <a:lin/>
          </a:gradFill>
        </p:spPr>
        <p:txBody>
          <a:bodyPr/>
          <a:lstStyle/>
          <a:p>
            <a:r>
              <a:rPr lang="en-US" b="1" dirty="0" smtClean="0"/>
              <a:t>                    Automatic Data Binding</a:t>
            </a:r>
            <a:endParaRPr lang="en-US" dirty="0" smtClean="0"/>
          </a:p>
        </p:txBody>
      </p:sp>
      <p:sp>
        <p:nvSpPr>
          <p:cNvPr id="40963" name="Slide Number Placeholder 2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ED194D46-3669-4889-BE9A-101942B97A99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40964" name="Rectangle 3"/>
          <p:cNvSpPr>
            <a:spLocks noChangeArrowheads="1"/>
          </p:cNvSpPr>
          <p:nvPr/>
        </p:nvSpPr>
        <p:spPr bwMode="auto">
          <a:xfrm>
            <a:off x="0" y="1143000"/>
            <a:ext cx="8915400" cy="51090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  <a:buFont typeface="Wingdings" pitchFamily="2" charset="2"/>
              <a:buChar char="q"/>
            </a:pPr>
            <a:r>
              <a:rPr lang="en-US" sz="2600" dirty="0"/>
              <a:t> When you use the data source controls, ASP.NET automatically performs updates and queries against your data source as part of the page life cycle.</a:t>
            </a:r>
          </a:p>
          <a:p>
            <a:pPr>
              <a:spcAft>
                <a:spcPts val="1200"/>
              </a:spcAft>
              <a:buFont typeface="Wingdings" pitchFamily="2" charset="2"/>
              <a:buChar char="q"/>
            </a:pPr>
            <a:r>
              <a:rPr lang="en-US" sz="2600" dirty="0"/>
              <a:t> Changes are performed after all the control events have been handled but just before the </a:t>
            </a:r>
            <a:r>
              <a:rPr lang="en-US" sz="2600" dirty="0" err="1"/>
              <a:t>Page.PreRender</a:t>
            </a:r>
            <a:r>
              <a:rPr lang="en-US" sz="2600" dirty="0"/>
              <a:t> </a:t>
            </a:r>
            <a:r>
              <a:rPr lang="en-US" sz="2600" dirty="0" smtClean="0"/>
              <a:t> event </a:t>
            </a:r>
            <a:r>
              <a:rPr lang="en-US" sz="2600" dirty="0"/>
              <a:t>fires.</a:t>
            </a:r>
          </a:p>
          <a:p>
            <a:pPr>
              <a:spcAft>
                <a:spcPts val="1200"/>
              </a:spcAft>
              <a:buFont typeface="Wingdings" pitchFamily="2" charset="2"/>
              <a:buChar char="q"/>
            </a:pPr>
            <a:r>
              <a:rPr lang="en-US" sz="2600" dirty="0"/>
              <a:t> After the </a:t>
            </a:r>
            <a:r>
              <a:rPr lang="en-US" sz="2600" dirty="0" err="1"/>
              <a:t>Page.PreRender</a:t>
            </a:r>
            <a:r>
              <a:rPr lang="en-US" sz="2600" dirty="0"/>
              <a:t> </a:t>
            </a:r>
            <a:r>
              <a:rPr lang="en-US" sz="2600" dirty="0" smtClean="0"/>
              <a:t> event </a:t>
            </a:r>
            <a:r>
              <a:rPr lang="en-US" sz="2600" dirty="0"/>
              <a:t>fires, the data source controls perform their queries and insert the retrieved data into linked controls.</a:t>
            </a:r>
          </a:p>
          <a:p>
            <a:pPr>
              <a:spcAft>
                <a:spcPts val="1200"/>
              </a:spcAft>
              <a:buFont typeface="Wingdings" pitchFamily="2" charset="2"/>
              <a:buChar char="q"/>
            </a:pPr>
            <a:r>
              <a:rPr lang="en-US" sz="2600" dirty="0"/>
              <a:t> This is the last stop in the page life cycle.</a:t>
            </a:r>
          </a:p>
          <a:p>
            <a:pPr>
              <a:spcAft>
                <a:spcPts val="1200"/>
              </a:spcAft>
              <a:buFont typeface="Wingdings" pitchFamily="2" charset="2"/>
              <a:buChar char="q"/>
            </a:pPr>
            <a:r>
              <a:rPr lang="en-US" sz="2600" dirty="0"/>
              <a:t> </a:t>
            </a:r>
            <a:r>
              <a:rPr lang="en-US" sz="2600" dirty="0" err="1"/>
              <a:t>Page.PreRender</a:t>
            </a:r>
            <a:r>
              <a:rPr lang="en-US" sz="2600" dirty="0"/>
              <a:t> is last action before the page is rendered into HTML.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gradFill rotWithShape="0">
            <a:lin/>
          </a:gradFill>
        </p:spPr>
        <p:txBody>
          <a:bodyPr/>
          <a:lstStyle/>
          <a:p>
            <a:r>
              <a:rPr lang="en-US" b="1" dirty="0" smtClean="0"/>
              <a:t>                                               Cleanup </a:t>
            </a:r>
            <a:endParaRPr lang="en-US" dirty="0" smtClean="0"/>
          </a:p>
        </p:txBody>
      </p:sp>
      <p:sp>
        <p:nvSpPr>
          <p:cNvPr id="41987" name="Slide Number Placeholder 2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8CF8EEDB-D884-444B-9E87-8ADB4A6E0969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41988" name="Rectangle 3"/>
          <p:cNvSpPr>
            <a:spLocks noChangeArrowheads="1"/>
          </p:cNvSpPr>
          <p:nvPr/>
        </p:nvSpPr>
        <p:spPr bwMode="auto">
          <a:xfrm>
            <a:off x="0" y="1447800"/>
            <a:ext cx="8763000" cy="527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Aft>
                <a:spcPts val="600"/>
              </a:spcAft>
              <a:buFont typeface="Wingdings" pitchFamily="2" charset="2"/>
              <a:buChar char="q"/>
            </a:pPr>
            <a:r>
              <a:rPr lang="en-US" sz="2600" dirty="0"/>
              <a:t> At the end of its life cycle, the page is rendered to HTML.</a:t>
            </a:r>
          </a:p>
          <a:p>
            <a:pPr>
              <a:spcAft>
                <a:spcPts val="600"/>
              </a:spcAft>
              <a:buFont typeface="Wingdings" pitchFamily="2" charset="2"/>
              <a:buChar char="q"/>
            </a:pPr>
            <a:r>
              <a:rPr lang="en-US" sz="2600" dirty="0"/>
              <a:t> </a:t>
            </a:r>
            <a:r>
              <a:rPr lang="en-US" sz="2600" dirty="0" err="1"/>
              <a:t>Page.Unload</a:t>
            </a:r>
            <a:r>
              <a:rPr lang="en-US" sz="2600" dirty="0"/>
              <a:t> event is fired.</a:t>
            </a:r>
          </a:p>
          <a:p>
            <a:pPr>
              <a:spcAft>
                <a:spcPts val="600"/>
              </a:spcAft>
              <a:buFont typeface="Wingdings" pitchFamily="2" charset="2"/>
              <a:buChar char="q"/>
            </a:pPr>
            <a:r>
              <a:rPr lang="en-US" sz="2600" dirty="0"/>
              <a:t>  At this point, the page objects are still available, but the final HTML is already rendered and can’t be changed.</a:t>
            </a:r>
          </a:p>
          <a:p>
            <a:pPr>
              <a:spcAft>
                <a:spcPts val="600"/>
              </a:spcAft>
              <a:buFont typeface="Wingdings" pitchFamily="2" charset="2"/>
              <a:buChar char="q"/>
            </a:pPr>
            <a:r>
              <a:rPr lang="en-US" sz="2600" dirty="0"/>
              <a:t> garbage collection service that runs periodically to release memory  tied to objects</a:t>
            </a:r>
          </a:p>
          <a:p>
            <a:pPr>
              <a:spcAft>
                <a:spcPts val="600"/>
              </a:spcAft>
              <a:buFont typeface="Wingdings" pitchFamily="2" charset="2"/>
              <a:buChar char="q"/>
            </a:pPr>
            <a:r>
              <a:rPr lang="en-US" sz="2600" dirty="0"/>
              <a:t> unmanaged resources must be to release explicitly (e.g. Windows file handles and ODBC database connections)</a:t>
            </a:r>
          </a:p>
          <a:p>
            <a:pPr>
              <a:spcAft>
                <a:spcPts val="600"/>
              </a:spcAft>
              <a:buFont typeface="Wingdings" pitchFamily="2" charset="2"/>
              <a:buChar char="q"/>
            </a:pPr>
            <a:r>
              <a:rPr lang="en-US" sz="2600" dirty="0"/>
              <a:t> When the garbage collector collects the page, the </a:t>
            </a:r>
            <a:r>
              <a:rPr lang="en-US" sz="2600" dirty="0" err="1"/>
              <a:t>Page.Disposed</a:t>
            </a:r>
            <a:r>
              <a:rPr lang="en-US" sz="2600" dirty="0"/>
              <a:t> event fires.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gradFill rotWithShape="0">
            <a:lin/>
          </a:gradFill>
        </p:spPr>
        <p:txBody>
          <a:bodyPr>
            <a:normAutofit/>
          </a:bodyPr>
          <a:lstStyle/>
          <a:p>
            <a:r>
              <a:rPr lang="en-US" sz="4000" dirty="0" smtClean="0"/>
              <a:t>Summary of Web Forms Processing Stages</a:t>
            </a:r>
          </a:p>
        </p:txBody>
      </p:sp>
      <p:sp>
        <p:nvSpPr>
          <p:cNvPr id="43011" name="Slide Number Placeholder 2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47C0BD70-849C-4D63-8B35-5F417AD77A38}" type="slidenum">
              <a:rPr lang="en-US" smtClean="0"/>
              <a:pPr/>
              <a:t>24</a:t>
            </a:fld>
            <a:endParaRPr lang="en-US" smtClean="0"/>
          </a:p>
        </p:txBody>
      </p:sp>
      <p:sp>
        <p:nvSpPr>
          <p:cNvPr id="43012" name="Rectangle 3"/>
          <p:cNvSpPr>
            <a:spLocks noChangeArrowheads="1"/>
          </p:cNvSpPr>
          <p:nvPr/>
        </p:nvSpPr>
        <p:spPr bwMode="auto">
          <a:xfrm>
            <a:off x="762000" y="2209800"/>
            <a:ext cx="7239000" cy="304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2">
              <a:buFont typeface="Arial" charset="0"/>
              <a:buChar char="•"/>
            </a:pPr>
            <a:r>
              <a:rPr lang="en-US" sz="3200" dirty="0"/>
              <a:t> Page framework initialization</a:t>
            </a:r>
          </a:p>
          <a:p>
            <a:pPr lvl="2"/>
            <a:r>
              <a:rPr lang="en-US" sz="3200" dirty="0"/>
              <a:t>• User code initialization</a:t>
            </a:r>
          </a:p>
          <a:p>
            <a:pPr lvl="2"/>
            <a:r>
              <a:rPr lang="en-US" sz="3200" dirty="0"/>
              <a:t>• Validation</a:t>
            </a:r>
          </a:p>
          <a:p>
            <a:pPr lvl="2"/>
            <a:r>
              <a:rPr lang="en-US" sz="3200" dirty="0"/>
              <a:t>• Event handling</a:t>
            </a:r>
          </a:p>
          <a:p>
            <a:pPr lvl="2"/>
            <a:r>
              <a:rPr lang="en-US" sz="3200" dirty="0"/>
              <a:t>• Automatic data binding</a:t>
            </a:r>
          </a:p>
          <a:p>
            <a:pPr lvl="2"/>
            <a:r>
              <a:rPr lang="en-US" sz="3200" dirty="0"/>
              <a:t>• Cleanup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gradFill rotWithShape="0">
            <a:lin/>
          </a:gradFill>
        </p:spPr>
        <p:txBody>
          <a:bodyPr>
            <a:normAutofit/>
          </a:bodyPr>
          <a:lstStyle/>
          <a:p>
            <a:r>
              <a:rPr lang="en-US" b="1" dirty="0" smtClean="0"/>
              <a:t>   The Page As a Control Container</a:t>
            </a:r>
            <a:endParaRPr lang="en-US" dirty="0" smtClean="0"/>
          </a:p>
        </p:txBody>
      </p:sp>
      <p:sp>
        <p:nvSpPr>
          <p:cNvPr id="44035" name="Slide Number Placeholder 2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324A7433-E795-4389-AB7A-B21CEE01CB1E}" type="slidenum">
              <a:rPr lang="en-US" smtClean="0"/>
              <a:pPr/>
              <a:t>25</a:t>
            </a:fld>
            <a:endParaRPr lang="en-US" smtClean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1143000"/>
            <a:ext cx="8763000" cy="64017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Aft>
                <a:spcPts val="1200"/>
              </a:spcAft>
              <a:buFont typeface="Wingdings" pitchFamily="2" charset="2"/>
              <a:buChar char="q"/>
            </a:pPr>
            <a:r>
              <a:rPr lang="en-US" dirty="0"/>
              <a:t> </a:t>
            </a:r>
            <a:r>
              <a:rPr lang="en-US" sz="2500" dirty="0"/>
              <a:t>To render a page, the web form needs to collaborate with all its constituent controls</a:t>
            </a:r>
            <a:r>
              <a:rPr lang="en-US" sz="2500" dirty="0" smtClean="0"/>
              <a:t>.</a:t>
            </a:r>
          </a:p>
          <a:p>
            <a:pPr>
              <a:spcAft>
                <a:spcPts val="1200"/>
              </a:spcAft>
              <a:buFont typeface="Wingdings" pitchFamily="2" charset="2"/>
              <a:buChar char="q"/>
            </a:pPr>
            <a:endParaRPr lang="en-US" sz="2500" dirty="0"/>
          </a:p>
          <a:p>
            <a:pPr>
              <a:spcAft>
                <a:spcPts val="1200"/>
              </a:spcAft>
              <a:buFont typeface="Wingdings" pitchFamily="2" charset="2"/>
              <a:buChar char="q"/>
            </a:pPr>
            <a:r>
              <a:rPr lang="en-US" sz="2500" dirty="0"/>
              <a:t> </a:t>
            </a:r>
            <a:r>
              <a:rPr lang="en-US" sz="2500" dirty="0">
                <a:solidFill>
                  <a:srgbClr val="CC00CC"/>
                </a:solidFill>
              </a:rPr>
              <a:t>When ASP.NET first creates a page, it inspects the .</a:t>
            </a:r>
            <a:r>
              <a:rPr lang="en-US" sz="2500" dirty="0" err="1">
                <a:solidFill>
                  <a:srgbClr val="CC00CC"/>
                </a:solidFill>
              </a:rPr>
              <a:t>aspx</a:t>
            </a:r>
            <a:r>
              <a:rPr lang="en-US" sz="2500" dirty="0">
                <a:solidFill>
                  <a:srgbClr val="CC00CC"/>
                </a:solidFill>
              </a:rPr>
              <a:t> file for each element it finds with the </a:t>
            </a:r>
            <a:r>
              <a:rPr lang="en-US" sz="2500" dirty="0" err="1">
                <a:solidFill>
                  <a:srgbClr val="CC00CC"/>
                </a:solidFill>
              </a:rPr>
              <a:t>runat</a:t>
            </a:r>
            <a:r>
              <a:rPr lang="en-US" sz="2500" dirty="0">
                <a:solidFill>
                  <a:srgbClr val="CC00CC"/>
                </a:solidFill>
              </a:rPr>
              <a:t>="server" attribute, it creates and configures a control object, and then it adds this control as a </a:t>
            </a:r>
            <a:r>
              <a:rPr lang="en-US" sz="2500" i="1" dirty="0">
                <a:solidFill>
                  <a:srgbClr val="CC00CC"/>
                </a:solidFill>
              </a:rPr>
              <a:t>child control of the page</a:t>
            </a:r>
            <a:r>
              <a:rPr lang="en-US" sz="2500" i="1" dirty="0" smtClean="0">
                <a:solidFill>
                  <a:srgbClr val="CC00CC"/>
                </a:solidFill>
              </a:rPr>
              <a:t>.</a:t>
            </a:r>
          </a:p>
          <a:p>
            <a:pPr>
              <a:spcAft>
                <a:spcPts val="1200"/>
              </a:spcAft>
              <a:buFont typeface="Wingdings" pitchFamily="2" charset="2"/>
              <a:buChar char="q"/>
            </a:pPr>
            <a:endParaRPr lang="en-US" sz="2500" i="1" dirty="0">
              <a:solidFill>
                <a:srgbClr val="CC00CC"/>
              </a:solidFill>
            </a:endParaRPr>
          </a:p>
          <a:p>
            <a:pPr>
              <a:spcAft>
                <a:spcPts val="1200"/>
              </a:spcAft>
              <a:buFont typeface="Wingdings" pitchFamily="2" charset="2"/>
              <a:buChar char="q"/>
            </a:pPr>
            <a:r>
              <a:rPr lang="en-US" sz="2500" i="1" dirty="0"/>
              <a:t> </a:t>
            </a:r>
            <a:r>
              <a:rPr lang="en-US" sz="2500" dirty="0" err="1"/>
              <a:t>Page.Controls</a:t>
            </a:r>
            <a:r>
              <a:rPr lang="en-US" sz="2500" dirty="0"/>
              <a:t> collection contains all child controls on the page</a:t>
            </a:r>
          </a:p>
          <a:p>
            <a:pPr>
              <a:spcAft>
                <a:spcPts val="1200"/>
              </a:spcAft>
              <a:buFont typeface="Wingdings" pitchFamily="2" charset="2"/>
              <a:buChar char="q"/>
            </a:pPr>
            <a:r>
              <a:rPr lang="en-US" sz="2500" dirty="0"/>
              <a:t> ASP.NET models the entire page using control objects, including elements that don’t correspond to server-side content.</a:t>
            </a:r>
          </a:p>
          <a:p>
            <a:pPr>
              <a:spcAft>
                <a:spcPts val="1200"/>
              </a:spcAft>
            </a:pPr>
            <a:endParaRPr lang="en-US" sz="25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gradFill rotWithShape="0">
            <a:lin/>
          </a:gradFill>
        </p:spPr>
        <p:txBody>
          <a:bodyPr/>
          <a:lstStyle/>
          <a:p>
            <a:r>
              <a:rPr lang="en-US" b="1" dirty="0" smtClean="0"/>
              <a:t>                               The Page Header</a:t>
            </a:r>
            <a:endParaRPr lang="en-US" dirty="0" smtClean="0"/>
          </a:p>
        </p:txBody>
      </p:sp>
      <p:sp>
        <p:nvSpPr>
          <p:cNvPr id="45059" name="Slide Number Placeholder 2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4ADDAE9A-1879-4244-87A4-D575B71B78D7}" type="slidenum">
              <a:rPr lang="en-US" smtClean="0"/>
              <a:pPr/>
              <a:t>26</a:t>
            </a:fld>
            <a:endParaRPr lang="en-US" smtClean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50813" y="1066800"/>
            <a:ext cx="8686800" cy="59093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  <a:buFont typeface="Wingdings" pitchFamily="2" charset="2"/>
              <a:buChar char="q"/>
            </a:pPr>
            <a:r>
              <a:rPr lang="en-US" dirty="0"/>
              <a:t> </a:t>
            </a:r>
            <a:r>
              <a:rPr lang="en-US" sz="2600" dirty="0"/>
              <a:t>Web form can also contain a single </a:t>
            </a:r>
            <a:r>
              <a:rPr lang="en-US" sz="2600" dirty="0" err="1"/>
              <a:t>HtmlHead</a:t>
            </a:r>
            <a:r>
              <a:rPr lang="en-US" sz="2600" dirty="0"/>
              <a:t> control, which provides server-side access to the &lt;head&gt; tag</a:t>
            </a:r>
            <a:r>
              <a:rPr lang="en-US" sz="2600" dirty="0" smtClean="0"/>
              <a:t>.</a:t>
            </a:r>
          </a:p>
          <a:p>
            <a:pPr>
              <a:spcAft>
                <a:spcPts val="600"/>
              </a:spcAft>
              <a:buFont typeface="Wingdings" pitchFamily="2" charset="2"/>
              <a:buChar char="q"/>
            </a:pPr>
            <a:endParaRPr lang="en-US" sz="2600" dirty="0"/>
          </a:p>
          <a:p>
            <a:pPr>
              <a:spcAft>
                <a:spcPts val="600"/>
              </a:spcAft>
              <a:buFont typeface="Wingdings" pitchFamily="2" charset="2"/>
              <a:buChar char="q"/>
            </a:pPr>
            <a:r>
              <a:rPr lang="en-US" sz="2600" dirty="0"/>
              <a:t> Visual Studio default is to always make the &lt;head&gt; tag into a server-side </a:t>
            </a:r>
            <a:r>
              <a:rPr lang="en-US" sz="2600" dirty="0" smtClean="0"/>
              <a:t>control</a:t>
            </a:r>
          </a:p>
          <a:p>
            <a:pPr>
              <a:spcAft>
                <a:spcPts val="600"/>
              </a:spcAft>
            </a:pPr>
            <a:endParaRPr lang="en-US" sz="2600" dirty="0"/>
          </a:p>
          <a:p>
            <a:pPr>
              <a:spcAft>
                <a:spcPts val="600"/>
              </a:spcAft>
              <a:buFont typeface="Wingdings" pitchFamily="2" charset="2"/>
              <a:buChar char="q"/>
            </a:pPr>
            <a:r>
              <a:rPr lang="en-US" sz="2600" dirty="0"/>
              <a:t>  Head includes other details such as the title, metadata tags (useful for providing keywords to search engines</a:t>
            </a:r>
            <a:r>
              <a:rPr lang="en-US" sz="2600" dirty="0" smtClean="0"/>
              <a:t>)</a:t>
            </a:r>
          </a:p>
          <a:p>
            <a:pPr>
              <a:spcAft>
                <a:spcPts val="600"/>
              </a:spcAft>
              <a:buFont typeface="Wingdings" pitchFamily="2" charset="2"/>
              <a:buChar char="q"/>
            </a:pPr>
            <a:endParaRPr lang="en-US" sz="2600" dirty="0"/>
          </a:p>
          <a:p>
            <a:pPr>
              <a:spcAft>
                <a:spcPts val="600"/>
              </a:spcAft>
              <a:buFont typeface="Wingdings" pitchFamily="2" charset="2"/>
              <a:buChar char="q"/>
            </a:pPr>
            <a:r>
              <a:rPr lang="en-US" sz="2600" dirty="0"/>
              <a:t> </a:t>
            </a:r>
            <a:r>
              <a:rPr lang="en-US" sz="2600" b="1" dirty="0"/>
              <a:t>Title: This is the title of the HTML page</a:t>
            </a:r>
          </a:p>
          <a:p>
            <a:pPr>
              <a:spcAft>
                <a:spcPts val="600"/>
              </a:spcAft>
              <a:buFont typeface="Wingdings" pitchFamily="2" charset="2"/>
              <a:buChar char="q"/>
            </a:pPr>
            <a:r>
              <a:rPr lang="en-US" sz="2600" b="1" dirty="0"/>
              <a:t> </a:t>
            </a:r>
            <a:r>
              <a:rPr lang="en-US" sz="2600" b="1" dirty="0" err="1"/>
              <a:t>StyleSheet</a:t>
            </a:r>
            <a:r>
              <a:rPr lang="en-US" sz="2600" b="1" dirty="0"/>
              <a:t>: </a:t>
            </a:r>
            <a:r>
              <a:rPr lang="en-US" sz="2600" b="1" dirty="0" err="1"/>
              <a:t>IStyleSheet</a:t>
            </a:r>
            <a:r>
              <a:rPr lang="en-US" sz="2600" b="1" dirty="0"/>
              <a:t> object that represents inline styles </a:t>
            </a:r>
          </a:p>
          <a:p>
            <a:pPr>
              <a:spcAft>
                <a:spcPts val="600"/>
              </a:spcAft>
            </a:pPr>
            <a:endParaRPr lang="en-US" sz="26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gradFill rotWithShape="0">
            <a:lin/>
          </a:gradFill>
        </p:spPr>
        <p:txBody>
          <a:bodyPr/>
          <a:lstStyle/>
          <a:p>
            <a:r>
              <a:rPr lang="en-US" b="1" dirty="0" smtClean="0"/>
              <a:t>                                   The Page Class</a:t>
            </a:r>
            <a:endParaRPr lang="en-US" dirty="0" smtClean="0"/>
          </a:p>
        </p:txBody>
      </p:sp>
      <p:sp>
        <p:nvSpPr>
          <p:cNvPr id="46083" name="Slide Number Placeholder 2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7EC55EA8-0595-41F3-8C84-B3EA2A2281EC}" type="slidenum">
              <a:rPr lang="en-US" smtClean="0"/>
              <a:pPr/>
              <a:t>27</a:t>
            </a:fld>
            <a:endParaRPr lang="en-US" smtClean="0"/>
          </a:p>
        </p:txBody>
      </p:sp>
      <p:sp>
        <p:nvSpPr>
          <p:cNvPr id="46084" name="Rectangle 3"/>
          <p:cNvSpPr>
            <a:spLocks noChangeArrowheads="1"/>
          </p:cNvSpPr>
          <p:nvPr/>
        </p:nvSpPr>
        <p:spPr bwMode="auto">
          <a:xfrm>
            <a:off x="0" y="1295400"/>
            <a:ext cx="8915400" cy="578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Aft>
                <a:spcPts val="1200"/>
              </a:spcAft>
              <a:buFont typeface="Wingdings" pitchFamily="2" charset="2"/>
              <a:buChar char="q"/>
            </a:pPr>
            <a:r>
              <a:rPr lang="en-US" dirty="0"/>
              <a:t> </a:t>
            </a:r>
            <a:r>
              <a:rPr lang="en-US" sz="2200" dirty="0"/>
              <a:t>All web forms are actually instances of the ASP.NET Page class </a:t>
            </a:r>
            <a:r>
              <a:rPr lang="en-US" sz="2200" b="1" dirty="0">
                <a:solidFill>
                  <a:srgbClr val="00B0F0"/>
                </a:solidFill>
              </a:rPr>
              <a:t>(</a:t>
            </a:r>
            <a:r>
              <a:rPr lang="en-US" sz="2200" b="1" dirty="0" err="1">
                <a:solidFill>
                  <a:srgbClr val="00B0F0"/>
                </a:solidFill>
              </a:rPr>
              <a:t>System.Web.UI</a:t>
            </a:r>
            <a:r>
              <a:rPr lang="en-US" sz="2200" b="1" dirty="0">
                <a:solidFill>
                  <a:srgbClr val="00B0F0"/>
                </a:solidFill>
              </a:rPr>
              <a:t> namespace)</a:t>
            </a:r>
          </a:p>
          <a:p>
            <a:pPr>
              <a:spcAft>
                <a:spcPts val="1200"/>
              </a:spcAft>
              <a:buFont typeface="Wingdings" pitchFamily="2" charset="2"/>
              <a:buChar char="q"/>
            </a:pPr>
            <a:r>
              <a:rPr lang="en-US" sz="2200" dirty="0"/>
              <a:t> Code-behind class explicitly derives from </a:t>
            </a:r>
            <a:r>
              <a:rPr lang="en-US" sz="2200" dirty="0" err="1"/>
              <a:t>System.Web.UI.Page</a:t>
            </a:r>
            <a:r>
              <a:rPr lang="en-US" sz="2200" dirty="0"/>
              <a:t>.</a:t>
            </a:r>
          </a:p>
          <a:p>
            <a:pPr>
              <a:spcAft>
                <a:spcPts val="1200"/>
              </a:spcAft>
              <a:buFont typeface="Wingdings" pitchFamily="2" charset="2"/>
              <a:buChar char="q"/>
            </a:pPr>
            <a:r>
              <a:rPr lang="en-US" sz="2200" dirty="0"/>
              <a:t> means that every web form you create is equipped with an enormous amount of out-of-the-box functionality</a:t>
            </a:r>
          </a:p>
          <a:p>
            <a:pPr>
              <a:spcAft>
                <a:spcPts val="1200"/>
              </a:spcAft>
              <a:buFont typeface="Wingdings" pitchFamily="2" charset="2"/>
              <a:buChar char="q"/>
            </a:pPr>
            <a:r>
              <a:rPr lang="en-US" sz="2200" dirty="0"/>
              <a:t> Page class gives your code the following extremely useful properties:</a:t>
            </a:r>
          </a:p>
          <a:p>
            <a:r>
              <a:rPr lang="en-US" sz="2200" dirty="0"/>
              <a:t>	• Session</a:t>
            </a:r>
          </a:p>
          <a:p>
            <a:r>
              <a:rPr lang="en-US" sz="2200" dirty="0"/>
              <a:t>	• Application</a:t>
            </a:r>
          </a:p>
          <a:p>
            <a:r>
              <a:rPr lang="en-US" sz="2200" dirty="0"/>
              <a:t>	• Cache</a:t>
            </a:r>
          </a:p>
          <a:p>
            <a:r>
              <a:rPr lang="en-US" sz="2200" dirty="0"/>
              <a:t>	• Request</a:t>
            </a:r>
          </a:p>
          <a:p>
            <a:r>
              <a:rPr lang="en-US" sz="2200" dirty="0"/>
              <a:t>	• Response</a:t>
            </a:r>
          </a:p>
          <a:p>
            <a:r>
              <a:rPr lang="en-US" sz="2200" dirty="0"/>
              <a:t>	• Server</a:t>
            </a:r>
          </a:p>
          <a:p>
            <a:r>
              <a:rPr lang="en-US" sz="2200" dirty="0"/>
              <a:t>	• User</a:t>
            </a:r>
          </a:p>
          <a:p>
            <a:r>
              <a:rPr lang="en-US" sz="2200" dirty="0"/>
              <a:t>	• Trace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gradFill rotWithShape="0">
            <a:lin/>
          </a:gradFill>
        </p:spPr>
        <p:txBody>
          <a:bodyPr/>
          <a:lstStyle/>
          <a:p>
            <a:r>
              <a:rPr lang="en-US" b="1" dirty="0" smtClean="0"/>
              <a:t>   Session, Application, and Cache</a:t>
            </a:r>
            <a:endParaRPr lang="en-US" dirty="0" smtClean="0"/>
          </a:p>
        </p:txBody>
      </p:sp>
      <p:sp>
        <p:nvSpPr>
          <p:cNvPr id="47107" name="Slide Number Placeholder 2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8442D95A-B2B1-4398-9DBA-668C79D062D8}" type="slidenum">
              <a:rPr lang="en-US" smtClean="0"/>
              <a:pPr/>
              <a:t>28</a:t>
            </a:fld>
            <a:endParaRPr lang="en-US" smtClean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1371600"/>
            <a:ext cx="9023350" cy="535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Aft>
                <a:spcPts val="600"/>
              </a:spcAft>
              <a:buFont typeface="Wingdings" pitchFamily="2" charset="2"/>
              <a:buChar char="q"/>
            </a:pPr>
            <a:r>
              <a:rPr lang="en-US" sz="2400" dirty="0"/>
              <a:t> The </a:t>
            </a:r>
            <a:r>
              <a:rPr lang="en-US" sz="2400" b="1" dirty="0">
                <a:solidFill>
                  <a:srgbClr val="0070C0"/>
                </a:solidFill>
              </a:rPr>
              <a:t>Session object </a:t>
            </a:r>
            <a:r>
              <a:rPr lang="en-US" sz="2400" dirty="0"/>
              <a:t>is an instance of the </a:t>
            </a:r>
            <a:r>
              <a:rPr lang="en-US" sz="2400" dirty="0" err="1"/>
              <a:t>System.Web.SessionState.HttpSessionState</a:t>
            </a:r>
            <a:r>
              <a:rPr lang="en-US" sz="2400" dirty="0"/>
              <a:t> class.</a:t>
            </a:r>
          </a:p>
          <a:p>
            <a:pPr>
              <a:spcAft>
                <a:spcPts val="600"/>
              </a:spcAft>
              <a:buFont typeface="Wingdings" pitchFamily="2" charset="2"/>
              <a:buChar char="q"/>
            </a:pPr>
            <a:r>
              <a:rPr lang="en-US" sz="2400" dirty="0"/>
              <a:t> The Session object provides dictionary-style access to a set of name/value pairs.</a:t>
            </a:r>
          </a:p>
          <a:p>
            <a:pPr>
              <a:spcAft>
                <a:spcPts val="600"/>
              </a:spcAft>
              <a:buFont typeface="Wingdings" pitchFamily="2" charset="2"/>
              <a:buChar char="q"/>
            </a:pPr>
            <a:r>
              <a:rPr lang="en-US" sz="2400" dirty="0"/>
              <a:t> Session state is often used to maintain user specific information.</a:t>
            </a:r>
          </a:p>
          <a:p>
            <a:pPr>
              <a:spcAft>
                <a:spcPts val="600"/>
              </a:spcAft>
              <a:buFont typeface="Wingdings" pitchFamily="2" charset="2"/>
              <a:buChar char="q"/>
            </a:pPr>
            <a:r>
              <a:rPr lang="en-US" sz="2400" dirty="0"/>
              <a:t> The </a:t>
            </a:r>
            <a:r>
              <a:rPr lang="en-US" sz="2400" b="1" dirty="0">
                <a:solidFill>
                  <a:srgbClr val="0070C0"/>
                </a:solidFill>
              </a:rPr>
              <a:t>Application object </a:t>
            </a:r>
            <a:r>
              <a:rPr lang="en-US" sz="2400" dirty="0"/>
              <a:t>is an instance of the </a:t>
            </a:r>
            <a:r>
              <a:rPr lang="en-US" sz="2400" dirty="0" err="1"/>
              <a:t>System.Web.HttpApplicationState</a:t>
            </a:r>
            <a:r>
              <a:rPr lang="en-US" sz="2400" dirty="0"/>
              <a:t> class</a:t>
            </a:r>
          </a:p>
          <a:p>
            <a:pPr>
              <a:spcAft>
                <a:spcPts val="600"/>
              </a:spcAft>
              <a:buFont typeface="Wingdings" pitchFamily="2" charset="2"/>
              <a:buChar char="q"/>
            </a:pPr>
            <a:r>
              <a:rPr lang="en-US" sz="2400" dirty="0"/>
              <a:t> Data is global to the entire application.</a:t>
            </a:r>
          </a:p>
          <a:p>
            <a:pPr>
              <a:spcAft>
                <a:spcPts val="600"/>
              </a:spcAft>
              <a:buFont typeface="Wingdings" pitchFamily="2" charset="2"/>
              <a:buChar char="q"/>
            </a:pPr>
            <a:r>
              <a:rPr lang="en-US" sz="2400" dirty="0"/>
              <a:t> </a:t>
            </a:r>
            <a:r>
              <a:rPr lang="en-US" sz="2400" b="1" dirty="0">
                <a:solidFill>
                  <a:srgbClr val="0070C0"/>
                </a:solidFill>
              </a:rPr>
              <a:t>Cache object </a:t>
            </a:r>
            <a:r>
              <a:rPr lang="en-US" sz="2400" dirty="0"/>
              <a:t>is an instance of the </a:t>
            </a:r>
            <a:r>
              <a:rPr lang="en-US" sz="2400" dirty="0" err="1"/>
              <a:t>System.Web.Caching.Cache</a:t>
            </a:r>
            <a:r>
              <a:rPr lang="en-US" sz="2400" dirty="0"/>
              <a:t> class.</a:t>
            </a:r>
          </a:p>
          <a:p>
            <a:pPr>
              <a:spcAft>
                <a:spcPts val="600"/>
              </a:spcAft>
              <a:buFont typeface="Wingdings" pitchFamily="2" charset="2"/>
              <a:buChar char="q"/>
            </a:pPr>
            <a:r>
              <a:rPr lang="en-US" sz="2400" dirty="0"/>
              <a:t> Scalable storage mechanism because ASP.NET can remove objects if server memory becomes scarce.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gradFill rotWithShape="0">
            <a:lin/>
          </a:gradFill>
        </p:spPr>
        <p:txBody>
          <a:bodyPr/>
          <a:lstStyle/>
          <a:p>
            <a:r>
              <a:rPr lang="en-US" b="1" dirty="0" smtClean="0"/>
              <a:t>                                  Request Object</a:t>
            </a:r>
            <a:endParaRPr lang="en-US" dirty="0" smtClean="0"/>
          </a:p>
        </p:txBody>
      </p:sp>
      <p:sp>
        <p:nvSpPr>
          <p:cNvPr id="48131" name="Slide Number Placeholder 2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E06186DC-8995-4F6E-8161-08A3E6DC2939}" type="slidenum">
              <a:rPr lang="en-US" smtClean="0"/>
              <a:pPr/>
              <a:t>29</a:t>
            </a:fld>
            <a:endParaRPr lang="en-US" smtClean="0"/>
          </a:p>
        </p:txBody>
      </p:sp>
      <p:sp>
        <p:nvSpPr>
          <p:cNvPr id="48132" name="Rectangle 3"/>
          <p:cNvSpPr>
            <a:spLocks noChangeArrowheads="1"/>
          </p:cNvSpPr>
          <p:nvPr/>
        </p:nvSpPr>
        <p:spPr bwMode="auto">
          <a:xfrm>
            <a:off x="303213" y="1225550"/>
            <a:ext cx="8840787" cy="563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Aft>
                <a:spcPts val="1200"/>
              </a:spcAft>
              <a:buFont typeface="Wingdings" pitchFamily="2" charset="2"/>
              <a:buChar char="q"/>
            </a:pPr>
            <a:r>
              <a:rPr lang="en-US" sz="3200" dirty="0"/>
              <a:t> An instance of the </a:t>
            </a:r>
            <a:r>
              <a:rPr lang="en-US" sz="3200" dirty="0" err="1"/>
              <a:t>System.Web.HttpRequest</a:t>
            </a:r>
            <a:r>
              <a:rPr lang="en-US" sz="3200" dirty="0"/>
              <a:t> class.</a:t>
            </a:r>
          </a:p>
          <a:p>
            <a:pPr>
              <a:spcAft>
                <a:spcPts val="1200"/>
              </a:spcAft>
              <a:buFont typeface="Wingdings" pitchFamily="2" charset="2"/>
              <a:buChar char="q"/>
            </a:pPr>
            <a:r>
              <a:rPr lang="en-US" sz="3200" dirty="0"/>
              <a:t> Object represents the values and properties of the HTTP request</a:t>
            </a:r>
          </a:p>
          <a:p>
            <a:pPr>
              <a:spcAft>
                <a:spcPts val="1200"/>
              </a:spcAft>
              <a:buFont typeface="Wingdings" pitchFamily="2" charset="2"/>
              <a:buChar char="q"/>
            </a:pPr>
            <a:r>
              <a:rPr lang="en-US" sz="3200" dirty="0"/>
              <a:t> contains all the </a:t>
            </a:r>
            <a:r>
              <a:rPr lang="en-US" sz="3200" dirty="0" err="1"/>
              <a:t>URLparameters</a:t>
            </a:r>
            <a:r>
              <a:rPr lang="en-US" sz="3200" dirty="0"/>
              <a:t> and all other information sent by a client.</a:t>
            </a:r>
          </a:p>
          <a:p>
            <a:pPr>
              <a:spcAft>
                <a:spcPts val="1200"/>
              </a:spcAft>
              <a:buFont typeface="Wingdings" pitchFamily="2" charset="2"/>
              <a:buChar char="q"/>
            </a:pPr>
            <a:r>
              <a:rPr lang="en-US" sz="3200" dirty="0"/>
              <a:t> Much of the information provided by the Request object is wrapped by higher-level abstractions.</a:t>
            </a:r>
          </a:p>
          <a:p>
            <a:pPr>
              <a:spcAft>
                <a:spcPts val="1200"/>
              </a:spcAft>
              <a:buFont typeface="Wingdings" pitchFamily="2" charset="2"/>
              <a:buChar char="q"/>
            </a:pPr>
            <a:r>
              <a:rPr lang="en-US" sz="3200" dirty="0"/>
              <a:t> Can examine cookies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gradFill rotWithShape="0">
            <a:lin/>
          </a:gradFill>
        </p:spPr>
        <p:txBody>
          <a:bodyPr/>
          <a:lstStyle/>
          <a:p>
            <a:r>
              <a:rPr lang="en-US" b="1" dirty="0" smtClean="0"/>
              <a:t>                                        HTML Forms</a:t>
            </a:r>
            <a:endParaRPr lang="en-US" dirty="0" smtClean="0"/>
          </a:p>
        </p:txBody>
      </p:sp>
      <p:sp>
        <p:nvSpPr>
          <p:cNvPr id="15363" name="Slide Number Placeholder 2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FAE17D18-5D7E-402C-9FB6-96E07D7A0A9C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15364" name="Rectangle 3"/>
          <p:cNvSpPr>
            <a:spLocks noChangeArrowheads="1"/>
          </p:cNvSpPr>
          <p:nvPr/>
        </p:nvSpPr>
        <p:spPr bwMode="auto">
          <a:xfrm>
            <a:off x="0" y="1219200"/>
            <a:ext cx="9010650" cy="20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Aft>
                <a:spcPts val="1200"/>
              </a:spcAft>
              <a:buFont typeface="Wingdings" pitchFamily="2" charset="2"/>
              <a:buChar char="q"/>
            </a:pPr>
            <a:r>
              <a:rPr lang="en-US" sz="3200" dirty="0"/>
              <a:t> </a:t>
            </a:r>
            <a:r>
              <a:rPr lang="en-US" sz="2800" dirty="0"/>
              <a:t>Simplest way to send client-side data to the server is using a </a:t>
            </a:r>
            <a:r>
              <a:rPr lang="en-US" sz="2800" dirty="0">
                <a:solidFill>
                  <a:srgbClr val="00B0F0"/>
                </a:solidFill>
              </a:rPr>
              <a:t>&lt;form&gt; </a:t>
            </a:r>
            <a:r>
              <a:rPr lang="en-US" sz="2800" dirty="0"/>
              <a:t>tag </a:t>
            </a:r>
          </a:p>
          <a:p>
            <a:pPr>
              <a:spcAft>
                <a:spcPts val="1200"/>
              </a:spcAft>
              <a:buFont typeface="Wingdings" pitchFamily="2" charset="2"/>
              <a:buChar char="q"/>
            </a:pPr>
            <a:r>
              <a:rPr lang="en-US" sz="2800" dirty="0"/>
              <a:t> Inside the &lt;form&gt; tag, can place other </a:t>
            </a:r>
            <a:r>
              <a:rPr lang="en-US" sz="2800" dirty="0">
                <a:solidFill>
                  <a:srgbClr val="00B0F0"/>
                </a:solidFill>
              </a:rPr>
              <a:t>&lt;input&gt; </a:t>
            </a:r>
            <a:r>
              <a:rPr lang="en-US" sz="2800" dirty="0"/>
              <a:t>tags to represent basic user interface ingredients</a:t>
            </a:r>
          </a:p>
        </p:txBody>
      </p:sp>
      <p:pic>
        <p:nvPicPr>
          <p:cNvPr id="1536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3276600"/>
            <a:ext cx="7620000" cy="3217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gradFill rotWithShape="0">
            <a:lin/>
          </a:gradFill>
        </p:spPr>
        <p:txBody>
          <a:bodyPr>
            <a:normAutofit fontScale="90000"/>
          </a:bodyPr>
          <a:lstStyle/>
          <a:p>
            <a:r>
              <a:rPr lang="en-US" b="1" dirty="0" smtClean="0"/>
              <a:t>                         Request Object cont..</a:t>
            </a:r>
            <a:endParaRPr lang="en-US" dirty="0" smtClean="0"/>
          </a:p>
        </p:txBody>
      </p:sp>
      <p:sp>
        <p:nvSpPr>
          <p:cNvPr id="49155" name="Slide Number Placeholder 2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15091A93-3391-4275-B920-7EBEDD96DBEA}" type="slidenum">
              <a:rPr lang="en-US" smtClean="0"/>
              <a:pPr/>
              <a:t>30</a:t>
            </a:fld>
            <a:endParaRPr lang="en-US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0" y="1219200"/>
          <a:ext cx="8916690" cy="530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7238"/>
                <a:gridCol w="628945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 smtClean="0"/>
                        <a:t>Property </a:t>
                      </a:r>
                      <a:endParaRPr lang="en-US" sz="2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 smtClean="0"/>
                        <a:t>Description</a:t>
                      </a:r>
                      <a:endParaRPr lang="en-US" sz="26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6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AnonymousID</a:t>
                      </a:r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identifies the current user</a:t>
                      </a:r>
                      <a:endParaRPr lang="en-US" sz="2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6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ApplicationPath</a:t>
                      </a:r>
                      <a:r>
                        <a:rPr lang="en-US" sz="2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and</a:t>
                      </a:r>
                    </a:p>
                    <a:p>
                      <a:pPr algn="ctr"/>
                      <a:r>
                        <a:rPr lang="en-US" sz="26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PhysicalApplicationPath</a:t>
                      </a:r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6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ApplicationPath</a:t>
                      </a:r>
                      <a:r>
                        <a:rPr lang="en-US" sz="2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gets the ASP.NET application’s virtual directory (URL), while </a:t>
                      </a:r>
                      <a:r>
                        <a:rPr lang="en-US" sz="26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PhysicalApplicationPath</a:t>
                      </a:r>
                      <a:r>
                        <a:rPr lang="en-US" sz="2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gets the “real” directory.</a:t>
                      </a:r>
                      <a:endParaRPr lang="en-US" sz="2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Browser</a:t>
                      </a:r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provides a link to an </a:t>
                      </a:r>
                      <a:r>
                        <a:rPr lang="en-US" sz="26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HttpBrowserCapabilities</a:t>
                      </a:r>
                      <a:r>
                        <a:rPr lang="en-US" sz="2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object</a:t>
                      </a:r>
                      <a:endParaRPr lang="en-US" sz="2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6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ClientCertificate</a:t>
                      </a:r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6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HttpClientCertificate</a:t>
                      </a:r>
                      <a:r>
                        <a:rPr lang="en-US" sz="2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object that gets the security certificate for the current request</a:t>
                      </a:r>
                      <a:endParaRPr lang="en-US" sz="2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Cookies</a:t>
                      </a:r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gets the collection of cookies sent with this request</a:t>
                      </a:r>
                      <a:endParaRPr lang="en-US" sz="26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gradFill rotWithShape="0">
            <a:lin/>
          </a:gradFill>
        </p:spPr>
        <p:txBody>
          <a:bodyPr/>
          <a:lstStyle/>
          <a:p>
            <a:r>
              <a:rPr lang="en-US" b="1" dirty="0" smtClean="0"/>
              <a:t>                       Request Object cont..</a:t>
            </a:r>
            <a:endParaRPr lang="en-US" dirty="0" smtClean="0"/>
          </a:p>
        </p:txBody>
      </p:sp>
      <p:sp>
        <p:nvSpPr>
          <p:cNvPr id="50179" name="Slide Number Placeholder 2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E77E5B15-D644-4D49-B056-3109F489A1B8}" type="slidenum">
              <a:rPr lang="en-US" smtClean="0"/>
              <a:pPr/>
              <a:t>31</a:t>
            </a:fld>
            <a:endParaRPr lang="en-US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76200" y="1371599"/>
          <a:ext cx="8915400" cy="510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6858"/>
                <a:gridCol w="6288542"/>
              </a:tblGrid>
              <a:tr h="15240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Property 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Description</a:t>
                      </a:r>
                      <a:endParaRPr lang="en-US" sz="24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5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Form</a:t>
                      </a:r>
                      <a:endParaRPr 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Represents the collection of form variables that were posted back to the page.</a:t>
                      </a:r>
                      <a:endParaRPr lang="en-US" sz="25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5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Headers and</a:t>
                      </a:r>
                    </a:p>
                    <a:p>
                      <a:r>
                        <a:rPr lang="en-US" sz="25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ServerVariables</a:t>
                      </a:r>
                      <a:endParaRPr 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collection of HTTP headers and server variables, indexed by name.</a:t>
                      </a:r>
                      <a:endParaRPr lang="en-US" sz="25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3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IsAuthenticated</a:t>
                      </a:r>
                      <a:r>
                        <a:rPr lang="en-US" sz="23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&amp; </a:t>
                      </a:r>
                      <a:r>
                        <a:rPr lang="en-US" sz="23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IsSecureConnection</a:t>
                      </a:r>
                      <a:endParaRPr lang="en-US" sz="2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These return true if the user has been successfully authenticated and if the user is connected over SSL (Secure Sockets Layer).</a:t>
                      </a:r>
                      <a:endParaRPr lang="en-US" sz="25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5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IsLocal</a:t>
                      </a:r>
                      <a:endParaRPr 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This returns true if the user is requesting the page from the local computer.</a:t>
                      </a:r>
                      <a:endParaRPr lang="en-US" sz="25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5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QueryString</a:t>
                      </a:r>
                      <a:endParaRPr 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provides the parameters that were passed along with </a:t>
                      </a:r>
                      <a:r>
                        <a:rPr lang="en-US" sz="25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thequery</a:t>
                      </a:r>
                      <a:r>
                        <a:rPr lang="en-US" sz="25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string.</a:t>
                      </a:r>
                      <a:endParaRPr lang="en-US" sz="25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gradFill rotWithShape="0">
            <a:lin/>
          </a:gradFill>
        </p:spPr>
        <p:txBody>
          <a:bodyPr/>
          <a:lstStyle/>
          <a:p>
            <a:r>
              <a:rPr lang="en-US" b="1" dirty="0" smtClean="0"/>
              <a:t>                        Request Object cont..</a:t>
            </a:r>
            <a:endParaRPr lang="en-US" dirty="0" smtClean="0"/>
          </a:p>
        </p:txBody>
      </p:sp>
      <p:sp>
        <p:nvSpPr>
          <p:cNvPr id="51203" name="Slide Number Placeholder 2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0FB70240-B16B-4DB7-9AA0-16A0D29CC72D}" type="slidenum">
              <a:rPr lang="en-US" smtClean="0"/>
              <a:pPr/>
              <a:t>32</a:t>
            </a:fld>
            <a:endParaRPr lang="en-US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2399" y="1371600"/>
          <a:ext cx="8762703" cy="509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7001"/>
                <a:gridCol w="6095702"/>
              </a:tblGrid>
              <a:tr h="443511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Property 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Description</a:t>
                      </a:r>
                      <a:endParaRPr lang="en-US" sz="2400" b="1" dirty="0"/>
                    </a:p>
                  </a:txBody>
                  <a:tcPr/>
                </a:tc>
              </a:tr>
              <a:tr h="1744478">
                <a:tc>
                  <a:txBody>
                    <a:bodyPr/>
                    <a:lstStyle/>
                    <a:p>
                      <a:r>
                        <a:rPr lang="en-US" sz="2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Url</a:t>
                      </a:r>
                      <a:r>
                        <a:rPr lang="en-US" sz="2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and </a:t>
                      </a:r>
                      <a:r>
                        <a:rPr lang="en-US" sz="2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UrlReferrer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Uri object that represents the current address for</a:t>
                      </a:r>
                    </a:p>
                    <a:p>
                      <a:r>
                        <a:rPr lang="en-US" sz="2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page and the page where the user is coming from</a:t>
                      </a:r>
                      <a:endParaRPr lang="en-US" sz="2800" dirty="0"/>
                    </a:p>
                  </a:txBody>
                  <a:tcPr/>
                </a:tc>
              </a:tr>
              <a:tr h="502646">
                <a:tc>
                  <a:txBody>
                    <a:bodyPr/>
                    <a:lstStyle/>
                    <a:p>
                      <a:r>
                        <a:rPr lang="en-US" sz="2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UserAgent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 string representing the browser type.</a:t>
                      </a:r>
                      <a:endParaRPr lang="en-US" sz="2800" dirty="0"/>
                    </a:p>
                  </a:txBody>
                  <a:tcPr/>
                </a:tc>
              </a:tr>
              <a:tr h="1330534">
                <a:tc>
                  <a:txBody>
                    <a:bodyPr/>
                    <a:lstStyle/>
                    <a:p>
                      <a:r>
                        <a:rPr lang="en-US" sz="2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UserHostAddress</a:t>
                      </a:r>
                      <a:r>
                        <a:rPr lang="en-US" sz="2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and</a:t>
                      </a:r>
                    </a:p>
                    <a:p>
                      <a:r>
                        <a:rPr lang="en-US" sz="2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UserHostName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get the IP address and the DNS name of the remote client</a:t>
                      </a:r>
                      <a:endParaRPr lang="en-US" sz="2800" dirty="0"/>
                    </a:p>
                  </a:txBody>
                  <a:tcPr/>
                </a:tc>
              </a:tr>
              <a:tr h="916590">
                <a:tc>
                  <a:txBody>
                    <a:bodyPr/>
                    <a:lstStyle/>
                    <a:p>
                      <a:r>
                        <a:rPr lang="en-US" sz="2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UserLanguages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provides a sorted string array that lists the client’s language preferences.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gradFill rotWithShape="0">
            <a:lin/>
          </a:gradFill>
        </p:spPr>
        <p:txBody>
          <a:bodyPr/>
          <a:lstStyle/>
          <a:p>
            <a:r>
              <a:rPr lang="en-US" b="1" dirty="0" smtClean="0"/>
              <a:t>                                Response object</a:t>
            </a:r>
            <a:endParaRPr lang="en-US" dirty="0" smtClean="0"/>
          </a:p>
        </p:txBody>
      </p:sp>
      <p:sp>
        <p:nvSpPr>
          <p:cNvPr id="52227" name="Slide Number Placeholder 2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656538D2-1C6A-42B1-8C50-B258B058BB46}" type="slidenum">
              <a:rPr lang="en-US" smtClean="0"/>
              <a:pPr/>
              <a:t>33</a:t>
            </a:fld>
            <a:endParaRPr lang="en-US" smtClean="0"/>
          </a:p>
        </p:txBody>
      </p:sp>
      <p:sp>
        <p:nvSpPr>
          <p:cNvPr id="52228" name="Rectangle 3"/>
          <p:cNvSpPr>
            <a:spLocks noChangeArrowheads="1"/>
          </p:cNvSpPr>
          <p:nvPr/>
        </p:nvSpPr>
        <p:spPr bwMode="auto">
          <a:xfrm>
            <a:off x="228600" y="2286000"/>
            <a:ext cx="8610600" cy="270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Aft>
                <a:spcPts val="1200"/>
              </a:spcAft>
              <a:buFont typeface="Wingdings" pitchFamily="2" charset="2"/>
              <a:buChar char="q"/>
            </a:pPr>
            <a:r>
              <a:rPr lang="en-US" sz="3200" dirty="0"/>
              <a:t> Response object is an instance of the </a:t>
            </a:r>
            <a:r>
              <a:rPr lang="en-US" sz="3200" dirty="0" err="1"/>
              <a:t>System.Web.HttpResponse</a:t>
            </a:r>
            <a:r>
              <a:rPr lang="en-US" sz="3200" dirty="0"/>
              <a:t> class</a:t>
            </a:r>
          </a:p>
          <a:p>
            <a:pPr>
              <a:spcAft>
                <a:spcPts val="1200"/>
              </a:spcAft>
              <a:buFont typeface="Wingdings" pitchFamily="2" charset="2"/>
              <a:buChar char="q"/>
            </a:pPr>
            <a:r>
              <a:rPr lang="en-US" sz="3200" dirty="0"/>
              <a:t> </a:t>
            </a:r>
            <a:r>
              <a:rPr lang="en-US" sz="3200" dirty="0" err="1"/>
              <a:t>HttpResponse</a:t>
            </a:r>
            <a:r>
              <a:rPr lang="en-US" sz="3200" dirty="0"/>
              <a:t> does still provide some important functionality—namely, cookie and Redirect() method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  <a:gradFill rotWithShape="0">
            <a:lin/>
          </a:gradFill>
        </p:spPr>
        <p:txBody>
          <a:bodyPr/>
          <a:lstStyle/>
          <a:p>
            <a:r>
              <a:rPr lang="en-US" b="1" dirty="0" smtClean="0"/>
              <a:t>                      Response object cont..</a:t>
            </a:r>
            <a:endParaRPr lang="en-US" dirty="0" smtClean="0"/>
          </a:p>
        </p:txBody>
      </p:sp>
      <p:sp>
        <p:nvSpPr>
          <p:cNvPr id="53251" name="Slide Number Placeholder 2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FBEA535D-BE4B-4796-AE84-7D6CEDF81E6D}" type="slidenum">
              <a:rPr lang="en-US" smtClean="0"/>
              <a:pPr/>
              <a:t>34</a:t>
            </a:fld>
            <a:endParaRPr lang="en-US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36525" y="1055370"/>
          <a:ext cx="8840490" cy="582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4787"/>
                <a:gridCol w="6235703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8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Member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Description</a:t>
                      </a:r>
                      <a:endParaRPr lang="en-US" sz="24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BufferOutput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Can set true or false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Cache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HttpCachePolicy</a:t>
                      </a:r>
                      <a:r>
                        <a:rPr lang="en-US" sz="2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object that allows you to configure output caching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Cookies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collection of cookies sent with the response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Expires and </a:t>
                      </a:r>
                      <a:r>
                        <a:rPr lang="en-US" sz="20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ExpiresAbsolute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these properties to cache the rendered HTML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sClientConnected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Boolean value indicating whether the client is still</a:t>
                      </a:r>
                    </a:p>
                    <a:p>
                      <a:r>
                        <a:rPr lang="en-US" sz="2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connected to the server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Redirect()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transfers the user to another page in your application</a:t>
                      </a:r>
                    </a:p>
                    <a:p>
                      <a:r>
                        <a:rPr lang="en-US" sz="2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or a different website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Write()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write text directly to the response</a:t>
                      </a:r>
                    </a:p>
                    <a:p>
                      <a:r>
                        <a:rPr lang="en-US" sz="2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stream.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BinaryWrite</a:t>
                      </a:r>
                      <a:r>
                        <a:rPr lang="en-US" sz="2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 and </a:t>
                      </a:r>
                      <a:r>
                        <a:rPr lang="en-US" sz="20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WriteFile</a:t>
                      </a:r>
                      <a:r>
                        <a:rPr lang="en-US" sz="2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allow you to take binary content from a byte array</a:t>
                      </a:r>
                    </a:p>
                    <a:p>
                      <a:r>
                        <a:rPr lang="en-US" sz="2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or from a file and write it directly to the response stream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gradFill rotWithShape="0">
            <a:lin/>
          </a:gradFill>
        </p:spPr>
        <p:txBody>
          <a:bodyPr/>
          <a:lstStyle/>
          <a:p>
            <a:r>
              <a:rPr lang="en-US" b="1" dirty="0" smtClean="0"/>
              <a:t>                             HTML Forms cont..</a:t>
            </a:r>
            <a:endParaRPr lang="en-US" dirty="0" smtClean="0"/>
          </a:p>
        </p:txBody>
      </p:sp>
      <p:sp>
        <p:nvSpPr>
          <p:cNvPr id="16387" name="Slide Number Placeholder 2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CDD915B0-781F-4A3E-8CF6-169A36DAC655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381000" y="1981200"/>
            <a:ext cx="8763000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sz="2800" dirty="0" smtClean="0">
              <a:solidFill>
                <a:srgbClr val="00B0F0"/>
              </a:solidFill>
            </a:endParaRPr>
          </a:p>
          <a:p>
            <a:endParaRPr lang="en-US" sz="2800" dirty="0">
              <a:solidFill>
                <a:srgbClr val="00B0F0"/>
              </a:solidFill>
            </a:endParaRPr>
          </a:p>
          <a:p>
            <a:pPr>
              <a:buFont typeface="Wingdings" pitchFamily="2" charset="2"/>
              <a:buChar char="q"/>
            </a:pPr>
            <a:r>
              <a:rPr lang="en-US" sz="2800" dirty="0"/>
              <a:t> ASP.NET uses control model.</a:t>
            </a:r>
          </a:p>
          <a:p>
            <a:pPr>
              <a:buFont typeface="Wingdings" pitchFamily="2" charset="2"/>
              <a:buChar char="q"/>
            </a:pPr>
            <a:endParaRPr lang="en-US" sz="2800" dirty="0"/>
          </a:p>
          <a:p>
            <a:pPr lvl="1"/>
            <a:r>
              <a:rPr lang="en-US" sz="2800" dirty="0"/>
              <a:t>string </a:t>
            </a:r>
            <a:r>
              <a:rPr lang="en-US" sz="2800" dirty="0" err="1"/>
              <a:t>firstName</a:t>
            </a:r>
            <a:r>
              <a:rPr lang="en-US" sz="2800" dirty="0"/>
              <a:t> = </a:t>
            </a:r>
            <a:r>
              <a:rPr lang="en-US" sz="2800" dirty="0" err="1"/>
              <a:t>txtFirstName.Text</a:t>
            </a:r>
            <a:r>
              <a:rPr lang="en-US" sz="2800" dirty="0"/>
              <a:t>;</a:t>
            </a:r>
          </a:p>
          <a:p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gradFill rotWithShape="0">
            <a:lin/>
          </a:gradFill>
        </p:spPr>
        <p:txBody>
          <a:bodyPr/>
          <a:lstStyle/>
          <a:p>
            <a:r>
              <a:rPr lang="en-US" b="1" dirty="0" smtClean="0"/>
              <a:t>                     Dynamic User Interface</a:t>
            </a:r>
            <a:endParaRPr lang="en-US" dirty="0" smtClean="0"/>
          </a:p>
        </p:txBody>
      </p:sp>
      <p:sp>
        <p:nvSpPr>
          <p:cNvPr id="17411" name="Slide Number Placeholder 2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87B7F11E-89BE-46CC-B829-C8A466C91EE9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17412" name="Rectangle 3"/>
          <p:cNvSpPr>
            <a:spLocks noChangeArrowheads="1"/>
          </p:cNvSpPr>
          <p:nvPr/>
        </p:nvSpPr>
        <p:spPr bwMode="auto">
          <a:xfrm>
            <a:off x="0" y="1289050"/>
            <a:ext cx="88392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200" dirty="0"/>
              <a:t> Control model makes life easier for retrieving form information</a:t>
            </a:r>
          </a:p>
          <a:p>
            <a:endParaRPr lang="en-US" sz="2200" dirty="0"/>
          </a:p>
          <a:p>
            <a:endParaRPr lang="en-US" sz="2200" dirty="0">
              <a:solidFill>
                <a:srgbClr val="0070C0"/>
              </a:solidFill>
            </a:endParaRPr>
          </a:p>
          <a:p>
            <a:pPr>
              <a:buFont typeface="Wingdings" pitchFamily="2" charset="2"/>
              <a:buChar char="q"/>
            </a:pPr>
            <a:r>
              <a:rPr lang="en-US" sz="2200" smtClean="0"/>
              <a:t>with </a:t>
            </a:r>
            <a:r>
              <a:rPr lang="en-US" sz="2200" dirty="0"/>
              <a:t>Label control in ASP.NET</a:t>
            </a:r>
          </a:p>
          <a:p>
            <a:endParaRPr lang="en-US" sz="2200" dirty="0"/>
          </a:p>
          <a:p>
            <a:r>
              <a:rPr lang="en-US" sz="2200" dirty="0"/>
              <a:t>	</a:t>
            </a:r>
            <a:r>
              <a:rPr lang="en-US" sz="2200" dirty="0">
                <a:solidFill>
                  <a:srgbClr val="0070C0"/>
                </a:solidFill>
              </a:rPr>
              <a:t>&lt;</a:t>
            </a:r>
            <a:r>
              <a:rPr lang="en-US" sz="2200" dirty="0" err="1">
                <a:solidFill>
                  <a:srgbClr val="0070C0"/>
                </a:solidFill>
              </a:rPr>
              <a:t>asp:Label</a:t>
            </a:r>
            <a:r>
              <a:rPr lang="en-US" sz="2200" dirty="0">
                <a:solidFill>
                  <a:srgbClr val="0070C0"/>
                </a:solidFill>
              </a:rPr>
              <a:t> id="</a:t>
            </a:r>
            <a:r>
              <a:rPr lang="en-US" sz="2200" dirty="0" err="1">
                <a:solidFill>
                  <a:srgbClr val="0070C0"/>
                </a:solidFill>
              </a:rPr>
              <a:t>lblWelcome</a:t>
            </a:r>
            <a:r>
              <a:rPr lang="en-US" sz="2200" dirty="0">
                <a:solidFill>
                  <a:srgbClr val="0070C0"/>
                </a:solidFill>
              </a:rPr>
              <a:t>" </a:t>
            </a:r>
            <a:r>
              <a:rPr lang="en-US" sz="2200" dirty="0" err="1">
                <a:solidFill>
                  <a:srgbClr val="0070C0"/>
                </a:solidFill>
              </a:rPr>
              <a:t>runat</a:t>
            </a:r>
            <a:r>
              <a:rPr lang="en-US" sz="2200" dirty="0">
                <a:solidFill>
                  <a:srgbClr val="0070C0"/>
                </a:solidFill>
              </a:rPr>
              <a:t>="server" </a:t>
            </a:r>
            <a:r>
              <a:rPr lang="en-US" sz="2200" dirty="0" smtClean="0">
                <a:solidFill>
                  <a:srgbClr val="0070C0"/>
                </a:solidFill>
              </a:rPr>
              <a:t>/&gt;</a:t>
            </a:r>
            <a:endParaRPr lang="en-US" sz="2200" dirty="0"/>
          </a:p>
          <a:p>
            <a:r>
              <a:rPr lang="en-US" sz="2200" dirty="0"/>
              <a:t>     Now you can simply set its properties</a:t>
            </a:r>
          </a:p>
          <a:p>
            <a:r>
              <a:rPr lang="en-US" sz="2200" dirty="0"/>
              <a:t>	</a:t>
            </a:r>
          </a:p>
          <a:p>
            <a:r>
              <a:rPr lang="en-US" sz="2200" dirty="0"/>
              <a:t>      </a:t>
            </a:r>
            <a:r>
              <a:rPr lang="en-US" sz="2200" dirty="0" err="1">
                <a:solidFill>
                  <a:srgbClr val="0070C0"/>
                </a:solidFill>
              </a:rPr>
              <a:t>lblWelcome.Text</a:t>
            </a:r>
            <a:r>
              <a:rPr lang="en-US" sz="2200" dirty="0">
                <a:solidFill>
                  <a:srgbClr val="0070C0"/>
                </a:solidFill>
              </a:rPr>
              <a:t> = "Welcome " + </a:t>
            </a:r>
            <a:r>
              <a:rPr lang="en-US" sz="2200" dirty="0" err="1">
                <a:solidFill>
                  <a:srgbClr val="0070C0"/>
                </a:solidFill>
              </a:rPr>
              <a:t>FirstName</a:t>
            </a:r>
            <a:r>
              <a:rPr lang="en-US" sz="2200" dirty="0">
                <a:solidFill>
                  <a:srgbClr val="0070C0"/>
                </a:solidFill>
              </a:rPr>
              <a:t> + " " + </a:t>
            </a:r>
            <a:r>
              <a:rPr lang="en-US" sz="2200" dirty="0" err="1">
                <a:solidFill>
                  <a:srgbClr val="0070C0"/>
                </a:solidFill>
              </a:rPr>
              <a:t>LastName</a:t>
            </a:r>
            <a:r>
              <a:rPr lang="en-US" sz="2200" dirty="0">
                <a:solidFill>
                  <a:srgbClr val="0070C0"/>
                </a:solidFill>
              </a:rPr>
              <a:t>;</a:t>
            </a:r>
          </a:p>
          <a:p>
            <a:r>
              <a:rPr lang="en-US" sz="2200" dirty="0">
                <a:solidFill>
                  <a:srgbClr val="0070C0"/>
                </a:solidFill>
              </a:rPr>
              <a:t>      </a:t>
            </a:r>
            <a:r>
              <a:rPr lang="en-US" sz="2200" dirty="0" err="1">
                <a:solidFill>
                  <a:srgbClr val="0070C0"/>
                </a:solidFill>
              </a:rPr>
              <a:t>lblWelcome.ForeColor</a:t>
            </a:r>
            <a:r>
              <a:rPr lang="en-US" sz="2200" dirty="0">
                <a:solidFill>
                  <a:srgbClr val="0070C0"/>
                </a:solidFill>
              </a:rPr>
              <a:t> = </a:t>
            </a:r>
            <a:r>
              <a:rPr lang="en-US" sz="2200" dirty="0" err="1">
                <a:solidFill>
                  <a:srgbClr val="0070C0"/>
                </a:solidFill>
              </a:rPr>
              <a:t>Color.Red</a:t>
            </a:r>
            <a:r>
              <a:rPr lang="en-US" sz="2200" dirty="0">
                <a:solidFill>
                  <a:srgbClr val="0070C0"/>
                </a:solidFill>
              </a:rPr>
              <a:t>;</a:t>
            </a:r>
          </a:p>
          <a:p>
            <a:r>
              <a:rPr lang="en-US" sz="2200" b="1" dirty="0">
                <a:solidFill>
                  <a:srgbClr val="7030A0"/>
                </a:solidFill>
              </a:rPr>
              <a:t>Note: Not Necessary to KNOW HTML  markup syntax.</a:t>
            </a:r>
          </a:p>
          <a:p>
            <a:r>
              <a:rPr lang="en-US" sz="2200" dirty="0">
                <a:solidFill>
                  <a:srgbClr val="7030A0"/>
                </a:solidFill>
              </a:rPr>
              <a:t>          </a:t>
            </a:r>
            <a:r>
              <a:rPr lang="en-US" sz="2200" b="1" dirty="0">
                <a:solidFill>
                  <a:srgbClr val="7030A0"/>
                </a:solidFill>
              </a:rPr>
              <a:t>Hides the low-level HTML details.</a:t>
            </a:r>
            <a:endParaRPr lang="en-US" sz="2200" b="1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gradFill rotWithShape="0">
            <a:lin/>
          </a:gradFill>
        </p:spPr>
        <p:txBody>
          <a:bodyPr/>
          <a:lstStyle/>
          <a:p>
            <a:r>
              <a:rPr lang="en-US" b="1" dirty="0" smtClean="0"/>
              <a:t>               The ASP.NET Event Model</a:t>
            </a:r>
            <a:endParaRPr lang="en-US" dirty="0" smtClean="0"/>
          </a:p>
        </p:txBody>
      </p:sp>
      <p:sp>
        <p:nvSpPr>
          <p:cNvPr id="18435" name="Slide Number Placeholder 2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4116446F-D48F-49B7-B31C-C510FCD6B7DF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18436" name="Rectangle 3"/>
          <p:cNvSpPr>
            <a:spLocks noChangeArrowheads="1"/>
          </p:cNvSpPr>
          <p:nvPr/>
        </p:nvSpPr>
        <p:spPr bwMode="auto">
          <a:xfrm>
            <a:off x="0" y="1371600"/>
            <a:ext cx="8791575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Char char="q"/>
              <a:defRPr/>
            </a:pPr>
            <a:r>
              <a:rPr lang="en-US" sz="2800" dirty="0"/>
              <a:t> Classic ASP uses a linear processing model</a:t>
            </a:r>
            <a:r>
              <a:rPr lang="en-US" sz="2800" dirty="0" smtClean="0"/>
              <a:t>.			</a:t>
            </a:r>
          </a:p>
          <a:p>
            <a:pPr>
              <a:buFont typeface="Wingdings" pitchFamily="2" charset="2"/>
              <a:buChar char="ü"/>
              <a:defRPr/>
            </a:pPr>
            <a:r>
              <a:rPr lang="en-US" sz="2800" dirty="0" smtClean="0"/>
              <a:t>Code execution is from start to end.</a:t>
            </a:r>
          </a:p>
          <a:p>
            <a:pPr>
              <a:buFont typeface="Wingdings" pitchFamily="2" charset="2"/>
              <a:buChar char="ü"/>
              <a:defRPr/>
            </a:pPr>
            <a:r>
              <a:rPr lang="en-US" sz="2800" dirty="0" smtClean="0"/>
              <a:t>More  code for even simple web page.</a:t>
            </a:r>
          </a:p>
          <a:p>
            <a:pPr>
              <a:buFont typeface="Wingdings" pitchFamily="2" charset="2"/>
              <a:buChar char="ü"/>
              <a:defRPr/>
            </a:pPr>
            <a:r>
              <a:rPr lang="en-US" sz="2800" dirty="0" smtClean="0">
                <a:solidFill>
                  <a:srgbClr val="CC00CC"/>
                </a:solidFill>
              </a:rPr>
              <a:t>(</a:t>
            </a:r>
            <a:r>
              <a:rPr lang="en-US" sz="2800" dirty="0">
                <a:solidFill>
                  <a:srgbClr val="CC00CC"/>
                </a:solidFill>
              </a:rPr>
              <a:t>Example of three buttons on HTML form</a:t>
            </a:r>
            <a:r>
              <a:rPr lang="en-US" sz="2800" dirty="0" smtClean="0">
                <a:solidFill>
                  <a:srgbClr val="CC00CC"/>
                </a:solidFill>
              </a:rPr>
              <a:t>)</a:t>
            </a:r>
          </a:p>
          <a:p>
            <a:pPr>
              <a:buFont typeface="Wingdings" pitchFamily="2" charset="2"/>
              <a:buChar char="ü"/>
              <a:defRPr/>
            </a:pPr>
            <a:r>
              <a:rPr lang="en-US" sz="2800" dirty="0" smtClean="0">
                <a:solidFill>
                  <a:srgbClr val="CC00CC"/>
                </a:solidFill>
              </a:rPr>
              <a:t>  script code must determine which button is clicked</a:t>
            </a:r>
          </a:p>
          <a:p>
            <a:pPr>
              <a:defRPr/>
            </a:pPr>
            <a:r>
              <a:rPr lang="en-US" sz="2800" dirty="0" smtClean="0">
                <a:solidFill>
                  <a:srgbClr val="CC00CC"/>
                </a:solidFill>
              </a:rPr>
              <a:t>      and execute code accordingly</a:t>
            </a:r>
          </a:p>
          <a:p>
            <a:pPr>
              <a:defRPr/>
            </a:pPr>
            <a:endParaRPr lang="en-US" sz="2800" dirty="0">
              <a:solidFill>
                <a:srgbClr val="0070C0"/>
              </a:solidFill>
            </a:endParaRPr>
          </a:p>
          <a:p>
            <a:pPr>
              <a:buFont typeface="Wingdings" pitchFamily="2" charset="2"/>
              <a:buChar char="q"/>
              <a:defRPr/>
            </a:pPr>
            <a:r>
              <a:rPr lang="en-US" sz="2800" dirty="0"/>
              <a:t> ASP.NET provides </a:t>
            </a:r>
            <a:r>
              <a:rPr lang="en-US" sz="2800" i="1" dirty="0"/>
              <a:t>event-driven model.</a:t>
            </a:r>
          </a:p>
          <a:p>
            <a:pPr>
              <a:defRPr/>
            </a:pPr>
            <a:endParaRPr lang="en-US" sz="2800" i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4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4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4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4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4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4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4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4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4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4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84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84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84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84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6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gradFill rotWithShape="0">
            <a:lin/>
          </a:gradFill>
        </p:spPr>
        <p:txBody>
          <a:bodyPr>
            <a:normAutofit/>
          </a:bodyPr>
          <a:lstStyle/>
          <a:p>
            <a:r>
              <a:rPr lang="en-US" b="1" dirty="0" smtClean="0"/>
              <a:t>    The ASP.NET Event Model cont..</a:t>
            </a:r>
            <a:endParaRPr lang="en-US" dirty="0" smtClean="0"/>
          </a:p>
        </p:txBody>
      </p:sp>
      <p:sp>
        <p:nvSpPr>
          <p:cNvPr id="19459" name="Slide Number Placeholder 2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ACCDF9C9-724E-42B1-8E75-BF757F9C1EEB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04800" y="990600"/>
            <a:ext cx="8534400" cy="5693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800" dirty="0" smtClean="0"/>
              <a:t>Here’s a brief outline of event driven model:</a:t>
            </a:r>
          </a:p>
          <a:p>
            <a:pPr marL="514350" indent="-514350">
              <a:buFontTx/>
              <a:buAutoNum type="arabicPeriod"/>
              <a:defRPr/>
            </a:pPr>
            <a:r>
              <a:rPr lang="en-US" sz="2800" b="1" dirty="0" smtClean="0"/>
              <a:t>Your page runs for the first time. ASP.NET creates page, &amp; control objects, the initialization code executes, and then the page is rendered to HTML and returned to the client. </a:t>
            </a:r>
          </a:p>
          <a:p>
            <a:pPr marL="514350" indent="-514350">
              <a:buFontTx/>
              <a:buAutoNum type="arabicPeriod"/>
              <a:defRPr/>
            </a:pPr>
            <a:endParaRPr lang="en-US" sz="2800" b="1" dirty="0" smtClean="0"/>
          </a:p>
          <a:p>
            <a:pPr marL="514350" indent="-514350">
              <a:buFontTx/>
              <a:buAutoNum type="arabicPeriod"/>
              <a:defRPr/>
            </a:pPr>
            <a:r>
              <a:rPr lang="en-US" sz="2800" b="1" dirty="0" smtClean="0"/>
              <a:t> At some point, the user does something that triggers a </a:t>
            </a:r>
            <a:r>
              <a:rPr lang="en-US" sz="2800" b="1" dirty="0" err="1" smtClean="0"/>
              <a:t>postback</a:t>
            </a:r>
            <a:r>
              <a:rPr lang="en-US" sz="2800" b="1" dirty="0" smtClean="0"/>
              <a:t>, such as clicking a button. &amp; page is submitted with all the form data.</a:t>
            </a:r>
          </a:p>
          <a:p>
            <a:pPr marL="514350" indent="-514350">
              <a:buFontTx/>
              <a:buAutoNum type="arabicPeriod"/>
              <a:defRPr/>
            </a:pPr>
            <a:endParaRPr lang="en-US" sz="2800" b="1" dirty="0" smtClean="0"/>
          </a:p>
          <a:p>
            <a:pPr marL="514350" indent="-514350">
              <a:spcAft>
                <a:spcPts val="1200"/>
              </a:spcAft>
              <a:buFont typeface="Calibri" pitchFamily="34" charset="0"/>
              <a:buAutoNum type="arabicPeriod" startAt="3"/>
            </a:pPr>
            <a:r>
              <a:rPr lang="en-US" sz="2800" b="1" dirty="0" smtClean="0"/>
              <a:t> </a:t>
            </a:r>
            <a:r>
              <a:rPr lang="en-US" sz="2800" b="1" dirty="0"/>
              <a:t>ASP.NET intercepts the returned page and re-creates the page objects.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752600"/>
            <a:ext cx="7848600" cy="3847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spcAft>
                <a:spcPts val="1200"/>
              </a:spcAft>
            </a:pPr>
            <a:r>
              <a:rPr lang="en-US" sz="2800" dirty="0" smtClean="0"/>
              <a:t>4.   </a:t>
            </a:r>
            <a:r>
              <a:rPr lang="en-US" sz="2800" b="1" dirty="0" smtClean="0"/>
              <a:t>Next, ASP.NET checks what operation triggered the </a:t>
            </a:r>
            <a:r>
              <a:rPr lang="en-US" sz="2800" b="1" dirty="0" err="1" smtClean="0"/>
              <a:t>postback</a:t>
            </a:r>
            <a:r>
              <a:rPr lang="en-US" sz="2800" b="1" dirty="0" smtClean="0"/>
              <a:t>, and raises the appropriate event procedure.</a:t>
            </a:r>
          </a:p>
          <a:p>
            <a:pPr marL="514350" indent="-514350">
              <a:spcAft>
                <a:spcPts val="1200"/>
              </a:spcAft>
            </a:pPr>
            <a:r>
              <a:rPr lang="en-US" sz="2800" b="1" dirty="0" smtClean="0"/>
              <a:t>5.    The modified page is rendered to HTML and returned to the client. The page objects are released from memory. </a:t>
            </a:r>
          </a:p>
          <a:p>
            <a:pPr marL="514350" indent="-514350">
              <a:spcAft>
                <a:spcPts val="1200"/>
              </a:spcAft>
            </a:pPr>
            <a:r>
              <a:rPr lang="en-US" sz="2800" dirty="0" smtClean="0"/>
              <a:t>	</a:t>
            </a:r>
            <a:r>
              <a:rPr lang="en-US" sz="2800" b="1" dirty="0" smtClean="0">
                <a:solidFill>
                  <a:srgbClr val="CC00CC"/>
                </a:solidFill>
              </a:rPr>
              <a:t>If another </a:t>
            </a:r>
            <a:r>
              <a:rPr lang="en-US" sz="2800" b="1" dirty="0" err="1" smtClean="0">
                <a:solidFill>
                  <a:srgbClr val="CC00CC"/>
                </a:solidFill>
              </a:rPr>
              <a:t>postback</a:t>
            </a:r>
            <a:r>
              <a:rPr lang="en-US" sz="2800" b="1" dirty="0" smtClean="0">
                <a:solidFill>
                  <a:srgbClr val="CC00CC"/>
                </a:solidFill>
              </a:rPr>
              <a:t> occurs, ASP.NET repeats the process in steps 2 through 4.</a:t>
            </a:r>
            <a:endParaRPr lang="en-US" sz="2800" b="1" dirty="0">
              <a:solidFill>
                <a:srgbClr val="CC00CC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lin/>
          </a:gradFill>
        </p:spPr>
        <p:txBody>
          <a:bodyPr vert="horz" lIns="0" tIns="45720" rIns="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   The ASP.NET Event Model cont..</a:t>
            </a:r>
            <a:endParaRPr kumimoji="0" lang="en-US" sz="50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81000" y="1371600"/>
            <a:ext cx="8534400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1.User request web form from server</a:t>
            </a:r>
          </a:p>
          <a:p>
            <a:endParaRPr lang="en-US" sz="2400" b="1" dirty="0" smtClean="0"/>
          </a:p>
          <a:p>
            <a:r>
              <a:rPr lang="en-US" sz="2400" b="1" dirty="0" smtClean="0"/>
              <a:t>2.Web server respond back with requested web form.</a:t>
            </a:r>
          </a:p>
          <a:p>
            <a:endParaRPr lang="en-US" sz="2400" b="1" dirty="0" smtClean="0"/>
          </a:p>
          <a:p>
            <a:r>
              <a:rPr lang="en-US" sz="2400" b="1" dirty="0" smtClean="0"/>
              <a:t>3.User enters the data and submits the form to web server.</a:t>
            </a:r>
          </a:p>
          <a:p>
            <a:endParaRPr lang="en-US" sz="2400" b="1" dirty="0" smtClean="0"/>
          </a:p>
          <a:p>
            <a:r>
              <a:rPr lang="en-US" sz="2400" b="1" dirty="0" smtClean="0"/>
              <a:t>4.Web server process the form  and sends the result back to the client</a:t>
            </a:r>
          </a:p>
          <a:p>
            <a:endParaRPr lang="en-US" sz="2400" b="1" dirty="0" smtClean="0"/>
          </a:p>
          <a:p>
            <a:r>
              <a:rPr lang="en-US" sz="2400" b="1" dirty="0" smtClean="0"/>
              <a:t>Step 3 ????</a:t>
            </a:r>
          </a:p>
          <a:p>
            <a:r>
              <a:rPr lang="en-US" sz="2400" b="1" dirty="0" smtClean="0"/>
              <a:t>Step 3 &amp; Step 4 ????</a:t>
            </a:r>
          </a:p>
          <a:p>
            <a:endParaRPr lang="en-US" b="1" dirty="0" smtClean="0"/>
          </a:p>
          <a:p>
            <a:r>
              <a:rPr lang="en-US" sz="2400" b="1" dirty="0" err="1" smtClean="0">
                <a:solidFill>
                  <a:srgbClr val="CC00CC"/>
                </a:solidFill>
              </a:rPr>
              <a:t>PostBack</a:t>
            </a:r>
            <a:r>
              <a:rPr lang="en-US" sz="2400" b="1" dirty="0" smtClean="0">
                <a:solidFill>
                  <a:srgbClr val="CC00CC"/>
                </a:solidFill>
              </a:rPr>
              <a:t> is the name given to the process of submitting an ASP.NET page to the server for processing.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itle 1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lin/>
          </a:gradFill>
        </p:spPr>
        <p:txBody>
          <a:bodyPr vert="horz" lIns="0" tIns="45720" rIns="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                                          POSTBACK</a:t>
            </a:r>
            <a:endParaRPr kumimoji="0" lang="en-US" sz="50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1288</TotalTime>
  <Words>2042</Words>
  <Application>Microsoft Office PowerPoint</Application>
  <PresentationFormat>On-screen Show (4:3)</PresentationFormat>
  <Paragraphs>297</Paragraphs>
  <Slides>34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Flow</vt:lpstr>
      <vt:lpstr>       </vt:lpstr>
      <vt:lpstr>                                 Page Processing</vt:lpstr>
      <vt:lpstr>                                        HTML Forms</vt:lpstr>
      <vt:lpstr>                             HTML Forms cont..</vt:lpstr>
      <vt:lpstr>                     Dynamic User Interface</vt:lpstr>
      <vt:lpstr>               The ASP.NET Event Model</vt:lpstr>
      <vt:lpstr>    The ASP.NET Event Model cont..</vt:lpstr>
      <vt:lpstr>PowerPoint Presentation</vt:lpstr>
      <vt:lpstr>                                           POSTBACK</vt:lpstr>
      <vt:lpstr>                         Automatic Postbacks</vt:lpstr>
      <vt:lpstr>                                           View State</vt:lpstr>
      <vt:lpstr>                               View State cont..</vt:lpstr>
      <vt:lpstr>View State (First Request) cont..</vt:lpstr>
      <vt:lpstr>    View State(Postback Request) cont..</vt:lpstr>
      <vt:lpstr>                                View State cont..</vt:lpstr>
      <vt:lpstr>      Web Forms Processing Stages</vt:lpstr>
      <vt:lpstr>   Web Forms Processing Stages cont..</vt:lpstr>
      <vt:lpstr>    Page Framework Initialization</vt:lpstr>
      <vt:lpstr>      User Code Initialization</vt:lpstr>
      <vt:lpstr>                    Validation</vt:lpstr>
      <vt:lpstr>             Event Handling</vt:lpstr>
      <vt:lpstr>                    Automatic Data Binding</vt:lpstr>
      <vt:lpstr>                                               Cleanup </vt:lpstr>
      <vt:lpstr>Summary of Web Forms Processing Stages</vt:lpstr>
      <vt:lpstr>   The Page As a Control Container</vt:lpstr>
      <vt:lpstr>                               The Page Header</vt:lpstr>
      <vt:lpstr>                                   The Page Class</vt:lpstr>
      <vt:lpstr>   Session, Application, and Cache</vt:lpstr>
      <vt:lpstr>                                  Request Object</vt:lpstr>
      <vt:lpstr>                         Request Object cont..</vt:lpstr>
      <vt:lpstr>                       Request Object cont..</vt:lpstr>
      <vt:lpstr>                        Request Object cont..</vt:lpstr>
      <vt:lpstr>                                Response object</vt:lpstr>
      <vt:lpstr>                      Response object cont..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madhu</dc:creator>
  <cp:lastModifiedBy>Chaitanya</cp:lastModifiedBy>
  <cp:revision>110</cp:revision>
  <dcterms:created xsi:type="dcterms:W3CDTF">2013-01-15T02:57:09Z</dcterms:created>
  <dcterms:modified xsi:type="dcterms:W3CDTF">2015-07-27T02:10:41Z</dcterms:modified>
</cp:coreProperties>
</file>