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8" r:id="rId14"/>
    <p:sldId id="269" r:id="rId15"/>
    <p:sldId id="270" r:id="rId16"/>
    <p:sldId id="271" r:id="rId17"/>
    <p:sldId id="274" r:id="rId18"/>
    <p:sldId id="272" r:id="rId19"/>
    <p:sldId id="273" r:id="rId20"/>
  </p:sldIdLst>
  <p:sldSz cx="9144000" cy="5143500" type="screen16x9"/>
  <p:notesSz cx="6858000" cy="9144000"/>
  <p:embeddedFontLst>
    <p:embeddedFont>
      <p:font typeface="Nunito" panose="020B0604020202020204" charset="0"/>
      <p:regular r:id="rId22"/>
      <p:bold r:id="rId23"/>
      <p:italic r:id="rId24"/>
      <p:boldItalic r:id="rId25"/>
    </p:embeddedFont>
    <p:embeddedFont>
      <p:font typeface="Robot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1" d="100"/>
          <a:sy n="151" d="100"/>
        </p:scale>
        <p:origin x="318" y="13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4db2f863fd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4db2f863fd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4db2f863fd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4db2f863fd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LEAD SCORING CASE STUDY</a:t>
            </a:r>
            <a:endParaRPr/>
          </a:p>
        </p:txBody>
      </p:sp>
      <p:sp>
        <p:nvSpPr>
          <p:cNvPr id="86" name="Google Shape;86;p13"/>
          <p:cNvSpPr txBox="1">
            <a:spLocks noGrp="1"/>
          </p:cNvSpPr>
          <p:nvPr>
            <p:ph type="subTitle" idx="1"/>
          </p:nvPr>
        </p:nvSpPr>
        <p:spPr>
          <a:xfrm>
            <a:off x="598100" y="2715936"/>
            <a:ext cx="8222100" cy="838800"/>
          </a:xfrm>
          <a:prstGeom prst="rect">
            <a:avLst/>
          </a:prstGeom>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0"/>
              </a:spcAft>
              <a:buNone/>
            </a:pPr>
            <a:r>
              <a:rPr lang="en-GB" sz="7100">
                <a:solidFill>
                  <a:srgbClr val="FFFFFF"/>
                </a:solidFill>
                <a:latin typeface="Nunito"/>
                <a:ea typeface="Nunito"/>
                <a:cs typeface="Nunito"/>
                <a:sym typeface="Nunito"/>
              </a:rPr>
              <a:t>Proposed by</a:t>
            </a:r>
            <a:br>
              <a:rPr lang="en-GB" sz="7100">
                <a:solidFill>
                  <a:srgbClr val="FFFFFF"/>
                </a:solidFill>
                <a:latin typeface="Nunito"/>
                <a:ea typeface="Nunito"/>
                <a:cs typeface="Nunito"/>
                <a:sym typeface="Nunito"/>
              </a:rPr>
            </a:br>
            <a:r>
              <a:rPr lang="en-GB" sz="7100">
                <a:solidFill>
                  <a:srgbClr val="FFFFFF"/>
                </a:solidFill>
                <a:latin typeface="Nunito"/>
                <a:ea typeface="Nunito"/>
                <a:cs typeface="Nunito"/>
                <a:sym typeface="Nunito"/>
              </a:rPr>
              <a:t> Abinesh, Binod, Chaithanya</a:t>
            </a:r>
            <a:endParaRPr sz="7100">
              <a:solidFill>
                <a:srgbClr val="FFFFFF"/>
              </a:solidFill>
              <a:latin typeface="Nunito"/>
              <a:ea typeface="Nunito"/>
              <a:cs typeface="Nunito"/>
              <a:sym typeface="Nunito"/>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990" y="555600"/>
            <a:ext cx="9060210" cy="611719"/>
          </a:xfrm>
        </p:spPr>
        <p:txBody>
          <a:bodyPr>
            <a:normAutofit fontScale="90000"/>
          </a:bodyPr>
          <a:lstStyle/>
          <a:p>
            <a:r>
              <a:rPr lang="en-US" dirty="0" smtClean="0"/>
              <a:t>UNIVARIATE AND BIVARIATE ANALYSIS FOR CATEGORICAL VARIABLE</a:t>
            </a:r>
            <a:endParaRPr lang="en-IN" dirty="0"/>
          </a:p>
        </p:txBody>
      </p:sp>
      <p:pic>
        <p:nvPicPr>
          <p:cNvPr id="3" name="Picture 2"/>
          <p:cNvPicPr>
            <a:picLocks noChangeAspect="1"/>
          </p:cNvPicPr>
          <p:nvPr/>
        </p:nvPicPr>
        <p:blipFill>
          <a:blip r:embed="rId2"/>
          <a:stretch>
            <a:fillRect/>
          </a:stretch>
        </p:blipFill>
        <p:spPr>
          <a:xfrm>
            <a:off x="159990" y="1167319"/>
            <a:ext cx="4392555" cy="3842022"/>
          </a:xfrm>
          <a:prstGeom prst="rect">
            <a:avLst/>
          </a:prstGeom>
        </p:spPr>
      </p:pic>
      <p:pic>
        <p:nvPicPr>
          <p:cNvPr id="6" name="Picture 5"/>
          <p:cNvPicPr>
            <a:picLocks noChangeAspect="1"/>
          </p:cNvPicPr>
          <p:nvPr/>
        </p:nvPicPr>
        <p:blipFill>
          <a:blip r:embed="rId3"/>
          <a:stretch>
            <a:fillRect/>
          </a:stretch>
        </p:blipFill>
        <p:spPr>
          <a:xfrm>
            <a:off x="4704253" y="1167319"/>
            <a:ext cx="4216011" cy="3890033"/>
          </a:xfrm>
          <a:prstGeom prst="rect">
            <a:avLst/>
          </a:prstGeom>
        </p:spPr>
      </p:pic>
    </p:spTree>
    <p:extLst>
      <p:ext uri="{BB962C8B-B14F-4D97-AF65-F5344CB8AC3E}">
        <p14:creationId xmlns:p14="http://schemas.microsoft.com/office/powerpoint/2010/main" val="17877485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699" y="555600"/>
            <a:ext cx="8297280" cy="611719"/>
          </a:xfrm>
        </p:spPr>
        <p:txBody>
          <a:bodyPr>
            <a:normAutofit fontScale="90000"/>
          </a:bodyPr>
          <a:lstStyle/>
          <a:p>
            <a:r>
              <a:rPr lang="en-US" dirty="0" smtClean="0"/>
              <a:t>UNIVARIATE AND BIVARIATE ANALYSIS FOR BINARY VARIABLE</a:t>
            </a:r>
            <a:endParaRPr lang="en-IN" dirty="0"/>
          </a:p>
        </p:txBody>
      </p:sp>
      <p:pic>
        <p:nvPicPr>
          <p:cNvPr id="4" name="Picture 3"/>
          <p:cNvPicPr>
            <a:picLocks noChangeAspect="1"/>
          </p:cNvPicPr>
          <p:nvPr/>
        </p:nvPicPr>
        <p:blipFill>
          <a:blip r:embed="rId2"/>
          <a:stretch>
            <a:fillRect/>
          </a:stretch>
        </p:blipFill>
        <p:spPr>
          <a:xfrm>
            <a:off x="169328" y="1284051"/>
            <a:ext cx="4373489" cy="3189253"/>
          </a:xfrm>
          <a:prstGeom prst="rect">
            <a:avLst/>
          </a:prstGeom>
        </p:spPr>
      </p:pic>
      <p:pic>
        <p:nvPicPr>
          <p:cNvPr id="5" name="Picture 4"/>
          <p:cNvPicPr>
            <a:picLocks noChangeAspect="1"/>
          </p:cNvPicPr>
          <p:nvPr/>
        </p:nvPicPr>
        <p:blipFill>
          <a:blip r:embed="rId3"/>
          <a:stretch>
            <a:fillRect/>
          </a:stretch>
        </p:blipFill>
        <p:spPr>
          <a:xfrm>
            <a:off x="4542817" y="1284051"/>
            <a:ext cx="4416356" cy="3189253"/>
          </a:xfrm>
          <a:prstGeom prst="rect">
            <a:avLst/>
          </a:prstGeom>
        </p:spPr>
      </p:pic>
    </p:spTree>
    <p:extLst>
      <p:ext uri="{BB962C8B-B14F-4D97-AF65-F5344CB8AC3E}">
        <p14:creationId xmlns:p14="http://schemas.microsoft.com/office/powerpoint/2010/main" val="34052052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10000"/>
            <a:ext cx="3936450" cy="536150"/>
          </a:xfrm>
        </p:spPr>
        <p:txBody>
          <a:bodyPr>
            <a:normAutofit fontScale="90000"/>
          </a:bodyPr>
          <a:lstStyle/>
          <a:p>
            <a:r>
              <a:rPr lang="en-US" sz="2400" dirty="0" smtClean="0"/>
              <a:t>ANALYSIS OBSERVATION</a:t>
            </a:r>
            <a:endParaRPr lang="en-IN" sz="2400" dirty="0"/>
          </a:p>
        </p:txBody>
      </p:sp>
      <p:sp>
        <p:nvSpPr>
          <p:cNvPr id="3" name="Text Placeholder 2"/>
          <p:cNvSpPr>
            <a:spLocks noGrp="1"/>
          </p:cNvSpPr>
          <p:nvPr>
            <p:ph type="body" idx="1"/>
          </p:nvPr>
        </p:nvSpPr>
        <p:spPr/>
        <p:txBody>
          <a:bodyPr>
            <a:normAutofit fontScale="55000" lnSpcReduction="20000"/>
          </a:bodyPr>
          <a:lstStyle/>
          <a:p>
            <a:r>
              <a:rPr lang="en-US" dirty="0" smtClean="0"/>
              <a:t>"Lead </a:t>
            </a:r>
            <a:r>
              <a:rPr lang="en-US" dirty="0"/>
              <a:t>Origin" is a category or source from which leads are generated, and "landing page submission" is one of the methods used to capture leads. It's good to hear that "landing page submission" is effective, and it's even better that customer conversions are proportional to these submissions. This suggests that the leads acquired through landing page submissions are more likely to convert into customers.</a:t>
            </a:r>
          </a:p>
          <a:p>
            <a:endParaRPr lang="en-US" dirty="0"/>
          </a:p>
          <a:p>
            <a:r>
              <a:rPr lang="en-US" dirty="0" smtClean="0"/>
              <a:t>Google </a:t>
            </a:r>
            <a:r>
              <a:rPr lang="en-US" dirty="0"/>
              <a:t>is the most popular search engine globally, and many people use it to find information, products, and services. By optimizing your online presence for Google search (Search Engine Optimization or SEO), you can attract organic traffic and leads.</a:t>
            </a:r>
          </a:p>
          <a:p>
            <a:endParaRPr lang="en-US" dirty="0"/>
          </a:p>
          <a:p>
            <a:r>
              <a:rPr lang="en-US" dirty="0" smtClean="0"/>
              <a:t>Most </a:t>
            </a:r>
            <a:r>
              <a:rPr lang="en-US" dirty="0"/>
              <a:t>customer prefers do not </a:t>
            </a:r>
            <a:r>
              <a:rPr lang="en-US" dirty="0" smtClean="0"/>
              <a:t>disturb </a:t>
            </a:r>
            <a:r>
              <a:rPr lang="en-US" dirty="0"/>
              <a:t>as their </a:t>
            </a:r>
            <a:r>
              <a:rPr lang="en-US" dirty="0" smtClean="0"/>
              <a:t>option. It </a:t>
            </a:r>
            <a:r>
              <a:rPr lang="en-US" dirty="0"/>
              <a:t>is understood </a:t>
            </a:r>
            <a:r>
              <a:rPr lang="en-US" dirty="0" smtClean="0"/>
              <a:t>that, they </a:t>
            </a:r>
            <a:r>
              <a:rPr lang="en-US" dirty="0"/>
              <a:t>do not want to be influenced from the company, whether they are converted or not converted.</a:t>
            </a:r>
          </a:p>
          <a:p>
            <a:endParaRPr lang="en-US" dirty="0"/>
          </a:p>
          <a:p>
            <a:r>
              <a:rPr lang="en-US" dirty="0" smtClean="0"/>
              <a:t>‘Email opened’ </a:t>
            </a:r>
            <a:r>
              <a:rPr lang="en-US" dirty="0"/>
              <a:t>and </a:t>
            </a:r>
            <a:r>
              <a:rPr lang="en-US" dirty="0" smtClean="0"/>
              <a:t>‘SMS sent’ </a:t>
            </a:r>
            <a:r>
              <a:rPr lang="en-US" dirty="0"/>
              <a:t>seems higher in last activity segment.</a:t>
            </a:r>
          </a:p>
          <a:p>
            <a:endParaRPr lang="en-US" dirty="0"/>
          </a:p>
          <a:p>
            <a:r>
              <a:rPr lang="en-US" dirty="0" smtClean="0"/>
              <a:t>Since </a:t>
            </a:r>
            <a:r>
              <a:rPr lang="en-US" dirty="0"/>
              <a:t>most of the person don't prefer to fill specialization. However, focusing on finance </a:t>
            </a:r>
            <a:r>
              <a:rPr lang="en-US" dirty="0" smtClean="0"/>
              <a:t>management</a:t>
            </a:r>
            <a:r>
              <a:rPr lang="en-US" dirty="0"/>
              <a:t>, human resource management, marketing management would give higher conversion ratio.</a:t>
            </a:r>
          </a:p>
          <a:p>
            <a:endParaRPr lang="en-US" dirty="0"/>
          </a:p>
          <a:p>
            <a:r>
              <a:rPr lang="en-US" dirty="0" smtClean="0"/>
              <a:t>Unemployed </a:t>
            </a:r>
            <a:r>
              <a:rPr lang="en-US" dirty="0"/>
              <a:t>customer have higher number as compare to working professional or student. However, working professional is having higher conversion ratio.</a:t>
            </a:r>
          </a:p>
          <a:p>
            <a:endParaRPr lang="en-US" dirty="0"/>
          </a:p>
          <a:p>
            <a:r>
              <a:rPr lang="en-US" dirty="0" smtClean="0"/>
              <a:t>Customer </a:t>
            </a:r>
            <a:r>
              <a:rPr lang="en-US" dirty="0"/>
              <a:t>belongs to Mumbai is the highest conversion ratio compare to other cities in </a:t>
            </a:r>
            <a:r>
              <a:rPr lang="en-US" dirty="0" smtClean="0"/>
              <a:t>Maharashtra </a:t>
            </a:r>
            <a:r>
              <a:rPr lang="en-US" dirty="0"/>
              <a:t>state and also in tier-II cities.</a:t>
            </a:r>
          </a:p>
          <a:p>
            <a:endParaRPr lang="en-US" dirty="0"/>
          </a:p>
          <a:p>
            <a:r>
              <a:rPr lang="en-US" dirty="0" smtClean="0"/>
              <a:t>"SMS </a:t>
            </a:r>
            <a:r>
              <a:rPr lang="en-US" dirty="0"/>
              <a:t>Sent" last noted activity has highest conversion ratio compared to others.</a:t>
            </a:r>
            <a:endParaRPr lang="en-IN" dirty="0"/>
          </a:p>
        </p:txBody>
      </p:sp>
    </p:spTree>
    <p:extLst>
      <p:ext uri="{BB962C8B-B14F-4D97-AF65-F5344CB8AC3E}">
        <p14:creationId xmlns:p14="http://schemas.microsoft.com/office/powerpoint/2010/main" val="765705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10000"/>
            <a:ext cx="3872950" cy="523855"/>
          </a:xfrm>
        </p:spPr>
        <p:txBody>
          <a:bodyPr>
            <a:noAutofit/>
          </a:bodyPr>
          <a:lstStyle/>
          <a:p>
            <a:r>
              <a:rPr lang="en-US" sz="2400" dirty="0" smtClean="0"/>
              <a:t>MODEL BUILDING STEPS</a:t>
            </a:r>
            <a:endParaRPr lang="en-IN" sz="2400" dirty="0"/>
          </a:p>
        </p:txBody>
      </p:sp>
      <p:sp>
        <p:nvSpPr>
          <p:cNvPr id="3" name="Text Placeholder 2"/>
          <p:cNvSpPr>
            <a:spLocks noGrp="1"/>
          </p:cNvSpPr>
          <p:nvPr>
            <p:ph type="body" idx="1"/>
          </p:nvPr>
        </p:nvSpPr>
        <p:spPr>
          <a:xfrm>
            <a:off x="311700" y="933855"/>
            <a:ext cx="8520600" cy="3635020"/>
          </a:xfrm>
        </p:spPr>
        <p:txBody>
          <a:bodyPr>
            <a:normAutofit/>
          </a:bodyPr>
          <a:lstStyle/>
          <a:p>
            <a:r>
              <a:rPr lang="en-US" sz="1400" dirty="0" smtClean="0"/>
              <a:t>Data preparation steps.</a:t>
            </a:r>
          </a:p>
          <a:p>
            <a:r>
              <a:rPr lang="en-US" sz="1400" dirty="0" smtClean="0"/>
              <a:t>Splitting into train and test set</a:t>
            </a:r>
          </a:p>
          <a:p>
            <a:r>
              <a:rPr lang="en-US" sz="1400" dirty="0" smtClean="0"/>
              <a:t>Scale variables in train set</a:t>
            </a:r>
          </a:p>
          <a:p>
            <a:r>
              <a:rPr lang="en-US" sz="1400" dirty="0" smtClean="0"/>
              <a:t>Use RFE to eliminate less relevant variables</a:t>
            </a:r>
          </a:p>
          <a:p>
            <a:r>
              <a:rPr lang="en-US" sz="1400" dirty="0"/>
              <a:t>Build the first  </a:t>
            </a:r>
            <a:r>
              <a:rPr lang="en-US" sz="1400" dirty="0" smtClean="0"/>
              <a:t>model</a:t>
            </a:r>
          </a:p>
          <a:p>
            <a:r>
              <a:rPr lang="en-US" sz="1400" dirty="0" smtClean="0"/>
              <a:t>Eliminate variables based on high P-values and VIF values</a:t>
            </a:r>
          </a:p>
          <a:p>
            <a:r>
              <a:rPr lang="en-US" sz="1400" dirty="0" smtClean="0"/>
              <a:t>Predict using train set</a:t>
            </a:r>
          </a:p>
          <a:p>
            <a:r>
              <a:rPr lang="en-US" sz="1400" dirty="0" smtClean="0"/>
              <a:t>Evaluate accuracy and other metric</a:t>
            </a:r>
          </a:p>
          <a:p>
            <a:r>
              <a:rPr lang="en-US" sz="1400" dirty="0" smtClean="0"/>
              <a:t>Predict using test set</a:t>
            </a:r>
          </a:p>
          <a:p>
            <a:r>
              <a:rPr lang="en-US" sz="1400" dirty="0" smtClean="0"/>
              <a:t>Precision and recall analysis on test prediction.</a:t>
            </a:r>
          </a:p>
          <a:p>
            <a:r>
              <a:rPr lang="en-US" sz="1400" dirty="0" smtClean="0"/>
              <a:t>Assign lead score to individual lead.</a:t>
            </a:r>
          </a:p>
          <a:p>
            <a:endParaRPr lang="en-IN" dirty="0"/>
          </a:p>
        </p:txBody>
      </p:sp>
    </p:spTree>
    <p:extLst>
      <p:ext uri="{BB962C8B-B14F-4D97-AF65-F5344CB8AC3E}">
        <p14:creationId xmlns:p14="http://schemas.microsoft.com/office/powerpoint/2010/main" val="1735790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521" y="107005"/>
            <a:ext cx="2674691" cy="607800"/>
          </a:xfrm>
        </p:spPr>
        <p:txBody>
          <a:bodyPr>
            <a:normAutofit/>
          </a:bodyPr>
          <a:lstStyle/>
          <a:p>
            <a:r>
              <a:rPr lang="en-US" sz="2400" dirty="0" smtClean="0"/>
              <a:t>MODEL BUILDING</a:t>
            </a:r>
            <a:endParaRPr lang="en-IN" sz="2400" dirty="0"/>
          </a:p>
        </p:txBody>
      </p:sp>
      <p:sp>
        <p:nvSpPr>
          <p:cNvPr id="3" name="Text Placeholder 2"/>
          <p:cNvSpPr>
            <a:spLocks noGrp="1"/>
          </p:cNvSpPr>
          <p:nvPr>
            <p:ph type="body" idx="1"/>
          </p:nvPr>
        </p:nvSpPr>
        <p:spPr>
          <a:xfrm>
            <a:off x="243606" y="714805"/>
            <a:ext cx="3890649" cy="3556134"/>
          </a:xfrm>
        </p:spPr>
        <p:txBody>
          <a:bodyPr/>
          <a:lstStyle/>
          <a:p>
            <a:r>
              <a:rPr lang="en-US" sz="1400" dirty="0" smtClean="0"/>
              <a:t>For model building , we used recursive feature elimination technique to get the top 20 features to build model.</a:t>
            </a:r>
          </a:p>
          <a:p>
            <a:r>
              <a:rPr lang="en-US" sz="1400" dirty="0" smtClean="0"/>
              <a:t>We have build the 1</a:t>
            </a:r>
            <a:r>
              <a:rPr lang="en-US" sz="1400" baseline="30000" dirty="0" smtClean="0"/>
              <a:t>st</a:t>
            </a:r>
            <a:r>
              <a:rPr lang="en-US" sz="1400" dirty="0" smtClean="0"/>
              <a:t> model. </a:t>
            </a:r>
          </a:p>
          <a:p>
            <a:r>
              <a:rPr lang="en-US" sz="1400" dirty="0" smtClean="0"/>
              <a:t>We need to consider for P-value of variables and VIF.</a:t>
            </a:r>
          </a:p>
          <a:p>
            <a:r>
              <a:rPr lang="en-US" sz="1400" dirty="0" smtClean="0"/>
              <a:t>We need to create model till P-values of all variables less than 0.05 and VIF less than 5 by dropping irrelevant feature recursively one by one.</a:t>
            </a:r>
          </a:p>
          <a:p>
            <a:endParaRPr lang="en-US" sz="1400" dirty="0" smtClean="0"/>
          </a:p>
          <a:p>
            <a:endParaRPr lang="en-US" sz="1400" dirty="0" smtClean="0"/>
          </a:p>
          <a:p>
            <a:endParaRPr lang="en-IN" dirty="0"/>
          </a:p>
        </p:txBody>
      </p:sp>
      <p:pic>
        <p:nvPicPr>
          <p:cNvPr id="4" name="Picture 3"/>
          <p:cNvPicPr>
            <a:picLocks noChangeAspect="1"/>
          </p:cNvPicPr>
          <p:nvPr/>
        </p:nvPicPr>
        <p:blipFill>
          <a:blip r:embed="rId2"/>
          <a:stretch>
            <a:fillRect/>
          </a:stretch>
        </p:blipFill>
        <p:spPr>
          <a:xfrm>
            <a:off x="4435813" y="298450"/>
            <a:ext cx="4022387" cy="3585860"/>
          </a:xfrm>
          <a:prstGeom prst="rect">
            <a:avLst/>
          </a:prstGeom>
        </p:spPr>
      </p:pic>
    </p:spTree>
    <p:extLst>
      <p:ext uri="{BB962C8B-B14F-4D97-AF65-F5344CB8AC3E}">
        <p14:creationId xmlns:p14="http://schemas.microsoft.com/office/powerpoint/2010/main" val="2997933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521" y="298013"/>
            <a:ext cx="2880241" cy="382924"/>
          </a:xfrm>
        </p:spPr>
        <p:txBody>
          <a:bodyPr>
            <a:normAutofit fontScale="90000"/>
          </a:bodyPr>
          <a:lstStyle/>
          <a:p>
            <a:r>
              <a:rPr lang="en-US" sz="1600" dirty="0" smtClean="0"/>
              <a:t>Model Evaluation(Train data)</a:t>
            </a:r>
            <a:endParaRPr lang="en-IN" sz="1600" dirty="0"/>
          </a:p>
        </p:txBody>
      </p:sp>
      <p:sp>
        <p:nvSpPr>
          <p:cNvPr id="3" name="Text Placeholder 2"/>
          <p:cNvSpPr>
            <a:spLocks noGrp="1"/>
          </p:cNvSpPr>
          <p:nvPr>
            <p:ph type="body" idx="1"/>
          </p:nvPr>
        </p:nvSpPr>
        <p:spPr>
          <a:xfrm>
            <a:off x="183972" y="794015"/>
            <a:ext cx="2403585" cy="927781"/>
          </a:xfrm>
        </p:spPr>
        <p:txBody>
          <a:bodyPr/>
          <a:lstStyle/>
          <a:p>
            <a:r>
              <a:rPr lang="en-US" dirty="0" smtClean="0"/>
              <a:t>ACCURACY  : 81.24%</a:t>
            </a:r>
          </a:p>
          <a:p>
            <a:r>
              <a:rPr lang="en-US" dirty="0" smtClean="0"/>
              <a:t>SENSTIVITY : 80.53%</a:t>
            </a:r>
          </a:p>
          <a:p>
            <a:r>
              <a:rPr lang="en-US" dirty="0" smtClean="0"/>
              <a:t>SPECIFICITY : 81.67%</a:t>
            </a:r>
            <a:endParaRPr lang="en-IN" dirty="0"/>
          </a:p>
        </p:txBody>
      </p:sp>
      <p:pic>
        <p:nvPicPr>
          <p:cNvPr id="4" name="Picture 3"/>
          <p:cNvPicPr>
            <a:picLocks noChangeAspect="1"/>
          </p:cNvPicPr>
          <p:nvPr/>
        </p:nvPicPr>
        <p:blipFill>
          <a:blip r:embed="rId2"/>
          <a:stretch>
            <a:fillRect/>
          </a:stretch>
        </p:blipFill>
        <p:spPr>
          <a:xfrm>
            <a:off x="5776879" y="118790"/>
            <a:ext cx="3242672" cy="2497950"/>
          </a:xfrm>
          <a:prstGeom prst="rect">
            <a:avLst/>
          </a:prstGeom>
        </p:spPr>
      </p:pic>
      <p:pic>
        <p:nvPicPr>
          <p:cNvPr id="5" name="Picture 4"/>
          <p:cNvPicPr>
            <a:picLocks noChangeAspect="1"/>
          </p:cNvPicPr>
          <p:nvPr/>
        </p:nvPicPr>
        <p:blipFill>
          <a:blip r:embed="rId3"/>
          <a:stretch>
            <a:fillRect/>
          </a:stretch>
        </p:blipFill>
        <p:spPr>
          <a:xfrm>
            <a:off x="5776878" y="2638022"/>
            <a:ext cx="3242672" cy="2526760"/>
          </a:xfrm>
          <a:prstGeom prst="rect">
            <a:avLst/>
          </a:prstGeom>
        </p:spPr>
      </p:pic>
      <p:pic>
        <p:nvPicPr>
          <p:cNvPr id="6" name="Picture 5"/>
          <p:cNvPicPr>
            <a:picLocks noChangeAspect="1"/>
          </p:cNvPicPr>
          <p:nvPr/>
        </p:nvPicPr>
        <p:blipFill>
          <a:blip r:embed="rId4"/>
          <a:stretch>
            <a:fillRect/>
          </a:stretch>
        </p:blipFill>
        <p:spPr>
          <a:xfrm>
            <a:off x="3043878" y="455381"/>
            <a:ext cx="2625116" cy="2931679"/>
          </a:xfrm>
          <a:prstGeom prst="rect">
            <a:avLst/>
          </a:prstGeom>
        </p:spPr>
      </p:pic>
      <p:sp>
        <p:nvSpPr>
          <p:cNvPr id="7" name="Title 1"/>
          <p:cNvSpPr txBox="1">
            <a:spLocks/>
          </p:cNvSpPr>
          <p:nvPr/>
        </p:nvSpPr>
        <p:spPr>
          <a:xfrm>
            <a:off x="183972" y="3387060"/>
            <a:ext cx="2688258" cy="29058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Roboto"/>
              <a:buNone/>
              <a:defRPr sz="24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2400"/>
              <a:buFont typeface="Roboto"/>
              <a:buNone/>
              <a:defRPr sz="24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2400"/>
              <a:buFont typeface="Roboto"/>
              <a:buNone/>
              <a:defRPr sz="24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2400"/>
              <a:buFont typeface="Roboto"/>
              <a:buNone/>
              <a:defRPr sz="24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2400"/>
              <a:buFont typeface="Roboto"/>
              <a:buNone/>
              <a:defRPr sz="24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2400"/>
              <a:buFont typeface="Roboto"/>
              <a:buNone/>
              <a:defRPr sz="24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2400"/>
              <a:buFont typeface="Roboto"/>
              <a:buNone/>
              <a:defRPr sz="24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2400"/>
              <a:buFont typeface="Roboto"/>
              <a:buNone/>
              <a:defRPr sz="24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2400"/>
              <a:buFont typeface="Roboto"/>
              <a:buNone/>
              <a:defRPr sz="2400" b="0" i="0" u="none" strike="noStrike" cap="none">
                <a:solidFill>
                  <a:schemeClr val="dk1"/>
                </a:solidFill>
                <a:latin typeface="Roboto"/>
                <a:ea typeface="Roboto"/>
                <a:cs typeface="Roboto"/>
                <a:sym typeface="Roboto"/>
              </a:defRPr>
            </a:lvl9pPr>
          </a:lstStyle>
          <a:p>
            <a:r>
              <a:rPr lang="en-US" sz="1400" dirty="0" smtClean="0"/>
              <a:t>Model Evaluation(Test data)</a:t>
            </a:r>
            <a:endParaRPr lang="en-IN" sz="1400" dirty="0"/>
          </a:p>
        </p:txBody>
      </p:sp>
      <p:sp>
        <p:nvSpPr>
          <p:cNvPr id="8" name="Text Placeholder 2"/>
          <p:cNvSpPr txBox="1">
            <a:spLocks/>
          </p:cNvSpPr>
          <p:nvPr/>
        </p:nvSpPr>
        <p:spPr>
          <a:xfrm>
            <a:off x="41401" y="3677641"/>
            <a:ext cx="2403585" cy="92778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1pPr>
            <a:lvl2pPr marL="914400" marR="0" lvl="1" indent="-304800" algn="l" rtl="0">
              <a:lnSpc>
                <a:spcPct val="115000"/>
              </a:lnSpc>
              <a:spcBef>
                <a:spcPts val="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2pPr>
            <a:lvl3pPr marL="1371600" marR="0" lvl="2" indent="-304800" algn="l" rtl="0">
              <a:lnSpc>
                <a:spcPct val="115000"/>
              </a:lnSpc>
              <a:spcBef>
                <a:spcPts val="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3pPr>
            <a:lvl4pPr marL="1828800" marR="0" lvl="3" indent="-304800" algn="l" rtl="0">
              <a:lnSpc>
                <a:spcPct val="115000"/>
              </a:lnSpc>
              <a:spcBef>
                <a:spcPts val="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4pPr>
            <a:lvl5pPr marL="2286000" marR="0" lvl="4" indent="-304800" algn="l" rtl="0">
              <a:lnSpc>
                <a:spcPct val="115000"/>
              </a:lnSpc>
              <a:spcBef>
                <a:spcPts val="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5pPr>
            <a:lvl6pPr marL="2743200" marR="0" lvl="5" indent="-304800" algn="l" rtl="0">
              <a:lnSpc>
                <a:spcPct val="115000"/>
              </a:lnSpc>
              <a:spcBef>
                <a:spcPts val="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6pPr>
            <a:lvl7pPr marL="3200400" marR="0" lvl="6" indent="-304800" algn="l" rtl="0">
              <a:lnSpc>
                <a:spcPct val="115000"/>
              </a:lnSpc>
              <a:spcBef>
                <a:spcPts val="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7pPr>
            <a:lvl8pPr marL="3657600" marR="0" lvl="7" indent="-304800" algn="l" rtl="0">
              <a:lnSpc>
                <a:spcPct val="115000"/>
              </a:lnSpc>
              <a:spcBef>
                <a:spcPts val="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8pPr>
            <a:lvl9pPr marL="4114800" marR="0" lvl="8" indent="-304800" algn="l" rtl="0">
              <a:lnSpc>
                <a:spcPct val="115000"/>
              </a:lnSpc>
              <a:spcBef>
                <a:spcPts val="0"/>
              </a:spcBef>
              <a:spcAft>
                <a:spcPts val="0"/>
              </a:spcAft>
              <a:buClr>
                <a:schemeClr val="dk2"/>
              </a:buClr>
              <a:buSzPts val="1200"/>
              <a:buFont typeface="Roboto"/>
              <a:buChar char="■"/>
              <a:defRPr sz="1200" b="0" i="0" u="none" strike="noStrike" cap="none">
                <a:solidFill>
                  <a:schemeClr val="dk2"/>
                </a:solidFill>
                <a:latin typeface="Roboto"/>
                <a:ea typeface="Roboto"/>
                <a:cs typeface="Roboto"/>
                <a:sym typeface="Roboto"/>
              </a:defRPr>
            </a:lvl9pPr>
          </a:lstStyle>
          <a:p>
            <a:r>
              <a:rPr lang="en-US" dirty="0" smtClean="0"/>
              <a:t>ACCURACY  : 81.36%</a:t>
            </a:r>
          </a:p>
          <a:p>
            <a:r>
              <a:rPr lang="en-US" dirty="0" smtClean="0"/>
              <a:t>SENSTIVITY : 79.69%</a:t>
            </a:r>
          </a:p>
          <a:p>
            <a:r>
              <a:rPr lang="en-US" dirty="0" smtClean="0"/>
              <a:t>SPECIFICITY : 82.39%</a:t>
            </a:r>
            <a:endParaRPr lang="en-IN" dirty="0"/>
          </a:p>
        </p:txBody>
      </p:sp>
      <p:pic>
        <p:nvPicPr>
          <p:cNvPr id="9" name="Picture 8"/>
          <p:cNvPicPr>
            <a:picLocks noChangeAspect="1"/>
          </p:cNvPicPr>
          <p:nvPr/>
        </p:nvPicPr>
        <p:blipFill>
          <a:blip r:embed="rId5"/>
          <a:stretch>
            <a:fillRect/>
          </a:stretch>
        </p:blipFill>
        <p:spPr>
          <a:xfrm>
            <a:off x="271521" y="4605422"/>
            <a:ext cx="2609850" cy="514350"/>
          </a:xfrm>
          <a:prstGeom prst="rect">
            <a:avLst/>
          </a:prstGeom>
        </p:spPr>
      </p:pic>
      <p:pic>
        <p:nvPicPr>
          <p:cNvPr id="10" name="Picture 9"/>
          <p:cNvPicPr>
            <a:picLocks noChangeAspect="1"/>
          </p:cNvPicPr>
          <p:nvPr/>
        </p:nvPicPr>
        <p:blipFill>
          <a:blip r:embed="rId6"/>
          <a:stretch>
            <a:fillRect/>
          </a:stretch>
        </p:blipFill>
        <p:spPr>
          <a:xfrm>
            <a:off x="338778" y="1540544"/>
            <a:ext cx="2705100" cy="514350"/>
          </a:xfrm>
          <a:prstGeom prst="rect">
            <a:avLst/>
          </a:prstGeom>
        </p:spPr>
      </p:pic>
    </p:spTree>
    <p:extLst>
      <p:ext uri="{BB962C8B-B14F-4D97-AF65-F5344CB8AC3E}">
        <p14:creationId xmlns:p14="http://schemas.microsoft.com/office/powerpoint/2010/main" val="3600436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21065"/>
            <a:ext cx="3730075" cy="547285"/>
          </a:xfrm>
        </p:spPr>
        <p:txBody>
          <a:bodyPr>
            <a:noAutofit/>
          </a:bodyPr>
          <a:lstStyle/>
          <a:p>
            <a:r>
              <a:rPr lang="en-US" sz="1800" dirty="0" smtClean="0"/>
              <a:t>LEAD SCORE PREDICTION</a:t>
            </a:r>
            <a:endParaRPr lang="en-IN" sz="1800" dirty="0"/>
          </a:p>
        </p:txBody>
      </p:sp>
      <p:sp>
        <p:nvSpPr>
          <p:cNvPr id="3" name="Text Placeholder 2"/>
          <p:cNvSpPr>
            <a:spLocks noGrp="1"/>
          </p:cNvSpPr>
          <p:nvPr>
            <p:ph type="body" idx="1"/>
          </p:nvPr>
        </p:nvSpPr>
        <p:spPr>
          <a:xfrm>
            <a:off x="311700" y="874695"/>
            <a:ext cx="3365355" cy="3614499"/>
          </a:xfrm>
        </p:spPr>
        <p:txBody>
          <a:bodyPr>
            <a:normAutofit/>
          </a:bodyPr>
          <a:lstStyle/>
          <a:p>
            <a:r>
              <a:rPr lang="en-US" sz="1400" dirty="0" smtClean="0"/>
              <a:t>The final predicted column shows the conversion probability of prospective lead.</a:t>
            </a:r>
          </a:p>
          <a:p>
            <a:r>
              <a:rPr lang="en-US" sz="1400" dirty="0" smtClean="0"/>
              <a:t>Lead score above 85 have high tendency of converting to a hot lead category.</a:t>
            </a:r>
          </a:p>
          <a:p>
            <a:r>
              <a:rPr lang="en-US" sz="1400" dirty="0" smtClean="0"/>
              <a:t>There are total around 397 customers with ore than 85% lead score.</a:t>
            </a:r>
            <a:endParaRPr lang="en-IN" sz="1400" dirty="0"/>
          </a:p>
        </p:txBody>
      </p:sp>
      <p:pic>
        <p:nvPicPr>
          <p:cNvPr id="4" name="Picture 3"/>
          <p:cNvPicPr>
            <a:picLocks noChangeAspect="1"/>
          </p:cNvPicPr>
          <p:nvPr/>
        </p:nvPicPr>
        <p:blipFill>
          <a:blip r:embed="rId2"/>
          <a:stretch>
            <a:fillRect/>
          </a:stretch>
        </p:blipFill>
        <p:spPr>
          <a:xfrm>
            <a:off x="4041775" y="221065"/>
            <a:ext cx="4910300" cy="3516922"/>
          </a:xfrm>
          <a:prstGeom prst="rect">
            <a:avLst/>
          </a:prstGeom>
        </p:spPr>
      </p:pic>
    </p:spTree>
    <p:extLst>
      <p:ext uri="{BB962C8B-B14F-4D97-AF65-F5344CB8AC3E}">
        <p14:creationId xmlns:p14="http://schemas.microsoft.com/office/powerpoint/2010/main" val="3463803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55600"/>
            <a:ext cx="3777700" cy="619150"/>
          </a:xfrm>
        </p:spPr>
        <p:txBody>
          <a:bodyPr>
            <a:noAutofit/>
          </a:bodyPr>
          <a:lstStyle/>
          <a:p>
            <a:r>
              <a:rPr lang="en-US" dirty="0" smtClean="0"/>
              <a:t>PARAMETERS OF MODEL</a:t>
            </a:r>
            <a:endParaRPr lang="en-IN" dirty="0"/>
          </a:p>
        </p:txBody>
      </p:sp>
      <p:sp>
        <p:nvSpPr>
          <p:cNvPr id="3" name="Text Placeholder 2"/>
          <p:cNvSpPr>
            <a:spLocks noGrp="1"/>
          </p:cNvSpPr>
          <p:nvPr>
            <p:ph type="body" idx="1"/>
          </p:nvPr>
        </p:nvSpPr>
        <p:spPr>
          <a:xfrm>
            <a:off x="311700" y="1465804"/>
            <a:ext cx="3199850" cy="3103200"/>
          </a:xfrm>
        </p:spPr>
        <p:txBody>
          <a:bodyPr/>
          <a:lstStyle/>
          <a:p>
            <a:r>
              <a:rPr lang="en-US" dirty="0" smtClean="0"/>
              <a:t>Important features consideration for model building.</a:t>
            </a:r>
          </a:p>
          <a:p>
            <a:r>
              <a:rPr lang="en-US" dirty="0" smtClean="0"/>
              <a:t>Features impact either positively or negatively.</a:t>
            </a:r>
          </a:p>
          <a:p>
            <a:r>
              <a:rPr lang="en-US" dirty="0" smtClean="0"/>
              <a:t>Starting from top up to “Last activity Email Opened” feature will positively impact to model.</a:t>
            </a:r>
          </a:p>
          <a:p>
            <a:r>
              <a:rPr lang="en-US" dirty="0" smtClean="0"/>
              <a:t>Beyond constant all feature will negatively impact to model.</a:t>
            </a:r>
            <a:endParaRPr lang="en-IN" dirty="0"/>
          </a:p>
        </p:txBody>
      </p:sp>
      <p:pic>
        <p:nvPicPr>
          <p:cNvPr id="4" name="Picture 3"/>
          <p:cNvPicPr>
            <a:picLocks noChangeAspect="1"/>
          </p:cNvPicPr>
          <p:nvPr/>
        </p:nvPicPr>
        <p:blipFill>
          <a:blip r:embed="rId2"/>
          <a:stretch>
            <a:fillRect/>
          </a:stretch>
        </p:blipFill>
        <p:spPr>
          <a:xfrm>
            <a:off x="4214812" y="1365250"/>
            <a:ext cx="4114077" cy="3073400"/>
          </a:xfrm>
          <a:prstGeom prst="rect">
            <a:avLst/>
          </a:prstGeom>
          <a:noFill/>
          <a:ln>
            <a:solidFill>
              <a:schemeClr val="accent3">
                <a:lumMod val="60000"/>
                <a:lumOff val="40000"/>
              </a:schemeClr>
            </a:solidFill>
          </a:ln>
          <a:effectLst>
            <a:softEdge rad="12700"/>
          </a:effectLst>
        </p:spPr>
      </p:pic>
    </p:spTree>
    <p:extLst>
      <p:ext uri="{BB962C8B-B14F-4D97-AF65-F5344CB8AC3E}">
        <p14:creationId xmlns:p14="http://schemas.microsoft.com/office/powerpoint/2010/main" val="60186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10000"/>
            <a:ext cx="4119623" cy="574738"/>
          </a:xfrm>
        </p:spPr>
        <p:txBody>
          <a:bodyPr>
            <a:normAutofit/>
          </a:bodyPr>
          <a:lstStyle/>
          <a:p>
            <a:r>
              <a:rPr lang="en-US" sz="2400" dirty="0" smtClean="0"/>
              <a:t>RECOMMENDATIONS</a:t>
            </a:r>
            <a:endParaRPr lang="en-IN" sz="2400" dirty="0"/>
          </a:p>
        </p:txBody>
      </p:sp>
      <p:sp>
        <p:nvSpPr>
          <p:cNvPr id="3" name="Text Placeholder 2"/>
          <p:cNvSpPr>
            <a:spLocks noGrp="1"/>
          </p:cNvSpPr>
          <p:nvPr>
            <p:ph type="body" idx="1"/>
          </p:nvPr>
        </p:nvSpPr>
        <p:spPr/>
        <p:txBody>
          <a:bodyPr>
            <a:normAutofit/>
          </a:bodyPr>
          <a:lstStyle/>
          <a:p>
            <a:pPr marL="114300" indent="0">
              <a:buNone/>
            </a:pPr>
            <a:r>
              <a:rPr lang="en-US" sz="1400" dirty="0"/>
              <a:t>1. Company should actively pursue the leads who lead origin is "Lead Add Form.</a:t>
            </a:r>
          </a:p>
          <a:p>
            <a:pPr marL="114300" indent="0">
              <a:buNone/>
            </a:pPr>
            <a:r>
              <a:rPr lang="en-US" sz="1400" dirty="0"/>
              <a:t>2. </a:t>
            </a:r>
            <a:r>
              <a:rPr lang="en-US" sz="1400" dirty="0" smtClean="0"/>
              <a:t>Company </a:t>
            </a:r>
            <a:r>
              <a:rPr lang="en-US" sz="1400" dirty="0"/>
              <a:t>should have a conversation with potential customer.</a:t>
            </a:r>
          </a:p>
          <a:p>
            <a:pPr marL="114300" indent="0">
              <a:buNone/>
            </a:pPr>
            <a:r>
              <a:rPr lang="en-US" sz="1400" dirty="0"/>
              <a:t>3. Company should make contact to the leads coming from the lead sources "</a:t>
            </a:r>
            <a:r>
              <a:rPr lang="en-US" sz="1400" dirty="0" err="1"/>
              <a:t>Welingak</a:t>
            </a:r>
            <a:r>
              <a:rPr lang="en-US" sz="1400" dirty="0"/>
              <a:t> Websites" and "Reference" as these are more likely to get converted.</a:t>
            </a:r>
          </a:p>
          <a:p>
            <a:pPr marL="114300" indent="0">
              <a:buNone/>
            </a:pPr>
            <a:r>
              <a:rPr lang="en-US" sz="1400" dirty="0"/>
              <a:t>4. </a:t>
            </a:r>
            <a:r>
              <a:rPr lang="en-US" sz="1400" dirty="0" smtClean="0"/>
              <a:t>Company </a:t>
            </a:r>
            <a:r>
              <a:rPr lang="en-US" sz="1400" dirty="0"/>
              <a:t>should make contact to the leads who are the "working professionals" as they are more likely to get converted.</a:t>
            </a:r>
          </a:p>
          <a:p>
            <a:pPr marL="114300" indent="0">
              <a:buNone/>
            </a:pPr>
            <a:r>
              <a:rPr lang="en-US" sz="1400" dirty="0"/>
              <a:t>5. </a:t>
            </a:r>
            <a:r>
              <a:rPr lang="en-US" sz="1400" dirty="0" smtClean="0"/>
              <a:t>Company </a:t>
            </a:r>
            <a:r>
              <a:rPr lang="en-US" sz="1400" dirty="0"/>
              <a:t>should make contact to the leads whose last activity was SMS Sent as they are more likely to get converted. </a:t>
            </a:r>
          </a:p>
          <a:p>
            <a:pPr marL="114300" indent="0">
              <a:buNone/>
            </a:pPr>
            <a:r>
              <a:rPr lang="en-US" sz="1400" dirty="0"/>
              <a:t>6. </a:t>
            </a:r>
            <a:r>
              <a:rPr lang="en-US" sz="1400" dirty="0" smtClean="0"/>
              <a:t>Company </a:t>
            </a:r>
            <a:r>
              <a:rPr lang="en-US" sz="1400" dirty="0"/>
              <a:t>should make contact to the leads who spent "more time on the websites" as these are more likely to get converted</a:t>
            </a:r>
            <a:r>
              <a:rPr lang="en-US" sz="1400" dirty="0" smtClean="0"/>
              <a:t>.</a:t>
            </a:r>
            <a:endParaRPr lang="en-US" sz="1400" dirty="0"/>
          </a:p>
        </p:txBody>
      </p:sp>
    </p:spTree>
    <p:extLst>
      <p:ext uri="{BB962C8B-B14F-4D97-AF65-F5344CB8AC3E}">
        <p14:creationId xmlns:p14="http://schemas.microsoft.com/office/powerpoint/2010/main" val="2619656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IN" dirty="0"/>
          </a:p>
        </p:txBody>
      </p:sp>
    </p:spTree>
    <p:extLst>
      <p:ext uri="{BB962C8B-B14F-4D97-AF65-F5344CB8AC3E}">
        <p14:creationId xmlns:p14="http://schemas.microsoft.com/office/powerpoint/2010/main" val="1708874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dirty="0"/>
              <a:t>PROBLEM STATEMENT</a:t>
            </a:r>
            <a:endParaRPr sz="2400" dirty="0"/>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400" dirty="0" smtClean="0"/>
              <a:t>An  education company named x education sells online courses to industry professionals. The company market its  course on several websites and search engines like google.</a:t>
            </a:r>
          </a:p>
          <a:p>
            <a:pPr marL="0" lvl="0" indent="0" algn="l" rtl="0">
              <a:spcBef>
                <a:spcPts val="1200"/>
              </a:spcBef>
              <a:spcAft>
                <a:spcPts val="0"/>
              </a:spcAft>
              <a:buNone/>
            </a:pPr>
            <a:r>
              <a:rPr lang="en-US" sz="1400" dirty="0" smtClean="0"/>
              <a:t>Company wants to select most promising leads that can be converted to paying customers.</a:t>
            </a:r>
          </a:p>
          <a:p>
            <a:pPr marL="0" lvl="0" indent="0" algn="l" rtl="0">
              <a:spcBef>
                <a:spcPts val="1200"/>
              </a:spcBef>
              <a:spcAft>
                <a:spcPts val="0"/>
              </a:spcAft>
              <a:buNone/>
            </a:pPr>
            <a:r>
              <a:rPr lang="en-US" sz="1400" dirty="0" smtClean="0"/>
              <a:t>Though company generates a lot of leads, only a few get converted.</a:t>
            </a:r>
          </a:p>
          <a:p>
            <a:pPr marL="0" lvl="0" indent="0" algn="l" rtl="0">
              <a:spcBef>
                <a:spcPts val="1200"/>
              </a:spcBef>
              <a:spcAft>
                <a:spcPts val="0"/>
              </a:spcAft>
              <a:buNone/>
            </a:pPr>
            <a:r>
              <a:rPr lang="en-US" sz="1400" dirty="0" smtClean="0"/>
              <a:t>Company had 30% conversion rate by approaching those leads which are found to be having interest in taking the course.</a:t>
            </a:r>
          </a:p>
          <a:p>
            <a:pPr marL="0" lvl="0" indent="0" algn="l" rtl="0">
              <a:spcBef>
                <a:spcPts val="120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274465"/>
            <a:ext cx="2808000" cy="56227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t>BUSINESS GOAL</a:t>
            </a:r>
            <a:endParaRPr dirty="0"/>
          </a:p>
        </p:txBody>
      </p:sp>
      <p:sp>
        <p:nvSpPr>
          <p:cNvPr id="98" name="Google Shape;98;p15"/>
          <p:cNvSpPr txBox="1">
            <a:spLocks noGrp="1"/>
          </p:cNvSpPr>
          <p:nvPr>
            <p:ph type="body" idx="1"/>
          </p:nvPr>
        </p:nvSpPr>
        <p:spPr>
          <a:xfrm>
            <a:off x="311700" y="934948"/>
            <a:ext cx="4192206" cy="4123435"/>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AutoNum type="arabicPeriod"/>
            </a:pPr>
            <a:r>
              <a:rPr lang="en-GB" sz="1400" dirty="0"/>
              <a:t>Build a logistic regression model to assign a lead score between 0 to 100 to each of the leads, which can used by the company to target potential leads.</a:t>
            </a:r>
            <a:br>
              <a:rPr lang="en-GB" sz="1400" dirty="0"/>
            </a:br>
            <a:endParaRPr sz="1400" dirty="0"/>
          </a:p>
          <a:p>
            <a:pPr marL="457200" lvl="0" indent="-304800" algn="l" rtl="0">
              <a:spcBef>
                <a:spcPts val="0"/>
              </a:spcBef>
              <a:spcAft>
                <a:spcPts val="0"/>
              </a:spcAft>
              <a:buSzPts val="1200"/>
              <a:buAutoNum type="arabicPeriod"/>
            </a:pPr>
            <a:r>
              <a:rPr lang="en-GB" sz="1400" dirty="0"/>
              <a:t>Higher lead score would mean “HOT LEAD” is having higher chance of getting convert. </a:t>
            </a:r>
            <a:br>
              <a:rPr lang="en-GB" sz="1400" dirty="0"/>
            </a:br>
            <a:endParaRPr sz="1400" dirty="0"/>
          </a:p>
          <a:p>
            <a:pPr marL="457200" lvl="0" indent="-304800" algn="l" rtl="0">
              <a:spcBef>
                <a:spcPts val="0"/>
              </a:spcBef>
              <a:spcAft>
                <a:spcPts val="0"/>
              </a:spcAft>
              <a:buSzPts val="1200"/>
              <a:buAutoNum type="arabicPeriod"/>
            </a:pPr>
            <a:r>
              <a:rPr lang="en-GB" sz="1400" dirty="0"/>
              <a:t>The model to be built in lead conversion rate around 80% or more.  </a:t>
            </a:r>
            <a:endParaRPr sz="1400" dirty="0"/>
          </a:p>
        </p:txBody>
      </p:sp>
      <p:pic>
        <p:nvPicPr>
          <p:cNvPr id="99" name="Google Shape;99;p15"/>
          <p:cNvPicPr preferRelativeResize="0"/>
          <p:nvPr/>
        </p:nvPicPr>
        <p:blipFill>
          <a:blip r:embed="rId3">
            <a:alphaModFix/>
          </a:blip>
          <a:stretch>
            <a:fillRect/>
          </a:stretch>
        </p:blipFill>
        <p:spPr>
          <a:xfrm>
            <a:off x="4354950" y="555600"/>
            <a:ext cx="4699999" cy="34697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ANALYSIS APPROACH</a:t>
            </a:r>
            <a:endParaRPr lang="en-IN" dirty="0"/>
          </a:p>
        </p:txBody>
      </p:sp>
      <p:sp>
        <p:nvSpPr>
          <p:cNvPr id="3" name="Text Placeholder 2"/>
          <p:cNvSpPr>
            <a:spLocks noGrp="1"/>
          </p:cNvSpPr>
          <p:nvPr>
            <p:ph type="body" idx="1"/>
          </p:nvPr>
        </p:nvSpPr>
        <p:spPr/>
        <p:txBody>
          <a:bodyPr>
            <a:normAutofit/>
          </a:bodyPr>
          <a:lstStyle/>
          <a:p>
            <a:r>
              <a:rPr lang="en-US" sz="1400" dirty="0" smtClean="0"/>
              <a:t>Receiving the relevant data for analysis.</a:t>
            </a:r>
          </a:p>
          <a:p>
            <a:r>
              <a:rPr lang="en-US" sz="1400" dirty="0" smtClean="0"/>
              <a:t>Clean the data and setup for further analysis.</a:t>
            </a:r>
          </a:p>
          <a:p>
            <a:r>
              <a:rPr lang="en-US" sz="1400" dirty="0" smtClean="0"/>
              <a:t>EDA for relationship of various attributes within the data.</a:t>
            </a:r>
          </a:p>
          <a:p>
            <a:r>
              <a:rPr lang="en-US" sz="1400" dirty="0" smtClean="0"/>
              <a:t>Separating out train and test set if separate test set is not available.</a:t>
            </a:r>
          </a:p>
          <a:p>
            <a:r>
              <a:rPr lang="en-US" sz="1400" dirty="0" smtClean="0"/>
              <a:t>Scaling the features.</a:t>
            </a:r>
          </a:p>
          <a:p>
            <a:r>
              <a:rPr lang="en-US" sz="1400" dirty="0" smtClean="0"/>
              <a:t>Build the model by referring P-value for significance of independent variable on the dependent variable and also VIF value.</a:t>
            </a:r>
          </a:p>
          <a:p>
            <a:r>
              <a:rPr lang="en-US" sz="1400" dirty="0" smtClean="0"/>
              <a:t>Assigning the lead score to each leads</a:t>
            </a:r>
            <a:r>
              <a:rPr lang="en-IN" sz="1400" dirty="0" smtClean="0"/>
              <a:t>.</a:t>
            </a:r>
          </a:p>
          <a:p>
            <a:r>
              <a:rPr lang="en-US" sz="1400" dirty="0" smtClean="0"/>
              <a:t>Evaluation of model using different metrics.</a:t>
            </a:r>
          </a:p>
          <a:p>
            <a:r>
              <a:rPr lang="en-US" sz="1400" dirty="0" smtClean="0"/>
              <a:t>Evaluate the model on test set like we did for train set.</a:t>
            </a:r>
          </a:p>
          <a:p>
            <a:r>
              <a:rPr lang="en-US" sz="1400" dirty="0" smtClean="0"/>
              <a:t>Calculate lead score</a:t>
            </a:r>
          </a:p>
        </p:txBody>
      </p:sp>
    </p:spTree>
    <p:extLst>
      <p:ext uri="{BB962C8B-B14F-4D97-AF65-F5344CB8AC3E}">
        <p14:creationId xmlns:p14="http://schemas.microsoft.com/office/powerpoint/2010/main" val="2211033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ASSUMPTIONS TAKEN FOR THE ANALYSIS</a:t>
            </a:r>
            <a:endParaRPr lang="en-IN" sz="2400" dirty="0"/>
          </a:p>
        </p:txBody>
      </p:sp>
      <p:sp>
        <p:nvSpPr>
          <p:cNvPr id="3" name="Text Placeholder 2"/>
          <p:cNvSpPr>
            <a:spLocks noGrp="1"/>
          </p:cNvSpPr>
          <p:nvPr>
            <p:ph type="body" idx="1"/>
          </p:nvPr>
        </p:nvSpPr>
        <p:spPr/>
        <p:txBody>
          <a:bodyPr>
            <a:normAutofit/>
          </a:bodyPr>
          <a:lstStyle/>
          <a:p>
            <a:r>
              <a:rPr lang="en-US" sz="1400" dirty="0" smtClean="0"/>
              <a:t>Dropped the column with more than 40% missing values.</a:t>
            </a:r>
          </a:p>
          <a:p>
            <a:r>
              <a:rPr lang="en-US" sz="1400" dirty="0" smtClean="0"/>
              <a:t>Dropped the duplicate rows from analysis.</a:t>
            </a:r>
          </a:p>
          <a:p>
            <a:r>
              <a:rPr lang="en-US" sz="1400" dirty="0" smtClean="0"/>
              <a:t>Few columns have ‘select ’ as values. Replacing those values with null values.</a:t>
            </a:r>
          </a:p>
          <a:p>
            <a:r>
              <a:rPr lang="en-US" sz="1400" dirty="0" smtClean="0"/>
              <a:t>In case of missing values less than 40% , missing values are replaced with median or mode or highest rank values.</a:t>
            </a:r>
          </a:p>
          <a:p>
            <a:r>
              <a:rPr lang="en-US" sz="1400" dirty="0"/>
              <a:t> </a:t>
            </a:r>
            <a:r>
              <a:rPr lang="en-US" sz="1400" dirty="0" smtClean="0"/>
              <a:t>for numerical values, outlier values have been replaced by maximum quartiles range.</a:t>
            </a:r>
          </a:p>
          <a:p>
            <a:r>
              <a:rPr lang="en-US" sz="1400" dirty="0" smtClean="0"/>
              <a:t>Dropped the columns with highly skewed values.</a:t>
            </a:r>
          </a:p>
          <a:p>
            <a:pPr marL="114300" indent="0">
              <a:buNone/>
            </a:pPr>
            <a:endParaRPr lang="en-IN" sz="1400" dirty="0"/>
          </a:p>
        </p:txBody>
      </p:sp>
    </p:spTree>
    <p:extLst>
      <p:ext uri="{BB962C8B-B14F-4D97-AF65-F5344CB8AC3E}">
        <p14:creationId xmlns:p14="http://schemas.microsoft.com/office/powerpoint/2010/main" val="3155356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 IMBALANCE</a:t>
            </a:r>
            <a:endParaRPr lang="en-IN" dirty="0"/>
          </a:p>
        </p:txBody>
      </p:sp>
      <p:sp>
        <p:nvSpPr>
          <p:cNvPr id="6" name="Text Placeholder 5"/>
          <p:cNvSpPr>
            <a:spLocks noGrp="1"/>
          </p:cNvSpPr>
          <p:nvPr>
            <p:ph type="body" idx="1"/>
          </p:nvPr>
        </p:nvSpPr>
        <p:spPr/>
        <p:txBody>
          <a:bodyPr/>
          <a:lstStyle/>
          <a:p>
            <a:r>
              <a:rPr lang="en-US" dirty="0" smtClean="0"/>
              <a:t>For data imbalance, ratio of  number of occurrences of converted to number of occurrences of not converted.</a:t>
            </a:r>
          </a:p>
          <a:p>
            <a:r>
              <a:rPr lang="en-US" dirty="0" smtClean="0"/>
              <a:t>Converted values : 37%</a:t>
            </a:r>
          </a:p>
          <a:p>
            <a:r>
              <a:rPr lang="en-US" dirty="0" smtClean="0"/>
              <a:t>Not Converted values : 62%</a:t>
            </a:r>
          </a:p>
          <a:p>
            <a:r>
              <a:rPr lang="en-US" dirty="0" smtClean="0"/>
              <a:t>The resulting ratio represents the imbalance between the two classes, indicating whether one class is significantly more prevalent than other.</a:t>
            </a:r>
          </a:p>
          <a:p>
            <a:endParaRPr lang="en-IN" dirty="0"/>
          </a:p>
        </p:txBody>
      </p:sp>
      <p:pic>
        <p:nvPicPr>
          <p:cNvPr id="7" name="Picture 6"/>
          <p:cNvPicPr>
            <a:picLocks noChangeAspect="1"/>
          </p:cNvPicPr>
          <p:nvPr/>
        </p:nvPicPr>
        <p:blipFill>
          <a:blip r:embed="rId2"/>
          <a:stretch>
            <a:fillRect/>
          </a:stretch>
        </p:blipFill>
        <p:spPr>
          <a:xfrm>
            <a:off x="3519184" y="555600"/>
            <a:ext cx="5276850" cy="4191000"/>
          </a:xfrm>
          <a:prstGeom prst="rect">
            <a:avLst/>
          </a:prstGeom>
        </p:spPr>
      </p:pic>
    </p:spTree>
    <p:extLst>
      <p:ext uri="{BB962C8B-B14F-4D97-AF65-F5344CB8AC3E}">
        <p14:creationId xmlns:p14="http://schemas.microsoft.com/office/powerpoint/2010/main" val="48581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55600"/>
            <a:ext cx="2808000" cy="465804"/>
          </a:xfrm>
        </p:spPr>
        <p:txBody>
          <a:bodyPr>
            <a:normAutofit fontScale="90000"/>
          </a:bodyPr>
          <a:lstStyle/>
          <a:p>
            <a:r>
              <a:rPr lang="en-US" dirty="0" smtClean="0"/>
              <a:t>OUTLIER ANALYSIS</a:t>
            </a:r>
            <a:endParaRPr lang="en-IN" dirty="0"/>
          </a:p>
        </p:txBody>
      </p:sp>
      <p:sp>
        <p:nvSpPr>
          <p:cNvPr id="3" name="Text Placeholder 2"/>
          <p:cNvSpPr>
            <a:spLocks noGrp="1"/>
          </p:cNvSpPr>
          <p:nvPr>
            <p:ph type="body" idx="1"/>
          </p:nvPr>
        </p:nvSpPr>
        <p:spPr>
          <a:xfrm>
            <a:off x="311699" y="1118681"/>
            <a:ext cx="3248623" cy="3450323"/>
          </a:xfrm>
        </p:spPr>
        <p:txBody>
          <a:bodyPr>
            <a:normAutofit/>
          </a:bodyPr>
          <a:lstStyle/>
          <a:p>
            <a:r>
              <a:rPr lang="en-US" dirty="0"/>
              <a:t>Considering the presence of outliers in </a:t>
            </a:r>
            <a:r>
              <a:rPr lang="en-US" dirty="0" smtClean="0"/>
              <a:t>the “Total visit”, “page view per visit”, </a:t>
            </a:r>
            <a:r>
              <a:rPr lang="en-US" dirty="0"/>
              <a:t>it is advisable to employ </a:t>
            </a:r>
            <a:r>
              <a:rPr lang="en-US" dirty="0" smtClean="0"/>
              <a:t>a technique </a:t>
            </a:r>
            <a:r>
              <a:rPr lang="en-US" dirty="0"/>
              <a:t>such as capping and flooring </a:t>
            </a:r>
            <a:r>
              <a:rPr lang="en-US" dirty="0" smtClean="0"/>
              <a:t>to achieve </a:t>
            </a:r>
            <a:r>
              <a:rPr lang="en-US" dirty="0"/>
              <a:t>the desired variance in these values</a:t>
            </a:r>
            <a:r>
              <a:rPr lang="en-US" dirty="0" smtClean="0"/>
              <a:t>.</a:t>
            </a:r>
            <a:br>
              <a:rPr lang="en-US" dirty="0" smtClean="0"/>
            </a:br>
            <a:endParaRPr lang="en-US" dirty="0"/>
          </a:p>
          <a:p>
            <a:r>
              <a:rPr lang="en-US" dirty="0"/>
              <a:t>By setting appropriate upper and </a:t>
            </a:r>
            <a:r>
              <a:rPr lang="en-US" dirty="0" smtClean="0"/>
              <a:t>lower thresholds</a:t>
            </a:r>
            <a:r>
              <a:rPr lang="en-US" dirty="0"/>
              <a:t>, extreme values can be </a:t>
            </a:r>
            <a:r>
              <a:rPr lang="en-US" dirty="0" smtClean="0"/>
              <a:t>truncated, ensuring </a:t>
            </a:r>
            <a:r>
              <a:rPr lang="en-US" dirty="0"/>
              <a:t>that the data remains within </a:t>
            </a:r>
            <a:r>
              <a:rPr lang="en-US" dirty="0" smtClean="0"/>
              <a:t>a reasonable </a:t>
            </a:r>
            <a:r>
              <a:rPr lang="en-US" dirty="0"/>
              <a:t>range and allowing for </a:t>
            </a:r>
            <a:r>
              <a:rPr lang="en-US" dirty="0" smtClean="0"/>
              <a:t>more </a:t>
            </a:r>
            <a:r>
              <a:rPr lang="en-IN" dirty="0" smtClean="0"/>
              <a:t>meaningful </a:t>
            </a:r>
            <a:r>
              <a:rPr lang="en-IN" dirty="0"/>
              <a:t>analysis and interpretation.</a:t>
            </a:r>
          </a:p>
        </p:txBody>
      </p:sp>
      <p:pic>
        <p:nvPicPr>
          <p:cNvPr id="4" name="Picture 3"/>
          <p:cNvPicPr>
            <a:picLocks noChangeAspect="1"/>
          </p:cNvPicPr>
          <p:nvPr/>
        </p:nvPicPr>
        <p:blipFill>
          <a:blip r:embed="rId2"/>
          <a:stretch>
            <a:fillRect/>
          </a:stretch>
        </p:blipFill>
        <p:spPr>
          <a:xfrm>
            <a:off x="5609970" y="105991"/>
            <a:ext cx="3394345" cy="2531178"/>
          </a:xfrm>
          <a:prstGeom prst="rect">
            <a:avLst/>
          </a:prstGeom>
        </p:spPr>
      </p:pic>
      <p:pic>
        <p:nvPicPr>
          <p:cNvPr id="5" name="Picture 4"/>
          <p:cNvPicPr>
            <a:picLocks noChangeAspect="1"/>
          </p:cNvPicPr>
          <p:nvPr/>
        </p:nvPicPr>
        <p:blipFill>
          <a:blip r:embed="rId3"/>
          <a:stretch>
            <a:fillRect/>
          </a:stretch>
        </p:blipFill>
        <p:spPr>
          <a:xfrm>
            <a:off x="4031202" y="2637169"/>
            <a:ext cx="3157537" cy="2377898"/>
          </a:xfrm>
          <a:prstGeom prst="rect">
            <a:avLst/>
          </a:prstGeom>
        </p:spPr>
      </p:pic>
    </p:spTree>
    <p:extLst>
      <p:ext uri="{BB962C8B-B14F-4D97-AF65-F5344CB8AC3E}">
        <p14:creationId xmlns:p14="http://schemas.microsoft.com/office/powerpoint/2010/main" val="144003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65" y="555600"/>
            <a:ext cx="9022801" cy="611719"/>
          </a:xfrm>
        </p:spPr>
        <p:txBody>
          <a:bodyPr>
            <a:normAutofit fontScale="90000"/>
          </a:bodyPr>
          <a:lstStyle/>
          <a:p>
            <a:r>
              <a:rPr lang="en-US" dirty="0" smtClean="0"/>
              <a:t>UNIVARIATE AND BIVARIATE ANALYSIS FOR CATEGORICAL VARIABLE</a:t>
            </a:r>
            <a:endParaRPr lang="en-IN" dirty="0"/>
          </a:p>
        </p:txBody>
      </p:sp>
      <p:pic>
        <p:nvPicPr>
          <p:cNvPr id="5" name="Picture 4"/>
          <p:cNvPicPr>
            <a:picLocks noChangeAspect="1"/>
          </p:cNvPicPr>
          <p:nvPr/>
        </p:nvPicPr>
        <p:blipFill>
          <a:blip r:embed="rId2"/>
          <a:stretch>
            <a:fillRect/>
          </a:stretch>
        </p:blipFill>
        <p:spPr>
          <a:xfrm>
            <a:off x="81265" y="1239472"/>
            <a:ext cx="4305909" cy="3690322"/>
          </a:xfrm>
          <a:prstGeom prst="rect">
            <a:avLst/>
          </a:prstGeom>
        </p:spPr>
      </p:pic>
      <p:pic>
        <p:nvPicPr>
          <p:cNvPr id="7" name="Picture 6"/>
          <p:cNvPicPr>
            <a:picLocks noChangeAspect="1"/>
          </p:cNvPicPr>
          <p:nvPr/>
        </p:nvPicPr>
        <p:blipFill>
          <a:blip r:embed="rId3"/>
          <a:stretch>
            <a:fillRect/>
          </a:stretch>
        </p:blipFill>
        <p:spPr>
          <a:xfrm>
            <a:off x="4387174" y="1167319"/>
            <a:ext cx="4756826" cy="3702594"/>
          </a:xfrm>
          <a:prstGeom prst="rect">
            <a:avLst/>
          </a:prstGeom>
        </p:spPr>
      </p:pic>
    </p:spTree>
    <p:extLst>
      <p:ext uri="{BB962C8B-B14F-4D97-AF65-F5344CB8AC3E}">
        <p14:creationId xmlns:p14="http://schemas.microsoft.com/office/powerpoint/2010/main" val="1062517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74" y="561950"/>
            <a:ext cx="9117923" cy="611719"/>
          </a:xfrm>
        </p:spPr>
        <p:txBody>
          <a:bodyPr>
            <a:normAutofit fontScale="90000"/>
          </a:bodyPr>
          <a:lstStyle/>
          <a:p>
            <a:r>
              <a:rPr lang="en-US" dirty="0" smtClean="0"/>
              <a:t>UNIVARIATE AND BIVARIATE ANALYSIS FOR CATEGORICAL VARIABLE</a:t>
            </a:r>
            <a:endParaRPr lang="en-IN" dirty="0"/>
          </a:p>
        </p:txBody>
      </p:sp>
      <p:pic>
        <p:nvPicPr>
          <p:cNvPr id="4" name="Picture 3"/>
          <p:cNvPicPr>
            <a:picLocks noChangeAspect="1"/>
          </p:cNvPicPr>
          <p:nvPr/>
        </p:nvPicPr>
        <p:blipFill>
          <a:blip r:embed="rId2"/>
          <a:stretch>
            <a:fillRect/>
          </a:stretch>
        </p:blipFill>
        <p:spPr>
          <a:xfrm>
            <a:off x="184827" y="1051862"/>
            <a:ext cx="4338536" cy="3714396"/>
          </a:xfrm>
          <a:prstGeom prst="rect">
            <a:avLst/>
          </a:prstGeom>
        </p:spPr>
      </p:pic>
      <p:pic>
        <p:nvPicPr>
          <p:cNvPr id="5" name="Picture 4"/>
          <p:cNvPicPr>
            <a:picLocks noChangeAspect="1"/>
          </p:cNvPicPr>
          <p:nvPr/>
        </p:nvPicPr>
        <p:blipFill>
          <a:blip r:embed="rId3"/>
          <a:stretch>
            <a:fillRect/>
          </a:stretch>
        </p:blipFill>
        <p:spPr>
          <a:xfrm>
            <a:off x="4650236" y="1112811"/>
            <a:ext cx="4328688" cy="3185505"/>
          </a:xfrm>
          <a:prstGeom prst="rect">
            <a:avLst/>
          </a:prstGeom>
        </p:spPr>
      </p:pic>
    </p:spTree>
    <p:extLst>
      <p:ext uri="{BB962C8B-B14F-4D97-AF65-F5344CB8AC3E}">
        <p14:creationId xmlns:p14="http://schemas.microsoft.com/office/powerpoint/2010/main" val="1430667425"/>
      </p:ext>
    </p:extLst>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1078</Words>
  <Application>Microsoft Office PowerPoint</Application>
  <PresentationFormat>On-screen Show (16:9)</PresentationFormat>
  <Paragraphs>100</Paragraphs>
  <Slides>19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Nunito</vt:lpstr>
      <vt:lpstr>Roboto</vt:lpstr>
      <vt:lpstr>Arial</vt:lpstr>
      <vt:lpstr>Geometric</vt:lpstr>
      <vt:lpstr>LEAD SCORING CASE STUDY</vt:lpstr>
      <vt:lpstr>PROBLEM STATEMENT</vt:lpstr>
      <vt:lpstr>BUSINESS GOAL</vt:lpstr>
      <vt:lpstr>ANALYSIS APPROACH</vt:lpstr>
      <vt:lpstr>ASSUMPTIONS TAKEN FOR THE ANALYSIS</vt:lpstr>
      <vt:lpstr>DATA IMBALANCE</vt:lpstr>
      <vt:lpstr>OUTLIER ANALYSIS</vt:lpstr>
      <vt:lpstr>UNIVARIATE AND BIVARIATE ANALYSIS FOR CATEGORICAL VARIABLE</vt:lpstr>
      <vt:lpstr>UNIVARIATE AND BIVARIATE ANALYSIS FOR CATEGORICAL VARIABLE</vt:lpstr>
      <vt:lpstr>UNIVARIATE AND BIVARIATE ANALYSIS FOR CATEGORICAL VARIABLE</vt:lpstr>
      <vt:lpstr>UNIVARIATE AND BIVARIATE ANALYSIS FOR BINARY VARIABLE</vt:lpstr>
      <vt:lpstr>ANALYSIS OBSERVATION</vt:lpstr>
      <vt:lpstr>MODEL BUILDING STEPS</vt:lpstr>
      <vt:lpstr>MODEL BUILDING</vt:lpstr>
      <vt:lpstr>Model Evaluation(Train data)</vt:lpstr>
      <vt:lpstr>LEAD SCORE PREDICTION</vt:lpstr>
      <vt:lpstr>PARAMETERS OF MODEL</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cp:lastModifiedBy>Admin</cp:lastModifiedBy>
  <cp:revision>30</cp:revision>
  <cp:lastPrinted>2023-10-13T04:48:14Z</cp:lastPrinted>
  <dcterms:modified xsi:type="dcterms:W3CDTF">2023-10-13T04:53:32Z</dcterms:modified>
</cp:coreProperties>
</file>