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22" r:id="rId5"/>
    <p:sldId id="321" r:id="rId6"/>
    <p:sldId id="323" r:id="rId7"/>
    <p:sldId id="319" r:id="rId8"/>
    <p:sldId id="316" r:id="rId9"/>
    <p:sldId id="332" r:id="rId10"/>
    <p:sldId id="311" r:id="rId11"/>
    <p:sldId id="325" r:id="rId12"/>
    <p:sldId id="324" r:id="rId13"/>
    <p:sldId id="326" r:id="rId14"/>
    <p:sldId id="327" r:id="rId15"/>
    <p:sldId id="328" r:id="rId16"/>
    <p:sldId id="329" r:id="rId17"/>
    <p:sldId id="330" r:id="rId18"/>
    <p:sldId id="331"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6C869-AA3D-AC69-6464-23CE252967D7}" v="499" dt="2024-04-07T15:27:24.126"/>
    <p1510:client id="{138C542D-09A4-2606-13CD-AAD1A2688AAB}" v="5" dt="2024-04-07T18:05:10.954"/>
    <p1510:client id="{13A5C23E-AAE5-9871-323B-E79EF185C6B3}" v="597" dt="2024-04-07T19:28:44.542"/>
    <p1510:client id="{1CEBA03D-4C88-3BF9-FA5A-A63A0DBE33BA}" v="256" dt="2024-04-07T17:34:04.508"/>
    <p1510:client id="{1D260199-6F23-79C6-8188-DAA37FCB6359}" v="285" dt="2024-04-07T14:35:18.105"/>
    <p1510:client id="{28CCD558-1577-42CD-DAA0-0E5BB7E41E58}" v="1" dt="2024-04-07T14:54:53.580"/>
    <p1510:client id="{3FF1C8F1-009E-206A-3C72-496E8B701E37}" v="92" dt="2024-04-07T18:03:44.198"/>
    <p1510:client id="{43EFE548-8D49-B232-4C50-7E02F586F69A}" v="106" dt="2024-04-07T17:56:57.060"/>
    <p1510:client id="{4A1F6EF5-E36B-95DD-8DED-F33CE2BA3F74}" v="6" dt="2024-04-07T16:43:06.856"/>
    <p1510:client id="{4EE8140B-FE4A-FBF5-AAF9-E1C6DCE7C6A5}" v="338" dt="2024-04-07T14:54:31.930"/>
    <p1510:client id="{ABFF2EAB-C8E6-3F2B-17F0-ABB22F8B6536}" v="100" dt="2024-04-07T19:37:02.476"/>
    <p1510:client id="{BB812585-9AF9-EAC8-7B03-84D4715D59A7}" v="97" dt="2024-04-07T15:07:40.769"/>
    <p1510:client id="{E01A8A9D-08E3-1E18-CC05-525665726704}" v="19" dt="2024-04-07T13:34:30.702"/>
    <p1510:client id="{E100158A-352B-0429-DE6A-DCEC4ECA65F7}" v="598" dt="2024-04-07T16:41:18.288"/>
    <p1510:client id="{E222BBA9-CE97-58A4-EBC4-1DE118B1E06B}" v="806" dt="2024-04-07T14:01:51.952"/>
    <p1510:client id="{E922F37E-5B27-FB97-EA59-1C03CCE79696}" v="297" dt="2024-04-07T17:05:37.367"/>
    <p1510:client id="{F2E7BB5D-F45B-E94E-693F-827ED61342DA}" v="28" dt="2024-04-07T13:52:53.674"/>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773"/>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svg"/><Relationship Id="rId1" Type="http://schemas.openxmlformats.org/officeDocument/2006/relationships/image" Target="../media/image7.png"/><Relationship Id="rId6" Type="http://schemas.openxmlformats.org/officeDocument/2006/relationships/image" Target="../media/image16.svg"/><Relationship Id="rId5" Type="http://schemas.openxmlformats.org/officeDocument/2006/relationships/image" Target="../media/image9.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svg"/><Relationship Id="rId1" Type="http://schemas.openxmlformats.org/officeDocument/2006/relationships/image" Target="../media/image7.png"/><Relationship Id="rId6" Type="http://schemas.openxmlformats.org/officeDocument/2006/relationships/image" Target="../media/image16.svg"/><Relationship Id="rId5" Type="http://schemas.openxmlformats.org/officeDocument/2006/relationships/image" Target="../media/image9.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3C06F-A64F-414A-AE6D-EAAF1E857B07}"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DC0E4CE3-3E31-45C0-A536-EEF88EB8787C}">
      <dgm:prSet/>
      <dgm:spPr/>
      <dgm:t>
        <a:bodyPr/>
        <a:lstStyle/>
        <a:p>
          <a:pPr>
            <a:lnSpc>
              <a:spcPct val="100000"/>
            </a:lnSpc>
          </a:pPr>
          <a:r>
            <a:rPr lang="en-US" b="1" i="0" dirty="0"/>
            <a:t>Sparse Distributed Representations (SDRs):</a:t>
          </a:r>
          <a:r>
            <a:rPr lang="en-US" b="1" i="1" dirty="0"/>
            <a:t> </a:t>
          </a:r>
          <a:r>
            <a:rPr lang="en-US" dirty="0"/>
            <a:t>SDRs are information storage and transfer information to feedforward and feedback in HTM</a:t>
          </a:r>
          <a:r>
            <a:rPr lang="en-US" dirty="0">
              <a:latin typeface="Tisa Offc Serif Pro"/>
            </a:rPr>
            <a:t>.[1]</a:t>
          </a:r>
          <a:endParaRPr lang="en-US" dirty="0"/>
        </a:p>
      </dgm:t>
    </dgm:pt>
    <dgm:pt modelId="{EEEC1E80-E4A0-40BC-B7BF-24FD8D7DD2DD}" type="parTrans" cxnId="{04F44A0B-AE4D-4E17-B4C1-336B752AB42E}">
      <dgm:prSet/>
      <dgm:spPr/>
      <dgm:t>
        <a:bodyPr/>
        <a:lstStyle/>
        <a:p>
          <a:endParaRPr lang="en-US"/>
        </a:p>
      </dgm:t>
    </dgm:pt>
    <dgm:pt modelId="{5D68634C-D24E-4AAE-950A-8D1D93CB84DA}" type="sibTrans" cxnId="{04F44A0B-AE4D-4E17-B4C1-336B752AB42E}">
      <dgm:prSet/>
      <dgm:spPr/>
      <dgm:t>
        <a:bodyPr/>
        <a:lstStyle/>
        <a:p>
          <a:endParaRPr lang="en-US"/>
        </a:p>
      </dgm:t>
    </dgm:pt>
    <dgm:pt modelId="{8C9F51E7-822F-4923-BD92-ADD2803DFC13}">
      <dgm:prSet/>
      <dgm:spPr/>
      <dgm:t>
        <a:bodyPr/>
        <a:lstStyle/>
        <a:p>
          <a:pPr rtl="0">
            <a:lnSpc>
              <a:spcPct val="100000"/>
            </a:lnSpc>
          </a:pPr>
          <a:r>
            <a:rPr lang="en-US" b="1" i="0" dirty="0"/>
            <a:t>Encoder:</a:t>
          </a:r>
          <a:r>
            <a:rPr lang="en-US" dirty="0"/>
            <a:t> The encoder converts the native format of the data into an SDR that can be fed into an HTM system </a:t>
          </a:r>
          <a:r>
            <a:rPr lang="en-US" dirty="0">
              <a:latin typeface="Tisa Offc Serif Pro"/>
            </a:rPr>
            <a:t>&amp; </a:t>
          </a:r>
          <a:r>
            <a:rPr lang="en-US" dirty="0"/>
            <a:t>is responsible for determining which output bits should be ones, and which should be zeros</a:t>
          </a:r>
          <a:r>
            <a:rPr lang="en-US" dirty="0">
              <a:latin typeface="Tisa Offc Serif Pro"/>
            </a:rPr>
            <a:t>.[2]</a:t>
          </a:r>
          <a:endParaRPr lang="en-US" dirty="0"/>
        </a:p>
      </dgm:t>
    </dgm:pt>
    <dgm:pt modelId="{73844CD8-B37F-4312-9F21-0FC6B0CD4CF8}" type="parTrans" cxnId="{74F265EE-E1F5-4922-8A33-8605B1D8EFDC}">
      <dgm:prSet/>
      <dgm:spPr/>
      <dgm:t>
        <a:bodyPr/>
        <a:lstStyle/>
        <a:p>
          <a:endParaRPr lang="en-US"/>
        </a:p>
      </dgm:t>
    </dgm:pt>
    <dgm:pt modelId="{DF764574-8278-4AF5-A751-ACE96A43F112}" type="sibTrans" cxnId="{74F265EE-E1F5-4922-8A33-8605B1D8EFDC}">
      <dgm:prSet/>
      <dgm:spPr/>
      <dgm:t>
        <a:bodyPr/>
        <a:lstStyle/>
        <a:p>
          <a:endParaRPr lang="en-US"/>
        </a:p>
      </dgm:t>
    </dgm:pt>
    <dgm:pt modelId="{1220A162-22CE-492D-A9DA-80C9FAC9388C}">
      <dgm:prSet/>
      <dgm:spPr/>
      <dgm:t>
        <a:bodyPr/>
        <a:lstStyle/>
        <a:p>
          <a:pPr rtl="0">
            <a:lnSpc>
              <a:spcPct val="100000"/>
            </a:lnSpc>
          </a:pPr>
          <a:r>
            <a:rPr lang="en-US" b="1" i="0" dirty="0"/>
            <a:t>Predictor :</a:t>
          </a:r>
          <a:r>
            <a:rPr lang="en-US" b="0" i="0" dirty="0">
              <a:latin typeface="Tisa Offc Serif Pro"/>
            </a:rPr>
            <a:t> It is</a:t>
          </a:r>
          <a:r>
            <a:rPr lang="en-US" b="0" i="0" dirty="0"/>
            <a:t> a component within a system that utilizes learned patterns to forecast the next element in a sequence based on input data</a:t>
          </a:r>
          <a:r>
            <a:rPr lang="en-US" b="0" i="0" dirty="0">
              <a:latin typeface="Tisa Offc Serif Pro"/>
            </a:rPr>
            <a:t>.</a:t>
          </a:r>
          <a:endParaRPr lang="en-US" b="0" i="0" dirty="0"/>
        </a:p>
      </dgm:t>
    </dgm:pt>
    <dgm:pt modelId="{6DC276AB-FCE0-4182-A5CE-0DDCFE5CF388}" type="parTrans" cxnId="{54471FFA-204D-4341-8EC2-FCFA6DCDF256}">
      <dgm:prSet/>
      <dgm:spPr/>
      <dgm:t>
        <a:bodyPr/>
        <a:lstStyle/>
        <a:p>
          <a:endParaRPr lang="en-US"/>
        </a:p>
      </dgm:t>
    </dgm:pt>
    <dgm:pt modelId="{BC09466B-20A3-41EA-BFEF-C087B8B0FAAB}" type="sibTrans" cxnId="{54471FFA-204D-4341-8EC2-FCFA6DCDF256}">
      <dgm:prSet/>
      <dgm:spPr/>
      <dgm:t>
        <a:bodyPr/>
        <a:lstStyle/>
        <a:p>
          <a:endParaRPr lang="en-US"/>
        </a:p>
      </dgm:t>
    </dgm:pt>
    <dgm:pt modelId="{55151902-57B8-4674-9E43-55BE6A51DA8D}">
      <dgm:prSet/>
      <dgm:spPr/>
      <dgm:t>
        <a:bodyPr/>
        <a:lstStyle/>
        <a:p>
          <a:pPr>
            <a:lnSpc>
              <a:spcPct val="100000"/>
            </a:lnSpc>
          </a:pPr>
          <a:r>
            <a:rPr lang="en-US" b="1" i="0" dirty="0"/>
            <a:t>Classifier:</a:t>
          </a:r>
          <a:r>
            <a:rPr lang="en-US" b="1" dirty="0"/>
            <a:t> </a:t>
          </a:r>
          <a:r>
            <a:rPr lang="en-US" dirty="0"/>
            <a:t>The HTM classifier is a component of the HTM system designed to recognize patterns and make predictions based on sequences of data. </a:t>
          </a:r>
        </a:p>
      </dgm:t>
    </dgm:pt>
    <dgm:pt modelId="{104CF412-F0C1-458B-AE5A-24DA87710F93}" type="parTrans" cxnId="{FAEB8D06-D2A4-48B1-A6CD-4E6E28FEC9FA}">
      <dgm:prSet/>
      <dgm:spPr/>
      <dgm:t>
        <a:bodyPr/>
        <a:lstStyle/>
        <a:p>
          <a:endParaRPr lang="en-US"/>
        </a:p>
      </dgm:t>
    </dgm:pt>
    <dgm:pt modelId="{701BFC75-5D4B-4AFD-A3CB-1AEBD0E814BA}" type="sibTrans" cxnId="{FAEB8D06-D2A4-48B1-A6CD-4E6E28FEC9FA}">
      <dgm:prSet/>
      <dgm:spPr/>
      <dgm:t>
        <a:bodyPr/>
        <a:lstStyle/>
        <a:p>
          <a:endParaRPr lang="en-US"/>
        </a:p>
      </dgm:t>
    </dgm:pt>
    <dgm:pt modelId="{6BCD9B6D-0CC2-4977-8BCF-CC4094A4865B}">
      <dgm:prSet phldr="0"/>
      <dgm:spPr/>
      <dgm:t>
        <a:bodyPr/>
        <a:lstStyle/>
        <a:p>
          <a:pPr rtl="0"/>
          <a:r>
            <a:rPr lang="en-US" b="0" i="0" dirty="0">
              <a:latin typeface="Tisa Offc Serif Pro"/>
            </a:rPr>
            <a:t>Spatial Pooler :</a:t>
          </a:r>
          <a:r>
            <a:rPr lang="en-US" i="1" dirty="0">
              <a:latin typeface="Tisa Offc Serif Pro"/>
            </a:rPr>
            <a:t> </a:t>
          </a:r>
          <a:r>
            <a:rPr lang="en-US" dirty="0"/>
            <a:t>In the SP model neurons learns feedforward connections and form efficient representations of the input. It converts arbitrary binary input patterns into sparse distributed representations (SDRs) using a combination of competitive Hebbian learning rules and homeostatic excitability control</a:t>
          </a:r>
          <a:r>
            <a:rPr lang="en-US" dirty="0">
              <a:latin typeface="Tisa Offc Serif Pro"/>
            </a:rPr>
            <a:t>.[3]</a:t>
          </a:r>
          <a:endParaRPr lang="en-US" dirty="0"/>
        </a:p>
      </dgm:t>
    </dgm:pt>
    <dgm:pt modelId="{F2B94DC1-223A-4B49-84AC-4ACADA2ED0C2}" type="parTrans" cxnId="{8486ECF1-AFEB-4BAE-9049-2724D289939A}">
      <dgm:prSet/>
      <dgm:spPr/>
    </dgm:pt>
    <dgm:pt modelId="{0F872E6A-FFB4-4A4F-ADB1-4A1A0B627BF1}" type="sibTrans" cxnId="{8486ECF1-AFEB-4BAE-9049-2724D289939A}">
      <dgm:prSet/>
      <dgm:spPr/>
    </dgm:pt>
    <dgm:pt modelId="{2E07F448-B208-427D-8EC2-32D3603C02E6}" type="pres">
      <dgm:prSet presAssocID="{B233C06F-A64F-414A-AE6D-EAAF1E857B07}" presName="vert0" presStyleCnt="0">
        <dgm:presLayoutVars>
          <dgm:dir/>
          <dgm:animOne val="branch"/>
          <dgm:animLvl val="lvl"/>
        </dgm:presLayoutVars>
      </dgm:prSet>
      <dgm:spPr/>
      <dgm:t>
        <a:bodyPr/>
        <a:lstStyle/>
        <a:p>
          <a:endParaRPr lang="en-US"/>
        </a:p>
      </dgm:t>
    </dgm:pt>
    <dgm:pt modelId="{8AC682B1-9326-4903-A272-F8BD6C1FC56B}" type="pres">
      <dgm:prSet presAssocID="{DC0E4CE3-3E31-45C0-A536-EEF88EB8787C}" presName="thickLine" presStyleLbl="alignNode1" presStyleIdx="0" presStyleCnt="5"/>
      <dgm:spPr/>
    </dgm:pt>
    <dgm:pt modelId="{991D3E3F-FAEA-44E4-B479-70B570F17822}" type="pres">
      <dgm:prSet presAssocID="{DC0E4CE3-3E31-45C0-A536-EEF88EB8787C}" presName="horz1" presStyleCnt="0"/>
      <dgm:spPr/>
    </dgm:pt>
    <dgm:pt modelId="{93B5E95A-BCED-46E1-A75F-5EB4885009C4}" type="pres">
      <dgm:prSet presAssocID="{DC0E4CE3-3E31-45C0-A536-EEF88EB8787C}" presName="tx1" presStyleLbl="revTx" presStyleIdx="0" presStyleCnt="5"/>
      <dgm:spPr/>
      <dgm:t>
        <a:bodyPr/>
        <a:lstStyle/>
        <a:p>
          <a:endParaRPr lang="en-US"/>
        </a:p>
      </dgm:t>
    </dgm:pt>
    <dgm:pt modelId="{CD73F1E2-9845-4F44-9369-D9D117BE93B5}" type="pres">
      <dgm:prSet presAssocID="{DC0E4CE3-3E31-45C0-A536-EEF88EB8787C}" presName="vert1" presStyleCnt="0"/>
      <dgm:spPr/>
    </dgm:pt>
    <dgm:pt modelId="{32E50763-FD95-4EB7-AAC8-FF40ACF79695}" type="pres">
      <dgm:prSet presAssocID="{8C9F51E7-822F-4923-BD92-ADD2803DFC13}" presName="thickLine" presStyleLbl="alignNode1" presStyleIdx="1" presStyleCnt="5"/>
      <dgm:spPr/>
    </dgm:pt>
    <dgm:pt modelId="{BC5BC053-546B-41B7-BB98-729135FFFEF5}" type="pres">
      <dgm:prSet presAssocID="{8C9F51E7-822F-4923-BD92-ADD2803DFC13}" presName="horz1" presStyleCnt="0"/>
      <dgm:spPr/>
    </dgm:pt>
    <dgm:pt modelId="{CE25C51B-850E-45F5-A0C0-071E8B8958DA}" type="pres">
      <dgm:prSet presAssocID="{8C9F51E7-822F-4923-BD92-ADD2803DFC13}" presName="tx1" presStyleLbl="revTx" presStyleIdx="1" presStyleCnt="5"/>
      <dgm:spPr/>
      <dgm:t>
        <a:bodyPr/>
        <a:lstStyle/>
        <a:p>
          <a:endParaRPr lang="en-US"/>
        </a:p>
      </dgm:t>
    </dgm:pt>
    <dgm:pt modelId="{77656070-91BD-42D2-AEE4-ACF1A247B209}" type="pres">
      <dgm:prSet presAssocID="{8C9F51E7-822F-4923-BD92-ADD2803DFC13}" presName="vert1" presStyleCnt="0"/>
      <dgm:spPr/>
    </dgm:pt>
    <dgm:pt modelId="{08C5C976-00C0-4286-8944-6D43C61E99C4}" type="pres">
      <dgm:prSet presAssocID="{1220A162-22CE-492D-A9DA-80C9FAC9388C}" presName="thickLine" presStyleLbl="alignNode1" presStyleIdx="2" presStyleCnt="5"/>
      <dgm:spPr/>
    </dgm:pt>
    <dgm:pt modelId="{C5A29559-65FD-49E0-B2D0-E2D6B2BEE746}" type="pres">
      <dgm:prSet presAssocID="{1220A162-22CE-492D-A9DA-80C9FAC9388C}" presName="horz1" presStyleCnt="0"/>
      <dgm:spPr/>
    </dgm:pt>
    <dgm:pt modelId="{A2FABB41-3036-4A28-9CF0-4BE4AA76BB1D}" type="pres">
      <dgm:prSet presAssocID="{1220A162-22CE-492D-A9DA-80C9FAC9388C}" presName="tx1" presStyleLbl="revTx" presStyleIdx="2" presStyleCnt="5"/>
      <dgm:spPr/>
      <dgm:t>
        <a:bodyPr/>
        <a:lstStyle/>
        <a:p>
          <a:endParaRPr lang="en-US"/>
        </a:p>
      </dgm:t>
    </dgm:pt>
    <dgm:pt modelId="{ACCA9D19-A617-4FCB-84A3-4FC67F2D85B4}" type="pres">
      <dgm:prSet presAssocID="{1220A162-22CE-492D-A9DA-80C9FAC9388C}" presName="vert1" presStyleCnt="0"/>
      <dgm:spPr/>
    </dgm:pt>
    <dgm:pt modelId="{3920CD3C-EBC7-478F-AD27-9A752BA1D52B}" type="pres">
      <dgm:prSet presAssocID="{6BCD9B6D-0CC2-4977-8BCF-CC4094A4865B}" presName="thickLine" presStyleLbl="alignNode1" presStyleIdx="3" presStyleCnt="5"/>
      <dgm:spPr/>
    </dgm:pt>
    <dgm:pt modelId="{BF3BC880-7567-40D8-ABCA-99B0341C4DA6}" type="pres">
      <dgm:prSet presAssocID="{6BCD9B6D-0CC2-4977-8BCF-CC4094A4865B}" presName="horz1" presStyleCnt="0"/>
      <dgm:spPr/>
    </dgm:pt>
    <dgm:pt modelId="{BB1AB6CE-77B3-4E8B-A3A4-AF4259C2E89C}" type="pres">
      <dgm:prSet presAssocID="{6BCD9B6D-0CC2-4977-8BCF-CC4094A4865B}" presName="tx1" presStyleLbl="revTx" presStyleIdx="3" presStyleCnt="5"/>
      <dgm:spPr/>
      <dgm:t>
        <a:bodyPr/>
        <a:lstStyle/>
        <a:p>
          <a:endParaRPr lang="en-US"/>
        </a:p>
      </dgm:t>
    </dgm:pt>
    <dgm:pt modelId="{88955B10-7D90-42C1-A74C-FE2ADDDE1A18}" type="pres">
      <dgm:prSet presAssocID="{6BCD9B6D-0CC2-4977-8BCF-CC4094A4865B}" presName="vert1" presStyleCnt="0"/>
      <dgm:spPr/>
    </dgm:pt>
    <dgm:pt modelId="{61CD6134-5C0F-4923-8347-122249CD0F2E}" type="pres">
      <dgm:prSet presAssocID="{55151902-57B8-4674-9E43-55BE6A51DA8D}" presName="thickLine" presStyleLbl="alignNode1" presStyleIdx="4" presStyleCnt="5"/>
      <dgm:spPr/>
    </dgm:pt>
    <dgm:pt modelId="{3D8AFFE0-08F2-47CA-81FB-BCBBBB6866EA}" type="pres">
      <dgm:prSet presAssocID="{55151902-57B8-4674-9E43-55BE6A51DA8D}" presName="horz1" presStyleCnt="0"/>
      <dgm:spPr/>
    </dgm:pt>
    <dgm:pt modelId="{691338E4-BB17-4B02-8A2C-D0987406B56E}" type="pres">
      <dgm:prSet presAssocID="{55151902-57B8-4674-9E43-55BE6A51DA8D}" presName="tx1" presStyleLbl="revTx" presStyleIdx="4" presStyleCnt="5"/>
      <dgm:spPr/>
      <dgm:t>
        <a:bodyPr/>
        <a:lstStyle/>
        <a:p>
          <a:endParaRPr lang="en-US"/>
        </a:p>
      </dgm:t>
    </dgm:pt>
    <dgm:pt modelId="{CF71C6CF-5A58-4B5D-8A4A-C84873499B29}" type="pres">
      <dgm:prSet presAssocID="{55151902-57B8-4674-9E43-55BE6A51DA8D}" presName="vert1" presStyleCnt="0"/>
      <dgm:spPr/>
    </dgm:pt>
  </dgm:ptLst>
  <dgm:cxnLst>
    <dgm:cxn modelId="{4E251B8F-C19D-4F5E-B0B1-E16609547D96}" type="presOf" srcId="{6BCD9B6D-0CC2-4977-8BCF-CC4094A4865B}" destId="{BB1AB6CE-77B3-4E8B-A3A4-AF4259C2E89C}" srcOrd="0" destOrd="0" presId="urn:microsoft.com/office/officeart/2008/layout/LinedList"/>
    <dgm:cxn modelId="{B9B0178A-EBCD-4268-9B4C-47DAC962BDB0}" type="presOf" srcId="{8C9F51E7-822F-4923-BD92-ADD2803DFC13}" destId="{CE25C51B-850E-45F5-A0C0-071E8B8958DA}" srcOrd="0" destOrd="0" presId="urn:microsoft.com/office/officeart/2008/layout/LinedList"/>
    <dgm:cxn modelId="{8ACCA94F-47E9-4622-9AD4-73C93943474D}" type="presOf" srcId="{B233C06F-A64F-414A-AE6D-EAAF1E857B07}" destId="{2E07F448-B208-427D-8EC2-32D3603C02E6}" srcOrd="0" destOrd="0" presId="urn:microsoft.com/office/officeart/2008/layout/LinedList"/>
    <dgm:cxn modelId="{548A5FC3-CF63-4A88-883F-BA605394C504}" type="presOf" srcId="{DC0E4CE3-3E31-45C0-A536-EEF88EB8787C}" destId="{93B5E95A-BCED-46E1-A75F-5EB4885009C4}" srcOrd="0" destOrd="0" presId="urn:microsoft.com/office/officeart/2008/layout/LinedList"/>
    <dgm:cxn modelId="{54471FFA-204D-4341-8EC2-FCFA6DCDF256}" srcId="{B233C06F-A64F-414A-AE6D-EAAF1E857B07}" destId="{1220A162-22CE-492D-A9DA-80C9FAC9388C}" srcOrd="2" destOrd="0" parTransId="{6DC276AB-FCE0-4182-A5CE-0DDCFE5CF388}" sibTransId="{BC09466B-20A3-41EA-BFEF-C087B8B0FAAB}"/>
    <dgm:cxn modelId="{014D2CF0-0983-44F5-B4E2-C11ADEC35D77}" type="presOf" srcId="{1220A162-22CE-492D-A9DA-80C9FAC9388C}" destId="{A2FABB41-3036-4A28-9CF0-4BE4AA76BB1D}" srcOrd="0" destOrd="0" presId="urn:microsoft.com/office/officeart/2008/layout/LinedList"/>
    <dgm:cxn modelId="{8486ECF1-AFEB-4BAE-9049-2724D289939A}" srcId="{B233C06F-A64F-414A-AE6D-EAAF1E857B07}" destId="{6BCD9B6D-0CC2-4977-8BCF-CC4094A4865B}" srcOrd="3" destOrd="0" parTransId="{F2B94DC1-223A-4B49-84AC-4ACADA2ED0C2}" sibTransId="{0F872E6A-FFB4-4A4F-ADB1-4A1A0B627BF1}"/>
    <dgm:cxn modelId="{04F44A0B-AE4D-4E17-B4C1-336B752AB42E}" srcId="{B233C06F-A64F-414A-AE6D-EAAF1E857B07}" destId="{DC0E4CE3-3E31-45C0-A536-EEF88EB8787C}" srcOrd="0" destOrd="0" parTransId="{EEEC1E80-E4A0-40BC-B7BF-24FD8D7DD2DD}" sibTransId="{5D68634C-D24E-4AAE-950A-8D1D93CB84DA}"/>
    <dgm:cxn modelId="{74F265EE-E1F5-4922-8A33-8605B1D8EFDC}" srcId="{B233C06F-A64F-414A-AE6D-EAAF1E857B07}" destId="{8C9F51E7-822F-4923-BD92-ADD2803DFC13}" srcOrd="1" destOrd="0" parTransId="{73844CD8-B37F-4312-9F21-0FC6B0CD4CF8}" sibTransId="{DF764574-8278-4AF5-A751-ACE96A43F112}"/>
    <dgm:cxn modelId="{4FF8E0D4-0004-4A41-8354-6352632660B1}" type="presOf" srcId="{55151902-57B8-4674-9E43-55BE6A51DA8D}" destId="{691338E4-BB17-4B02-8A2C-D0987406B56E}" srcOrd="0" destOrd="0" presId="urn:microsoft.com/office/officeart/2008/layout/LinedList"/>
    <dgm:cxn modelId="{FAEB8D06-D2A4-48B1-A6CD-4E6E28FEC9FA}" srcId="{B233C06F-A64F-414A-AE6D-EAAF1E857B07}" destId="{55151902-57B8-4674-9E43-55BE6A51DA8D}" srcOrd="4" destOrd="0" parTransId="{104CF412-F0C1-458B-AE5A-24DA87710F93}" sibTransId="{701BFC75-5D4B-4AFD-A3CB-1AEBD0E814BA}"/>
    <dgm:cxn modelId="{EA892F75-277D-49F0-A70F-C0CDF633DC2B}" type="presParOf" srcId="{2E07F448-B208-427D-8EC2-32D3603C02E6}" destId="{8AC682B1-9326-4903-A272-F8BD6C1FC56B}" srcOrd="0" destOrd="0" presId="urn:microsoft.com/office/officeart/2008/layout/LinedList"/>
    <dgm:cxn modelId="{93553721-C255-43F6-8D14-1A799F5D09FD}" type="presParOf" srcId="{2E07F448-B208-427D-8EC2-32D3603C02E6}" destId="{991D3E3F-FAEA-44E4-B479-70B570F17822}" srcOrd="1" destOrd="0" presId="urn:microsoft.com/office/officeart/2008/layout/LinedList"/>
    <dgm:cxn modelId="{C9634F0E-91C9-46CD-88B6-E41CE38D0D7A}" type="presParOf" srcId="{991D3E3F-FAEA-44E4-B479-70B570F17822}" destId="{93B5E95A-BCED-46E1-A75F-5EB4885009C4}" srcOrd="0" destOrd="0" presId="urn:microsoft.com/office/officeart/2008/layout/LinedList"/>
    <dgm:cxn modelId="{E7D445CE-C5EB-4B26-AE5A-524DA25A996A}" type="presParOf" srcId="{991D3E3F-FAEA-44E4-B479-70B570F17822}" destId="{CD73F1E2-9845-4F44-9369-D9D117BE93B5}" srcOrd="1" destOrd="0" presId="urn:microsoft.com/office/officeart/2008/layout/LinedList"/>
    <dgm:cxn modelId="{D242F9A3-38A0-4DDD-9791-5B91174FF225}" type="presParOf" srcId="{2E07F448-B208-427D-8EC2-32D3603C02E6}" destId="{32E50763-FD95-4EB7-AAC8-FF40ACF79695}" srcOrd="2" destOrd="0" presId="urn:microsoft.com/office/officeart/2008/layout/LinedList"/>
    <dgm:cxn modelId="{3AA82D0F-24A5-4CCF-96F6-14C227BA9963}" type="presParOf" srcId="{2E07F448-B208-427D-8EC2-32D3603C02E6}" destId="{BC5BC053-546B-41B7-BB98-729135FFFEF5}" srcOrd="3" destOrd="0" presId="urn:microsoft.com/office/officeart/2008/layout/LinedList"/>
    <dgm:cxn modelId="{C6EC1BCA-1ABE-495B-B7FA-2D5AE991420D}" type="presParOf" srcId="{BC5BC053-546B-41B7-BB98-729135FFFEF5}" destId="{CE25C51B-850E-45F5-A0C0-071E8B8958DA}" srcOrd="0" destOrd="0" presId="urn:microsoft.com/office/officeart/2008/layout/LinedList"/>
    <dgm:cxn modelId="{3931289A-40FC-4581-8A44-596B37C160F6}" type="presParOf" srcId="{BC5BC053-546B-41B7-BB98-729135FFFEF5}" destId="{77656070-91BD-42D2-AEE4-ACF1A247B209}" srcOrd="1" destOrd="0" presId="urn:microsoft.com/office/officeart/2008/layout/LinedList"/>
    <dgm:cxn modelId="{4B859B73-1AA5-4663-A2E5-C9C8C20E09D6}" type="presParOf" srcId="{2E07F448-B208-427D-8EC2-32D3603C02E6}" destId="{08C5C976-00C0-4286-8944-6D43C61E99C4}" srcOrd="4" destOrd="0" presId="urn:microsoft.com/office/officeart/2008/layout/LinedList"/>
    <dgm:cxn modelId="{B62ADC6A-D283-4746-8A9C-42F8F312EBB0}" type="presParOf" srcId="{2E07F448-B208-427D-8EC2-32D3603C02E6}" destId="{C5A29559-65FD-49E0-B2D0-E2D6B2BEE746}" srcOrd="5" destOrd="0" presId="urn:microsoft.com/office/officeart/2008/layout/LinedList"/>
    <dgm:cxn modelId="{C76B11AA-1B02-415A-9E0D-052F690F5BD1}" type="presParOf" srcId="{C5A29559-65FD-49E0-B2D0-E2D6B2BEE746}" destId="{A2FABB41-3036-4A28-9CF0-4BE4AA76BB1D}" srcOrd="0" destOrd="0" presId="urn:microsoft.com/office/officeart/2008/layout/LinedList"/>
    <dgm:cxn modelId="{254AD3CA-EBC4-4213-8913-C03835E4105F}" type="presParOf" srcId="{C5A29559-65FD-49E0-B2D0-E2D6B2BEE746}" destId="{ACCA9D19-A617-4FCB-84A3-4FC67F2D85B4}" srcOrd="1" destOrd="0" presId="urn:microsoft.com/office/officeart/2008/layout/LinedList"/>
    <dgm:cxn modelId="{661C108E-9369-44A5-98BB-5471EA9D8C09}" type="presParOf" srcId="{2E07F448-B208-427D-8EC2-32D3603C02E6}" destId="{3920CD3C-EBC7-478F-AD27-9A752BA1D52B}" srcOrd="6" destOrd="0" presId="urn:microsoft.com/office/officeart/2008/layout/LinedList"/>
    <dgm:cxn modelId="{6B3DC735-512C-4C88-8403-6E299BB48114}" type="presParOf" srcId="{2E07F448-B208-427D-8EC2-32D3603C02E6}" destId="{BF3BC880-7567-40D8-ABCA-99B0341C4DA6}" srcOrd="7" destOrd="0" presId="urn:microsoft.com/office/officeart/2008/layout/LinedList"/>
    <dgm:cxn modelId="{BD966CE5-70C1-4F95-AB68-F37FF9551F46}" type="presParOf" srcId="{BF3BC880-7567-40D8-ABCA-99B0341C4DA6}" destId="{BB1AB6CE-77B3-4E8B-A3A4-AF4259C2E89C}" srcOrd="0" destOrd="0" presId="urn:microsoft.com/office/officeart/2008/layout/LinedList"/>
    <dgm:cxn modelId="{86AA51ED-38DE-4615-8B35-6D1DF04BCA94}" type="presParOf" srcId="{BF3BC880-7567-40D8-ABCA-99B0341C4DA6}" destId="{88955B10-7D90-42C1-A74C-FE2ADDDE1A18}" srcOrd="1" destOrd="0" presId="urn:microsoft.com/office/officeart/2008/layout/LinedList"/>
    <dgm:cxn modelId="{5D1B685D-9B02-4D76-8552-8FD93A109949}" type="presParOf" srcId="{2E07F448-B208-427D-8EC2-32D3603C02E6}" destId="{61CD6134-5C0F-4923-8347-122249CD0F2E}" srcOrd="8" destOrd="0" presId="urn:microsoft.com/office/officeart/2008/layout/LinedList"/>
    <dgm:cxn modelId="{5B57AE84-299F-44A6-ADEF-85BBBE1B09A1}" type="presParOf" srcId="{2E07F448-B208-427D-8EC2-32D3603C02E6}" destId="{3D8AFFE0-08F2-47CA-81FB-BCBBBB6866EA}" srcOrd="9" destOrd="0" presId="urn:microsoft.com/office/officeart/2008/layout/LinedList"/>
    <dgm:cxn modelId="{8E2D776B-0FF0-4A66-9955-3FF1A7D3F65F}" type="presParOf" srcId="{3D8AFFE0-08F2-47CA-81FB-BCBBBB6866EA}" destId="{691338E4-BB17-4B02-8A2C-D0987406B56E}" srcOrd="0" destOrd="0" presId="urn:microsoft.com/office/officeart/2008/layout/LinedList"/>
    <dgm:cxn modelId="{96FB22B1-D63B-4661-A29F-26D2E9DE3A68}" type="presParOf" srcId="{3D8AFFE0-08F2-47CA-81FB-BCBBBB6866EA}" destId="{CF71C6CF-5A58-4B5D-8A4A-C84873499B2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C81BFA-F2E1-4784-BB73-68A3C728D53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5624E60-902F-4D9B-81F0-B25B7413C7FA}">
      <dgm:prSet/>
      <dgm:spPr/>
      <dgm:t>
        <a:bodyPr/>
        <a:lstStyle/>
        <a:p>
          <a:pPr rtl="0">
            <a:lnSpc>
              <a:spcPct val="100000"/>
            </a:lnSpc>
          </a:pPr>
          <a:r>
            <a:rPr lang="en-US" b="1" dirty="0">
              <a:solidFill>
                <a:schemeClr val="tx1"/>
              </a:solidFill>
            </a:rPr>
            <a:t>ReadFileAndConvertToCharList</a:t>
          </a:r>
          <a:r>
            <a:rPr lang="en-US" b="1" dirty="0">
              <a:solidFill>
                <a:schemeClr val="tx1"/>
              </a:solidFill>
              <a:latin typeface="Tisa Offc Serif Pro"/>
            </a:rPr>
            <a:t>( ) -</a:t>
          </a:r>
          <a:r>
            <a:rPr lang="en-US" dirty="0">
              <a:solidFill>
                <a:schemeClr val="tx1"/>
              </a:solidFill>
            </a:rPr>
            <a:t>This function takes a file path as input, reads the file line by line, converts each line into a list of characters, </a:t>
          </a:r>
          <a:r>
            <a:rPr lang="en-US" dirty="0">
              <a:solidFill>
                <a:schemeClr val="tx1"/>
              </a:solidFill>
              <a:latin typeface="-apple-system"/>
            </a:rPr>
            <a:t>by excluding control characters such as \r, \n, \t </a:t>
          </a:r>
          <a:r>
            <a:rPr lang="en-US" dirty="0">
              <a:solidFill>
                <a:schemeClr val="tx1"/>
              </a:solidFill>
              <a:latin typeface="Tisa Offc Serif Pro"/>
            </a:rPr>
            <a:t>etc. And</a:t>
          </a:r>
          <a:r>
            <a:rPr lang="en-US" dirty="0">
              <a:solidFill>
                <a:schemeClr val="tx1"/>
              </a:solidFill>
            </a:rPr>
            <a:t> returns the list.</a:t>
          </a:r>
        </a:p>
      </dgm:t>
    </dgm:pt>
    <dgm:pt modelId="{3F3FD778-B4DD-4CA0-A112-F5A415C6CB07}" type="parTrans" cxnId="{6248C73B-FC88-426E-A3EF-A7CAFBFDE86D}">
      <dgm:prSet/>
      <dgm:spPr/>
      <dgm:t>
        <a:bodyPr/>
        <a:lstStyle/>
        <a:p>
          <a:endParaRPr lang="en-US"/>
        </a:p>
      </dgm:t>
    </dgm:pt>
    <dgm:pt modelId="{2B5F00F1-E3E9-4EA2-A814-1D8B50F43C7C}" type="sibTrans" cxnId="{6248C73B-FC88-426E-A3EF-A7CAFBFDE86D}">
      <dgm:prSet/>
      <dgm:spPr/>
      <dgm:t>
        <a:bodyPr/>
        <a:lstStyle/>
        <a:p>
          <a:endParaRPr lang="en-US"/>
        </a:p>
      </dgm:t>
    </dgm:pt>
    <dgm:pt modelId="{97D2DC7D-B5E6-4CEF-9968-4E953A8F8750}">
      <dgm:prSet/>
      <dgm:spPr/>
      <dgm:t>
        <a:bodyPr/>
        <a:lstStyle/>
        <a:p>
          <a:pPr>
            <a:lnSpc>
              <a:spcPct val="100000"/>
            </a:lnSpc>
          </a:pPr>
          <a:r>
            <a:rPr lang="en-US" b="1" dirty="0">
              <a:solidFill>
                <a:schemeClr val="tx1"/>
              </a:solidFill>
            </a:rPr>
            <a:t>ConvertToAscii</a:t>
          </a:r>
          <a:r>
            <a:rPr lang="en-US" b="1" dirty="0">
              <a:solidFill>
                <a:schemeClr val="tx1"/>
              </a:solidFill>
              <a:latin typeface="Tisa Offc Serif Pro"/>
            </a:rPr>
            <a:t> ( )</a:t>
          </a:r>
          <a:r>
            <a:rPr lang="en-US" b="1" dirty="0">
              <a:solidFill>
                <a:schemeClr val="tx1"/>
              </a:solidFill>
            </a:rPr>
            <a:t> </a:t>
          </a:r>
          <a:r>
            <a:rPr lang="en-US" b="1" dirty="0">
              <a:solidFill>
                <a:schemeClr val="tx1"/>
              </a:solidFill>
              <a:latin typeface="Tisa Offc Serif Pro"/>
            </a:rPr>
            <a:t>- </a:t>
          </a:r>
          <a:r>
            <a:rPr lang="en-US" dirty="0">
              <a:solidFill>
                <a:schemeClr val="tx1"/>
              </a:solidFill>
            </a:rPr>
            <a:t>This method converts a list of characters into a list of ASCII values. It iterates through each character in the input list and converts it to its corresponding ASCII value.</a:t>
          </a:r>
        </a:p>
      </dgm:t>
    </dgm:pt>
    <dgm:pt modelId="{A83EE4B7-6D20-440B-ABDD-12505ECDBC7B}" type="parTrans" cxnId="{3D877CF1-B6B1-40FE-B03F-1BA8516C4265}">
      <dgm:prSet/>
      <dgm:spPr/>
      <dgm:t>
        <a:bodyPr/>
        <a:lstStyle/>
        <a:p>
          <a:endParaRPr lang="en-US"/>
        </a:p>
      </dgm:t>
    </dgm:pt>
    <dgm:pt modelId="{5AFF56B2-9F52-48E6-A6E0-6C5D8944CCBA}" type="sibTrans" cxnId="{3D877CF1-B6B1-40FE-B03F-1BA8516C4265}">
      <dgm:prSet/>
      <dgm:spPr/>
      <dgm:t>
        <a:bodyPr/>
        <a:lstStyle/>
        <a:p>
          <a:endParaRPr lang="en-US"/>
        </a:p>
      </dgm:t>
    </dgm:pt>
    <dgm:pt modelId="{BB2604C9-347B-4995-A88B-B86EB8CC4172}">
      <dgm:prSet/>
      <dgm:spPr/>
      <dgm:t>
        <a:bodyPr/>
        <a:lstStyle/>
        <a:p>
          <a:pPr>
            <a:lnSpc>
              <a:spcPct val="100000"/>
            </a:lnSpc>
          </a:pPr>
          <a:r>
            <a:rPr lang="en-US" b="1" dirty="0">
              <a:solidFill>
                <a:schemeClr val="tx1"/>
              </a:solidFill>
            </a:rPr>
            <a:t>SplitIntoBatches</a:t>
          </a:r>
          <a:r>
            <a:rPr lang="en-US" b="1" dirty="0">
              <a:solidFill>
                <a:schemeClr val="tx1"/>
              </a:solidFill>
              <a:latin typeface="Tisa Offc Serif Pro"/>
            </a:rPr>
            <a:t> ( ) -</a:t>
          </a:r>
          <a:r>
            <a:rPr lang="en-US" b="1" dirty="0">
              <a:solidFill>
                <a:schemeClr val="tx1"/>
              </a:solidFill>
            </a:rPr>
            <a:t> </a:t>
          </a:r>
          <a:r>
            <a:rPr lang="en-US" dirty="0">
              <a:solidFill>
                <a:schemeClr val="tx1"/>
              </a:solidFill>
            </a:rPr>
            <a:t>This method splits a list of input values into overlapping sequences of a specified batch size and overlap. It iterates through the input list and creates batches of the specified size with the specified overlap.</a:t>
          </a:r>
        </a:p>
      </dgm:t>
    </dgm:pt>
    <dgm:pt modelId="{60400C7B-70CB-4464-8283-25E0404F622E}" type="parTrans" cxnId="{A6C38053-6063-4903-A027-070D98479D76}">
      <dgm:prSet/>
      <dgm:spPr/>
      <dgm:t>
        <a:bodyPr/>
        <a:lstStyle/>
        <a:p>
          <a:endParaRPr lang="en-US"/>
        </a:p>
      </dgm:t>
    </dgm:pt>
    <dgm:pt modelId="{217211B0-264E-47F0-AC71-1D31FAB971C6}" type="sibTrans" cxnId="{A6C38053-6063-4903-A027-070D98479D76}">
      <dgm:prSet/>
      <dgm:spPr/>
      <dgm:t>
        <a:bodyPr/>
        <a:lstStyle/>
        <a:p>
          <a:endParaRPr lang="en-US"/>
        </a:p>
      </dgm:t>
    </dgm:pt>
    <dgm:pt modelId="{C2E79C2F-D8EB-4B3E-AC85-84D64721ACC8}">
      <dgm:prSet/>
      <dgm:spPr/>
      <dgm:t>
        <a:bodyPr/>
        <a:lstStyle/>
        <a:p>
          <a:pPr>
            <a:lnSpc>
              <a:spcPct val="100000"/>
            </a:lnSpc>
          </a:pPr>
          <a:r>
            <a:rPr lang="en-US" b="1" dirty="0">
              <a:solidFill>
                <a:schemeClr val="tx1"/>
              </a:solidFill>
            </a:rPr>
            <a:t>PredictNextElement </a:t>
          </a:r>
          <a:r>
            <a:rPr lang="en-US" b="1" dirty="0">
              <a:solidFill>
                <a:schemeClr val="tx1"/>
              </a:solidFill>
              <a:latin typeface="Tisa Offc Serif Pro"/>
            </a:rPr>
            <a:t>( ) -</a:t>
          </a:r>
          <a:r>
            <a:rPr lang="en-US" dirty="0">
              <a:solidFill>
                <a:schemeClr val="tx1"/>
              </a:solidFill>
            </a:rPr>
            <a:t> This method predicts the next element in a sequence based on the input data.</a:t>
          </a:r>
        </a:p>
      </dgm:t>
    </dgm:pt>
    <dgm:pt modelId="{AC74328A-C1CA-4ADB-8C56-F849F4D00DEE}" type="parTrans" cxnId="{F9221448-B9A5-4712-931A-4FC655D6494C}">
      <dgm:prSet/>
      <dgm:spPr/>
      <dgm:t>
        <a:bodyPr/>
        <a:lstStyle/>
        <a:p>
          <a:endParaRPr lang="en-US"/>
        </a:p>
      </dgm:t>
    </dgm:pt>
    <dgm:pt modelId="{B3DA45D4-16B3-4AC4-923D-B9DC80163EB5}" type="sibTrans" cxnId="{F9221448-B9A5-4712-931A-4FC655D6494C}">
      <dgm:prSet/>
      <dgm:spPr/>
      <dgm:t>
        <a:bodyPr/>
        <a:lstStyle/>
        <a:p>
          <a:endParaRPr lang="en-US"/>
        </a:p>
      </dgm:t>
    </dgm:pt>
    <dgm:pt modelId="{D85888DC-6F07-417F-8423-0CAAC27F4954}" type="pres">
      <dgm:prSet presAssocID="{23C81BFA-F2E1-4784-BB73-68A3C728D537}" presName="root" presStyleCnt="0">
        <dgm:presLayoutVars>
          <dgm:dir/>
          <dgm:resizeHandles val="exact"/>
        </dgm:presLayoutVars>
      </dgm:prSet>
      <dgm:spPr/>
      <dgm:t>
        <a:bodyPr/>
        <a:lstStyle/>
        <a:p>
          <a:endParaRPr lang="en-US"/>
        </a:p>
      </dgm:t>
    </dgm:pt>
    <dgm:pt modelId="{4BFEB52F-68B9-414E-B519-47029ABACFEC}" type="pres">
      <dgm:prSet presAssocID="{95624E60-902F-4D9B-81F0-B25B7413C7FA}" presName="compNode" presStyleCnt="0"/>
      <dgm:spPr/>
    </dgm:pt>
    <dgm:pt modelId="{4FFE519F-397F-4B60-9A16-892EC3F5DF12}" type="pres">
      <dgm:prSet presAssocID="{95624E60-902F-4D9B-81F0-B25B7413C7FA}" presName="bgRect" presStyleLbl="bgShp" presStyleIdx="0" presStyleCnt="4"/>
      <dgm:spPr/>
    </dgm:pt>
    <dgm:pt modelId="{B1D6CD69-ABEC-4B3C-BF0C-104CA7471064}" type="pres">
      <dgm:prSet presAssocID="{95624E60-902F-4D9B-81F0-B25B7413C7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Flowchart"/>
        </a:ext>
      </dgm:extLst>
    </dgm:pt>
    <dgm:pt modelId="{F45D7491-382A-4E8C-872C-0BDD10B25AE9}" type="pres">
      <dgm:prSet presAssocID="{95624E60-902F-4D9B-81F0-B25B7413C7FA}" presName="spaceRect" presStyleCnt="0"/>
      <dgm:spPr/>
    </dgm:pt>
    <dgm:pt modelId="{B480281C-BE1D-4B67-9FAF-7091084544E5}" type="pres">
      <dgm:prSet presAssocID="{95624E60-902F-4D9B-81F0-B25B7413C7FA}" presName="parTx" presStyleLbl="revTx" presStyleIdx="0" presStyleCnt="4">
        <dgm:presLayoutVars>
          <dgm:chMax val="0"/>
          <dgm:chPref val="0"/>
        </dgm:presLayoutVars>
      </dgm:prSet>
      <dgm:spPr/>
      <dgm:t>
        <a:bodyPr/>
        <a:lstStyle/>
        <a:p>
          <a:endParaRPr lang="en-US"/>
        </a:p>
      </dgm:t>
    </dgm:pt>
    <dgm:pt modelId="{88CC8C95-2B60-4027-9231-72EF34FD2F19}" type="pres">
      <dgm:prSet presAssocID="{2B5F00F1-E3E9-4EA2-A814-1D8B50F43C7C}" presName="sibTrans" presStyleCnt="0"/>
      <dgm:spPr/>
    </dgm:pt>
    <dgm:pt modelId="{34D0E6ED-1620-4572-8B4B-58C2213C55BA}" type="pres">
      <dgm:prSet presAssocID="{97D2DC7D-B5E6-4CEF-9968-4E953A8F8750}" presName="compNode" presStyleCnt="0"/>
      <dgm:spPr/>
    </dgm:pt>
    <dgm:pt modelId="{A3F4A13A-CF50-4C22-8B27-4145D429CFF4}" type="pres">
      <dgm:prSet presAssocID="{97D2DC7D-B5E6-4CEF-9968-4E953A8F8750}" presName="bgRect" presStyleLbl="bgShp" presStyleIdx="1" presStyleCnt="4"/>
      <dgm:spPr/>
    </dgm:pt>
    <dgm:pt modelId="{F4A415A8-67E5-42AE-B1B1-0191FF4111A3}" type="pres">
      <dgm:prSet presAssocID="{97D2DC7D-B5E6-4CEF-9968-4E953A8F87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Network Diagram"/>
        </a:ext>
      </dgm:extLst>
    </dgm:pt>
    <dgm:pt modelId="{8BE09612-3FCC-4522-9418-8B22439EEDA6}" type="pres">
      <dgm:prSet presAssocID="{97D2DC7D-B5E6-4CEF-9968-4E953A8F8750}" presName="spaceRect" presStyleCnt="0"/>
      <dgm:spPr/>
    </dgm:pt>
    <dgm:pt modelId="{2456CD00-1F52-4461-AB5C-5EE94844D4ED}" type="pres">
      <dgm:prSet presAssocID="{97D2DC7D-B5E6-4CEF-9968-4E953A8F8750}" presName="parTx" presStyleLbl="revTx" presStyleIdx="1" presStyleCnt="4">
        <dgm:presLayoutVars>
          <dgm:chMax val="0"/>
          <dgm:chPref val="0"/>
        </dgm:presLayoutVars>
      </dgm:prSet>
      <dgm:spPr/>
      <dgm:t>
        <a:bodyPr/>
        <a:lstStyle/>
        <a:p>
          <a:endParaRPr lang="en-US"/>
        </a:p>
      </dgm:t>
    </dgm:pt>
    <dgm:pt modelId="{978314A2-D96D-4E10-8205-D40BB82CEBA6}" type="pres">
      <dgm:prSet presAssocID="{5AFF56B2-9F52-48E6-A6E0-6C5D8944CCBA}" presName="sibTrans" presStyleCnt="0"/>
      <dgm:spPr/>
    </dgm:pt>
    <dgm:pt modelId="{780BAAFD-8183-428E-8788-D513003F64DA}" type="pres">
      <dgm:prSet presAssocID="{BB2604C9-347B-4995-A88B-B86EB8CC4172}" presName="compNode" presStyleCnt="0"/>
      <dgm:spPr/>
    </dgm:pt>
    <dgm:pt modelId="{CA8AC6D2-8599-413A-8348-38B56111F09A}" type="pres">
      <dgm:prSet presAssocID="{BB2604C9-347B-4995-A88B-B86EB8CC4172}" presName="bgRect" presStyleLbl="bgShp" presStyleIdx="2" presStyleCnt="4"/>
      <dgm:spPr/>
    </dgm:pt>
    <dgm:pt modelId="{24FDA776-59A7-453D-BBDB-BC675B68F0CF}" type="pres">
      <dgm:prSet presAssocID="{BB2604C9-347B-4995-A88B-B86EB8CC41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Processor"/>
        </a:ext>
      </dgm:extLst>
    </dgm:pt>
    <dgm:pt modelId="{9441CB75-4017-4F73-B06F-D1EECC254B37}" type="pres">
      <dgm:prSet presAssocID="{BB2604C9-347B-4995-A88B-B86EB8CC4172}" presName="spaceRect" presStyleCnt="0"/>
      <dgm:spPr/>
    </dgm:pt>
    <dgm:pt modelId="{8003E354-4B1E-4BA1-8593-DA2BE10354FD}" type="pres">
      <dgm:prSet presAssocID="{BB2604C9-347B-4995-A88B-B86EB8CC4172}" presName="parTx" presStyleLbl="revTx" presStyleIdx="2" presStyleCnt="4">
        <dgm:presLayoutVars>
          <dgm:chMax val="0"/>
          <dgm:chPref val="0"/>
        </dgm:presLayoutVars>
      </dgm:prSet>
      <dgm:spPr/>
      <dgm:t>
        <a:bodyPr/>
        <a:lstStyle/>
        <a:p>
          <a:endParaRPr lang="en-US"/>
        </a:p>
      </dgm:t>
    </dgm:pt>
    <dgm:pt modelId="{FAF9EDAA-02A1-4BAE-A504-77D8D78E3CC9}" type="pres">
      <dgm:prSet presAssocID="{217211B0-264E-47F0-AC71-1D31FAB971C6}" presName="sibTrans" presStyleCnt="0"/>
      <dgm:spPr/>
    </dgm:pt>
    <dgm:pt modelId="{8BD3758C-3DAF-4B35-8143-17D9AF96F62A}" type="pres">
      <dgm:prSet presAssocID="{C2E79C2F-D8EB-4B3E-AC85-84D64721ACC8}" presName="compNode" presStyleCnt="0"/>
      <dgm:spPr/>
    </dgm:pt>
    <dgm:pt modelId="{14E9BB3B-851B-434B-8106-325F761D53DA}" type="pres">
      <dgm:prSet presAssocID="{C2E79C2F-D8EB-4B3E-AC85-84D64721ACC8}" presName="bgRect" presStyleLbl="bgShp" presStyleIdx="3" presStyleCnt="4"/>
      <dgm:spPr/>
    </dgm:pt>
    <dgm:pt modelId="{091A9190-936D-423E-8F6C-55A3225D9ADD}" type="pres">
      <dgm:prSet presAssocID="{C2E79C2F-D8EB-4B3E-AC85-84D64721AC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Arrow Circle"/>
        </a:ext>
      </dgm:extLst>
    </dgm:pt>
    <dgm:pt modelId="{DD0D2618-2035-40E3-B5C7-BB221D8D9110}" type="pres">
      <dgm:prSet presAssocID="{C2E79C2F-D8EB-4B3E-AC85-84D64721ACC8}" presName="spaceRect" presStyleCnt="0"/>
      <dgm:spPr/>
    </dgm:pt>
    <dgm:pt modelId="{E82E3142-CA62-4882-9D83-C41911763472}" type="pres">
      <dgm:prSet presAssocID="{C2E79C2F-D8EB-4B3E-AC85-84D64721ACC8}" presName="parTx" presStyleLbl="revTx" presStyleIdx="3" presStyleCnt="4">
        <dgm:presLayoutVars>
          <dgm:chMax val="0"/>
          <dgm:chPref val="0"/>
        </dgm:presLayoutVars>
      </dgm:prSet>
      <dgm:spPr/>
      <dgm:t>
        <a:bodyPr/>
        <a:lstStyle/>
        <a:p>
          <a:endParaRPr lang="en-US"/>
        </a:p>
      </dgm:t>
    </dgm:pt>
  </dgm:ptLst>
  <dgm:cxnLst>
    <dgm:cxn modelId="{F9221448-B9A5-4712-931A-4FC655D6494C}" srcId="{23C81BFA-F2E1-4784-BB73-68A3C728D537}" destId="{C2E79C2F-D8EB-4B3E-AC85-84D64721ACC8}" srcOrd="3" destOrd="0" parTransId="{AC74328A-C1CA-4ADB-8C56-F849F4D00DEE}" sibTransId="{B3DA45D4-16B3-4AC4-923D-B9DC80163EB5}"/>
    <dgm:cxn modelId="{99AA51F0-0E46-4F58-9520-E090C4844426}" type="presOf" srcId="{97D2DC7D-B5E6-4CEF-9968-4E953A8F8750}" destId="{2456CD00-1F52-4461-AB5C-5EE94844D4ED}" srcOrd="0" destOrd="0" presId="urn:microsoft.com/office/officeart/2018/2/layout/IconVerticalSolidList"/>
    <dgm:cxn modelId="{6AA84043-7381-43C1-899C-8F7C68A1030D}" type="presOf" srcId="{23C81BFA-F2E1-4784-BB73-68A3C728D537}" destId="{D85888DC-6F07-417F-8423-0CAAC27F4954}" srcOrd="0" destOrd="0" presId="urn:microsoft.com/office/officeart/2018/2/layout/IconVerticalSolidList"/>
    <dgm:cxn modelId="{3FAD54F8-498B-45A5-B38A-ED9F9BA51E86}" type="presOf" srcId="{BB2604C9-347B-4995-A88B-B86EB8CC4172}" destId="{8003E354-4B1E-4BA1-8593-DA2BE10354FD}" srcOrd="0" destOrd="0" presId="urn:microsoft.com/office/officeart/2018/2/layout/IconVerticalSolidList"/>
    <dgm:cxn modelId="{6248C73B-FC88-426E-A3EF-A7CAFBFDE86D}" srcId="{23C81BFA-F2E1-4784-BB73-68A3C728D537}" destId="{95624E60-902F-4D9B-81F0-B25B7413C7FA}" srcOrd="0" destOrd="0" parTransId="{3F3FD778-B4DD-4CA0-A112-F5A415C6CB07}" sibTransId="{2B5F00F1-E3E9-4EA2-A814-1D8B50F43C7C}"/>
    <dgm:cxn modelId="{A6C38053-6063-4903-A027-070D98479D76}" srcId="{23C81BFA-F2E1-4784-BB73-68A3C728D537}" destId="{BB2604C9-347B-4995-A88B-B86EB8CC4172}" srcOrd="2" destOrd="0" parTransId="{60400C7B-70CB-4464-8283-25E0404F622E}" sibTransId="{217211B0-264E-47F0-AC71-1D31FAB971C6}"/>
    <dgm:cxn modelId="{C30B0DAA-B86B-441D-B566-A2A1C9E26B12}" type="presOf" srcId="{95624E60-902F-4D9B-81F0-B25B7413C7FA}" destId="{B480281C-BE1D-4B67-9FAF-7091084544E5}" srcOrd="0" destOrd="0" presId="urn:microsoft.com/office/officeart/2018/2/layout/IconVerticalSolidList"/>
    <dgm:cxn modelId="{3D877CF1-B6B1-40FE-B03F-1BA8516C4265}" srcId="{23C81BFA-F2E1-4784-BB73-68A3C728D537}" destId="{97D2DC7D-B5E6-4CEF-9968-4E953A8F8750}" srcOrd="1" destOrd="0" parTransId="{A83EE4B7-6D20-440B-ABDD-12505ECDBC7B}" sibTransId="{5AFF56B2-9F52-48E6-A6E0-6C5D8944CCBA}"/>
    <dgm:cxn modelId="{B0FD62F9-4E8A-4971-A5C4-D6F1DCFEB382}" type="presOf" srcId="{C2E79C2F-D8EB-4B3E-AC85-84D64721ACC8}" destId="{E82E3142-CA62-4882-9D83-C41911763472}" srcOrd="0" destOrd="0" presId="urn:microsoft.com/office/officeart/2018/2/layout/IconVerticalSolidList"/>
    <dgm:cxn modelId="{20D94699-F85C-4E7F-B93E-65A296AFCC8F}" type="presParOf" srcId="{D85888DC-6F07-417F-8423-0CAAC27F4954}" destId="{4BFEB52F-68B9-414E-B519-47029ABACFEC}" srcOrd="0" destOrd="0" presId="urn:microsoft.com/office/officeart/2018/2/layout/IconVerticalSolidList"/>
    <dgm:cxn modelId="{C944C00B-5A0E-474B-9606-44D78D1D2E5D}" type="presParOf" srcId="{4BFEB52F-68B9-414E-B519-47029ABACFEC}" destId="{4FFE519F-397F-4B60-9A16-892EC3F5DF12}" srcOrd="0" destOrd="0" presId="urn:microsoft.com/office/officeart/2018/2/layout/IconVerticalSolidList"/>
    <dgm:cxn modelId="{FA96B5F1-8CA6-4DDA-9952-8C1124DB6C8F}" type="presParOf" srcId="{4BFEB52F-68B9-414E-B519-47029ABACFEC}" destId="{B1D6CD69-ABEC-4B3C-BF0C-104CA7471064}" srcOrd="1" destOrd="0" presId="urn:microsoft.com/office/officeart/2018/2/layout/IconVerticalSolidList"/>
    <dgm:cxn modelId="{8838B887-2A64-473E-BC0C-033A96CBA26D}" type="presParOf" srcId="{4BFEB52F-68B9-414E-B519-47029ABACFEC}" destId="{F45D7491-382A-4E8C-872C-0BDD10B25AE9}" srcOrd="2" destOrd="0" presId="urn:microsoft.com/office/officeart/2018/2/layout/IconVerticalSolidList"/>
    <dgm:cxn modelId="{CABDBD0F-EF6A-4A37-97F6-A5A5EB3FF222}" type="presParOf" srcId="{4BFEB52F-68B9-414E-B519-47029ABACFEC}" destId="{B480281C-BE1D-4B67-9FAF-7091084544E5}" srcOrd="3" destOrd="0" presId="urn:microsoft.com/office/officeart/2018/2/layout/IconVerticalSolidList"/>
    <dgm:cxn modelId="{89559F75-5B82-47C2-BCCC-CBAC9FDF25A2}" type="presParOf" srcId="{D85888DC-6F07-417F-8423-0CAAC27F4954}" destId="{88CC8C95-2B60-4027-9231-72EF34FD2F19}" srcOrd="1" destOrd="0" presId="urn:microsoft.com/office/officeart/2018/2/layout/IconVerticalSolidList"/>
    <dgm:cxn modelId="{E88055E5-2763-4503-B6E5-3C557C44DE94}" type="presParOf" srcId="{D85888DC-6F07-417F-8423-0CAAC27F4954}" destId="{34D0E6ED-1620-4572-8B4B-58C2213C55BA}" srcOrd="2" destOrd="0" presId="urn:microsoft.com/office/officeart/2018/2/layout/IconVerticalSolidList"/>
    <dgm:cxn modelId="{A648C698-FD4C-45DE-A72D-893C02362A99}" type="presParOf" srcId="{34D0E6ED-1620-4572-8B4B-58C2213C55BA}" destId="{A3F4A13A-CF50-4C22-8B27-4145D429CFF4}" srcOrd="0" destOrd="0" presId="urn:microsoft.com/office/officeart/2018/2/layout/IconVerticalSolidList"/>
    <dgm:cxn modelId="{E8B74267-8C0F-4A6E-BA78-2A069F420F00}" type="presParOf" srcId="{34D0E6ED-1620-4572-8B4B-58C2213C55BA}" destId="{F4A415A8-67E5-42AE-B1B1-0191FF4111A3}" srcOrd="1" destOrd="0" presId="urn:microsoft.com/office/officeart/2018/2/layout/IconVerticalSolidList"/>
    <dgm:cxn modelId="{95D86EF9-8E42-4D61-ACDF-F32214F403C3}" type="presParOf" srcId="{34D0E6ED-1620-4572-8B4B-58C2213C55BA}" destId="{8BE09612-3FCC-4522-9418-8B22439EEDA6}" srcOrd="2" destOrd="0" presId="urn:microsoft.com/office/officeart/2018/2/layout/IconVerticalSolidList"/>
    <dgm:cxn modelId="{DFD2186F-D4E1-46EA-9C84-A3B1721E1DB7}" type="presParOf" srcId="{34D0E6ED-1620-4572-8B4B-58C2213C55BA}" destId="{2456CD00-1F52-4461-AB5C-5EE94844D4ED}" srcOrd="3" destOrd="0" presId="urn:microsoft.com/office/officeart/2018/2/layout/IconVerticalSolidList"/>
    <dgm:cxn modelId="{273DCB5E-7936-4491-8D73-09BFCB1305ED}" type="presParOf" srcId="{D85888DC-6F07-417F-8423-0CAAC27F4954}" destId="{978314A2-D96D-4E10-8205-D40BB82CEBA6}" srcOrd="3" destOrd="0" presId="urn:microsoft.com/office/officeart/2018/2/layout/IconVerticalSolidList"/>
    <dgm:cxn modelId="{B325E0AE-B5CA-407C-A195-698B18BD924E}" type="presParOf" srcId="{D85888DC-6F07-417F-8423-0CAAC27F4954}" destId="{780BAAFD-8183-428E-8788-D513003F64DA}" srcOrd="4" destOrd="0" presId="urn:microsoft.com/office/officeart/2018/2/layout/IconVerticalSolidList"/>
    <dgm:cxn modelId="{6A3343FC-FECF-4426-A373-1F7C64ABBE6A}" type="presParOf" srcId="{780BAAFD-8183-428E-8788-D513003F64DA}" destId="{CA8AC6D2-8599-413A-8348-38B56111F09A}" srcOrd="0" destOrd="0" presId="urn:microsoft.com/office/officeart/2018/2/layout/IconVerticalSolidList"/>
    <dgm:cxn modelId="{75A9B9BB-EDE5-47DA-BA27-86F1C3A19098}" type="presParOf" srcId="{780BAAFD-8183-428E-8788-D513003F64DA}" destId="{24FDA776-59A7-453D-BBDB-BC675B68F0CF}" srcOrd="1" destOrd="0" presId="urn:microsoft.com/office/officeart/2018/2/layout/IconVerticalSolidList"/>
    <dgm:cxn modelId="{035B8717-4362-4296-ACBE-41839AD40B17}" type="presParOf" srcId="{780BAAFD-8183-428E-8788-D513003F64DA}" destId="{9441CB75-4017-4F73-B06F-D1EECC254B37}" srcOrd="2" destOrd="0" presId="urn:microsoft.com/office/officeart/2018/2/layout/IconVerticalSolidList"/>
    <dgm:cxn modelId="{F210D7D9-F797-4867-842A-85F16C7AED19}" type="presParOf" srcId="{780BAAFD-8183-428E-8788-D513003F64DA}" destId="{8003E354-4B1E-4BA1-8593-DA2BE10354FD}" srcOrd="3" destOrd="0" presId="urn:microsoft.com/office/officeart/2018/2/layout/IconVerticalSolidList"/>
    <dgm:cxn modelId="{F22AA697-863C-4845-B38D-6239E67578D7}" type="presParOf" srcId="{D85888DC-6F07-417F-8423-0CAAC27F4954}" destId="{FAF9EDAA-02A1-4BAE-A504-77D8D78E3CC9}" srcOrd="5" destOrd="0" presId="urn:microsoft.com/office/officeart/2018/2/layout/IconVerticalSolidList"/>
    <dgm:cxn modelId="{6EA44489-CA8E-4811-ADF9-750B9AD37166}" type="presParOf" srcId="{D85888DC-6F07-417F-8423-0CAAC27F4954}" destId="{8BD3758C-3DAF-4B35-8143-17D9AF96F62A}" srcOrd="6" destOrd="0" presId="urn:microsoft.com/office/officeart/2018/2/layout/IconVerticalSolidList"/>
    <dgm:cxn modelId="{1AE291A1-7AC8-4CDF-9EED-BDCBDBBD47F8}" type="presParOf" srcId="{8BD3758C-3DAF-4B35-8143-17D9AF96F62A}" destId="{14E9BB3B-851B-434B-8106-325F761D53DA}" srcOrd="0" destOrd="0" presId="urn:microsoft.com/office/officeart/2018/2/layout/IconVerticalSolidList"/>
    <dgm:cxn modelId="{AE513EB4-480B-4756-8A46-1602A9BB0008}" type="presParOf" srcId="{8BD3758C-3DAF-4B35-8143-17D9AF96F62A}" destId="{091A9190-936D-423E-8F6C-55A3225D9ADD}" srcOrd="1" destOrd="0" presId="urn:microsoft.com/office/officeart/2018/2/layout/IconVerticalSolidList"/>
    <dgm:cxn modelId="{3BB5C9CE-D2EF-4CDD-B8AA-D1D6BA88266F}" type="presParOf" srcId="{8BD3758C-3DAF-4B35-8143-17D9AF96F62A}" destId="{DD0D2618-2035-40E3-B5C7-BB221D8D9110}" srcOrd="2" destOrd="0" presId="urn:microsoft.com/office/officeart/2018/2/layout/IconVerticalSolidList"/>
    <dgm:cxn modelId="{B006CAA7-DE54-463B-921A-E07EF3EA73A4}" type="presParOf" srcId="{8BD3758C-3DAF-4B35-8143-17D9AF96F62A}" destId="{E82E3142-CA62-4882-9D83-C419117634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EE64F2-3E20-4A89-B9FD-7CCE61A2F2EB}"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1D16B92D-063B-4049-9E88-459B24E59196}">
      <dgm:prSet/>
      <dgm:spPr/>
      <dgm:t>
        <a:bodyPr/>
        <a:lstStyle/>
        <a:p>
          <a:pPr rtl="0">
            <a:lnSpc>
              <a:spcPct val="100000"/>
            </a:lnSpc>
          </a:pPr>
          <a:r>
            <a:rPr lang="en-US" b="1" dirty="0"/>
            <a:t>DecodeNumericalSequence</a:t>
          </a:r>
          <a:r>
            <a:rPr lang="en-US" b="1" dirty="0">
              <a:latin typeface="Tisa Offc Serif Pro"/>
            </a:rPr>
            <a:t> ()-</a:t>
          </a:r>
          <a:r>
            <a:rPr lang="en-US" dirty="0"/>
            <a:t> This method decodes a list of numerical tokens into a string (sequence of characters). It converts each token (ASCII value) back into its corresponding character.</a:t>
          </a:r>
        </a:p>
      </dgm:t>
    </dgm:pt>
    <dgm:pt modelId="{C466AECF-E69C-4CD9-8FB0-723C008F57BA}" type="parTrans" cxnId="{0C62A6F1-A8BF-470B-B930-C82967233B7D}">
      <dgm:prSet/>
      <dgm:spPr/>
      <dgm:t>
        <a:bodyPr/>
        <a:lstStyle/>
        <a:p>
          <a:endParaRPr lang="en-US"/>
        </a:p>
      </dgm:t>
    </dgm:pt>
    <dgm:pt modelId="{10D1DFD3-75E3-44B1-BB9A-2C9BC3B4CF8E}" type="sibTrans" cxnId="{0C62A6F1-A8BF-470B-B930-C82967233B7D}">
      <dgm:prSet/>
      <dgm:spPr/>
      <dgm:t>
        <a:bodyPr/>
        <a:lstStyle/>
        <a:p>
          <a:endParaRPr lang="en-US"/>
        </a:p>
      </dgm:t>
    </dgm:pt>
    <dgm:pt modelId="{2A14373B-E233-40A1-BB41-43677A1D9450}">
      <dgm:prSet/>
      <dgm:spPr/>
      <dgm:t>
        <a:bodyPr/>
        <a:lstStyle/>
        <a:p>
          <a:pPr rtl="0">
            <a:lnSpc>
              <a:spcPct val="100000"/>
            </a:lnSpc>
          </a:pPr>
          <a:r>
            <a:rPr lang="en-US" b="1" dirty="0"/>
            <a:t>CalculateCorrectness</a:t>
          </a:r>
          <a:r>
            <a:rPr lang="en-US" b="1" dirty="0">
              <a:latin typeface="Tisa Offc Serif Pro"/>
            </a:rPr>
            <a:t> () -  </a:t>
          </a:r>
          <a:r>
            <a:rPr lang="en-US" dirty="0"/>
            <a:t>This method checks how well the predicted values match the actual values based on a threshold. For each pair of actual and predicted values, if the difference is within the threshold, it considers the prediction correct (assigned as 1); otherwise, it's incorrect (assigned as 0)</a:t>
          </a:r>
        </a:p>
      </dgm:t>
    </dgm:pt>
    <dgm:pt modelId="{8EBB611A-F8A6-482D-A33C-080413793FFC}" type="parTrans" cxnId="{557ECDC9-7169-48C3-8F4C-7BFB3D55B555}">
      <dgm:prSet/>
      <dgm:spPr/>
      <dgm:t>
        <a:bodyPr/>
        <a:lstStyle/>
        <a:p>
          <a:endParaRPr lang="en-US"/>
        </a:p>
      </dgm:t>
    </dgm:pt>
    <dgm:pt modelId="{6D721771-50B3-45DC-9808-25F33803E656}" type="sibTrans" cxnId="{557ECDC9-7169-48C3-8F4C-7BFB3D55B555}">
      <dgm:prSet/>
      <dgm:spPr/>
      <dgm:t>
        <a:bodyPr/>
        <a:lstStyle/>
        <a:p>
          <a:endParaRPr lang="en-US"/>
        </a:p>
      </dgm:t>
    </dgm:pt>
    <dgm:pt modelId="{4240A66C-6729-4D61-BA11-D3C651B8034A}">
      <dgm:prSet/>
      <dgm:spPr/>
      <dgm:t>
        <a:bodyPr/>
        <a:lstStyle/>
        <a:p>
          <a:pPr rtl="0">
            <a:lnSpc>
              <a:spcPct val="100000"/>
            </a:lnSpc>
          </a:pPr>
          <a:r>
            <a:rPr lang="en-US" b="1" dirty="0"/>
            <a:t>CalculateBinaryCrossEntropy</a:t>
          </a:r>
          <a:r>
            <a:rPr lang="en-US" b="1" dirty="0">
              <a:latin typeface="Tisa Offc Serif Pro"/>
            </a:rPr>
            <a:t>() -</a:t>
          </a:r>
          <a:r>
            <a:rPr lang="en-US" b="0" dirty="0">
              <a:latin typeface="Tisa Offc Serif Pro"/>
            </a:rPr>
            <a:t>This</a:t>
          </a:r>
          <a:r>
            <a:rPr lang="en-US" dirty="0"/>
            <a:t> method calculates the  binary cross-entropy loss. The binary cross entropy  values for each prediction are aggregated, with correct predictions assigned a value of 0 and incorrect predictions a value of 1. Subsequently, the total binary cross-entropy is calculated by dividing the sum of these values by the total number of correctness counts.</a:t>
          </a:r>
        </a:p>
      </dgm:t>
    </dgm:pt>
    <dgm:pt modelId="{32D9E382-CB69-48C9-BC43-A79E5657E887}" type="parTrans" cxnId="{106A9488-DE6D-4C2F-ADFD-6F704A870122}">
      <dgm:prSet/>
      <dgm:spPr/>
      <dgm:t>
        <a:bodyPr/>
        <a:lstStyle/>
        <a:p>
          <a:endParaRPr lang="en-US"/>
        </a:p>
      </dgm:t>
    </dgm:pt>
    <dgm:pt modelId="{89A277ED-EF3A-420F-9DB2-2936D3796338}" type="sibTrans" cxnId="{106A9488-DE6D-4C2F-ADFD-6F704A870122}">
      <dgm:prSet/>
      <dgm:spPr/>
      <dgm:t>
        <a:bodyPr/>
        <a:lstStyle/>
        <a:p>
          <a:endParaRPr lang="en-US"/>
        </a:p>
      </dgm:t>
    </dgm:pt>
    <dgm:pt modelId="{88E17E6E-854E-4CCF-A09A-BEF8E4CC5529}" type="pres">
      <dgm:prSet presAssocID="{D8EE64F2-3E20-4A89-B9FD-7CCE61A2F2EB}" presName="root" presStyleCnt="0">
        <dgm:presLayoutVars>
          <dgm:dir/>
          <dgm:resizeHandles val="exact"/>
        </dgm:presLayoutVars>
      </dgm:prSet>
      <dgm:spPr/>
      <dgm:t>
        <a:bodyPr/>
        <a:lstStyle/>
        <a:p>
          <a:endParaRPr lang="en-US"/>
        </a:p>
      </dgm:t>
    </dgm:pt>
    <dgm:pt modelId="{73C85816-2DA5-42B5-9563-A6303EE05429}" type="pres">
      <dgm:prSet presAssocID="{1D16B92D-063B-4049-9E88-459B24E59196}" presName="compNode" presStyleCnt="0"/>
      <dgm:spPr/>
    </dgm:pt>
    <dgm:pt modelId="{C31AB614-C97D-4DF4-BFBF-46681D700309}" type="pres">
      <dgm:prSet presAssocID="{1D16B92D-063B-4049-9E88-459B24E59196}" presName="bgRect" presStyleLbl="bgShp" presStyleIdx="0" presStyleCnt="3"/>
      <dgm:spPr/>
    </dgm:pt>
    <dgm:pt modelId="{B94D0FD4-787E-4B90-A94A-56987FF15C20}" type="pres">
      <dgm:prSet presAssocID="{1D16B92D-063B-4049-9E88-459B24E591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Mathematics"/>
        </a:ext>
      </dgm:extLst>
    </dgm:pt>
    <dgm:pt modelId="{613B7561-0AA1-4E2D-83DF-2BD682C016C8}" type="pres">
      <dgm:prSet presAssocID="{1D16B92D-063B-4049-9E88-459B24E59196}" presName="spaceRect" presStyleCnt="0"/>
      <dgm:spPr/>
    </dgm:pt>
    <dgm:pt modelId="{E773B2D7-3074-47CD-AAC8-1B2DDFA8665D}" type="pres">
      <dgm:prSet presAssocID="{1D16B92D-063B-4049-9E88-459B24E59196}" presName="parTx" presStyleLbl="revTx" presStyleIdx="0" presStyleCnt="3">
        <dgm:presLayoutVars>
          <dgm:chMax val="0"/>
          <dgm:chPref val="0"/>
        </dgm:presLayoutVars>
      </dgm:prSet>
      <dgm:spPr/>
      <dgm:t>
        <a:bodyPr/>
        <a:lstStyle/>
        <a:p>
          <a:endParaRPr lang="en-US"/>
        </a:p>
      </dgm:t>
    </dgm:pt>
    <dgm:pt modelId="{A9932B30-EC44-44BB-9815-D5A37AA4B712}" type="pres">
      <dgm:prSet presAssocID="{10D1DFD3-75E3-44B1-BB9A-2C9BC3B4CF8E}" presName="sibTrans" presStyleCnt="0"/>
      <dgm:spPr/>
    </dgm:pt>
    <dgm:pt modelId="{2865A39E-6176-4AF6-9758-FE6921ED3DAC}" type="pres">
      <dgm:prSet presAssocID="{2A14373B-E233-40A1-BB41-43677A1D9450}" presName="compNode" presStyleCnt="0"/>
      <dgm:spPr/>
    </dgm:pt>
    <dgm:pt modelId="{AF2959BC-DF92-4758-9608-CABECCC88272}" type="pres">
      <dgm:prSet presAssocID="{2A14373B-E233-40A1-BB41-43677A1D9450}" presName="bgRect" presStyleLbl="bgShp" presStyleIdx="1" presStyleCnt="3"/>
      <dgm:spPr/>
    </dgm:pt>
    <dgm:pt modelId="{13992666-68F0-493E-B201-46D6D0153BE4}" type="pres">
      <dgm:prSet presAssocID="{2A14373B-E233-40A1-BB41-43677A1D94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heckmark"/>
        </a:ext>
      </dgm:extLst>
    </dgm:pt>
    <dgm:pt modelId="{AE8E7661-EF82-49AB-A178-242739180E7F}" type="pres">
      <dgm:prSet presAssocID="{2A14373B-E233-40A1-BB41-43677A1D9450}" presName="spaceRect" presStyleCnt="0"/>
      <dgm:spPr/>
    </dgm:pt>
    <dgm:pt modelId="{E3A89F42-4E82-4EA5-B9BA-070325C296D4}" type="pres">
      <dgm:prSet presAssocID="{2A14373B-E233-40A1-BB41-43677A1D9450}" presName="parTx" presStyleLbl="revTx" presStyleIdx="1" presStyleCnt="3">
        <dgm:presLayoutVars>
          <dgm:chMax val="0"/>
          <dgm:chPref val="0"/>
        </dgm:presLayoutVars>
      </dgm:prSet>
      <dgm:spPr/>
      <dgm:t>
        <a:bodyPr/>
        <a:lstStyle/>
        <a:p>
          <a:endParaRPr lang="en-US"/>
        </a:p>
      </dgm:t>
    </dgm:pt>
    <dgm:pt modelId="{E2FFD27D-A371-4474-A814-844CDC3F6866}" type="pres">
      <dgm:prSet presAssocID="{6D721771-50B3-45DC-9808-25F33803E656}" presName="sibTrans" presStyleCnt="0"/>
      <dgm:spPr/>
    </dgm:pt>
    <dgm:pt modelId="{BE6FAE3F-FECE-47CE-99DE-7FB23670A230}" type="pres">
      <dgm:prSet presAssocID="{4240A66C-6729-4D61-BA11-D3C651B8034A}" presName="compNode" presStyleCnt="0"/>
      <dgm:spPr/>
    </dgm:pt>
    <dgm:pt modelId="{8A619672-84BD-486A-89D2-793904162FC1}" type="pres">
      <dgm:prSet presAssocID="{4240A66C-6729-4D61-BA11-D3C651B8034A}" presName="bgRect" presStyleLbl="bgShp" presStyleIdx="2" presStyleCnt="3"/>
      <dgm:spPr/>
    </dgm:pt>
    <dgm:pt modelId="{E9F8C7F6-2BF9-4364-BF04-6A1302AE7F7D}" type="pres">
      <dgm:prSet presAssocID="{4240A66C-6729-4D61-BA11-D3C651B803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Document"/>
        </a:ext>
      </dgm:extLst>
    </dgm:pt>
    <dgm:pt modelId="{DA148528-E339-46C1-BEAF-1DEC862DDD6A}" type="pres">
      <dgm:prSet presAssocID="{4240A66C-6729-4D61-BA11-D3C651B8034A}" presName="spaceRect" presStyleCnt="0"/>
      <dgm:spPr/>
    </dgm:pt>
    <dgm:pt modelId="{6BC4C57B-24F0-4858-A84E-6B38B67A405F}" type="pres">
      <dgm:prSet presAssocID="{4240A66C-6729-4D61-BA11-D3C651B8034A}" presName="parTx" presStyleLbl="revTx" presStyleIdx="2" presStyleCnt="3">
        <dgm:presLayoutVars>
          <dgm:chMax val="0"/>
          <dgm:chPref val="0"/>
        </dgm:presLayoutVars>
      </dgm:prSet>
      <dgm:spPr/>
      <dgm:t>
        <a:bodyPr/>
        <a:lstStyle/>
        <a:p>
          <a:endParaRPr lang="en-US"/>
        </a:p>
      </dgm:t>
    </dgm:pt>
  </dgm:ptLst>
  <dgm:cxnLst>
    <dgm:cxn modelId="{557ECDC9-7169-48C3-8F4C-7BFB3D55B555}" srcId="{D8EE64F2-3E20-4A89-B9FD-7CCE61A2F2EB}" destId="{2A14373B-E233-40A1-BB41-43677A1D9450}" srcOrd="1" destOrd="0" parTransId="{8EBB611A-F8A6-482D-A33C-080413793FFC}" sibTransId="{6D721771-50B3-45DC-9808-25F33803E656}"/>
    <dgm:cxn modelId="{106A9488-DE6D-4C2F-ADFD-6F704A870122}" srcId="{D8EE64F2-3E20-4A89-B9FD-7CCE61A2F2EB}" destId="{4240A66C-6729-4D61-BA11-D3C651B8034A}" srcOrd="2" destOrd="0" parTransId="{32D9E382-CB69-48C9-BC43-A79E5657E887}" sibTransId="{89A277ED-EF3A-420F-9DB2-2936D3796338}"/>
    <dgm:cxn modelId="{3FC92988-2CA1-4459-930A-3722D578A3A4}" type="presOf" srcId="{4240A66C-6729-4D61-BA11-D3C651B8034A}" destId="{6BC4C57B-24F0-4858-A84E-6B38B67A405F}" srcOrd="0" destOrd="0" presId="urn:microsoft.com/office/officeart/2018/2/layout/IconVerticalSolidList"/>
    <dgm:cxn modelId="{EF17376D-BBFA-44E2-A9CE-107A6535AA35}" type="presOf" srcId="{2A14373B-E233-40A1-BB41-43677A1D9450}" destId="{E3A89F42-4E82-4EA5-B9BA-070325C296D4}" srcOrd="0" destOrd="0" presId="urn:microsoft.com/office/officeart/2018/2/layout/IconVerticalSolidList"/>
    <dgm:cxn modelId="{0C62A6F1-A8BF-470B-B930-C82967233B7D}" srcId="{D8EE64F2-3E20-4A89-B9FD-7CCE61A2F2EB}" destId="{1D16B92D-063B-4049-9E88-459B24E59196}" srcOrd="0" destOrd="0" parTransId="{C466AECF-E69C-4CD9-8FB0-723C008F57BA}" sibTransId="{10D1DFD3-75E3-44B1-BB9A-2C9BC3B4CF8E}"/>
    <dgm:cxn modelId="{1F52DB08-374A-4B33-BA98-1534AC63882D}" type="presOf" srcId="{1D16B92D-063B-4049-9E88-459B24E59196}" destId="{E773B2D7-3074-47CD-AAC8-1B2DDFA8665D}" srcOrd="0" destOrd="0" presId="urn:microsoft.com/office/officeart/2018/2/layout/IconVerticalSolidList"/>
    <dgm:cxn modelId="{32C9D40E-B0D6-4D90-A96D-2C23462FBCE0}" type="presOf" srcId="{D8EE64F2-3E20-4A89-B9FD-7CCE61A2F2EB}" destId="{88E17E6E-854E-4CCF-A09A-BEF8E4CC5529}" srcOrd="0" destOrd="0" presId="urn:microsoft.com/office/officeart/2018/2/layout/IconVerticalSolidList"/>
    <dgm:cxn modelId="{D63A4E3B-B6E2-4EF8-8C94-92262C29D7CC}" type="presParOf" srcId="{88E17E6E-854E-4CCF-A09A-BEF8E4CC5529}" destId="{73C85816-2DA5-42B5-9563-A6303EE05429}" srcOrd="0" destOrd="0" presId="urn:microsoft.com/office/officeart/2018/2/layout/IconVerticalSolidList"/>
    <dgm:cxn modelId="{619DBE9C-543A-4D18-A4E9-100E2A1B0A06}" type="presParOf" srcId="{73C85816-2DA5-42B5-9563-A6303EE05429}" destId="{C31AB614-C97D-4DF4-BFBF-46681D700309}" srcOrd="0" destOrd="0" presId="urn:microsoft.com/office/officeart/2018/2/layout/IconVerticalSolidList"/>
    <dgm:cxn modelId="{FE8F0573-57E7-433C-98EC-BA2FE7DEBAD2}" type="presParOf" srcId="{73C85816-2DA5-42B5-9563-A6303EE05429}" destId="{B94D0FD4-787E-4B90-A94A-56987FF15C20}" srcOrd="1" destOrd="0" presId="urn:microsoft.com/office/officeart/2018/2/layout/IconVerticalSolidList"/>
    <dgm:cxn modelId="{B7812E75-C721-4B52-9931-35DBDB8BF2A4}" type="presParOf" srcId="{73C85816-2DA5-42B5-9563-A6303EE05429}" destId="{613B7561-0AA1-4E2D-83DF-2BD682C016C8}" srcOrd="2" destOrd="0" presId="urn:microsoft.com/office/officeart/2018/2/layout/IconVerticalSolidList"/>
    <dgm:cxn modelId="{0E7D6F16-694E-4905-8AC4-298033590C30}" type="presParOf" srcId="{73C85816-2DA5-42B5-9563-A6303EE05429}" destId="{E773B2D7-3074-47CD-AAC8-1B2DDFA8665D}" srcOrd="3" destOrd="0" presId="urn:microsoft.com/office/officeart/2018/2/layout/IconVerticalSolidList"/>
    <dgm:cxn modelId="{A9A88087-4630-4FF0-905E-547C824846CC}" type="presParOf" srcId="{88E17E6E-854E-4CCF-A09A-BEF8E4CC5529}" destId="{A9932B30-EC44-44BB-9815-D5A37AA4B712}" srcOrd="1" destOrd="0" presId="urn:microsoft.com/office/officeart/2018/2/layout/IconVerticalSolidList"/>
    <dgm:cxn modelId="{D1B865B5-3891-4F0B-9F71-353474CF785E}" type="presParOf" srcId="{88E17E6E-854E-4CCF-A09A-BEF8E4CC5529}" destId="{2865A39E-6176-4AF6-9758-FE6921ED3DAC}" srcOrd="2" destOrd="0" presId="urn:microsoft.com/office/officeart/2018/2/layout/IconVerticalSolidList"/>
    <dgm:cxn modelId="{4F632D11-9CD1-4901-B87A-0280A4879678}" type="presParOf" srcId="{2865A39E-6176-4AF6-9758-FE6921ED3DAC}" destId="{AF2959BC-DF92-4758-9608-CABECCC88272}" srcOrd="0" destOrd="0" presId="urn:microsoft.com/office/officeart/2018/2/layout/IconVerticalSolidList"/>
    <dgm:cxn modelId="{2263EAC3-B747-48BA-BBFE-D5145B5477AB}" type="presParOf" srcId="{2865A39E-6176-4AF6-9758-FE6921ED3DAC}" destId="{13992666-68F0-493E-B201-46D6D0153BE4}" srcOrd="1" destOrd="0" presId="urn:microsoft.com/office/officeart/2018/2/layout/IconVerticalSolidList"/>
    <dgm:cxn modelId="{B8CD20DC-EA29-488E-9E9D-823349932FE3}" type="presParOf" srcId="{2865A39E-6176-4AF6-9758-FE6921ED3DAC}" destId="{AE8E7661-EF82-49AB-A178-242739180E7F}" srcOrd="2" destOrd="0" presId="urn:microsoft.com/office/officeart/2018/2/layout/IconVerticalSolidList"/>
    <dgm:cxn modelId="{51F69D7F-635A-4785-894C-DC578ADFEEA0}" type="presParOf" srcId="{2865A39E-6176-4AF6-9758-FE6921ED3DAC}" destId="{E3A89F42-4E82-4EA5-B9BA-070325C296D4}" srcOrd="3" destOrd="0" presId="urn:microsoft.com/office/officeart/2018/2/layout/IconVerticalSolidList"/>
    <dgm:cxn modelId="{B78E5E99-C926-4201-A8D6-4F506BC23685}" type="presParOf" srcId="{88E17E6E-854E-4CCF-A09A-BEF8E4CC5529}" destId="{E2FFD27D-A371-4474-A814-844CDC3F6866}" srcOrd="3" destOrd="0" presId="urn:microsoft.com/office/officeart/2018/2/layout/IconVerticalSolidList"/>
    <dgm:cxn modelId="{E17A7803-F039-4D24-A439-C2A7BA1764A1}" type="presParOf" srcId="{88E17E6E-854E-4CCF-A09A-BEF8E4CC5529}" destId="{BE6FAE3F-FECE-47CE-99DE-7FB23670A230}" srcOrd="4" destOrd="0" presId="urn:microsoft.com/office/officeart/2018/2/layout/IconVerticalSolidList"/>
    <dgm:cxn modelId="{334431A0-7C84-448B-B081-08F59E2F3A55}" type="presParOf" srcId="{BE6FAE3F-FECE-47CE-99DE-7FB23670A230}" destId="{8A619672-84BD-486A-89D2-793904162FC1}" srcOrd="0" destOrd="0" presId="urn:microsoft.com/office/officeart/2018/2/layout/IconVerticalSolidList"/>
    <dgm:cxn modelId="{0A52D38A-833C-4729-8D0B-89AF6D1D731E}" type="presParOf" srcId="{BE6FAE3F-FECE-47CE-99DE-7FB23670A230}" destId="{E9F8C7F6-2BF9-4364-BF04-6A1302AE7F7D}" srcOrd="1" destOrd="0" presId="urn:microsoft.com/office/officeart/2018/2/layout/IconVerticalSolidList"/>
    <dgm:cxn modelId="{9896FB55-76C9-42A3-8BB7-98CB2514C1B6}" type="presParOf" srcId="{BE6FAE3F-FECE-47CE-99DE-7FB23670A230}" destId="{DA148528-E339-46C1-BEAF-1DEC862DDD6A}" srcOrd="2" destOrd="0" presId="urn:microsoft.com/office/officeart/2018/2/layout/IconVerticalSolidList"/>
    <dgm:cxn modelId="{578F4068-4569-44EA-975C-80BE82F0AE8E}" type="presParOf" srcId="{BE6FAE3F-FECE-47CE-99DE-7FB23670A230}" destId="{6BC4C57B-24F0-4858-A84E-6B38B67A40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682B1-9326-4903-A272-F8BD6C1FC56B}">
      <dsp:nvSpPr>
        <dsp:cNvPr id="0" name=""/>
        <dsp:cNvSpPr/>
      </dsp:nvSpPr>
      <dsp:spPr>
        <a:xfrm>
          <a:off x="0" y="563"/>
          <a:ext cx="1004795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B5E95A-BCED-46E1-A75F-5EB4885009C4}">
      <dsp:nvSpPr>
        <dsp:cNvPr id="0" name=""/>
        <dsp:cNvSpPr/>
      </dsp:nvSpPr>
      <dsp:spPr>
        <a:xfrm>
          <a:off x="0" y="563"/>
          <a:ext cx="10047959" cy="923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100000"/>
            </a:lnSpc>
            <a:spcBef>
              <a:spcPct val="0"/>
            </a:spcBef>
            <a:spcAft>
              <a:spcPct val="35000"/>
            </a:spcAft>
          </a:pPr>
          <a:r>
            <a:rPr lang="en-US" sz="1600" b="1" i="0" kern="1200" dirty="0"/>
            <a:t>Sparse Distributed Representations (SDRs):</a:t>
          </a:r>
          <a:r>
            <a:rPr lang="en-US" sz="1600" b="1" i="1" kern="1200" dirty="0"/>
            <a:t> </a:t>
          </a:r>
          <a:r>
            <a:rPr lang="en-US" sz="1600" kern="1200" dirty="0"/>
            <a:t>SDRs are information storage and transfer information to feedforward and feedback in HTM</a:t>
          </a:r>
          <a:r>
            <a:rPr lang="en-US" sz="1600" kern="1200" dirty="0">
              <a:latin typeface="Tisa Offc Serif Pro"/>
            </a:rPr>
            <a:t>.[1]</a:t>
          </a:r>
          <a:endParaRPr lang="en-US" sz="1600" kern="1200" dirty="0"/>
        </a:p>
      </dsp:txBody>
      <dsp:txXfrm>
        <a:off x="0" y="563"/>
        <a:ext cx="10047959" cy="923096"/>
      </dsp:txXfrm>
    </dsp:sp>
    <dsp:sp modelId="{32E50763-FD95-4EB7-AAC8-FF40ACF79695}">
      <dsp:nvSpPr>
        <dsp:cNvPr id="0" name=""/>
        <dsp:cNvSpPr/>
      </dsp:nvSpPr>
      <dsp:spPr>
        <a:xfrm>
          <a:off x="0" y="923660"/>
          <a:ext cx="1004795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5C51B-850E-45F5-A0C0-071E8B8958DA}">
      <dsp:nvSpPr>
        <dsp:cNvPr id="0" name=""/>
        <dsp:cNvSpPr/>
      </dsp:nvSpPr>
      <dsp:spPr>
        <a:xfrm>
          <a:off x="0" y="923660"/>
          <a:ext cx="10047959" cy="923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100000"/>
            </a:lnSpc>
            <a:spcBef>
              <a:spcPct val="0"/>
            </a:spcBef>
            <a:spcAft>
              <a:spcPct val="35000"/>
            </a:spcAft>
          </a:pPr>
          <a:r>
            <a:rPr lang="en-US" sz="1600" b="1" i="0" kern="1200" dirty="0"/>
            <a:t>Encoder:</a:t>
          </a:r>
          <a:r>
            <a:rPr lang="en-US" sz="1600" kern="1200" dirty="0"/>
            <a:t> The encoder converts the native format of the data into an SDR that can be fed into an HTM system </a:t>
          </a:r>
          <a:r>
            <a:rPr lang="en-US" sz="1600" kern="1200" dirty="0">
              <a:latin typeface="Tisa Offc Serif Pro"/>
            </a:rPr>
            <a:t>&amp; </a:t>
          </a:r>
          <a:r>
            <a:rPr lang="en-US" sz="1600" kern="1200" dirty="0"/>
            <a:t>is responsible for determining which output bits should be ones, and which should be zeros</a:t>
          </a:r>
          <a:r>
            <a:rPr lang="en-US" sz="1600" kern="1200" dirty="0">
              <a:latin typeface="Tisa Offc Serif Pro"/>
            </a:rPr>
            <a:t>.[2]</a:t>
          </a:r>
          <a:endParaRPr lang="en-US" sz="1600" kern="1200" dirty="0"/>
        </a:p>
      </dsp:txBody>
      <dsp:txXfrm>
        <a:off x="0" y="923660"/>
        <a:ext cx="10047959" cy="923096"/>
      </dsp:txXfrm>
    </dsp:sp>
    <dsp:sp modelId="{08C5C976-00C0-4286-8944-6D43C61E99C4}">
      <dsp:nvSpPr>
        <dsp:cNvPr id="0" name=""/>
        <dsp:cNvSpPr/>
      </dsp:nvSpPr>
      <dsp:spPr>
        <a:xfrm>
          <a:off x="0" y="1846757"/>
          <a:ext cx="1004795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ABB41-3036-4A28-9CF0-4BE4AA76BB1D}">
      <dsp:nvSpPr>
        <dsp:cNvPr id="0" name=""/>
        <dsp:cNvSpPr/>
      </dsp:nvSpPr>
      <dsp:spPr>
        <a:xfrm>
          <a:off x="0" y="1846757"/>
          <a:ext cx="10047959" cy="923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100000"/>
            </a:lnSpc>
            <a:spcBef>
              <a:spcPct val="0"/>
            </a:spcBef>
            <a:spcAft>
              <a:spcPct val="35000"/>
            </a:spcAft>
          </a:pPr>
          <a:r>
            <a:rPr lang="en-US" sz="1600" b="1" i="0" kern="1200" dirty="0"/>
            <a:t>Predictor :</a:t>
          </a:r>
          <a:r>
            <a:rPr lang="en-US" sz="1600" b="0" i="0" kern="1200" dirty="0">
              <a:latin typeface="Tisa Offc Serif Pro"/>
            </a:rPr>
            <a:t> It is</a:t>
          </a:r>
          <a:r>
            <a:rPr lang="en-US" sz="1600" b="0" i="0" kern="1200" dirty="0"/>
            <a:t> a component within a system that utilizes learned patterns to forecast the next element in a sequence based on input data</a:t>
          </a:r>
          <a:r>
            <a:rPr lang="en-US" sz="1600" b="0" i="0" kern="1200" dirty="0">
              <a:latin typeface="Tisa Offc Serif Pro"/>
            </a:rPr>
            <a:t>.</a:t>
          </a:r>
          <a:endParaRPr lang="en-US" sz="1600" b="0" i="0" kern="1200" dirty="0"/>
        </a:p>
      </dsp:txBody>
      <dsp:txXfrm>
        <a:off x="0" y="1846757"/>
        <a:ext cx="10047959" cy="923096"/>
      </dsp:txXfrm>
    </dsp:sp>
    <dsp:sp modelId="{3920CD3C-EBC7-478F-AD27-9A752BA1D52B}">
      <dsp:nvSpPr>
        <dsp:cNvPr id="0" name=""/>
        <dsp:cNvSpPr/>
      </dsp:nvSpPr>
      <dsp:spPr>
        <a:xfrm>
          <a:off x="0" y="2769853"/>
          <a:ext cx="1004795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1AB6CE-77B3-4E8B-A3A4-AF4259C2E89C}">
      <dsp:nvSpPr>
        <dsp:cNvPr id="0" name=""/>
        <dsp:cNvSpPr/>
      </dsp:nvSpPr>
      <dsp:spPr>
        <a:xfrm>
          <a:off x="0" y="2769853"/>
          <a:ext cx="10047959" cy="923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0" i="0" kern="1200" dirty="0">
              <a:latin typeface="Tisa Offc Serif Pro"/>
            </a:rPr>
            <a:t>Spatial Pooler :</a:t>
          </a:r>
          <a:r>
            <a:rPr lang="en-US" sz="1600" i="1" kern="1200" dirty="0">
              <a:latin typeface="Tisa Offc Serif Pro"/>
            </a:rPr>
            <a:t> </a:t>
          </a:r>
          <a:r>
            <a:rPr lang="en-US" sz="1600" kern="1200" dirty="0"/>
            <a:t>In the SP model neurons learns feedforward connections and form efficient representations of the input. It converts arbitrary binary input patterns into sparse distributed representations (SDRs) using a combination of competitive Hebbian learning rules and homeostatic excitability control</a:t>
          </a:r>
          <a:r>
            <a:rPr lang="en-US" sz="1600" kern="1200" dirty="0">
              <a:latin typeface="Tisa Offc Serif Pro"/>
            </a:rPr>
            <a:t>.[3]</a:t>
          </a:r>
          <a:endParaRPr lang="en-US" sz="1600" kern="1200" dirty="0"/>
        </a:p>
      </dsp:txBody>
      <dsp:txXfrm>
        <a:off x="0" y="2769853"/>
        <a:ext cx="10047959" cy="923096"/>
      </dsp:txXfrm>
    </dsp:sp>
    <dsp:sp modelId="{61CD6134-5C0F-4923-8347-122249CD0F2E}">
      <dsp:nvSpPr>
        <dsp:cNvPr id="0" name=""/>
        <dsp:cNvSpPr/>
      </dsp:nvSpPr>
      <dsp:spPr>
        <a:xfrm>
          <a:off x="0" y="3692950"/>
          <a:ext cx="1004795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1338E4-BB17-4B02-8A2C-D0987406B56E}">
      <dsp:nvSpPr>
        <dsp:cNvPr id="0" name=""/>
        <dsp:cNvSpPr/>
      </dsp:nvSpPr>
      <dsp:spPr>
        <a:xfrm>
          <a:off x="0" y="3692950"/>
          <a:ext cx="10047959" cy="923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100000"/>
            </a:lnSpc>
            <a:spcBef>
              <a:spcPct val="0"/>
            </a:spcBef>
            <a:spcAft>
              <a:spcPct val="35000"/>
            </a:spcAft>
          </a:pPr>
          <a:r>
            <a:rPr lang="en-US" sz="1600" b="1" i="0" kern="1200" dirty="0"/>
            <a:t>Classifier:</a:t>
          </a:r>
          <a:r>
            <a:rPr lang="en-US" sz="1600" b="1" kern="1200" dirty="0"/>
            <a:t> </a:t>
          </a:r>
          <a:r>
            <a:rPr lang="en-US" sz="1600" kern="1200" dirty="0"/>
            <a:t>The HTM classifier is a component of the HTM system designed to recognize patterns and make predictions based on sequences of data. </a:t>
          </a:r>
        </a:p>
      </dsp:txBody>
      <dsp:txXfrm>
        <a:off x="0" y="3692950"/>
        <a:ext cx="10047959" cy="923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E519F-397F-4B60-9A16-892EC3F5DF12}">
      <dsp:nvSpPr>
        <dsp:cNvPr id="0" name=""/>
        <dsp:cNvSpPr/>
      </dsp:nvSpPr>
      <dsp:spPr>
        <a:xfrm>
          <a:off x="0" y="1723"/>
          <a:ext cx="9672852" cy="8736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D6CD69-ABEC-4B3C-BF0C-104CA7471064}">
      <dsp:nvSpPr>
        <dsp:cNvPr id="0" name=""/>
        <dsp:cNvSpPr/>
      </dsp:nvSpPr>
      <dsp:spPr>
        <a:xfrm>
          <a:off x="264266" y="198285"/>
          <a:ext cx="480483" cy="480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80281C-BE1D-4B67-9FAF-7091084544E5}">
      <dsp:nvSpPr>
        <dsp:cNvPr id="0" name=""/>
        <dsp:cNvSpPr/>
      </dsp:nvSpPr>
      <dsp:spPr>
        <a:xfrm>
          <a:off x="1009015" y="1723"/>
          <a:ext cx="8663837" cy="873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7" tIns="92457" rIns="92457" bIns="92457" numCol="1" spcCol="1270" anchor="ctr" anchorCtr="0">
          <a:noAutofit/>
        </a:bodyPr>
        <a:lstStyle/>
        <a:p>
          <a:pPr lvl="0" algn="l" defTabSz="666750" rtl="0">
            <a:lnSpc>
              <a:spcPct val="100000"/>
            </a:lnSpc>
            <a:spcBef>
              <a:spcPct val="0"/>
            </a:spcBef>
            <a:spcAft>
              <a:spcPct val="35000"/>
            </a:spcAft>
          </a:pPr>
          <a:r>
            <a:rPr lang="en-US" sz="1500" b="1" kern="1200" dirty="0">
              <a:solidFill>
                <a:schemeClr val="tx1"/>
              </a:solidFill>
            </a:rPr>
            <a:t>ReadFileAndConvertToCharList</a:t>
          </a:r>
          <a:r>
            <a:rPr lang="en-US" sz="1500" b="1" kern="1200" dirty="0">
              <a:solidFill>
                <a:schemeClr val="tx1"/>
              </a:solidFill>
              <a:latin typeface="Tisa Offc Serif Pro"/>
            </a:rPr>
            <a:t>( ) -</a:t>
          </a:r>
          <a:r>
            <a:rPr lang="en-US" sz="1500" kern="1200" dirty="0">
              <a:solidFill>
                <a:schemeClr val="tx1"/>
              </a:solidFill>
            </a:rPr>
            <a:t>This function takes a file path as input, reads the file line by line, converts each line into a list of characters, </a:t>
          </a:r>
          <a:r>
            <a:rPr lang="en-US" sz="1500" kern="1200" dirty="0">
              <a:solidFill>
                <a:schemeClr val="tx1"/>
              </a:solidFill>
              <a:latin typeface="-apple-system"/>
            </a:rPr>
            <a:t>by excluding control characters such as \r, \n, \t </a:t>
          </a:r>
          <a:r>
            <a:rPr lang="en-US" sz="1500" kern="1200" dirty="0">
              <a:solidFill>
                <a:schemeClr val="tx1"/>
              </a:solidFill>
              <a:latin typeface="Tisa Offc Serif Pro"/>
            </a:rPr>
            <a:t>etc. And</a:t>
          </a:r>
          <a:r>
            <a:rPr lang="en-US" sz="1500" kern="1200" dirty="0">
              <a:solidFill>
                <a:schemeClr val="tx1"/>
              </a:solidFill>
            </a:rPr>
            <a:t> returns the list.</a:t>
          </a:r>
        </a:p>
      </dsp:txBody>
      <dsp:txXfrm>
        <a:off x="1009015" y="1723"/>
        <a:ext cx="8663837" cy="873606"/>
      </dsp:txXfrm>
    </dsp:sp>
    <dsp:sp modelId="{A3F4A13A-CF50-4C22-8B27-4145D429CFF4}">
      <dsp:nvSpPr>
        <dsp:cNvPr id="0" name=""/>
        <dsp:cNvSpPr/>
      </dsp:nvSpPr>
      <dsp:spPr>
        <a:xfrm>
          <a:off x="0" y="1093732"/>
          <a:ext cx="9672852" cy="8736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A415A8-67E5-42AE-B1B1-0191FF4111A3}">
      <dsp:nvSpPr>
        <dsp:cNvPr id="0" name=""/>
        <dsp:cNvSpPr/>
      </dsp:nvSpPr>
      <dsp:spPr>
        <a:xfrm>
          <a:off x="264266" y="1290293"/>
          <a:ext cx="480483" cy="480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56CD00-1F52-4461-AB5C-5EE94844D4ED}">
      <dsp:nvSpPr>
        <dsp:cNvPr id="0" name=""/>
        <dsp:cNvSpPr/>
      </dsp:nvSpPr>
      <dsp:spPr>
        <a:xfrm>
          <a:off x="1009015" y="1093732"/>
          <a:ext cx="8663837" cy="873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7" tIns="92457" rIns="92457" bIns="92457" numCol="1" spcCol="1270" anchor="ctr" anchorCtr="0">
          <a:noAutofit/>
        </a:bodyPr>
        <a:lstStyle/>
        <a:p>
          <a:pPr lvl="0" algn="l" defTabSz="666750">
            <a:lnSpc>
              <a:spcPct val="100000"/>
            </a:lnSpc>
            <a:spcBef>
              <a:spcPct val="0"/>
            </a:spcBef>
            <a:spcAft>
              <a:spcPct val="35000"/>
            </a:spcAft>
          </a:pPr>
          <a:r>
            <a:rPr lang="en-US" sz="1500" b="1" kern="1200" dirty="0">
              <a:solidFill>
                <a:schemeClr val="tx1"/>
              </a:solidFill>
            </a:rPr>
            <a:t>ConvertToAscii</a:t>
          </a:r>
          <a:r>
            <a:rPr lang="en-US" sz="1500" b="1" kern="1200" dirty="0">
              <a:solidFill>
                <a:schemeClr val="tx1"/>
              </a:solidFill>
              <a:latin typeface="Tisa Offc Serif Pro"/>
            </a:rPr>
            <a:t> ( )</a:t>
          </a:r>
          <a:r>
            <a:rPr lang="en-US" sz="1500" b="1" kern="1200" dirty="0">
              <a:solidFill>
                <a:schemeClr val="tx1"/>
              </a:solidFill>
            </a:rPr>
            <a:t> </a:t>
          </a:r>
          <a:r>
            <a:rPr lang="en-US" sz="1500" b="1" kern="1200" dirty="0">
              <a:solidFill>
                <a:schemeClr val="tx1"/>
              </a:solidFill>
              <a:latin typeface="Tisa Offc Serif Pro"/>
            </a:rPr>
            <a:t>- </a:t>
          </a:r>
          <a:r>
            <a:rPr lang="en-US" sz="1500" kern="1200" dirty="0">
              <a:solidFill>
                <a:schemeClr val="tx1"/>
              </a:solidFill>
            </a:rPr>
            <a:t>This method converts a list of characters into a list of ASCII values. It iterates through each character in the input list and converts it to its corresponding ASCII value.</a:t>
          </a:r>
        </a:p>
      </dsp:txBody>
      <dsp:txXfrm>
        <a:off x="1009015" y="1093732"/>
        <a:ext cx="8663837" cy="873606"/>
      </dsp:txXfrm>
    </dsp:sp>
    <dsp:sp modelId="{CA8AC6D2-8599-413A-8348-38B56111F09A}">
      <dsp:nvSpPr>
        <dsp:cNvPr id="0" name=""/>
        <dsp:cNvSpPr/>
      </dsp:nvSpPr>
      <dsp:spPr>
        <a:xfrm>
          <a:off x="0" y="2185740"/>
          <a:ext cx="9672852" cy="8736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FDA776-59A7-453D-BBDB-BC675B68F0CF}">
      <dsp:nvSpPr>
        <dsp:cNvPr id="0" name=""/>
        <dsp:cNvSpPr/>
      </dsp:nvSpPr>
      <dsp:spPr>
        <a:xfrm>
          <a:off x="264266" y="2382302"/>
          <a:ext cx="480483" cy="480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03E354-4B1E-4BA1-8593-DA2BE10354FD}">
      <dsp:nvSpPr>
        <dsp:cNvPr id="0" name=""/>
        <dsp:cNvSpPr/>
      </dsp:nvSpPr>
      <dsp:spPr>
        <a:xfrm>
          <a:off x="1009015" y="2185740"/>
          <a:ext cx="8663837" cy="873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7" tIns="92457" rIns="92457" bIns="92457" numCol="1" spcCol="1270" anchor="ctr" anchorCtr="0">
          <a:noAutofit/>
        </a:bodyPr>
        <a:lstStyle/>
        <a:p>
          <a:pPr lvl="0" algn="l" defTabSz="666750">
            <a:lnSpc>
              <a:spcPct val="100000"/>
            </a:lnSpc>
            <a:spcBef>
              <a:spcPct val="0"/>
            </a:spcBef>
            <a:spcAft>
              <a:spcPct val="35000"/>
            </a:spcAft>
          </a:pPr>
          <a:r>
            <a:rPr lang="en-US" sz="1500" b="1" kern="1200" dirty="0">
              <a:solidFill>
                <a:schemeClr val="tx1"/>
              </a:solidFill>
            </a:rPr>
            <a:t>SplitIntoBatches</a:t>
          </a:r>
          <a:r>
            <a:rPr lang="en-US" sz="1500" b="1" kern="1200" dirty="0">
              <a:solidFill>
                <a:schemeClr val="tx1"/>
              </a:solidFill>
              <a:latin typeface="Tisa Offc Serif Pro"/>
            </a:rPr>
            <a:t> ( ) -</a:t>
          </a:r>
          <a:r>
            <a:rPr lang="en-US" sz="1500" b="1" kern="1200" dirty="0">
              <a:solidFill>
                <a:schemeClr val="tx1"/>
              </a:solidFill>
            </a:rPr>
            <a:t> </a:t>
          </a:r>
          <a:r>
            <a:rPr lang="en-US" sz="1500" kern="1200" dirty="0">
              <a:solidFill>
                <a:schemeClr val="tx1"/>
              </a:solidFill>
            </a:rPr>
            <a:t>This method splits a list of input values into overlapping sequences of a specified batch size and overlap. It iterates through the input list and creates batches of the specified size with the specified overlap.</a:t>
          </a:r>
        </a:p>
      </dsp:txBody>
      <dsp:txXfrm>
        <a:off x="1009015" y="2185740"/>
        <a:ext cx="8663837" cy="873606"/>
      </dsp:txXfrm>
    </dsp:sp>
    <dsp:sp modelId="{14E9BB3B-851B-434B-8106-325F761D53DA}">
      <dsp:nvSpPr>
        <dsp:cNvPr id="0" name=""/>
        <dsp:cNvSpPr/>
      </dsp:nvSpPr>
      <dsp:spPr>
        <a:xfrm>
          <a:off x="0" y="3277749"/>
          <a:ext cx="9672852" cy="8736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A9190-936D-423E-8F6C-55A3225D9ADD}">
      <dsp:nvSpPr>
        <dsp:cNvPr id="0" name=""/>
        <dsp:cNvSpPr/>
      </dsp:nvSpPr>
      <dsp:spPr>
        <a:xfrm>
          <a:off x="264266" y="3474310"/>
          <a:ext cx="480483" cy="4804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2E3142-CA62-4882-9D83-C41911763472}">
      <dsp:nvSpPr>
        <dsp:cNvPr id="0" name=""/>
        <dsp:cNvSpPr/>
      </dsp:nvSpPr>
      <dsp:spPr>
        <a:xfrm>
          <a:off x="1009015" y="3277749"/>
          <a:ext cx="8663837" cy="873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7" tIns="92457" rIns="92457" bIns="92457" numCol="1" spcCol="1270" anchor="ctr" anchorCtr="0">
          <a:noAutofit/>
        </a:bodyPr>
        <a:lstStyle/>
        <a:p>
          <a:pPr lvl="0" algn="l" defTabSz="666750">
            <a:lnSpc>
              <a:spcPct val="100000"/>
            </a:lnSpc>
            <a:spcBef>
              <a:spcPct val="0"/>
            </a:spcBef>
            <a:spcAft>
              <a:spcPct val="35000"/>
            </a:spcAft>
          </a:pPr>
          <a:r>
            <a:rPr lang="en-US" sz="1500" b="1" kern="1200" dirty="0">
              <a:solidFill>
                <a:schemeClr val="tx1"/>
              </a:solidFill>
            </a:rPr>
            <a:t>PredictNextElement </a:t>
          </a:r>
          <a:r>
            <a:rPr lang="en-US" sz="1500" b="1" kern="1200" dirty="0">
              <a:solidFill>
                <a:schemeClr val="tx1"/>
              </a:solidFill>
              <a:latin typeface="Tisa Offc Serif Pro"/>
            </a:rPr>
            <a:t>( ) -</a:t>
          </a:r>
          <a:r>
            <a:rPr lang="en-US" sz="1500" kern="1200" dirty="0">
              <a:solidFill>
                <a:schemeClr val="tx1"/>
              </a:solidFill>
            </a:rPr>
            <a:t> This method predicts the next element in a sequence based on the input data.</a:t>
          </a:r>
        </a:p>
      </dsp:txBody>
      <dsp:txXfrm>
        <a:off x="1009015" y="3277749"/>
        <a:ext cx="8663837" cy="873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AB614-C97D-4DF4-BFBF-46681D700309}">
      <dsp:nvSpPr>
        <dsp:cNvPr id="0" name=""/>
        <dsp:cNvSpPr/>
      </dsp:nvSpPr>
      <dsp:spPr>
        <a:xfrm>
          <a:off x="0" y="527"/>
          <a:ext cx="10238348" cy="1234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4D0FD4-787E-4B90-A94A-56987FF15C20}">
      <dsp:nvSpPr>
        <dsp:cNvPr id="0" name=""/>
        <dsp:cNvSpPr/>
      </dsp:nvSpPr>
      <dsp:spPr>
        <a:xfrm>
          <a:off x="373559" y="278381"/>
          <a:ext cx="679198" cy="6791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3B2D7-3074-47CD-AAC8-1B2DDFA8665D}">
      <dsp:nvSpPr>
        <dsp:cNvPr id="0" name=""/>
        <dsp:cNvSpPr/>
      </dsp:nvSpPr>
      <dsp:spPr>
        <a:xfrm>
          <a:off x="1426316" y="527"/>
          <a:ext cx="8812031" cy="1234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94" tIns="130694" rIns="130694" bIns="130694" numCol="1" spcCol="1270" anchor="ctr" anchorCtr="0">
          <a:noAutofit/>
        </a:bodyPr>
        <a:lstStyle/>
        <a:p>
          <a:pPr lvl="0" algn="l" defTabSz="666750" rtl="0">
            <a:lnSpc>
              <a:spcPct val="100000"/>
            </a:lnSpc>
            <a:spcBef>
              <a:spcPct val="0"/>
            </a:spcBef>
            <a:spcAft>
              <a:spcPct val="35000"/>
            </a:spcAft>
          </a:pPr>
          <a:r>
            <a:rPr lang="en-US" sz="1500" b="1" kern="1200" dirty="0"/>
            <a:t>DecodeNumericalSequence</a:t>
          </a:r>
          <a:r>
            <a:rPr lang="en-US" sz="1500" b="1" kern="1200" dirty="0">
              <a:latin typeface="Tisa Offc Serif Pro"/>
            </a:rPr>
            <a:t> ()-</a:t>
          </a:r>
          <a:r>
            <a:rPr lang="en-US" sz="1500" kern="1200" dirty="0"/>
            <a:t> This method decodes a list of numerical tokens into a string (sequence of characters). It converts each token (ASCII value) back into its corresponding character.</a:t>
          </a:r>
        </a:p>
      </dsp:txBody>
      <dsp:txXfrm>
        <a:off x="1426316" y="527"/>
        <a:ext cx="8812031" cy="1234906"/>
      </dsp:txXfrm>
    </dsp:sp>
    <dsp:sp modelId="{AF2959BC-DF92-4758-9608-CABECCC88272}">
      <dsp:nvSpPr>
        <dsp:cNvPr id="0" name=""/>
        <dsp:cNvSpPr/>
      </dsp:nvSpPr>
      <dsp:spPr>
        <a:xfrm>
          <a:off x="0" y="1544160"/>
          <a:ext cx="10238348" cy="1234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92666-68F0-493E-B201-46D6D0153BE4}">
      <dsp:nvSpPr>
        <dsp:cNvPr id="0" name=""/>
        <dsp:cNvSpPr/>
      </dsp:nvSpPr>
      <dsp:spPr>
        <a:xfrm>
          <a:off x="373559" y="1822014"/>
          <a:ext cx="679198" cy="6791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89F42-4E82-4EA5-B9BA-070325C296D4}">
      <dsp:nvSpPr>
        <dsp:cNvPr id="0" name=""/>
        <dsp:cNvSpPr/>
      </dsp:nvSpPr>
      <dsp:spPr>
        <a:xfrm>
          <a:off x="1426316" y="1544160"/>
          <a:ext cx="8812031" cy="1234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94" tIns="130694" rIns="130694" bIns="130694" numCol="1" spcCol="1270" anchor="ctr" anchorCtr="0">
          <a:noAutofit/>
        </a:bodyPr>
        <a:lstStyle/>
        <a:p>
          <a:pPr lvl="0" algn="l" defTabSz="666750" rtl="0">
            <a:lnSpc>
              <a:spcPct val="100000"/>
            </a:lnSpc>
            <a:spcBef>
              <a:spcPct val="0"/>
            </a:spcBef>
            <a:spcAft>
              <a:spcPct val="35000"/>
            </a:spcAft>
          </a:pPr>
          <a:r>
            <a:rPr lang="en-US" sz="1500" b="1" kern="1200" dirty="0"/>
            <a:t>CalculateCorrectness</a:t>
          </a:r>
          <a:r>
            <a:rPr lang="en-US" sz="1500" b="1" kern="1200" dirty="0">
              <a:latin typeface="Tisa Offc Serif Pro"/>
            </a:rPr>
            <a:t> () -  </a:t>
          </a:r>
          <a:r>
            <a:rPr lang="en-US" sz="1500" kern="1200" dirty="0"/>
            <a:t>This method checks how well the predicted values match the actual values based on a threshold. For each pair of actual and predicted values, if the difference is within the threshold, it considers the prediction correct (assigned as 1); otherwise, it's incorrect (assigned as 0)</a:t>
          </a:r>
        </a:p>
      </dsp:txBody>
      <dsp:txXfrm>
        <a:off x="1426316" y="1544160"/>
        <a:ext cx="8812031" cy="1234906"/>
      </dsp:txXfrm>
    </dsp:sp>
    <dsp:sp modelId="{8A619672-84BD-486A-89D2-793904162FC1}">
      <dsp:nvSpPr>
        <dsp:cNvPr id="0" name=""/>
        <dsp:cNvSpPr/>
      </dsp:nvSpPr>
      <dsp:spPr>
        <a:xfrm>
          <a:off x="0" y="3087793"/>
          <a:ext cx="10238348" cy="1234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8C7F6-2BF9-4364-BF04-6A1302AE7F7D}">
      <dsp:nvSpPr>
        <dsp:cNvPr id="0" name=""/>
        <dsp:cNvSpPr/>
      </dsp:nvSpPr>
      <dsp:spPr>
        <a:xfrm>
          <a:off x="373559" y="3365647"/>
          <a:ext cx="679198" cy="6791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C4C57B-24F0-4858-A84E-6B38B67A405F}">
      <dsp:nvSpPr>
        <dsp:cNvPr id="0" name=""/>
        <dsp:cNvSpPr/>
      </dsp:nvSpPr>
      <dsp:spPr>
        <a:xfrm>
          <a:off x="1426316" y="3087793"/>
          <a:ext cx="8812031" cy="1234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94" tIns="130694" rIns="130694" bIns="130694" numCol="1" spcCol="1270" anchor="ctr" anchorCtr="0">
          <a:noAutofit/>
        </a:bodyPr>
        <a:lstStyle/>
        <a:p>
          <a:pPr lvl="0" algn="l" defTabSz="666750" rtl="0">
            <a:lnSpc>
              <a:spcPct val="100000"/>
            </a:lnSpc>
            <a:spcBef>
              <a:spcPct val="0"/>
            </a:spcBef>
            <a:spcAft>
              <a:spcPct val="35000"/>
            </a:spcAft>
          </a:pPr>
          <a:r>
            <a:rPr lang="en-US" sz="1500" b="1" kern="1200" dirty="0"/>
            <a:t>CalculateBinaryCrossEntropy</a:t>
          </a:r>
          <a:r>
            <a:rPr lang="en-US" sz="1500" b="1" kern="1200" dirty="0">
              <a:latin typeface="Tisa Offc Serif Pro"/>
            </a:rPr>
            <a:t>() -</a:t>
          </a:r>
          <a:r>
            <a:rPr lang="en-US" sz="1500" b="0" kern="1200" dirty="0">
              <a:latin typeface="Tisa Offc Serif Pro"/>
            </a:rPr>
            <a:t>This</a:t>
          </a:r>
          <a:r>
            <a:rPr lang="en-US" sz="1500" kern="1200" dirty="0"/>
            <a:t> method calculates the  binary cross-entropy loss. The binary cross entropy  values for each prediction are aggregated, with correct predictions assigned a value of 0 and incorrect predictions a value of 1. Subsequently, the total binary cross-entropy is calculated by dividing the sum of these values by the total number of correctness counts.</a:t>
          </a:r>
        </a:p>
      </dsp:txBody>
      <dsp:txXfrm>
        <a:off x="1426316" y="3087793"/>
        <a:ext cx="8812031" cy="12349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4/7/2024</a:t>
            </a:fld>
            <a:endParaRPr lang="en-US" dirty="0"/>
          </a:p>
        </p:txBody>
      </p:sp>
      <p:sp>
        <p:nvSpPr>
          <p:cNvPr id="4" name="Footer Placeholder 3">
            <a:extLst>
              <a:ext uri="{FF2B5EF4-FFF2-40B4-BE49-F238E27FC236}">
                <a16:creationId xmlns:a16="http://schemas.microsoft.com/office/drawing/2014/main" xmlns=""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1B5E70F-EF03-B535-2505-BC971E3BC36D}"/>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xmlns="" id="{8794424E-93DD-A404-D05E-EF6030A76D3B}"/>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B03A3B6B-5129-A46A-A20C-5D7BC706C9B1}"/>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xmlns=""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a:t>Click to add title</a:t>
            </a:r>
          </a:p>
        </p:txBody>
      </p:sp>
      <p:sp>
        <p:nvSpPr>
          <p:cNvPr id="12" name="Content Placeholder 7">
            <a:extLst>
              <a:ext uri="{FF2B5EF4-FFF2-40B4-BE49-F238E27FC236}">
                <a16:creationId xmlns:a16="http://schemas.microsoft.com/office/drawing/2014/main" xmlns=""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Table Placeholder 13">
            <a:extLst>
              <a:ext uri="{FF2B5EF4-FFF2-40B4-BE49-F238E27FC236}">
                <a16:creationId xmlns:a16="http://schemas.microsoft.com/office/drawing/2014/main" xmlns=""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xmlns=""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a:t>Click to add title</a:t>
            </a:r>
          </a:p>
        </p:txBody>
      </p:sp>
      <p:sp>
        <p:nvSpPr>
          <p:cNvPr id="8" name="Content Placeholder 7">
            <a:extLst>
              <a:ext uri="{FF2B5EF4-FFF2-40B4-BE49-F238E27FC236}">
                <a16:creationId xmlns:a16="http://schemas.microsoft.com/office/drawing/2014/main" xmlns=""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Content Placeholder 7">
            <a:extLst>
              <a:ext uri="{FF2B5EF4-FFF2-40B4-BE49-F238E27FC236}">
                <a16:creationId xmlns:a16="http://schemas.microsoft.com/office/drawing/2014/main" xmlns=""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5">
            <a:extLst>
              <a:ext uri="{FF2B5EF4-FFF2-40B4-BE49-F238E27FC236}">
                <a16:creationId xmlns:a16="http://schemas.microsoft.com/office/drawing/2014/main" xmlns=""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a:t>Click to add title</a:t>
            </a:r>
          </a:p>
        </p:txBody>
      </p:sp>
      <p:sp>
        <p:nvSpPr>
          <p:cNvPr id="9" name="Table Placeholder 8">
            <a:extLst>
              <a:ext uri="{FF2B5EF4-FFF2-40B4-BE49-F238E27FC236}">
                <a16:creationId xmlns:a16="http://schemas.microsoft.com/office/drawing/2014/main" xmlns=""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xmlns=""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1B5E70F-EF03-B535-2505-BC971E3BC36D}"/>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xmlns="" id="{8794424E-93DD-A404-D05E-EF6030A76D3B}"/>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B03A3B6B-5129-A46A-A20C-5D7BC706C9B1}"/>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xmlns=""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a:t>Click to add title</a:t>
            </a:r>
          </a:p>
        </p:txBody>
      </p:sp>
      <p:sp>
        <p:nvSpPr>
          <p:cNvPr id="10" name="Content Placeholder 9">
            <a:extLst>
              <a:ext uri="{FF2B5EF4-FFF2-40B4-BE49-F238E27FC236}">
                <a16:creationId xmlns:a16="http://schemas.microsoft.com/office/drawing/2014/main" xmlns=""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a:t>Click to add title</a:t>
            </a:r>
          </a:p>
        </p:txBody>
      </p:sp>
      <p:sp>
        <p:nvSpPr>
          <p:cNvPr id="2" name="Content Placeholder 7">
            <a:extLst>
              <a:ext uri="{FF2B5EF4-FFF2-40B4-BE49-F238E27FC236}">
                <a16:creationId xmlns:a16="http://schemas.microsoft.com/office/drawing/2014/main" xmlns=""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xmlns="" id="{45FE61D9-DA99-9DA5-5DD2-C4118066CA63}"/>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CE64603E-965E-E3BF-203B-F4D99428203D}"/>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xmlns=""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a:t>Click to add title</a:t>
            </a:r>
          </a:p>
        </p:txBody>
      </p:sp>
      <p:sp>
        <p:nvSpPr>
          <p:cNvPr id="12" name="Picture Placeholder 11">
            <a:extLst>
              <a:ext uri="{FF2B5EF4-FFF2-40B4-BE49-F238E27FC236}">
                <a16:creationId xmlns:a16="http://schemas.microsoft.com/office/drawing/2014/main" xmlns=""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xmlns="" id="{49C76C37-CBD2-36CF-1413-53DD1CB4A545}"/>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510D1AAD-E663-5B8E-CE72-64C1DBF19CE0}"/>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xmlns="" id="{EC250190-89C1-EAA3-6C2A-15A60C6754F5}"/>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a:t>Click to add title</a:t>
            </a:r>
          </a:p>
        </p:txBody>
      </p:sp>
      <p:sp>
        <p:nvSpPr>
          <p:cNvPr id="12" name="Picture Placeholder 11">
            <a:extLst>
              <a:ext uri="{FF2B5EF4-FFF2-40B4-BE49-F238E27FC236}">
                <a16:creationId xmlns:a16="http://schemas.microsoft.com/office/drawing/2014/main" xmlns=""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xmlns="" id="{49C76C37-CBD2-36CF-1413-53DD1CB4A545}"/>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510D1AAD-E663-5B8E-CE72-64C1DBF19CE0}"/>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xmlns="" id="{EC250190-89C1-EAA3-6C2A-15A60C6754F5}"/>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xmlns=""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a:t>Click to add title</a:t>
            </a:r>
          </a:p>
        </p:txBody>
      </p:sp>
      <p:sp>
        <p:nvSpPr>
          <p:cNvPr id="2" name="Content Placeholder 7">
            <a:extLst>
              <a:ext uri="{FF2B5EF4-FFF2-40B4-BE49-F238E27FC236}">
                <a16:creationId xmlns:a16="http://schemas.microsoft.com/office/drawing/2014/main" xmlns=""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xmlns="" id="{45FE61D9-DA99-9DA5-5DD2-C4118066CA63}"/>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CE64603E-965E-E3BF-203B-F4D99428203D}"/>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xmlns=""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a:t>Click to add title</a:t>
            </a:r>
          </a:p>
        </p:txBody>
      </p:sp>
      <p:sp>
        <p:nvSpPr>
          <p:cNvPr id="5" name="Rectangle 4">
            <a:extLst>
              <a:ext uri="{FF2B5EF4-FFF2-40B4-BE49-F238E27FC236}">
                <a16:creationId xmlns:a16="http://schemas.microsoft.com/office/drawing/2014/main" xmlns="" id="{3901905E-33E7-852F-94E3-8E100B3D1E4A}"/>
              </a:ext>
              <a:ext uri="{C183D7F6-B498-43B3-948B-1728B52AA6E4}">
                <adec:decorative xmlns:adec="http://schemas.microsoft.com/office/drawing/2017/decorative" xmlns=""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1B7799F7-CBB1-9649-7D06-F7EEFD4F0183}"/>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B1AFC5CA-DB29-4B8C-C004-72E4EC761C3B}"/>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xmlns=""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a:t>Click to add title</a:t>
            </a:r>
          </a:p>
        </p:txBody>
      </p:sp>
      <p:sp>
        <p:nvSpPr>
          <p:cNvPr id="2" name="Content Placeholder 7">
            <a:extLst>
              <a:ext uri="{FF2B5EF4-FFF2-40B4-BE49-F238E27FC236}">
                <a16:creationId xmlns:a16="http://schemas.microsoft.com/office/drawing/2014/main" xmlns=""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7">
            <a:extLst>
              <a:ext uri="{FF2B5EF4-FFF2-40B4-BE49-F238E27FC236}">
                <a16:creationId xmlns:a16="http://schemas.microsoft.com/office/drawing/2014/main" xmlns=""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xmlns=""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a:t>Click to add title</a:t>
            </a:r>
          </a:p>
        </p:txBody>
      </p:sp>
      <p:sp>
        <p:nvSpPr>
          <p:cNvPr id="4" name="Content Placeholder 7">
            <a:extLst>
              <a:ext uri="{FF2B5EF4-FFF2-40B4-BE49-F238E27FC236}">
                <a16:creationId xmlns:a16="http://schemas.microsoft.com/office/drawing/2014/main" xmlns=""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7">
            <a:extLst>
              <a:ext uri="{FF2B5EF4-FFF2-40B4-BE49-F238E27FC236}">
                <a16:creationId xmlns:a16="http://schemas.microsoft.com/office/drawing/2014/main" xmlns=""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xmlns=""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a:t>Click to add title</a:t>
            </a:r>
          </a:p>
        </p:txBody>
      </p:sp>
      <p:sp>
        <p:nvSpPr>
          <p:cNvPr id="8" name="Picture Placeholder 7">
            <a:extLst>
              <a:ext uri="{FF2B5EF4-FFF2-40B4-BE49-F238E27FC236}">
                <a16:creationId xmlns:a16="http://schemas.microsoft.com/office/drawing/2014/main" xmlns=""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xmlns=""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5">
            <a:extLst>
              <a:ext uri="{FF2B5EF4-FFF2-40B4-BE49-F238E27FC236}">
                <a16:creationId xmlns:a16="http://schemas.microsoft.com/office/drawing/2014/main" xmlns=""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xmlns=""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xmlns=""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xmlns=""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ftp/arxiv/papers/1602/1602.05925.pdf" TargetMode="External"/><Relationship Id="rId2" Type="http://schemas.openxmlformats.org/officeDocument/2006/relationships/hyperlink" Target="https://doi.org/10.1155/2023/8592214" TargetMode="External"/><Relationship Id="rId1" Type="http://schemas.openxmlformats.org/officeDocument/2006/relationships/slideLayout" Target="../slideLayouts/slideLayout11.xml"/><Relationship Id="rId5" Type="http://schemas.openxmlformats.org/officeDocument/2006/relationships/hyperlink" Target="https://www.news-medical.net/news/20230116/Researchers-develop-an-artificial-neuron-closely-mimicking-the-characteristics-of-a-biological-neuron.aspx" TargetMode="External"/><Relationship Id="rId4" Type="http://schemas.openxmlformats.org/officeDocument/2006/relationships/hyperlink" Target="https://doi.org/10.3389/fncom.2017.0011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54C9E-20FB-B999-9303-C71D1334BAD7}"/>
              </a:ext>
            </a:extLst>
          </p:cNvPr>
          <p:cNvSpPr>
            <a:spLocks noGrp="1"/>
          </p:cNvSpPr>
          <p:nvPr>
            <p:ph type="title"/>
          </p:nvPr>
        </p:nvSpPr>
        <p:spPr>
          <a:xfrm>
            <a:off x="947820" y="-9859"/>
            <a:ext cx="10564645" cy="2552474"/>
          </a:xfrm>
        </p:spPr>
        <p:txBody>
          <a:bodyPr vert="horz" lIns="91440" tIns="45720" rIns="91440" bIns="45720" rtlCol="0" anchor="b">
            <a:noAutofit/>
          </a:bodyPr>
          <a:lstStyle/>
          <a:p>
            <a:r>
              <a:rPr lang="en-US" sz="3200" dirty="0">
                <a:ea typeface="+mj-lt"/>
                <a:cs typeface="+mj-lt"/>
              </a:rPr>
              <a:t/>
            </a:r>
            <a:br>
              <a:rPr lang="en-US" sz="3200" dirty="0">
                <a:ea typeface="+mj-lt"/>
                <a:cs typeface="+mj-lt"/>
              </a:rPr>
            </a:br>
            <a:r>
              <a:rPr lang="en-US" sz="3200" dirty="0">
                <a:ea typeface="+mj-lt"/>
                <a:cs typeface="+mj-lt"/>
              </a:rPr>
              <a:t/>
            </a:r>
            <a:br>
              <a:rPr lang="en-US" sz="3200" dirty="0">
                <a:ea typeface="+mj-lt"/>
                <a:cs typeface="+mj-lt"/>
              </a:rPr>
            </a:br>
            <a:r>
              <a:rPr lang="en-US" sz="3200" dirty="0">
                <a:ea typeface="+mj-lt"/>
                <a:cs typeface="+mj-lt"/>
              </a:rPr>
              <a:t/>
            </a:r>
            <a:br>
              <a:rPr lang="en-US" sz="3200" dirty="0">
                <a:ea typeface="+mj-lt"/>
                <a:cs typeface="+mj-lt"/>
              </a:rPr>
            </a:br>
            <a:r>
              <a:rPr lang="en-US" sz="3200" dirty="0">
                <a:ea typeface="+mj-lt"/>
                <a:cs typeface="+mj-lt"/>
              </a:rPr>
              <a:t>Project Title:  Multi Sequence Learning with Language Semantic</a:t>
            </a:r>
            <a:endParaRPr lang="en-US" sz="3200" dirty="0"/>
          </a:p>
        </p:txBody>
      </p:sp>
      <p:sp>
        <p:nvSpPr>
          <p:cNvPr id="14" name="Content Placeholder 2">
            <a:extLst>
              <a:ext uri="{FF2B5EF4-FFF2-40B4-BE49-F238E27FC236}">
                <a16:creationId xmlns:a16="http://schemas.microsoft.com/office/drawing/2014/main" xmlns="" id="{2A6C510D-4F62-D4A5-E3D4-6E091A4876CE}"/>
              </a:ext>
            </a:extLst>
          </p:cNvPr>
          <p:cNvSpPr>
            <a:spLocks noGrp="1"/>
          </p:cNvSpPr>
          <p:nvPr>
            <p:ph sz="quarter" idx="10"/>
          </p:nvPr>
        </p:nvSpPr>
        <p:spPr>
          <a:xfrm>
            <a:off x="7171197" y="3425144"/>
            <a:ext cx="2819696" cy="2238264"/>
          </a:xfrm>
        </p:spPr>
        <p:txBody>
          <a:bodyPr vert="horz" lIns="91440" tIns="45720" rIns="91440" bIns="45720" rtlCol="0" anchor="ctr">
            <a:noAutofit/>
          </a:bodyPr>
          <a:lstStyle/>
          <a:p>
            <a:endParaRPr lang="en-US" sz="1200" b="1" dirty="0">
              <a:solidFill>
                <a:schemeClr val="accent2">
                  <a:lumMod val="40000"/>
                  <a:lumOff val="60000"/>
                </a:schemeClr>
              </a:solidFill>
              <a:latin typeface="Times New Roman"/>
              <a:cs typeface="Times New Roman"/>
            </a:endParaRPr>
          </a:p>
          <a:p>
            <a:endParaRPr lang="en-US" sz="1200" b="1" dirty="0">
              <a:solidFill>
                <a:schemeClr val="accent2">
                  <a:lumMod val="40000"/>
                  <a:lumOff val="60000"/>
                </a:schemeClr>
              </a:solidFill>
              <a:latin typeface="Times New Roman"/>
              <a:cs typeface="Times New Roman"/>
            </a:endParaRPr>
          </a:p>
          <a:p>
            <a:endParaRPr lang="en-US" sz="1200" b="1" dirty="0">
              <a:solidFill>
                <a:schemeClr val="accent2">
                  <a:lumMod val="40000"/>
                  <a:lumOff val="60000"/>
                </a:schemeClr>
              </a:solidFill>
              <a:latin typeface="Times New Roman"/>
              <a:cs typeface="Times New Roman"/>
            </a:endParaRPr>
          </a:p>
          <a:p>
            <a:endParaRPr lang="en-US" sz="1200" b="1" dirty="0">
              <a:solidFill>
                <a:schemeClr val="accent2">
                  <a:lumMod val="40000"/>
                  <a:lumOff val="60000"/>
                </a:schemeClr>
              </a:solidFill>
              <a:latin typeface="Times New Roman"/>
              <a:cs typeface="Times New Roman"/>
            </a:endParaRPr>
          </a:p>
          <a:p>
            <a:r>
              <a:rPr lang="en-US" sz="1200" b="1" dirty="0">
                <a:solidFill>
                  <a:schemeClr val="accent2">
                    <a:lumMod val="40000"/>
                    <a:lumOff val="60000"/>
                  </a:schemeClr>
                </a:solidFill>
                <a:latin typeface="Times New Roman"/>
                <a:cs typeface="Times New Roman"/>
              </a:rPr>
              <a:t>Module:  Software Engineering</a:t>
            </a:r>
            <a:endParaRPr lang="en-US" sz="1200" dirty="0">
              <a:solidFill>
                <a:schemeClr val="accent2">
                  <a:lumMod val="40000"/>
                  <a:lumOff val="60000"/>
                </a:schemeClr>
              </a:solidFill>
              <a:latin typeface="Univers Light"/>
              <a:cs typeface="Times New Roman"/>
            </a:endParaRPr>
          </a:p>
          <a:p>
            <a:r>
              <a:rPr lang="en-US" sz="1200" b="1" dirty="0">
                <a:solidFill>
                  <a:schemeClr val="accent2">
                    <a:lumMod val="40000"/>
                    <a:lumOff val="60000"/>
                  </a:schemeClr>
                </a:solidFill>
                <a:latin typeface="Times New Roman"/>
                <a:cs typeface="Times New Roman"/>
              </a:rPr>
              <a:t>Professor: Dr. Damir Dobric and Dr. Andreas Pech</a:t>
            </a:r>
            <a:endParaRPr lang="en-US" sz="1200" dirty="0">
              <a:solidFill>
                <a:schemeClr val="accent2">
                  <a:lumMod val="40000"/>
                  <a:lumOff val="60000"/>
                </a:schemeClr>
              </a:solidFill>
            </a:endParaRPr>
          </a:p>
          <a:p>
            <a:pPr algn="ctr"/>
            <a:endParaRPr lang="en-US" sz="1200" b="1" dirty="0">
              <a:solidFill>
                <a:schemeClr val="accent2">
                  <a:lumMod val="40000"/>
                  <a:lumOff val="60000"/>
                </a:schemeClr>
              </a:solidFill>
              <a:latin typeface="Times New Roman"/>
              <a:cs typeface="Times New Roman"/>
            </a:endParaRPr>
          </a:p>
          <a:p>
            <a:r>
              <a:rPr lang="en-US" sz="1200" b="1" u="sng" dirty="0">
                <a:solidFill>
                  <a:schemeClr val="accent2">
                    <a:lumMod val="40000"/>
                    <a:lumOff val="60000"/>
                  </a:schemeClr>
                </a:solidFill>
                <a:latin typeface="Times New Roman"/>
                <a:cs typeface="Times New Roman"/>
              </a:rPr>
              <a:t>Presented by Team SequenTraid :</a:t>
            </a:r>
            <a:endParaRPr lang="en-US" sz="1200" dirty="0">
              <a:solidFill>
                <a:schemeClr val="accent2">
                  <a:lumMod val="40000"/>
                  <a:lumOff val="60000"/>
                </a:schemeClr>
              </a:solidFill>
            </a:endParaRPr>
          </a:p>
          <a:p>
            <a:r>
              <a:rPr lang="en-US" sz="1200" b="1" dirty="0">
                <a:solidFill>
                  <a:schemeClr val="accent2">
                    <a:lumMod val="40000"/>
                    <a:lumOff val="60000"/>
                  </a:schemeClr>
                </a:solidFill>
                <a:latin typeface="Times New Roman"/>
                <a:cs typeface="Times New Roman"/>
              </a:rPr>
              <a:t>Chaitra Bhandari -1504351</a:t>
            </a:r>
          </a:p>
          <a:p>
            <a:r>
              <a:rPr lang="en-US" sz="1200" b="1" dirty="0">
                <a:solidFill>
                  <a:schemeClr val="accent2">
                    <a:lumMod val="40000"/>
                    <a:lumOff val="60000"/>
                  </a:schemeClr>
                </a:solidFill>
                <a:latin typeface="Times New Roman"/>
                <a:cs typeface="Times New Roman"/>
              </a:rPr>
              <a:t>Dharani Kumthi - 1502767</a:t>
            </a:r>
            <a:endParaRPr lang="en-US" sz="1200" dirty="0">
              <a:solidFill>
                <a:schemeClr val="accent2">
                  <a:lumMod val="40000"/>
                  <a:lumOff val="60000"/>
                </a:schemeClr>
              </a:solidFill>
            </a:endParaRPr>
          </a:p>
          <a:p>
            <a:r>
              <a:rPr lang="en-US" sz="1200" b="1" dirty="0">
                <a:solidFill>
                  <a:schemeClr val="accent2">
                    <a:lumMod val="40000"/>
                    <a:lumOff val="60000"/>
                  </a:schemeClr>
                </a:solidFill>
                <a:latin typeface="Times New Roman"/>
                <a:cs typeface="Times New Roman"/>
              </a:rPr>
              <a:t>Gosi Bhavani - 1502738</a:t>
            </a:r>
            <a:endParaRPr lang="en-US" sz="1200" dirty="0">
              <a:solidFill>
                <a:schemeClr val="accent2">
                  <a:lumMod val="40000"/>
                  <a:lumOff val="60000"/>
                </a:schemeClr>
              </a:solidFill>
            </a:endParaRPr>
          </a:p>
          <a:p>
            <a:pPr algn="ctr"/>
            <a:endParaRPr lang="en-US" sz="1200" b="1" dirty="0">
              <a:solidFill>
                <a:schemeClr val="accent2">
                  <a:lumMod val="40000"/>
                  <a:lumOff val="60000"/>
                </a:schemeClr>
              </a:solidFill>
              <a:latin typeface="Times New Roman"/>
              <a:cs typeface="Times New Roman"/>
            </a:endParaRPr>
          </a:p>
          <a:p>
            <a:endParaRPr lang="en-US" sz="1200" dirty="0">
              <a:solidFill>
                <a:srgbClr val="90C226"/>
              </a:solidFill>
              <a:latin typeface="Times New Roman"/>
              <a:cs typeface="Times New Roman"/>
            </a:endParaRPr>
          </a:p>
        </p:txBody>
      </p:sp>
      <p:pic>
        <p:nvPicPr>
          <p:cNvPr id="3" name="Picture 2" descr="A logo for a university&#10;&#10;Description automatically generated">
            <a:extLst>
              <a:ext uri="{FF2B5EF4-FFF2-40B4-BE49-F238E27FC236}">
                <a16:creationId xmlns:a16="http://schemas.microsoft.com/office/drawing/2014/main" xmlns="" id="{225B8652-3E93-C940-E04E-BFD8FEE9D667}"/>
              </a:ext>
            </a:extLst>
          </p:cNvPr>
          <p:cNvPicPr>
            <a:picLocks noChangeAspect="1"/>
          </p:cNvPicPr>
          <p:nvPr/>
        </p:nvPicPr>
        <p:blipFill>
          <a:blip r:embed="rId2"/>
          <a:stretch>
            <a:fillRect/>
          </a:stretch>
        </p:blipFill>
        <p:spPr>
          <a:xfrm>
            <a:off x="10312177" y="-5155"/>
            <a:ext cx="1895475" cy="981075"/>
          </a:xfrm>
          <a:prstGeom prst="rect">
            <a:avLst/>
          </a:prstGeom>
        </p:spPr>
      </p:pic>
      <p:sp>
        <p:nvSpPr>
          <p:cNvPr id="4" name="TextBox 3">
            <a:extLst>
              <a:ext uri="{FF2B5EF4-FFF2-40B4-BE49-F238E27FC236}">
                <a16:creationId xmlns:a16="http://schemas.microsoft.com/office/drawing/2014/main" xmlns="" id="{B2330266-867B-D90F-048A-90C85E4DE2A0}"/>
              </a:ext>
            </a:extLst>
          </p:cNvPr>
          <p:cNvSpPr txBox="1"/>
          <p:nvPr/>
        </p:nvSpPr>
        <p:spPr>
          <a:xfrm>
            <a:off x="1100666" y="6216952"/>
            <a:ext cx="2443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imes New Roman"/>
                <a:cs typeface="Times New Roman"/>
              </a:rPr>
              <a:t>30 March 2024</a:t>
            </a: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B096CE18-1235-7C68-68FE-8E8EB71B5C21}"/>
              </a:ext>
            </a:extLst>
          </p:cNvPr>
          <p:cNvGraphicFramePr>
            <a:graphicFrameLocks noGrp="1"/>
          </p:cNvGraphicFramePr>
          <p:nvPr>
            <p:ph sz="quarter" idx="10"/>
            <p:extLst>
              <p:ext uri="{D42A27DB-BD31-4B8C-83A1-F6EECF244321}">
                <p14:modId xmlns:p14="http://schemas.microsoft.com/office/powerpoint/2010/main" val="3793103881"/>
              </p:ext>
            </p:extLst>
          </p:nvPr>
        </p:nvGraphicFramePr>
        <p:xfrm>
          <a:off x="1378791" y="1898837"/>
          <a:ext cx="6453187" cy="2286000"/>
        </p:xfrm>
        <a:graphic>
          <a:graphicData uri="http://schemas.openxmlformats.org/drawingml/2006/table">
            <a:tbl>
              <a:tblPr firstRow="1" bandRow="1">
                <a:tableStyleId>{0E3FDE45-AF77-4B5C-9715-49D594BDF05E}</a:tableStyleId>
              </a:tblPr>
              <a:tblGrid>
                <a:gridCol w="6453187">
                  <a:extLst>
                    <a:ext uri="{9D8B030D-6E8A-4147-A177-3AD203B41FA5}">
                      <a16:colId xmlns:a16="http://schemas.microsoft.com/office/drawing/2014/main" xmlns="" val="209953418"/>
                    </a:ext>
                  </a:extLst>
                </a:gridCol>
              </a:tblGrid>
              <a:tr h="370840">
                <a:tc>
                  <a:txBody>
                    <a:bodyPr/>
                    <a:lstStyle/>
                    <a:p>
                      <a:pPr lvl="0" algn="l">
                        <a:lnSpc>
                          <a:spcPct val="100000"/>
                        </a:lnSpc>
                        <a:spcBef>
                          <a:spcPts val="0"/>
                        </a:spcBef>
                        <a:spcAft>
                          <a:spcPts val="0"/>
                        </a:spcAft>
                        <a:buNone/>
                      </a:pPr>
                      <a:endParaRPr lang="en-US" sz="1600" b="0" i="0" u="none" strike="noStrike" noProof="0" dirty="0">
                        <a:latin typeface="Univers Light"/>
                      </a:endParaRPr>
                    </a:p>
                    <a:p>
                      <a:pPr lvl="0" algn="l">
                        <a:lnSpc>
                          <a:spcPct val="100000"/>
                        </a:lnSpc>
                        <a:spcBef>
                          <a:spcPts val="0"/>
                        </a:spcBef>
                        <a:spcAft>
                          <a:spcPts val="0"/>
                        </a:spcAft>
                        <a:buNone/>
                      </a:pPr>
                      <a:r>
                        <a:rPr lang="en-US" sz="1600" b="0" i="0" u="none" strike="noStrike" noProof="0" dirty="0">
                          <a:latin typeface="Univers Light"/>
                        </a:rPr>
                        <a:t>    Console.Write("Ask Question: ");</a:t>
                      </a:r>
                      <a:endParaRPr lang="en-US" sz="1600" dirty="0"/>
                    </a:p>
                    <a:p>
                      <a:pPr lvl="0" algn="l">
                        <a:lnSpc>
                          <a:spcPct val="100000"/>
                        </a:lnSpc>
                        <a:spcBef>
                          <a:spcPts val="0"/>
                        </a:spcBef>
                        <a:spcAft>
                          <a:spcPts val="0"/>
                        </a:spcAft>
                        <a:buNone/>
                      </a:pPr>
                      <a:r>
                        <a:rPr lang="en-US" sz="1600" b="0" i="0" u="none" strike="noStrike" noProof="0" dirty="0">
                          <a:latin typeface="Univers Light"/>
                        </a:rPr>
                        <a:t>    string inputText = Console.ReadLine();</a:t>
                      </a:r>
                      <a:endParaRPr lang="en-US" sz="1600" dirty="0"/>
                    </a:p>
                    <a:p>
                      <a:pPr lvl="0" algn="l">
                        <a:lnSpc>
                          <a:spcPct val="100000"/>
                        </a:lnSpc>
                        <a:spcBef>
                          <a:spcPts val="0"/>
                        </a:spcBef>
                        <a:spcAft>
                          <a:spcPts val="0"/>
                        </a:spcAft>
                        <a:buNone/>
                      </a:pPr>
                      <a:r>
                        <a:rPr lang="en-US" sz="1600" b="0" i="0" u="none" strike="noStrike" noProof="0" dirty="0">
                          <a:latin typeface="Univers Light"/>
                        </a:rPr>
                        <a:t>    List&lt;double&gt; asciiVal = new List&lt;double&gt;();</a:t>
                      </a:r>
                      <a:endParaRPr lang="en-US" sz="1600" dirty="0"/>
                    </a:p>
                    <a:p>
                      <a:pPr lvl="0" algn="l">
                        <a:lnSpc>
                          <a:spcPct val="100000"/>
                        </a:lnSpc>
                        <a:spcBef>
                          <a:spcPts val="0"/>
                        </a:spcBef>
                        <a:spcAft>
                          <a:spcPts val="0"/>
                        </a:spcAft>
                        <a:buNone/>
                      </a:pPr>
                      <a:endParaRPr lang="en-US" sz="1600" b="0" i="0" u="none" strike="noStrike" noProof="0" dirty="0">
                        <a:latin typeface="Univers Light"/>
                      </a:endParaRPr>
                    </a:p>
                    <a:p>
                      <a:pPr lvl="0" algn="l">
                        <a:lnSpc>
                          <a:spcPct val="100000"/>
                        </a:lnSpc>
                        <a:spcBef>
                          <a:spcPts val="0"/>
                        </a:spcBef>
                        <a:spcAft>
                          <a:spcPts val="0"/>
                        </a:spcAft>
                        <a:buNone/>
                      </a:pPr>
                      <a:r>
                        <a:rPr lang="en-US" sz="1600" b="0" i="0" u="none" strike="noStrike" noProof="0" dirty="0"/>
                        <a:t>    foreach char c in inputText:</a:t>
                      </a:r>
                      <a:endParaRPr lang="en-US" sz="1600" dirty="0"/>
                    </a:p>
                    <a:p>
                      <a:pPr lvl="0" algn="l">
                        <a:lnSpc>
                          <a:spcPct val="100000"/>
                        </a:lnSpc>
                        <a:spcBef>
                          <a:spcPts val="0"/>
                        </a:spcBef>
                        <a:spcAft>
                          <a:spcPts val="0"/>
                        </a:spcAft>
                        <a:buNone/>
                      </a:pPr>
                      <a:r>
                        <a:rPr lang="en-US" sz="1600" b="0" i="0" u="none" strike="noStrike" noProof="0" dirty="0"/>
                        <a:t>    asciiVal.Add(ConvertToAscii(c));</a:t>
                      </a:r>
                      <a:endParaRPr lang="en-US" sz="1600" dirty="0"/>
                    </a:p>
                    <a:p>
                      <a:pPr lvl="0" algn="l">
                        <a:lnSpc>
                          <a:spcPct val="100000"/>
                        </a:lnSpc>
                        <a:spcBef>
                          <a:spcPts val="0"/>
                        </a:spcBef>
                        <a:spcAft>
                          <a:spcPts val="0"/>
                        </a:spcAft>
                        <a:buNone/>
                      </a:pPr>
                      <a:endParaRPr lang="en-US" sz="1600" b="0" i="0" u="none" strike="noStrike" noProof="0" dirty="0"/>
                    </a:p>
                    <a:p>
                      <a:pPr lvl="0">
                        <a:buNone/>
                      </a:pPr>
                      <a:r>
                        <a:rPr lang="en-US" sz="1600" b="0" i="0" u="none" strike="noStrike" noProof="0" dirty="0">
                          <a:latin typeface="Univers Light"/>
                        </a:rPr>
                        <a:t>    PredictNextElement(predictor, asciiVal);</a:t>
                      </a:r>
                      <a:endParaRPr lang="en-US" sz="1600" dirty="0"/>
                    </a:p>
                  </a:txBody>
                  <a:tcPr>
                    <a:solidFill>
                      <a:schemeClr val="bg2"/>
                    </a:solidFill>
                  </a:tcPr>
                </a:tc>
                <a:extLst>
                  <a:ext uri="{0D108BD9-81ED-4DB2-BD59-A6C34878D82A}">
                    <a16:rowId xmlns:a16="http://schemas.microsoft.com/office/drawing/2014/main" xmlns="" val="177970150"/>
                  </a:ext>
                </a:extLst>
              </a:tr>
            </a:tbl>
          </a:graphicData>
        </a:graphic>
      </p:graphicFrame>
      <p:sp>
        <p:nvSpPr>
          <p:cNvPr id="4" name="Content Placeholder 3">
            <a:extLst>
              <a:ext uri="{FF2B5EF4-FFF2-40B4-BE49-F238E27FC236}">
                <a16:creationId xmlns:a16="http://schemas.microsoft.com/office/drawing/2014/main" xmlns="" id="{F13C7207-5E27-3855-46B3-0F2FAA384697}"/>
              </a:ext>
            </a:extLst>
          </p:cNvPr>
          <p:cNvSpPr>
            <a:spLocks noGrp="1"/>
          </p:cNvSpPr>
          <p:nvPr>
            <p:ph sz="quarter" idx="11"/>
          </p:nvPr>
        </p:nvSpPr>
        <p:spPr>
          <a:xfrm>
            <a:off x="8156194" y="1898643"/>
            <a:ext cx="3107965" cy="3867538"/>
          </a:xfrm>
        </p:spPr>
        <p:txBody>
          <a:bodyPr vert="horz" lIns="0" tIns="45720" rIns="91440" bIns="45720" rtlCol="0" anchor="t">
            <a:normAutofit/>
          </a:bodyPr>
          <a:lstStyle/>
          <a:p>
            <a:r>
              <a:rPr lang="en-US" sz="1800" b="1" dirty="0">
                <a:solidFill>
                  <a:srgbClr val="1F2328"/>
                </a:solidFill>
                <a:latin typeface="Tisa Offc Serif Pro"/>
                <a:ea typeface="+mn-lt"/>
                <a:cs typeface="+mn-lt"/>
              </a:rPr>
              <a:t>Implement the code for prediction.</a:t>
            </a:r>
            <a:endParaRPr lang="en-US" sz="1800" dirty="0">
              <a:latin typeface="Tisa Offc Serif Pro"/>
            </a:endParaRPr>
          </a:p>
          <a:p>
            <a:r>
              <a:rPr lang="en-US" sz="1600" dirty="0">
                <a:solidFill>
                  <a:srgbClr val="1F2328"/>
                </a:solidFill>
                <a:latin typeface="Tisa Offc Serif Pro"/>
                <a:ea typeface="+mn-lt"/>
                <a:cs typeface="+mn-lt"/>
              </a:rPr>
              <a:t>The user's input or test data from a text file is passed to the predictor, which utilizes the PredictNextElement method to make predictions.</a:t>
            </a:r>
            <a:endParaRPr lang="en-US" sz="1600" dirty="0">
              <a:latin typeface="Tisa Offc Serif Pro"/>
            </a:endParaRPr>
          </a:p>
          <a:p>
            <a:endParaRPr lang="en-US" sz="1600" dirty="0">
              <a:solidFill>
                <a:srgbClr val="1F2328"/>
              </a:solidFill>
              <a:latin typeface="Tisa Offc Serif Pro"/>
            </a:endParaRPr>
          </a:p>
        </p:txBody>
      </p:sp>
      <p:sp>
        <p:nvSpPr>
          <p:cNvPr id="5" name="Slide Number Placeholder 4">
            <a:extLst>
              <a:ext uri="{FF2B5EF4-FFF2-40B4-BE49-F238E27FC236}">
                <a16:creationId xmlns:a16="http://schemas.microsoft.com/office/drawing/2014/main" xmlns="" id="{77ED38F9-6183-21D9-545F-3A2B1FAD7D15}"/>
              </a:ext>
            </a:extLst>
          </p:cNvPr>
          <p:cNvSpPr>
            <a:spLocks noGrp="1"/>
          </p:cNvSpPr>
          <p:nvPr>
            <p:ph type="sldNum" sz="quarter" idx="15"/>
          </p:nvPr>
        </p:nvSpPr>
        <p:spPr/>
        <p:txBody>
          <a:bodyPr/>
          <a:lstStyle/>
          <a:p>
            <a:fld id="{18D65601-5AE2-46FC-B138-694DDD2B510D}" type="slidenum">
              <a:rPr lang="en-US" smtClean="0"/>
              <a:pPr/>
              <a:t>10</a:t>
            </a:fld>
            <a:endParaRPr lang="en-US" dirty="0"/>
          </a:p>
        </p:txBody>
      </p:sp>
      <p:pic>
        <p:nvPicPr>
          <p:cNvPr id="3" name="Picture 2" descr="A logo for a university&#10;&#10;Description automatically generated">
            <a:extLst>
              <a:ext uri="{FF2B5EF4-FFF2-40B4-BE49-F238E27FC236}">
                <a16:creationId xmlns:a16="http://schemas.microsoft.com/office/drawing/2014/main" xmlns="" id="{036E8C9C-2350-9B37-2D88-0DD166F0AA9D}"/>
              </a:ext>
            </a:extLst>
          </p:cNvPr>
          <p:cNvPicPr>
            <a:picLocks noChangeAspect="1"/>
          </p:cNvPicPr>
          <p:nvPr/>
        </p:nvPicPr>
        <p:blipFill>
          <a:blip r:embed="rId2"/>
          <a:stretch>
            <a:fillRect/>
          </a:stretch>
        </p:blipFill>
        <p:spPr>
          <a:xfrm>
            <a:off x="10312177" y="-5155"/>
            <a:ext cx="1895475" cy="981075"/>
          </a:xfrm>
          <a:prstGeom prst="rect">
            <a:avLst/>
          </a:prstGeom>
        </p:spPr>
      </p:pic>
    </p:spTree>
    <p:extLst>
      <p:ext uri="{BB962C8B-B14F-4D97-AF65-F5344CB8AC3E}">
        <p14:creationId xmlns:p14="http://schemas.microsoft.com/office/powerpoint/2010/main" val="108610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6466D0-3DE0-4FEF-A196-E20628B469B6}"/>
              </a:ext>
            </a:extLst>
          </p:cNvPr>
          <p:cNvSpPr>
            <a:spLocks noGrp="1"/>
          </p:cNvSpPr>
          <p:nvPr>
            <p:ph sz="quarter" idx="10"/>
          </p:nvPr>
        </p:nvSpPr>
        <p:spPr>
          <a:xfrm>
            <a:off x="1194270" y="329819"/>
            <a:ext cx="6514508" cy="5610051"/>
          </a:xfrm>
        </p:spPr>
        <p:txBody>
          <a:bodyPr vert="horz" lIns="0" tIns="45720" rIns="91440" bIns="45720" rtlCol="0" anchor="t">
            <a:noAutofit/>
          </a:bodyPr>
          <a:lstStyle/>
          <a:p>
            <a:endParaRPr lang="en-US" sz="1400" dirty="0">
              <a:latin typeface="Tisa Offc Serif Pro"/>
            </a:endParaRPr>
          </a:p>
          <a:p>
            <a:pPr marL="0" indent="0">
              <a:buNone/>
            </a:pPr>
            <a:endParaRPr lang="en-US" sz="1400" dirty="0">
              <a:latin typeface="Tisa Offc Serif Pro"/>
            </a:endParaRPr>
          </a:p>
        </p:txBody>
      </p:sp>
      <p:sp>
        <p:nvSpPr>
          <p:cNvPr id="4" name="Content Placeholder 3">
            <a:extLst>
              <a:ext uri="{FF2B5EF4-FFF2-40B4-BE49-F238E27FC236}">
                <a16:creationId xmlns:a16="http://schemas.microsoft.com/office/drawing/2014/main" xmlns="" id="{76A5FB53-0F10-1619-DA49-D642E50AD568}"/>
              </a:ext>
            </a:extLst>
          </p:cNvPr>
          <p:cNvSpPr>
            <a:spLocks noGrp="1"/>
          </p:cNvSpPr>
          <p:nvPr>
            <p:ph sz="quarter" idx="11"/>
          </p:nvPr>
        </p:nvSpPr>
        <p:spPr>
          <a:xfrm>
            <a:off x="8292460" y="1237496"/>
            <a:ext cx="3915215" cy="4775214"/>
          </a:xfrm>
        </p:spPr>
        <p:txBody>
          <a:bodyPr vert="horz" lIns="0" tIns="45720" rIns="91440" bIns="45720" rtlCol="0" anchor="t">
            <a:normAutofit/>
          </a:bodyPr>
          <a:lstStyle/>
          <a:p>
            <a:r>
              <a:rPr lang="en-US" sz="1800" b="1" dirty="0">
                <a:latin typeface="Tisa Offc Serif Pro"/>
              </a:rPr>
              <a:t>Calculate the accuracy of predictions and output the prediction with the highest accuracy.</a:t>
            </a:r>
          </a:p>
          <a:p>
            <a:r>
              <a:rPr lang="en-US" sz="1600" dirty="0">
                <a:latin typeface="Tisa Offc Serif Pro"/>
              </a:rPr>
              <a:t>The accuracy is calculated based on the number of successful matches between predicted and total predictions. The output is determined by selecting the string with the highest accuracy from all the predictions made.</a:t>
            </a:r>
          </a:p>
        </p:txBody>
      </p:sp>
      <p:sp>
        <p:nvSpPr>
          <p:cNvPr id="5" name="Slide Number Placeholder 4">
            <a:extLst>
              <a:ext uri="{FF2B5EF4-FFF2-40B4-BE49-F238E27FC236}">
                <a16:creationId xmlns:a16="http://schemas.microsoft.com/office/drawing/2014/main" xmlns="" id="{85D57D0B-7BBE-DBEB-DD57-CA4C157CCDD7}"/>
              </a:ext>
            </a:extLst>
          </p:cNvPr>
          <p:cNvSpPr>
            <a:spLocks noGrp="1"/>
          </p:cNvSpPr>
          <p:nvPr>
            <p:ph type="sldNum" sz="quarter" idx="15"/>
          </p:nvPr>
        </p:nvSpPr>
        <p:spPr/>
        <p:txBody>
          <a:bodyPr/>
          <a:lstStyle/>
          <a:p>
            <a:fld id="{18D65601-5AE2-46FC-B138-694DDD2B510D}" type="slidenum">
              <a:rPr lang="en-US" smtClean="0"/>
              <a:pPr/>
              <a:t>11</a:t>
            </a:fld>
            <a:endParaRPr lang="en-US" dirty="0"/>
          </a:p>
        </p:txBody>
      </p:sp>
      <p:graphicFrame>
        <p:nvGraphicFramePr>
          <p:cNvPr id="6" name="Table 5">
            <a:extLst>
              <a:ext uri="{FF2B5EF4-FFF2-40B4-BE49-F238E27FC236}">
                <a16:creationId xmlns:a16="http://schemas.microsoft.com/office/drawing/2014/main" xmlns="" id="{9E684333-AA06-E621-AEB2-1F032D1CAF33}"/>
              </a:ext>
            </a:extLst>
          </p:cNvPr>
          <p:cNvGraphicFramePr>
            <a:graphicFrameLocks noGrp="1"/>
          </p:cNvGraphicFramePr>
          <p:nvPr>
            <p:extLst>
              <p:ext uri="{D42A27DB-BD31-4B8C-83A1-F6EECF244321}">
                <p14:modId xmlns:p14="http://schemas.microsoft.com/office/powerpoint/2010/main" val="2356834473"/>
              </p:ext>
            </p:extLst>
          </p:nvPr>
        </p:nvGraphicFramePr>
        <p:xfrm>
          <a:off x="1196361" y="1238694"/>
          <a:ext cx="6904808" cy="4810760"/>
        </p:xfrm>
        <a:graphic>
          <a:graphicData uri="http://schemas.openxmlformats.org/drawingml/2006/table">
            <a:tbl>
              <a:tblPr firstRow="1" bandRow="1">
                <a:tableStyleId>{0E3FDE45-AF77-4B5C-9715-49D594BDF05E}</a:tableStyleId>
              </a:tblPr>
              <a:tblGrid>
                <a:gridCol w="6904808">
                  <a:extLst>
                    <a:ext uri="{9D8B030D-6E8A-4147-A177-3AD203B41FA5}">
                      <a16:colId xmlns:a16="http://schemas.microsoft.com/office/drawing/2014/main" xmlns="" val="2951276543"/>
                    </a:ext>
                  </a:extLst>
                </a:gridCol>
              </a:tblGrid>
              <a:tr h="3795894">
                <a:tc>
                  <a:txBody>
                    <a:bodyPr/>
                    <a:lstStyle/>
                    <a:p>
                      <a:pPr lvl="0" algn="l">
                        <a:lnSpc>
                          <a:spcPct val="100000"/>
                        </a:lnSpc>
                        <a:spcBef>
                          <a:spcPts val="0"/>
                        </a:spcBef>
                        <a:spcAft>
                          <a:spcPts val="0"/>
                        </a:spcAft>
                        <a:buNone/>
                      </a:pPr>
                      <a:r>
                        <a:rPr lang="en-US" sz="1600" b="0" i="0" u="none" strike="noStrike" noProof="0" dirty="0">
                          <a:solidFill>
                            <a:srgbClr val="000000"/>
                          </a:solidFill>
                        </a:rPr>
                        <a:t>foreach string part in parts : </a:t>
                      </a:r>
                      <a:endParaRPr lang="en-US" dirty="0"/>
                    </a:p>
                    <a:p>
                      <a:pPr lvl="0" algn="l">
                        <a:lnSpc>
                          <a:spcPct val="100000"/>
                        </a:lnSpc>
                        <a:spcBef>
                          <a:spcPts val="0"/>
                        </a:spcBef>
                        <a:spcAft>
                          <a:spcPts val="0"/>
                        </a:spcAft>
                        <a:buNone/>
                      </a:pPr>
                      <a:endParaRPr lang="en-US" sz="1600" b="0" i="0" u="none" strike="noStrike" noProof="0" dirty="0">
                        <a:solidFill>
                          <a:srgbClr val="000000"/>
                        </a:solidFill>
                      </a:endParaRPr>
                    </a:p>
                    <a:p>
                      <a:pPr lvl="0" algn="l">
                        <a:lnSpc>
                          <a:spcPct val="100000"/>
                        </a:lnSpc>
                        <a:spcBef>
                          <a:spcPts val="0"/>
                        </a:spcBef>
                        <a:spcAft>
                          <a:spcPts val="0"/>
                        </a:spcAft>
                        <a:buNone/>
                      </a:pPr>
                      <a:r>
                        <a:rPr lang="en-US" sz="1600" b="0" i="0" u="none" strike="noStrike" noProof="0" dirty="0">
                          <a:solidFill>
                            <a:srgbClr val="000000"/>
                          </a:solidFill>
                        </a:rPr>
                        <a:t>    double value = ParseToDouble(part) </a:t>
                      </a:r>
                      <a:endParaRPr lang="en-US" dirty="0"/>
                    </a:p>
                    <a:p>
                      <a:pPr lvl="0" algn="l">
                        <a:lnSpc>
                          <a:spcPct val="100000"/>
                        </a:lnSpc>
                        <a:spcBef>
                          <a:spcPts val="0"/>
                        </a:spcBef>
                        <a:spcAft>
                          <a:spcPts val="0"/>
                        </a:spcAft>
                        <a:buNone/>
                      </a:pPr>
                      <a:r>
                        <a:rPr lang="en-US" sz="1600" b="0" i="0" u="none" strike="noStrike" noProof="0" dirty="0">
                          <a:solidFill>
                            <a:srgbClr val="000000"/>
                          </a:solidFill>
                        </a:rPr>
                        <a:t>    doubleList.Add(value)</a:t>
                      </a:r>
                      <a:endParaRPr lang="en-US" dirty="0"/>
                    </a:p>
                    <a:p>
                      <a:pPr lvl="0" algn="l">
                        <a:lnSpc>
                          <a:spcPct val="100000"/>
                        </a:lnSpc>
                        <a:spcBef>
                          <a:spcPts val="0"/>
                        </a:spcBef>
                        <a:spcAft>
                          <a:spcPts val="0"/>
                        </a:spcAft>
                        <a:buNone/>
                      </a:pPr>
                      <a:r>
                        <a:rPr lang="en-US" sz="1600" b="0" i="0" u="none" strike="noStrike" noProof="0" dirty="0">
                          <a:solidFill>
                            <a:srgbClr val="000000"/>
                          </a:solidFill>
                        </a:rPr>
                        <a:t>generatedResponse = DecodeNumericalSequence(doubleList)</a:t>
                      </a:r>
                      <a:endParaRPr lang="en-US" dirty="0"/>
                    </a:p>
                    <a:p>
                      <a:pPr lvl="0" algn="l">
                        <a:lnSpc>
                          <a:spcPct val="100000"/>
                        </a:lnSpc>
                        <a:spcBef>
                          <a:spcPts val="0"/>
                        </a:spcBef>
                        <a:spcAft>
                          <a:spcPts val="0"/>
                        </a:spcAft>
                        <a:buNone/>
                      </a:pPr>
                      <a:endParaRPr lang="en-US" sz="1600" b="0" i="0" u="none" strike="noStrike" noProof="0" dirty="0">
                        <a:solidFill>
                          <a:srgbClr val="000000"/>
                        </a:solidFill>
                      </a:endParaRPr>
                    </a:p>
                    <a:p>
                      <a:pPr lvl="0" algn="l">
                        <a:lnSpc>
                          <a:spcPct val="100000"/>
                        </a:lnSpc>
                        <a:spcBef>
                          <a:spcPts val="0"/>
                        </a:spcBef>
                        <a:spcAft>
                          <a:spcPts val="0"/>
                        </a:spcAft>
                        <a:buNone/>
                      </a:pPr>
                      <a:r>
                        <a:rPr lang="en-US" sz="1600" b="0" i="0" u="none" strike="noStrike" noProof="0" dirty="0">
                          <a:solidFill>
                            <a:srgbClr val="000000"/>
                          </a:solidFill>
                        </a:rPr>
                        <a:t>if predictedVal == ParseToDouble(tokens2.Last()):</a:t>
                      </a:r>
                      <a:endParaRPr lang="en-US" dirty="0"/>
                    </a:p>
                    <a:p>
                      <a:pPr lvl="0" algn="l">
                        <a:lnSpc>
                          <a:spcPct val="100000"/>
                        </a:lnSpc>
                        <a:spcBef>
                          <a:spcPts val="0"/>
                        </a:spcBef>
                        <a:spcAft>
                          <a:spcPts val="0"/>
                        </a:spcAft>
                        <a:buNone/>
                      </a:pPr>
                      <a:r>
                        <a:rPr lang="en-US" sz="1600" b="0" i="0" u="none" strike="noStrike" noProof="0" dirty="0">
                          <a:solidFill>
                            <a:srgbClr val="000000"/>
                          </a:solidFill>
                        </a:rPr>
                        <a:t>          totalMatches++</a:t>
                      </a:r>
                      <a:endParaRPr lang="en-US" dirty="0"/>
                    </a:p>
                    <a:p>
                      <a:pPr lvl="0" algn="l">
                        <a:lnSpc>
                          <a:spcPct val="100000"/>
                        </a:lnSpc>
                        <a:spcBef>
                          <a:spcPts val="0"/>
                        </a:spcBef>
                        <a:spcAft>
                          <a:spcPts val="0"/>
                        </a:spcAft>
                        <a:buNone/>
                      </a:pPr>
                      <a:r>
                        <a:rPr lang="en-US" sz="1600" b="0" i="0" u="none" strike="noStrike" noProof="0" dirty="0">
                          <a:solidFill>
                            <a:srgbClr val="000000"/>
                          </a:solidFill>
                        </a:rPr>
                        <a:t>         Console.WriteLine($"totalMatches: {totalMatches}")</a:t>
                      </a:r>
                      <a:endParaRPr lang="en-US" dirty="0"/>
                    </a:p>
                    <a:p>
                      <a:pPr lvl="0" algn="l">
                        <a:lnSpc>
                          <a:spcPct val="100000"/>
                        </a:lnSpc>
                        <a:spcBef>
                          <a:spcPts val="0"/>
                        </a:spcBef>
                        <a:spcAft>
                          <a:spcPts val="0"/>
                        </a:spcAft>
                        <a:buNone/>
                      </a:pPr>
                      <a:r>
                        <a:rPr lang="en-US" sz="1600" b="0" i="0" u="none" strike="noStrike" noProof="0" dirty="0">
                          <a:solidFill>
                            <a:srgbClr val="000000"/>
                          </a:solidFill>
                        </a:rPr>
                        <a:t>else</a:t>
                      </a:r>
                      <a:endParaRPr lang="en-US" dirty="0"/>
                    </a:p>
                    <a:p>
                      <a:pPr lvl="0" algn="l">
                        <a:lnSpc>
                          <a:spcPct val="100000"/>
                        </a:lnSpc>
                        <a:spcBef>
                          <a:spcPts val="0"/>
                        </a:spcBef>
                        <a:spcAft>
                          <a:spcPts val="0"/>
                        </a:spcAft>
                        <a:buNone/>
                      </a:pPr>
                      <a:r>
                        <a:rPr lang="en-US" sz="1600" b="0" i="0" u="none" strike="noStrike" noProof="0" dirty="0">
                          <a:solidFill>
                            <a:srgbClr val="000000"/>
                          </a:solidFill>
                        </a:rPr>
                        <a:t>          Debug.WriteLine("Nothing predicted :(")</a:t>
                      </a:r>
                      <a:endParaRPr lang="en-US" dirty="0"/>
                    </a:p>
                    <a:p>
                      <a:pPr lvl="0" algn="l">
                        <a:lnSpc>
                          <a:spcPct val="100000"/>
                        </a:lnSpc>
                        <a:spcBef>
                          <a:spcPts val="0"/>
                        </a:spcBef>
                        <a:spcAft>
                          <a:spcPts val="0"/>
                        </a:spcAft>
                        <a:buNone/>
                      </a:pPr>
                      <a:endParaRPr lang="en-US" sz="1600" b="0" i="0" u="none" strike="noStrike" noProof="0" dirty="0">
                        <a:solidFill>
                          <a:srgbClr val="000000"/>
                        </a:solidFill>
                      </a:endParaRPr>
                    </a:p>
                    <a:p>
                      <a:pPr lvl="0" algn="l">
                        <a:lnSpc>
                          <a:spcPct val="100000"/>
                        </a:lnSpc>
                        <a:spcBef>
                          <a:spcPts val="0"/>
                        </a:spcBef>
                        <a:spcAft>
                          <a:spcPts val="0"/>
                        </a:spcAft>
                        <a:buNone/>
                      </a:pPr>
                      <a:r>
                        <a:rPr lang="en-US" sz="1600" b="0" i="0" u="none" strike="noStrike" noProof="0" dirty="0">
                          <a:solidFill>
                            <a:srgbClr val="000000"/>
                          </a:solidFill>
                        </a:rPr>
                        <a:t>totalPredictions++</a:t>
                      </a:r>
                      <a:endParaRPr lang="en-US" dirty="0"/>
                    </a:p>
                    <a:p>
                      <a:pPr lvl="0" algn="l">
                        <a:lnSpc>
                          <a:spcPct val="100000"/>
                        </a:lnSpc>
                        <a:spcBef>
                          <a:spcPts val="0"/>
                        </a:spcBef>
                        <a:spcAft>
                          <a:spcPts val="0"/>
                        </a:spcAft>
                        <a:buNone/>
                      </a:pPr>
                      <a:endParaRPr lang="en-US" sz="1600" b="0" i="0" u="none" strike="noStrike" noProof="0" dirty="0">
                        <a:solidFill>
                          <a:srgbClr val="000000"/>
                        </a:solidFill>
                      </a:endParaRPr>
                    </a:p>
                    <a:p>
                      <a:pPr lvl="0" algn="l">
                        <a:lnSpc>
                          <a:spcPct val="100000"/>
                        </a:lnSpc>
                        <a:spcBef>
                          <a:spcPts val="0"/>
                        </a:spcBef>
                        <a:spcAft>
                          <a:spcPts val="0"/>
                        </a:spcAft>
                        <a:buNone/>
                      </a:pPr>
                      <a:r>
                        <a:rPr lang="en-US" sz="1600" b="0" i="0" u="none" strike="noStrike" noProof="0" dirty="0">
                          <a:solidFill>
                            <a:srgbClr val="000000"/>
                          </a:solidFill>
                        </a:rPr>
                        <a:t>accuracy = AccuracyCalculation(totalMatches, totalPredictions)</a:t>
                      </a:r>
                      <a:endParaRPr lang="en-US" dirty="0"/>
                    </a:p>
                    <a:p>
                      <a:pPr marL="0" marR="0" lvl="0" indent="0" algn="l">
                        <a:lnSpc>
                          <a:spcPct val="100000"/>
                        </a:lnSpc>
                        <a:spcBef>
                          <a:spcPts val="1000"/>
                        </a:spcBef>
                        <a:spcAft>
                          <a:spcPts val="600"/>
                        </a:spcAft>
                        <a:buNone/>
                      </a:pPr>
                      <a:r>
                        <a:rPr lang="en-US" sz="1600" b="0" i="0" u="none" strike="noStrike" noProof="0" dirty="0">
                          <a:solidFill>
                            <a:srgbClr val="000000"/>
                          </a:solidFill>
                        </a:rPr>
                        <a:t>highestAccuracy = GetHighestAccuracyPrediction(accuracy, maxAccuracy, generatedResponse)</a:t>
                      </a:r>
                      <a:endParaRPr lang="en-US" dirty="0"/>
                    </a:p>
                    <a:p>
                      <a:pPr marL="0" marR="0" lvl="0" indent="0" algn="l">
                        <a:lnSpc>
                          <a:spcPct val="100000"/>
                        </a:lnSpc>
                        <a:spcBef>
                          <a:spcPts val="1000"/>
                        </a:spcBef>
                        <a:spcAft>
                          <a:spcPts val="600"/>
                        </a:spcAft>
                        <a:buNone/>
                      </a:pPr>
                      <a:endParaRPr lang="en-US" sz="1600" b="0" i="0" u="none" strike="noStrike" noProof="0" dirty="0">
                        <a:solidFill>
                          <a:srgbClr val="000000"/>
                        </a:solidFill>
                        <a:latin typeface="Arial"/>
                      </a:endParaRPr>
                    </a:p>
                  </a:txBody>
                  <a:tcPr>
                    <a:solidFill>
                      <a:schemeClr val="bg2"/>
                    </a:solidFill>
                  </a:tcPr>
                </a:tc>
                <a:extLst>
                  <a:ext uri="{0D108BD9-81ED-4DB2-BD59-A6C34878D82A}">
                    <a16:rowId xmlns:a16="http://schemas.microsoft.com/office/drawing/2014/main" xmlns="" val="4256025372"/>
                  </a:ext>
                </a:extLst>
              </a:tr>
            </a:tbl>
          </a:graphicData>
        </a:graphic>
      </p:graphicFrame>
      <p:pic>
        <p:nvPicPr>
          <p:cNvPr id="7" name="Picture 6" descr="A logo for a university&#10;&#10;Description automatically generated">
            <a:extLst>
              <a:ext uri="{FF2B5EF4-FFF2-40B4-BE49-F238E27FC236}">
                <a16:creationId xmlns:a16="http://schemas.microsoft.com/office/drawing/2014/main" xmlns="" id="{B871EE14-58FA-D3CA-DB30-243201F1EEDF}"/>
              </a:ext>
            </a:extLst>
          </p:cNvPr>
          <p:cNvPicPr>
            <a:picLocks noChangeAspect="1"/>
          </p:cNvPicPr>
          <p:nvPr/>
        </p:nvPicPr>
        <p:blipFill>
          <a:blip r:embed="rId2"/>
          <a:stretch>
            <a:fillRect/>
          </a:stretch>
        </p:blipFill>
        <p:spPr>
          <a:xfrm>
            <a:off x="10312177" y="-5155"/>
            <a:ext cx="1895475" cy="981075"/>
          </a:xfrm>
          <a:prstGeom prst="rect">
            <a:avLst/>
          </a:prstGeom>
        </p:spPr>
      </p:pic>
    </p:spTree>
    <p:extLst>
      <p:ext uri="{BB962C8B-B14F-4D97-AF65-F5344CB8AC3E}">
        <p14:creationId xmlns:p14="http://schemas.microsoft.com/office/powerpoint/2010/main" val="47227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6466D0-3DE0-4FEF-A196-E20628B469B6}"/>
              </a:ext>
            </a:extLst>
          </p:cNvPr>
          <p:cNvSpPr>
            <a:spLocks noGrp="1"/>
          </p:cNvSpPr>
          <p:nvPr>
            <p:ph sz="quarter" idx="10"/>
          </p:nvPr>
        </p:nvSpPr>
        <p:spPr>
          <a:xfrm>
            <a:off x="1194270" y="329819"/>
            <a:ext cx="6514508" cy="5610051"/>
          </a:xfrm>
        </p:spPr>
        <p:txBody>
          <a:bodyPr vert="horz" lIns="0" tIns="45720" rIns="91440" bIns="45720" rtlCol="0" anchor="t">
            <a:noAutofit/>
          </a:bodyPr>
          <a:lstStyle/>
          <a:p>
            <a:endParaRPr lang="en-US" sz="1400" dirty="0">
              <a:latin typeface="Tisa Offc Serif Pro"/>
            </a:endParaRPr>
          </a:p>
          <a:p>
            <a:pPr marL="0" indent="0">
              <a:buNone/>
            </a:pPr>
            <a:endParaRPr lang="en-US" sz="1400" dirty="0">
              <a:latin typeface="Tisa Offc Serif Pro"/>
            </a:endParaRPr>
          </a:p>
        </p:txBody>
      </p:sp>
      <p:sp>
        <p:nvSpPr>
          <p:cNvPr id="4" name="Content Placeholder 3">
            <a:extLst>
              <a:ext uri="{FF2B5EF4-FFF2-40B4-BE49-F238E27FC236}">
                <a16:creationId xmlns:a16="http://schemas.microsoft.com/office/drawing/2014/main" xmlns="" id="{76A5FB53-0F10-1619-DA49-D642E50AD568}"/>
              </a:ext>
            </a:extLst>
          </p:cNvPr>
          <p:cNvSpPr>
            <a:spLocks noGrp="1"/>
          </p:cNvSpPr>
          <p:nvPr>
            <p:ph sz="quarter" idx="11"/>
          </p:nvPr>
        </p:nvSpPr>
        <p:spPr>
          <a:xfrm>
            <a:off x="8169196" y="2066731"/>
            <a:ext cx="4038479" cy="3867538"/>
          </a:xfrm>
        </p:spPr>
        <p:txBody>
          <a:bodyPr vert="horz" lIns="0" tIns="45720" rIns="91440" bIns="45720" rtlCol="0" anchor="t">
            <a:normAutofit/>
          </a:bodyPr>
          <a:lstStyle/>
          <a:p>
            <a:endParaRPr lang="en-US" sz="1800" b="1" dirty="0">
              <a:latin typeface="Tisa Offc Serif Pro"/>
            </a:endParaRPr>
          </a:p>
          <a:p>
            <a:endParaRPr lang="en-US" sz="1800" b="1" dirty="0">
              <a:latin typeface="Tisa Offc Serif Pro"/>
            </a:endParaRPr>
          </a:p>
          <a:p>
            <a:endParaRPr lang="en-US" sz="1800" b="1" dirty="0">
              <a:latin typeface="Tisa Offc Serif Pro"/>
            </a:endParaRPr>
          </a:p>
        </p:txBody>
      </p:sp>
      <p:sp>
        <p:nvSpPr>
          <p:cNvPr id="5" name="Slide Number Placeholder 4">
            <a:extLst>
              <a:ext uri="{FF2B5EF4-FFF2-40B4-BE49-F238E27FC236}">
                <a16:creationId xmlns:a16="http://schemas.microsoft.com/office/drawing/2014/main" xmlns="" id="{85D57D0B-7BBE-DBEB-DD57-CA4C157CCDD7}"/>
              </a:ext>
            </a:extLst>
          </p:cNvPr>
          <p:cNvSpPr>
            <a:spLocks noGrp="1"/>
          </p:cNvSpPr>
          <p:nvPr>
            <p:ph type="sldNum" sz="quarter" idx="15"/>
          </p:nvPr>
        </p:nvSpPr>
        <p:spPr/>
        <p:txBody>
          <a:bodyPr/>
          <a:lstStyle/>
          <a:p>
            <a:fld id="{18D65601-5AE2-46FC-B138-694DDD2B510D}" type="slidenum">
              <a:rPr lang="en-US" smtClean="0"/>
              <a:pPr/>
              <a:t>12</a:t>
            </a:fld>
            <a:endParaRPr lang="en-US" dirty="0"/>
          </a:p>
        </p:txBody>
      </p:sp>
      <p:pic>
        <p:nvPicPr>
          <p:cNvPr id="2" name="Picture 1">
            <a:extLst>
              <a:ext uri="{FF2B5EF4-FFF2-40B4-BE49-F238E27FC236}">
                <a16:creationId xmlns:a16="http://schemas.microsoft.com/office/drawing/2014/main" xmlns="" id="{B5721EE1-910F-760E-A1BF-C5C344398765}"/>
              </a:ext>
            </a:extLst>
          </p:cNvPr>
          <p:cNvPicPr>
            <a:picLocks noChangeAspect="1"/>
          </p:cNvPicPr>
          <p:nvPr/>
        </p:nvPicPr>
        <p:blipFill>
          <a:blip r:embed="rId2"/>
          <a:stretch>
            <a:fillRect/>
          </a:stretch>
        </p:blipFill>
        <p:spPr>
          <a:xfrm>
            <a:off x="1012597" y="1234183"/>
            <a:ext cx="10158592" cy="4336214"/>
          </a:xfrm>
          <a:prstGeom prst="rect">
            <a:avLst/>
          </a:prstGeom>
        </p:spPr>
      </p:pic>
      <p:sp>
        <p:nvSpPr>
          <p:cNvPr id="7" name="TextBox 6">
            <a:extLst>
              <a:ext uri="{FF2B5EF4-FFF2-40B4-BE49-F238E27FC236}">
                <a16:creationId xmlns:a16="http://schemas.microsoft.com/office/drawing/2014/main" xmlns="" id="{87464CCB-E34F-F51B-2751-93BCBEE925D8}"/>
              </a:ext>
            </a:extLst>
          </p:cNvPr>
          <p:cNvSpPr txBox="1"/>
          <p:nvPr/>
        </p:nvSpPr>
        <p:spPr>
          <a:xfrm>
            <a:off x="1011020" y="653142"/>
            <a:ext cx="58227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Tisa Offc Serif Pro"/>
                <a:ea typeface="Tisa Offc Serif Pro"/>
                <a:cs typeface="Tisa Offc Serif Pro"/>
              </a:rPr>
              <a:t>Unit Test Results</a:t>
            </a:r>
            <a:endParaRPr lang="en-US" sz="3200" dirty="0"/>
          </a:p>
        </p:txBody>
      </p:sp>
      <p:pic>
        <p:nvPicPr>
          <p:cNvPr id="9" name="Picture 8" descr="A logo for a university&#10;&#10;Description automatically generated">
            <a:extLst>
              <a:ext uri="{FF2B5EF4-FFF2-40B4-BE49-F238E27FC236}">
                <a16:creationId xmlns:a16="http://schemas.microsoft.com/office/drawing/2014/main" xmlns="" id="{4F7AEAE6-5320-0BAC-B4CF-92229883B24D}"/>
              </a:ext>
            </a:extLst>
          </p:cNvPr>
          <p:cNvPicPr>
            <a:picLocks noChangeAspect="1"/>
          </p:cNvPicPr>
          <p:nvPr/>
        </p:nvPicPr>
        <p:blipFill>
          <a:blip r:embed="rId3"/>
          <a:stretch>
            <a:fillRect/>
          </a:stretch>
        </p:blipFill>
        <p:spPr>
          <a:xfrm>
            <a:off x="10312177" y="-5155"/>
            <a:ext cx="1895475" cy="981075"/>
          </a:xfrm>
          <a:prstGeom prst="rect">
            <a:avLst/>
          </a:prstGeom>
        </p:spPr>
      </p:pic>
      <p:sp>
        <p:nvSpPr>
          <p:cNvPr id="8" name="TextBox 7">
            <a:extLst>
              <a:ext uri="{FF2B5EF4-FFF2-40B4-BE49-F238E27FC236}">
                <a16:creationId xmlns:a16="http://schemas.microsoft.com/office/drawing/2014/main" xmlns="" id="{DDBEBEA8-4D5D-D569-3977-BB1D10EB1014}"/>
              </a:ext>
            </a:extLst>
          </p:cNvPr>
          <p:cNvSpPr txBox="1"/>
          <p:nvPr/>
        </p:nvSpPr>
        <p:spPr>
          <a:xfrm>
            <a:off x="1185333" y="5914571"/>
            <a:ext cx="105470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sa Offc Serif Pro"/>
                <a:ea typeface="+mn-lt"/>
                <a:cs typeface="+mn-lt"/>
              </a:rPr>
              <a:t>The MS Unit Test framework is employed to design test cases for evaluating Multi-Sequence Learning (MSL) models that integrate language semantics. These test cases are conducted using a small dataset to train and predict accuracy, owing to longer time consumption of the underlying processes.</a:t>
            </a:r>
          </a:p>
          <a:p>
            <a:endParaRPr lang="en-US" sz="1600" dirty="0">
              <a:latin typeface="Tisa Offc Serif Pro"/>
            </a:endParaRPr>
          </a:p>
        </p:txBody>
      </p:sp>
      <p:sp>
        <p:nvSpPr>
          <p:cNvPr id="11" name="TextBox 10">
            <a:extLst>
              <a:ext uri="{FF2B5EF4-FFF2-40B4-BE49-F238E27FC236}">
                <a16:creationId xmlns:a16="http://schemas.microsoft.com/office/drawing/2014/main" xmlns="" id="{E8731B40-8FCF-EA0B-5828-2F6F5CB8D065}"/>
              </a:ext>
            </a:extLst>
          </p:cNvPr>
          <p:cNvSpPr txBox="1"/>
          <p:nvPr/>
        </p:nvSpPr>
        <p:spPr>
          <a:xfrm>
            <a:off x="1008530" y="5569324"/>
            <a:ext cx="8712573"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dirty="0"/>
              <a:t>                                                                                                               Figure 2: Unit Test  of The MSL Model </a:t>
            </a:r>
          </a:p>
        </p:txBody>
      </p:sp>
    </p:spTree>
    <p:extLst>
      <p:ext uri="{BB962C8B-B14F-4D97-AF65-F5344CB8AC3E}">
        <p14:creationId xmlns:p14="http://schemas.microsoft.com/office/powerpoint/2010/main" val="332480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A87841-2DCF-0C69-A08F-20D19560038E}"/>
              </a:ext>
            </a:extLst>
          </p:cNvPr>
          <p:cNvSpPr>
            <a:spLocks noGrp="1"/>
          </p:cNvSpPr>
          <p:nvPr>
            <p:ph type="title"/>
          </p:nvPr>
        </p:nvSpPr>
        <p:spPr>
          <a:xfrm>
            <a:off x="925330" y="326400"/>
            <a:ext cx="10352257" cy="788850"/>
          </a:xfrm>
        </p:spPr>
        <p:txBody>
          <a:bodyPr>
            <a:normAutofit/>
          </a:bodyPr>
          <a:lstStyle/>
          <a:p>
            <a:r>
              <a:rPr lang="en-US" sz="3200" dirty="0"/>
              <a:t>  Results</a:t>
            </a:r>
          </a:p>
        </p:txBody>
      </p:sp>
      <p:pic>
        <p:nvPicPr>
          <p:cNvPr id="6" name="Content Placeholder 5">
            <a:extLst>
              <a:ext uri="{FF2B5EF4-FFF2-40B4-BE49-F238E27FC236}">
                <a16:creationId xmlns:a16="http://schemas.microsoft.com/office/drawing/2014/main" xmlns="" id="{ECA28803-7DE4-7B18-29EB-237870857C40}"/>
              </a:ext>
            </a:extLst>
          </p:cNvPr>
          <p:cNvPicPr>
            <a:picLocks noGrp="1" noChangeAspect="1"/>
          </p:cNvPicPr>
          <p:nvPr>
            <p:ph sz="quarter" idx="10"/>
          </p:nvPr>
        </p:nvPicPr>
        <p:blipFill>
          <a:blip r:embed="rId2"/>
          <a:stretch>
            <a:fillRect/>
          </a:stretch>
        </p:blipFill>
        <p:spPr>
          <a:xfrm>
            <a:off x="1116624" y="1115306"/>
            <a:ext cx="9469656" cy="4515634"/>
          </a:xfrm>
        </p:spPr>
      </p:pic>
      <p:sp>
        <p:nvSpPr>
          <p:cNvPr id="5" name="Slide Number Placeholder 4">
            <a:extLst>
              <a:ext uri="{FF2B5EF4-FFF2-40B4-BE49-F238E27FC236}">
                <a16:creationId xmlns:a16="http://schemas.microsoft.com/office/drawing/2014/main" xmlns="" id="{62D2B07D-3242-BD49-2644-257BFE1ADE75}"/>
              </a:ext>
            </a:extLst>
          </p:cNvPr>
          <p:cNvSpPr>
            <a:spLocks noGrp="1"/>
          </p:cNvSpPr>
          <p:nvPr>
            <p:ph type="sldNum" sz="quarter" idx="15"/>
          </p:nvPr>
        </p:nvSpPr>
        <p:spPr/>
        <p:txBody>
          <a:bodyPr/>
          <a:lstStyle/>
          <a:p>
            <a:fld id="{18D65601-5AE2-46FC-B138-694DDD2B510D}" type="slidenum">
              <a:rPr lang="en-US" smtClean="0"/>
              <a:pPr/>
              <a:t>13</a:t>
            </a:fld>
            <a:endParaRPr lang="en-US" dirty="0"/>
          </a:p>
        </p:txBody>
      </p:sp>
      <p:pic>
        <p:nvPicPr>
          <p:cNvPr id="8" name="Picture 7" descr="A logo for a university&#10;&#10;Description automatically generated">
            <a:extLst>
              <a:ext uri="{FF2B5EF4-FFF2-40B4-BE49-F238E27FC236}">
                <a16:creationId xmlns:a16="http://schemas.microsoft.com/office/drawing/2014/main" xmlns="" id="{2F6DDBEA-4197-60A5-8D04-113572F3B244}"/>
              </a:ext>
            </a:extLst>
          </p:cNvPr>
          <p:cNvPicPr>
            <a:picLocks noChangeAspect="1"/>
          </p:cNvPicPr>
          <p:nvPr/>
        </p:nvPicPr>
        <p:blipFill>
          <a:blip r:embed="rId3"/>
          <a:stretch>
            <a:fillRect/>
          </a:stretch>
        </p:blipFill>
        <p:spPr>
          <a:xfrm>
            <a:off x="10312177" y="23600"/>
            <a:ext cx="1895475" cy="981075"/>
          </a:xfrm>
          <a:prstGeom prst="rect">
            <a:avLst/>
          </a:prstGeom>
        </p:spPr>
      </p:pic>
      <p:sp>
        <p:nvSpPr>
          <p:cNvPr id="9" name="TextBox 8">
            <a:extLst>
              <a:ext uri="{FF2B5EF4-FFF2-40B4-BE49-F238E27FC236}">
                <a16:creationId xmlns:a16="http://schemas.microsoft.com/office/drawing/2014/main" xmlns="" id="{EF999C64-87B3-0E68-072B-E187EE1EF67F}"/>
              </a:ext>
            </a:extLst>
          </p:cNvPr>
          <p:cNvSpPr txBox="1"/>
          <p:nvPr/>
        </p:nvSpPr>
        <p:spPr>
          <a:xfrm>
            <a:off x="1116596" y="5947522"/>
            <a:ext cx="1082768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sa Offc Serif Pro"/>
                <a:ea typeface="+mn-lt"/>
                <a:cs typeface="+mn-lt"/>
              </a:rPr>
              <a:t>This model is trained on text datasets to accurately predict sequences. It emphasizes accuracy by selecting the sequence with the highest prediction accuracy, while also optimizing performance by using smaller dataset sizes to manage computational resources effectively.</a:t>
            </a:r>
            <a:endParaRPr lang="en-US" sz="1600" dirty="0">
              <a:latin typeface="Tisa Offc Serif Pro"/>
            </a:endParaRPr>
          </a:p>
        </p:txBody>
      </p:sp>
      <p:sp>
        <p:nvSpPr>
          <p:cNvPr id="4" name="TextBox 3">
            <a:extLst>
              <a:ext uri="{FF2B5EF4-FFF2-40B4-BE49-F238E27FC236}">
                <a16:creationId xmlns:a16="http://schemas.microsoft.com/office/drawing/2014/main" xmlns="" id="{7CC30211-E4D5-A782-BE9C-0CBF6D4863B5}"/>
              </a:ext>
            </a:extLst>
          </p:cNvPr>
          <p:cNvSpPr txBox="1"/>
          <p:nvPr/>
        </p:nvSpPr>
        <p:spPr>
          <a:xfrm>
            <a:off x="1120588" y="5625353"/>
            <a:ext cx="752474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i="1" dirty="0"/>
              <a:t>                                                                                                  Figure 3 : Prediction Accuracy</a:t>
            </a:r>
          </a:p>
        </p:txBody>
      </p:sp>
    </p:spTree>
    <p:extLst>
      <p:ext uri="{BB962C8B-B14F-4D97-AF65-F5344CB8AC3E}">
        <p14:creationId xmlns:p14="http://schemas.microsoft.com/office/powerpoint/2010/main" val="2106228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77FD3-54D4-A411-3D03-356713AC568A}"/>
              </a:ext>
            </a:extLst>
          </p:cNvPr>
          <p:cNvSpPr>
            <a:spLocks noGrp="1"/>
          </p:cNvSpPr>
          <p:nvPr>
            <p:ph type="title"/>
          </p:nvPr>
        </p:nvSpPr>
        <p:spPr>
          <a:xfrm>
            <a:off x="1233847" y="593499"/>
            <a:ext cx="10032534" cy="1427585"/>
          </a:xfrm>
        </p:spPr>
        <p:txBody>
          <a:bodyPr/>
          <a:lstStyle/>
          <a:p>
            <a:r>
              <a:rPr lang="en-US" dirty="0"/>
              <a:t>Conclusion</a:t>
            </a:r>
          </a:p>
        </p:txBody>
      </p:sp>
      <p:sp>
        <p:nvSpPr>
          <p:cNvPr id="3" name="Content Placeholder 2">
            <a:extLst>
              <a:ext uri="{FF2B5EF4-FFF2-40B4-BE49-F238E27FC236}">
                <a16:creationId xmlns:a16="http://schemas.microsoft.com/office/drawing/2014/main" xmlns="" id="{B7B35B25-3257-666B-EC8A-42D423126749}"/>
              </a:ext>
            </a:extLst>
          </p:cNvPr>
          <p:cNvSpPr>
            <a:spLocks noGrp="1"/>
          </p:cNvSpPr>
          <p:nvPr>
            <p:ph sz="quarter" idx="10"/>
          </p:nvPr>
        </p:nvSpPr>
        <p:spPr>
          <a:xfrm>
            <a:off x="1047673" y="2109342"/>
            <a:ext cx="10652758" cy="5065231"/>
          </a:xfrm>
        </p:spPr>
        <p:txBody>
          <a:bodyPr vert="horz" lIns="0" tIns="45720" rIns="91440" bIns="45720" rtlCol="0" anchor="t">
            <a:noAutofit/>
          </a:bodyPr>
          <a:lstStyle/>
          <a:p>
            <a:pPr>
              <a:buNone/>
            </a:pPr>
            <a:r>
              <a:rPr lang="en-US" sz="1600" dirty="0">
                <a:latin typeface="Tisa Offc Serif Pro"/>
                <a:ea typeface="+mn-lt"/>
                <a:cs typeface="+mn-lt"/>
              </a:rPr>
              <a:t>     The Neocortex API's multi-sequence learning, along with its language semantic extension, signifies a significant advancement in HTM algorithms applied to sequence learning and NLP tasks. Despite challenges such as handling long sequences, these programs excel in various tasks, including text analysis, ASCII conversion, iterative model training, prediction accuracy calculation, and binary cross-entropy loss during the training phase. Continued research is necessary to enhance the effectiveness of these tools for broader real-world applicability.</a:t>
            </a:r>
            <a:endParaRPr lang="en-US" sz="1600" dirty="0">
              <a:latin typeface="Tisa Offc Serif Pro"/>
            </a:endParaRPr>
          </a:p>
        </p:txBody>
      </p:sp>
      <p:sp>
        <p:nvSpPr>
          <p:cNvPr id="5" name="Slide Number Placeholder 4">
            <a:extLst>
              <a:ext uri="{FF2B5EF4-FFF2-40B4-BE49-F238E27FC236}">
                <a16:creationId xmlns:a16="http://schemas.microsoft.com/office/drawing/2014/main" xmlns="" id="{E5CF9522-088B-60C2-1A19-21FAA76B5DEB}"/>
              </a:ext>
            </a:extLst>
          </p:cNvPr>
          <p:cNvSpPr>
            <a:spLocks noGrp="1"/>
          </p:cNvSpPr>
          <p:nvPr>
            <p:ph type="sldNum" sz="quarter" idx="15"/>
          </p:nvPr>
        </p:nvSpPr>
        <p:spPr/>
        <p:txBody>
          <a:bodyPr/>
          <a:lstStyle/>
          <a:p>
            <a:fld id="{18D65601-5AE2-46FC-B138-694DDD2B510D}" type="slidenum">
              <a:rPr lang="en-US" smtClean="0"/>
              <a:pPr/>
              <a:t>14</a:t>
            </a:fld>
            <a:endParaRPr lang="en-US" dirty="0"/>
          </a:p>
        </p:txBody>
      </p:sp>
      <p:pic>
        <p:nvPicPr>
          <p:cNvPr id="7" name="Picture 6" descr="A logo for a university&#10;&#10;Description automatically generated">
            <a:extLst>
              <a:ext uri="{FF2B5EF4-FFF2-40B4-BE49-F238E27FC236}">
                <a16:creationId xmlns:a16="http://schemas.microsoft.com/office/drawing/2014/main" xmlns="" id="{FFF435A5-8180-EA1B-BC80-D34EC521D783}"/>
              </a:ext>
            </a:extLst>
          </p:cNvPr>
          <p:cNvPicPr>
            <a:picLocks noChangeAspect="1"/>
          </p:cNvPicPr>
          <p:nvPr/>
        </p:nvPicPr>
        <p:blipFill>
          <a:blip r:embed="rId2"/>
          <a:stretch>
            <a:fillRect/>
          </a:stretch>
        </p:blipFill>
        <p:spPr>
          <a:xfrm>
            <a:off x="10312177" y="-5155"/>
            <a:ext cx="1895475" cy="981075"/>
          </a:xfrm>
          <a:prstGeom prst="rect">
            <a:avLst/>
          </a:prstGeom>
        </p:spPr>
      </p:pic>
    </p:spTree>
    <p:extLst>
      <p:ext uri="{BB962C8B-B14F-4D97-AF65-F5344CB8AC3E}">
        <p14:creationId xmlns:p14="http://schemas.microsoft.com/office/powerpoint/2010/main" val="76193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FD6DC-06E2-89ED-E16D-A70B501ABC42}"/>
              </a:ext>
            </a:extLst>
          </p:cNvPr>
          <p:cNvSpPr>
            <a:spLocks noGrp="1"/>
          </p:cNvSpPr>
          <p:nvPr>
            <p:ph type="title"/>
          </p:nvPr>
        </p:nvSpPr>
        <p:spPr>
          <a:xfrm>
            <a:off x="1199874" y="369382"/>
            <a:ext cx="10077713" cy="1562055"/>
          </a:xfrm>
        </p:spPr>
        <p:txBody>
          <a:bodyPr/>
          <a:lstStyle/>
          <a:p>
            <a:r>
              <a:rPr lang="en-US" sz="3200" dirty="0"/>
              <a:t>References </a:t>
            </a:r>
          </a:p>
        </p:txBody>
      </p:sp>
      <p:sp>
        <p:nvSpPr>
          <p:cNvPr id="3" name="Content Placeholder 2">
            <a:extLst>
              <a:ext uri="{FF2B5EF4-FFF2-40B4-BE49-F238E27FC236}">
                <a16:creationId xmlns:a16="http://schemas.microsoft.com/office/drawing/2014/main" xmlns="" id="{B213DE3F-7B21-C2AB-0405-3A79E0B409E2}"/>
              </a:ext>
            </a:extLst>
          </p:cNvPr>
          <p:cNvSpPr>
            <a:spLocks noGrp="1"/>
          </p:cNvSpPr>
          <p:nvPr>
            <p:ph sz="quarter" idx="10"/>
          </p:nvPr>
        </p:nvSpPr>
        <p:spPr>
          <a:xfrm>
            <a:off x="1222286" y="1696937"/>
            <a:ext cx="10811962" cy="4567904"/>
          </a:xfrm>
        </p:spPr>
        <p:txBody>
          <a:bodyPr vert="horz" lIns="0" tIns="45720" rIns="91440" bIns="45720" rtlCol="0" anchor="t">
            <a:normAutofit lnSpcReduction="10000"/>
          </a:bodyPr>
          <a:lstStyle/>
          <a:p>
            <a:pPr marL="0" indent="0">
              <a:buNone/>
            </a:pPr>
            <a:r>
              <a:rPr lang="en-US" sz="1600" dirty="0">
                <a:latin typeface="Tisa Offc Serif Pro"/>
                <a:ea typeface="+mn-lt"/>
                <a:cs typeface="+mn-lt"/>
              </a:rPr>
              <a:t>[1]Thasayu Soisoonthorn, H. Unger, and Maleerat Maliyaem, “Thai Word Segmentation with a Brain-Inspired Sparse Distributed Representations Learning Memory.,” vol. 2023, pp. 8592214–8592214, Jan. 2023, doi: </a:t>
            </a:r>
            <a:r>
              <a:rPr lang="en-US" sz="1600" dirty="0">
                <a:latin typeface="Tisa Offc Serif Pro"/>
                <a:ea typeface="+mn-lt"/>
                <a:cs typeface="+mn-lt"/>
                <a:hlinkClick r:id="rId2"/>
              </a:rPr>
              <a:t>https://doi.org/10.1155/2023/8592214</a:t>
            </a:r>
            <a:r>
              <a:rPr lang="en-US" sz="1600" dirty="0">
                <a:latin typeface="Tisa Offc Serif Pro"/>
                <a:ea typeface="+mn-lt"/>
                <a:cs typeface="+mn-lt"/>
              </a:rPr>
              <a:t>.</a:t>
            </a:r>
          </a:p>
          <a:p>
            <a:pPr marL="0" indent="0">
              <a:buNone/>
            </a:pPr>
            <a:r>
              <a:rPr lang="en-US" sz="1600" dirty="0">
                <a:latin typeface="Tisa Offc Serif Pro"/>
                <a:ea typeface="+mn-lt"/>
                <a:cs typeface="+mn-lt"/>
              </a:rPr>
              <a:t>[2]S. Purdy, “Encoding Data for HTM Systems.” Accessed: Apr. 07, 2024. [Online]. Available: </a:t>
            </a:r>
            <a:r>
              <a:rPr lang="en-US" sz="1600" dirty="0">
                <a:latin typeface="Tisa Offc Serif Pro"/>
                <a:ea typeface="+mn-lt"/>
                <a:cs typeface="+mn-lt"/>
                <a:hlinkClick r:id="rId3"/>
              </a:rPr>
              <a:t>https://arxiv.org/ftp/arxiv/papers/1602/1602.05925.pdf</a:t>
            </a:r>
            <a:endParaRPr lang="en-US" sz="1600" dirty="0">
              <a:latin typeface="Tisa Offc Serif Pro"/>
            </a:endParaRPr>
          </a:p>
          <a:p>
            <a:pPr marL="0" indent="0">
              <a:buNone/>
            </a:pPr>
            <a:r>
              <a:rPr lang="en-US" sz="1600" dirty="0">
                <a:latin typeface="Tisa Offc Serif Pro"/>
                <a:ea typeface="+mn-lt"/>
                <a:cs typeface="+mn-lt"/>
              </a:rPr>
              <a:t>[3]Y. Cui, S. Ahmad, and J. Hawkins, “The HTM Spatial Pooler—A Neocortical Algorithm for Online Sparse Distributed Coding,” Frontiers in Computational Neuroscience, vol. 11, Nov. 2017, doi: </a:t>
            </a:r>
            <a:r>
              <a:rPr lang="en-US" sz="1600" dirty="0">
                <a:latin typeface="Tisa Offc Serif Pro"/>
                <a:ea typeface="+mn-lt"/>
                <a:cs typeface="+mn-lt"/>
                <a:hlinkClick r:id="rId4"/>
              </a:rPr>
              <a:t>https://doi.org/10.3389/fncom.2017.00111</a:t>
            </a:r>
            <a:r>
              <a:rPr lang="en-US" sz="1600" dirty="0">
                <a:latin typeface="Tisa Offc Serif Pro"/>
                <a:ea typeface="+mn-lt"/>
                <a:cs typeface="+mn-lt"/>
              </a:rPr>
              <a:t>.</a:t>
            </a:r>
            <a:endParaRPr lang="en-US" sz="1600" dirty="0">
              <a:latin typeface="Tisa Offc Serif Pro"/>
            </a:endParaRPr>
          </a:p>
          <a:p>
            <a:pPr>
              <a:buNone/>
            </a:pPr>
            <a:r>
              <a:rPr lang="en-US" sz="1600" dirty="0">
                <a:latin typeface="Tisa Offc Serif Pro"/>
                <a:ea typeface="+mn-lt"/>
                <a:cs typeface="+mn-lt"/>
              </a:rPr>
              <a:t>[4]“Researchers develop an artificial neuron closely mimicking the characteristics of a biological neuron,” News Medical, Jan. 17, 2023. Available: </a:t>
            </a:r>
            <a:r>
              <a:rPr lang="en-US" sz="1600" dirty="0">
                <a:latin typeface="Tisa Offc Serif Pro"/>
                <a:ea typeface="+mn-lt"/>
                <a:cs typeface="+mn-lt"/>
                <a:hlinkClick r:id="rId5"/>
              </a:rPr>
              <a:t>https://www.news-medical.net/news/20230116/Researchers-develop-an-artificial-neuron-closely-mimicking-the-characteristics-of-a-biological-neuron.aspx</a:t>
            </a:r>
            <a:endParaRPr lang="en-US" sz="1600" dirty="0">
              <a:latin typeface="Tisa Offc Serif Pro"/>
              <a:ea typeface="+mn-lt"/>
              <a:cs typeface="+mn-lt"/>
            </a:endParaRPr>
          </a:p>
          <a:p>
            <a:pPr>
              <a:buNone/>
            </a:pPr>
            <a:r>
              <a:rPr lang="en-US" sz="1600" dirty="0">
                <a:latin typeface="Tisa Offc Serif Pro"/>
                <a:ea typeface="+mn-lt"/>
                <a:cs typeface="+mn-lt"/>
              </a:rPr>
              <a:t>[5] Chen, X. and Wang, W. (2012). An overview of hierarchical temporal memory: A new neocortex algorithm. pages 1004–1010. </a:t>
            </a:r>
          </a:p>
          <a:p>
            <a:pPr>
              <a:buNone/>
            </a:pPr>
            <a:r>
              <a:rPr lang="en-US" sz="1600" dirty="0">
                <a:latin typeface="Tisa Offc Serif Pro"/>
                <a:ea typeface="+mn-lt"/>
                <a:cs typeface="+mn-lt"/>
              </a:rPr>
              <a:t>[6] Khan HM, Khan FM, K. A. A. M. A. D. (2021). Anomalous behavior detection framework using htm-based semantic folding technique. comput math methods med.</a:t>
            </a:r>
          </a:p>
          <a:p>
            <a:pPr>
              <a:buNone/>
            </a:pPr>
            <a:endParaRPr lang="en-US" sz="1600" dirty="0">
              <a:latin typeface="Tisa Offc Serif Pro"/>
              <a:ea typeface="+mn-lt"/>
              <a:cs typeface="+mn-lt"/>
            </a:endParaRPr>
          </a:p>
          <a:p>
            <a:pPr marL="0" indent="0">
              <a:buNone/>
            </a:pPr>
            <a:endParaRPr lang="en-US" sz="1600" dirty="0">
              <a:latin typeface="Tisa Offc Serif Pro"/>
              <a:ea typeface="+mn-lt"/>
              <a:cs typeface="+mn-lt"/>
            </a:endParaRPr>
          </a:p>
          <a:p>
            <a:pPr marL="0" indent="0">
              <a:buNone/>
            </a:pPr>
            <a:endParaRPr lang="en-US" sz="1600" dirty="0">
              <a:latin typeface="Tisa Offc Serif Pro"/>
            </a:endParaRPr>
          </a:p>
          <a:p>
            <a:pPr marL="0" indent="0">
              <a:buNone/>
            </a:pPr>
            <a:endParaRPr lang="en-US" sz="1600" dirty="0">
              <a:latin typeface="Tisa Offc Serif Pro"/>
            </a:endParaRPr>
          </a:p>
          <a:p>
            <a:pPr marL="0" indent="0">
              <a:buNone/>
            </a:pPr>
            <a:endParaRPr lang="en-US" sz="1600" dirty="0">
              <a:latin typeface="Tisa Offc Serif Pro"/>
            </a:endParaRPr>
          </a:p>
          <a:p>
            <a:pPr marL="0" indent="0">
              <a:buNone/>
            </a:pPr>
            <a:endParaRPr lang="en-US" sz="1600" dirty="0">
              <a:latin typeface="Tisa Offc Serif Pro"/>
            </a:endParaRPr>
          </a:p>
          <a:p>
            <a:pPr marL="0" indent="0">
              <a:buNone/>
            </a:pPr>
            <a:endParaRPr lang="en-US" sz="1600" dirty="0">
              <a:latin typeface="Tisa Offc Serif Pro"/>
            </a:endParaRPr>
          </a:p>
        </p:txBody>
      </p:sp>
      <p:sp>
        <p:nvSpPr>
          <p:cNvPr id="5" name="Slide Number Placeholder 4">
            <a:extLst>
              <a:ext uri="{FF2B5EF4-FFF2-40B4-BE49-F238E27FC236}">
                <a16:creationId xmlns:a16="http://schemas.microsoft.com/office/drawing/2014/main" xmlns="" id="{81C80863-67E0-A153-F9A7-C4A5EC601FFF}"/>
              </a:ext>
            </a:extLst>
          </p:cNvPr>
          <p:cNvSpPr>
            <a:spLocks noGrp="1"/>
          </p:cNvSpPr>
          <p:nvPr>
            <p:ph type="sldNum" sz="quarter" idx="15"/>
          </p:nvPr>
        </p:nvSpPr>
        <p:spPr/>
        <p:txBody>
          <a:bodyPr/>
          <a:lstStyle/>
          <a:p>
            <a:fld id="{18D65601-5AE2-46FC-B138-694DDD2B510D}" type="slidenum">
              <a:rPr lang="en-US" smtClean="0"/>
              <a:pPr/>
              <a:t>15</a:t>
            </a:fld>
            <a:endParaRPr lang="en-US" dirty="0"/>
          </a:p>
        </p:txBody>
      </p:sp>
    </p:spTree>
    <p:extLst>
      <p:ext uri="{BB962C8B-B14F-4D97-AF65-F5344CB8AC3E}">
        <p14:creationId xmlns:p14="http://schemas.microsoft.com/office/powerpoint/2010/main" val="345861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101732C-7338-DBA0-BD19-1FA88304749F}"/>
              </a:ext>
            </a:extLst>
          </p:cNvPr>
          <p:cNvSpPr>
            <a:spLocks noGrp="1"/>
          </p:cNvSpPr>
          <p:nvPr>
            <p:ph type="title"/>
          </p:nvPr>
        </p:nvSpPr>
        <p:spPr>
          <a:xfrm>
            <a:off x="4813848" y="690511"/>
            <a:ext cx="4611687" cy="3084752"/>
          </a:xfrm>
        </p:spPr>
        <p:txBody>
          <a:bodyPr/>
          <a:lstStyle/>
          <a:p>
            <a:r>
              <a:rPr lang="en-US" dirty="0"/>
              <a:t>Thank You</a:t>
            </a:r>
          </a:p>
        </p:txBody>
      </p:sp>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97761-0B88-A5E8-0B78-C39173D05F4D}"/>
              </a:ext>
            </a:extLst>
          </p:cNvPr>
          <p:cNvSpPr>
            <a:spLocks noGrp="1"/>
          </p:cNvSpPr>
          <p:nvPr>
            <p:ph type="title"/>
          </p:nvPr>
        </p:nvSpPr>
        <p:spPr>
          <a:xfrm>
            <a:off x="1455583" y="737115"/>
            <a:ext cx="4640418" cy="5407091"/>
          </a:xfrm>
        </p:spPr>
        <p:txBody>
          <a:bodyPr>
            <a:normAutofit/>
          </a:bodyPr>
          <a:lstStyle/>
          <a:p>
            <a:r>
              <a:rPr lang="en-US" sz="3200" dirty="0"/>
              <a:t>Agenda</a:t>
            </a:r>
          </a:p>
        </p:txBody>
      </p:sp>
      <p:sp>
        <p:nvSpPr>
          <p:cNvPr id="3" name="Content Placeholder 2">
            <a:extLst>
              <a:ext uri="{FF2B5EF4-FFF2-40B4-BE49-F238E27FC236}">
                <a16:creationId xmlns:a16="http://schemas.microsoft.com/office/drawing/2014/main" xmlns="" id="{02BA04E6-CD61-B962-4287-DEC1993C32D6}"/>
              </a:ext>
            </a:extLst>
          </p:cNvPr>
          <p:cNvSpPr>
            <a:spLocks noGrp="1"/>
          </p:cNvSpPr>
          <p:nvPr>
            <p:ph sz="quarter" idx="12"/>
          </p:nvPr>
        </p:nvSpPr>
        <p:spPr>
          <a:xfrm>
            <a:off x="6802172" y="897772"/>
            <a:ext cx="4976387" cy="5726458"/>
          </a:xfrm>
        </p:spPr>
        <p:txBody>
          <a:bodyPr/>
          <a:lstStyle/>
          <a:p>
            <a:pPr algn="just"/>
            <a:r>
              <a:rPr lang="en-US" sz="1600" dirty="0">
                <a:latin typeface="+mj-lt"/>
                <a:ea typeface="+mj-lt"/>
                <a:cs typeface="+mj-lt"/>
              </a:rPr>
              <a:t>Objective</a:t>
            </a:r>
          </a:p>
          <a:p>
            <a:pPr algn="just"/>
            <a:r>
              <a:rPr lang="en-US" sz="1600" dirty="0">
                <a:latin typeface="+mj-lt"/>
                <a:ea typeface="+mj-lt"/>
                <a:cs typeface="+mj-lt"/>
              </a:rPr>
              <a:t>Introduction</a:t>
            </a:r>
          </a:p>
          <a:p>
            <a:pPr algn="just"/>
            <a:r>
              <a:rPr lang="en-US" sz="1600" dirty="0">
                <a:latin typeface="+mj-lt"/>
                <a:ea typeface="+mj-lt"/>
                <a:cs typeface="+mj-lt"/>
              </a:rPr>
              <a:t>Implementation </a:t>
            </a:r>
            <a:endParaRPr lang="en-US" sz="1600" dirty="0"/>
          </a:p>
          <a:p>
            <a:pPr algn="just"/>
            <a:r>
              <a:rPr lang="en-US" sz="1600" dirty="0">
                <a:latin typeface="+mj-lt"/>
                <a:ea typeface="+mj-lt"/>
                <a:cs typeface="+mj-lt"/>
              </a:rPr>
              <a:t>Results</a:t>
            </a:r>
          </a:p>
          <a:p>
            <a:pPr algn="just"/>
            <a:r>
              <a:rPr lang="en-US" sz="1600" dirty="0">
                <a:latin typeface="+mj-lt"/>
                <a:ea typeface="+mj-lt"/>
                <a:cs typeface="+mj-lt"/>
              </a:rPr>
              <a:t>Conclusion</a:t>
            </a:r>
          </a:p>
          <a:p>
            <a:pPr algn="just"/>
            <a:r>
              <a:rPr lang="en-US" sz="1600" dirty="0">
                <a:latin typeface="+mj-lt"/>
                <a:ea typeface="+mj-lt"/>
                <a:cs typeface="+mj-lt"/>
              </a:rPr>
              <a:t>References</a:t>
            </a:r>
          </a:p>
          <a:p>
            <a:endParaRPr lang="en-US" sz="1600" dirty="0">
              <a:cs typeface="Times New Roman"/>
            </a:endParaRPr>
          </a:p>
          <a:p>
            <a:endParaRPr lang="en-US" sz="1600" dirty="0">
              <a:cs typeface="Times New Roman"/>
            </a:endParaRPr>
          </a:p>
        </p:txBody>
      </p:sp>
      <p:sp>
        <p:nvSpPr>
          <p:cNvPr id="4" name="Slide Number Placeholder 3">
            <a:extLst>
              <a:ext uri="{FF2B5EF4-FFF2-40B4-BE49-F238E27FC236}">
                <a16:creationId xmlns:a16="http://schemas.microsoft.com/office/drawing/2014/main" xmlns=""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pic>
        <p:nvPicPr>
          <p:cNvPr id="6" name="Picture 5" descr="A logo for a university&#10;&#10;Description automatically generated">
            <a:extLst>
              <a:ext uri="{FF2B5EF4-FFF2-40B4-BE49-F238E27FC236}">
                <a16:creationId xmlns:a16="http://schemas.microsoft.com/office/drawing/2014/main" xmlns="" id="{31D15018-46C2-F7DB-4E3C-EBDCB1B36D77}"/>
              </a:ext>
            </a:extLst>
          </p:cNvPr>
          <p:cNvPicPr>
            <a:picLocks noChangeAspect="1"/>
          </p:cNvPicPr>
          <p:nvPr/>
        </p:nvPicPr>
        <p:blipFill>
          <a:blip r:embed="rId2"/>
          <a:stretch>
            <a:fillRect/>
          </a:stretch>
        </p:blipFill>
        <p:spPr>
          <a:xfrm>
            <a:off x="10312177" y="15722"/>
            <a:ext cx="1895475" cy="981075"/>
          </a:xfrm>
          <a:prstGeom prst="rect">
            <a:avLst/>
          </a:prstGeom>
        </p:spPr>
      </p:pic>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7C36A-FC8A-2E18-D637-D0C702706421}"/>
              </a:ext>
            </a:extLst>
          </p:cNvPr>
          <p:cNvSpPr>
            <a:spLocks noGrp="1"/>
          </p:cNvSpPr>
          <p:nvPr>
            <p:ph type="title"/>
          </p:nvPr>
        </p:nvSpPr>
        <p:spPr>
          <a:xfrm>
            <a:off x="1166257" y="481440"/>
            <a:ext cx="9453233" cy="1427585"/>
          </a:xfrm>
        </p:spPr>
        <p:txBody>
          <a:bodyPr>
            <a:normAutofit/>
          </a:bodyPr>
          <a:lstStyle/>
          <a:p>
            <a:r>
              <a:rPr lang="en-US" sz="3200" dirty="0"/>
              <a:t>Objective</a:t>
            </a:r>
          </a:p>
        </p:txBody>
      </p:sp>
      <p:sp>
        <p:nvSpPr>
          <p:cNvPr id="3" name="Content Placeholder 2">
            <a:extLst>
              <a:ext uri="{FF2B5EF4-FFF2-40B4-BE49-F238E27FC236}">
                <a16:creationId xmlns:a16="http://schemas.microsoft.com/office/drawing/2014/main" xmlns="" id="{D884012E-E932-71BC-8347-2376A2E88969}"/>
              </a:ext>
            </a:extLst>
          </p:cNvPr>
          <p:cNvSpPr>
            <a:spLocks noGrp="1"/>
          </p:cNvSpPr>
          <p:nvPr>
            <p:ph sz="quarter" idx="12"/>
          </p:nvPr>
        </p:nvSpPr>
        <p:spPr>
          <a:xfrm>
            <a:off x="1149821" y="1680060"/>
            <a:ext cx="10821454" cy="5447359"/>
          </a:xfrm>
        </p:spPr>
        <p:txBody>
          <a:bodyPr vert="horz" lIns="0" tIns="0" rIns="0" bIns="0" rtlCol="0" anchor="t">
            <a:normAutofit/>
          </a:bodyPr>
          <a:lstStyle/>
          <a:p>
            <a:pPr algn="just"/>
            <a:endParaRPr lang="en-US" sz="1600" dirty="0">
              <a:latin typeface="+mj-lt"/>
              <a:ea typeface="+mj-lt"/>
              <a:cs typeface="+mj-lt"/>
            </a:endParaRPr>
          </a:p>
          <a:p>
            <a:pPr marL="0" indent="0" algn="just">
              <a:buNone/>
            </a:pPr>
            <a:r>
              <a:rPr lang="en-US" sz="1600" dirty="0">
                <a:latin typeface="+mj-lt"/>
                <a:ea typeface="+mj-lt"/>
                <a:cs typeface="+mj-lt"/>
              </a:rPr>
              <a:t>The objective is to improve the existing Multi-Sequence Learning experiment by automatically processing text data from a file. This includes splitting the data into training and testing sets, training the model with the training data and evaluating prediction accuracy. Additionally, the developed system offers a mechanism for user input for generating text sequences and assessing binary cross-entropy loss during the training phase.</a:t>
            </a:r>
          </a:p>
        </p:txBody>
      </p:sp>
      <p:sp>
        <p:nvSpPr>
          <p:cNvPr id="4" name="Slide Number Placeholder 3">
            <a:extLst>
              <a:ext uri="{FF2B5EF4-FFF2-40B4-BE49-F238E27FC236}">
                <a16:creationId xmlns:a16="http://schemas.microsoft.com/office/drawing/2014/main" xmlns="" id="{D3A3340F-DCBF-1845-4C1D-FF36765B7008}"/>
              </a:ext>
            </a:extLst>
          </p:cNvPr>
          <p:cNvSpPr>
            <a:spLocks noGrp="1"/>
          </p:cNvSpPr>
          <p:nvPr>
            <p:ph type="sldNum" sz="quarter" idx="15"/>
          </p:nvPr>
        </p:nvSpPr>
        <p:spPr/>
        <p:txBody>
          <a:bodyPr/>
          <a:lstStyle/>
          <a:p>
            <a:fld id="{18D65601-5AE2-46FC-B138-694DDD2B510D}" type="slidenum">
              <a:rPr lang="en-US" smtClean="0"/>
              <a:pPr/>
              <a:t>3</a:t>
            </a:fld>
            <a:endParaRPr lang="en-US" dirty="0"/>
          </a:p>
        </p:txBody>
      </p:sp>
      <p:pic>
        <p:nvPicPr>
          <p:cNvPr id="6" name="Picture 5" descr="A logo for a university&#10;&#10;Description automatically generated">
            <a:extLst>
              <a:ext uri="{FF2B5EF4-FFF2-40B4-BE49-F238E27FC236}">
                <a16:creationId xmlns:a16="http://schemas.microsoft.com/office/drawing/2014/main" xmlns="" id="{D85C9CBA-9C1E-94DD-FC96-652A4E47864A}"/>
              </a:ext>
            </a:extLst>
          </p:cNvPr>
          <p:cNvPicPr>
            <a:picLocks noChangeAspect="1"/>
          </p:cNvPicPr>
          <p:nvPr/>
        </p:nvPicPr>
        <p:blipFill>
          <a:blip r:embed="rId2"/>
          <a:stretch>
            <a:fillRect/>
          </a:stretch>
        </p:blipFill>
        <p:spPr>
          <a:xfrm>
            <a:off x="10312177" y="-5155"/>
            <a:ext cx="1895475" cy="981075"/>
          </a:xfrm>
          <a:prstGeom prst="rect">
            <a:avLst/>
          </a:prstGeom>
        </p:spPr>
      </p:pic>
    </p:spTree>
    <p:extLst>
      <p:ext uri="{BB962C8B-B14F-4D97-AF65-F5344CB8AC3E}">
        <p14:creationId xmlns:p14="http://schemas.microsoft.com/office/powerpoint/2010/main" val="260574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ogo for a university&#10;&#10;Description automatically generated">
            <a:extLst>
              <a:ext uri="{FF2B5EF4-FFF2-40B4-BE49-F238E27FC236}">
                <a16:creationId xmlns:a16="http://schemas.microsoft.com/office/drawing/2014/main" xmlns="" id="{64429A41-DEBB-AB7C-FCAB-E60F5DA658BD}"/>
              </a:ext>
            </a:extLst>
          </p:cNvPr>
          <p:cNvPicPr>
            <a:picLocks noChangeAspect="1"/>
          </p:cNvPicPr>
          <p:nvPr/>
        </p:nvPicPr>
        <p:blipFill>
          <a:blip r:embed="rId2"/>
          <a:stretch>
            <a:fillRect/>
          </a:stretch>
        </p:blipFill>
        <p:spPr>
          <a:xfrm>
            <a:off x="10468752" y="-5155"/>
            <a:ext cx="1728462" cy="981075"/>
          </a:xfrm>
          <a:prstGeom prst="rect">
            <a:avLst/>
          </a:prstGeom>
        </p:spPr>
      </p:pic>
      <p:pic>
        <p:nvPicPr>
          <p:cNvPr id="17" name="Picture 16" descr=" Neuron">
            <a:extLst>
              <a:ext uri="{FF2B5EF4-FFF2-40B4-BE49-F238E27FC236}">
                <a16:creationId xmlns:a16="http://schemas.microsoft.com/office/drawing/2014/main" xmlns="" id="{B88B4548-D90D-913C-260E-FD491FA243BB}"/>
              </a:ext>
            </a:extLst>
          </p:cNvPr>
          <p:cNvPicPr>
            <a:picLocks noChangeAspect="1"/>
          </p:cNvPicPr>
          <p:nvPr/>
        </p:nvPicPr>
        <p:blipFill>
          <a:blip r:embed="rId3"/>
          <a:stretch>
            <a:fillRect/>
          </a:stretch>
        </p:blipFill>
        <p:spPr>
          <a:xfrm>
            <a:off x="7323551" y="1153132"/>
            <a:ext cx="4601226" cy="3914996"/>
          </a:xfrm>
          <a:prstGeom prst="rect">
            <a:avLst/>
          </a:prstGeom>
        </p:spPr>
      </p:pic>
      <p:sp>
        <p:nvSpPr>
          <p:cNvPr id="2" name="TextBox 1">
            <a:extLst>
              <a:ext uri="{FF2B5EF4-FFF2-40B4-BE49-F238E27FC236}">
                <a16:creationId xmlns:a16="http://schemas.microsoft.com/office/drawing/2014/main" xmlns="" id="{D3F4EF69-5609-39C1-07EA-A3E1F6B43667}"/>
              </a:ext>
            </a:extLst>
          </p:cNvPr>
          <p:cNvSpPr txBox="1"/>
          <p:nvPr/>
        </p:nvSpPr>
        <p:spPr>
          <a:xfrm>
            <a:off x="7339853" y="5154706"/>
            <a:ext cx="45383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Figure 1 : Neuron. [4]</a:t>
            </a:r>
          </a:p>
        </p:txBody>
      </p:sp>
      <p:sp>
        <p:nvSpPr>
          <p:cNvPr id="4" name="TextBox 3">
            <a:extLst>
              <a:ext uri="{FF2B5EF4-FFF2-40B4-BE49-F238E27FC236}">
                <a16:creationId xmlns:a16="http://schemas.microsoft.com/office/drawing/2014/main" xmlns="" id="{67E73D30-04DA-51B1-E186-BE5B8F630B66}"/>
              </a:ext>
            </a:extLst>
          </p:cNvPr>
          <p:cNvSpPr txBox="1"/>
          <p:nvPr/>
        </p:nvSpPr>
        <p:spPr>
          <a:xfrm>
            <a:off x="1329943" y="1151715"/>
            <a:ext cx="284965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dirty="0">
                <a:latin typeface="Tisa Offc Serif Pro"/>
                <a:ea typeface="+mn-lt"/>
                <a:cs typeface="+mn-lt"/>
              </a:rPr>
              <a:t>Introduction</a:t>
            </a:r>
            <a:endParaRPr lang="en-US" sz="3200" dirty="0">
              <a:latin typeface="Tisa Offc Serif Pro"/>
              <a:ea typeface="+mn-lt"/>
              <a:cs typeface="+mn-lt"/>
            </a:endParaRPr>
          </a:p>
          <a:p>
            <a:pPr algn="l"/>
            <a:endParaRPr lang="en-US" sz="3200" dirty="0">
              <a:latin typeface="Tisa Offc Serif Pro"/>
            </a:endParaRPr>
          </a:p>
        </p:txBody>
      </p:sp>
      <p:sp>
        <p:nvSpPr>
          <p:cNvPr id="5" name="TextBox 4">
            <a:extLst>
              <a:ext uri="{FF2B5EF4-FFF2-40B4-BE49-F238E27FC236}">
                <a16:creationId xmlns:a16="http://schemas.microsoft.com/office/drawing/2014/main" xmlns="" id="{11A7E69D-4D20-55A8-7B9F-576646729DC0}"/>
              </a:ext>
            </a:extLst>
          </p:cNvPr>
          <p:cNvSpPr txBox="1"/>
          <p:nvPr/>
        </p:nvSpPr>
        <p:spPr>
          <a:xfrm>
            <a:off x="1208189" y="2224632"/>
            <a:ext cx="510203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sa Offc Serif Pro"/>
                <a:ea typeface="+mn-lt"/>
                <a:cs typeface="+mn-lt"/>
              </a:rPr>
              <a:t>Hierarchical Temporal Memory(HTM) inspired by the human brain, is a type of machine learning that tries to understand and predict patterns like our brain does. It organizes information hierarchically and efficiently encodes data, making it good at tasks like spotting anomalies and predicting sequences in real-time data streams. As research progresses, HTM holds promise for even more advanced applications in machine learning.[5][6]</a:t>
            </a:r>
          </a:p>
          <a:p>
            <a:pPr algn="l"/>
            <a:endParaRPr lang="en-US" sz="1600" dirty="0">
              <a:latin typeface="Tisa Offc Serif Pro"/>
            </a:endParaRPr>
          </a:p>
        </p:txBody>
      </p:sp>
    </p:spTree>
    <p:extLst>
      <p:ext uri="{BB962C8B-B14F-4D97-AF65-F5344CB8AC3E}">
        <p14:creationId xmlns:p14="http://schemas.microsoft.com/office/powerpoint/2010/main" val="342168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A34518A5-1C9D-79F3-349C-3E7AAFD98951}"/>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dirty="0" smtClean="0"/>
              <a:pPr>
                <a:spcAft>
                  <a:spcPts val="600"/>
                </a:spcAft>
              </a:pPr>
              <a:t>5</a:t>
            </a:fld>
            <a:endParaRPr lang="en-US" dirty="0"/>
          </a:p>
        </p:txBody>
      </p:sp>
      <p:graphicFrame>
        <p:nvGraphicFramePr>
          <p:cNvPr id="12" name="Content Placeholder 1">
            <a:extLst>
              <a:ext uri="{FF2B5EF4-FFF2-40B4-BE49-F238E27FC236}">
                <a16:creationId xmlns:a16="http://schemas.microsoft.com/office/drawing/2014/main" xmlns="" id="{666070FA-B0BE-C7DB-7F88-0F034DFF8A95}"/>
              </a:ext>
            </a:extLst>
          </p:cNvPr>
          <p:cNvGraphicFramePr>
            <a:graphicFrameLocks noGrp="1"/>
          </p:cNvGraphicFramePr>
          <p:nvPr>
            <p:ph sz="quarter" idx="11"/>
            <p:extLst>
              <p:ext uri="{D42A27DB-BD31-4B8C-83A1-F6EECF244321}">
                <p14:modId xmlns:p14="http://schemas.microsoft.com/office/powerpoint/2010/main" val="3753608755"/>
              </p:ext>
            </p:extLst>
          </p:nvPr>
        </p:nvGraphicFramePr>
        <p:xfrm>
          <a:off x="1375761" y="1119469"/>
          <a:ext cx="10047959" cy="4616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9" name="Picture 198" descr="A logo for a university&#10;&#10;Description automatically generated">
            <a:extLst>
              <a:ext uri="{FF2B5EF4-FFF2-40B4-BE49-F238E27FC236}">
                <a16:creationId xmlns:a16="http://schemas.microsoft.com/office/drawing/2014/main" xmlns="" id="{834225D3-47CC-5B7F-9373-29237A29B901}"/>
              </a:ext>
            </a:extLst>
          </p:cNvPr>
          <p:cNvPicPr>
            <a:picLocks noChangeAspect="1"/>
          </p:cNvPicPr>
          <p:nvPr/>
        </p:nvPicPr>
        <p:blipFill>
          <a:blip r:embed="rId7"/>
          <a:stretch>
            <a:fillRect/>
          </a:stretch>
        </p:blipFill>
        <p:spPr>
          <a:xfrm>
            <a:off x="10312177" y="-5155"/>
            <a:ext cx="1895475" cy="981075"/>
          </a:xfrm>
          <a:prstGeom prst="rect">
            <a:avLst/>
          </a:prstGeom>
        </p:spPr>
      </p:pic>
    </p:spTree>
    <p:extLst>
      <p:ext uri="{BB962C8B-B14F-4D97-AF65-F5344CB8AC3E}">
        <p14:creationId xmlns:p14="http://schemas.microsoft.com/office/powerpoint/2010/main" val="55438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7D488-8BAC-9098-DFB1-892672DFB859}"/>
              </a:ext>
            </a:extLst>
          </p:cNvPr>
          <p:cNvSpPr>
            <a:spLocks noGrp="1"/>
          </p:cNvSpPr>
          <p:nvPr>
            <p:ph type="title"/>
          </p:nvPr>
        </p:nvSpPr>
        <p:spPr>
          <a:xfrm>
            <a:off x="1300727" y="492647"/>
            <a:ext cx="9971258" cy="1113820"/>
          </a:xfrm>
        </p:spPr>
        <p:txBody>
          <a:bodyPr/>
          <a:lstStyle/>
          <a:p>
            <a:r>
              <a:rPr lang="en-US" sz="3200" dirty="0">
                <a:ea typeface="+mj-lt"/>
                <a:cs typeface="+mj-lt"/>
              </a:rPr>
              <a:t>Implementation </a:t>
            </a:r>
            <a:endParaRPr lang="en-US" sz="3200" dirty="0"/>
          </a:p>
        </p:txBody>
      </p:sp>
      <p:sp>
        <p:nvSpPr>
          <p:cNvPr id="3" name="Content Placeholder 2">
            <a:extLst>
              <a:ext uri="{FF2B5EF4-FFF2-40B4-BE49-F238E27FC236}">
                <a16:creationId xmlns:a16="http://schemas.microsoft.com/office/drawing/2014/main" xmlns="" id="{CC3A075D-5B69-2A8C-D428-FE519611AE34}"/>
              </a:ext>
            </a:extLst>
          </p:cNvPr>
          <p:cNvSpPr>
            <a:spLocks noGrp="1"/>
          </p:cNvSpPr>
          <p:nvPr>
            <p:ph sz="quarter" idx="12"/>
          </p:nvPr>
        </p:nvSpPr>
        <p:spPr>
          <a:xfrm>
            <a:off x="1328742" y="2057401"/>
            <a:ext cx="10453353" cy="4119463"/>
          </a:xfrm>
        </p:spPr>
        <p:txBody>
          <a:bodyPr vert="horz" lIns="0" tIns="45720" rIns="91440" bIns="45720" rtlCol="0" anchor="t">
            <a:normAutofit/>
          </a:bodyPr>
          <a:lstStyle/>
          <a:p>
            <a:pPr marL="0" indent="0">
              <a:buNone/>
            </a:pPr>
            <a:endParaRPr lang="en-US" sz="1600" dirty="0">
              <a:latin typeface="Tisa Offc Serif Pro"/>
            </a:endParaRPr>
          </a:p>
          <a:p>
            <a:pPr marL="0" indent="0">
              <a:buNone/>
            </a:pPr>
            <a:r>
              <a:rPr lang="en-US" sz="1600" dirty="0">
                <a:latin typeface="Tisa Offc Serif Pro"/>
              </a:rPr>
              <a:t>The input data and test data are stored in txt file.</a:t>
            </a:r>
            <a:endParaRPr lang="en-US" dirty="0"/>
          </a:p>
          <a:p>
            <a:pPr marL="0" indent="0">
              <a:buNone/>
            </a:pPr>
            <a:r>
              <a:rPr lang="en-US" sz="1600" dirty="0">
                <a:latin typeface="Tisa Offc Serif Pro"/>
              </a:rPr>
              <a:t>e.g:</a:t>
            </a:r>
            <a:endParaRPr lang="en-US" dirty="0"/>
          </a:p>
          <a:p>
            <a:pPr marL="0" indent="0">
              <a:buNone/>
            </a:pPr>
            <a:r>
              <a:rPr lang="en-US" sz="1600" dirty="0">
                <a:latin typeface="Tisa Offc Serif Pro"/>
              </a:rPr>
              <a:t> You know the day destroys the  night
 Night divides the day
 Tried to run, tried to hide.</a:t>
            </a:r>
          </a:p>
          <a:p>
            <a:endParaRPr lang="en-US" sz="1600" dirty="0">
              <a:latin typeface="Tisa Offc Serif Pro"/>
            </a:endParaRPr>
          </a:p>
        </p:txBody>
      </p:sp>
      <p:sp>
        <p:nvSpPr>
          <p:cNvPr id="5" name="Slide Number Placeholder 4">
            <a:extLst>
              <a:ext uri="{FF2B5EF4-FFF2-40B4-BE49-F238E27FC236}">
                <a16:creationId xmlns:a16="http://schemas.microsoft.com/office/drawing/2014/main" xmlns="" id="{51D80F30-C831-9D8C-30C4-D6ED11E21208}"/>
              </a:ext>
            </a:extLst>
          </p:cNvPr>
          <p:cNvSpPr>
            <a:spLocks noGrp="1"/>
          </p:cNvSpPr>
          <p:nvPr>
            <p:ph type="sldNum" sz="quarter" idx="15"/>
          </p:nvPr>
        </p:nvSpPr>
        <p:spPr/>
        <p:txBody>
          <a:bodyPr/>
          <a:lstStyle/>
          <a:p>
            <a:fld id="{18D65601-5AE2-46FC-B138-694DDD2B510D}" type="slidenum">
              <a:rPr lang="en-US" smtClean="0"/>
              <a:pPr/>
              <a:t>6</a:t>
            </a:fld>
            <a:endParaRPr lang="en-US" dirty="0"/>
          </a:p>
        </p:txBody>
      </p:sp>
      <p:pic>
        <p:nvPicPr>
          <p:cNvPr id="7" name="Picture 6" descr="A logo for a university&#10;&#10;Description automatically generated">
            <a:extLst>
              <a:ext uri="{FF2B5EF4-FFF2-40B4-BE49-F238E27FC236}">
                <a16:creationId xmlns:a16="http://schemas.microsoft.com/office/drawing/2014/main" xmlns="" id="{9FCCF80A-8171-D0EC-E7C4-8626DB17D720}"/>
              </a:ext>
            </a:extLst>
          </p:cNvPr>
          <p:cNvPicPr>
            <a:picLocks noChangeAspect="1"/>
          </p:cNvPicPr>
          <p:nvPr/>
        </p:nvPicPr>
        <p:blipFill>
          <a:blip r:embed="rId2"/>
          <a:stretch>
            <a:fillRect/>
          </a:stretch>
        </p:blipFill>
        <p:spPr>
          <a:xfrm>
            <a:off x="10312177" y="-5155"/>
            <a:ext cx="1895475" cy="981075"/>
          </a:xfrm>
          <a:prstGeom prst="rect">
            <a:avLst/>
          </a:prstGeom>
        </p:spPr>
      </p:pic>
      <p:sp>
        <p:nvSpPr>
          <p:cNvPr id="8" name="TextBox 7">
            <a:extLst>
              <a:ext uri="{FF2B5EF4-FFF2-40B4-BE49-F238E27FC236}">
                <a16:creationId xmlns:a16="http://schemas.microsoft.com/office/drawing/2014/main" xmlns="" id="{CDEF5068-8FB2-D54A-A904-EED42B9C1B74}"/>
              </a:ext>
            </a:extLst>
          </p:cNvPr>
          <p:cNvSpPr txBox="1"/>
          <p:nvPr/>
        </p:nvSpPr>
        <p:spPr>
          <a:xfrm>
            <a:off x="1296859" y="1597192"/>
            <a:ext cx="52658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dirty="0">
                <a:latin typeface="Tisa Offc Serif Pro"/>
              </a:rPr>
              <a:t>Input data Format</a:t>
            </a:r>
            <a:endParaRPr lang="en-US" sz="2400" dirty="0"/>
          </a:p>
        </p:txBody>
      </p:sp>
    </p:spTree>
    <p:extLst>
      <p:ext uri="{BB962C8B-B14F-4D97-AF65-F5344CB8AC3E}">
        <p14:creationId xmlns:p14="http://schemas.microsoft.com/office/powerpoint/2010/main" val="83013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7BF639-9897-7AC5-9AE9-B87BE1DE79F3}"/>
              </a:ext>
            </a:extLst>
          </p:cNvPr>
          <p:cNvSpPr>
            <a:spLocks noGrp="1"/>
          </p:cNvSpPr>
          <p:nvPr>
            <p:ph type="title"/>
          </p:nvPr>
        </p:nvSpPr>
        <p:spPr>
          <a:xfrm>
            <a:off x="1468815" y="503852"/>
            <a:ext cx="9150675" cy="1427585"/>
          </a:xfrm>
        </p:spPr>
        <p:txBody>
          <a:bodyPr vert="horz" lIns="0" tIns="45720" rIns="91440" bIns="45720" rtlCol="0" anchor="ctr">
            <a:normAutofit/>
          </a:bodyPr>
          <a:lstStyle/>
          <a:p>
            <a:r>
              <a:rPr lang="en-US" sz="2400" dirty="0"/>
              <a:t>2.  Implemented Methods</a:t>
            </a:r>
          </a:p>
        </p:txBody>
      </p:sp>
      <p:sp>
        <p:nvSpPr>
          <p:cNvPr id="2" name="Slide Number Placeholder 1">
            <a:extLst>
              <a:ext uri="{FF2B5EF4-FFF2-40B4-BE49-F238E27FC236}">
                <a16:creationId xmlns:a16="http://schemas.microsoft.com/office/drawing/2014/main" xmlns="" id="{D444EDC2-BFBF-920F-CB70-9AF732466054}"/>
              </a:ext>
            </a:extLst>
          </p:cNvPr>
          <p:cNvSpPr>
            <a:spLocks noGrp="1"/>
          </p:cNvSpPr>
          <p:nvPr>
            <p:ph type="sldNum" sz="quarter" idx="15"/>
          </p:nvPr>
        </p:nvSpPr>
        <p:spPr>
          <a:xfrm>
            <a:off x="412136" y="5943601"/>
            <a:ext cx="968983" cy="651912"/>
          </a:xfrm>
        </p:spPr>
        <p:txBody>
          <a:bodyPr vert="horz" lIns="91440" tIns="45720" rIns="91440" bIns="45720" rtlCol="0" anchor="ctr">
            <a:normAutofit/>
          </a:bodyPr>
          <a:lstStyle/>
          <a:p>
            <a:pPr>
              <a:spcAft>
                <a:spcPts val="600"/>
              </a:spcAft>
            </a:pPr>
            <a:fld id="{18D65601-5AE2-46FC-B138-694DDD2B510D}" type="slidenum">
              <a:rPr lang="en-US" smtClean="0"/>
              <a:pPr>
                <a:spcAft>
                  <a:spcPts val="600"/>
                </a:spcAft>
              </a:pPr>
              <a:t>7</a:t>
            </a:fld>
            <a:endParaRPr lang="en-US" dirty="0"/>
          </a:p>
        </p:txBody>
      </p:sp>
      <p:graphicFrame>
        <p:nvGraphicFramePr>
          <p:cNvPr id="7" name="TextBox 2">
            <a:extLst>
              <a:ext uri="{FF2B5EF4-FFF2-40B4-BE49-F238E27FC236}">
                <a16:creationId xmlns:a16="http://schemas.microsoft.com/office/drawing/2014/main" xmlns="" id="{3FC6B438-B6E9-F080-91CB-C5724AFB005E}"/>
              </a:ext>
            </a:extLst>
          </p:cNvPr>
          <p:cNvGraphicFramePr/>
          <p:nvPr>
            <p:extLst>
              <p:ext uri="{D42A27DB-BD31-4B8C-83A1-F6EECF244321}">
                <p14:modId xmlns:p14="http://schemas.microsoft.com/office/powerpoint/2010/main" val="4255106556"/>
              </p:ext>
            </p:extLst>
          </p:nvPr>
        </p:nvGraphicFramePr>
        <p:xfrm>
          <a:off x="1461358" y="2108722"/>
          <a:ext cx="9672853" cy="4153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5" name="Picture 84" descr="A logo for a university&#10;&#10;Description automatically generated">
            <a:extLst>
              <a:ext uri="{FF2B5EF4-FFF2-40B4-BE49-F238E27FC236}">
                <a16:creationId xmlns:a16="http://schemas.microsoft.com/office/drawing/2014/main" xmlns="" id="{B3FE03D5-BA52-175A-5337-1B205C55493A}"/>
              </a:ext>
            </a:extLst>
          </p:cNvPr>
          <p:cNvPicPr>
            <a:picLocks noChangeAspect="1"/>
          </p:cNvPicPr>
          <p:nvPr/>
        </p:nvPicPr>
        <p:blipFill>
          <a:blip r:embed="rId7"/>
          <a:stretch>
            <a:fillRect/>
          </a:stretch>
        </p:blipFill>
        <p:spPr>
          <a:xfrm>
            <a:off x="10312177" y="-5155"/>
            <a:ext cx="1895475" cy="981075"/>
          </a:xfrm>
          <a:prstGeom prst="rect">
            <a:avLst/>
          </a:prstGeom>
        </p:spPr>
      </p:pic>
    </p:spTree>
    <p:extLst>
      <p:ext uri="{BB962C8B-B14F-4D97-AF65-F5344CB8AC3E}">
        <p14:creationId xmlns:p14="http://schemas.microsoft.com/office/powerpoint/2010/main" val="166902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A4B911F3-78D6-10E3-D9B3-0B462958CE11}"/>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8</a:t>
            </a:fld>
            <a:endParaRPr lang="en-US" dirty="0"/>
          </a:p>
        </p:txBody>
      </p:sp>
      <p:graphicFrame>
        <p:nvGraphicFramePr>
          <p:cNvPr id="7" name="Content Placeholder 2">
            <a:extLst>
              <a:ext uri="{FF2B5EF4-FFF2-40B4-BE49-F238E27FC236}">
                <a16:creationId xmlns:a16="http://schemas.microsoft.com/office/drawing/2014/main" xmlns="" id="{D3A84F6D-EAAA-6E5C-E94D-A91CB799C56A}"/>
              </a:ext>
            </a:extLst>
          </p:cNvPr>
          <p:cNvGraphicFramePr>
            <a:graphicFrameLocks noGrp="1"/>
          </p:cNvGraphicFramePr>
          <p:nvPr>
            <p:ph type="tbl" sz="quarter" idx="10"/>
            <p:extLst>
              <p:ext uri="{D42A27DB-BD31-4B8C-83A1-F6EECF244321}">
                <p14:modId xmlns:p14="http://schemas.microsoft.com/office/powerpoint/2010/main" val="3663344945"/>
              </p:ext>
            </p:extLst>
          </p:nvPr>
        </p:nvGraphicFramePr>
        <p:xfrm>
          <a:off x="1028047" y="1172136"/>
          <a:ext cx="10238348" cy="4323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descr="A logo for a university&#10;&#10;Description automatically generated">
            <a:extLst>
              <a:ext uri="{FF2B5EF4-FFF2-40B4-BE49-F238E27FC236}">
                <a16:creationId xmlns:a16="http://schemas.microsoft.com/office/drawing/2014/main" xmlns="" id="{579BFECC-C9C9-BD88-38CF-508A235DEC70}"/>
              </a:ext>
            </a:extLst>
          </p:cNvPr>
          <p:cNvPicPr>
            <a:picLocks noChangeAspect="1"/>
          </p:cNvPicPr>
          <p:nvPr/>
        </p:nvPicPr>
        <p:blipFill>
          <a:blip r:embed="rId7"/>
          <a:stretch>
            <a:fillRect/>
          </a:stretch>
        </p:blipFill>
        <p:spPr>
          <a:xfrm>
            <a:off x="10312177" y="-5155"/>
            <a:ext cx="1895475" cy="981075"/>
          </a:xfrm>
          <a:prstGeom prst="rect">
            <a:avLst/>
          </a:prstGeom>
        </p:spPr>
      </p:pic>
    </p:spTree>
    <p:extLst>
      <p:ext uri="{BB962C8B-B14F-4D97-AF65-F5344CB8AC3E}">
        <p14:creationId xmlns:p14="http://schemas.microsoft.com/office/powerpoint/2010/main" val="1491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7E8461-582B-CC6F-258A-9AD0492D071C}"/>
              </a:ext>
            </a:extLst>
          </p:cNvPr>
          <p:cNvSpPr>
            <a:spLocks noGrp="1"/>
          </p:cNvSpPr>
          <p:nvPr>
            <p:ph sz="quarter" idx="11"/>
          </p:nvPr>
        </p:nvSpPr>
        <p:spPr>
          <a:xfrm>
            <a:off x="8466151" y="1612896"/>
            <a:ext cx="2693773" cy="5245858"/>
          </a:xfrm>
        </p:spPr>
        <p:txBody>
          <a:bodyPr vert="horz" lIns="0" tIns="45720" rIns="91440" bIns="45720" rtlCol="0" anchor="t">
            <a:normAutofit/>
          </a:bodyPr>
          <a:lstStyle/>
          <a:p>
            <a:pPr>
              <a:lnSpc>
                <a:spcPct val="90000"/>
              </a:lnSpc>
            </a:pPr>
            <a:r>
              <a:rPr lang="en-US" sz="1800" b="1" dirty="0">
                <a:latin typeface="Tisa Offc Serif Pro"/>
              </a:rPr>
              <a:t>Compute the binary cross – entropy.</a:t>
            </a:r>
            <a:endParaRPr lang="en-US" dirty="0">
              <a:latin typeface="Univers Light"/>
            </a:endParaRPr>
          </a:p>
          <a:p>
            <a:pPr>
              <a:lnSpc>
                <a:spcPct val="90000"/>
              </a:lnSpc>
            </a:pPr>
            <a:r>
              <a:rPr lang="en-US" sz="1600" dirty="0">
                <a:latin typeface="Tisa Offc Serif Pro"/>
              </a:rPr>
              <a:t>During the learning phase, the binary cross-entropy loss is computed by comparing the active SDRs with predicted values for each cycle. To determine accuracy, the average of the minimum binary cross-entropy values is calculated and then divided by the total number of cycles.</a:t>
            </a:r>
            <a:endParaRPr lang="en-US" dirty="0"/>
          </a:p>
          <a:p>
            <a:pPr>
              <a:lnSpc>
                <a:spcPct val="90000"/>
              </a:lnSpc>
              <a:buFont typeface="Wingdings" panose="020B0604020202020204" pitchFamily="34" charset="0"/>
              <a:buChar char="v"/>
            </a:pPr>
            <a:endParaRPr lang="en-US" sz="1900" dirty="0"/>
          </a:p>
          <a:p>
            <a:pPr marL="0" indent="0">
              <a:lnSpc>
                <a:spcPct val="90000"/>
              </a:lnSpc>
              <a:buNone/>
            </a:pPr>
            <a:endParaRPr lang="en-US" sz="1900" dirty="0"/>
          </a:p>
        </p:txBody>
      </p:sp>
      <p:sp>
        <p:nvSpPr>
          <p:cNvPr id="5" name="Slide Number Placeholder 4">
            <a:extLst>
              <a:ext uri="{FF2B5EF4-FFF2-40B4-BE49-F238E27FC236}">
                <a16:creationId xmlns:a16="http://schemas.microsoft.com/office/drawing/2014/main" xmlns="" id="{7EFBDC7D-8C7A-30B6-6422-B9FFA52F7B19}"/>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9</a:t>
            </a:fld>
            <a:endParaRPr lang="en-US" dirty="0"/>
          </a:p>
        </p:txBody>
      </p:sp>
      <p:graphicFrame>
        <p:nvGraphicFramePr>
          <p:cNvPr id="8" name="Table 7">
            <a:extLst>
              <a:ext uri="{FF2B5EF4-FFF2-40B4-BE49-F238E27FC236}">
                <a16:creationId xmlns:a16="http://schemas.microsoft.com/office/drawing/2014/main" xmlns="" id="{6742F17A-4E01-61D3-0AC2-0E580069CF30}"/>
              </a:ext>
            </a:extLst>
          </p:cNvPr>
          <p:cNvGraphicFramePr>
            <a:graphicFrameLocks noGrp="1"/>
          </p:cNvGraphicFramePr>
          <p:nvPr>
            <p:extLst>
              <p:ext uri="{D42A27DB-BD31-4B8C-83A1-F6EECF244321}">
                <p14:modId xmlns:p14="http://schemas.microsoft.com/office/powerpoint/2010/main" val="3804306928"/>
              </p:ext>
            </p:extLst>
          </p:nvPr>
        </p:nvGraphicFramePr>
        <p:xfrm>
          <a:off x="1137397" y="1389529"/>
          <a:ext cx="6845904" cy="713512"/>
        </p:xfrm>
        <a:graphic>
          <a:graphicData uri="http://schemas.openxmlformats.org/drawingml/2006/table">
            <a:tbl>
              <a:tblPr firstRow="1" bandRow="1">
                <a:tableStyleId>{0E3FDE45-AF77-4B5C-9715-49D594BDF05E}</a:tableStyleId>
              </a:tblPr>
              <a:tblGrid>
                <a:gridCol w="6845904">
                  <a:extLst>
                    <a:ext uri="{9D8B030D-6E8A-4147-A177-3AD203B41FA5}">
                      <a16:colId xmlns:a16="http://schemas.microsoft.com/office/drawing/2014/main" xmlns="" val="266639421"/>
                    </a:ext>
                  </a:extLst>
                </a:gridCol>
              </a:tblGrid>
              <a:tr h="713512">
                <a:tc>
                  <a:txBody>
                    <a:bodyPr/>
                    <a:lstStyle/>
                    <a:p>
                      <a:pPr lvl="0" algn="l">
                        <a:lnSpc>
                          <a:spcPct val="100000"/>
                        </a:lnSpc>
                        <a:spcBef>
                          <a:spcPts val="0"/>
                        </a:spcBef>
                        <a:spcAft>
                          <a:spcPts val="0"/>
                        </a:spcAft>
                        <a:buNone/>
                      </a:pPr>
                      <a:r>
                        <a:rPr lang="en-US" sz="1600" b="0" i="0" u="none" strike="noStrike" noProof="0" dirty="0">
                          <a:solidFill>
                            <a:schemeClr val="tx1">
                              <a:lumMod val="85000"/>
                              <a:lumOff val="15000"/>
                            </a:schemeClr>
                          </a:solidFill>
                        </a:rPr>
                        <a:t>var correctness = actualOutputs.Zip(predictedValues, (actual, pred) =&gt; Math.Abs(actual - pred) &lt;= threshold ? 1 : 0).ToList();</a:t>
                      </a:r>
                      <a:endParaRPr lang="en-US" sz="1600" dirty="0"/>
                    </a:p>
                  </a:txBody>
                  <a:tcPr>
                    <a:solidFill>
                      <a:schemeClr val="bg2"/>
                    </a:solidFill>
                  </a:tcPr>
                </a:tc>
                <a:extLst>
                  <a:ext uri="{0D108BD9-81ED-4DB2-BD59-A6C34878D82A}">
                    <a16:rowId xmlns:a16="http://schemas.microsoft.com/office/drawing/2014/main" xmlns="" val="4171472613"/>
                  </a:ext>
                </a:extLst>
              </a:tr>
            </a:tbl>
          </a:graphicData>
        </a:graphic>
      </p:graphicFrame>
      <p:graphicFrame>
        <p:nvGraphicFramePr>
          <p:cNvPr id="9" name="Table 8">
            <a:extLst>
              <a:ext uri="{FF2B5EF4-FFF2-40B4-BE49-F238E27FC236}">
                <a16:creationId xmlns:a16="http://schemas.microsoft.com/office/drawing/2014/main" xmlns="" id="{5C41781E-0865-147C-39DA-4CC1B846E18C}"/>
              </a:ext>
            </a:extLst>
          </p:cNvPr>
          <p:cNvGraphicFramePr>
            <a:graphicFrameLocks noGrp="1"/>
          </p:cNvGraphicFramePr>
          <p:nvPr>
            <p:extLst>
              <p:ext uri="{D42A27DB-BD31-4B8C-83A1-F6EECF244321}">
                <p14:modId xmlns:p14="http://schemas.microsoft.com/office/powerpoint/2010/main" val="1832187081"/>
              </p:ext>
            </p:extLst>
          </p:nvPr>
        </p:nvGraphicFramePr>
        <p:xfrm>
          <a:off x="1137397" y="2358838"/>
          <a:ext cx="6845903" cy="2237569"/>
        </p:xfrm>
        <a:graphic>
          <a:graphicData uri="http://schemas.openxmlformats.org/drawingml/2006/table">
            <a:tbl>
              <a:tblPr firstRow="1" bandRow="1">
                <a:tableStyleId>{0E3FDE45-AF77-4B5C-9715-49D594BDF05E}</a:tableStyleId>
              </a:tblPr>
              <a:tblGrid>
                <a:gridCol w="6845903">
                  <a:extLst>
                    <a:ext uri="{9D8B030D-6E8A-4147-A177-3AD203B41FA5}">
                      <a16:colId xmlns:a16="http://schemas.microsoft.com/office/drawing/2014/main" xmlns="" val="2207606098"/>
                    </a:ext>
                  </a:extLst>
                </a:gridCol>
              </a:tblGrid>
              <a:tr h="2237569">
                <a:tc>
                  <a:txBody>
                    <a:bodyPr/>
                    <a:lstStyle/>
                    <a:p>
                      <a:pPr lvl="0" algn="l">
                        <a:lnSpc>
                          <a:spcPct val="100000"/>
                        </a:lnSpc>
                        <a:spcBef>
                          <a:spcPts val="0"/>
                        </a:spcBef>
                        <a:spcAft>
                          <a:spcPts val="0"/>
                        </a:spcAft>
                        <a:buNone/>
                      </a:pPr>
                      <a:r>
                        <a:rPr lang="en-US" sz="1600" b="0" i="0" u="none" strike="noStrike" noProof="0" dirty="0">
                          <a:latin typeface="Univers Light"/>
                        </a:rPr>
                        <a:t>Function CalculateBCE(correctness):</a:t>
                      </a:r>
                      <a:endParaRPr lang="en-US" sz="1600" dirty="0"/>
                    </a:p>
                    <a:p>
                      <a:pPr lvl="0" algn="l">
                        <a:lnSpc>
                          <a:spcPct val="100000"/>
                        </a:lnSpc>
                        <a:spcBef>
                          <a:spcPts val="0"/>
                        </a:spcBef>
                        <a:spcAft>
                          <a:spcPts val="0"/>
                        </a:spcAft>
                        <a:buNone/>
                      </a:pPr>
                      <a:r>
                        <a:rPr lang="en-US" sz="1600" b="0" i="0" u="none" strike="noStrike" noProof="0" dirty="0">
                          <a:latin typeface="Univers Light"/>
                        </a:rPr>
                        <a:t>    bce = 0</a:t>
                      </a:r>
                      <a:endParaRPr lang="en-US" sz="1600" dirty="0"/>
                    </a:p>
                    <a:p>
                      <a:pPr lvl="0" algn="l">
                        <a:lnSpc>
                          <a:spcPct val="100000"/>
                        </a:lnSpc>
                        <a:spcBef>
                          <a:spcPts val="0"/>
                        </a:spcBef>
                        <a:spcAft>
                          <a:spcPts val="0"/>
                        </a:spcAft>
                        <a:buNone/>
                      </a:pPr>
                      <a:r>
                        <a:rPr lang="en-US" sz="1600" b="0" i="0" u="none" strike="noStrike" noProof="0" dirty="0">
                          <a:latin typeface="Univers Light"/>
                        </a:rPr>
                        <a:t>    foreach c in correctness:</a:t>
                      </a:r>
                      <a:endParaRPr lang="en-US" sz="1600" dirty="0"/>
                    </a:p>
                    <a:p>
                      <a:pPr lvl="0" algn="l">
                        <a:lnSpc>
                          <a:spcPct val="100000"/>
                        </a:lnSpc>
                        <a:spcBef>
                          <a:spcPts val="0"/>
                        </a:spcBef>
                        <a:spcAft>
                          <a:spcPts val="0"/>
                        </a:spcAft>
                        <a:buNone/>
                      </a:pPr>
                      <a:r>
                        <a:rPr lang="en-US" sz="1600" b="0" i="0" u="none" strike="noStrike" noProof="0" dirty="0">
                          <a:latin typeface="Univers Light"/>
                        </a:rPr>
                        <a:t>        if c == 1:</a:t>
                      </a:r>
                      <a:endParaRPr lang="en-US" sz="1600" dirty="0"/>
                    </a:p>
                    <a:p>
                      <a:pPr lvl="0" algn="l">
                        <a:lnSpc>
                          <a:spcPct val="100000"/>
                        </a:lnSpc>
                        <a:spcBef>
                          <a:spcPts val="0"/>
                        </a:spcBef>
                        <a:spcAft>
                          <a:spcPts val="0"/>
                        </a:spcAft>
                        <a:buNone/>
                      </a:pPr>
                      <a:r>
                        <a:rPr lang="en-US" sz="1600" b="0" i="0" u="none" strike="noStrike" noProof="0" dirty="0">
                          <a:latin typeface="Univers Light"/>
                        </a:rPr>
                        <a:t>            bce += 0</a:t>
                      </a:r>
                      <a:endParaRPr lang="en-US" sz="1600" dirty="0"/>
                    </a:p>
                    <a:p>
                      <a:pPr lvl="0" algn="l">
                        <a:lnSpc>
                          <a:spcPct val="100000"/>
                        </a:lnSpc>
                        <a:spcBef>
                          <a:spcPts val="0"/>
                        </a:spcBef>
                        <a:spcAft>
                          <a:spcPts val="0"/>
                        </a:spcAft>
                        <a:buNone/>
                      </a:pPr>
                      <a:r>
                        <a:rPr lang="en-US" sz="1600" b="0" i="0" u="none" strike="noStrike" noProof="0" dirty="0">
                          <a:latin typeface="Univers Light"/>
                        </a:rPr>
                        <a:t>        else:</a:t>
                      </a:r>
                      <a:endParaRPr lang="en-US" sz="1600" dirty="0"/>
                    </a:p>
                    <a:p>
                      <a:pPr lvl="0" algn="l">
                        <a:lnSpc>
                          <a:spcPct val="100000"/>
                        </a:lnSpc>
                        <a:spcBef>
                          <a:spcPts val="0"/>
                        </a:spcBef>
                        <a:spcAft>
                          <a:spcPts val="0"/>
                        </a:spcAft>
                        <a:buNone/>
                      </a:pPr>
                      <a:r>
                        <a:rPr lang="en-US" sz="1600" b="0" i="0" u="none" strike="noStrike" noProof="0" dirty="0">
                          <a:latin typeface="Univers Light"/>
                        </a:rPr>
                        <a:t>            bce += 1</a:t>
                      </a:r>
                      <a:endParaRPr lang="en-US" sz="1600" dirty="0"/>
                    </a:p>
                    <a:p>
                      <a:pPr lvl="0" algn="l">
                        <a:lnSpc>
                          <a:spcPct val="100000"/>
                        </a:lnSpc>
                        <a:spcBef>
                          <a:spcPts val="0"/>
                        </a:spcBef>
                        <a:spcAft>
                          <a:spcPts val="0"/>
                        </a:spcAft>
                        <a:buNone/>
                      </a:pPr>
                      <a:r>
                        <a:rPr lang="en-US" sz="1600" b="0" i="0" u="none" strike="noStrike" noProof="0" dirty="0">
                          <a:latin typeface="Univers Light"/>
                        </a:rPr>
                        <a:t>    return bce / length(correctness)</a:t>
                      </a:r>
                      <a:endParaRPr lang="en-US" sz="1600" dirty="0"/>
                    </a:p>
                  </a:txBody>
                  <a:tcPr>
                    <a:solidFill>
                      <a:schemeClr val="bg2"/>
                    </a:solidFill>
                  </a:tcPr>
                </a:tc>
                <a:extLst>
                  <a:ext uri="{0D108BD9-81ED-4DB2-BD59-A6C34878D82A}">
                    <a16:rowId xmlns:a16="http://schemas.microsoft.com/office/drawing/2014/main" xmlns="" val="242915327"/>
                  </a:ext>
                </a:extLst>
              </a:tr>
            </a:tbl>
          </a:graphicData>
        </a:graphic>
      </p:graphicFrame>
      <p:graphicFrame>
        <p:nvGraphicFramePr>
          <p:cNvPr id="10" name="Table 9">
            <a:extLst>
              <a:ext uri="{FF2B5EF4-FFF2-40B4-BE49-F238E27FC236}">
                <a16:creationId xmlns:a16="http://schemas.microsoft.com/office/drawing/2014/main" xmlns="" id="{9094BB17-0FE7-213F-DDEE-323D0788AE3E}"/>
              </a:ext>
            </a:extLst>
          </p:cNvPr>
          <p:cNvGraphicFramePr>
            <a:graphicFrameLocks noGrp="1"/>
          </p:cNvGraphicFramePr>
          <p:nvPr>
            <p:extLst>
              <p:ext uri="{D42A27DB-BD31-4B8C-83A1-F6EECF244321}">
                <p14:modId xmlns:p14="http://schemas.microsoft.com/office/powerpoint/2010/main" val="830471829"/>
              </p:ext>
            </p:extLst>
          </p:nvPr>
        </p:nvGraphicFramePr>
        <p:xfrm>
          <a:off x="1171014" y="4891367"/>
          <a:ext cx="6867853" cy="737639"/>
        </p:xfrm>
        <a:graphic>
          <a:graphicData uri="http://schemas.openxmlformats.org/drawingml/2006/table">
            <a:tbl>
              <a:tblPr firstRow="1" bandRow="1">
                <a:tableStyleId>{0E3FDE45-AF77-4B5C-9715-49D594BDF05E}</a:tableStyleId>
              </a:tblPr>
              <a:tblGrid>
                <a:gridCol w="6867853">
                  <a:extLst>
                    <a:ext uri="{9D8B030D-6E8A-4147-A177-3AD203B41FA5}">
                      <a16:colId xmlns:a16="http://schemas.microsoft.com/office/drawing/2014/main" xmlns="" val="249800850"/>
                    </a:ext>
                  </a:extLst>
                </a:gridCol>
              </a:tblGrid>
              <a:tr h="737639">
                <a:tc>
                  <a:txBody>
                    <a:bodyPr/>
                    <a:lstStyle/>
                    <a:p>
                      <a:pPr lvl="0" algn="l">
                        <a:lnSpc>
                          <a:spcPct val="100000"/>
                        </a:lnSpc>
                        <a:spcBef>
                          <a:spcPts val="0"/>
                        </a:spcBef>
                        <a:spcAft>
                          <a:spcPts val="0"/>
                        </a:spcAft>
                        <a:buNone/>
                      </a:pPr>
                      <a:r>
                        <a:rPr lang="en-US" sz="1600" b="0" i="0" u="none" strike="noStrike" noProof="0" dirty="0">
                          <a:latin typeface="Univers Light"/>
                        </a:rPr>
                        <a:t>double aveBCE = totalBCE / cycle;</a:t>
                      </a:r>
                      <a:endParaRPr lang="en-US" sz="1600" dirty="0"/>
                    </a:p>
                    <a:p>
                      <a:pPr lvl="0">
                        <a:buNone/>
                      </a:pPr>
                      <a:r>
                        <a:rPr lang="en-US" sz="1600" b="0" i="0" u="none" strike="noStrike" noProof="0" dirty="0">
                          <a:latin typeface="Univers Light"/>
                        </a:rPr>
                        <a:t>double accuracyFromBinaryCrossEntropy = (1 - aveBCE) * 100.0;</a:t>
                      </a:r>
                      <a:endParaRPr lang="en-US" sz="1600" dirty="0"/>
                    </a:p>
                  </a:txBody>
                  <a:tcPr>
                    <a:solidFill>
                      <a:schemeClr val="bg2"/>
                    </a:solidFill>
                  </a:tcPr>
                </a:tc>
                <a:extLst>
                  <a:ext uri="{0D108BD9-81ED-4DB2-BD59-A6C34878D82A}">
                    <a16:rowId xmlns:a16="http://schemas.microsoft.com/office/drawing/2014/main" xmlns="" val="2340931488"/>
                  </a:ext>
                </a:extLst>
              </a:tr>
            </a:tbl>
          </a:graphicData>
        </a:graphic>
      </p:graphicFrame>
      <p:pic>
        <p:nvPicPr>
          <p:cNvPr id="7" name="Picture 6" descr="A logo for a university&#10;&#10;Description automatically generated">
            <a:extLst>
              <a:ext uri="{FF2B5EF4-FFF2-40B4-BE49-F238E27FC236}">
                <a16:creationId xmlns:a16="http://schemas.microsoft.com/office/drawing/2014/main" xmlns="" id="{87399140-A63B-822B-6D2B-6D99FF676B6D}"/>
              </a:ext>
            </a:extLst>
          </p:cNvPr>
          <p:cNvPicPr>
            <a:picLocks noChangeAspect="1"/>
          </p:cNvPicPr>
          <p:nvPr/>
        </p:nvPicPr>
        <p:blipFill>
          <a:blip r:embed="rId2"/>
          <a:stretch>
            <a:fillRect/>
          </a:stretch>
        </p:blipFill>
        <p:spPr>
          <a:xfrm>
            <a:off x="10312177" y="-5155"/>
            <a:ext cx="1895475" cy="981075"/>
          </a:xfrm>
          <a:prstGeom prst="rect">
            <a:avLst/>
          </a:prstGeom>
        </p:spPr>
      </p:pic>
    </p:spTree>
    <p:extLst>
      <p:ext uri="{BB962C8B-B14F-4D97-AF65-F5344CB8AC3E}">
        <p14:creationId xmlns:p14="http://schemas.microsoft.com/office/powerpoint/2010/main" val="3641945166"/>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DD27D0-5B6E-4A0E-95B2-BB37F9D88615}">
  <ds:schemaRefs>
    <ds:schemaRef ds:uri="http://schemas.microsoft.com/sharepoint/v3"/>
    <ds:schemaRef ds:uri="http://purl.org/dc/terms/"/>
    <ds:schemaRef ds:uri="230e9df3-be65-4c73-a93b-d1236ebd677e"/>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2006/metadata/properti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3FAE0208-DBD5-43E1-AC6B-D2AD9623F0B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98CD342-50C4-441F-B4A3-7D5ADB05713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TotalTime>
  <Words>661</Words>
  <Application>Microsoft Office PowerPoint</Application>
  <PresentationFormat>Custom</PresentationFormat>
  <Paragraphs>122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   Project Title:  Multi Sequence Learning with Language Semantic</vt:lpstr>
      <vt:lpstr>Agenda</vt:lpstr>
      <vt:lpstr>Objective</vt:lpstr>
      <vt:lpstr>PowerPoint Presentation</vt:lpstr>
      <vt:lpstr>PowerPoint Presentation</vt:lpstr>
      <vt:lpstr>Implementation </vt:lpstr>
      <vt:lpstr>2.  Implemented Methods</vt:lpstr>
      <vt:lpstr>PowerPoint Presentation</vt:lpstr>
      <vt:lpstr>PowerPoint Presentation</vt:lpstr>
      <vt:lpstr>PowerPoint Presentation</vt:lpstr>
      <vt:lpstr>PowerPoint Presentation</vt:lpstr>
      <vt:lpstr>PowerPoint Presentation</vt:lpstr>
      <vt:lpstr>  Results</vt:lpstr>
      <vt:lpstr>Conclusion</vt:lpstr>
      <vt:lpstr>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lenovo</dc:creator>
  <cp:lastModifiedBy>lenovo</cp:lastModifiedBy>
  <cp:revision>35</cp:revision>
  <dcterms:created xsi:type="dcterms:W3CDTF">2024-03-24T20:37:36Z</dcterms:created>
  <dcterms:modified xsi:type="dcterms:W3CDTF">2024-04-07T19:58:55Z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