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165F87-3C21-4C3A-9416-B13D17E1E7EA}">
  <a:tblStyle styleId="{71165F87-3C21-4C3A-9416-B13D17E1E7E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7e60dfc88_0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317e60dfc88_0_1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17e60dfc88_0_1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0: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7e60dfc88_3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17e60dfc88_3_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17e60dfc88_3_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7e60dfc88_0_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317e60dfc88_0_2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17e60dfc88_0_2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5183188" y="987425"/>
            <a:ext cx="6172200" cy="4873625"/>
          </a:xfrm>
          <a:prstGeom prst="rect">
            <a:avLst/>
          </a:prstGeom>
          <a:noFill/>
          <a:ln>
            <a:noFill/>
          </a:ln>
        </p:spPr>
      </p:sp>
      <p:sp>
        <p:nvSpPr>
          <p:cNvPr id="71" name="Google Shape;71;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grpSp>
        <p:nvGrpSpPr>
          <p:cNvPr id="15" name="Google Shape;15;p1"/>
          <p:cNvGrpSpPr/>
          <p:nvPr/>
        </p:nvGrpSpPr>
        <p:grpSpPr>
          <a:xfrm>
            <a:off x="10962132" y="226826"/>
            <a:ext cx="783335" cy="276600"/>
            <a:chOff x="8283500" y="77358"/>
            <a:chExt cx="783335" cy="276600"/>
          </a:xfrm>
        </p:grpSpPr>
        <p:pic>
          <p:nvPicPr>
            <p:cNvPr id="16" name="Google Shape;16;p1"/>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1"/>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1"/>
          <p:cNvSpPr/>
          <p:nvPr/>
        </p:nvSpPr>
        <p:spPr>
          <a:xfrm>
            <a:off x="381000" y="361220"/>
            <a:ext cx="10515600" cy="954107"/>
          </a:xfrm>
          <a:prstGeom prst="rect">
            <a:avLst/>
          </a:prstGeom>
          <a:noFill/>
          <a:ln>
            <a:noFill/>
          </a:ln>
        </p:spPr>
        <p:txBody>
          <a:bodyPr anchorCtr="0" anchor="t" bIns="45700" lIns="91425" spcFirstLastPara="1" rIns="91425" wrap="square" tIns="45700">
            <a:noAutofit/>
          </a:bodyPr>
          <a:lstStyle/>
          <a:p>
            <a:pPr indent="-342891" lvl="0" marL="342891" marR="0" rtl="0" algn="ctr">
              <a:spcBef>
                <a:spcPts val="0"/>
              </a:spcBef>
              <a:spcAft>
                <a:spcPts val="0"/>
              </a:spcAft>
              <a:buNone/>
            </a:pPr>
            <a:r>
              <a:rPr b="1" i="0" lang="en-IN" sz="2800" u="none" cap="none" strike="noStrike">
                <a:solidFill>
                  <a:srgbClr val="FF0000"/>
                </a:solidFill>
                <a:latin typeface="Trebuchet MS"/>
                <a:ea typeface="Trebuchet MS"/>
                <a:cs typeface="Trebuchet MS"/>
                <a:sym typeface="Trebuchet MS"/>
              </a:rPr>
              <a:t>UE22AM351A – Algorithms and Optimizations in Machine Learning Course Project </a:t>
            </a:r>
            <a:endParaRPr b="1" i="0" sz="2800" u="none" cap="none" strike="noStrike">
              <a:solidFill>
                <a:srgbClr val="FF0000"/>
              </a:solidFill>
              <a:latin typeface="Trebuchet MS"/>
              <a:ea typeface="Trebuchet MS"/>
              <a:cs typeface="Trebuchet MS"/>
              <a:sym typeface="Trebuchet MS"/>
            </a:endParaRPr>
          </a:p>
        </p:txBody>
      </p:sp>
      <p:sp>
        <p:nvSpPr>
          <p:cNvPr id="80" name="Google Shape;80;p11"/>
          <p:cNvSpPr txBox="1"/>
          <p:nvPr/>
        </p:nvSpPr>
        <p:spPr>
          <a:xfrm>
            <a:off x="762000" y="2057401"/>
            <a:ext cx="10820400" cy="34852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2400" u="none" cap="none" strike="noStrike">
                <a:solidFill>
                  <a:srgbClr val="0033CC"/>
                </a:solidFill>
                <a:latin typeface="Trebuchet MS"/>
                <a:ea typeface="Trebuchet MS"/>
                <a:cs typeface="Trebuchet MS"/>
                <a:sym typeface="Trebuchet MS"/>
              </a:rPr>
              <a:t>Project Title   : Privacy Preserving Techniques in a Federated RAG System </a:t>
            </a:r>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IN" sz="2400" u="none" cap="none" strike="noStrike">
                <a:solidFill>
                  <a:srgbClr val="0033CC"/>
                </a:solidFill>
                <a:latin typeface="Trebuchet MS"/>
                <a:ea typeface="Trebuchet MS"/>
                <a:cs typeface="Trebuchet MS"/>
                <a:sym typeface="Trebuchet MS"/>
              </a:rPr>
              <a:t>Team Name: DataVortex_005_020_044_045</a:t>
            </a:r>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Team  member 1 SRN and name: ABHISHEK BHAT, PES1UG22AM005</a:t>
            </a:r>
            <a:endParaRPr/>
          </a:p>
          <a:p>
            <a:pPr indent="0" lvl="0" marL="0" marR="0" rtl="0" algn="l">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Team  member 2 SRN and name: ANAGHA S, PES1UG22AM020</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Team  member 3 SRN and name: C HEMACHANDRA, PES1UG22AM044</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Team  member 4 SRN and n</a:t>
            </a:r>
            <a:r>
              <a:rPr lang="en-IN" sz="2000">
                <a:solidFill>
                  <a:srgbClr val="0033CC"/>
                </a:solidFill>
                <a:latin typeface="Trebuchet MS"/>
                <a:ea typeface="Trebuchet MS"/>
                <a:cs typeface="Trebuchet MS"/>
                <a:sym typeface="Trebuchet MS"/>
              </a:rPr>
              <a:t>a</a:t>
            </a:r>
            <a:r>
              <a:rPr b="0" i="0" lang="en-IN" sz="2000" u="none" cap="none" strike="noStrike">
                <a:solidFill>
                  <a:srgbClr val="0033CC"/>
                </a:solidFill>
                <a:latin typeface="Trebuchet MS"/>
                <a:ea typeface="Trebuchet MS"/>
                <a:cs typeface="Trebuchet MS"/>
                <a:sym typeface="Trebuchet MS"/>
              </a:rPr>
              <a:t>me: CHAITRA V, PES1UG22AM045</a:t>
            </a:r>
            <a:endParaRPr b="0" i="0" sz="18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81" name="Google Shape;8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
        <p:nvSpPr>
          <p:cNvPr id="82" name="Google Shape;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20"/>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so far  </a:t>
            </a:r>
            <a:endParaRPr sz="2400">
              <a:solidFill>
                <a:srgbClr val="FF0000"/>
              </a:solidFill>
              <a:latin typeface="Trebuchet MS"/>
              <a:ea typeface="Trebuchet MS"/>
              <a:cs typeface="Trebuchet MS"/>
              <a:sym typeface="Trebuchet MS"/>
            </a:endParaRPr>
          </a:p>
        </p:txBody>
      </p:sp>
      <p:sp>
        <p:nvSpPr>
          <p:cNvPr id="180" name="Google Shape;180;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81" name="Google Shape;181;p20"/>
          <p:cNvSpPr txBox="1"/>
          <p:nvPr/>
        </p:nvSpPr>
        <p:spPr>
          <a:xfrm>
            <a:off x="1219200" y="1828800"/>
            <a:ext cx="9829800" cy="42120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82" name="Google Shape;182;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pic>
        <p:nvPicPr>
          <p:cNvPr id="183" name="Google Shape;183;p20"/>
          <p:cNvPicPr preferRelativeResize="0"/>
          <p:nvPr/>
        </p:nvPicPr>
        <p:blipFill>
          <a:blip r:embed="rId3">
            <a:alphaModFix/>
          </a:blip>
          <a:stretch>
            <a:fillRect/>
          </a:stretch>
        </p:blipFill>
        <p:spPr>
          <a:xfrm>
            <a:off x="2895600" y="1825188"/>
            <a:ext cx="7023293" cy="43237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21"/>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so far  </a:t>
            </a:r>
            <a:endParaRPr sz="2400">
              <a:solidFill>
                <a:srgbClr val="FF0000"/>
              </a:solidFill>
              <a:latin typeface="Trebuchet MS"/>
              <a:ea typeface="Trebuchet MS"/>
              <a:cs typeface="Trebuchet MS"/>
              <a:sym typeface="Trebuchet MS"/>
            </a:endParaRPr>
          </a:p>
        </p:txBody>
      </p:sp>
      <p:sp>
        <p:nvSpPr>
          <p:cNvPr id="191" name="Google Shape;19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92" name="Google Shape;192;p21"/>
          <p:cNvSpPr txBox="1"/>
          <p:nvPr/>
        </p:nvSpPr>
        <p:spPr>
          <a:xfrm>
            <a:off x="228600" y="1802008"/>
            <a:ext cx="9982200" cy="3048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IN" sz="1600">
                <a:solidFill>
                  <a:schemeClr val="dk1"/>
                </a:solidFill>
                <a:latin typeface="Trebuchet MS"/>
                <a:ea typeface="Trebuchet MS"/>
                <a:cs typeface="Trebuchet MS"/>
                <a:sym typeface="Trebuchet MS"/>
              </a:rPr>
              <a:t>Using Simple homomorphic encryption simulation and Differential privacy: Laplace mechanism</a:t>
            </a:r>
            <a:endParaRPr sz="1600">
              <a:solidFill>
                <a:schemeClr val="dk1"/>
              </a:solidFill>
              <a:latin typeface="Trebuchet MS"/>
              <a:ea typeface="Trebuchet MS"/>
              <a:cs typeface="Trebuchet MS"/>
              <a:sym typeface="Trebuchet MS"/>
            </a:endParaRPr>
          </a:p>
        </p:txBody>
      </p:sp>
      <p:sp>
        <p:nvSpPr>
          <p:cNvPr id="193" name="Google Shape;19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pic>
        <p:nvPicPr>
          <p:cNvPr id="194" name="Google Shape;194;p21"/>
          <p:cNvPicPr preferRelativeResize="0"/>
          <p:nvPr/>
        </p:nvPicPr>
        <p:blipFill rotWithShape="1">
          <a:blip r:embed="rId3">
            <a:alphaModFix/>
          </a:blip>
          <a:srcRect b="0" l="0" r="0" t="0"/>
          <a:stretch/>
        </p:blipFill>
        <p:spPr>
          <a:xfrm>
            <a:off x="660334" y="2362424"/>
            <a:ext cx="4775332" cy="3569679"/>
          </a:xfrm>
          <a:prstGeom prst="rect">
            <a:avLst/>
          </a:prstGeom>
          <a:noFill/>
          <a:ln>
            <a:noFill/>
          </a:ln>
        </p:spPr>
      </p:pic>
      <p:pic>
        <p:nvPicPr>
          <p:cNvPr id="195" name="Google Shape;195;p21"/>
          <p:cNvPicPr preferRelativeResize="0"/>
          <p:nvPr/>
        </p:nvPicPr>
        <p:blipFill rotWithShape="1">
          <a:blip r:embed="rId4">
            <a:alphaModFix/>
          </a:blip>
          <a:srcRect b="0" l="0" r="0" t="0"/>
          <a:stretch/>
        </p:blipFill>
        <p:spPr>
          <a:xfrm>
            <a:off x="6273478" y="2362424"/>
            <a:ext cx="4960936" cy="35696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22"/>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so far  </a:t>
            </a:r>
            <a:endParaRPr sz="2400">
              <a:solidFill>
                <a:srgbClr val="FF0000"/>
              </a:solidFill>
              <a:latin typeface="Trebuchet MS"/>
              <a:ea typeface="Trebuchet MS"/>
              <a:cs typeface="Trebuchet MS"/>
              <a:sym typeface="Trebuchet MS"/>
            </a:endParaRPr>
          </a:p>
        </p:txBody>
      </p:sp>
      <p:sp>
        <p:nvSpPr>
          <p:cNvPr id="203" name="Google Shape;20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4" name="Google Shape;204;p22"/>
          <p:cNvSpPr txBox="1"/>
          <p:nvPr/>
        </p:nvSpPr>
        <p:spPr>
          <a:xfrm>
            <a:off x="152400" y="2079151"/>
            <a:ext cx="9982200" cy="3048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IN" sz="1600">
                <a:solidFill>
                  <a:schemeClr val="dk1"/>
                </a:solidFill>
                <a:latin typeface="Trebuchet MS"/>
                <a:ea typeface="Trebuchet MS"/>
                <a:cs typeface="Trebuchet MS"/>
                <a:sym typeface="Trebuchet MS"/>
              </a:rPr>
              <a:t>Using </a:t>
            </a:r>
            <a:r>
              <a:rPr lang="en-IN" sz="1600">
                <a:solidFill>
                  <a:schemeClr val="dk1"/>
                </a:solidFill>
                <a:latin typeface="Arial"/>
                <a:ea typeface="Arial"/>
                <a:cs typeface="Arial"/>
                <a:sym typeface="Arial"/>
              </a:rPr>
              <a:t>Secure Multi-Party Computation (SMPC) principles</a:t>
            </a:r>
            <a:r>
              <a:rPr lang="en-IN" sz="1600">
                <a:solidFill>
                  <a:schemeClr val="dk1"/>
                </a:solidFill>
                <a:latin typeface="Trebuchet MS"/>
                <a:ea typeface="Trebuchet MS"/>
                <a:cs typeface="Trebuchet MS"/>
                <a:sym typeface="Trebuchet MS"/>
              </a:rPr>
              <a:t>:</a:t>
            </a:r>
            <a:endParaRPr sz="1600">
              <a:solidFill>
                <a:schemeClr val="dk1"/>
              </a:solidFill>
              <a:latin typeface="Trebuchet MS"/>
              <a:ea typeface="Trebuchet MS"/>
              <a:cs typeface="Trebuchet MS"/>
              <a:sym typeface="Trebuchet MS"/>
            </a:endParaRPr>
          </a:p>
        </p:txBody>
      </p:sp>
      <p:sp>
        <p:nvSpPr>
          <p:cNvPr id="205" name="Google Shape;20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
        <p:nvSpPr>
          <p:cNvPr id="206" name="Google Shape;206;p22"/>
          <p:cNvSpPr txBox="1"/>
          <p:nvPr/>
        </p:nvSpPr>
        <p:spPr>
          <a:xfrm>
            <a:off x="838200" y="2438400"/>
            <a:ext cx="9296400" cy="335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07" name="Google Shape;207;p22"/>
          <p:cNvPicPr preferRelativeResize="0"/>
          <p:nvPr/>
        </p:nvPicPr>
        <p:blipFill rotWithShape="1">
          <a:blip r:embed="rId3">
            <a:alphaModFix/>
          </a:blip>
          <a:srcRect b="0" l="0" r="0" t="0"/>
          <a:stretch/>
        </p:blipFill>
        <p:spPr>
          <a:xfrm>
            <a:off x="228600" y="2661094"/>
            <a:ext cx="11506200" cy="31409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23"/>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so far  </a:t>
            </a:r>
            <a:endParaRPr sz="2400">
              <a:solidFill>
                <a:srgbClr val="FF0000"/>
              </a:solidFill>
              <a:latin typeface="Trebuchet MS"/>
              <a:ea typeface="Trebuchet MS"/>
              <a:cs typeface="Trebuchet MS"/>
              <a:sym typeface="Trebuchet MS"/>
            </a:endParaRPr>
          </a:p>
        </p:txBody>
      </p:sp>
      <p:sp>
        <p:nvSpPr>
          <p:cNvPr id="215" name="Google Shape;21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16" name="Google Shape;216;p23"/>
          <p:cNvSpPr txBox="1"/>
          <p:nvPr/>
        </p:nvSpPr>
        <p:spPr>
          <a:xfrm>
            <a:off x="-965" y="1778005"/>
            <a:ext cx="9982200" cy="3048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IN" sz="1600">
                <a:solidFill>
                  <a:schemeClr val="dk1"/>
                </a:solidFill>
                <a:latin typeface="Trebuchet MS"/>
                <a:ea typeface="Trebuchet MS"/>
                <a:cs typeface="Trebuchet MS"/>
                <a:sym typeface="Trebuchet MS"/>
              </a:rPr>
              <a:t>Using </a:t>
            </a:r>
            <a:r>
              <a:rPr lang="en-IN" sz="1800">
                <a:solidFill>
                  <a:schemeClr val="dk1"/>
                </a:solidFill>
                <a:latin typeface="Calibri"/>
                <a:ea typeface="Calibri"/>
                <a:cs typeface="Calibri"/>
                <a:sym typeface="Calibri"/>
              </a:rPr>
              <a:t>Federated Learning-based Techniques:</a:t>
            </a:r>
            <a:endParaRPr/>
          </a:p>
          <a:p>
            <a:pPr indent="0" lvl="0" marL="342891" marR="0" rtl="0" algn="just">
              <a:spcBef>
                <a:spcPts val="0"/>
              </a:spcBef>
              <a:spcAft>
                <a:spcPts val="0"/>
              </a:spcAft>
              <a:buNone/>
            </a:pPr>
            <a:r>
              <a:t/>
            </a:r>
            <a:endParaRPr sz="1600">
              <a:solidFill>
                <a:schemeClr val="dk1"/>
              </a:solidFill>
              <a:latin typeface="Trebuchet MS"/>
              <a:ea typeface="Trebuchet MS"/>
              <a:cs typeface="Trebuchet MS"/>
              <a:sym typeface="Trebuchet MS"/>
            </a:endParaRPr>
          </a:p>
        </p:txBody>
      </p:sp>
      <p:sp>
        <p:nvSpPr>
          <p:cNvPr id="217" name="Google Shape;21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
        <p:nvSpPr>
          <p:cNvPr id="218" name="Google Shape;218;p23"/>
          <p:cNvSpPr txBox="1"/>
          <p:nvPr/>
        </p:nvSpPr>
        <p:spPr>
          <a:xfrm>
            <a:off x="838200" y="2438400"/>
            <a:ext cx="9296400" cy="335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19" name="Google Shape;219;p23"/>
          <p:cNvPicPr preferRelativeResize="0"/>
          <p:nvPr/>
        </p:nvPicPr>
        <p:blipFill rotWithShape="1">
          <a:blip r:embed="rId3">
            <a:alphaModFix/>
          </a:blip>
          <a:srcRect b="0" l="0" r="0" t="0"/>
          <a:stretch/>
        </p:blipFill>
        <p:spPr>
          <a:xfrm>
            <a:off x="419100" y="2233496"/>
            <a:ext cx="11353800" cy="40790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p:nvPr/>
        </p:nvSpPr>
        <p:spPr>
          <a:xfrm>
            <a:off x="3124200" y="776942"/>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24"/>
          <p:cNvSpPr txBox="1"/>
          <p:nvPr/>
        </p:nvSpPr>
        <p:spPr>
          <a:xfrm>
            <a:off x="1333500" y="228600"/>
            <a:ext cx="9525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Done vs Remaining to be done ? (will be filled in next submission)  </a:t>
            </a:r>
            <a:endParaRPr sz="2400">
              <a:solidFill>
                <a:srgbClr val="FF0000"/>
              </a:solidFill>
              <a:latin typeface="Trebuchet MS"/>
              <a:ea typeface="Trebuchet MS"/>
              <a:cs typeface="Trebuchet MS"/>
              <a:sym typeface="Trebuchet MS"/>
            </a:endParaRPr>
          </a:p>
        </p:txBody>
      </p:sp>
      <p:sp>
        <p:nvSpPr>
          <p:cNvPr id="227" name="Google Shape;22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aphicFrame>
        <p:nvGraphicFramePr>
          <p:cNvPr id="228" name="Google Shape;228;p24"/>
          <p:cNvGraphicFramePr/>
          <p:nvPr/>
        </p:nvGraphicFramePr>
        <p:xfrm>
          <a:off x="412750" y="1097569"/>
          <a:ext cx="3000000" cy="3000000"/>
        </p:xfrm>
        <a:graphic>
          <a:graphicData uri="http://schemas.openxmlformats.org/drawingml/2006/table">
            <a:tbl>
              <a:tblPr bandRow="1" firstRow="1">
                <a:noFill/>
                <a:tableStyleId>{71165F87-3C21-4C3A-9416-B13D17E1E7EA}</a:tableStyleId>
              </a:tblPr>
              <a:tblGrid>
                <a:gridCol w="927100"/>
                <a:gridCol w="8686800"/>
                <a:gridCol w="1752600"/>
              </a:tblGrid>
              <a:tr h="528825">
                <a:tc>
                  <a:txBody>
                    <a:bodyPr/>
                    <a:lstStyle/>
                    <a:p>
                      <a:pPr indent="0" lvl="0" marL="0" marR="0" rtl="0" algn="l">
                        <a:spcBef>
                          <a:spcPts val="0"/>
                        </a:spcBef>
                        <a:spcAft>
                          <a:spcPts val="0"/>
                        </a:spcAft>
                        <a:buNone/>
                      </a:pPr>
                      <a:r>
                        <a:rPr lang="en-IN" sz="1800"/>
                        <a:t>No</a:t>
                      </a:r>
                      <a:endParaRPr/>
                    </a:p>
                  </a:txBody>
                  <a:tcPr marT="45725" marB="45725" marR="91450" marL="91450"/>
                </a:tc>
                <a:tc>
                  <a:txBody>
                    <a:bodyPr/>
                    <a:lstStyle/>
                    <a:p>
                      <a:pPr indent="0" lvl="0" marL="0" marR="0" rtl="0" algn="l">
                        <a:spcBef>
                          <a:spcPts val="0"/>
                        </a:spcBef>
                        <a:spcAft>
                          <a:spcPts val="0"/>
                        </a:spcAft>
                        <a:buNone/>
                      </a:pPr>
                      <a:r>
                        <a:rPr lang="en-IN" sz="1800"/>
                        <a:t>Description </a:t>
                      </a:r>
                      <a:endParaRPr/>
                    </a:p>
                  </a:txBody>
                  <a:tcPr marT="45725" marB="45725" marR="91450" marL="91450"/>
                </a:tc>
                <a:tc>
                  <a:txBody>
                    <a:bodyPr/>
                    <a:lstStyle/>
                    <a:p>
                      <a:pPr indent="0" lvl="0" marL="0" marR="0" rtl="0" algn="l">
                        <a:spcBef>
                          <a:spcPts val="0"/>
                        </a:spcBef>
                        <a:spcAft>
                          <a:spcPts val="0"/>
                        </a:spcAft>
                        <a:buNone/>
                      </a:pPr>
                      <a:r>
                        <a:rPr lang="en-IN" sz="1800"/>
                        <a:t>Done or </a:t>
                      </a:r>
                      <a:endParaRPr/>
                    </a:p>
                    <a:p>
                      <a:pPr indent="0" lvl="0" marL="0" marR="0" rtl="0" algn="l">
                        <a:spcBef>
                          <a:spcPts val="0"/>
                        </a:spcBef>
                        <a:spcAft>
                          <a:spcPts val="0"/>
                        </a:spcAft>
                        <a:buNone/>
                      </a:pPr>
                      <a:r>
                        <a:rPr lang="en-IN" sz="1800"/>
                        <a:t>To be done </a:t>
                      </a:r>
                      <a:endParaRPr/>
                    </a:p>
                  </a:txBody>
                  <a:tcPr marT="45725" marB="45725" marR="91450" marL="91450"/>
                </a:tc>
              </a:tr>
              <a:tr h="528825">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Initialization of federated system with encryption keys</a:t>
                      </a:r>
                      <a:endParaRPr sz="1800"/>
                    </a:p>
                  </a:txBody>
                  <a:tcPr marT="45725" marB="45725" marR="91450" marL="91450"/>
                </a:tc>
                <a:tc>
                  <a:txBody>
                    <a:bodyPr/>
                    <a:lstStyle/>
                    <a:p>
                      <a:pPr indent="0" lvl="0" marL="0" marR="0" rtl="0" algn="l">
                        <a:spcBef>
                          <a:spcPts val="0"/>
                        </a:spcBef>
                        <a:spcAft>
                          <a:spcPts val="0"/>
                        </a:spcAft>
                        <a:buNone/>
                      </a:pPr>
                      <a:r>
                        <a:rPr lang="en-IN" sz="1800"/>
                        <a:t>Done</a:t>
                      </a:r>
                      <a:endParaRPr/>
                    </a:p>
                  </a:txBody>
                  <a:tcPr marT="45725" marB="45725" marR="91450" marL="91450"/>
                </a:tc>
              </a:tr>
              <a:tr h="528825">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Implementation of data encryption and decryption (AES)</a:t>
                      </a:r>
                      <a:endParaRPr sz="1800"/>
                    </a:p>
                  </a:txBody>
                  <a:tcPr marT="45725" marB="45725" marR="91450" marL="91450"/>
                </a:tc>
                <a:tc>
                  <a:txBody>
                    <a:bodyPr/>
                    <a:lstStyle/>
                    <a:p>
                      <a:pPr indent="0" lvl="0" marL="0" marR="0" rtl="0" algn="l">
                        <a:spcBef>
                          <a:spcPts val="0"/>
                        </a:spcBef>
                        <a:spcAft>
                          <a:spcPts val="0"/>
                        </a:spcAft>
                        <a:buNone/>
                      </a:pPr>
                      <a:r>
                        <a:rPr lang="en-IN" sz="1800"/>
                        <a:t>Done</a:t>
                      </a:r>
                      <a:endParaRPr/>
                    </a:p>
                  </a:txBody>
                  <a:tcPr marT="45725" marB="45725" marR="91450" marL="91450"/>
                </a:tc>
              </a:tr>
              <a:tr h="528825">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lang="en-IN" sz="1800"/>
                        <a:t>Feature extraction using pre-trained VGG16 model</a:t>
                      </a:r>
                      <a:endParaRPr sz="1800"/>
                    </a:p>
                  </a:txBody>
                  <a:tcPr marT="45725" marB="45725" marR="91450" marL="91450"/>
                </a:tc>
                <a:tc>
                  <a:txBody>
                    <a:bodyPr/>
                    <a:lstStyle/>
                    <a:p>
                      <a:pPr indent="0" lvl="0" marL="0" marR="0" rtl="0" algn="l">
                        <a:spcBef>
                          <a:spcPts val="0"/>
                        </a:spcBef>
                        <a:spcAft>
                          <a:spcPts val="0"/>
                        </a:spcAft>
                        <a:buNone/>
                      </a:pPr>
                      <a:r>
                        <a:rPr lang="en-IN" sz="1800"/>
                        <a:t>Done</a:t>
                      </a:r>
                      <a:endParaRPr/>
                    </a:p>
                  </a:txBody>
                  <a:tcPr marT="45725" marB="45725" marR="91450" marL="91450"/>
                </a:tc>
              </a:tr>
              <a:tr h="528825">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rPr lang="en-IN" sz="1800"/>
                        <a:t>Federated nodes setup with data handling capabilities</a:t>
                      </a:r>
                      <a:endParaRPr sz="1800"/>
                    </a:p>
                  </a:txBody>
                  <a:tcPr marT="45725" marB="45725" marR="91450" marL="91450"/>
                </a:tc>
                <a:tc>
                  <a:txBody>
                    <a:bodyPr/>
                    <a:lstStyle/>
                    <a:p>
                      <a:pPr indent="0" lvl="0" marL="0" marR="0" rtl="0" algn="l">
                        <a:spcBef>
                          <a:spcPts val="0"/>
                        </a:spcBef>
                        <a:spcAft>
                          <a:spcPts val="0"/>
                        </a:spcAft>
                        <a:buNone/>
                      </a:pPr>
                      <a:r>
                        <a:rPr lang="en-IN" sz="1800"/>
                        <a:t>Done</a:t>
                      </a:r>
                      <a:endParaRPr/>
                    </a:p>
                  </a:txBody>
                  <a:tcPr marT="45725" marB="45725" marR="91450" marL="91450"/>
                </a:tc>
              </a:tr>
              <a:tr h="528825">
                <a:tc>
                  <a:txBody>
                    <a:bodyPr/>
                    <a:lstStyle/>
                    <a:p>
                      <a:pPr indent="0" lvl="0" marL="0" marR="0" rtl="0" algn="l">
                        <a:spcBef>
                          <a:spcPts val="0"/>
                        </a:spcBef>
                        <a:spcAft>
                          <a:spcPts val="0"/>
                        </a:spcAft>
                        <a:buNone/>
                      </a:pPr>
                      <a:r>
                        <a:rPr lang="en-IN" sz="1800"/>
                        <a:t>5</a:t>
                      </a:r>
                      <a:endParaRPr/>
                    </a:p>
                  </a:txBody>
                  <a:tcPr marT="45725" marB="45725" marR="91450" marL="91450"/>
                </a:tc>
                <a:tc>
                  <a:txBody>
                    <a:bodyPr/>
                    <a:lstStyle/>
                    <a:p>
                      <a:pPr indent="0" lvl="0" marL="0" marR="0" rtl="0" algn="l">
                        <a:spcBef>
                          <a:spcPts val="0"/>
                        </a:spcBef>
                        <a:spcAft>
                          <a:spcPts val="0"/>
                        </a:spcAft>
                        <a:buNone/>
                      </a:pPr>
                      <a:r>
                        <a:rPr lang="en-IN" sz="1800"/>
                        <a:t>Implementation of privacy-preserving distributed search</a:t>
                      </a:r>
                      <a:endParaRPr sz="1800"/>
                    </a:p>
                  </a:txBody>
                  <a:tcPr marT="45725" marB="45725" marR="91450" marL="91450"/>
                </a:tc>
                <a:tc>
                  <a:txBody>
                    <a:bodyPr/>
                    <a:lstStyle/>
                    <a:p>
                      <a:pPr indent="0" lvl="0" marL="0" marR="0" rtl="0" algn="l">
                        <a:spcBef>
                          <a:spcPts val="0"/>
                        </a:spcBef>
                        <a:spcAft>
                          <a:spcPts val="0"/>
                        </a:spcAft>
                        <a:buNone/>
                      </a:pPr>
                      <a:r>
                        <a:rPr lang="en-IN" sz="1800"/>
                        <a:t>Done</a:t>
                      </a:r>
                      <a:endParaRPr/>
                    </a:p>
                  </a:txBody>
                  <a:tcPr marT="45725" marB="45725" marR="91450" marL="91450"/>
                </a:tc>
              </a:tr>
              <a:tr h="528825">
                <a:tc>
                  <a:txBody>
                    <a:bodyPr/>
                    <a:lstStyle/>
                    <a:p>
                      <a:pPr indent="0" lvl="0" marL="0" marR="0" rtl="0" algn="l">
                        <a:spcBef>
                          <a:spcPts val="0"/>
                        </a:spcBef>
                        <a:spcAft>
                          <a:spcPts val="0"/>
                        </a:spcAft>
                        <a:buNone/>
                      </a:pPr>
                      <a:r>
                        <a:rPr lang="en-IN" sz="1800"/>
                        <a:t>6</a:t>
                      </a:r>
                      <a:endParaRPr/>
                    </a:p>
                  </a:txBody>
                  <a:tcPr marT="45725" marB="45725" marR="91450" marL="91450"/>
                </a:tc>
                <a:tc>
                  <a:txBody>
                    <a:bodyPr/>
                    <a:lstStyle/>
                    <a:p>
                      <a:pPr indent="0" lvl="0" marL="0" marR="0" rtl="0" algn="l">
                        <a:spcBef>
                          <a:spcPts val="0"/>
                        </a:spcBef>
                        <a:spcAft>
                          <a:spcPts val="0"/>
                        </a:spcAft>
                        <a:buNone/>
                      </a:pPr>
                      <a:r>
                        <a:rPr lang="en-IN" sz="1800"/>
                        <a:t>Creation of a knowledge base and integration with search</a:t>
                      </a:r>
                      <a:endParaRPr sz="1800"/>
                    </a:p>
                  </a:txBody>
                  <a:tcPr marT="45725" marB="45725" marR="91450" marL="91450"/>
                </a:tc>
                <a:tc>
                  <a:txBody>
                    <a:bodyPr/>
                    <a:lstStyle/>
                    <a:p>
                      <a:pPr indent="0" lvl="0" marL="0" marR="0" rtl="0" algn="l">
                        <a:spcBef>
                          <a:spcPts val="0"/>
                        </a:spcBef>
                        <a:spcAft>
                          <a:spcPts val="0"/>
                        </a:spcAft>
                        <a:buNone/>
                      </a:pPr>
                      <a:r>
                        <a:rPr lang="en-IN" sz="1800"/>
                        <a:t>Done</a:t>
                      </a:r>
                      <a:endParaRPr/>
                    </a:p>
                  </a:txBody>
                  <a:tcPr marT="45725" marB="45725" marR="91450" marL="91450"/>
                </a:tc>
              </a:tr>
              <a:tr h="528825">
                <a:tc>
                  <a:txBody>
                    <a:bodyPr/>
                    <a:lstStyle/>
                    <a:p>
                      <a:pPr indent="0" lvl="0" marL="0" marR="0" rtl="0" algn="l">
                        <a:spcBef>
                          <a:spcPts val="0"/>
                        </a:spcBef>
                        <a:spcAft>
                          <a:spcPts val="0"/>
                        </a:spcAft>
                        <a:buNone/>
                      </a:pPr>
                      <a:r>
                        <a:rPr lang="en-IN" sz="1800"/>
                        <a:t>7</a:t>
                      </a:r>
                      <a:endParaRPr/>
                    </a:p>
                  </a:txBody>
                  <a:tcPr marT="45725" marB="45725" marR="91450" marL="91450"/>
                </a:tc>
                <a:tc>
                  <a:txBody>
                    <a:bodyPr/>
                    <a:lstStyle/>
                    <a:p>
                      <a:pPr indent="0" lvl="0" marL="0" marR="0" rtl="0" algn="l">
                        <a:spcBef>
                          <a:spcPts val="0"/>
                        </a:spcBef>
                        <a:spcAft>
                          <a:spcPts val="0"/>
                        </a:spcAft>
                        <a:buNone/>
                      </a:pPr>
                      <a:r>
                        <a:rPr lang="en-IN" sz="1800"/>
                        <a:t>Augmenting model predictions with federated search results</a:t>
                      </a:r>
                      <a:endParaRPr sz="1800"/>
                    </a:p>
                  </a:txBody>
                  <a:tcPr marT="45725" marB="45725" marR="91450" marL="91450"/>
                </a:tc>
                <a:tc>
                  <a:txBody>
                    <a:bodyPr/>
                    <a:lstStyle/>
                    <a:p>
                      <a:pPr indent="0" lvl="0" marL="0" marR="0" rtl="0" algn="l">
                        <a:spcBef>
                          <a:spcPts val="0"/>
                        </a:spcBef>
                        <a:spcAft>
                          <a:spcPts val="0"/>
                        </a:spcAft>
                        <a:buNone/>
                      </a:pPr>
                      <a:r>
                        <a:rPr lang="en-IN" sz="1800"/>
                        <a:t>Done</a:t>
                      </a:r>
                      <a:endParaRPr/>
                    </a:p>
                  </a:txBody>
                  <a:tcPr marT="45725" marB="45725" marR="91450" marL="91450"/>
                </a:tc>
              </a:tr>
              <a:tr h="528825">
                <a:tc>
                  <a:txBody>
                    <a:bodyPr/>
                    <a:lstStyle/>
                    <a:p>
                      <a:pPr indent="0" lvl="0" marL="0" marR="0" rtl="0" algn="l">
                        <a:spcBef>
                          <a:spcPts val="0"/>
                        </a:spcBef>
                        <a:spcAft>
                          <a:spcPts val="0"/>
                        </a:spcAft>
                        <a:buNone/>
                      </a:pPr>
                      <a:r>
                        <a:rPr lang="en-IN" sz="1800"/>
                        <a:t>8</a:t>
                      </a:r>
                      <a:endParaRPr sz="1800"/>
                    </a:p>
                  </a:txBody>
                  <a:tcPr marT="45725" marB="45725" marR="91450" marL="91450"/>
                </a:tc>
                <a:tc>
                  <a:txBody>
                    <a:bodyPr/>
                    <a:lstStyle/>
                    <a:p>
                      <a:pPr indent="0" lvl="0" marL="0" marR="0" rtl="0" algn="l">
                        <a:spcBef>
                          <a:spcPts val="0"/>
                        </a:spcBef>
                        <a:spcAft>
                          <a:spcPts val="0"/>
                        </a:spcAft>
                        <a:buNone/>
                      </a:pPr>
                      <a:r>
                        <a:rPr lang="en-IN" sz="1800"/>
                        <a:t>Adding differential privacy, Homomorphic Encryption, Secure Multi-Party Computation (SMPC) principles, Federated Learning Techniques to model predictions</a:t>
                      </a:r>
                      <a:endParaRPr sz="1800"/>
                    </a:p>
                  </a:txBody>
                  <a:tcPr marT="45725" marB="45725" marR="91450" marL="91450"/>
                </a:tc>
                <a:tc>
                  <a:txBody>
                    <a:bodyPr/>
                    <a:lstStyle/>
                    <a:p>
                      <a:pPr indent="0" lvl="0" marL="0" marR="0" rtl="0" algn="l">
                        <a:spcBef>
                          <a:spcPts val="0"/>
                        </a:spcBef>
                        <a:spcAft>
                          <a:spcPts val="0"/>
                        </a:spcAft>
                        <a:buNone/>
                      </a:pPr>
                      <a:r>
                        <a:rPr lang="en-IN" sz="1800"/>
                        <a:t>Done</a:t>
                      </a:r>
                      <a:endParaRPr/>
                    </a:p>
                  </a:txBody>
                  <a:tcPr marT="45725" marB="45725" marR="91450" marL="91450"/>
                </a:tc>
              </a:tr>
            </a:tbl>
          </a:graphicData>
        </a:graphic>
      </p:graphicFrame>
      <p:sp>
        <p:nvSpPr>
          <p:cNvPr id="229" name="Google Shape;22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p:nvPr/>
        </p:nvSpPr>
        <p:spPr>
          <a:xfrm>
            <a:off x="3200400" y="55251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25"/>
          <p:cNvSpPr txBox="1"/>
          <p:nvPr/>
        </p:nvSpPr>
        <p:spPr>
          <a:xfrm>
            <a:off x="1905000" y="152400"/>
            <a:ext cx="8991600" cy="40011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IN" sz="2000">
                <a:solidFill>
                  <a:srgbClr val="FF0000"/>
                </a:solidFill>
                <a:latin typeface="Trebuchet MS"/>
                <a:ea typeface="Trebuchet MS"/>
                <a:cs typeface="Trebuchet MS"/>
                <a:sym typeface="Trebuchet MS"/>
              </a:rPr>
              <a:t>Quantity and quality  of work (will be filled in next submission) </a:t>
            </a:r>
            <a:endParaRPr sz="2000">
              <a:solidFill>
                <a:srgbClr val="FF0000"/>
              </a:solidFill>
              <a:latin typeface="Trebuchet MS"/>
              <a:ea typeface="Trebuchet MS"/>
              <a:cs typeface="Trebuchet MS"/>
              <a:sym typeface="Trebuchet MS"/>
            </a:endParaRPr>
          </a:p>
        </p:txBody>
      </p:sp>
      <p:graphicFrame>
        <p:nvGraphicFramePr>
          <p:cNvPr id="236" name="Google Shape;236;p25"/>
          <p:cNvGraphicFramePr/>
          <p:nvPr/>
        </p:nvGraphicFramePr>
        <p:xfrm>
          <a:off x="405413" y="632143"/>
          <a:ext cx="3000000" cy="3000000"/>
        </p:xfrm>
        <a:graphic>
          <a:graphicData uri="http://schemas.openxmlformats.org/drawingml/2006/table">
            <a:tbl>
              <a:tblPr bandRow="1" firstRow="1">
                <a:noFill/>
                <a:tableStyleId>{71165F87-3C21-4C3A-9416-B13D17E1E7EA}</a:tableStyleId>
              </a:tblPr>
              <a:tblGrid>
                <a:gridCol w="609600"/>
                <a:gridCol w="3663025"/>
                <a:gridCol w="1631850"/>
                <a:gridCol w="1631850"/>
                <a:gridCol w="3844850"/>
              </a:tblGrid>
              <a:tr h="370850">
                <a:tc>
                  <a:txBody>
                    <a:bodyPr/>
                    <a:lstStyle/>
                    <a:p>
                      <a:pPr indent="0" lvl="0" marL="0" marR="0" rtl="0" algn="l">
                        <a:spcBef>
                          <a:spcPts val="0"/>
                        </a:spcBef>
                        <a:spcAft>
                          <a:spcPts val="0"/>
                        </a:spcAft>
                        <a:buNone/>
                      </a:pPr>
                      <a:r>
                        <a:rPr lang="en-IN" sz="1500"/>
                        <a:t>no </a:t>
                      </a:r>
                      <a:endParaRPr sz="1500"/>
                    </a:p>
                  </a:txBody>
                  <a:tcPr marT="45725" marB="45725" marR="91450" marL="91450"/>
                </a:tc>
                <a:tc>
                  <a:txBody>
                    <a:bodyPr/>
                    <a:lstStyle/>
                    <a:p>
                      <a:pPr indent="0" lvl="0" marL="0" marR="0" rtl="0" algn="l">
                        <a:spcBef>
                          <a:spcPts val="0"/>
                        </a:spcBef>
                        <a:spcAft>
                          <a:spcPts val="0"/>
                        </a:spcAft>
                        <a:buNone/>
                      </a:pPr>
                      <a:r>
                        <a:rPr lang="en-IN" sz="1500"/>
                        <a:t>Code functionality</a:t>
                      </a:r>
                      <a:endParaRPr sz="1500"/>
                    </a:p>
                  </a:txBody>
                  <a:tcPr marT="45725" marB="45725" marR="91450" marL="91450"/>
                </a:tc>
                <a:tc>
                  <a:txBody>
                    <a:bodyPr/>
                    <a:lstStyle/>
                    <a:p>
                      <a:pPr indent="0" lvl="0" marL="0" marR="0" rtl="0" algn="l">
                        <a:spcBef>
                          <a:spcPts val="0"/>
                        </a:spcBef>
                        <a:spcAft>
                          <a:spcPts val="0"/>
                        </a:spcAft>
                        <a:buNone/>
                      </a:pPr>
                      <a:r>
                        <a:rPr lang="en-IN" sz="1500"/>
                        <a:t>% Complete</a:t>
                      </a:r>
                      <a:endParaRPr/>
                    </a:p>
                  </a:txBody>
                  <a:tcPr marT="45725" marB="45725" marR="91450" marL="91450"/>
                </a:tc>
                <a:tc>
                  <a:txBody>
                    <a:bodyPr/>
                    <a:lstStyle/>
                    <a:p>
                      <a:pPr indent="0" lvl="0" marL="0" marR="0" rtl="0" algn="l">
                        <a:spcBef>
                          <a:spcPts val="0"/>
                        </a:spcBef>
                        <a:spcAft>
                          <a:spcPts val="0"/>
                        </a:spcAft>
                        <a:buNone/>
                      </a:pPr>
                      <a:r>
                        <a:rPr lang="en-IN" sz="1500"/>
                        <a:t>Runs without problem  (Y/N)  </a:t>
                      </a:r>
                      <a:endParaRPr sz="1500"/>
                    </a:p>
                  </a:txBody>
                  <a:tcPr marT="45725" marB="45725" marR="91450" marL="91450"/>
                </a:tc>
                <a:tc>
                  <a:txBody>
                    <a:bodyPr/>
                    <a:lstStyle/>
                    <a:p>
                      <a:pPr indent="0" lvl="0" marL="0" marR="0" rtl="0" algn="l">
                        <a:spcBef>
                          <a:spcPts val="0"/>
                        </a:spcBef>
                        <a:spcAft>
                          <a:spcPts val="0"/>
                        </a:spcAft>
                        <a:buNone/>
                      </a:pPr>
                      <a:r>
                        <a:rPr lang="en-IN" sz="1500"/>
                        <a:t>If there are minor issues, indicate</a:t>
                      </a:r>
                      <a:endParaRPr sz="1500"/>
                    </a:p>
                  </a:txBody>
                  <a:tcPr marT="45725" marB="45725" marR="91450" marL="91450"/>
                </a:tc>
              </a:tr>
              <a:tr h="370850">
                <a:tc>
                  <a:txBody>
                    <a:bodyPr/>
                    <a:lstStyle/>
                    <a:p>
                      <a:pPr indent="0" lvl="0" marL="0" marR="0" rtl="0" algn="l">
                        <a:spcBef>
                          <a:spcPts val="0"/>
                        </a:spcBef>
                        <a:spcAft>
                          <a:spcPts val="0"/>
                        </a:spcAft>
                        <a:buNone/>
                      </a:pPr>
                      <a:r>
                        <a:rPr lang="en-IN" sz="1500"/>
                        <a:t>1</a:t>
                      </a:r>
                      <a:endParaRPr sz="1500"/>
                    </a:p>
                  </a:txBody>
                  <a:tcPr marT="45725" marB="45725" marR="91450" marL="91450"/>
                </a:tc>
                <a:tc>
                  <a:txBody>
                    <a:bodyPr/>
                    <a:lstStyle/>
                    <a:p>
                      <a:pPr indent="0" lvl="0" marL="0" marR="0" rtl="0" algn="l">
                        <a:spcBef>
                          <a:spcPts val="0"/>
                        </a:spcBef>
                        <a:spcAft>
                          <a:spcPts val="0"/>
                        </a:spcAft>
                        <a:buNone/>
                      </a:pPr>
                      <a:r>
                        <a:rPr b="1" lang="en-IN" sz="1500"/>
                        <a:t>Data Preprocessing:</a:t>
                      </a:r>
                      <a:r>
                        <a:rPr lang="en-IN" sz="1500"/>
                        <a:t> Loading and standardizing datasets (e.g., resizing, normalization).</a:t>
                      </a:r>
                      <a:endParaRPr sz="1500"/>
                    </a:p>
                  </a:txBody>
                  <a:tcPr marT="45725" marB="45725" marR="91450" marL="91450"/>
                </a:tc>
                <a:tc>
                  <a:txBody>
                    <a:bodyPr/>
                    <a:lstStyle/>
                    <a:p>
                      <a:pPr indent="0" lvl="0" marL="0" marR="0" rtl="0" algn="l">
                        <a:spcBef>
                          <a:spcPts val="0"/>
                        </a:spcBef>
                        <a:spcAft>
                          <a:spcPts val="0"/>
                        </a:spcAft>
                        <a:buNone/>
                      </a:pPr>
                      <a:r>
                        <a:rPr lang="en-IN" sz="1500"/>
                        <a:t>100%</a:t>
                      </a:r>
                      <a:endParaRPr/>
                    </a:p>
                  </a:txBody>
                  <a:tcPr marT="45725" marB="45725" marR="91450" marL="91450"/>
                </a:tc>
                <a:tc>
                  <a:txBody>
                    <a:bodyPr/>
                    <a:lstStyle/>
                    <a:p>
                      <a:pPr indent="0" lvl="0" marL="0" marR="0" rtl="0" algn="l">
                        <a:spcBef>
                          <a:spcPts val="0"/>
                        </a:spcBef>
                        <a:spcAft>
                          <a:spcPts val="0"/>
                        </a:spcAft>
                        <a:buNone/>
                      </a:pPr>
                      <a:r>
                        <a:rPr lang="en-IN" sz="1500"/>
                        <a:t>YES</a:t>
                      </a:r>
                      <a:endParaRPr/>
                    </a:p>
                  </a:txBody>
                  <a:tcPr marT="45725" marB="45725" marR="91450" marL="91450"/>
                </a:tc>
                <a:tc>
                  <a:txBody>
                    <a:bodyPr/>
                    <a:lstStyle/>
                    <a:p>
                      <a:pPr indent="0" lvl="0" marL="0" marR="0" rtl="0" algn="l">
                        <a:spcBef>
                          <a:spcPts val="0"/>
                        </a:spcBef>
                        <a:spcAft>
                          <a:spcPts val="0"/>
                        </a:spcAft>
                        <a:buNone/>
                      </a:pPr>
                      <a:r>
                        <a:rPr lang="en-IN" sz="1500"/>
                        <a:t>None</a:t>
                      </a:r>
                      <a:endParaRPr/>
                    </a:p>
                  </a:txBody>
                  <a:tcPr marT="45725" marB="45725" marR="91450" marL="91450"/>
                </a:tc>
              </a:tr>
              <a:tr h="370850">
                <a:tc>
                  <a:txBody>
                    <a:bodyPr/>
                    <a:lstStyle/>
                    <a:p>
                      <a:pPr indent="0" lvl="0" marL="0" marR="0" rtl="0" algn="l">
                        <a:spcBef>
                          <a:spcPts val="0"/>
                        </a:spcBef>
                        <a:spcAft>
                          <a:spcPts val="0"/>
                        </a:spcAft>
                        <a:buNone/>
                      </a:pPr>
                      <a:r>
                        <a:rPr lang="en-IN" sz="1500"/>
                        <a:t>2</a:t>
                      </a:r>
                      <a:endParaRPr sz="1500"/>
                    </a:p>
                  </a:txBody>
                  <a:tcPr marT="45725" marB="45725" marR="91450" marL="91450"/>
                </a:tc>
                <a:tc>
                  <a:txBody>
                    <a:bodyPr/>
                    <a:lstStyle/>
                    <a:p>
                      <a:pPr indent="0" lvl="0" marL="0" marR="0" rtl="0" algn="l">
                        <a:spcBef>
                          <a:spcPts val="0"/>
                        </a:spcBef>
                        <a:spcAft>
                          <a:spcPts val="0"/>
                        </a:spcAft>
                        <a:buNone/>
                      </a:pPr>
                      <a:r>
                        <a:rPr b="1" lang="en-IN" sz="1500"/>
                        <a:t>Feature Extraction:</a:t>
                      </a:r>
                      <a:r>
                        <a:rPr lang="en-IN" sz="1500"/>
                        <a:t> Uses pre-trained VGG16 to generate meaningful feature representations.</a:t>
                      </a:r>
                      <a:endParaRPr sz="1500"/>
                    </a:p>
                  </a:txBody>
                  <a:tcPr marT="45725" marB="45725" marR="91450" marL="91450"/>
                </a:tc>
                <a:tc>
                  <a:txBody>
                    <a:bodyPr/>
                    <a:lstStyle/>
                    <a:p>
                      <a:pPr indent="0" lvl="0" marL="0" marR="0" rtl="0" algn="l">
                        <a:spcBef>
                          <a:spcPts val="0"/>
                        </a:spcBef>
                        <a:spcAft>
                          <a:spcPts val="0"/>
                        </a:spcAft>
                        <a:buNone/>
                      </a:pPr>
                      <a:r>
                        <a:rPr lang="en-IN" sz="1500"/>
                        <a:t>100%</a:t>
                      </a:r>
                      <a:endParaRPr/>
                    </a:p>
                  </a:txBody>
                  <a:tcPr marT="45725" marB="45725" marR="91450" marL="91450"/>
                </a:tc>
                <a:tc>
                  <a:txBody>
                    <a:bodyPr/>
                    <a:lstStyle/>
                    <a:p>
                      <a:pPr indent="0" lvl="0" marL="0" marR="0" rtl="0" algn="l">
                        <a:spcBef>
                          <a:spcPts val="0"/>
                        </a:spcBef>
                        <a:spcAft>
                          <a:spcPts val="0"/>
                        </a:spcAft>
                        <a:buNone/>
                      </a:pPr>
                      <a:r>
                        <a:rPr lang="en-IN" sz="1500"/>
                        <a:t>YES</a:t>
                      </a:r>
                      <a:endParaRPr/>
                    </a:p>
                  </a:txBody>
                  <a:tcPr marT="45725" marB="45725" marR="91450" marL="91450"/>
                </a:tc>
                <a:tc>
                  <a:txBody>
                    <a:bodyPr/>
                    <a:lstStyle/>
                    <a:p>
                      <a:pPr indent="0" lvl="0" marL="0" marR="0" rtl="0" algn="l">
                        <a:spcBef>
                          <a:spcPts val="0"/>
                        </a:spcBef>
                        <a:spcAft>
                          <a:spcPts val="0"/>
                        </a:spcAft>
                        <a:buNone/>
                      </a:pPr>
                      <a:r>
                        <a:rPr lang="en-IN" sz="1500"/>
                        <a:t>None</a:t>
                      </a:r>
                      <a:endParaRPr/>
                    </a:p>
                  </a:txBody>
                  <a:tcPr marT="45725" marB="45725" marR="91450" marL="91450"/>
                </a:tc>
              </a:tr>
              <a:tr h="370850">
                <a:tc>
                  <a:txBody>
                    <a:bodyPr/>
                    <a:lstStyle/>
                    <a:p>
                      <a:pPr indent="0" lvl="0" marL="0" marR="0" rtl="0" algn="l">
                        <a:spcBef>
                          <a:spcPts val="0"/>
                        </a:spcBef>
                        <a:spcAft>
                          <a:spcPts val="0"/>
                        </a:spcAft>
                        <a:buNone/>
                      </a:pPr>
                      <a:r>
                        <a:rPr lang="en-IN" sz="1500"/>
                        <a:t>3</a:t>
                      </a:r>
                      <a:endParaRPr sz="1500"/>
                    </a:p>
                  </a:txBody>
                  <a:tcPr marT="45725" marB="45725" marR="91450" marL="91450"/>
                </a:tc>
                <a:tc>
                  <a:txBody>
                    <a:bodyPr/>
                    <a:lstStyle/>
                    <a:p>
                      <a:pPr indent="0" lvl="0" marL="0" marR="0" rtl="0" algn="l">
                        <a:spcBef>
                          <a:spcPts val="0"/>
                        </a:spcBef>
                        <a:spcAft>
                          <a:spcPts val="0"/>
                        </a:spcAft>
                        <a:buNone/>
                      </a:pPr>
                      <a:r>
                        <a:rPr b="1" lang="en-IN" sz="1500"/>
                        <a:t>Privacy-Preserving Encryption:</a:t>
                      </a:r>
                      <a:r>
                        <a:rPr lang="en-IN" sz="1500"/>
                        <a:t> Implements AES encryption/decryption for secure data handling.</a:t>
                      </a:r>
                      <a:endParaRPr sz="1500"/>
                    </a:p>
                  </a:txBody>
                  <a:tcPr marT="45725" marB="45725" marR="91450" marL="91450"/>
                </a:tc>
                <a:tc>
                  <a:txBody>
                    <a:bodyPr/>
                    <a:lstStyle/>
                    <a:p>
                      <a:pPr indent="0" lvl="0" marL="0" marR="0" rtl="0" algn="l">
                        <a:spcBef>
                          <a:spcPts val="0"/>
                        </a:spcBef>
                        <a:spcAft>
                          <a:spcPts val="0"/>
                        </a:spcAft>
                        <a:buNone/>
                      </a:pPr>
                      <a:r>
                        <a:rPr lang="en-IN" sz="1500"/>
                        <a:t>100%</a:t>
                      </a:r>
                      <a:endParaRPr/>
                    </a:p>
                  </a:txBody>
                  <a:tcPr marT="45725" marB="45725" marR="91450" marL="91450"/>
                </a:tc>
                <a:tc>
                  <a:txBody>
                    <a:bodyPr/>
                    <a:lstStyle/>
                    <a:p>
                      <a:pPr indent="0" lvl="0" marL="0" marR="0" rtl="0" algn="l">
                        <a:spcBef>
                          <a:spcPts val="0"/>
                        </a:spcBef>
                        <a:spcAft>
                          <a:spcPts val="0"/>
                        </a:spcAft>
                        <a:buNone/>
                      </a:pPr>
                      <a:r>
                        <a:rPr lang="en-IN" sz="1500"/>
                        <a:t>YES</a:t>
                      </a:r>
                      <a:endParaRPr/>
                    </a:p>
                  </a:txBody>
                  <a:tcPr marT="45725" marB="45725" marR="91450" marL="91450"/>
                </a:tc>
                <a:tc>
                  <a:txBody>
                    <a:bodyPr/>
                    <a:lstStyle/>
                    <a:p>
                      <a:pPr indent="0" lvl="0" marL="0" marR="0" rtl="0" algn="l">
                        <a:spcBef>
                          <a:spcPts val="0"/>
                        </a:spcBef>
                        <a:spcAft>
                          <a:spcPts val="0"/>
                        </a:spcAft>
                        <a:buNone/>
                      </a:pPr>
                      <a:r>
                        <a:rPr lang="en-IN" sz="1500"/>
                        <a:t>None</a:t>
                      </a:r>
                      <a:endParaRPr/>
                    </a:p>
                  </a:txBody>
                  <a:tcPr marT="45725" marB="45725" marR="91450" marL="91450"/>
                </a:tc>
              </a:tr>
              <a:tr h="370850">
                <a:tc>
                  <a:txBody>
                    <a:bodyPr/>
                    <a:lstStyle/>
                    <a:p>
                      <a:pPr indent="0" lvl="0" marL="0" marR="0" rtl="0" algn="l">
                        <a:spcBef>
                          <a:spcPts val="0"/>
                        </a:spcBef>
                        <a:spcAft>
                          <a:spcPts val="0"/>
                        </a:spcAft>
                        <a:buNone/>
                      </a:pPr>
                      <a:r>
                        <a:rPr lang="en-IN" sz="1500"/>
                        <a:t>4</a:t>
                      </a:r>
                      <a:endParaRPr sz="1500"/>
                    </a:p>
                  </a:txBody>
                  <a:tcPr marT="45725" marB="45725" marR="91450" marL="91450"/>
                </a:tc>
                <a:tc>
                  <a:txBody>
                    <a:bodyPr/>
                    <a:lstStyle/>
                    <a:p>
                      <a:pPr indent="0" lvl="0" marL="0" marR="0" rtl="0" algn="l">
                        <a:spcBef>
                          <a:spcPts val="0"/>
                        </a:spcBef>
                        <a:spcAft>
                          <a:spcPts val="0"/>
                        </a:spcAft>
                        <a:buNone/>
                      </a:pPr>
                      <a:r>
                        <a:rPr b="1" lang="en-IN" sz="1500"/>
                        <a:t>Federated Indexing:</a:t>
                      </a:r>
                      <a:r>
                        <a:rPr lang="en-IN" sz="1500"/>
                        <a:t> FAISS-based distributed indices for efficient similarity queries.</a:t>
                      </a:r>
                      <a:endParaRPr sz="1500"/>
                    </a:p>
                  </a:txBody>
                  <a:tcPr marT="45725" marB="45725" marR="91450" marL="91450"/>
                </a:tc>
                <a:tc>
                  <a:txBody>
                    <a:bodyPr/>
                    <a:lstStyle/>
                    <a:p>
                      <a:pPr indent="0" lvl="0" marL="0" marR="0" rtl="0" algn="l">
                        <a:spcBef>
                          <a:spcPts val="0"/>
                        </a:spcBef>
                        <a:spcAft>
                          <a:spcPts val="0"/>
                        </a:spcAft>
                        <a:buNone/>
                      </a:pPr>
                      <a:r>
                        <a:rPr lang="en-IN" sz="1500"/>
                        <a:t>100%</a:t>
                      </a:r>
                      <a:endParaRPr/>
                    </a:p>
                  </a:txBody>
                  <a:tcPr marT="45725" marB="45725" marR="91450" marL="91450"/>
                </a:tc>
                <a:tc>
                  <a:txBody>
                    <a:bodyPr/>
                    <a:lstStyle/>
                    <a:p>
                      <a:pPr indent="0" lvl="0" marL="0" marR="0" rtl="0" algn="l">
                        <a:spcBef>
                          <a:spcPts val="0"/>
                        </a:spcBef>
                        <a:spcAft>
                          <a:spcPts val="0"/>
                        </a:spcAft>
                        <a:buNone/>
                      </a:pPr>
                      <a:r>
                        <a:rPr lang="en-IN" sz="1500"/>
                        <a:t>YES</a:t>
                      </a:r>
                      <a:endParaRPr/>
                    </a:p>
                  </a:txBody>
                  <a:tcPr marT="45725" marB="45725" marR="91450" marL="91450"/>
                </a:tc>
                <a:tc>
                  <a:txBody>
                    <a:bodyPr/>
                    <a:lstStyle/>
                    <a:p>
                      <a:pPr indent="0" lvl="0" marL="0" marR="0" rtl="0" algn="l">
                        <a:spcBef>
                          <a:spcPts val="0"/>
                        </a:spcBef>
                        <a:spcAft>
                          <a:spcPts val="0"/>
                        </a:spcAft>
                        <a:buNone/>
                      </a:pPr>
                      <a:r>
                        <a:rPr lang="en-IN" sz="1500"/>
                        <a:t>None</a:t>
                      </a:r>
                      <a:endParaRPr/>
                    </a:p>
                  </a:txBody>
                  <a:tcPr marT="45725" marB="45725" marR="91450" marL="91450"/>
                </a:tc>
              </a:tr>
              <a:tr h="370850">
                <a:tc>
                  <a:txBody>
                    <a:bodyPr/>
                    <a:lstStyle/>
                    <a:p>
                      <a:pPr indent="0" lvl="0" marL="0" marR="0" rtl="0" algn="l">
                        <a:spcBef>
                          <a:spcPts val="0"/>
                        </a:spcBef>
                        <a:spcAft>
                          <a:spcPts val="0"/>
                        </a:spcAft>
                        <a:buNone/>
                      </a:pPr>
                      <a:r>
                        <a:rPr lang="en-IN" sz="1500"/>
                        <a:t>5</a:t>
                      </a:r>
                      <a:endParaRPr sz="1500"/>
                    </a:p>
                  </a:txBody>
                  <a:tcPr marT="45725" marB="45725" marR="91450" marL="91450"/>
                </a:tc>
                <a:tc>
                  <a:txBody>
                    <a:bodyPr/>
                    <a:lstStyle/>
                    <a:p>
                      <a:pPr indent="0" lvl="0" marL="0" marR="0" rtl="0" algn="l">
                        <a:spcBef>
                          <a:spcPts val="0"/>
                        </a:spcBef>
                        <a:spcAft>
                          <a:spcPts val="0"/>
                        </a:spcAft>
                        <a:buNone/>
                      </a:pPr>
                      <a:r>
                        <a:rPr b="1" lang="en-IN" sz="1500"/>
                        <a:t>Knowledge Base Search:</a:t>
                      </a:r>
                      <a:r>
                        <a:rPr lang="en-IN" sz="1500"/>
                        <a:t> TF-IDF-powered search with federated orchestration using threading.</a:t>
                      </a:r>
                      <a:endParaRPr sz="1500"/>
                    </a:p>
                  </a:txBody>
                  <a:tcPr marT="45725" marB="45725" marR="91450" marL="91450"/>
                </a:tc>
                <a:tc>
                  <a:txBody>
                    <a:bodyPr/>
                    <a:lstStyle/>
                    <a:p>
                      <a:pPr indent="0" lvl="0" marL="0" marR="0" rtl="0" algn="l">
                        <a:spcBef>
                          <a:spcPts val="0"/>
                        </a:spcBef>
                        <a:spcAft>
                          <a:spcPts val="0"/>
                        </a:spcAft>
                        <a:buNone/>
                      </a:pPr>
                      <a:r>
                        <a:rPr lang="en-IN" sz="1500"/>
                        <a:t>100%</a:t>
                      </a:r>
                      <a:endParaRPr/>
                    </a:p>
                  </a:txBody>
                  <a:tcPr marT="45725" marB="45725" marR="91450" marL="91450"/>
                </a:tc>
                <a:tc>
                  <a:txBody>
                    <a:bodyPr/>
                    <a:lstStyle/>
                    <a:p>
                      <a:pPr indent="0" lvl="0" marL="0" marR="0" rtl="0" algn="l">
                        <a:spcBef>
                          <a:spcPts val="0"/>
                        </a:spcBef>
                        <a:spcAft>
                          <a:spcPts val="0"/>
                        </a:spcAft>
                        <a:buNone/>
                      </a:pPr>
                      <a:r>
                        <a:rPr lang="en-IN" sz="1500"/>
                        <a:t>YES</a:t>
                      </a:r>
                      <a:endParaRPr/>
                    </a:p>
                  </a:txBody>
                  <a:tcPr marT="45725" marB="45725" marR="91450" marL="91450"/>
                </a:tc>
                <a:tc>
                  <a:txBody>
                    <a:bodyPr/>
                    <a:lstStyle/>
                    <a:p>
                      <a:pPr indent="0" lvl="0" marL="0" marR="0" rtl="0" algn="l">
                        <a:spcBef>
                          <a:spcPts val="0"/>
                        </a:spcBef>
                        <a:spcAft>
                          <a:spcPts val="0"/>
                        </a:spcAft>
                        <a:buNone/>
                      </a:pPr>
                      <a:r>
                        <a:rPr lang="en-IN" sz="1500"/>
                        <a:t>None</a:t>
                      </a:r>
                      <a:endParaRPr/>
                    </a:p>
                  </a:txBody>
                  <a:tcPr marT="45725" marB="45725" marR="91450" marL="91450"/>
                </a:tc>
              </a:tr>
              <a:tr h="370850">
                <a:tc>
                  <a:txBody>
                    <a:bodyPr/>
                    <a:lstStyle/>
                    <a:p>
                      <a:pPr indent="0" lvl="0" marL="0" marR="0" rtl="0" algn="l">
                        <a:spcBef>
                          <a:spcPts val="0"/>
                        </a:spcBef>
                        <a:spcAft>
                          <a:spcPts val="0"/>
                        </a:spcAft>
                        <a:buNone/>
                      </a:pPr>
                      <a:r>
                        <a:rPr lang="en-IN" sz="1500"/>
                        <a:t>6</a:t>
                      </a:r>
                      <a:endParaRPr/>
                    </a:p>
                  </a:txBody>
                  <a:tcPr marT="45725" marB="45725" marR="91450" marL="91450"/>
                </a:tc>
                <a:tc>
                  <a:txBody>
                    <a:bodyPr/>
                    <a:lstStyle/>
                    <a:p>
                      <a:pPr indent="0" lvl="0" marL="0" marR="0" rtl="0" algn="l">
                        <a:spcBef>
                          <a:spcPts val="0"/>
                        </a:spcBef>
                        <a:spcAft>
                          <a:spcPts val="0"/>
                        </a:spcAft>
                        <a:buNone/>
                      </a:pPr>
                      <a:r>
                        <a:rPr b="1" lang="en-IN" sz="1500"/>
                        <a:t>Federated Query Augmentation and Prediction:</a:t>
                      </a:r>
                      <a:r>
                        <a:rPr lang="en-IN" sz="1500"/>
                        <a:t> Combines federated knowledge and privacy-preserving predictions.</a:t>
                      </a:r>
                      <a:endParaRPr sz="1500"/>
                    </a:p>
                  </a:txBody>
                  <a:tcPr marT="45725" marB="45725" marR="91450" marL="91450"/>
                </a:tc>
                <a:tc>
                  <a:txBody>
                    <a:bodyPr/>
                    <a:lstStyle/>
                    <a:p>
                      <a:pPr indent="0" lvl="0" marL="0" marR="0" rtl="0" algn="l">
                        <a:spcBef>
                          <a:spcPts val="0"/>
                        </a:spcBef>
                        <a:spcAft>
                          <a:spcPts val="0"/>
                        </a:spcAft>
                        <a:buNone/>
                      </a:pPr>
                      <a:r>
                        <a:rPr lang="en-IN" sz="1500"/>
                        <a:t>100%</a:t>
                      </a:r>
                      <a:endParaRPr/>
                    </a:p>
                  </a:txBody>
                  <a:tcPr marT="45725" marB="45725" marR="91450" marL="91450"/>
                </a:tc>
                <a:tc>
                  <a:txBody>
                    <a:bodyPr/>
                    <a:lstStyle/>
                    <a:p>
                      <a:pPr indent="0" lvl="0" marL="0" marR="0" rtl="0" algn="l">
                        <a:spcBef>
                          <a:spcPts val="0"/>
                        </a:spcBef>
                        <a:spcAft>
                          <a:spcPts val="0"/>
                        </a:spcAft>
                        <a:buNone/>
                      </a:pPr>
                      <a:r>
                        <a:rPr lang="en-IN" sz="1500"/>
                        <a:t>YES</a:t>
                      </a:r>
                      <a:endParaRPr/>
                    </a:p>
                  </a:txBody>
                  <a:tcPr marT="45725" marB="45725" marR="91450" marL="91450"/>
                </a:tc>
                <a:tc>
                  <a:txBody>
                    <a:bodyPr/>
                    <a:lstStyle/>
                    <a:p>
                      <a:pPr indent="0" lvl="0" marL="0" marR="0" rtl="0" algn="l">
                        <a:spcBef>
                          <a:spcPts val="0"/>
                        </a:spcBef>
                        <a:spcAft>
                          <a:spcPts val="0"/>
                        </a:spcAft>
                        <a:buNone/>
                      </a:pPr>
                      <a:r>
                        <a:rPr lang="en-IN" sz="1500"/>
                        <a:t>None</a:t>
                      </a:r>
                      <a:endParaRPr/>
                    </a:p>
                  </a:txBody>
                  <a:tcPr marT="45725" marB="45725" marR="91450" marL="91450"/>
                </a:tc>
              </a:tr>
              <a:tr h="370850">
                <a:tc>
                  <a:txBody>
                    <a:bodyPr/>
                    <a:lstStyle/>
                    <a:p>
                      <a:pPr indent="0" lvl="0" marL="0" marR="0" rtl="0" algn="l">
                        <a:spcBef>
                          <a:spcPts val="0"/>
                        </a:spcBef>
                        <a:spcAft>
                          <a:spcPts val="0"/>
                        </a:spcAft>
                        <a:buNone/>
                      </a:pPr>
                      <a:r>
                        <a:rPr lang="en-IN" sz="1500"/>
                        <a:t>7</a:t>
                      </a:r>
                      <a:endParaRPr/>
                    </a:p>
                  </a:txBody>
                  <a:tcPr marT="45725" marB="45725" marR="91450" marL="91450"/>
                </a:tc>
                <a:tc>
                  <a:txBody>
                    <a:bodyPr/>
                    <a:lstStyle/>
                    <a:p>
                      <a:pPr indent="0" lvl="0" marL="0" marR="0" rtl="0" algn="l">
                        <a:spcBef>
                          <a:spcPts val="0"/>
                        </a:spcBef>
                        <a:spcAft>
                          <a:spcPts val="0"/>
                        </a:spcAft>
                        <a:buNone/>
                      </a:pPr>
                      <a:r>
                        <a:rPr b="1" lang="en-IN" sz="1500"/>
                        <a:t>Differential Privacy:</a:t>
                      </a:r>
                      <a:r>
                        <a:rPr lang="en-IN" sz="1500"/>
                        <a:t> Adds noise to model weights, preserving privacy during federated training.</a:t>
                      </a:r>
                      <a:endParaRPr sz="1500"/>
                    </a:p>
                  </a:txBody>
                  <a:tcPr marT="45725" marB="45725" marR="91450" marL="91450"/>
                </a:tc>
                <a:tc>
                  <a:txBody>
                    <a:bodyPr/>
                    <a:lstStyle/>
                    <a:p>
                      <a:pPr indent="0" lvl="0" marL="0" marR="0" rtl="0" algn="l">
                        <a:spcBef>
                          <a:spcPts val="0"/>
                        </a:spcBef>
                        <a:spcAft>
                          <a:spcPts val="0"/>
                        </a:spcAft>
                        <a:buNone/>
                      </a:pPr>
                      <a:r>
                        <a:rPr lang="en-IN" sz="1500"/>
                        <a:t>100%</a:t>
                      </a:r>
                      <a:endParaRPr/>
                    </a:p>
                  </a:txBody>
                  <a:tcPr marT="45725" marB="45725" marR="91450" marL="91450"/>
                </a:tc>
                <a:tc>
                  <a:txBody>
                    <a:bodyPr/>
                    <a:lstStyle/>
                    <a:p>
                      <a:pPr indent="0" lvl="0" marL="0" marR="0" rtl="0" algn="l">
                        <a:spcBef>
                          <a:spcPts val="0"/>
                        </a:spcBef>
                        <a:spcAft>
                          <a:spcPts val="0"/>
                        </a:spcAft>
                        <a:buNone/>
                      </a:pPr>
                      <a:r>
                        <a:rPr lang="en-IN" sz="1500"/>
                        <a:t>YES</a:t>
                      </a:r>
                      <a:endParaRPr/>
                    </a:p>
                  </a:txBody>
                  <a:tcPr marT="45725" marB="45725" marR="91450" marL="91450"/>
                </a:tc>
                <a:tc>
                  <a:txBody>
                    <a:bodyPr/>
                    <a:lstStyle/>
                    <a:p>
                      <a:pPr indent="0" lvl="0" marL="0" marR="0" rtl="0" algn="l">
                        <a:spcBef>
                          <a:spcPts val="0"/>
                        </a:spcBef>
                        <a:spcAft>
                          <a:spcPts val="0"/>
                        </a:spcAft>
                        <a:buNone/>
                      </a:pPr>
                      <a:r>
                        <a:rPr lang="en-IN" sz="1500"/>
                        <a:t>None</a:t>
                      </a:r>
                      <a:endParaRPr/>
                    </a:p>
                  </a:txBody>
                  <a:tcPr marT="45725" marB="45725" marR="91450" marL="91450"/>
                </a:tc>
              </a:tr>
            </a:tbl>
          </a:graphicData>
        </a:graphic>
      </p:graphicFrame>
      <p:sp>
        <p:nvSpPr>
          <p:cNvPr id="237" name="Google Shape;23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8" name="Google Shape;2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2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Top few learning  </a:t>
            </a:r>
            <a:endParaRPr/>
          </a:p>
        </p:txBody>
      </p:sp>
      <p:graphicFrame>
        <p:nvGraphicFramePr>
          <p:cNvPr id="245" name="Google Shape;245;p26"/>
          <p:cNvGraphicFramePr/>
          <p:nvPr/>
        </p:nvGraphicFramePr>
        <p:xfrm>
          <a:off x="337351" y="2286000"/>
          <a:ext cx="3000000" cy="3000000"/>
        </p:xfrm>
        <a:graphic>
          <a:graphicData uri="http://schemas.openxmlformats.org/drawingml/2006/table">
            <a:tbl>
              <a:tblPr bandRow="1" firstRow="1">
                <a:noFill/>
                <a:tableStyleId>{71165F87-3C21-4C3A-9416-B13D17E1E7EA}</a:tableStyleId>
              </a:tblPr>
              <a:tblGrid>
                <a:gridCol w="974325"/>
                <a:gridCol w="10415725"/>
              </a:tblGrid>
              <a:tr h="370850">
                <a:tc>
                  <a:txBody>
                    <a:bodyPr/>
                    <a:lstStyle/>
                    <a:p>
                      <a:pPr indent="0" lvl="0" marL="0" marR="0" rtl="0" algn="l">
                        <a:spcBef>
                          <a:spcPts val="0"/>
                        </a:spcBef>
                        <a:spcAft>
                          <a:spcPts val="0"/>
                        </a:spcAft>
                        <a:buNone/>
                      </a:pPr>
                      <a:r>
                        <a:rPr lang="en-IN" sz="1800"/>
                        <a:t>Serial </a:t>
                      </a:r>
                      <a:endParaRPr/>
                    </a:p>
                    <a:p>
                      <a:pPr indent="0" lvl="0" marL="0" marR="0" rtl="0" algn="l">
                        <a:spcBef>
                          <a:spcPts val="0"/>
                        </a:spcBef>
                        <a:spcAft>
                          <a:spcPts val="0"/>
                        </a:spcAft>
                        <a:buNone/>
                      </a:pPr>
                      <a:r>
                        <a:rPr lang="en-IN" sz="1800"/>
                        <a:t>No </a:t>
                      </a:r>
                      <a:endParaRPr/>
                    </a:p>
                  </a:txBody>
                  <a:tcPr marT="45725" marB="45725" marR="91450" marL="91450"/>
                </a:tc>
                <a:tc>
                  <a:txBody>
                    <a:bodyPr/>
                    <a:lstStyle/>
                    <a:p>
                      <a:pPr indent="0" lvl="0" marL="0" marR="0" rtl="0" algn="l">
                        <a:spcBef>
                          <a:spcPts val="0"/>
                        </a:spcBef>
                        <a:spcAft>
                          <a:spcPts val="0"/>
                        </a:spcAft>
                        <a:buNone/>
                      </a:pPr>
                      <a:r>
                        <a:rPr lang="en-IN" sz="1800"/>
                        <a:t>Top learning in this project </a:t>
                      </a:r>
                      <a:endParaRPr/>
                    </a:p>
                  </a:txBody>
                  <a:tcPr marT="45725" marB="45725" marR="91450" marL="91450"/>
                </a:tc>
              </a:tr>
              <a:tr h="370850">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b="1" lang="en-IN" sz="1800"/>
                        <a:t>Privacy-Preserving Techniques</a:t>
                      </a:r>
                      <a:r>
                        <a:rPr lang="en-IN" sz="1800"/>
                        <a:t>: Learn methods like differential privacy and secure computation to protect sensitive data.</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b="1" lang="en-IN" sz="1800"/>
                        <a:t>Federated Learning &amp; RAG Integration</a:t>
                      </a:r>
                      <a:r>
                        <a:rPr lang="en-IN" sz="1800"/>
                        <a:t>: Understand how to implement Federated Learning with Retrieval-Augmented Generation systems.</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b="1" lang="en-IN" sz="1800"/>
                        <a:t>Balancing Privacy and Performance</a:t>
                      </a:r>
                      <a:r>
                        <a:rPr lang="en-IN" sz="1800"/>
                        <a:t>: Master the trade-offs between data privacy and maintaining system efficiency.</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IN" sz="1800"/>
                        <a:t>Data Security in AI</a:t>
                      </a:r>
                      <a:r>
                        <a:rPr lang="en-IN" sz="1800"/>
                        <a:t>: Learn how to secure data during retrieval without compromising utility.</a:t>
                      </a:r>
                      <a:endParaRPr/>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b="1" lang="en-IN" sz="1800"/>
                        <a:t>Trustworthy AI</a:t>
                      </a:r>
                      <a:r>
                        <a:rPr lang="en-IN" sz="1800"/>
                        <a:t>: Develop skills in building AI systems that ensure ethical data use and security.</a:t>
                      </a:r>
                      <a:endParaRPr sz="1800"/>
                    </a:p>
                  </a:txBody>
                  <a:tcPr marT="45725" marB="45725" marR="91450" marL="91450"/>
                </a:tc>
              </a:tr>
            </a:tbl>
          </a:graphicData>
        </a:graphic>
      </p:graphicFrame>
      <p:sp>
        <p:nvSpPr>
          <p:cNvPr id="246" name="Google Shape;24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47" name="Google Shape;2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27"/>
          <p:cNvSpPr txBox="1"/>
          <p:nvPr/>
        </p:nvSpPr>
        <p:spPr>
          <a:xfrm>
            <a:off x="914400" y="1143002"/>
            <a:ext cx="9753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Top unresolved challenges (will be filled in next submission) </a:t>
            </a:r>
            <a:endParaRPr sz="2400">
              <a:solidFill>
                <a:srgbClr val="FF0000"/>
              </a:solidFill>
              <a:latin typeface="Trebuchet MS"/>
              <a:ea typeface="Trebuchet MS"/>
              <a:cs typeface="Trebuchet MS"/>
              <a:sym typeface="Trebuchet MS"/>
            </a:endParaRPr>
          </a:p>
        </p:txBody>
      </p:sp>
      <p:graphicFrame>
        <p:nvGraphicFramePr>
          <p:cNvPr id="254" name="Google Shape;254;p27"/>
          <p:cNvGraphicFramePr/>
          <p:nvPr/>
        </p:nvGraphicFramePr>
        <p:xfrm>
          <a:off x="454241" y="1938290"/>
          <a:ext cx="3000000" cy="3000000"/>
        </p:xfrm>
        <a:graphic>
          <a:graphicData uri="http://schemas.openxmlformats.org/drawingml/2006/table">
            <a:tbl>
              <a:tblPr bandRow="1" firstRow="1">
                <a:noFill/>
                <a:tableStyleId>{71165F87-3C21-4C3A-9416-B13D17E1E7EA}</a:tableStyleId>
              </a:tblPr>
              <a:tblGrid>
                <a:gridCol w="851850"/>
                <a:gridCol w="7327150"/>
                <a:gridCol w="3104500"/>
              </a:tblGrid>
              <a:tr h="370850">
                <a:tc>
                  <a:txBody>
                    <a:bodyPr/>
                    <a:lstStyle/>
                    <a:p>
                      <a:pPr indent="0" lvl="0" marL="0" marR="0" rtl="0" algn="l">
                        <a:spcBef>
                          <a:spcPts val="0"/>
                        </a:spcBef>
                        <a:spcAft>
                          <a:spcPts val="0"/>
                        </a:spcAft>
                        <a:buNone/>
                      </a:pPr>
                      <a:r>
                        <a:rPr lang="en-IN" sz="1800"/>
                        <a:t>Serial No </a:t>
                      </a:r>
                      <a:endParaRPr/>
                    </a:p>
                  </a:txBody>
                  <a:tcPr marT="45725" marB="45725" marR="91450" marL="91450"/>
                </a:tc>
                <a:tc>
                  <a:txBody>
                    <a:bodyPr/>
                    <a:lstStyle/>
                    <a:p>
                      <a:pPr indent="0" lvl="0" marL="0" marR="0" rtl="0" algn="l">
                        <a:spcBef>
                          <a:spcPts val="0"/>
                        </a:spcBef>
                        <a:spcAft>
                          <a:spcPts val="0"/>
                        </a:spcAft>
                        <a:buNone/>
                      </a:pPr>
                      <a:r>
                        <a:rPr lang="en-IN" sz="1800"/>
                        <a:t>Brief description of unresolved challenges</a:t>
                      </a:r>
                      <a:endParaRPr/>
                    </a:p>
                  </a:txBody>
                  <a:tcPr marT="45725" marB="45725" marR="91450" marL="91450"/>
                </a:tc>
                <a:tc>
                  <a:txBody>
                    <a:bodyPr/>
                    <a:lstStyle/>
                    <a:p>
                      <a:pPr indent="0" lvl="0" marL="0" marR="0" rtl="0" algn="l">
                        <a:spcBef>
                          <a:spcPts val="0"/>
                        </a:spcBef>
                        <a:spcAft>
                          <a:spcPts val="0"/>
                        </a:spcAft>
                        <a:buNone/>
                      </a:pPr>
                      <a:r>
                        <a:rPr lang="en-IN" sz="1800"/>
                        <a:t>Type of challenge</a:t>
                      </a:r>
                      <a:endParaRPr/>
                    </a:p>
                    <a:p>
                      <a:pPr indent="0" lvl="0" marL="0" marR="0" rtl="0" algn="l">
                        <a:spcBef>
                          <a:spcPts val="0"/>
                        </a:spcBef>
                        <a:spcAft>
                          <a:spcPts val="0"/>
                        </a:spcAft>
                        <a:buNone/>
                      </a:pPr>
                      <a:r>
                        <a:rPr lang="en-IN" sz="1800"/>
                        <a:t>(scope/data/design/implementation / others) </a:t>
                      </a:r>
                      <a:endParaRPr/>
                    </a:p>
                  </a:txBody>
                  <a:tcPr marT="45725" marB="45725" marR="91450" marL="91450"/>
                </a:tc>
              </a:tr>
              <a:tr h="370850">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Tuning the epsilon parameter in Differential Privacy to balance privacy and model accuracy effectively.</a:t>
                      </a:r>
                      <a:endParaRPr sz="1800"/>
                    </a:p>
                  </a:txBody>
                  <a:tcPr marT="45725" marB="45725" marR="91450" marL="91450"/>
                </a:tc>
                <a:tc>
                  <a:txBody>
                    <a:bodyPr/>
                    <a:lstStyle/>
                    <a:p>
                      <a:pPr indent="0" lvl="0" marL="0" marR="0" rtl="0" algn="l">
                        <a:spcBef>
                          <a:spcPts val="0"/>
                        </a:spcBef>
                        <a:spcAft>
                          <a:spcPts val="0"/>
                        </a:spcAft>
                        <a:buNone/>
                      </a:pPr>
                      <a:r>
                        <a:rPr lang="en-IN" sz="1800"/>
                        <a:t>Design/Implementation</a:t>
                      </a:r>
                      <a:endParaRPr/>
                    </a:p>
                  </a:txBody>
                  <a:tcPr marT="45725" marB="45725" marR="91450" marL="91450"/>
                </a:tc>
              </a:tr>
              <a:tr h="370850">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Handling decryption failures in the AES implementation under certain edge-case inputs.</a:t>
                      </a:r>
                      <a:endParaRPr sz="1800"/>
                    </a:p>
                  </a:txBody>
                  <a:tcPr marT="45725" marB="45725" marR="91450" marL="91450"/>
                </a:tc>
                <a:tc>
                  <a:txBody>
                    <a:bodyPr/>
                    <a:lstStyle/>
                    <a:p>
                      <a:pPr indent="0" lvl="0" marL="0" marR="0" rtl="0" algn="l">
                        <a:spcBef>
                          <a:spcPts val="0"/>
                        </a:spcBef>
                        <a:spcAft>
                          <a:spcPts val="0"/>
                        </a:spcAft>
                        <a:buNone/>
                      </a:pPr>
                      <a:r>
                        <a:rPr lang="en-IN" sz="1800"/>
                        <a:t>Implementation</a:t>
                      </a:r>
                      <a:endParaRPr/>
                    </a:p>
                  </a:txBody>
                  <a:tcPr marT="45725" marB="45725" marR="91450" marL="91450"/>
                </a:tc>
              </a:tr>
              <a:tr h="370850">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lang="en-IN" sz="1800"/>
                        <a:t>Improving scalability and response time of the FAISS index for extremely large datasets.</a:t>
                      </a:r>
                      <a:endParaRPr sz="1800"/>
                    </a:p>
                  </a:txBody>
                  <a:tcPr marT="45725" marB="45725" marR="91450" marL="91450"/>
                </a:tc>
                <a:tc>
                  <a:txBody>
                    <a:bodyPr/>
                    <a:lstStyle/>
                    <a:p>
                      <a:pPr indent="0" lvl="0" marL="0" marR="0" rtl="0" algn="l">
                        <a:spcBef>
                          <a:spcPts val="0"/>
                        </a:spcBef>
                        <a:spcAft>
                          <a:spcPts val="0"/>
                        </a:spcAft>
                        <a:buNone/>
                      </a:pPr>
                      <a:r>
                        <a:rPr lang="en-IN" sz="1800"/>
                        <a:t>Data/Implementation</a:t>
                      </a:r>
                      <a:endParaRPr/>
                    </a:p>
                  </a:txBody>
                  <a:tcPr marT="45725" marB="45725" marR="91450" marL="91450"/>
                </a:tc>
              </a:tr>
              <a:tr h="370850">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rPr lang="en-IN" sz="1800"/>
                        <a:t>Ensuring robustness in Federated Query Augmentation when retrieved results include outliers or irrelevant features.</a:t>
                      </a:r>
                      <a:endParaRPr sz="1800"/>
                    </a:p>
                  </a:txBody>
                  <a:tcPr marT="45725" marB="45725" marR="91450" marL="91450"/>
                </a:tc>
                <a:tc>
                  <a:txBody>
                    <a:bodyPr/>
                    <a:lstStyle/>
                    <a:p>
                      <a:pPr indent="0" lvl="0" marL="0" marR="0" rtl="0" algn="l">
                        <a:spcBef>
                          <a:spcPts val="0"/>
                        </a:spcBef>
                        <a:spcAft>
                          <a:spcPts val="0"/>
                        </a:spcAft>
                        <a:buNone/>
                      </a:pPr>
                      <a:r>
                        <a:rPr lang="en-IN" sz="1800"/>
                        <a:t>Design/Implementation</a:t>
                      </a:r>
                      <a:endParaRPr/>
                    </a:p>
                  </a:txBody>
                  <a:tcPr marT="45725" marB="45725" marR="91450" marL="91450"/>
                </a:tc>
              </a:tr>
              <a:tr h="370850">
                <a:tc>
                  <a:txBody>
                    <a:bodyPr/>
                    <a:lstStyle/>
                    <a:p>
                      <a:pPr indent="0" lvl="0" marL="0" marR="0" rtl="0" algn="l">
                        <a:spcBef>
                          <a:spcPts val="0"/>
                        </a:spcBef>
                        <a:spcAft>
                          <a:spcPts val="0"/>
                        </a:spcAft>
                        <a:buNone/>
                      </a:pPr>
                      <a:r>
                        <a:rPr lang="en-IN" sz="1800"/>
                        <a:t>5</a:t>
                      </a:r>
                      <a:endParaRPr/>
                    </a:p>
                  </a:txBody>
                  <a:tcPr marT="45725" marB="45725" marR="91450" marL="91450"/>
                </a:tc>
                <a:tc>
                  <a:txBody>
                    <a:bodyPr/>
                    <a:lstStyle/>
                    <a:p>
                      <a:pPr indent="0" lvl="0" marL="0" marR="0" rtl="0" algn="l">
                        <a:spcBef>
                          <a:spcPts val="0"/>
                        </a:spcBef>
                        <a:spcAft>
                          <a:spcPts val="0"/>
                        </a:spcAft>
                        <a:buNone/>
                      </a:pPr>
                      <a:r>
                        <a:rPr lang="en-IN" sz="1800"/>
                        <a:t>Optimizing threading for TF-IDF retrieval in federated systems to avoid bottlenecks with larger corpora.</a:t>
                      </a:r>
                      <a:endParaRPr sz="1800"/>
                    </a:p>
                  </a:txBody>
                  <a:tcPr marT="45725" marB="45725" marR="91450" marL="91450"/>
                </a:tc>
                <a:tc>
                  <a:txBody>
                    <a:bodyPr/>
                    <a:lstStyle/>
                    <a:p>
                      <a:pPr indent="0" lvl="0" marL="0" marR="0" rtl="0" algn="l">
                        <a:spcBef>
                          <a:spcPts val="0"/>
                        </a:spcBef>
                        <a:spcAft>
                          <a:spcPts val="0"/>
                        </a:spcAft>
                        <a:buNone/>
                      </a:pPr>
                      <a:r>
                        <a:rPr lang="en-IN" sz="1800"/>
                        <a:t>Implementation/Design</a:t>
                      </a:r>
                      <a:endParaRPr/>
                    </a:p>
                  </a:txBody>
                  <a:tcPr marT="45725" marB="45725" marR="91450" marL="91450"/>
                </a:tc>
              </a:tr>
            </a:tbl>
          </a:graphicData>
        </a:graphic>
      </p:graphicFrame>
      <p:sp>
        <p:nvSpPr>
          <p:cNvPr id="255" name="Google Shape;25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56" name="Google Shape;2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28"/>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Reference  papers  </a:t>
            </a:r>
            <a:endParaRPr/>
          </a:p>
        </p:txBody>
      </p:sp>
      <p:sp>
        <p:nvSpPr>
          <p:cNvPr id="263" name="Google Shape;26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aphicFrame>
        <p:nvGraphicFramePr>
          <p:cNvPr id="264" name="Google Shape;264;p28"/>
          <p:cNvGraphicFramePr/>
          <p:nvPr/>
        </p:nvGraphicFramePr>
        <p:xfrm>
          <a:off x="304800" y="1699884"/>
          <a:ext cx="3000000" cy="3000000"/>
        </p:xfrm>
        <a:graphic>
          <a:graphicData uri="http://schemas.openxmlformats.org/drawingml/2006/table">
            <a:tbl>
              <a:tblPr bandRow="1" firstRow="1">
                <a:noFill/>
                <a:tableStyleId>{71165F87-3C21-4C3A-9416-B13D17E1E7EA}</a:tableStyleId>
              </a:tblPr>
              <a:tblGrid>
                <a:gridCol w="508925"/>
                <a:gridCol w="5440550"/>
                <a:gridCol w="5440550"/>
              </a:tblGrid>
              <a:tr h="370850">
                <a:tc>
                  <a:txBody>
                    <a:bodyPr/>
                    <a:lstStyle/>
                    <a:p>
                      <a:pPr indent="0" lvl="0" marL="0" marR="0" rtl="0" algn="l">
                        <a:spcBef>
                          <a:spcPts val="0"/>
                        </a:spcBef>
                        <a:spcAft>
                          <a:spcPts val="0"/>
                        </a:spcAft>
                        <a:buNone/>
                      </a:pPr>
                      <a:r>
                        <a:rPr lang="en-IN" sz="1800"/>
                        <a:t>No </a:t>
                      </a:r>
                      <a:endParaRPr/>
                    </a:p>
                  </a:txBody>
                  <a:tcPr marT="45725" marB="45725" marR="91450" marL="91450"/>
                </a:tc>
                <a:tc>
                  <a:txBody>
                    <a:bodyPr/>
                    <a:lstStyle/>
                    <a:p>
                      <a:pPr indent="0" lvl="0" marL="0" marR="0" rtl="0" algn="l">
                        <a:spcBef>
                          <a:spcPts val="0"/>
                        </a:spcBef>
                        <a:spcAft>
                          <a:spcPts val="0"/>
                        </a:spcAft>
                        <a:buNone/>
                      </a:pPr>
                      <a:r>
                        <a:rPr lang="en-IN" sz="1800"/>
                        <a:t>Paper Title  </a:t>
                      </a:r>
                      <a:endParaRPr/>
                    </a:p>
                  </a:txBody>
                  <a:tcPr marT="45725" marB="45725" marR="91450" marL="91450"/>
                </a:tc>
                <a:tc>
                  <a:txBody>
                    <a:bodyPr/>
                    <a:lstStyle/>
                    <a:p>
                      <a:pPr indent="0" lvl="0" marL="0" marR="0" rtl="0" algn="l">
                        <a:spcBef>
                          <a:spcPts val="0"/>
                        </a:spcBef>
                        <a:spcAft>
                          <a:spcPts val="0"/>
                        </a:spcAft>
                        <a:buNone/>
                      </a:pPr>
                      <a:r>
                        <a:rPr lang="en-IN" sz="1800"/>
                        <a:t>Authors </a:t>
                      </a:r>
                      <a:endParaRPr/>
                    </a:p>
                  </a:txBody>
                  <a:tcPr marT="45725" marB="45725" marR="91450" marL="91450"/>
                </a:tc>
              </a:tr>
              <a:tr h="370850">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1800"/>
                        <a:t>FeB4RAG: Evaluating Federated Search in the Context of Retrieval Augmented Generation</a:t>
                      </a:r>
                      <a:endParaRPr sz="1800"/>
                    </a:p>
                  </a:txBody>
                  <a:tcPr marT="45725" marB="45725" marR="91450" marL="91450"/>
                </a:tc>
                <a:tc>
                  <a:txBody>
                    <a:bodyPr/>
                    <a:lstStyle/>
                    <a:p>
                      <a:pPr indent="0" lvl="0" marL="0" marR="0" rtl="0" algn="l">
                        <a:spcBef>
                          <a:spcPts val="0"/>
                        </a:spcBef>
                        <a:spcAft>
                          <a:spcPts val="0"/>
                        </a:spcAft>
                        <a:buNone/>
                      </a:pPr>
                      <a:r>
                        <a:rPr lang="en-IN" sz="1800"/>
                        <a:t>SHUAI WANG, The University of Queensland, Australia EKATERINA KHRAMTSOVA, The University of Queensland, Australia SHENGYAO ZHUANG, CSIRO, Australia GUIDO ZUCCON, The University of Queensland, Australia</a:t>
                      </a:r>
                      <a:endParaRPr/>
                    </a:p>
                  </a:txBody>
                  <a:tcPr marT="45725" marB="45725" marR="91450" marL="91450"/>
                </a:tc>
              </a:tr>
              <a:tr h="370850">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A Frequency Estimation on Algorithm under Local Differential Privacy</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IN" sz="1800"/>
                        <a:t>Desong Qin, Zhenjiang Zhang</a:t>
                      </a:r>
                      <a:endParaRPr/>
                    </a:p>
                  </a:txBody>
                  <a:tcPr marT="45725" marB="45725" marR="91450" marL="91450"/>
                </a:tc>
              </a:tr>
              <a:tr h="370850">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lang="en-IN" sz="1800"/>
                        <a:t>Research on Data Mining Technology of Internet Privacy Protection Based on Local Differential Privacy</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IN" sz="1800"/>
                        <a:t>Juan Yu</a:t>
                      </a:r>
                      <a:endParaRPr/>
                    </a:p>
                  </a:txBody>
                  <a:tcPr marT="45725" marB="45725" marR="91450" marL="91450"/>
                </a:tc>
              </a:tr>
              <a:tr h="370850">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rPr lang="en-IN" sz="1800"/>
                        <a:t>A Study on Partially Homomorphic Encryption</a:t>
                      </a:r>
                      <a:endParaRPr sz="1800"/>
                    </a:p>
                  </a:txBody>
                  <a:tcPr marT="45725" marB="45725" marR="91450" marL="91450"/>
                </a:tc>
                <a:tc>
                  <a:txBody>
                    <a:bodyPr/>
                    <a:lstStyle/>
                    <a:p>
                      <a:pPr indent="0" lvl="0" marL="0" marR="0" rtl="0" algn="l">
                        <a:spcBef>
                          <a:spcPts val="0"/>
                        </a:spcBef>
                        <a:spcAft>
                          <a:spcPts val="0"/>
                        </a:spcAft>
                        <a:buNone/>
                      </a:pPr>
                      <a:r>
                        <a:rPr lang="en-IN" sz="1800"/>
                        <a:t>Jihyeon Ryu, Keunok Kim, Dongho Won</a:t>
                      </a:r>
                      <a:endParaRPr/>
                    </a:p>
                  </a:txBody>
                  <a:tcPr marT="45725" marB="45725" marR="91450" marL="91450"/>
                </a:tc>
              </a:tr>
              <a:tr h="370850">
                <a:tc>
                  <a:txBody>
                    <a:bodyPr/>
                    <a:lstStyle/>
                    <a:p>
                      <a:pPr indent="0" lvl="0" marL="0" marR="0" rtl="0" algn="l">
                        <a:spcBef>
                          <a:spcPts val="0"/>
                        </a:spcBef>
                        <a:spcAft>
                          <a:spcPts val="0"/>
                        </a:spcAft>
                        <a:buNone/>
                      </a:pPr>
                      <a:r>
                        <a:rPr lang="en-IN" sz="1800"/>
                        <a:t>5</a:t>
                      </a:r>
                      <a:endParaRPr/>
                    </a:p>
                  </a:txBody>
                  <a:tcPr marT="45725" marB="45725" marR="91450" marL="91450"/>
                </a:tc>
                <a:tc>
                  <a:txBody>
                    <a:bodyPr/>
                    <a:lstStyle/>
                    <a:p>
                      <a:pPr indent="0" lvl="0" marL="0" marR="0" rtl="0" algn="l">
                        <a:spcBef>
                          <a:spcPts val="0"/>
                        </a:spcBef>
                        <a:spcAft>
                          <a:spcPts val="0"/>
                        </a:spcAft>
                        <a:buNone/>
                      </a:pPr>
                      <a:r>
                        <a:rPr lang="en-IN" sz="1800"/>
                        <a:t>Analysis and Comparison of Various Fully Homomorphic Encryption on Techniques</a:t>
                      </a:r>
                      <a:endParaRPr sz="1800"/>
                    </a:p>
                  </a:txBody>
                  <a:tcPr marT="45725" marB="45725" marR="91450" marL="91450"/>
                </a:tc>
                <a:tc>
                  <a:txBody>
                    <a:bodyPr/>
                    <a:lstStyle/>
                    <a:p>
                      <a:pPr indent="0" lvl="0" marL="0" marR="0" rtl="0" algn="l">
                        <a:spcBef>
                          <a:spcPts val="0"/>
                        </a:spcBef>
                        <a:spcAft>
                          <a:spcPts val="0"/>
                        </a:spcAft>
                        <a:buNone/>
                      </a:pPr>
                      <a:r>
                        <a:rPr lang="en-IN" sz="1800"/>
                        <a:t>Pratibha Chaudhary, Ritu Gupta, Abhilasha Singh, Pramathesh Majumder</a:t>
                      </a:r>
                      <a:endParaRPr/>
                    </a:p>
                  </a:txBody>
                  <a:tcPr marT="45725" marB="45725" marR="91450" marL="91450"/>
                </a:tc>
              </a:tr>
            </a:tbl>
          </a:graphicData>
        </a:graphic>
      </p:graphicFrame>
      <p:sp>
        <p:nvSpPr>
          <p:cNvPr id="265" name="Google Shape;26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p:nvPr/>
        </p:nvSpPr>
        <p:spPr>
          <a:xfrm>
            <a:off x="2286000" y="533400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72" name="Google Shape;2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
        <p:nvSpPr>
          <p:cNvPr id="273" name="Google Shape;273;p29"/>
          <p:cNvSpPr txBox="1"/>
          <p:nvPr/>
        </p:nvSpPr>
        <p:spPr>
          <a:xfrm>
            <a:off x="4229100" y="2661488"/>
            <a:ext cx="37338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FF0000"/>
                </a:solidFill>
                <a:latin typeface="Trebuchet MS"/>
                <a:ea typeface="Trebuchet MS"/>
                <a:cs typeface="Trebuchet MS"/>
                <a:sym typeface="Trebuchet MS"/>
              </a:rPr>
              <a:t>THANK YOU !</a:t>
            </a:r>
            <a:endParaRPr b="1" sz="4400">
              <a:solidFill>
                <a:srgbClr val="FF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12"/>
          <p:cNvSpPr txBox="1"/>
          <p:nvPr/>
        </p:nvSpPr>
        <p:spPr>
          <a:xfrm>
            <a:off x="1143000" y="1905000"/>
            <a:ext cx="9753600" cy="4191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Define your problem statement crisply</a:t>
            </a:r>
            <a:endParaRPr/>
          </a:p>
          <a:p>
            <a:pPr indent="0" lvl="0" marL="3428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Clr>
                <a:schemeClr val="dk1"/>
              </a:buClr>
              <a:buSzPts val="2200"/>
              <a:buFont typeface="Arial"/>
              <a:buChar char="•"/>
            </a:pPr>
            <a:r>
              <a:rPr lang="en-IN" sz="2200">
                <a:solidFill>
                  <a:schemeClr val="dk1"/>
                </a:solidFill>
                <a:latin typeface="Arial"/>
                <a:ea typeface="Arial"/>
                <a:cs typeface="Arial"/>
                <a:sym typeface="Arial"/>
              </a:rPr>
              <a:t>In a Federated Retrieval-Augmented Generation (RAG) system, safeguarding sensitive information during data retrieval and processing is critical, as sharing data across multiple nodes can expose confidential data to potential privacy breaches. </a:t>
            </a:r>
            <a:endParaRPr/>
          </a:p>
          <a:p>
            <a:pPr indent="-342900" lvl="0" marL="685791" marR="0" rtl="0" algn="just">
              <a:spcBef>
                <a:spcPts val="0"/>
              </a:spcBef>
              <a:spcAft>
                <a:spcPts val="0"/>
              </a:spcAft>
              <a:buClr>
                <a:schemeClr val="dk1"/>
              </a:buClr>
              <a:buSzPts val="2200"/>
              <a:buFont typeface="Arial"/>
              <a:buChar char="•"/>
            </a:pPr>
            <a:r>
              <a:rPr lang="en-IN" sz="2200">
                <a:solidFill>
                  <a:schemeClr val="dk1"/>
                </a:solidFill>
                <a:latin typeface="Arial"/>
                <a:ea typeface="Arial"/>
                <a:cs typeface="Arial"/>
                <a:sym typeface="Arial"/>
              </a:rPr>
              <a:t>The challenge lies in developing privacy-preserving techniques that allow effective and accurate information retrieval without compromising data security or utility. </a:t>
            </a:r>
            <a:endParaRPr/>
          </a:p>
          <a:p>
            <a:pPr indent="-342900" lvl="0" marL="685791" marR="0" rtl="0" algn="just">
              <a:spcBef>
                <a:spcPts val="0"/>
              </a:spcBef>
              <a:spcAft>
                <a:spcPts val="0"/>
              </a:spcAft>
              <a:buClr>
                <a:schemeClr val="dk1"/>
              </a:buClr>
              <a:buSzPts val="2200"/>
              <a:buFont typeface="Arial"/>
              <a:buChar char="•"/>
            </a:pPr>
            <a:r>
              <a:rPr lang="en-IN" sz="2200">
                <a:solidFill>
                  <a:schemeClr val="dk1"/>
                </a:solidFill>
                <a:latin typeface="Arial"/>
                <a:ea typeface="Arial"/>
                <a:cs typeface="Arial"/>
                <a:sym typeface="Arial"/>
              </a:rPr>
              <a:t>The key issue is balancing the need for robust data protection with maintaining the system's performance and the quality of the retrieved results.</a:t>
            </a:r>
            <a:endParaRPr sz="2200">
              <a:solidFill>
                <a:srgbClr val="0033CC"/>
              </a:solidFill>
              <a:latin typeface="Trebuchet MS"/>
              <a:ea typeface="Trebuchet MS"/>
              <a:cs typeface="Trebuchet MS"/>
              <a:sym typeface="Trebuchet MS"/>
            </a:endParaRPr>
          </a:p>
        </p:txBody>
      </p:sp>
      <p:sp>
        <p:nvSpPr>
          <p:cNvPr id="90" name="Google Shape;90;p1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Topic</a:t>
            </a:r>
            <a:endParaRPr sz="2400">
              <a:solidFill>
                <a:srgbClr val="FF0000"/>
              </a:solidFill>
              <a:latin typeface="Trebuchet MS"/>
              <a:ea typeface="Trebuchet MS"/>
              <a:cs typeface="Trebuchet MS"/>
              <a:sym typeface="Trebuchet MS"/>
            </a:endParaRPr>
          </a:p>
        </p:txBody>
      </p:sp>
      <p:sp>
        <p:nvSpPr>
          <p:cNvPr id="91" name="Google Shape;9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92" name="Google Shape;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13"/>
          <p:cNvSpPr txBox="1"/>
          <p:nvPr/>
        </p:nvSpPr>
        <p:spPr>
          <a:xfrm>
            <a:off x="1143000" y="1905000"/>
            <a:ext cx="9753600" cy="3849687"/>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66FF"/>
              </a:buClr>
              <a:buSzPts val="2400"/>
              <a:buFont typeface="Arial"/>
              <a:buChar char="•"/>
            </a:pPr>
            <a:r>
              <a:rPr lang="en-IN" sz="2400">
                <a:solidFill>
                  <a:srgbClr val="0066FF"/>
                </a:solidFill>
                <a:latin typeface="Trebuchet MS"/>
                <a:ea typeface="Trebuchet MS"/>
                <a:cs typeface="Trebuchet MS"/>
                <a:sym typeface="Trebuchet MS"/>
              </a:rPr>
              <a:t>Why you think this project is interesting or unique</a:t>
            </a:r>
            <a:r>
              <a:rPr lang="en-IN" sz="900">
                <a:solidFill>
                  <a:srgbClr val="0066FF"/>
                </a:solidFill>
                <a:latin typeface="Trebuchet MS"/>
                <a:ea typeface="Trebuchet MS"/>
                <a:cs typeface="Trebuchet MS"/>
                <a:sym typeface="Trebuchet MS"/>
              </a:rPr>
              <a:t> </a:t>
            </a:r>
            <a:endParaRPr sz="2400">
              <a:solidFill>
                <a:srgbClr val="0066FF"/>
              </a:solidFill>
              <a:latin typeface="Trebuchet MS"/>
              <a:ea typeface="Trebuchet MS"/>
              <a:cs typeface="Trebuchet MS"/>
              <a:sym typeface="Trebuchet MS"/>
            </a:endParaRPr>
          </a:p>
          <a:p>
            <a:pPr indent="0" lvl="0" marL="0" marR="0" rtl="0" algn="l">
              <a:spcBef>
                <a:spcPts val="0"/>
              </a:spcBef>
              <a:spcAft>
                <a:spcPts val="0"/>
              </a:spcAft>
              <a:buNone/>
            </a:pPr>
            <a:r>
              <a:rPr lang="en-IN" sz="2000">
                <a:solidFill>
                  <a:schemeClr val="dk1"/>
                </a:solidFill>
                <a:latin typeface="Arial"/>
                <a:ea typeface="Arial"/>
                <a:cs typeface="Arial"/>
                <a:sym typeface="Arial"/>
              </a:rPr>
              <a:t>This project is unique because it combines </a:t>
            </a:r>
            <a:r>
              <a:rPr b="1" lang="en-IN" sz="2000">
                <a:solidFill>
                  <a:schemeClr val="dk1"/>
                </a:solidFill>
                <a:latin typeface="Arial"/>
                <a:ea typeface="Arial"/>
                <a:cs typeface="Arial"/>
                <a:sym typeface="Arial"/>
              </a:rPr>
              <a:t>Federated Learning</a:t>
            </a:r>
            <a:r>
              <a:rPr lang="en-IN" sz="2000">
                <a:solidFill>
                  <a:schemeClr val="dk1"/>
                </a:solidFill>
                <a:latin typeface="Arial"/>
                <a:ea typeface="Arial"/>
                <a:cs typeface="Arial"/>
                <a:sym typeface="Arial"/>
              </a:rPr>
              <a:t> with </a:t>
            </a:r>
            <a:r>
              <a:rPr b="1" lang="en-IN" sz="2000">
                <a:solidFill>
                  <a:schemeClr val="dk1"/>
                </a:solidFill>
                <a:latin typeface="Arial"/>
                <a:ea typeface="Arial"/>
                <a:cs typeface="Arial"/>
                <a:sym typeface="Arial"/>
              </a:rPr>
              <a:t>Retrieval-Augmented Generation (RAG)</a:t>
            </a:r>
            <a:r>
              <a:rPr lang="en-IN" sz="2000">
                <a:solidFill>
                  <a:schemeClr val="dk1"/>
                </a:solidFill>
                <a:latin typeface="Arial"/>
                <a:ea typeface="Arial"/>
                <a:cs typeface="Arial"/>
                <a:sym typeface="Arial"/>
              </a:rPr>
              <a:t> and </a:t>
            </a:r>
            <a:r>
              <a:rPr b="1" lang="en-IN" sz="2000">
                <a:solidFill>
                  <a:schemeClr val="dk1"/>
                </a:solidFill>
                <a:latin typeface="Arial"/>
                <a:ea typeface="Arial"/>
                <a:cs typeface="Arial"/>
                <a:sym typeface="Arial"/>
              </a:rPr>
              <a:t>privacy-preserving techniques</a:t>
            </a:r>
            <a:r>
              <a:rPr lang="en-IN" sz="2000">
                <a:solidFill>
                  <a:schemeClr val="dk1"/>
                </a:solidFill>
                <a:latin typeface="Arial"/>
                <a:ea typeface="Arial"/>
                <a:cs typeface="Arial"/>
                <a:sym typeface="Arial"/>
              </a:rPr>
              <a:t>, addressing several key challenges:</a:t>
            </a:r>
            <a:endParaRPr/>
          </a:p>
          <a:p>
            <a:pPr indent="-127000" lvl="0" marL="0" marR="0" rtl="0" algn="l">
              <a:spcBef>
                <a:spcPts val="0"/>
              </a:spcBef>
              <a:spcAft>
                <a:spcPts val="0"/>
              </a:spcAft>
              <a:buClr>
                <a:schemeClr val="dk1"/>
              </a:buClr>
              <a:buSzPts val="2000"/>
              <a:buFont typeface="Calibri"/>
              <a:buAutoNum type="arabicPeriod"/>
            </a:pPr>
            <a:r>
              <a:rPr b="1" lang="en-IN" sz="2000">
                <a:solidFill>
                  <a:schemeClr val="dk1"/>
                </a:solidFill>
                <a:latin typeface="Arial"/>
                <a:ea typeface="Arial"/>
                <a:cs typeface="Arial"/>
                <a:sym typeface="Arial"/>
              </a:rPr>
              <a:t>Innovation</a:t>
            </a:r>
            <a:r>
              <a:rPr lang="en-IN" sz="2000">
                <a:solidFill>
                  <a:schemeClr val="dk1"/>
                </a:solidFill>
                <a:latin typeface="Arial"/>
                <a:ea typeface="Arial"/>
                <a:cs typeface="Arial"/>
                <a:sym typeface="Arial"/>
              </a:rPr>
              <a:t>: It explores safeguarding sensitive information in decentralized RAG systems while ensuring accurate retrieval.</a:t>
            </a:r>
            <a:endParaRPr/>
          </a:p>
          <a:p>
            <a:pPr indent="-127000" lvl="0" marL="0" marR="0" rtl="0" algn="l">
              <a:spcBef>
                <a:spcPts val="0"/>
              </a:spcBef>
              <a:spcAft>
                <a:spcPts val="0"/>
              </a:spcAft>
              <a:buClr>
                <a:schemeClr val="dk1"/>
              </a:buClr>
              <a:buSzPts val="2000"/>
              <a:buFont typeface="Calibri"/>
              <a:buAutoNum type="arabicPeriod"/>
            </a:pPr>
            <a:r>
              <a:rPr b="1" lang="en-IN" sz="2000">
                <a:solidFill>
                  <a:schemeClr val="dk1"/>
                </a:solidFill>
                <a:latin typeface="Arial"/>
                <a:ea typeface="Arial"/>
                <a:cs typeface="Arial"/>
                <a:sym typeface="Arial"/>
              </a:rPr>
              <a:t>Privacy vs. Performance</a:t>
            </a:r>
            <a:r>
              <a:rPr lang="en-IN" sz="2000">
                <a:solidFill>
                  <a:schemeClr val="dk1"/>
                </a:solidFill>
                <a:latin typeface="Arial"/>
                <a:ea typeface="Arial"/>
                <a:cs typeface="Arial"/>
                <a:sym typeface="Arial"/>
              </a:rPr>
              <a:t>: The project seeks to protect data privacy without compromising system efficiency and retrieval quality.</a:t>
            </a:r>
            <a:endParaRPr/>
          </a:p>
          <a:p>
            <a:pPr indent="-127000" lvl="0" marL="0" marR="0" rtl="0" algn="l">
              <a:spcBef>
                <a:spcPts val="0"/>
              </a:spcBef>
              <a:spcAft>
                <a:spcPts val="0"/>
              </a:spcAft>
              <a:buClr>
                <a:schemeClr val="dk1"/>
              </a:buClr>
              <a:buSzPts val="2000"/>
              <a:buFont typeface="Calibri"/>
              <a:buAutoNum type="arabicPeriod"/>
            </a:pPr>
            <a:r>
              <a:rPr b="1" lang="en-IN" sz="2000">
                <a:solidFill>
                  <a:schemeClr val="dk1"/>
                </a:solidFill>
                <a:latin typeface="Arial"/>
                <a:ea typeface="Arial"/>
                <a:cs typeface="Arial"/>
                <a:sym typeface="Arial"/>
              </a:rPr>
              <a:t>Data Security</a:t>
            </a:r>
            <a:r>
              <a:rPr lang="en-IN" sz="2000">
                <a:solidFill>
                  <a:schemeClr val="dk1"/>
                </a:solidFill>
                <a:latin typeface="Arial"/>
                <a:ea typeface="Arial"/>
                <a:cs typeface="Arial"/>
                <a:sym typeface="Arial"/>
              </a:rPr>
              <a:t>: As LLMs are used in critical sectors, this project develops methods to secure sensitive information during retrieval.</a:t>
            </a:r>
            <a:endParaRPr/>
          </a:p>
          <a:p>
            <a:pPr indent="-127000" lvl="0" marL="0" marR="0" rtl="0" algn="l">
              <a:spcBef>
                <a:spcPts val="0"/>
              </a:spcBef>
              <a:spcAft>
                <a:spcPts val="0"/>
              </a:spcAft>
              <a:buClr>
                <a:schemeClr val="dk1"/>
              </a:buClr>
              <a:buSzPts val="2000"/>
              <a:buFont typeface="Calibri"/>
              <a:buAutoNum type="arabicPeriod"/>
            </a:pPr>
            <a:r>
              <a:rPr b="1" lang="en-IN" sz="2000">
                <a:solidFill>
                  <a:schemeClr val="dk1"/>
                </a:solidFill>
                <a:latin typeface="Arial"/>
                <a:ea typeface="Arial"/>
                <a:cs typeface="Arial"/>
                <a:sym typeface="Arial"/>
              </a:rPr>
              <a:t>Trustworthy AI</a:t>
            </a:r>
            <a:r>
              <a:rPr lang="en-IN" sz="2000">
                <a:solidFill>
                  <a:schemeClr val="dk1"/>
                </a:solidFill>
                <a:latin typeface="Arial"/>
                <a:ea typeface="Arial"/>
                <a:cs typeface="Arial"/>
                <a:sym typeface="Arial"/>
              </a:rPr>
              <a:t>: It contributes to building secure and reliable AI systems, fostering user trust in privacy-sensitive applications.</a:t>
            </a:r>
            <a:endParaRPr/>
          </a:p>
          <a:p>
            <a:pPr indent="-127000" lvl="0" marL="0" marR="0" rtl="0" algn="l">
              <a:spcBef>
                <a:spcPts val="0"/>
              </a:spcBef>
              <a:spcAft>
                <a:spcPts val="0"/>
              </a:spcAft>
              <a:buClr>
                <a:schemeClr val="dk1"/>
              </a:buClr>
              <a:buSzPts val="2000"/>
              <a:buFont typeface="Calibri"/>
              <a:buAutoNum type="arabicPeriod"/>
            </a:pPr>
            <a:r>
              <a:rPr b="1" lang="en-IN" sz="2000">
                <a:solidFill>
                  <a:schemeClr val="dk1"/>
                </a:solidFill>
                <a:latin typeface="Arial"/>
                <a:ea typeface="Arial"/>
                <a:cs typeface="Arial"/>
                <a:sym typeface="Arial"/>
              </a:rPr>
              <a:t>Real-World Impact</a:t>
            </a:r>
            <a:r>
              <a:rPr lang="en-IN" sz="2000">
                <a:solidFill>
                  <a:schemeClr val="dk1"/>
                </a:solidFill>
                <a:latin typeface="Arial"/>
                <a:ea typeface="Arial"/>
                <a:cs typeface="Arial"/>
                <a:sym typeface="Arial"/>
              </a:rPr>
              <a:t>: The findings will benefit privacy-critical sectors like healthcare, finance, and legal, where protecting sensitive data is crucial.</a:t>
            </a:r>
            <a:endParaRPr/>
          </a:p>
          <a:p>
            <a:pPr indent="0" lvl="0" marL="342891" marR="0" rtl="0" algn="just">
              <a:spcBef>
                <a:spcPts val="0"/>
              </a:spcBef>
              <a:spcAft>
                <a:spcPts val="0"/>
              </a:spcAft>
              <a:buNone/>
            </a:pPr>
            <a:r>
              <a:rPr lang="en-IN" sz="2400">
                <a:solidFill>
                  <a:srgbClr val="0066FF"/>
                </a:solidFill>
                <a:latin typeface="Trebuchet MS"/>
                <a:ea typeface="Trebuchet MS"/>
                <a:cs typeface="Trebuchet MS"/>
                <a:sym typeface="Trebuchet MS"/>
              </a:rPr>
              <a:t> </a:t>
            </a:r>
            <a:endParaRPr sz="2400">
              <a:solidFill>
                <a:srgbClr val="0066FF"/>
              </a:solidFill>
              <a:latin typeface="Trebuchet MS"/>
              <a:ea typeface="Trebuchet MS"/>
              <a:cs typeface="Trebuchet MS"/>
              <a:sym typeface="Trebuchet MS"/>
            </a:endParaRPr>
          </a:p>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p:txBody>
      </p:sp>
      <p:sp>
        <p:nvSpPr>
          <p:cNvPr id="100" name="Google Shape;100;p1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Uniqueness </a:t>
            </a:r>
            <a:endParaRPr sz="2400">
              <a:solidFill>
                <a:srgbClr val="FF0000"/>
              </a:solidFill>
              <a:latin typeface="Trebuchet MS"/>
              <a:ea typeface="Trebuchet MS"/>
              <a:cs typeface="Trebuchet MS"/>
              <a:sym typeface="Trebuchet MS"/>
            </a:endParaRPr>
          </a:p>
        </p:txBody>
      </p:sp>
      <p:sp>
        <p:nvSpPr>
          <p:cNvPr id="101" name="Google Shape;10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2" name="Google Shape;10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p:nvPr/>
        </p:nvSpPr>
        <p:spPr>
          <a:xfrm>
            <a:off x="3030747" y="1050889"/>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14"/>
          <p:cNvSpPr txBox="1"/>
          <p:nvPr/>
        </p:nvSpPr>
        <p:spPr>
          <a:xfrm>
            <a:off x="1219200" y="1828800"/>
            <a:ext cx="8077200" cy="4211931"/>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rPr lang="en-IN"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10" name="Google Shape;110;p14"/>
          <p:cNvSpPr txBox="1"/>
          <p:nvPr/>
        </p:nvSpPr>
        <p:spPr>
          <a:xfrm>
            <a:off x="2839528" y="583509"/>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Dataset </a:t>
            </a:r>
            <a:endParaRPr sz="2400">
              <a:solidFill>
                <a:srgbClr val="FF0000"/>
              </a:solidFill>
              <a:latin typeface="Trebuchet MS"/>
              <a:ea typeface="Trebuchet MS"/>
              <a:cs typeface="Trebuchet MS"/>
              <a:sym typeface="Trebuchet MS"/>
            </a:endParaRPr>
          </a:p>
        </p:txBody>
      </p:sp>
      <p:sp>
        <p:nvSpPr>
          <p:cNvPr id="111" name="Google Shape;11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12" name="Google Shape;11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graphicFrame>
        <p:nvGraphicFramePr>
          <p:cNvPr id="113" name="Google Shape;113;p14"/>
          <p:cNvGraphicFramePr/>
          <p:nvPr/>
        </p:nvGraphicFramePr>
        <p:xfrm>
          <a:off x="503207" y="1148386"/>
          <a:ext cx="3000000" cy="3000000"/>
        </p:xfrm>
        <a:graphic>
          <a:graphicData uri="http://schemas.openxmlformats.org/drawingml/2006/table">
            <a:tbl>
              <a:tblPr bandRow="1" firstRow="1">
                <a:noFill/>
                <a:tableStyleId>{71165F87-3C21-4C3A-9416-B13D17E1E7EA}</a:tableStyleId>
              </a:tblPr>
              <a:tblGrid>
                <a:gridCol w="2209800"/>
                <a:gridCol w="1905000"/>
                <a:gridCol w="3794175"/>
                <a:gridCol w="3276600"/>
              </a:tblGrid>
              <a:tr h="536225">
                <a:tc>
                  <a:txBody>
                    <a:bodyPr/>
                    <a:lstStyle/>
                    <a:p>
                      <a:pPr indent="0" lvl="0" marL="0" marR="0" rtl="0" algn="ctr">
                        <a:spcBef>
                          <a:spcPts val="0"/>
                        </a:spcBef>
                        <a:spcAft>
                          <a:spcPts val="0"/>
                        </a:spcAft>
                        <a:buNone/>
                      </a:pPr>
                      <a:r>
                        <a:rPr lang="en-IN" sz="2400" u="none" cap="none" strike="noStrike"/>
                        <a:t>Dataset</a:t>
                      </a:r>
                      <a:endParaRPr/>
                    </a:p>
                  </a:txBody>
                  <a:tcPr marT="45725" marB="45725" marR="91450" marL="91450"/>
                </a:tc>
                <a:tc>
                  <a:txBody>
                    <a:bodyPr/>
                    <a:lstStyle/>
                    <a:p>
                      <a:pPr indent="0" lvl="0" marL="0" marR="0" rtl="0" algn="ctr">
                        <a:spcBef>
                          <a:spcPts val="0"/>
                        </a:spcBef>
                        <a:spcAft>
                          <a:spcPts val="0"/>
                        </a:spcAft>
                        <a:buNone/>
                      </a:pPr>
                      <a:r>
                        <a:rPr lang="en-IN" sz="2400" u="none" cap="none" strike="noStrike"/>
                        <a:t>Size</a:t>
                      </a:r>
                      <a:endParaRPr/>
                    </a:p>
                  </a:txBody>
                  <a:tcPr marT="45725" marB="45725" marR="91450" marL="91450"/>
                </a:tc>
                <a:tc>
                  <a:txBody>
                    <a:bodyPr/>
                    <a:lstStyle/>
                    <a:p>
                      <a:pPr indent="0" lvl="0" marL="0" marR="0" rtl="0" algn="ctr">
                        <a:spcBef>
                          <a:spcPts val="0"/>
                        </a:spcBef>
                        <a:spcAft>
                          <a:spcPts val="0"/>
                        </a:spcAft>
                        <a:buNone/>
                      </a:pPr>
                      <a:r>
                        <a:rPr lang="en-IN" sz="2400" u="none" cap="none" strike="noStrike"/>
                        <a:t>Attributes</a:t>
                      </a:r>
                      <a:endParaRPr/>
                    </a:p>
                  </a:txBody>
                  <a:tcPr marT="45725" marB="45725" marR="91450" marL="91450"/>
                </a:tc>
                <a:tc>
                  <a:txBody>
                    <a:bodyPr/>
                    <a:lstStyle/>
                    <a:p>
                      <a:pPr indent="0" lvl="0" marL="0" marR="0" rtl="0" algn="ctr">
                        <a:spcBef>
                          <a:spcPts val="0"/>
                        </a:spcBef>
                        <a:spcAft>
                          <a:spcPts val="0"/>
                        </a:spcAft>
                        <a:buNone/>
                      </a:pPr>
                      <a:r>
                        <a:rPr lang="en-IN" sz="2400" u="none" cap="none" strike="noStrike"/>
                        <a:t>Source</a:t>
                      </a:r>
                      <a:endParaRPr/>
                    </a:p>
                  </a:txBody>
                  <a:tcPr marT="45725" marB="45725" marR="91450" marL="91450"/>
                </a:tc>
              </a:tr>
              <a:tr h="536225">
                <a:tc>
                  <a:txBody>
                    <a:bodyPr/>
                    <a:lstStyle/>
                    <a:p>
                      <a:pPr indent="0" lvl="0" marL="0" marR="0" rtl="0" algn="l">
                        <a:spcBef>
                          <a:spcPts val="0"/>
                        </a:spcBef>
                        <a:spcAft>
                          <a:spcPts val="0"/>
                        </a:spcAft>
                        <a:buNone/>
                      </a:pPr>
                      <a:r>
                        <a:rPr lang="en-IN" sz="1700" u="none" cap="none" strike="noStrike"/>
                        <a:t>CIFAR-10</a:t>
                      </a:r>
                      <a:endParaRPr/>
                    </a:p>
                  </a:txBody>
                  <a:tcPr marT="45725" marB="45725" marR="91450" marL="91450"/>
                </a:tc>
                <a:tc>
                  <a:txBody>
                    <a:bodyPr/>
                    <a:lstStyle/>
                    <a:p>
                      <a:pPr indent="0" lvl="0" marL="0" marR="0" rtl="0" algn="l">
                        <a:spcBef>
                          <a:spcPts val="0"/>
                        </a:spcBef>
                        <a:spcAft>
                          <a:spcPts val="0"/>
                        </a:spcAft>
                        <a:buNone/>
                      </a:pPr>
                      <a:r>
                        <a:rPr lang="en-IN" sz="1700"/>
                        <a:t>752.88 MB</a:t>
                      </a:r>
                      <a:endParaRPr/>
                    </a:p>
                  </a:txBody>
                  <a:tcPr marT="45725" marB="45725" marR="91450" marL="91450"/>
                </a:tc>
                <a:tc>
                  <a:txBody>
                    <a:bodyPr/>
                    <a:lstStyle/>
                    <a:p>
                      <a:pPr indent="0" lvl="0" marL="0" marR="0" rtl="0" algn="l">
                        <a:spcBef>
                          <a:spcPts val="0"/>
                        </a:spcBef>
                        <a:spcAft>
                          <a:spcPts val="0"/>
                        </a:spcAft>
                        <a:buNone/>
                      </a:pPr>
                      <a:r>
                        <a:rPr lang="en-IN" sz="1700"/>
                        <a:t>ID, label (this is an image dataset)</a:t>
                      </a:r>
                      <a:endParaRPr/>
                    </a:p>
                  </a:txBody>
                  <a:tcPr marT="45725" marB="45725" marR="91450" marL="91450"/>
                </a:tc>
                <a:tc>
                  <a:txBody>
                    <a:bodyPr/>
                    <a:lstStyle/>
                    <a:p>
                      <a:pPr indent="0" lvl="0" marL="0" marR="0" rtl="0" algn="l">
                        <a:spcBef>
                          <a:spcPts val="0"/>
                        </a:spcBef>
                        <a:spcAft>
                          <a:spcPts val="0"/>
                        </a:spcAft>
                        <a:buNone/>
                      </a:pPr>
                      <a:r>
                        <a:rPr lang="en-IN" sz="1700"/>
                        <a:t>https://www.kaggle.com/c/cifar-10/</a:t>
                      </a:r>
                      <a:endParaRPr/>
                    </a:p>
                  </a:txBody>
                  <a:tcPr marT="45725" marB="45725" marR="91450" marL="91450"/>
                </a:tc>
              </a:tr>
              <a:tr h="536225">
                <a:tc>
                  <a:txBody>
                    <a:bodyPr/>
                    <a:lstStyle/>
                    <a:p>
                      <a:pPr indent="0" lvl="0" marL="0" marR="0" rtl="0" algn="l">
                        <a:spcBef>
                          <a:spcPts val="0"/>
                        </a:spcBef>
                        <a:spcAft>
                          <a:spcPts val="0"/>
                        </a:spcAft>
                        <a:buNone/>
                      </a:pPr>
                      <a:r>
                        <a:rPr lang="en-IN" sz="1700"/>
                        <a:t>CIFAR-100</a:t>
                      </a:r>
                      <a:endParaRPr/>
                    </a:p>
                  </a:txBody>
                  <a:tcPr marT="45725" marB="45725" marR="91450" marL="91450"/>
                </a:tc>
                <a:tc>
                  <a:txBody>
                    <a:bodyPr/>
                    <a:lstStyle/>
                    <a:p>
                      <a:pPr indent="0" lvl="0" marL="0" marR="0" rtl="0" algn="l">
                        <a:spcBef>
                          <a:spcPts val="0"/>
                        </a:spcBef>
                        <a:spcAft>
                          <a:spcPts val="0"/>
                        </a:spcAft>
                        <a:buNone/>
                      </a:pPr>
                      <a:r>
                        <a:rPr lang="en-IN" sz="1700"/>
                        <a:t>186.3 MB</a:t>
                      </a:r>
                      <a:endParaRPr/>
                    </a:p>
                  </a:txBody>
                  <a:tcPr marT="45725" marB="45725" marR="91450" marL="91450"/>
                </a:tc>
                <a:tc>
                  <a:txBody>
                    <a:bodyPr/>
                    <a:lstStyle/>
                    <a:p>
                      <a:pPr indent="0" lvl="0" marL="0" marR="0" rtl="0" algn="l">
                        <a:spcBef>
                          <a:spcPts val="0"/>
                        </a:spcBef>
                        <a:spcAft>
                          <a:spcPts val="0"/>
                        </a:spcAft>
                        <a:buNone/>
                      </a:pPr>
                      <a:r>
                        <a:rPr lang="en-IN" sz="1700"/>
                        <a:t>ID, label (this is an image dataset)</a:t>
                      </a:r>
                      <a:endParaRPr/>
                    </a:p>
                  </a:txBody>
                  <a:tcPr marT="45725" marB="45725" marR="91450" marL="91450"/>
                </a:tc>
                <a:tc>
                  <a:txBody>
                    <a:bodyPr/>
                    <a:lstStyle/>
                    <a:p>
                      <a:pPr indent="0" lvl="0" marL="0" marR="0" rtl="0" algn="l">
                        <a:spcBef>
                          <a:spcPts val="0"/>
                        </a:spcBef>
                        <a:spcAft>
                          <a:spcPts val="0"/>
                        </a:spcAft>
                        <a:buNone/>
                      </a:pPr>
                      <a:r>
                        <a:rPr lang="en-IN" sz="1700"/>
                        <a:t>https://www.kaggle.com/datasets/fedesoriano/cifar100</a:t>
                      </a:r>
                      <a:endParaRPr/>
                    </a:p>
                  </a:txBody>
                  <a:tcPr marT="45725" marB="45725" marR="91450" marL="91450"/>
                </a:tc>
              </a:tr>
              <a:tr h="536225">
                <a:tc>
                  <a:txBody>
                    <a:bodyPr/>
                    <a:lstStyle/>
                    <a:p>
                      <a:pPr indent="0" lvl="0" marL="0" marR="0" rtl="0" algn="l">
                        <a:spcBef>
                          <a:spcPts val="0"/>
                        </a:spcBef>
                        <a:spcAft>
                          <a:spcPts val="0"/>
                        </a:spcAft>
                        <a:buNone/>
                      </a:pPr>
                      <a:r>
                        <a:rPr lang="en-IN" sz="1700"/>
                        <a:t>MNIST</a:t>
                      </a:r>
                      <a:endParaRPr/>
                    </a:p>
                  </a:txBody>
                  <a:tcPr marT="45725" marB="45725" marR="91450" marL="91450"/>
                </a:tc>
                <a:tc>
                  <a:txBody>
                    <a:bodyPr/>
                    <a:lstStyle/>
                    <a:p>
                      <a:pPr indent="0" lvl="0" marL="0" marR="0" rtl="0" algn="l">
                        <a:spcBef>
                          <a:spcPts val="0"/>
                        </a:spcBef>
                        <a:spcAft>
                          <a:spcPts val="0"/>
                        </a:spcAft>
                        <a:buNone/>
                      </a:pPr>
                      <a:r>
                        <a:rPr lang="en-IN" sz="1700"/>
                        <a:t>54.95 MB</a:t>
                      </a:r>
                      <a:endParaRPr/>
                    </a:p>
                  </a:txBody>
                  <a:tcPr marT="45725" marB="45725" marR="91450" marL="91450"/>
                </a:tc>
                <a:tc>
                  <a:txBody>
                    <a:bodyPr/>
                    <a:lstStyle/>
                    <a:p>
                      <a:pPr indent="0" lvl="0" marL="0" marR="0" rtl="0" algn="l">
                        <a:spcBef>
                          <a:spcPts val="0"/>
                        </a:spcBef>
                        <a:spcAft>
                          <a:spcPts val="0"/>
                        </a:spcAft>
                        <a:buNone/>
                      </a:pPr>
                      <a:r>
                        <a:rPr lang="en-IN" sz="1700"/>
                        <a:t>This is an image dataset</a:t>
                      </a:r>
                      <a:endParaRPr/>
                    </a:p>
                  </a:txBody>
                  <a:tcPr marT="45725" marB="45725" marR="91450" marL="91450"/>
                </a:tc>
                <a:tc>
                  <a:txBody>
                    <a:bodyPr/>
                    <a:lstStyle/>
                    <a:p>
                      <a:pPr indent="0" lvl="0" marL="0" marR="0" rtl="0" algn="l">
                        <a:spcBef>
                          <a:spcPts val="0"/>
                        </a:spcBef>
                        <a:spcAft>
                          <a:spcPts val="0"/>
                        </a:spcAft>
                        <a:buNone/>
                      </a:pPr>
                      <a:r>
                        <a:rPr lang="en-IN" sz="1700"/>
                        <a:t>https://www.kaggle.com/datasets/hojjatk/mnist-dataset</a:t>
                      </a:r>
                      <a:endParaRPr/>
                    </a:p>
                  </a:txBody>
                  <a:tcPr marT="45725" marB="45725" marR="91450" marL="91450"/>
                </a:tc>
              </a:tr>
              <a:tr h="536225">
                <a:tc>
                  <a:txBody>
                    <a:bodyPr/>
                    <a:lstStyle/>
                    <a:p>
                      <a:pPr indent="0" lvl="0" marL="0" marR="0" rtl="0" algn="l">
                        <a:spcBef>
                          <a:spcPts val="0"/>
                        </a:spcBef>
                        <a:spcAft>
                          <a:spcPts val="0"/>
                        </a:spcAft>
                        <a:buNone/>
                      </a:pPr>
                      <a:r>
                        <a:rPr lang="en-IN" sz="1700"/>
                        <a:t>regularization-images-man</a:t>
                      </a:r>
                      <a:endParaRPr/>
                    </a:p>
                  </a:txBody>
                  <a:tcPr marT="45725" marB="45725" marR="91450" marL="91450"/>
                </a:tc>
                <a:tc>
                  <a:txBody>
                    <a:bodyPr/>
                    <a:lstStyle/>
                    <a:p>
                      <a:pPr indent="0" lvl="0" marL="0" marR="0" rtl="0" algn="l">
                        <a:spcBef>
                          <a:spcPts val="0"/>
                        </a:spcBef>
                        <a:spcAft>
                          <a:spcPts val="0"/>
                        </a:spcAft>
                        <a:buNone/>
                      </a:pPr>
                      <a:r>
                        <a:rPr lang="en-IN" sz="1700"/>
                        <a:t>286.24 MB</a:t>
                      </a:r>
                      <a:endParaRPr/>
                    </a:p>
                  </a:txBody>
                  <a:tcPr marT="45725" marB="45725" marR="91450" marL="91450"/>
                </a:tc>
                <a:tc>
                  <a:txBody>
                    <a:bodyPr/>
                    <a:lstStyle/>
                    <a:p>
                      <a:pPr indent="0" lvl="0" marL="0" marR="0" rtl="0" algn="l">
                        <a:spcBef>
                          <a:spcPts val="0"/>
                        </a:spcBef>
                        <a:spcAft>
                          <a:spcPts val="0"/>
                        </a:spcAft>
                        <a:buNone/>
                      </a:pPr>
                      <a:r>
                        <a:rPr lang="en-IN" sz="1700"/>
                        <a:t>Image dataset</a:t>
                      </a:r>
                      <a:endParaRPr/>
                    </a:p>
                  </a:txBody>
                  <a:tcPr marT="45725" marB="45725" marR="91450" marL="91450"/>
                </a:tc>
                <a:tc>
                  <a:txBody>
                    <a:bodyPr/>
                    <a:lstStyle/>
                    <a:p>
                      <a:pPr indent="0" lvl="0" marL="0" marR="0" rtl="0" algn="l">
                        <a:spcBef>
                          <a:spcPts val="0"/>
                        </a:spcBef>
                        <a:spcAft>
                          <a:spcPts val="0"/>
                        </a:spcAft>
                        <a:buNone/>
                      </a:pPr>
                      <a:r>
                        <a:rPr lang="en-IN" sz="1700"/>
                        <a:t>https://www.kaggle.com/datasets/timothyalexisvass/regularization-images-man</a:t>
                      </a:r>
                      <a:endParaRPr/>
                    </a:p>
                  </a:txBody>
                  <a:tcPr marT="45725" marB="45725" marR="91450" marL="91450"/>
                </a:tc>
              </a:tr>
              <a:tr h="536225">
                <a:tc>
                  <a:txBody>
                    <a:bodyPr/>
                    <a:lstStyle/>
                    <a:p>
                      <a:pPr indent="0" lvl="0" marL="0" marR="0" rtl="0" algn="l">
                        <a:lnSpc>
                          <a:spcPct val="100000"/>
                        </a:lnSpc>
                        <a:spcBef>
                          <a:spcPts val="0"/>
                        </a:spcBef>
                        <a:spcAft>
                          <a:spcPts val="0"/>
                        </a:spcAft>
                        <a:buClr>
                          <a:schemeClr val="dk1"/>
                        </a:buClr>
                        <a:buSzPts val="1700"/>
                        <a:buFont typeface="Calibri"/>
                        <a:buNone/>
                      </a:pPr>
                      <a:r>
                        <a:rPr b="0" i="0" lang="en-IN" sz="1700">
                          <a:solidFill>
                            <a:schemeClr val="dk1"/>
                          </a:solidFill>
                          <a:latin typeface="Calibri"/>
                          <a:ea typeface="Calibri"/>
                          <a:cs typeface="Calibri"/>
                          <a:sym typeface="Calibri"/>
                        </a:rPr>
                        <a:t>Emotion Detection from Text</a:t>
                      </a:r>
                      <a:endParaRPr/>
                    </a:p>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lnSpc>
                          <a:spcPct val="100000"/>
                        </a:lnSpc>
                        <a:spcBef>
                          <a:spcPts val="0"/>
                        </a:spcBef>
                        <a:spcAft>
                          <a:spcPts val="0"/>
                        </a:spcAft>
                        <a:buClr>
                          <a:schemeClr val="dk1"/>
                        </a:buClr>
                        <a:buSzPts val="1700"/>
                        <a:buFont typeface="Calibri"/>
                        <a:buNone/>
                      </a:pPr>
                      <a:r>
                        <a:rPr b="0" i="0" lang="en-IN" sz="1700">
                          <a:solidFill>
                            <a:schemeClr val="dk1"/>
                          </a:solidFill>
                          <a:latin typeface="Calibri"/>
                          <a:ea typeface="Calibri"/>
                          <a:cs typeface="Calibri"/>
                          <a:sym typeface="Calibri"/>
                        </a:rPr>
                        <a:t>3.77 MB</a:t>
                      </a:r>
                      <a:endParaRPr b="1" i="0" sz="17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spcBef>
                          <a:spcPts val="0"/>
                        </a:spcBef>
                        <a:spcAft>
                          <a:spcPts val="0"/>
                        </a:spcAft>
                        <a:buNone/>
                      </a:pPr>
                      <a:r>
                        <a:rPr b="0" i="0" lang="en-IN" sz="1700">
                          <a:solidFill>
                            <a:schemeClr val="dk1"/>
                          </a:solidFill>
                          <a:latin typeface="Calibri"/>
                          <a:ea typeface="Calibri"/>
                          <a:cs typeface="Calibri"/>
                          <a:sym typeface="Calibri"/>
                        </a:rPr>
                        <a:t>tweet_id, sentiment, and content</a:t>
                      </a:r>
                      <a:endParaRPr/>
                    </a:p>
                    <a:p>
                      <a:pPr indent="0" lvl="0" marL="0" marR="0" rtl="0" algn="l">
                        <a:spcBef>
                          <a:spcPts val="0"/>
                        </a:spcBef>
                        <a:spcAft>
                          <a:spcPts val="0"/>
                        </a:spcAft>
                        <a:buNone/>
                      </a:pPr>
                      <a:r>
                        <a:rPr b="0" i="0" lang="en-IN" sz="1700">
                          <a:solidFill>
                            <a:schemeClr val="dk1"/>
                          </a:solidFill>
                          <a:latin typeface="Calibri"/>
                          <a:ea typeface="Calibri"/>
                          <a:cs typeface="Calibri"/>
                          <a:sym typeface="Calibri"/>
                        </a:rPr>
                        <a:t>(this is a text dataset)</a:t>
                      </a:r>
                      <a:endParaRPr sz="1700"/>
                    </a:p>
                  </a:txBody>
                  <a:tcPr marT="45725" marB="45725" marR="91450" marL="91450"/>
                </a:tc>
                <a:tc>
                  <a:txBody>
                    <a:bodyPr/>
                    <a:lstStyle/>
                    <a:p>
                      <a:pPr indent="0" lvl="0" marL="0" marR="0" rtl="0" algn="l">
                        <a:spcBef>
                          <a:spcPts val="0"/>
                        </a:spcBef>
                        <a:spcAft>
                          <a:spcPts val="0"/>
                        </a:spcAft>
                        <a:buNone/>
                      </a:pPr>
                      <a:r>
                        <a:rPr lang="en-IN" sz="1700"/>
                        <a:t>https://www.kaggle.com/datasets/pashupatigupta/emotion-detection-from-text</a:t>
                      </a:r>
                      <a:endParaRPr/>
                    </a:p>
                  </a:txBody>
                  <a:tcPr marT="45725" marB="45725" marR="91450" marL="91450"/>
                </a:tc>
              </a:tr>
              <a:tr h="536225">
                <a:tc>
                  <a:txBody>
                    <a:bodyPr/>
                    <a:lstStyle/>
                    <a:p>
                      <a:pPr indent="0" lvl="0" marL="0" marR="0" rtl="0" algn="l">
                        <a:lnSpc>
                          <a:spcPct val="100000"/>
                        </a:lnSpc>
                        <a:spcBef>
                          <a:spcPts val="0"/>
                        </a:spcBef>
                        <a:spcAft>
                          <a:spcPts val="0"/>
                        </a:spcAft>
                        <a:buClr>
                          <a:schemeClr val="dk1"/>
                        </a:buClr>
                        <a:buSzPts val="1700"/>
                        <a:buFont typeface="Calibri"/>
                        <a:buNone/>
                      </a:pPr>
                      <a:r>
                        <a:rPr b="0" i="0" lang="en-IN" sz="1700">
                          <a:solidFill>
                            <a:schemeClr val="dk1"/>
                          </a:solidFill>
                          <a:latin typeface="Calibri"/>
                          <a:ea typeface="Calibri"/>
                          <a:cs typeface="Calibri"/>
                          <a:sym typeface="Calibri"/>
                        </a:rPr>
                        <a:t>Amazon Product Reviews</a:t>
                      </a:r>
                      <a:endParaRPr/>
                    </a:p>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lnSpc>
                          <a:spcPct val="100000"/>
                        </a:lnSpc>
                        <a:spcBef>
                          <a:spcPts val="0"/>
                        </a:spcBef>
                        <a:spcAft>
                          <a:spcPts val="0"/>
                        </a:spcAft>
                        <a:buClr>
                          <a:schemeClr val="dk1"/>
                        </a:buClr>
                        <a:buSzPts val="1700"/>
                        <a:buFont typeface="Calibri"/>
                        <a:buNone/>
                      </a:pPr>
                      <a:r>
                        <a:rPr b="0" i="0" lang="en-IN" sz="1700">
                          <a:solidFill>
                            <a:schemeClr val="dk1"/>
                          </a:solidFill>
                          <a:latin typeface="Calibri"/>
                          <a:ea typeface="Calibri"/>
                          <a:cs typeface="Calibri"/>
                          <a:sym typeface="Calibri"/>
                        </a:rPr>
                        <a:t>300.9 MB</a:t>
                      </a:r>
                      <a:endParaRPr b="1" i="0" sz="17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spcBef>
                          <a:spcPts val="0"/>
                        </a:spcBef>
                        <a:spcAft>
                          <a:spcPts val="0"/>
                        </a:spcAft>
                        <a:buNone/>
                      </a:pPr>
                      <a:r>
                        <a:rPr b="0" i="0" lang="en-IN" sz="1700">
                          <a:solidFill>
                            <a:schemeClr val="dk1"/>
                          </a:solidFill>
                          <a:latin typeface="Calibri"/>
                          <a:ea typeface="Calibri"/>
                          <a:cs typeface="Calibri"/>
                          <a:sym typeface="Calibri"/>
                        </a:rPr>
                        <a:t>Id, ProductId, UserId, ProfileName, HelpfulnessNumerator, HelpfulnessDenomenator, Score, Time, Summary, Text (this is a text dataset)</a:t>
                      </a:r>
                      <a:endParaRPr sz="1700"/>
                    </a:p>
                  </a:txBody>
                  <a:tcPr marT="45725" marB="45725" marR="91450" marL="91450"/>
                </a:tc>
                <a:tc>
                  <a:txBody>
                    <a:bodyPr/>
                    <a:lstStyle/>
                    <a:p>
                      <a:pPr indent="0" lvl="0" marL="0" marR="0" rtl="0" algn="l">
                        <a:spcBef>
                          <a:spcPts val="0"/>
                        </a:spcBef>
                        <a:spcAft>
                          <a:spcPts val="0"/>
                        </a:spcAft>
                        <a:buNone/>
                      </a:pPr>
                      <a:r>
                        <a:rPr lang="en-IN" sz="1700"/>
                        <a:t>https://www.kaggle.com/datasets/arhamrumi/amazon-product-reviews</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Overall design or approach in a free hand diagram  </a:t>
            </a:r>
            <a:endParaRPr sz="2400">
              <a:solidFill>
                <a:srgbClr val="FF0000"/>
              </a:solidFill>
              <a:latin typeface="Trebuchet MS"/>
              <a:ea typeface="Trebuchet MS"/>
              <a:cs typeface="Trebuchet MS"/>
              <a:sym typeface="Trebuchet MS"/>
            </a:endParaRPr>
          </a:p>
        </p:txBody>
      </p:sp>
      <p:sp>
        <p:nvSpPr>
          <p:cNvPr id="121" name="Google Shape;12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22" name="Google Shape;122;p15"/>
          <p:cNvSpPr txBox="1"/>
          <p:nvPr/>
        </p:nvSpPr>
        <p:spPr>
          <a:xfrm>
            <a:off x="1219200" y="1828800"/>
            <a:ext cx="9829800" cy="4211931"/>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p:txBody>
      </p:sp>
      <p:sp>
        <p:nvSpPr>
          <p:cNvPr id="123" name="Google Shape;1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pic>
        <p:nvPicPr>
          <p:cNvPr id="124" name="Google Shape;124;p15"/>
          <p:cNvPicPr preferRelativeResize="0"/>
          <p:nvPr/>
        </p:nvPicPr>
        <p:blipFill rotWithShape="1">
          <a:blip r:embed="rId3">
            <a:alphaModFix/>
          </a:blip>
          <a:srcRect b="0" l="0" r="0" t="0"/>
          <a:stretch/>
        </p:blipFill>
        <p:spPr>
          <a:xfrm>
            <a:off x="1676400" y="1653611"/>
            <a:ext cx="8305800" cy="4628924"/>
          </a:xfrm>
          <a:prstGeom prst="rect">
            <a:avLst/>
          </a:prstGeom>
          <a:noFill/>
          <a:ln>
            <a:noFill/>
          </a:ln>
        </p:spPr>
      </p:pic>
      <p:sp>
        <p:nvSpPr>
          <p:cNvPr id="125" name="Google Shape;125;p15"/>
          <p:cNvSpPr/>
          <p:nvPr/>
        </p:nvSpPr>
        <p:spPr>
          <a:xfrm>
            <a:off x="7642975" y="2659400"/>
            <a:ext cx="894000" cy="71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Calibri"/>
              <a:ea typeface="Calibri"/>
              <a:cs typeface="Calibri"/>
              <a:sym typeface="Calibri"/>
            </a:endParaRPr>
          </a:p>
        </p:txBody>
      </p:sp>
      <p:cxnSp>
        <p:nvCxnSpPr>
          <p:cNvPr id="126" name="Google Shape;126;p15"/>
          <p:cNvCxnSpPr/>
          <p:nvPr/>
        </p:nvCxnSpPr>
        <p:spPr>
          <a:xfrm>
            <a:off x="7642975" y="2903750"/>
            <a:ext cx="894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6"/>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Overall design or approach in a free hand diagram  </a:t>
            </a:r>
            <a:endParaRPr sz="2400">
              <a:solidFill>
                <a:srgbClr val="FF0000"/>
              </a:solidFill>
              <a:latin typeface="Trebuchet MS"/>
              <a:ea typeface="Trebuchet MS"/>
              <a:cs typeface="Trebuchet MS"/>
              <a:sym typeface="Trebuchet MS"/>
            </a:endParaRPr>
          </a:p>
        </p:txBody>
      </p:sp>
      <p:sp>
        <p:nvSpPr>
          <p:cNvPr id="134" name="Google Shape;13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35" name="Google Shape;135;p16"/>
          <p:cNvSpPr txBox="1"/>
          <p:nvPr/>
        </p:nvSpPr>
        <p:spPr>
          <a:xfrm>
            <a:off x="1219200" y="1828800"/>
            <a:ext cx="9829800" cy="4211931"/>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p:txBody>
      </p:sp>
      <p:sp>
        <p:nvSpPr>
          <p:cNvPr id="136" name="Google Shape;13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pic>
        <p:nvPicPr>
          <p:cNvPr id="137" name="Google Shape;137;p16"/>
          <p:cNvPicPr preferRelativeResize="0"/>
          <p:nvPr/>
        </p:nvPicPr>
        <p:blipFill rotWithShape="1">
          <a:blip r:embed="rId3">
            <a:alphaModFix/>
          </a:blip>
          <a:srcRect b="0" l="0" r="0" t="0"/>
          <a:stretch/>
        </p:blipFill>
        <p:spPr>
          <a:xfrm>
            <a:off x="1562100" y="1828800"/>
            <a:ext cx="9067800" cy="42941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17"/>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so far  </a:t>
            </a:r>
            <a:endParaRPr sz="2400">
              <a:solidFill>
                <a:srgbClr val="FF0000"/>
              </a:solidFill>
              <a:latin typeface="Trebuchet MS"/>
              <a:ea typeface="Trebuchet MS"/>
              <a:cs typeface="Trebuchet MS"/>
              <a:sym typeface="Trebuchet MS"/>
            </a:endParaRPr>
          </a:p>
        </p:txBody>
      </p:sp>
      <p:sp>
        <p:nvSpPr>
          <p:cNvPr id="145" name="Google Shape;14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6" name="Google Shape;146;p17"/>
          <p:cNvSpPr txBox="1"/>
          <p:nvPr/>
        </p:nvSpPr>
        <p:spPr>
          <a:xfrm>
            <a:off x="1219200" y="1828800"/>
            <a:ext cx="9829800" cy="4211931"/>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47" name="Google Shape;1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pic>
        <p:nvPicPr>
          <p:cNvPr id="148" name="Google Shape;148;p17"/>
          <p:cNvPicPr preferRelativeResize="0"/>
          <p:nvPr/>
        </p:nvPicPr>
        <p:blipFill>
          <a:blip r:embed="rId3">
            <a:alphaModFix/>
          </a:blip>
          <a:stretch>
            <a:fillRect/>
          </a:stretch>
        </p:blipFill>
        <p:spPr>
          <a:xfrm>
            <a:off x="1219200" y="2030850"/>
            <a:ext cx="9369000" cy="4325499"/>
          </a:xfrm>
          <a:prstGeom prst="rect">
            <a:avLst/>
          </a:prstGeom>
          <a:noFill/>
          <a:ln>
            <a:noFill/>
          </a:ln>
        </p:spPr>
      </p:pic>
      <p:sp>
        <p:nvSpPr>
          <p:cNvPr id="149" name="Google Shape;149;p17"/>
          <p:cNvSpPr txBox="1"/>
          <p:nvPr/>
        </p:nvSpPr>
        <p:spPr>
          <a:xfrm>
            <a:off x="771000" y="1617675"/>
            <a:ext cx="3696900" cy="431100"/>
          </a:xfrm>
          <a:prstGeom prst="rect">
            <a:avLst/>
          </a:prstGeom>
          <a:noFill/>
          <a:ln>
            <a:noFill/>
          </a:ln>
        </p:spPr>
        <p:txBody>
          <a:bodyPr anchorCtr="0" anchor="t" bIns="91425" lIns="91425" spcFirstLastPara="1" rIns="91425" wrap="square" tIns="91425">
            <a:spAutoFit/>
          </a:bodyPr>
          <a:lstStyle/>
          <a:p>
            <a:pPr indent="0" lvl="0" marL="342891" rtl="0" algn="just">
              <a:spcBef>
                <a:spcPts val="0"/>
              </a:spcBef>
              <a:spcAft>
                <a:spcPts val="0"/>
              </a:spcAft>
              <a:buNone/>
            </a:pPr>
            <a:r>
              <a:rPr lang="en-IN" sz="1600">
                <a:solidFill>
                  <a:schemeClr val="dk1"/>
                </a:solidFill>
                <a:latin typeface="Trebuchet MS"/>
                <a:ea typeface="Trebuchet MS"/>
                <a:cs typeface="Trebuchet MS"/>
                <a:sym typeface="Trebuchet MS"/>
              </a:rPr>
              <a:t>Using AES and Differential privacy</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8"/>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so far  </a:t>
            </a:r>
            <a:endParaRPr sz="2400">
              <a:solidFill>
                <a:srgbClr val="FF0000"/>
              </a:solidFill>
              <a:latin typeface="Trebuchet MS"/>
              <a:ea typeface="Trebuchet MS"/>
              <a:cs typeface="Trebuchet MS"/>
              <a:sym typeface="Trebuchet MS"/>
            </a:endParaRPr>
          </a:p>
        </p:txBody>
      </p:sp>
      <p:sp>
        <p:nvSpPr>
          <p:cNvPr id="157" name="Google Shape;157;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58" name="Google Shape;158;p18"/>
          <p:cNvSpPr txBox="1"/>
          <p:nvPr/>
        </p:nvSpPr>
        <p:spPr>
          <a:xfrm>
            <a:off x="1219200" y="1828800"/>
            <a:ext cx="9829800" cy="42120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59" name="Google Shape;159;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pic>
        <p:nvPicPr>
          <p:cNvPr id="160" name="Google Shape;160;p18"/>
          <p:cNvPicPr preferRelativeResize="0"/>
          <p:nvPr/>
        </p:nvPicPr>
        <p:blipFill rotWithShape="1">
          <a:blip r:embed="rId3">
            <a:alphaModFix/>
          </a:blip>
          <a:srcRect b="0" l="0" r="16191" t="36183"/>
          <a:stretch/>
        </p:blipFill>
        <p:spPr>
          <a:xfrm>
            <a:off x="1490250" y="1811226"/>
            <a:ext cx="9211492" cy="435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9"/>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so far  </a:t>
            </a:r>
            <a:endParaRPr sz="2400">
              <a:solidFill>
                <a:srgbClr val="FF0000"/>
              </a:solidFill>
              <a:latin typeface="Trebuchet MS"/>
              <a:ea typeface="Trebuchet MS"/>
              <a:cs typeface="Trebuchet MS"/>
              <a:sym typeface="Trebuchet MS"/>
            </a:endParaRPr>
          </a:p>
        </p:txBody>
      </p:sp>
      <p:sp>
        <p:nvSpPr>
          <p:cNvPr id="168" name="Google Shape;16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69" name="Google Shape;169;p19"/>
          <p:cNvSpPr txBox="1"/>
          <p:nvPr/>
        </p:nvSpPr>
        <p:spPr>
          <a:xfrm>
            <a:off x="1255725" y="2339225"/>
            <a:ext cx="9793200" cy="37017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70" name="Google Shape;170;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UE22AM351A Course Project </a:t>
            </a:r>
            <a:endParaRPr/>
          </a:p>
        </p:txBody>
      </p:sp>
      <p:pic>
        <p:nvPicPr>
          <p:cNvPr id="171" name="Google Shape;171;p19"/>
          <p:cNvPicPr preferRelativeResize="0"/>
          <p:nvPr/>
        </p:nvPicPr>
        <p:blipFill>
          <a:blip r:embed="rId3">
            <a:alphaModFix/>
          </a:blip>
          <a:stretch>
            <a:fillRect/>
          </a:stretch>
        </p:blipFill>
        <p:spPr>
          <a:xfrm>
            <a:off x="3280475" y="3743538"/>
            <a:ext cx="5067300" cy="1076325"/>
          </a:xfrm>
          <a:prstGeom prst="rect">
            <a:avLst/>
          </a:prstGeom>
          <a:noFill/>
          <a:ln>
            <a:noFill/>
          </a:ln>
        </p:spPr>
      </p:pic>
      <p:sp>
        <p:nvSpPr>
          <p:cNvPr id="172" name="Google Shape;172;p19"/>
          <p:cNvSpPr txBox="1"/>
          <p:nvPr/>
        </p:nvSpPr>
        <p:spPr>
          <a:xfrm>
            <a:off x="692075" y="1932150"/>
            <a:ext cx="10083600" cy="14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100">
                <a:solidFill>
                  <a:schemeClr val="dk1"/>
                </a:solidFill>
                <a:latin typeface="Calibri"/>
                <a:ea typeface="Calibri"/>
                <a:cs typeface="Calibri"/>
                <a:sym typeface="Calibri"/>
              </a:rPr>
              <a:t>We use the CIFAR-10 and MNIST datasets for training and evaluation, FAISS to perform efficient similarity searches, Secure Data Transmission with ECC is implemented to encrypt and decrypt features and indices, and Federated averaging technique to aggregate local models' weights.</a:t>
            </a:r>
            <a:endParaRPr sz="2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